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56" r:id="rId2"/>
    <p:sldId id="260" r:id="rId3"/>
    <p:sldId id="313" r:id="rId4"/>
    <p:sldId id="374" r:id="rId5"/>
    <p:sldId id="375" r:id="rId6"/>
    <p:sldId id="379" r:id="rId7"/>
    <p:sldId id="380" r:id="rId8"/>
    <p:sldId id="378" r:id="rId9"/>
    <p:sldId id="381" r:id="rId10"/>
    <p:sldId id="385" r:id="rId11"/>
    <p:sldId id="376" r:id="rId12"/>
    <p:sldId id="383" r:id="rId13"/>
    <p:sldId id="387" r:id="rId14"/>
    <p:sldId id="388" r:id="rId15"/>
    <p:sldId id="389" r:id="rId16"/>
    <p:sldId id="390" r:id="rId17"/>
    <p:sldId id="391" r:id="rId18"/>
    <p:sldId id="392" r:id="rId19"/>
    <p:sldId id="393" r:id="rId20"/>
    <p:sldId id="394" r:id="rId21"/>
    <p:sldId id="395" r:id="rId22"/>
    <p:sldId id="377" r:id="rId23"/>
    <p:sldId id="382" r:id="rId24"/>
    <p:sldId id="384" r:id="rId25"/>
    <p:sldId id="396" r:id="rId26"/>
    <p:sldId id="401" r:id="rId27"/>
    <p:sldId id="397" r:id="rId28"/>
    <p:sldId id="399" r:id="rId29"/>
    <p:sldId id="400" r:id="rId30"/>
    <p:sldId id="403" r:id="rId31"/>
    <p:sldId id="404" r:id="rId32"/>
    <p:sldId id="405" r:id="rId33"/>
    <p:sldId id="406" r:id="rId34"/>
    <p:sldId id="407" r:id="rId35"/>
    <p:sldId id="410" r:id="rId36"/>
    <p:sldId id="409" r:id="rId37"/>
    <p:sldId id="411" r:id="rId38"/>
    <p:sldId id="412" r:id="rId39"/>
    <p:sldId id="413" r:id="rId40"/>
    <p:sldId id="417" r:id="rId41"/>
    <p:sldId id="418" r:id="rId42"/>
    <p:sldId id="414" r:id="rId43"/>
    <p:sldId id="415" r:id="rId44"/>
    <p:sldId id="416" r:id="rId45"/>
    <p:sldId id="419" r:id="rId46"/>
    <p:sldId id="420" r:id="rId47"/>
    <p:sldId id="421" r:id="rId48"/>
    <p:sldId id="422" r:id="rId49"/>
    <p:sldId id="423" r:id="rId50"/>
    <p:sldId id="424" r:id="rId51"/>
    <p:sldId id="425" r:id="rId52"/>
    <p:sldId id="426" r:id="rId53"/>
    <p:sldId id="427" r:id="rId54"/>
    <p:sldId id="428" r:id="rId55"/>
    <p:sldId id="431" r:id="rId56"/>
    <p:sldId id="432" r:id="rId57"/>
    <p:sldId id="433" r:id="rId58"/>
    <p:sldId id="434" r:id="rId59"/>
    <p:sldId id="435" r:id="rId60"/>
    <p:sldId id="437" r:id="rId61"/>
    <p:sldId id="436" r:id="rId62"/>
    <p:sldId id="438" r:id="rId63"/>
    <p:sldId id="439" r:id="rId64"/>
    <p:sldId id="440" r:id="rId65"/>
    <p:sldId id="441" r:id="rId66"/>
    <p:sldId id="442" r:id="rId67"/>
    <p:sldId id="443" r:id="rId68"/>
    <p:sldId id="444" r:id="rId69"/>
    <p:sldId id="445" r:id="rId70"/>
    <p:sldId id="446" r:id="rId71"/>
    <p:sldId id="447" r:id="rId72"/>
    <p:sldId id="448" r:id="rId73"/>
    <p:sldId id="452" r:id="rId74"/>
    <p:sldId id="453" r:id="rId75"/>
    <p:sldId id="454" r:id="rId76"/>
    <p:sldId id="449" r:id="rId77"/>
    <p:sldId id="450" r:id="rId78"/>
    <p:sldId id="451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0.wmf"/><Relationship Id="rId1" Type="http://schemas.openxmlformats.org/officeDocument/2006/relationships/image" Target="../media/image28.wmf"/><Relationship Id="rId4" Type="http://schemas.openxmlformats.org/officeDocument/2006/relationships/image" Target="../media/image3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5.wmf"/><Relationship Id="rId4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6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50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4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4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61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61.wmf"/><Relationship Id="rId1" Type="http://schemas.openxmlformats.org/officeDocument/2006/relationships/image" Target="../media/image6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59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59.wmf"/></Relationships>
</file>

<file path=ppt/drawings/_rels/vmlDrawing5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59.wmf"/><Relationship Id="rId1" Type="http://schemas.openxmlformats.org/officeDocument/2006/relationships/image" Target="../media/image63.wmf"/></Relationships>
</file>

<file path=ppt/drawings/_rels/vmlDrawing5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59.wmf"/></Relationships>
</file>

<file path=ppt/drawings/_rels/vmlDrawing5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59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59.wmf"/><Relationship Id="rId1" Type="http://schemas.openxmlformats.org/officeDocument/2006/relationships/image" Target="../media/image64.wmf"/></Relationships>
</file>

<file path=ppt/drawings/_rels/vmlDrawing5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59.wmf"/></Relationships>
</file>

<file path=ppt/drawings/_rels/vmlDrawing5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59.wmf"/></Relationships>
</file>

<file path=ppt/drawings/_rels/vmlDrawing5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59.wmf"/><Relationship Id="rId1" Type="http://schemas.openxmlformats.org/officeDocument/2006/relationships/image" Target="../media/image65.w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6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6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72.wmf"/></Relationships>
</file>

<file path=ppt/drawings/_rels/vmlDrawing6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6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6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73.wmf"/></Relationships>
</file>

<file path=ppt/drawings/_rels/vmlDrawing6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6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6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7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3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20.bin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15.w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23.bin"/><Relationship Id="rId4" Type="http://schemas.openxmlformats.org/officeDocument/2006/relationships/image" Target="../media/image14.wmf"/><Relationship Id="rId9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2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22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35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26.png"/><Relationship Id="rId4" Type="http://schemas.openxmlformats.org/officeDocument/2006/relationships/image" Target="../media/image2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28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oleObject" Target="../embeddings/oleObject41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28.wmf"/><Relationship Id="rId9" Type="http://schemas.openxmlformats.org/officeDocument/2006/relationships/image" Target="../media/image31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33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4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6.png"/><Relationship Id="rId4" Type="http://schemas.openxmlformats.org/officeDocument/2006/relationships/image" Target="../media/image3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6.png"/><Relationship Id="rId4" Type="http://schemas.openxmlformats.org/officeDocument/2006/relationships/image" Target="../media/image35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6.png"/><Relationship Id="rId4" Type="http://schemas.openxmlformats.org/officeDocument/2006/relationships/image" Target="../media/image36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39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5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40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image" Target="../media/image26.png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57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56.bin"/><Relationship Id="rId9" Type="http://schemas.openxmlformats.org/officeDocument/2006/relationships/image" Target="../media/image43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26.png"/><Relationship Id="rId4" Type="http://schemas.openxmlformats.org/officeDocument/2006/relationships/image" Target="../media/image4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5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5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26.png"/><Relationship Id="rId4" Type="http://schemas.openxmlformats.org/officeDocument/2006/relationships/image" Target="../media/image44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oleObject" Target="../embeddings/oleObject62.bin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63.bin"/><Relationship Id="rId5" Type="http://schemas.openxmlformats.org/officeDocument/2006/relationships/image" Target="../media/image26.png"/><Relationship Id="rId4" Type="http://schemas.openxmlformats.org/officeDocument/2006/relationships/image" Target="../media/image44.wmf"/><Relationship Id="rId9" Type="http://schemas.openxmlformats.org/officeDocument/2006/relationships/image" Target="../media/image46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26.png"/><Relationship Id="rId4" Type="http://schemas.openxmlformats.org/officeDocument/2006/relationships/image" Target="../media/image4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67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image" Target="../media/image26.png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50.wmf"/><Relationship Id="rId4" Type="http://schemas.openxmlformats.org/officeDocument/2006/relationships/oleObject" Target="../embeddings/oleObject69.bin"/><Relationship Id="rId9" Type="http://schemas.openxmlformats.org/officeDocument/2006/relationships/image" Target="../media/image49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26.png"/><Relationship Id="rId4" Type="http://schemas.openxmlformats.org/officeDocument/2006/relationships/image" Target="../media/image47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75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74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oleObject" Target="../embeddings/oleObject76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48.wmf"/><Relationship Id="rId9" Type="http://schemas.openxmlformats.org/officeDocument/2006/relationships/image" Target="../media/image51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80.bin"/><Relationship Id="rId5" Type="http://schemas.openxmlformats.org/officeDocument/2006/relationships/image" Target="../media/image26.png"/><Relationship Id="rId4" Type="http://schemas.openxmlformats.org/officeDocument/2006/relationships/image" Target="../media/image47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4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8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9.bin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48.wmf"/><Relationship Id="rId9" Type="http://schemas.openxmlformats.org/officeDocument/2006/relationships/image" Target="../media/image2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87.bin"/><Relationship Id="rId5" Type="http://schemas.openxmlformats.org/officeDocument/2006/relationships/image" Target="../media/image26.png"/><Relationship Id="rId4" Type="http://schemas.openxmlformats.org/officeDocument/2006/relationships/image" Target="../media/image47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89.bin"/><Relationship Id="rId4" Type="http://schemas.openxmlformats.org/officeDocument/2006/relationships/image" Target="../media/image48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48.wmf"/><Relationship Id="rId9" Type="http://schemas.openxmlformats.org/officeDocument/2006/relationships/image" Target="../media/image2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93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95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94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8.bin"/><Relationship Id="rId3" Type="http://schemas.openxmlformats.org/officeDocument/2006/relationships/image" Target="../media/image55.png"/><Relationship Id="rId7" Type="http://schemas.openxmlformats.org/officeDocument/2006/relationships/image" Target="../media/image5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97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96.bin"/><Relationship Id="rId9" Type="http://schemas.openxmlformats.org/officeDocument/2006/relationships/image" Target="../media/image58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59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102.bin"/><Relationship Id="rId5" Type="http://schemas.openxmlformats.org/officeDocument/2006/relationships/image" Target="../media/image61.wmf"/><Relationship Id="rId4" Type="http://schemas.openxmlformats.org/officeDocument/2006/relationships/oleObject" Target="../embeddings/oleObject101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3" Type="http://schemas.openxmlformats.org/officeDocument/2006/relationships/image" Target="../media/image55.png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104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103.bin"/><Relationship Id="rId9" Type="http://schemas.openxmlformats.org/officeDocument/2006/relationships/image" Target="../media/image5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107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106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109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108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2.bin"/><Relationship Id="rId3" Type="http://schemas.openxmlformats.org/officeDocument/2006/relationships/image" Target="../media/image55.png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6" Type="http://schemas.openxmlformats.org/officeDocument/2006/relationships/oleObject" Target="../embeddings/oleObject111.bin"/><Relationship Id="rId5" Type="http://schemas.openxmlformats.org/officeDocument/2006/relationships/image" Target="../media/image63.wmf"/><Relationship Id="rId4" Type="http://schemas.openxmlformats.org/officeDocument/2006/relationships/oleObject" Target="../embeddings/oleObject110.bin"/><Relationship Id="rId9" Type="http://schemas.openxmlformats.org/officeDocument/2006/relationships/image" Target="../media/image61.w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3.bin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114.bin"/><Relationship Id="rId4" Type="http://schemas.openxmlformats.org/officeDocument/2006/relationships/image" Target="../media/image59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116.bin"/><Relationship Id="rId4" Type="http://schemas.openxmlformats.org/officeDocument/2006/relationships/image" Target="../media/image59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9.bin"/><Relationship Id="rId3" Type="http://schemas.openxmlformats.org/officeDocument/2006/relationships/oleObject" Target="../embeddings/oleObject117.bin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118.bin"/><Relationship Id="rId5" Type="http://schemas.openxmlformats.org/officeDocument/2006/relationships/image" Target="../media/image55.png"/><Relationship Id="rId4" Type="http://schemas.openxmlformats.org/officeDocument/2006/relationships/image" Target="../media/image64.wmf"/><Relationship Id="rId9" Type="http://schemas.openxmlformats.org/officeDocument/2006/relationships/image" Target="../media/image61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121.bin"/><Relationship Id="rId4" Type="http://schemas.openxmlformats.org/officeDocument/2006/relationships/image" Target="../media/image59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123.bin"/><Relationship Id="rId4" Type="http://schemas.openxmlformats.org/officeDocument/2006/relationships/image" Target="../media/image59.wm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124.bin"/><Relationship Id="rId7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125.bin"/><Relationship Id="rId4" Type="http://schemas.openxmlformats.org/officeDocument/2006/relationships/image" Target="../media/image65.wmf"/><Relationship Id="rId9" Type="http://schemas.openxmlformats.org/officeDocument/2006/relationships/image" Target="../media/image5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2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8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8.bin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0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129.bin"/><Relationship Id="rId4" Type="http://schemas.openxmlformats.org/officeDocument/2006/relationships/image" Target="../media/image68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0.bin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1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131.bin"/><Relationship Id="rId4" Type="http://schemas.openxmlformats.org/officeDocument/2006/relationships/image" Target="../media/image70.w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132.bin"/><Relationship Id="rId7" Type="http://schemas.openxmlformats.org/officeDocument/2006/relationships/oleObject" Target="../embeddings/oleObject1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2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133.bin"/><Relationship Id="rId4" Type="http://schemas.openxmlformats.org/officeDocument/2006/relationships/image" Target="../media/image72.wmf"/><Relationship Id="rId9" Type="http://schemas.openxmlformats.org/officeDocument/2006/relationships/image" Target="../media/image67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5.bin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3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136.bin"/><Relationship Id="rId4" Type="http://schemas.openxmlformats.org/officeDocument/2006/relationships/image" Target="../media/image68.w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7.bin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4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138.bin"/><Relationship Id="rId4" Type="http://schemas.openxmlformats.org/officeDocument/2006/relationships/image" Target="../media/image70.w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139.bin"/><Relationship Id="rId7" Type="http://schemas.openxmlformats.org/officeDocument/2006/relationships/oleObject" Target="../embeddings/oleObject1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5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140.bin"/><Relationship Id="rId4" Type="http://schemas.openxmlformats.org/officeDocument/2006/relationships/image" Target="../media/image73.wmf"/><Relationship Id="rId9" Type="http://schemas.openxmlformats.org/officeDocument/2006/relationships/image" Target="../media/image67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2.bin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6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143.bin"/><Relationship Id="rId4" Type="http://schemas.openxmlformats.org/officeDocument/2006/relationships/image" Target="../media/image70.w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4.bin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7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145.bin"/><Relationship Id="rId4" Type="http://schemas.openxmlformats.org/officeDocument/2006/relationships/image" Target="../media/image70.w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146.bin"/><Relationship Id="rId7" Type="http://schemas.openxmlformats.org/officeDocument/2006/relationships/oleObject" Target="../embeddings/oleObject1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8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147.bin"/><Relationship Id="rId4" Type="http://schemas.openxmlformats.org/officeDocument/2006/relationships/image" Target="../media/image74.wmf"/><Relationship Id="rId9" Type="http://schemas.openxmlformats.org/officeDocument/2006/relationships/image" Target="../media/image6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smtClean="0"/>
              <a:t>tangent </a:t>
            </a:r>
            <a:r>
              <a:rPr lang="en-US" dirty="0" smtClean="0"/>
              <a:t>to the curve at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 is the unit vector pointing in the direction of the derivative: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i="1" dirty="0"/>
              <a:t>x</a:t>
            </a:r>
            <a:r>
              <a:rPr lang="en-US" dirty="0"/>
              <a:t> is parameterized by arc-length: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779108"/>
              </p:ext>
            </p:extLst>
          </p:nvPr>
        </p:nvGraphicFramePr>
        <p:xfrm>
          <a:off x="3749675" y="3257550"/>
          <a:ext cx="16065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2" name="Equation" r:id="rId3" imgW="888840" imgH="444240" progId="Equation.3">
                  <p:embed/>
                </p:oleObj>
              </mc:Choice>
              <mc:Fallback>
                <p:oleObj name="Equation" r:id="rId3" imgW="8888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9675" y="3257550"/>
                        <a:ext cx="1606550" cy="8001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605116"/>
              </p:ext>
            </p:extLst>
          </p:nvPr>
        </p:nvGraphicFramePr>
        <p:xfrm>
          <a:off x="3824288" y="4953000"/>
          <a:ext cx="142398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3" name="Equation" r:id="rId5" imgW="787320" imgH="203040" progId="Equation.3">
                  <p:embed/>
                </p:oleObj>
              </mc:Choice>
              <mc:Fallback>
                <p:oleObj name="Equation" r:id="rId5" imgW="7873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4288" y="4953000"/>
                        <a:ext cx="1423987" cy="3667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562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smtClean="0"/>
              <a:t>normal </a:t>
            </a:r>
            <a:r>
              <a:rPr lang="en-US" dirty="0" smtClean="0"/>
              <a:t>of the curve at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 is the unit vector that is perpendicular to the tangent: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pic>
        <p:nvPicPr>
          <p:cNvPr id="22" name="Picture 21" descr="C:\Courses\Fall 09 -- DDG\Lectures\fo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0030" y="4648200"/>
            <a:ext cx="2473970" cy="2209800"/>
          </a:xfrm>
          <a:prstGeom prst="rect">
            <a:avLst/>
          </a:prstGeom>
          <a:noFill/>
        </p:spPr>
      </p:pic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9556823"/>
              </p:ext>
            </p:extLst>
          </p:nvPr>
        </p:nvGraphicFramePr>
        <p:xfrm>
          <a:off x="6680566" y="4675188"/>
          <a:ext cx="24003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1" name="Equation" r:id="rId4" imgW="1422360" imgH="228600" progId="Equation.3">
                  <p:embed/>
                </p:oleObj>
              </mc:Choice>
              <mc:Fallback>
                <p:oleObj name="Equation" r:id="rId4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566" y="4675188"/>
                        <a:ext cx="240030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130171"/>
              </p:ext>
            </p:extLst>
          </p:nvPr>
        </p:nvGraphicFramePr>
        <p:xfrm>
          <a:off x="6678413" y="5063480"/>
          <a:ext cx="21224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2" name="Equation" r:id="rId6" imgW="1257120" imgH="228600" progId="Equation.3">
                  <p:embed/>
                </p:oleObj>
              </mc:Choice>
              <mc:Fallback>
                <p:oleObj name="Equation" r:id="rId6" imgW="1257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8413" y="5063480"/>
                        <a:ext cx="2122487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/>
          <p:cNvCxnSpPr>
            <a:cxnSpLocks noChangeAspect="1"/>
          </p:cNvCxnSpPr>
          <p:nvPr/>
        </p:nvCxnSpPr>
        <p:spPr>
          <a:xfrm rot="-4800000" flipV="1">
            <a:off x="7817531" y="5545323"/>
            <a:ext cx="192024" cy="12801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5100000" flipH="1">
            <a:off x="7276982" y="5860556"/>
            <a:ext cx="164592" cy="10972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714042"/>
              </p:ext>
            </p:extLst>
          </p:nvPr>
        </p:nvGraphicFramePr>
        <p:xfrm>
          <a:off x="2041525" y="3200400"/>
          <a:ext cx="502443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3" name="Equation" r:id="rId8" imgW="2781000" imgH="507960" progId="Equation.3">
                  <p:embed/>
                </p:oleObj>
              </mc:Choice>
              <mc:Fallback>
                <p:oleObj name="Equation" r:id="rId8" imgW="2781000" imgH="5079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525" y="3200400"/>
                        <a:ext cx="502443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38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smtClean="0"/>
              <a:t>normal </a:t>
            </a:r>
            <a:r>
              <a:rPr lang="en-US" dirty="0" smtClean="0"/>
              <a:t>of the curve at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 is the unit vector that is perpendicular to the tangent: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x</a:t>
            </a:r>
            <a:r>
              <a:rPr lang="en-US" dirty="0" smtClean="0"/>
              <a:t> is parameterized by arc-length: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714042"/>
              </p:ext>
            </p:extLst>
          </p:nvPr>
        </p:nvGraphicFramePr>
        <p:xfrm>
          <a:off x="2041525" y="3200400"/>
          <a:ext cx="502443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0" name="Equation" r:id="rId3" imgW="2781000" imgH="507960" progId="Equation.3">
                  <p:embed/>
                </p:oleObj>
              </mc:Choice>
              <mc:Fallback>
                <p:oleObj name="Equation" r:id="rId3" imgW="27810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525" y="3200400"/>
                        <a:ext cx="502443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 descr="C:\Courses\Fall 09 -- DDG\Lectures\fo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0030" y="4648200"/>
            <a:ext cx="2473970" cy="2209800"/>
          </a:xfrm>
          <a:prstGeom prst="rect">
            <a:avLst/>
          </a:prstGeom>
          <a:noFill/>
        </p:spPr>
      </p:pic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560255"/>
              </p:ext>
            </p:extLst>
          </p:nvPr>
        </p:nvGraphicFramePr>
        <p:xfrm>
          <a:off x="6680566" y="4675188"/>
          <a:ext cx="24003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1" name="Equation" r:id="rId6" imgW="1422360" imgH="228600" progId="Equation.3">
                  <p:embed/>
                </p:oleObj>
              </mc:Choice>
              <mc:Fallback>
                <p:oleObj name="Equation" r:id="rId6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566" y="4675188"/>
                        <a:ext cx="240030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222152"/>
              </p:ext>
            </p:extLst>
          </p:nvPr>
        </p:nvGraphicFramePr>
        <p:xfrm>
          <a:off x="6678413" y="5063480"/>
          <a:ext cx="21224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2" name="Equation" r:id="rId8" imgW="1257120" imgH="228600" progId="Equation.3">
                  <p:embed/>
                </p:oleObj>
              </mc:Choice>
              <mc:Fallback>
                <p:oleObj name="Equation" r:id="rId8" imgW="1257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8413" y="5063480"/>
                        <a:ext cx="2122487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/>
          <p:cNvCxnSpPr>
            <a:cxnSpLocks noChangeAspect="1"/>
          </p:cNvCxnSpPr>
          <p:nvPr/>
        </p:nvCxnSpPr>
        <p:spPr>
          <a:xfrm rot="-4800000" flipV="1">
            <a:off x="7817531" y="5545323"/>
            <a:ext cx="192024" cy="12801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5100000" flipH="1">
            <a:off x="7276982" y="5860556"/>
            <a:ext cx="164592" cy="10972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36374"/>
              </p:ext>
            </p:extLst>
          </p:nvPr>
        </p:nvGraphicFramePr>
        <p:xfrm>
          <a:off x="1779588" y="5129213"/>
          <a:ext cx="3489325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3" name="Equation" r:id="rId10" imgW="1930320" imgH="228600" progId="Equation.3">
                  <p:embed/>
                </p:oleObj>
              </mc:Choice>
              <mc:Fallback>
                <p:oleObj name="Equation" r:id="rId10" imgW="19303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9588" y="5129213"/>
                        <a:ext cx="3489325" cy="4111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26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Claim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we look at how the normal changes along a curve, we find that for small distances, the change is in the direction of the tangent:</a:t>
            </a:r>
            <a:endParaRPr lang="en-US" dirty="0">
              <a:sym typeface="Symbol"/>
            </a:endParaRPr>
          </a:p>
        </p:txBody>
      </p:sp>
      <p:cxnSp>
        <p:nvCxnSpPr>
          <p:cNvPr id="14" name="Straight Arrow Connector 13"/>
          <p:cNvCxnSpPr>
            <a:cxnSpLocks noChangeAspect="1"/>
          </p:cNvCxnSpPr>
          <p:nvPr/>
        </p:nvCxnSpPr>
        <p:spPr>
          <a:xfrm rot="6600000" flipH="1">
            <a:off x="2027913" y="5948066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67000" y="5624593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02972" y="559488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08311" y="618386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19207" y="6157993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96698" y="3606225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sp>
        <p:nvSpPr>
          <p:cNvPr id="6" name="Freeform 5"/>
          <p:cNvSpPr/>
          <p:nvPr/>
        </p:nvSpPr>
        <p:spPr>
          <a:xfrm>
            <a:off x="1524000" y="6148593"/>
            <a:ext cx="3037668" cy="480807"/>
          </a:xfrm>
          <a:custGeom>
            <a:avLst/>
            <a:gdLst>
              <a:gd name="connsiteX0" fmla="*/ 0 w 3037668"/>
              <a:gd name="connsiteY0" fmla="*/ 480807 h 480807"/>
              <a:gd name="connsiteX1" fmla="*/ 906651 w 3037668"/>
              <a:gd name="connsiteY1" fmla="*/ 359 h 480807"/>
              <a:gd name="connsiteX2" fmla="*/ 3037668 w 3037668"/>
              <a:gd name="connsiteY2" fmla="*/ 418814 h 480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7668" h="480807">
                <a:moveTo>
                  <a:pt x="0" y="480807"/>
                </a:moveTo>
                <a:cubicBezTo>
                  <a:pt x="200186" y="245749"/>
                  <a:pt x="400373" y="10691"/>
                  <a:pt x="906651" y="359"/>
                </a:cubicBezTo>
                <a:cubicBezTo>
                  <a:pt x="1412929" y="-9973"/>
                  <a:pt x="2225298" y="204420"/>
                  <a:pt x="3037668" y="418814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rot="7800000" flipH="1">
            <a:off x="2602942" y="5926969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 noChangeAspect="1"/>
          </p:cNvCxnSpPr>
          <p:nvPr/>
        </p:nvCxnSpPr>
        <p:spPr>
          <a:xfrm rot="6600000" flipH="1">
            <a:off x="5400474" y="6045273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 noChangeAspect="1"/>
          </p:cNvCxnSpPr>
          <p:nvPr/>
        </p:nvCxnSpPr>
        <p:spPr>
          <a:xfrm rot="7800000" flipH="1">
            <a:off x="5529684" y="6036800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2898183" y="5980048"/>
            <a:ext cx="2750949" cy="536989"/>
          </a:xfrm>
          <a:custGeom>
            <a:avLst/>
            <a:gdLst>
              <a:gd name="connsiteX0" fmla="*/ 0 w 2750949"/>
              <a:gd name="connsiteY0" fmla="*/ 56541 h 536989"/>
              <a:gd name="connsiteX1" fmla="*/ 1852048 w 2750949"/>
              <a:gd name="connsiteY1" fmla="*/ 25545 h 536989"/>
              <a:gd name="connsiteX2" fmla="*/ 1332854 w 2750949"/>
              <a:gd name="connsiteY2" fmla="*/ 382006 h 536989"/>
              <a:gd name="connsiteX3" fmla="*/ 2750949 w 2750949"/>
              <a:gd name="connsiteY3" fmla="*/ 536989 h 53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0949" h="536989">
                <a:moveTo>
                  <a:pt x="0" y="56541"/>
                </a:moveTo>
                <a:cubicBezTo>
                  <a:pt x="814953" y="13921"/>
                  <a:pt x="1629906" y="-28699"/>
                  <a:pt x="1852048" y="25545"/>
                </a:cubicBezTo>
                <a:cubicBezTo>
                  <a:pt x="2074190" y="79789"/>
                  <a:pt x="1183037" y="296765"/>
                  <a:pt x="1332854" y="382006"/>
                </a:cubicBezTo>
                <a:cubicBezTo>
                  <a:pt x="1482671" y="467247"/>
                  <a:pt x="2116810" y="502118"/>
                  <a:pt x="2750949" y="536989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 rot="12000000" flipH="1">
            <a:off x="2207256" y="605705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3199" y="57912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 rot="12000000" flipH="1">
            <a:off x="5815287" y="6496001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24019" y="6488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-300000">
            <a:off x="5626862" y="5895989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6400" y="5562600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9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Proof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Since </a:t>
            </a:r>
            <a:r>
              <a:rPr lang="en-US" b="1" i="1" dirty="0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) is a unit-vector, we know that:</a:t>
            </a:r>
            <a:endParaRPr lang="en-US" dirty="0">
              <a:sym typeface="Symbol"/>
            </a:endParaRPr>
          </a:p>
        </p:txBody>
      </p:sp>
      <p:cxnSp>
        <p:nvCxnSpPr>
          <p:cNvPr id="14" name="Straight Arrow Connector 13"/>
          <p:cNvCxnSpPr>
            <a:cxnSpLocks noChangeAspect="1"/>
          </p:cNvCxnSpPr>
          <p:nvPr/>
        </p:nvCxnSpPr>
        <p:spPr>
          <a:xfrm rot="6600000" flipH="1">
            <a:off x="2027913" y="5948066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67000" y="5624593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02972" y="559488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08311" y="618386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19207" y="6157993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sp>
        <p:nvSpPr>
          <p:cNvPr id="6" name="Freeform 5"/>
          <p:cNvSpPr/>
          <p:nvPr/>
        </p:nvSpPr>
        <p:spPr>
          <a:xfrm>
            <a:off x="1524000" y="6148593"/>
            <a:ext cx="3037668" cy="480807"/>
          </a:xfrm>
          <a:custGeom>
            <a:avLst/>
            <a:gdLst>
              <a:gd name="connsiteX0" fmla="*/ 0 w 3037668"/>
              <a:gd name="connsiteY0" fmla="*/ 480807 h 480807"/>
              <a:gd name="connsiteX1" fmla="*/ 906651 w 3037668"/>
              <a:gd name="connsiteY1" fmla="*/ 359 h 480807"/>
              <a:gd name="connsiteX2" fmla="*/ 3037668 w 3037668"/>
              <a:gd name="connsiteY2" fmla="*/ 418814 h 480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7668" h="480807">
                <a:moveTo>
                  <a:pt x="0" y="480807"/>
                </a:moveTo>
                <a:cubicBezTo>
                  <a:pt x="200186" y="245749"/>
                  <a:pt x="400373" y="10691"/>
                  <a:pt x="906651" y="359"/>
                </a:cubicBezTo>
                <a:cubicBezTo>
                  <a:pt x="1412929" y="-9973"/>
                  <a:pt x="2225298" y="204420"/>
                  <a:pt x="3037668" y="418814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rot="7800000" flipH="1">
            <a:off x="2602942" y="5926969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 noChangeAspect="1"/>
          </p:cNvCxnSpPr>
          <p:nvPr/>
        </p:nvCxnSpPr>
        <p:spPr>
          <a:xfrm rot="6600000" flipH="1">
            <a:off x="5400474" y="6045273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 noChangeAspect="1"/>
          </p:cNvCxnSpPr>
          <p:nvPr/>
        </p:nvCxnSpPr>
        <p:spPr>
          <a:xfrm rot="7800000" flipH="1">
            <a:off x="5529684" y="6036800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2898183" y="5980048"/>
            <a:ext cx="2750949" cy="536989"/>
          </a:xfrm>
          <a:custGeom>
            <a:avLst/>
            <a:gdLst>
              <a:gd name="connsiteX0" fmla="*/ 0 w 2750949"/>
              <a:gd name="connsiteY0" fmla="*/ 56541 h 536989"/>
              <a:gd name="connsiteX1" fmla="*/ 1852048 w 2750949"/>
              <a:gd name="connsiteY1" fmla="*/ 25545 h 536989"/>
              <a:gd name="connsiteX2" fmla="*/ 1332854 w 2750949"/>
              <a:gd name="connsiteY2" fmla="*/ 382006 h 536989"/>
              <a:gd name="connsiteX3" fmla="*/ 2750949 w 2750949"/>
              <a:gd name="connsiteY3" fmla="*/ 536989 h 53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0949" h="536989">
                <a:moveTo>
                  <a:pt x="0" y="56541"/>
                </a:moveTo>
                <a:cubicBezTo>
                  <a:pt x="814953" y="13921"/>
                  <a:pt x="1629906" y="-28699"/>
                  <a:pt x="1852048" y="25545"/>
                </a:cubicBezTo>
                <a:cubicBezTo>
                  <a:pt x="2074190" y="79789"/>
                  <a:pt x="1183037" y="296765"/>
                  <a:pt x="1332854" y="382006"/>
                </a:cubicBezTo>
                <a:cubicBezTo>
                  <a:pt x="1482671" y="467247"/>
                  <a:pt x="2116810" y="502118"/>
                  <a:pt x="2750949" y="536989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 rot="12000000" flipH="1">
            <a:off x="2207256" y="605705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3199" y="57912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 rot="12000000" flipH="1">
            <a:off x="5815287" y="6496001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24019" y="6488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-300000">
            <a:off x="5626862" y="5895989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6400" y="5562600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646689"/>
              </p:ext>
            </p:extLst>
          </p:nvPr>
        </p:nvGraphicFramePr>
        <p:xfrm>
          <a:off x="3622675" y="3314700"/>
          <a:ext cx="19145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6" name="Equation" r:id="rId3" imgW="977760" imgH="253800" progId="Equation.3">
                  <p:embed/>
                </p:oleObj>
              </mc:Choice>
              <mc:Fallback>
                <p:oleObj name="Equation" r:id="rId3" imgW="977760" imgH="253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2675" y="3314700"/>
                        <a:ext cx="1914525" cy="495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964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966061"/>
              </p:ext>
            </p:extLst>
          </p:nvPr>
        </p:nvGraphicFramePr>
        <p:xfrm>
          <a:off x="3013075" y="4233863"/>
          <a:ext cx="2586038" cy="163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4" name="Equation" r:id="rId3" imgW="1320480" imgH="838080" progId="Equation.3">
                  <p:embed/>
                </p:oleObj>
              </mc:Choice>
              <mc:Fallback>
                <p:oleObj name="Equation" r:id="rId3" imgW="1320480" imgH="8380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3075" y="4233863"/>
                        <a:ext cx="2586038" cy="16335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Proof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Since </a:t>
            </a:r>
            <a:r>
              <a:rPr lang="en-US" b="1" i="1" dirty="0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) is a unit-vector, we know that:</a:t>
            </a:r>
            <a:br>
              <a:rPr lang="en-US" dirty="0" smtClean="0">
                <a:sym typeface="Symbol"/>
              </a:rPr>
            </a:b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Taking derivatives of both sides, we get:</a:t>
            </a:r>
            <a:endParaRPr lang="en-US" dirty="0">
              <a:sym typeface="Symbol"/>
            </a:endParaRPr>
          </a:p>
        </p:txBody>
      </p:sp>
      <p:cxnSp>
        <p:nvCxnSpPr>
          <p:cNvPr id="14" name="Straight Arrow Connector 13"/>
          <p:cNvCxnSpPr>
            <a:cxnSpLocks noChangeAspect="1"/>
          </p:cNvCxnSpPr>
          <p:nvPr/>
        </p:nvCxnSpPr>
        <p:spPr>
          <a:xfrm rot="6600000" flipH="1">
            <a:off x="2027913" y="5948066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67000" y="5624593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02972" y="559488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08311" y="618386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19207" y="6157993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sp>
        <p:nvSpPr>
          <p:cNvPr id="6" name="Freeform 5"/>
          <p:cNvSpPr/>
          <p:nvPr/>
        </p:nvSpPr>
        <p:spPr>
          <a:xfrm>
            <a:off x="1524000" y="6148593"/>
            <a:ext cx="3037668" cy="480807"/>
          </a:xfrm>
          <a:custGeom>
            <a:avLst/>
            <a:gdLst>
              <a:gd name="connsiteX0" fmla="*/ 0 w 3037668"/>
              <a:gd name="connsiteY0" fmla="*/ 480807 h 480807"/>
              <a:gd name="connsiteX1" fmla="*/ 906651 w 3037668"/>
              <a:gd name="connsiteY1" fmla="*/ 359 h 480807"/>
              <a:gd name="connsiteX2" fmla="*/ 3037668 w 3037668"/>
              <a:gd name="connsiteY2" fmla="*/ 418814 h 480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7668" h="480807">
                <a:moveTo>
                  <a:pt x="0" y="480807"/>
                </a:moveTo>
                <a:cubicBezTo>
                  <a:pt x="200186" y="245749"/>
                  <a:pt x="400373" y="10691"/>
                  <a:pt x="906651" y="359"/>
                </a:cubicBezTo>
                <a:cubicBezTo>
                  <a:pt x="1412929" y="-9973"/>
                  <a:pt x="2225298" y="204420"/>
                  <a:pt x="3037668" y="418814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rot="7800000" flipH="1">
            <a:off x="2602942" y="5926969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 noChangeAspect="1"/>
          </p:cNvCxnSpPr>
          <p:nvPr/>
        </p:nvCxnSpPr>
        <p:spPr>
          <a:xfrm rot="6600000" flipH="1">
            <a:off x="5400474" y="6045273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 noChangeAspect="1"/>
          </p:cNvCxnSpPr>
          <p:nvPr/>
        </p:nvCxnSpPr>
        <p:spPr>
          <a:xfrm rot="7800000" flipH="1">
            <a:off x="5529684" y="6036800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2898183" y="5980048"/>
            <a:ext cx="2750949" cy="536989"/>
          </a:xfrm>
          <a:custGeom>
            <a:avLst/>
            <a:gdLst>
              <a:gd name="connsiteX0" fmla="*/ 0 w 2750949"/>
              <a:gd name="connsiteY0" fmla="*/ 56541 h 536989"/>
              <a:gd name="connsiteX1" fmla="*/ 1852048 w 2750949"/>
              <a:gd name="connsiteY1" fmla="*/ 25545 h 536989"/>
              <a:gd name="connsiteX2" fmla="*/ 1332854 w 2750949"/>
              <a:gd name="connsiteY2" fmla="*/ 382006 h 536989"/>
              <a:gd name="connsiteX3" fmla="*/ 2750949 w 2750949"/>
              <a:gd name="connsiteY3" fmla="*/ 536989 h 53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0949" h="536989">
                <a:moveTo>
                  <a:pt x="0" y="56541"/>
                </a:moveTo>
                <a:cubicBezTo>
                  <a:pt x="814953" y="13921"/>
                  <a:pt x="1629906" y="-28699"/>
                  <a:pt x="1852048" y="25545"/>
                </a:cubicBezTo>
                <a:cubicBezTo>
                  <a:pt x="2074190" y="79789"/>
                  <a:pt x="1183037" y="296765"/>
                  <a:pt x="1332854" y="382006"/>
                </a:cubicBezTo>
                <a:cubicBezTo>
                  <a:pt x="1482671" y="467247"/>
                  <a:pt x="2116810" y="502118"/>
                  <a:pt x="2750949" y="536989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 rot="12000000" flipH="1">
            <a:off x="2207256" y="605705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3199" y="57912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 rot="12000000" flipH="1">
            <a:off x="5815287" y="6496001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24019" y="6488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-300000">
            <a:off x="5626862" y="5895989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6400" y="5562600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646689"/>
              </p:ext>
            </p:extLst>
          </p:nvPr>
        </p:nvGraphicFramePr>
        <p:xfrm>
          <a:off x="3622675" y="3314700"/>
          <a:ext cx="19145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5" name="Equation" r:id="rId5" imgW="977760" imgH="253800" progId="Equation.3">
                  <p:embed/>
                </p:oleObj>
              </mc:Choice>
              <mc:Fallback>
                <p:oleObj name="Equation" r:id="rId5" imgW="97776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2675" y="3314700"/>
                        <a:ext cx="1914525" cy="495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787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Proof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Thus, the change in the normal is perpendicular to the normal direction, so it’s aligned with the tangent. </a:t>
            </a:r>
            <a:endParaRPr lang="en-US" dirty="0">
              <a:sym typeface="Symbol"/>
            </a:endParaRPr>
          </a:p>
        </p:txBody>
      </p:sp>
      <p:cxnSp>
        <p:nvCxnSpPr>
          <p:cNvPr id="14" name="Straight Arrow Connector 13"/>
          <p:cNvCxnSpPr>
            <a:cxnSpLocks noChangeAspect="1"/>
          </p:cNvCxnSpPr>
          <p:nvPr/>
        </p:nvCxnSpPr>
        <p:spPr>
          <a:xfrm rot="6600000" flipH="1">
            <a:off x="2027913" y="5948066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67000" y="5624593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02972" y="559488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08311" y="618386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19207" y="6157993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sp>
        <p:nvSpPr>
          <p:cNvPr id="6" name="Freeform 5"/>
          <p:cNvSpPr/>
          <p:nvPr/>
        </p:nvSpPr>
        <p:spPr>
          <a:xfrm>
            <a:off x="1524000" y="6148593"/>
            <a:ext cx="3037668" cy="480807"/>
          </a:xfrm>
          <a:custGeom>
            <a:avLst/>
            <a:gdLst>
              <a:gd name="connsiteX0" fmla="*/ 0 w 3037668"/>
              <a:gd name="connsiteY0" fmla="*/ 480807 h 480807"/>
              <a:gd name="connsiteX1" fmla="*/ 906651 w 3037668"/>
              <a:gd name="connsiteY1" fmla="*/ 359 h 480807"/>
              <a:gd name="connsiteX2" fmla="*/ 3037668 w 3037668"/>
              <a:gd name="connsiteY2" fmla="*/ 418814 h 480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7668" h="480807">
                <a:moveTo>
                  <a:pt x="0" y="480807"/>
                </a:moveTo>
                <a:cubicBezTo>
                  <a:pt x="200186" y="245749"/>
                  <a:pt x="400373" y="10691"/>
                  <a:pt x="906651" y="359"/>
                </a:cubicBezTo>
                <a:cubicBezTo>
                  <a:pt x="1412929" y="-9973"/>
                  <a:pt x="2225298" y="204420"/>
                  <a:pt x="3037668" y="418814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rot="7800000" flipH="1">
            <a:off x="2602942" y="5926969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 noChangeAspect="1"/>
          </p:cNvCxnSpPr>
          <p:nvPr/>
        </p:nvCxnSpPr>
        <p:spPr>
          <a:xfrm rot="6600000" flipH="1">
            <a:off x="5400474" y="6045273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 noChangeAspect="1"/>
          </p:cNvCxnSpPr>
          <p:nvPr/>
        </p:nvCxnSpPr>
        <p:spPr>
          <a:xfrm rot="7800000" flipH="1">
            <a:off x="5529684" y="6036800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2898183" y="5980048"/>
            <a:ext cx="2750949" cy="536989"/>
          </a:xfrm>
          <a:custGeom>
            <a:avLst/>
            <a:gdLst>
              <a:gd name="connsiteX0" fmla="*/ 0 w 2750949"/>
              <a:gd name="connsiteY0" fmla="*/ 56541 h 536989"/>
              <a:gd name="connsiteX1" fmla="*/ 1852048 w 2750949"/>
              <a:gd name="connsiteY1" fmla="*/ 25545 h 536989"/>
              <a:gd name="connsiteX2" fmla="*/ 1332854 w 2750949"/>
              <a:gd name="connsiteY2" fmla="*/ 382006 h 536989"/>
              <a:gd name="connsiteX3" fmla="*/ 2750949 w 2750949"/>
              <a:gd name="connsiteY3" fmla="*/ 536989 h 53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0949" h="536989">
                <a:moveTo>
                  <a:pt x="0" y="56541"/>
                </a:moveTo>
                <a:cubicBezTo>
                  <a:pt x="814953" y="13921"/>
                  <a:pt x="1629906" y="-28699"/>
                  <a:pt x="1852048" y="25545"/>
                </a:cubicBezTo>
                <a:cubicBezTo>
                  <a:pt x="2074190" y="79789"/>
                  <a:pt x="1183037" y="296765"/>
                  <a:pt x="1332854" y="382006"/>
                </a:cubicBezTo>
                <a:cubicBezTo>
                  <a:pt x="1482671" y="467247"/>
                  <a:pt x="2116810" y="502118"/>
                  <a:pt x="2750949" y="536989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 rot="12000000" flipH="1">
            <a:off x="2207256" y="605705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3199" y="57912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 rot="12000000" flipH="1">
            <a:off x="5815287" y="6496001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24019" y="6488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-300000">
            <a:off x="5626862" y="5895989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6400" y="5562600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59002"/>
              </p:ext>
            </p:extLst>
          </p:nvPr>
        </p:nvGraphicFramePr>
        <p:xfrm>
          <a:off x="3360738" y="2514600"/>
          <a:ext cx="2439987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2" name="Equation" r:id="rId3" imgW="1244520" imgH="431640" progId="Equation.3">
                  <p:embed/>
                </p:oleObj>
              </mc:Choice>
              <mc:Fallback>
                <p:oleObj name="Equation" r:id="rId3" imgW="1244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0738" y="2514600"/>
                        <a:ext cx="2439987" cy="8429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053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Note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we look at the value of </a:t>
            </a:r>
            <a:r>
              <a:rPr lang="en-US" i="1" dirty="0" smtClean="0">
                <a:sym typeface="Symbol"/>
              </a:rPr>
              <a:t></a:t>
            </a:r>
            <a:r>
              <a:rPr lang="en-US" dirty="0" smtClean="0">
                <a:sym typeface="Symbol"/>
              </a:rPr>
              <a:t> we see that it’s</a:t>
            </a:r>
          </a:p>
          <a:p>
            <a:pPr lvl="1"/>
            <a:r>
              <a:rPr lang="en-US" dirty="0" smtClean="0">
                <a:sym typeface="Symbol"/>
              </a:rPr>
              <a:t>zero for straight curves</a:t>
            </a:r>
            <a:endParaRPr lang="en-US" dirty="0">
              <a:sym typeface="Symbo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828800" y="5181600"/>
            <a:ext cx="2667000" cy="1295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5700000" flipH="1">
            <a:off x="2614819" y="5793847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5700000" flipH="1">
            <a:off x="2908014" y="5655655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35451" y="5304294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02958" y="547090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35" name="Straight Arrow Connector 34"/>
          <p:cNvCxnSpPr>
            <a:cxnSpLocks noChangeAspect="1"/>
          </p:cNvCxnSpPr>
          <p:nvPr/>
        </p:nvCxnSpPr>
        <p:spPr>
          <a:xfrm rot="5700000" flipH="1">
            <a:off x="5643340" y="5691706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 rot="5700000" flipH="1">
            <a:off x="5645994" y="5694045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cxnSpLocks/>
          </p:cNvCxnSpPr>
          <p:nvPr/>
        </p:nvCxnSpPr>
        <p:spPr>
          <a:xfrm rot="-1500000" flipV="1">
            <a:off x="5828763" y="5545169"/>
            <a:ext cx="9144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 noChangeAspect="1"/>
          </p:cNvCxnSpPr>
          <p:nvPr/>
        </p:nvCxnSpPr>
        <p:spPr>
          <a:xfrm rot="11100000" flipH="1">
            <a:off x="2816366" y="5852511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819400" y="58790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1" name="Straight Arrow Connector 40"/>
          <p:cNvCxnSpPr>
            <a:cxnSpLocks noChangeAspect="1"/>
          </p:cNvCxnSpPr>
          <p:nvPr/>
        </p:nvCxnSpPr>
        <p:spPr>
          <a:xfrm rot="11100000" flipH="1">
            <a:off x="6139460" y="6073362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48400" y="60314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684911" y="5257800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3215898" y="5664868"/>
            <a:ext cx="2696705" cy="766845"/>
          </a:xfrm>
          <a:custGeom>
            <a:avLst/>
            <a:gdLst>
              <a:gd name="connsiteX0" fmla="*/ 0 w 2696705"/>
              <a:gd name="connsiteY0" fmla="*/ 239986 h 766845"/>
              <a:gd name="connsiteX1" fmla="*/ 1697065 w 2696705"/>
              <a:gd name="connsiteY1" fmla="*/ 23010 h 766845"/>
              <a:gd name="connsiteX2" fmla="*/ 821410 w 2696705"/>
              <a:gd name="connsiteY2" fmla="*/ 728183 h 766845"/>
              <a:gd name="connsiteX3" fmla="*/ 2696705 w 2696705"/>
              <a:gd name="connsiteY3" fmla="*/ 611946 h 76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6705" h="766845">
                <a:moveTo>
                  <a:pt x="0" y="239986"/>
                </a:moveTo>
                <a:cubicBezTo>
                  <a:pt x="780081" y="90815"/>
                  <a:pt x="1560163" y="-58356"/>
                  <a:pt x="1697065" y="23010"/>
                </a:cubicBezTo>
                <a:cubicBezTo>
                  <a:pt x="1833967" y="104376"/>
                  <a:pt x="654803" y="630027"/>
                  <a:pt x="821410" y="728183"/>
                </a:cubicBezTo>
                <a:cubicBezTo>
                  <a:pt x="988017" y="826339"/>
                  <a:pt x="1842361" y="719142"/>
                  <a:pt x="2696705" y="611946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3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Note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we look at the value of </a:t>
            </a:r>
            <a:r>
              <a:rPr lang="en-US" i="1" dirty="0" smtClean="0">
                <a:sym typeface="Symbol"/>
              </a:rPr>
              <a:t></a:t>
            </a:r>
            <a:r>
              <a:rPr lang="en-US" dirty="0" smtClean="0">
                <a:sym typeface="Symbol"/>
              </a:rPr>
              <a:t> we see that it’s</a:t>
            </a:r>
          </a:p>
          <a:p>
            <a:pPr lvl="1"/>
            <a:r>
              <a:rPr lang="en-US" dirty="0" smtClean="0">
                <a:sym typeface="Symbol"/>
              </a:rPr>
              <a:t>zero for straight curves</a:t>
            </a:r>
          </a:p>
          <a:p>
            <a:pPr lvl="1"/>
            <a:r>
              <a:rPr lang="en-US" dirty="0" smtClean="0">
                <a:sym typeface="Symbol"/>
              </a:rPr>
              <a:t>small/positive for convex curves that turn slowly</a:t>
            </a:r>
            <a:endParaRPr lang="en-US" dirty="0">
              <a:sym typeface="Symbo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3035085" y="501757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395779" y="513123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2209800" y="5266841"/>
            <a:ext cx="2626963" cy="1286359"/>
          </a:xfrm>
          <a:custGeom>
            <a:avLst/>
            <a:gdLst>
              <a:gd name="connsiteX0" fmla="*/ 0 w 2626963"/>
              <a:gd name="connsiteY0" fmla="*/ 1286359 h 1286359"/>
              <a:gd name="connsiteX1" fmla="*/ 852407 w 2626963"/>
              <a:gd name="connsiteY1" fmla="*/ 364210 h 1286359"/>
              <a:gd name="connsiteX2" fmla="*/ 2626963 w 2626963"/>
              <a:gd name="connsiteY2" fmla="*/ 0 h 1286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6963" h="1286359">
                <a:moveTo>
                  <a:pt x="0" y="1286359"/>
                </a:moveTo>
                <a:cubicBezTo>
                  <a:pt x="207290" y="932481"/>
                  <a:pt x="414580" y="578603"/>
                  <a:pt x="852407" y="364210"/>
                </a:cubicBezTo>
                <a:cubicBezTo>
                  <a:pt x="1290234" y="149817"/>
                  <a:pt x="1958598" y="74908"/>
                  <a:pt x="2626963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5400000" flipH="1">
            <a:off x="2799891" y="544642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6000000" flipH="1">
            <a:off x="3055248" y="5346283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 noChangeAspect="1"/>
          </p:cNvCxnSpPr>
          <p:nvPr/>
        </p:nvCxnSpPr>
        <p:spPr>
          <a:xfrm rot="6000000" flipH="1">
            <a:off x="5668088" y="5676932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 rot="-1680000" flipV="1">
            <a:off x="5715787" y="5561390"/>
            <a:ext cx="155448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Aspect="1"/>
          </p:cNvCxnSpPr>
          <p:nvPr/>
        </p:nvCxnSpPr>
        <p:spPr>
          <a:xfrm rot="5400000" flipH="1">
            <a:off x="5604897" y="5703054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48400" y="60314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84911" y="5257800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2" name="Straight Arrow Connector 21"/>
          <p:cNvCxnSpPr>
            <a:cxnSpLocks noChangeAspect="1"/>
          </p:cNvCxnSpPr>
          <p:nvPr/>
        </p:nvCxnSpPr>
        <p:spPr>
          <a:xfrm rot="10800000" flipH="1">
            <a:off x="3014214" y="5494149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 rot="10800000" flipH="1">
            <a:off x="6126997" y="6060560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48000" y="547865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3394129" y="5556142"/>
            <a:ext cx="2518474" cy="753464"/>
          </a:xfrm>
          <a:custGeom>
            <a:avLst/>
            <a:gdLst>
              <a:gd name="connsiteX0" fmla="*/ 0 w 2518474"/>
              <a:gd name="connsiteY0" fmla="*/ 0 h 753464"/>
              <a:gd name="connsiteX1" fmla="*/ 1580827 w 2518474"/>
              <a:gd name="connsiteY1" fmla="*/ 170482 h 753464"/>
              <a:gd name="connsiteX2" fmla="*/ 565688 w 2518474"/>
              <a:gd name="connsiteY2" fmla="*/ 697424 h 753464"/>
              <a:gd name="connsiteX3" fmla="*/ 2518474 w 2518474"/>
              <a:gd name="connsiteY3" fmla="*/ 712922 h 75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8474" h="753464">
                <a:moveTo>
                  <a:pt x="0" y="0"/>
                </a:moveTo>
                <a:cubicBezTo>
                  <a:pt x="743273" y="27122"/>
                  <a:pt x="1486546" y="54245"/>
                  <a:pt x="1580827" y="170482"/>
                </a:cubicBezTo>
                <a:cubicBezTo>
                  <a:pt x="1675108" y="286719"/>
                  <a:pt x="409413" y="607017"/>
                  <a:pt x="565688" y="697424"/>
                </a:cubicBezTo>
                <a:cubicBezTo>
                  <a:pt x="721963" y="787831"/>
                  <a:pt x="1620218" y="750376"/>
                  <a:pt x="2518474" y="712922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5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Note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we look at the value of </a:t>
            </a:r>
            <a:r>
              <a:rPr lang="en-US" i="1" dirty="0" smtClean="0">
                <a:sym typeface="Symbol"/>
              </a:rPr>
              <a:t></a:t>
            </a:r>
            <a:r>
              <a:rPr lang="en-US" dirty="0" smtClean="0">
                <a:sym typeface="Symbol"/>
              </a:rPr>
              <a:t> we see that it’s</a:t>
            </a:r>
          </a:p>
          <a:p>
            <a:pPr lvl="1"/>
            <a:r>
              <a:rPr lang="en-US" dirty="0" smtClean="0">
                <a:sym typeface="Symbol"/>
              </a:rPr>
              <a:t>zero for straight curves</a:t>
            </a:r>
          </a:p>
          <a:p>
            <a:pPr lvl="1"/>
            <a:r>
              <a:rPr lang="en-US" dirty="0" smtClean="0">
                <a:sym typeface="Symbol"/>
              </a:rPr>
              <a:t>small/positive for convex curves that turn slowly</a:t>
            </a:r>
          </a:p>
          <a:p>
            <a:pPr lvl="1"/>
            <a:r>
              <a:rPr lang="en-US" dirty="0" smtClean="0">
                <a:sym typeface="Symbol"/>
              </a:rPr>
              <a:t>large/positive </a:t>
            </a:r>
            <a:r>
              <a:rPr lang="en-US" dirty="0">
                <a:sym typeface="Symbol"/>
              </a:rPr>
              <a:t>for convex curves that turn </a:t>
            </a:r>
            <a:r>
              <a:rPr lang="en-US" dirty="0" smtClean="0">
                <a:sym typeface="Symbol"/>
              </a:rPr>
              <a:t>quickly</a:t>
            </a:r>
            <a:endParaRPr lang="en-US" dirty="0">
              <a:sym typeface="Symbol"/>
            </a:endParaRPr>
          </a:p>
          <a:p>
            <a:pPr lvl="1"/>
            <a:endParaRPr lang="en-US" dirty="0">
              <a:sym typeface="Symbo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3586566" y="5002123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778069" y="505503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2514600" y="5538061"/>
            <a:ext cx="2123268" cy="1015139"/>
          </a:xfrm>
          <a:custGeom>
            <a:avLst/>
            <a:gdLst>
              <a:gd name="connsiteX0" fmla="*/ 0 w 2123268"/>
              <a:gd name="connsiteY0" fmla="*/ 1015139 h 1015139"/>
              <a:gd name="connsiteX1" fmla="*/ 1061634 w 2123268"/>
              <a:gd name="connsiteY1" fmla="*/ 0 h 1015139"/>
              <a:gd name="connsiteX2" fmla="*/ 2123268 w 2123268"/>
              <a:gd name="connsiteY2" fmla="*/ 1015139 h 101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3268" h="1015139">
                <a:moveTo>
                  <a:pt x="0" y="1015139"/>
                </a:moveTo>
                <a:cubicBezTo>
                  <a:pt x="353878" y="507569"/>
                  <a:pt x="707756" y="0"/>
                  <a:pt x="1061634" y="0"/>
                </a:cubicBezTo>
                <a:cubicBezTo>
                  <a:pt x="1415512" y="0"/>
                  <a:pt x="1769390" y="507569"/>
                  <a:pt x="2123268" y="1015139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cxnSpLocks noChangeAspect="1"/>
          </p:cNvCxnSpPr>
          <p:nvPr/>
        </p:nvCxnSpPr>
        <p:spPr>
          <a:xfrm rot="5700000" flipH="1">
            <a:off x="5638245" y="5694045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 noChangeAspect="1"/>
          </p:cNvCxnSpPr>
          <p:nvPr/>
        </p:nvCxnSpPr>
        <p:spPr>
          <a:xfrm rot="7500000" flipH="1">
            <a:off x="5826410" y="5648360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 rot="-900000" flipV="1">
            <a:off x="5789564" y="5538264"/>
            <a:ext cx="36576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48400" y="60314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5955" y="5193268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5700000" flipH="1">
            <a:off x="3189930" y="5377977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7500000" flipH="1">
            <a:off x="3496678" y="5312609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Aspect="1"/>
          </p:cNvCxnSpPr>
          <p:nvPr/>
        </p:nvCxnSpPr>
        <p:spPr>
          <a:xfrm rot="11100000" flipH="1">
            <a:off x="3388511" y="5436144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37897" y="54102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1" name="Straight Arrow Connector 20"/>
          <p:cNvCxnSpPr>
            <a:cxnSpLocks noChangeAspect="1"/>
          </p:cNvCxnSpPr>
          <p:nvPr/>
        </p:nvCxnSpPr>
        <p:spPr>
          <a:xfrm rot="11100000" flipH="1">
            <a:off x="6131711" y="6073362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3797085" y="5509647"/>
            <a:ext cx="2224007" cy="730176"/>
          </a:xfrm>
          <a:custGeom>
            <a:avLst/>
            <a:gdLst>
              <a:gd name="connsiteX0" fmla="*/ 0 w 2224007"/>
              <a:gd name="connsiteY0" fmla="*/ 0 h 730176"/>
              <a:gd name="connsiteX1" fmla="*/ 1557579 w 2224007"/>
              <a:gd name="connsiteY1" fmla="*/ 139485 h 730176"/>
              <a:gd name="connsiteX2" fmla="*/ 1061634 w 2224007"/>
              <a:gd name="connsiteY2" fmla="*/ 650929 h 730176"/>
              <a:gd name="connsiteX3" fmla="*/ 2224007 w 2224007"/>
              <a:gd name="connsiteY3" fmla="*/ 720672 h 73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007" h="730176">
                <a:moveTo>
                  <a:pt x="0" y="0"/>
                </a:moveTo>
                <a:cubicBezTo>
                  <a:pt x="690320" y="15498"/>
                  <a:pt x="1380640" y="30997"/>
                  <a:pt x="1557579" y="139485"/>
                </a:cubicBezTo>
                <a:cubicBezTo>
                  <a:pt x="1734518" y="247973"/>
                  <a:pt x="950563" y="554065"/>
                  <a:pt x="1061634" y="650929"/>
                </a:cubicBezTo>
                <a:cubicBezTo>
                  <a:pt x="1172705" y="747794"/>
                  <a:pt x="1698356" y="734233"/>
                  <a:pt x="2224007" y="720672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Curves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Surfaces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Note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we look at the value of </a:t>
            </a:r>
            <a:r>
              <a:rPr lang="en-US" i="1" dirty="0" smtClean="0">
                <a:sym typeface="Symbol"/>
              </a:rPr>
              <a:t></a:t>
            </a:r>
            <a:r>
              <a:rPr lang="en-US" dirty="0" smtClean="0">
                <a:sym typeface="Symbol"/>
              </a:rPr>
              <a:t> we see that it’s</a:t>
            </a:r>
          </a:p>
          <a:p>
            <a:pPr lvl="1"/>
            <a:r>
              <a:rPr lang="en-US" dirty="0" smtClean="0">
                <a:sym typeface="Symbol"/>
              </a:rPr>
              <a:t>zero for straight curves</a:t>
            </a:r>
          </a:p>
          <a:p>
            <a:pPr lvl="1"/>
            <a:r>
              <a:rPr lang="en-US" dirty="0" smtClean="0">
                <a:sym typeface="Symbol"/>
              </a:rPr>
              <a:t>small/positive for convex curves that turn slowly</a:t>
            </a:r>
          </a:p>
          <a:p>
            <a:pPr lvl="1"/>
            <a:r>
              <a:rPr lang="en-US" dirty="0" smtClean="0">
                <a:sym typeface="Symbol"/>
              </a:rPr>
              <a:t>large/positive </a:t>
            </a:r>
            <a:r>
              <a:rPr lang="en-US" dirty="0">
                <a:sym typeface="Symbol"/>
              </a:rPr>
              <a:t>for convex curves that turn </a:t>
            </a:r>
            <a:r>
              <a:rPr lang="en-US" dirty="0" smtClean="0">
                <a:sym typeface="Symbol"/>
              </a:rPr>
              <a:t>quickly</a:t>
            </a:r>
            <a:endParaRPr lang="en-US" dirty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small/negative for concave </a:t>
            </a:r>
            <a:r>
              <a:rPr lang="en-US" dirty="0">
                <a:sym typeface="Symbol"/>
              </a:rPr>
              <a:t>curves that turn slowly</a:t>
            </a:r>
          </a:p>
          <a:p>
            <a:pPr lvl="1"/>
            <a:endParaRPr lang="en-US" dirty="0">
              <a:sym typeface="Symbo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2481819" y="5724085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71800" y="5655634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/>
              <a:t> +</a:t>
            </a:r>
            <a:r>
              <a:rPr lang="en-US" dirty="0">
                <a:sym typeface="Symbol"/>
              </a:rPr>
              <a:t></a:t>
            </a:r>
            <a:r>
              <a:rPr lang="en-US" i="1" dirty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6600000" flipH="1">
            <a:off x="2859731" y="606506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 noChangeAspect="1"/>
          </p:cNvCxnSpPr>
          <p:nvPr/>
        </p:nvCxnSpPr>
        <p:spPr>
          <a:xfrm rot="6000000" flipH="1">
            <a:off x="3131175" y="5983797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/>
          <p:cNvSpPr/>
          <p:nvPr/>
        </p:nvSpPr>
        <p:spPr>
          <a:xfrm>
            <a:off x="1905000" y="5486400"/>
            <a:ext cx="2378990" cy="906651"/>
          </a:xfrm>
          <a:custGeom>
            <a:avLst/>
            <a:gdLst>
              <a:gd name="connsiteX0" fmla="*/ 0 w 2378990"/>
              <a:gd name="connsiteY0" fmla="*/ 906651 h 906651"/>
              <a:gd name="connsiteX1" fmla="*/ 1371600 w 2378990"/>
              <a:gd name="connsiteY1" fmla="*/ 720671 h 906651"/>
              <a:gd name="connsiteX2" fmla="*/ 2378990 w 2378990"/>
              <a:gd name="connsiteY2" fmla="*/ 0 h 90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8990" h="906651">
                <a:moveTo>
                  <a:pt x="0" y="906651"/>
                </a:moveTo>
                <a:cubicBezTo>
                  <a:pt x="487551" y="889215"/>
                  <a:pt x="975102" y="871779"/>
                  <a:pt x="1371600" y="720671"/>
                </a:cubicBezTo>
                <a:cubicBezTo>
                  <a:pt x="1768098" y="569563"/>
                  <a:pt x="2073544" y="284781"/>
                  <a:pt x="2378990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cxnSpLocks noChangeAspect="1"/>
          </p:cNvCxnSpPr>
          <p:nvPr/>
        </p:nvCxnSpPr>
        <p:spPr>
          <a:xfrm rot="6600000" flipH="1">
            <a:off x="5732604" y="5656524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 noChangeAspect="1"/>
          </p:cNvCxnSpPr>
          <p:nvPr/>
        </p:nvCxnSpPr>
        <p:spPr>
          <a:xfrm rot="6000000" flipH="1">
            <a:off x="5668567" y="5680048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 rot="9480000" flipV="1">
            <a:off x="5780336" y="5545593"/>
            <a:ext cx="18288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04897" y="6107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204847" y="5257800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6" name="Straight Arrow Connector 15"/>
          <p:cNvCxnSpPr>
            <a:cxnSpLocks noChangeAspect="1"/>
          </p:cNvCxnSpPr>
          <p:nvPr/>
        </p:nvCxnSpPr>
        <p:spPr>
          <a:xfrm rot="12000000" flipH="1">
            <a:off x="3040543" y="6174305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 noChangeAspect="1"/>
          </p:cNvCxnSpPr>
          <p:nvPr/>
        </p:nvCxnSpPr>
        <p:spPr>
          <a:xfrm rot="12000000" flipH="1">
            <a:off x="6148707" y="6110011"/>
            <a:ext cx="246888" cy="16459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3239146" y="5811845"/>
            <a:ext cx="2766447" cy="544068"/>
          </a:xfrm>
          <a:custGeom>
            <a:avLst/>
            <a:gdLst>
              <a:gd name="connsiteX0" fmla="*/ 0 w 2766447"/>
              <a:gd name="connsiteY0" fmla="*/ 495965 h 544068"/>
              <a:gd name="connsiteX1" fmla="*/ 1813301 w 2766447"/>
              <a:gd name="connsiteY1" fmla="*/ 19 h 544068"/>
              <a:gd name="connsiteX2" fmla="*/ 1433593 w 2766447"/>
              <a:gd name="connsiteY2" fmla="*/ 511463 h 544068"/>
              <a:gd name="connsiteX3" fmla="*/ 2766447 w 2766447"/>
              <a:gd name="connsiteY3" fmla="*/ 44947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447" h="544068">
                <a:moveTo>
                  <a:pt x="0" y="495965"/>
                </a:moveTo>
                <a:cubicBezTo>
                  <a:pt x="787184" y="246700"/>
                  <a:pt x="1574369" y="-2564"/>
                  <a:pt x="1813301" y="19"/>
                </a:cubicBezTo>
                <a:cubicBezTo>
                  <a:pt x="2052233" y="2602"/>
                  <a:pt x="1274735" y="436555"/>
                  <a:pt x="1433593" y="511463"/>
                </a:cubicBezTo>
                <a:cubicBezTo>
                  <a:pt x="1592451" y="586371"/>
                  <a:pt x="2179449" y="517920"/>
                  <a:pt x="2766447" y="449470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2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Note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we look at the value of </a:t>
            </a:r>
            <a:r>
              <a:rPr lang="en-US" i="1" dirty="0" smtClean="0">
                <a:sym typeface="Symbol"/>
              </a:rPr>
              <a:t></a:t>
            </a:r>
            <a:r>
              <a:rPr lang="en-US" dirty="0" smtClean="0">
                <a:sym typeface="Symbol"/>
              </a:rPr>
              <a:t> we see that it’s</a:t>
            </a:r>
          </a:p>
          <a:p>
            <a:pPr lvl="1"/>
            <a:r>
              <a:rPr lang="en-US" dirty="0" smtClean="0">
                <a:sym typeface="Symbol"/>
              </a:rPr>
              <a:t>zero for straight curves</a:t>
            </a:r>
          </a:p>
          <a:p>
            <a:pPr lvl="1"/>
            <a:r>
              <a:rPr lang="en-US" dirty="0" smtClean="0">
                <a:sym typeface="Symbol"/>
              </a:rPr>
              <a:t>small/positive for convex curves that turn slowly</a:t>
            </a:r>
          </a:p>
          <a:p>
            <a:pPr lvl="1"/>
            <a:r>
              <a:rPr lang="en-US" dirty="0" smtClean="0">
                <a:sym typeface="Symbol"/>
              </a:rPr>
              <a:t>large/positive </a:t>
            </a:r>
            <a:r>
              <a:rPr lang="en-US" dirty="0">
                <a:sym typeface="Symbol"/>
              </a:rPr>
              <a:t>for convex curves that turn </a:t>
            </a:r>
            <a:r>
              <a:rPr lang="en-US" dirty="0" smtClean="0">
                <a:sym typeface="Symbol"/>
              </a:rPr>
              <a:t>quickly</a:t>
            </a:r>
            <a:endParaRPr lang="en-US" dirty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small/negative for concave </a:t>
            </a:r>
            <a:r>
              <a:rPr lang="en-US" dirty="0">
                <a:sym typeface="Symbol"/>
              </a:rPr>
              <a:t>curves that turn </a:t>
            </a:r>
            <a:r>
              <a:rPr lang="en-US" dirty="0" smtClean="0">
                <a:sym typeface="Symbol"/>
              </a:rPr>
              <a:t>slowly</a:t>
            </a:r>
          </a:p>
          <a:p>
            <a:pPr lvl="1"/>
            <a:r>
              <a:rPr lang="en-US" dirty="0" smtClean="0">
                <a:sym typeface="Symbol"/>
              </a:rPr>
              <a:t>large/negative for concave curves that turn quickly</a:t>
            </a:r>
            <a:endParaRPr lang="en-US" dirty="0">
              <a:sym typeface="Symbol"/>
            </a:endParaRPr>
          </a:p>
          <a:p>
            <a:pPr lvl="1"/>
            <a:endParaRPr lang="en-US" dirty="0">
              <a:sym typeface="Symbo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96698" y="1600200"/>
            <a:ext cx="5105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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+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)-</a:t>
            </a:r>
            <a:r>
              <a:rPr lang="en-US" sz="3200" b="1" i="1" dirty="0" smtClean="0">
                <a:sym typeface="Symbol"/>
              </a:rPr>
              <a:t>n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)</a:t>
            </a:r>
            <a:r>
              <a:rPr lang="en-US" sz="3200" i="1" dirty="0" smtClean="0">
                <a:sym typeface="Symbol"/>
              </a:rPr>
              <a:t>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i="1" dirty="0" smtClean="0">
                <a:sym typeface="Symbol"/>
              </a:rPr>
              <a:t>u</a:t>
            </a:r>
            <a:r>
              <a:rPr lang="en-US" sz="3200" dirty="0" smtClean="0">
                <a:sym typeface="Symbol"/>
              </a:rPr>
              <a:t>)</a:t>
            </a:r>
            <a:r>
              <a:rPr lang="en-US" sz="3200" b="1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(u)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3567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i="1" dirty="0"/>
              <a:t>curvature </a:t>
            </a:r>
            <a:r>
              <a:rPr lang="en-US" dirty="0" smtClean="0"/>
              <a:t>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u</a:t>
            </a:r>
            <a:r>
              <a:rPr lang="en-US" dirty="0"/>
              <a:t>) is the change in </a:t>
            </a:r>
            <a:r>
              <a:rPr lang="en-US" dirty="0" smtClean="0"/>
              <a:t>normal </a:t>
            </a:r>
            <a:r>
              <a:rPr lang="en-US" dirty="0"/>
              <a:t>vector along the tangent direction relative to change in distance along the </a:t>
            </a:r>
            <a:r>
              <a:rPr lang="en-US" dirty="0" smtClean="0"/>
              <a:t>curve:</a:t>
            </a:r>
            <a:endParaRPr lang="en-US" dirty="0">
              <a:sym typeface="Symbol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330898"/>
              </p:ext>
            </p:extLst>
          </p:nvPr>
        </p:nvGraphicFramePr>
        <p:xfrm>
          <a:off x="2381250" y="3638550"/>
          <a:ext cx="405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6" name="Equation" r:id="rId3" imgW="2247840" imgH="431640" progId="Equation.3">
                  <p:embed/>
                </p:oleObj>
              </mc:Choice>
              <mc:Fallback>
                <p:oleObj name="Equation" r:id="rId3" imgW="224784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3638550"/>
                        <a:ext cx="405923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22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7685640"/>
              </p:ext>
            </p:extLst>
          </p:nvPr>
        </p:nvGraphicFramePr>
        <p:xfrm>
          <a:off x="2381250" y="3638550"/>
          <a:ext cx="405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5" name="Equation" r:id="rId3" imgW="2247840" imgH="431640" progId="Equation.3">
                  <p:embed/>
                </p:oleObj>
              </mc:Choice>
              <mc:Fallback>
                <p:oleObj name="Equation" r:id="rId3" imgW="224784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3638550"/>
                        <a:ext cx="405923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i="1" dirty="0"/>
              <a:t>curvature </a:t>
            </a:r>
            <a:r>
              <a:rPr lang="en-US" dirty="0"/>
              <a:t>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u</a:t>
            </a:r>
            <a:r>
              <a:rPr lang="en-US" dirty="0"/>
              <a:t>) is the change in normal vector along the tangent direction relative to change in distance along the curve:</a:t>
            </a:r>
            <a:endParaRPr lang="en-US" dirty="0">
              <a:sym typeface="Symbol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33400" y="4648200"/>
            <a:ext cx="3603356" cy="2286000"/>
          </a:xfrm>
          <a:custGeom>
            <a:avLst/>
            <a:gdLst>
              <a:gd name="connsiteX0" fmla="*/ 406830 w 3069956"/>
              <a:gd name="connsiteY0" fmla="*/ 348712 h 1802970"/>
              <a:gd name="connsiteX1" fmla="*/ 2127142 w 3069956"/>
              <a:gd name="connsiteY1" fmla="*/ 154983 h 1802970"/>
              <a:gd name="connsiteX2" fmla="*/ 3041542 w 3069956"/>
              <a:gd name="connsiteY2" fmla="*/ 1278611 h 1802970"/>
              <a:gd name="connsiteX3" fmla="*/ 2297624 w 3069956"/>
              <a:gd name="connsiteY3" fmla="*/ 1317356 h 1802970"/>
              <a:gd name="connsiteX4" fmla="*/ 1638946 w 3069956"/>
              <a:gd name="connsiteY4" fmla="*/ 410705 h 1802970"/>
              <a:gd name="connsiteX5" fmla="*/ 918275 w 3069956"/>
              <a:gd name="connsiteY5" fmla="*/ 1704814 h 1802970"/>
              <a:gd name="connsiteX6" fmla="*/ 89115 w 3069956"/>
              <a:gd name="connsiteY6" fmla="*/ 999641 h 1802970"/>
              <a:gd name="connsiteX7" fmla="*/ 406830 w 3069956"/>
              <a:gd name="connsiteY7" fmla="*/ 348712 h 18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9956" h="1802970">
                <a:moveTo>
                  <a:pt x="406830" y="348712"/>
                </a:moveTo>
                <a:cubicBezTo>
                  <a:pt x="746501" y="207936"/>
                  <a:pt x="1688023" y="0"/>
                  <a:pt x="2127142" y="154983"/>
                </a:cubicBezTo>
                <a:cubicBezTo>
                  <a:pt x="2566261" y="309966"/>
                  <a:pt x="3013128" y="1084882"/>
                  <a:pt x="3041542" y="1278611"/>
                </a:cubicBezTo>
                <a:cubicBezTo>
                  <a:pt x="3069956" y="1472340"/>
                  <a:pt x="2531390" y="1462007"/>
                  <a:pt x="2297624" y="1317356"/>
                </a:cubicBezTo>
                <a:cubicBezTo>
                  <a:pt x="2063858" y="1172705"/>
                  <a:pt x="1868837" y="346129"/>
                  <a:pt x="1638946" y="410705"/>
                </a:cubicBezTo>
                <a:cubicBezTo>
                  <a:pt x="1409055" y="475281"/>
                  <a:pt x="1176580" y="1606658"/>
                  <a:pt x="918275" y="1704814"/>
                </a:cubicBezTo>
                <a:cubicBezTo>
                  <a:pt x="659970" y="1802970"/>
                  <a:pt x="178230" y="1224367"/>
                  <a:pt x="89115" y="999641"/>
                </a:cubicBezTo>
                <a:cubicBezTo>
                  <a:pt x="0" y="774916"/>
                  <a:pt x="67159" y="489488"/>
                  <a:pt x="406830" y="34871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 rot="8400000" flipH="1">
            <a:off x="2821323" y="4579142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cxnSpLocks noChangeAspect="1"/>
          </p:cNvCxnSpPr>
          <p:nvPr/>
        </p:nvCxnSpPr>
        <p:spPr>
          <a:xfrm rot="9900000" flipH="1">
            <a:off x="3276568" y="4820148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>
            <a:grpSpLocks/>
          </p:cNvGrpSpPr>
          <p:nvPr/>
        </p:nvGrpSpPr>
        <p:grpSpPr>
          <a:xfrm rot="1620000">
            <a:off x="2788594" y="4950812"/>
            <a:ext cx="465579" cy="209980"/>
            <a:chOff x="5486399" y="4343400"/>
            <a:chExt cx="1828801" cy="18288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5486400" y="4343400"/>
              <a:ext cx="0" cy="18288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486399" y="5257802"/>
              <a:ext cx="1828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315200" y="4343400"/>
              <a:ext cx="0" cy="18288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 rot="1620000">
            <a:off x="2725049" y="4964089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</a:t>
            </a:r>
            <a:r>
              <a:rPr lang="en-US" i="1" dirty="0" smtClean="0">
                <a:sym typeface="Symbol"/>
              </a:rPr>
              <a:t>s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29000" y="457200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750949" y="4241413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620000">
            <a:off x="6194136" y="5806473"/>
            <a:ext cx="3200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3425125" y="5026617"/>
            <a:ext cx="2518475" cy="1069383"/>
          </a:xfrm>
          <a:custGeom>
            <a:avLst/>
            <a:gdLst>
              <a:gd name="connsiteX0" fmla="*/ 0 w 2518475"/>
              <a:gd name="connsiteY0" fmla="*/ 0 h 1069383"/>
              <a:gd name="connsiteX1" fmla="*/ 1658319 w 2518475"/>
              <a:gd name="connsiteY1" fmla="*/ 278970 h 1069383"/>
              <a:gd name="connsiteX2" fmla="*/ 1201119 w 2518475"/>
              <a:gd name="connsiteY2" fmla="*/ 743919 h 1069383"/>
              <a:gd name="connsiteX3" fmla="*/ 2518475 w 2518475"/>
              <a:gd name="connsiteY3" fmla="*/ 1069383 h 1069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8475" h="1069383">
                <a:moveTo>
                  <a:pt x="0" y="0"/>
                </a:moveTo>
                <a:cubicBezTo>
                  <a:pt x="729066" y="77492"/>
                  <a:pt x="1458133" y="154984"/>
                  <a:pt x="1658319" y="278970"/>
                </a:cubicBezTo>
                <a:cubicBezTo>
                  <a:pt x="1858505" y="402956"/>
                  <a:pt x="1057760" y="612184"/>
                  <a:pt x="1201119" y="743919"/>
                </a:cubicBezTo>
                <a:cubicBezTo>
                  <a:pt x="1344478" y="875654"/>
                  <a:pt x="1931476" y="972518"/>
                  <a:pt x="2518475" y="1069383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13800000" flipH="1">
            <a:off x="2919067" y="4768445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980697" y="4533255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31" name="Straight Arrow Connector 30"/>
          <p:cNvCxnSpPr>
            <a:cxnSpLocks noChangeAspect="1"/>
          </p:cNvCxnSpPr>
          <p:nvPr/>
        </p:nvCxnSpPr>
        <p:spPr>
          <a:xfrm rot="8400000" flipH="1">
            <a:off x="5799733" y="5865237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 noChangeAspect="1"/>
          </p:cNvCxnSpPr>
          <p:nvPr/>
        </p:nvCxnSpPr>
        <p:spPr>
          <a:xfrm rot="9900000" flipH="1">
            <a:off x="5946199" y="5940264"/>
            <a:ext cx="617220" cy="41148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79070" y="5562600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/>
              <a:t>)-</a:t>
            </a:r>
            <a:r>
              <a:rPr lang="en-US" b="1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/>
              <a:t>)</a:t>
            </a:r>
          </a:p>
        </p:txBody>
      </p: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 rot="13800000" flipH="1">
            <a:off x="6030998" y="6391892"/>
            <a:ext cx="246888" cy="16459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218552" y="62600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2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x</a:t>
            </a:r>
            <a:r>
              <a:rPr lang="en-US" dirty="0"/>
              <a:t> </a:t>
            </a:r>
            <a:r>
              <a:rPr lang="en-US" dirty="0" smtClean="0"/>
              <a:t>is parameterized by arc-length, then </a:t>
            </a:r>
            <a:r>
              <a:rPr lang="en-US" dirty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s=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 so the curvature becomes:</a:t>
            </a: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521983"/>
              </p:ext>
            </p:extLst>
          </p:nvPr>
        </p:nvGraphicFramePr>
        <p:xfrm>
          <a:off x="1644650" y="3733800"/>
          <a:ext cx="582612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2" name="Equation" r:id="rId3" imgW="3225600" imgH="431640" progId="Equation.3">
                  <p:embed/>
                </p:oleObj>
              </mc:Choice>
              <mc:Fallback>
                <p:oleObj name="Equation" r:id="rId3" imgW="322560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4650" y="3733800"/>
                        <a:ext cx="5826125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010715"/>
              </p:ext>
            </p:extLst>
          </p:nvPr>
        </p:nvGraphicFramePr>
        <p:xfrm>
          <a:off x="2381250" y="1584325"/>
          <a:ext cx="405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" name="Equation" r:id="rId5" imgW="2247900" imgH="431800" progId="Equation.3">
                  <p:embed/>
                </p:oleObj>
              </mc:Choice>
              <mc:Fallback>
                <p:oleObj name="Equation" r:id="rId5" imgW="22479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1584325"/>
                        <a:ext cx="405923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385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x</a:t>
            </a:r>
            <a:r>
              <a:rPr lang="en-US" dirty="0"/>
              <a:t> </a:t>
            </a:r>
            <a:r>
              <a:rPr lang="en-US" dirty="0" smtClean="0"/>
              <a:t>is parameterized by arc-length, then </a:t>
            </a:r>
            <a:r>
              <a:rPr lang="en-US" dirty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s=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 so the curvature becomes: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endParaRPr lang="en-US" dirty="0" smtClean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Otherwise, we have </a:t>
            </a:r>
            <a:r>
              <a:rPr lang="en-US" dirty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/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=|</a:t>
            </a:r>
            <a:r>
              <a:rPr lang="en-US" b="1" i="1" dirty="0" smtClean="0">
                <a:sym typeface="Symbol"/>
              </a:rPr>
              <a:t>x</a:t>
            </a:r>
            <a:r>
              <a:rPr lang="en-US" i="1" dirty="0" smtClean="0"/>
              <a:t>'</a:t>
            </a:r>
            <a:r>
              <a:rPr lang="en-US" dirty="0" smtClean="0">
                <a:sym typeface="Symbol"/>
              </a:rPr>
              <a:t>(u)|, so that:</a:t>
            </a: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379074"/>
              </p:ext>
            </p:extLst>
          </p:nvPr>
        </p:nvGraphicFramePr>
        <p:xfrm>
          <a:off x="1644650" y="3733800"/>
          <a:ext cx="582612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58" name="Equation" r:id="rId3" imgW="3225600" imgH="431640" progId="Equation.3">
                  <p:embed/>
                </p:oleObj>
              </mc:Choice>
              <mc:Fallback>
                <p:oleObj name="Equation" r:id="rId3" imgW="3225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4650" y="3733800"/>
                        <a:ext cx="5826125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625257"/>
              </p:ext>
            </p:extLst>
          </p:nvPr>
        </p:nvGraphicFramePr>
        <p:xfrm>
          <a:off x="2381250" y="1584325"/>
          <a:ext cx="405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59" name="Equation" r:id="rId5" imgW="2247840" imgH="431640" progId="Equation.3">
                  <p:embed/>
                </p:oleObj>
              </mc:Choice>
              <mc:Fallback>
                <p:oleObj name="Equation" r:id="rId5" imgW="2247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1584325"/>
                        <a:ext cx="4059238" cy="777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29475"/>
              </p:ext>
            </p:extLst>
          </p:nvPr>
        </p:nvGraphicFramePr>
        <p:xfrm>
          <a:off x="1536700" y="5576887"/>
          <a:ext cx="5710238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0" name="Equation" r:id="rId7" imgW="3162240" imgH="457200" progId="Equation.3">
                  <p:embed/>
                </p:oleObj>
              </mc:Choice>
              <mc:Fallback>
                <p:oleObj name="Equation" r:id="rId7" imgW="316224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5576887"/>
                        <a:ext cx="5710238" cy="823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0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Curves</a:t>
            </a:r>
          </a:p>
          <a:p>
            <a:r>
              <a:rPr lang="en-US" dirty="0" smtClean="0"/>
              <a:t>Surfaces</a:t>
            </a:r>
          </a:p>
        </p:txBody>
      </p:sp>
    </p:spTree>
    <p:extLst>
      <p:ext uri="{BB962C8B-B14F-4D97-AF65-F5344CB8AC3E}">
        <p14:creationId xmlns:p14="http://schemas.microsoft.com/office/powerpoint/2010/main" val="9298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i="1" dirty="0" smtClean="0"/>
              <a:t>parameterized differentiable surface </a:t>
            </a:r>
            <a:r>
              <a:rPr lang="en-US" dirty="0" smtClean="0"/>
              <a:t>is a differentiable map 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: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 of an open </a:t>
            </a:r>
            <a:r>
              <a:rPr lang="en-US" dirty="0">
                <a:sym typeface="Symbol"/>
              </a:rPr>
              <a:t>domain </a:t>
            </a:r>
            <a:r>
              <a:rPr lang="en-US" dirty="0" smtClean="0">
                <a:sym typeface="Symbol"/>
              </a:rPr>
              <a:t>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into 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where 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), </a:t>
            </a:r>
            <a:r>
              <a:rPr lang="en-US" i="1" dirty="0" smtClean="0">
                <a:sym typeface="Symbol"/>
              </a:rPr>
              <a:t>y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), and </a:t>
            </a:r>
            <a:r>
              <a:rPr lang="en-US" i="1" dirty="0" smtClean="0">
                <a:sym typeface="Symbol"/>
              </a:rPr>
              <a:t>z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) are differentiable functions. 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03548" y="3581400"/>
            <a:ext cx="4554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x</a:t>
            </a:r>
            <a:r>
              <a:rPr lang="en-US" sz="3200" dirty="0" smtClean="0"/>
              <a:t>(</a:t>
            </a:r>
            <a:r>
              <a:rPr lang="en-US" sz="3200" i="1" dirty="0" err="1" smtClean="0"/>
              <a:t>u</a:t>
            </a:r>
            <a:r>
              <a:rPr lang="en-US" sz="3200" dirty="0" err="1" smtClean="0"/>
              <a:t>,</a:t>
            </a:r>
            <a:r>
              <a:rPr lang="en-US" sz="3200" i="1" dirty="0" err="1" smtClean="0"/>
              <a:t>v</a:t>
            </a:r>
            <a:r>
              <a:rPr lang="en-US" sz="3200" dirty="0" smtClean="0"/>
              <a:t>)=(</a:t>
            </a:r>
            <a:r>
              <a:rPr lang="en-US" sz="3200" i="1" dirty="0" smtClean="0"/>
              <a:t>x</a:t>
            </a:r>
            <a:r>
              <a:rPr lang="en-US" sz="3200" dirty="0" smtClean="0"/>
              <a:t>(</a:t>
            </a:r>
            <a:r>
              <a:rPr lang="en-US" sz="3200" i="1" dirty="0" err="1" smtClean="0"/>
              <a:t>u</a:t>
            </a:r>
            <a:r>
              <a:rPr lang="en-US" sz="3200" dirty="0" err="1" smtClean="0"/>
              <a:t>,</a:t>
            </a:r>
            <a:r>
              <a:rPr lang="en-US" sz="3200" i="1" dirty="0" err="1" smtClean="0"/>
              <a:t>v</a:t>
            </a:r>
            <a:r>
              <a:rPr lang="en-US" sz="3200" dirty="0" smtClean="0"/>
              <a:t>),</a:t>
            </a:r>
            <a:r>
              <a:rPr lang="en-US" sz="3200" i="1" dirty="0" smtClean="0"/>
              <a:t>y</a:t>
            </a:r>
            <a:r>
              <a:rPr lang="en-US" sz="3200" dirty="0" smtClean="0"/>
              <a:t>(</a:t>
            </a:r>
            <a:r>
              <a:rPr lang="en-US" sz="3200" i="1" dirty="0" err="1" smtClean="0"/>
              <a:t>u</a:t>
            </a:r>
            <a:r>
              <a:rPr lang="en-US" sz="3200" dirty="0" err="1" smtClean="0"/>
              <a:t>,</a:t>
            </a:r>
            <a:r>
              <a:rPr lang="en-US" sz="3200" i="1" dirty="0" err="1" smtClean="0"/>
              <a:t>v</a:t>
            </a:r>
            <a:r>
              <a:rPr lang="en-US" sz="3200" dirty="0" smtClean="0"/>
              <a:t>),</a:t>
            </a:r>
            <a:r>
              <a:rPr lang="en-US" sz="3200" i="1" dirty="0" smtClean="0"/>
              <a:t>z</a:t>
            </a:r>
            <a:r>
              <a:rPr lang="en-US" sz="3200" dirty="0" smtClean="0"/>
              <a:t>(</a:t>
            </a:r>
            <a:r>
              <a:rPr lang="en-US" sz="3200" i="1" dirty="0" err="1" smtClean="0"/>
              <a:t>u,v</a:t>
            </a:r>
            <a:r>
              <a:rPr lang="en-US" sz="3200" dirty="0" smtClean="0"/>
              <a:t>))</a:t>
            </a:r>
            <a:endParaRPr lang="en-US" sz="3200" b="1" i="1" dirty="0"/>
          </a:p>
        </p:txBody>
      </p:sp>
      <p:pic>
        <p:nvPicPr>
          <p:cNvPr id="5734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86052" y="5715000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171852" y="5410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181252" y="60960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28499" y="534949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,/2)</a:t>
            </a:r>
            <a:endParaRPr lang="en-US" dirty="0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3811416" y="566979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297336"/>
              </p:ext>
            </p:extLst>
          </p:nvPr>
        </p:nvGraphicFramePr>
        <p:xfrm>
          <a:off x="4579749" y="4960749"/>
          <a:ext cx="1789112" cy="926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3" name="Equation" r:id="rId4" imgW="1371600" imgH="711000" progId="Equation.3">
                  <p:embed/>
                </p:oleObj>
              </mc:Choice>
              <mc:Fallback>
                <p:oleObj name="Equation" r:id="rId4" imgW="1371600" imgH="711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9749" y="4960749"/>
                        <a:ext cx="1789112" cy="926009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880899" y="5802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3115266" y="5269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19" name="Freeform 18"/>
          <p:cNvSpPr/>
          <p:nvPr/>
        </p:nvSpPr>
        <p:spPr>
          <a:xfrm>
            <a:off x="4238786" y="5526996"/>
            <a:ext cx="2433234" cy="517343"/>
          </a:xfrm>
          <a:custGeom>
            <a:avLst/>
            <a:gdLst>
              <a:gd name="connsiteX0" fmla="*/ 0 w 2433234"/>
              <a:gd name="connsiteY0" fmla="*/ 517343 h 517343"/>
              <a:gd name="connsiteX1" fmla="*/ 1030638 w 2433234"/>
              <a:gd name="connsiteY1" fmla="*/ 5899 h 517343"/>
              <a:gd name="connsiteX2" fmla="*/ 2433234 w 2433234"/>
              <a:gd name="connsiteY2" fmla="*/ 284868 h 51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3234" h="517343">
                <a:moveTo>
                  <a:pt x="0" y="517343"/>
                </a:moveTo>
                <a:cubicBezTo>
                  <a:pt x="312549" y="280994"/>
                  <a:pt x="625099" y="44645"/>
                  <a:pt x="1030638" y="5899"/>
                </a:cubicBezTo>
                <a:cubicBezTo>
                  <a:pt x="1436177" y="-32847"/>
                  <a:pt x="1934705" y="126010"/>
                  <a:pt x="2433234" y="284868"/>
                </a:cubicBezTo>
              </a:path>
            </a:pathLst>
          </a:cu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828800" y="6336268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</a:t>
            </a:r>
            <a:r>
              <a:rPr lang="en-US" dirty="0" smtClean="0">
                <a:sym typeface="Symbol"/>
              </a:rPr>
              <a:t>,-/2)</a:t>
            </a:r>
            <a:endParaRPr lang="en-US" dirty="0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2439816" y="6354564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5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smtClean="0"/>
              <a:t>derivatives </a:t>
            </a:r>
            <a:r>
              <a:rPr lang="en-US" dirty="0" smtClean="0"/>
              <a:t>of the surface at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u,v</a:t>
            </a:r>
            <a:r>
              <a:rPr lang="en-US" dirty="0" smtClean="0"/>
              <a:t>) are the vectors:</a:t>
            </a: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603368"/>
              </p:ext>
            </p:extLst>
          </p:nvPr>
        </p:nvGraphicFramePr>
        <p:xfrm>
          <a:off x="1068388" y="2620963"/>
          <a:ext cx="7067550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6" name="Equation" r:id="rId3" imgW="4012920" imgH="1091880" progId="Equation.3">
                  <p:embed/>
                </p:oleObj>
              </mc:Choice>
              <mc:Fallback>
                <p:oleObj name="Equation" r:id="rId3" imgW="4012920" imgH="10918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388" y="2620963"/>
                        <a:ext cx="7067550" cy="192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486052" y="5715000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3171852" y="5410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181252" y="60960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28499" y="534949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,/2)</a:t>
            </a:r>
            <a:endParaRPr lang="en-US" dirty="0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3811416" y="566979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727639"/>
              </p:ext>
            </p:extLst>
          </p:nvPr>
        </p:nvGraphicFramePr>
        <p:xfrm>
          <a:off x="4579749" y="4960749"/>
          <a:ext cx="1789112" cy="926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7" name="Equation" r:id="rId6" imgW="1371600" imgH="711000" progId="Equation.3">
                  <p:embed/>
                </p:oleObj>
              </mc:Choice>
              <mc:Fallback>
                <p:oleObj name="Equation" r:id="rId6" imgW="137160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9749" y="4960749"/>
                        <a:ext cx="1789112" cy="926009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880899" y="5802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15266" y="5269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5" name="Freeform 24"/>
          <p:cNvSpPr/>
          <p:nvPr/>
        </p:nvSpPr>
        <p:spPr>
          <a:xfrm>
            <a:off x="4238786" y="5526996"/>
            <a:ext cx="2433234" cy="517343"/>
          </a:xfrm>
          <a:custGeom>
            <a:avLst/>
            <a:gdLst>
              <a:gd name="connsiteX0" fmla="*/ 0 w 2433234"/>
              <a:gd name="connsiteY0" fmla="*/ 517343 h 517343"/>
              <a:gd name="connsiteX1" fmla="*/ 1030638 w 2433234"/>
              <a:gd name="connsiteY1" fmla="*/ 5899 h 517343"/>
              <a:gd name="connsiteX2" fmla="*/ 2433234 w 2433234"/>
              <a:gd name="connsiteY2" fmla="*/ 284868 h 51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3234" h="517343">
                <a:moveTo>
                  <a:pt x="0" y="517343"/>
                </a:moveTo>
                <a:cubicBezTo>
                  <a:pt x="312549" y="280994"/>
                  <a:pt x="625099" y="44645"/>
                  <a:pt x="1030638" y="5899"/>
                </a:cubicBezTo>
                <a:cubicBezTo>
                  <a:pt x="1436177" y="-32847"/>
                  <a:pt x="1934705" y="126010"/>
                  <a:pt x="2433234" y="284868"/>
                </a:cubicBezTo>
              </a:path>
            </a:pathLst>
          </a:cu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rot="-420000">
            <a:off x="7680702" y="5701209"/>
            <a:ext cx="2286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-5400000">
            <a:off x="7566402" y="5595928"/>
            <a:ext cx="2286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>
            <a:spLocks noChangeAspect="1"/>
          </p:cNvSpPr>
          <p:nvPr/>
        </p:nvSpPr>
        <p:spPr>
          <a:xfrm>
            <a:off x="7657713" y="5688271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2800" y="5630198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err="1" smtClean="0"/>
              <a:t>u</a:t>
            </a:r>
            <a:r>
              <a:rPr lang="en-US" sz="1400" dirty="0" err="1" smtClean="0"/>
              <a:t>,</a:t>
            </a:r>
            <a:r>
              <a:rPr lang="en-US" sz="1400" i="1" dirty="0" err="1" smtClean="0"/>
              <a:t>v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786608" y="5439906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/>
              <a:t>x</a:t>
            </a:r>
            <a:r>
              <a:rPr lang="en-US" sz="1400" i="1" baseline="-25000" dirty="0" err="1" smtClean="0"/>
              <a:t>u</a:t>
            </a:r>
            <a:r>
              <a:rPr lang="en-US" sz="1400" dirty="0" smtClean="0"/>
              <a:t>(</a:t>
            </a:r>
            <a:r>
              <a:rPr lang="en-US" sz="1400" i="1" dirty="0" err="1" smtClean="0"/>
              <a:t>u</a:t>
            </a:r>
            <a:r>
              <a:rPr lang="en-US" sz="1400" dirty="0" err="1" smtClean="0"/>
              <a:t>,</a:t>
            </a:r>
            <a:r>
              <a:rPr lang="en-US" sz="1400" i="1" dirty="0" err="1" smtClean="0"/>
              <a:t>v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406898" y="5250051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i="1" baseline="-25000" dirty="0" smtClean="0"/>
              <a:t>v</a:t>
            </a:r>
            <a:r>
              <a:rPr lang="en-US" sz="1400" dirty="0" smtClean="0"/>
              <a:t>(</a:t>
            </a:r>
            <a:r>
              <a:rPr lang="en-US" sz="1400" i="1" dirty="0" err="1" smtClean="0"/>
              <a:t>u</a:t>
            </a:r>
            <a:r>
              <a:rPr lang="en-US" sz="1400" dirty="0" err="1" smtClean="0"/>
              <a:t>,</a:t>
            </a:r>
            <a:r>
              <a:rPr lang="en-US" sz="1400" i="1" dirty="0" err="1" smtClean="0"/>
              <a:t>v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828800" y="6336268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</a:t>
            </a:r>
            <a:r>
              <a:rPr lang="en-US" dirty="0" smtClean="0">
                <a:sym typeface="Symbol"/>
              </a:rPr>
              <a:t>,-/2)</a:t>
            </a:r>
            <a:endParaRPr lang="en-US" dirty="0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2439816" y="6354564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0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surface is said to be </a:t>
            </a:r>
            <a:r>
              <a:rPr lang="en-US" i="1" dirty="0" smtClean="0">
                <a:sym typeface="Symbol"/>
              </a:rPr>
              <a:t>regular</a:t>
            </a:r>
            <a:r>
              <a:rPr lang="en-US" dirty="0" smtClean="0">
                <a:sym typeface="Symbol"/>
              </a:rPr>
              <a:t> if at each point 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) the derivatives/tangents </a:t>
            </a:r>
            <a:r>
              <a:rPr lang="en-US" b="1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 and </a:t>
            </a:r>
            <a:r>
              <a:rPr lang="en-US" b="1" i="1" dirty="0" smtClean="0">
                <a:sym typeface="Symbol"/>
              </a:rPr>
              <a:t>x</a:t>
            </a:r>
            <a:r>
              <a:rPr lang="en-US" i="1" baseline="-25000" dirty="0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 are linearly independent.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515992"/>
              </p:ext>
            </p:extLst>
          </p:nvPr>
        </p:nvGraphicFramePr>
        <p:xfrm>
          <a:off x="1717675" y="1524000"/>
          <a:ext cx="57134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41" name="Equation" r:id="rId3" imgW="2679480" imgH="393480" progId="Equation.3">
                  <p:embed/>
                </p:oleObj>
              </mc:Choice>
              <mc:Fallback>
                <p:oleObj name="Equation" r:id="rId3" imgW="267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7675" y="1524000"/>
                        <a:ext cx="5713413" cy="838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248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i="1" dirty="0" smtClean="0"/>
              <a:t>parameterized differentiable curve</a:t>
            </a:r>
            <a:r>
              <a:rPr lang="en-US" dirty="0" smtClean="0"/>
              <a:t> is a differentiable map 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:</a:t>
            </a:r>
            <a:r>
              <a:rPr lang="en-US" i="1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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of an open interval </a:t>
            </a:r>
            <a:r>
              <a:rPr lang="en-US" i="1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err="1" smtClean="0">
                <a:sym typeface="Symbol"/>
              </a:rPr>
              <a:t>a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b</a:t>
            </a:r>
            <a:r>
              <a:rPr lang="en-US" dirty="0" smtClean="0">
                <a:sym typeface="Symbol"/>
              </a:rPr>
              <a:t>) of the real line </a:t>
            </a:r>
            <a:r>
              <a:rPr lang="en-US" b="1" i="1" dirty="0" smtClean="0">
                <a:sym typeface="Symbol"/>
              </a:rPr>
              <a:t>R</a:t>
            </a:r>
            <a:r>
              <a:rPr lang="en-US" dirty="0" smtClean="0">
                <a:sym typeface="Symbol"/>
              </a:rPr>
              <a:t> into 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where 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) and </a:t>
            </a:r>
            <a:r>
              <a:rPr lang="en-US" i="1" dirty="0" smtClean="0">
                <a:sym typeface="Symbol"/>
              </a:rPr>
              <a:t>y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) are differentiable functions. 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225917" y="36576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x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)=(</a:t>
            </a:r>
            <a:r>
              <a:rPr lang="en-US" sz="3200" i="1" dirty="0" smtClean="0"/>
              <a:t>x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),</a:t>
            </a:r>
            <a:r>
              <a:rPr lang="en-US" sz="3200" i="1" dirty="0" smtClean="0"/>
              <a:t>y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))</a:t>
            </a:r>
            <a:endParaRPr lang="en-US" sz="3200" b="1" i="1" dirty="0"/>
          </a:p>
        </p:txBody>
      </p:sp>
      <p:pic>
        <p:nvPicPr>
          <p:cNvPr id="7" name="Picture 6" descr="C:\Courses\Fall 09 -- DDG\Lectures\fo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0030" y="4648200"/>
            <a:ext cx="2473970" cy="2209800"/>
          </a:xfrm>
          <a:prstGeom prst="rect">
            <a:avLst/>
          </a:prstGeom>
          <a:noFill/>
        </p:spPr>
      </p:pic>
      <p:pic>
        <p:nvPicPr>
          <p:cNvPr id="8" name="Picture 8" descr="C:\Courses\Fall 09 -- DDG\Lectures\fo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3796" y="4648200"/>
            <a:ext cx="3271370" cy="2209800"/>
          </a:xfrm>
          <a:prstGeom prst="rect">
            <a:avLst/>
          </a:prstGeom>
          <a:noFill/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414057"/>
              </p:ext>
            </p:extLst>
          </p:nvPr>
        </p:nvGraphicFramePr>
        <p:xfrm>
          <a:off x="6680566" y="4675188"/>
          <a:ext cx="24003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5" imgW="1422360" imgH="228600" progId="Equation.3">
                  <p:embed/>
                </p:oleObj>
              </mc:Choice>
              <mc:Fallback>
                <p:oleObj name="Equation" r:id="rId5" imgW="142236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566" y="4675188"/>
                        <a:ext cx="240030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773424"/>
              </p:ext>
            </p:extLst>
          </p:nvPr>
        </p:nvGraphicFramePr>
        <p:xfrm>
          <a:off x="3394441" y="4678363"/>
          <a:ext cx="15430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7" imgW="914400" imgH="228600" progId="Equation.3">
                  <p:embed/>
                </p:oleObj>
              </mc:Choice>
              <mc:Fallback>
                <p:oleObj name="Equation" r:id="rId7" imgW="9144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441" y="4678363"/>
                        <a:ext cx="154305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221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surface is said to be </a:t>
            </a:r>
            <a:r>
              <a:rPr lang="en-US" i="1" dirty="0" smtClean="0">
                <a:sym typeface="Symbol"/>
              </a:rPr>
              <a:t>regular</a:t>
            </a:r>
            <a:r>
              <a:rPr lang="en-US" dirty="0" smtClean="0">
                <a:sym typeface="Symbol"/>
              </a:rPr>
              <a:t> if at each point 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) the derivatives/tangents </a:t>
            </a:r>
            <a:r>
              <a:rPr lang="en-US" b="1" i="1" dirty="0" err="1" smtClean="0">
                <a:sym typeface="Symbol"/>
              </a:rPr>
              <a:t>x</a:t>
            </a:r>
            <a:r>
              <a:rPr lang="en-US" i="1" baseline="-25000" dirty="0" err="1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 and </a:t>
            </a:r>
            <a:r>
              <a:rPr lang="en-US" b="1" i="1" dirty="0" smtClean="0">
                <a:sym typeface="Symbol"/>
              </a:rPr>
              <a:t>x</a:t>
            </a:r>
            <a:r>
              <a:rPr lang="en-US" i="1" baseline="-25000" dirty="0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 are linearly independent.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This is equivalent to the statement: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i.e. that a normal (line) can be defined everywhere.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80629"/>
              </p:ext>
            </p:extLst>
          </p:nvPr>
        </p:nvGraphicFramePr>
        <p:xfrm>
          <a:off x="1717675" y="1524000"/>
          <a:ext cx="57134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4" name="Equation" r:id="rId3" imgW="2679480" imgH="393480" progId="Equation.3">
                  <p:embed/>
                </p:oleObj>
              </mc:Choice>
              <mc:Fallback>
                <p:oleObj name="Equation" r:id="rId3" imgW="267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7675" y="1524000"/>
                        <a:ext cx="5713413" cy="838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616367"/>
              </p:ext>
            </p:extLst>
          </p:nvPr>
        </p:nvGraphicFramePr>
        <p:xfrm>
          <a:off x="3810000" y="4876800"/>
          <a:ext cx="15430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5" name="Equation" r:id="rId5" imgW="723600" imgH="228600" progId="Equation.3">
                  <p:embed/>
                </p:oleObj>
              </mc:Choice>
              <mc:Fallback>
                <p:oleObj name="Equation" r:id="rId5" imgW="7236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876800"/>
                        <a:ext cx="1543050" cy="4857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09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Given a point </a:t>
            </a:r>
            <a:r>
              <a:rPr lang="en-US" i="1" dirty="0" smtClean="0">
                <a:sym typeface="Symbol"/>
              </a:rPr>
              <a:t>p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smtClean="0">
                <a:sym typeface="Symbol"/>
              </a:rPr>
              <a:t>u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,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) and given a direction 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i="1" baseline="-25000" dirty="0" err="1" smtClean="0">
                <a:sym typeface="Symbol"/>
              </a:rPr>
              <a:t>w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i="1" baseline="-25000" dirty="0" err="1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) in the parameter space, we can define the (3D) curve: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742267"/>
              </p:ext>
            </p:extLst>
          </p:nvPr>
        </p:nvGraphicFramePr>
        <p:xfrm>
          <a:off x="1717675" y="1524000"/>
          <a:ext cx="57134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57" name="Equation" r:id="rId3" imgW="2679480" imgH="393480" progId="Equation.3">
                  <p:embed/>
                </p:oleObj>
              </mc:Choice>
              <mc:Fallback>
                <p:oleObj name="Equation" r:id="rId3" imgW="267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7675" y="1524000"/>
                        <a:ext cx="5713413" cy="838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116"/>
              </p:ext>
            </p:extLst>
          </p:nvPr>
        </p:nvGraphicFramePr>
        <p:xfrm>
          <a:off x="3403600" y="4238625"/>
          <a:ext cx="23558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58" name="Equation" r:id="rId5" imgW="1104840" imgH="228600" progId="Equation.3">
                  <p:embed/>
                </p:oleObj>
              </mc:Choice>
              <mc:Fallback>
                <p:oleObj name="Equation" r:id="rId5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600" y="4238625"/>
                        <a:ext cx="2355850" cy="4857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013659" y="5550932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699459" y="52461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708859" y="59319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>
            <a:spLocks noChangeAspect="1"/>
          </p:cNvSpPr>
          <p:nvPr/>
        </p:nvSpPr>
        <p:spPr>
          <a:xfrm>
            <a:off x="4749964" y="5779532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08506" y="5638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2873" y="51054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7391400" y="5501898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 flipV="1">
            <a:off x="4445164" y="5644845"/>
            <a:ext cx="647700" cy="3948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8497481">
            <a:off x="6819648" y="5442257"/>
            <a:ext cx="1657603" cy="734965"/>
          </a:xfrm>
          <a:prstGeom prst="arc">
            <a:avLst>
              <a:gd name="adj1" fmla="val 11888664"/>
              <a:gd name="adj2" fmla="val 204878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>
            <a:off x="4945251" y="5357247"/>
            <a:ext cx="2703512" cy="646112"/>
          </a:xfrm>
          <a:prstGeom prst="arc">
            <a:avLst>
              <a:gd name="adj1" fmla="val 11010400"/>
              <a:gd name="adj2" fmla="val 21005686"/>
            </a:avLst>
          </a:prstGeom>
          <a:noFill/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852079"/>
              </p:ext>
            </p:extLst>
          </p:nvPr>
        </p:nvGraphicFramePr>
        <p:xfrm>
          <a:off x="6019800" y="5070475"/>
          <a:ext cx="414338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59" name="Equation" r:id="rId8" imgW="317160" imgH="203040" progId="Equation.3">
                  <p:embed/>
                </p:oleObj>
              </mc:Choice>
              <mc:Fallback>
                <p:oleObj name="Equation" r:id="rId8" imgW="317160" imgH="2030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070475"/>
                        <a:ext cx="414338" cy="2635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-1800000" flipV="1">
            <a:off x="4552739" y="5685893"/>
            <a:ext cx="485775" cy="296125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c 34"/>
          <p:cNvSpPr/>
          <p:nvPr/>
        </p:nvSpPr>
        <p:spPr>
          <a:xfrm rot="17298321">
            <a:off x="6832727" y="5393747"/>
            <a:ext cx="1657603" cy="564830"/>
          </a:xfrm>
          <a:prstGeom prst="arc">
            <a:avLst>
              <a:gd name="adj1" fmla="val 11888664"/>
              <a:gd name="adj2" fmla="val 20487843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9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Taking the derivative at 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=0, we get: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where </a:t>
            </a:r>
            <a:r>
              <a:rPr lang="en-US" b="1" i="1" dirty="0" smtClean="0">
                <a:sym typeface="Symbol"/>
              </a:rPr>
              <a:t>J</a:t>
            </a:r>
            <a:r>
              <a:rPr lang="en-US" dirty="0" smtClean="0">
                <a:sym typeface="Symbol"/>
              </a:rPr>
              <a:t> is the </a:t>
            </a:r>
            <a:r>
              <a:rPr lang="en-US" dirty="0" err="1" smtClean="0">
                <a:sym typeface="Symbol"/>
              </a:rPr>
              <a:t>Jacobian</a:t>
            </a:r>
            <a:r>
              <a:rPr lang="en-US" dirty="0" smtClean="0">
                <a:sym typeface="Symbol"/>
              </a:rPr>
              <a:t> matrix taking directions in  to tangent vectors on the surface: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24969"/>
              </p:ext>
            </p:extLst>
          </p:nvPr>
        </p:nvGraphicFramePr>
        <p:xfrm>
          <a:off x="1717675" y="1524000"/>
          <a:ext cx="57134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6" name="Equation" r:id="rId3" imgW="2679480" imgH="393480" progId="Equation.3">
                  <p:embed/>
                </p:oleObj>
              </mc:Choice>
              <mc:Fallback>
                <p:oleObj name="Equation" r:id="rId3" imgW="267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7675" y="1524000"/>
                        <a:ext cx="5713413" cy="838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0835442"/>
              </p:ext>
            </p:extLst>
          </p:nvPr>
        </p:nvGraphicFramePr>
        <p:xfrm>
          <a:off x="3403600" y="2790825"/>
          <a:ext cx="23558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7" name="Equation" r:id="rId5" imgW="1104840" imgH="228600" progId="Equation.3">
                  <p:embed/>
                </p:oleObj>
              </mc:Choice>
              <mc:Fallback>
                <p:oleObj name="Equation" r:id="rId5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600" y="2790825"/>
                        <a:ext cx="2355850" cy="4857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6486862"/>
              </p:ext>
            </p:extLst>
          </p:nvPr>
        </p:nvGraphicFramePr>
        <p:xfrm>
          <a:off x="2667000" y="4010025"/>
          <a:ext cx="38163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8" name="Equation" r:id="rId7" imgW="1790640" imgH="228600" progId="Equation.3">
                  <p:embed/>
                </p:oleObj>
              </mc:Choice>
              <mc:Fallback>
                <p:oleObj name="Equation" r:id="rId7" imgW="179064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010025"/>
                        <a:ext cx="3816350" cy="4857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854219"/>
              </p:ext>
            </p:extLst>
          </p:nvPr>
        </p:nvGraphicFramePr>
        <p:xfrm>
          <a:off x="6862673" y="5029200"/>
          <a:ext cx="144312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9" name="Equation" r:id="rId9" imgW="939600" imgH="1193760" progId="Equation.3">
                  <p:embed/>
                </p:oleObj>
              </mc:Choice>
              <mc:Fallback>
                <p:oleObj name="Equation" r:id="rId9" imgW="939600" imgH="11937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2673" y="5029200"/>
                        <a:ext cx="144312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78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Thus, g</a:t>
            </a:r>
            <a:r>
              <a:rPr lang="en-US" dirty="0" smtClean="0">
                <a:sym typeface="Symbol"/>
              </a:rPr>
              <a:t>iven </a:t>
            </a:r>
            <a:r>
              <a:rPr lang="en-US" dirty="0">
                <a:sym typeface="Symbol"/>
              </a:rPr>
              <a:t>a point </a:t>
            </a:r>
            <a:r>
              <a:rPr lang="en-US" i="1" dirty="0">
                <a:sym typeface="Symbol"/>
              </a:rPr>
              <a:t>p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=(</a:t>
            </a:r>
            <a:r>
              <a:rPr lang="en-US" i="1" dirty="0">
                <a:sym typeface="Symbol"/>
              </a:rPr>
              <a:t>u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</a:t>
            </a:r>
            <a:r>
              <a:rPr lang="en-US" i="1" dirty="0">
                <a:sym typeface="Symbol"/>
              </a:rPr>
              <a:t>v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) and given a direction </a:t>
            </a:r>
            <a:r>
              <a:rPr lang="en-US" i="1" dirty="0">
                <a:sym typeface="Symbol"/>
              </a:rPr>
              <a:t>w</a:t>
            </a:r>
            <a:r>
              <a:rPr lang="en-US" dirty="0">
                <a:sym typeface="Symbol"/>
              </a:rPr>
              <a:t>=(</a:t>
            </a:r>
            <a:r>
              <a:rPr lang="en-US" i="1" dirty="0" err="1">
                <a:sym typeface="Symbol"/>
              </a:rPr>
              <a:t>u</a:t>
            </a:r>
            <a:r>
              <a:rPr lang="en-US" i="1" baseline="-25000" dirty="0" err="1">
                <a:sym typeface="Symbol"/>
              </a:rPr>
              <a:t>w</a:t>
            </a:r>
            <a:r>
              <a:rPr lang="en-US" dirty="0" err="1">
                <a:sym typeface="Symbol"/>
              </a:rPr>
              <a:t>,</a:t>
            </a:r>
            <a:r>
              <a:rPr lang="en-US" i="1" dirty="0" err="1">
                <a:sym typeface="Symbol"/>
              </a:rPr>
              <a:t>v</a:t>
            </a:r>
            <a:r>
              <a:rPr lang="en-US" i="1" baseline="-25000" dirty="0" err="1">
                <a:sym typeface="Symbol"/>
              </a:rPr>
              <a:t>w</a:t>
            </a:r>
            <a:r>
              <a:rPr lang="en-US" dirty="0" smtClean="0">
                <a:sym typeface="Symbol"/>
              </a:rPr>
              <a:t>), we can use the </a:t>
            </a:r>
            <a:r>
              <a:rPr lang="en-US" dirty="0" err="1" smtClean="0">
                <a:sym typeface="Symbol"/>
              </a:rPr>
              <a:t>Jacobian</a:t>
            </a:r>
            <a:r>
              <a:rPr lang="en-US" dirty="0" smtClean="0">
                <a:sym typeface="Symbol"/>
              </a:rPr>
              <a:t> to compute the length of the corresponding tangent vector over 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):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882480"/>
              </p:ext>
            </p:extLst>
          </p:nvPr>
        </p:nvGraphicFramePr>
        <p:xfrm>
          <a:off x="2890837" y="3597275"/>
          <a:ext cx="3357563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6" name="Equation" r:id="rId3" imgW="1574640" imgH="279360" progId="Equation.3">
                  <p:embed/>
                </p:oleObj>
              </mc:Choice>
              <mc:Fallback>
                <p:oleObj name="Equation" r:id="rId3" imgW="1574640" imgH="2793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837" y="3597275"/>
                        <a:ext cx="3357563" cy="5937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486052" y="5715000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171852" y="5410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181252" y="60960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80899" y="5802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115266" y="5269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0" name="Freeform 19"/>
          <p:cNvSpPr/>
          <p:nvPr/>
        </p:nvSpPr>
        <p:spPr>
          <a:xfrm>
            <a:off x="4238786" y="5526996"/>
            <a:ext cx="2433234" cy="517343"/>
          </a:xfrm>
          <a:custGeom>
            <a:avLst/>
            <a:gdLst>
              <a:gd name="connsiteX0" fmla="*/ 0 w 2433234"/>
              <a:gd name="connsiteY0" fmla="*/ 517343 h 517343"/>
              <a:gd name="connsiteX1" fmla="*/ 1030638 w 2433234"/>
              <a:gd name="connsiteY1" fmla="*/ 5899 h 517343"/>
              <a:gd name="connsiteX2" fmla="*/ 2433234 w 2433234"/>
              <a:gd name="connsiteY2" fmla="*/ 284868 h 51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3234" h="517343">
                <a:moveTo>
                  <a:pt x="0" y="517343"/>
                </a:moveTo>
                <a:cubicBezTo>
                  <a:pt x="312549" y="280994"/>
                  <a:pt x="625099" y="44645"/>
                  <a:pt x="1030638" y="5899"/>
                </a:cubicBezTo>
                <a:cubicBezTo>
                  <a:pt x="1436177" y="-32847"/>
                  <a:pt x="1934705" y="126010"/>
                  <a:pt x="2433234" y="284868"/>
                </a:cubicBezTo>
              </a:path>
            </a:pathLst>
          </a:cu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7681554" y="5630198"/>
            <a:ext cx="226897" cy="849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>
            <a:spLocks noChangeAspect="1"/>
          </p:cNvSpPr>
          <p:nvPr/>
        </p:nvSpPr>
        <p:spPr>
          <a:xfrm>
            <a:off x="7657713" y="5696020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243088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786608" y="5559623"/>
            <a:ext cx="508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J</a:t>
            </a:r>
            <a:r>
              <a:rPr lang="en-US" sz="1400" i="1" baseline="-25000" dirty="0" smtClean="0"/>
              <a:t> </a:t>
            </a:r>
            <a:r>
              <a:rPr lang="en-US" sz="1400" dirty="0" smtClean="0"/>
              <a:t>(</a:t>
            </a:r>
            <a:r>
              <a:rPr lang="en-US" sz="1400" i="1" dirty="0" smtClean="0"/>
              <a:t>w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27" name="Straight Arrow Connector 26"/>
          <p:cNvCxnSpPr>
            <a:cxnSpLocks noChangeAspect="1"/>
          </p:cNvCxnSpPr>
          <p:nvPr/>
        </p:nvCxnSpPr>
        <p:spPr>
          <a:xfrm flipV="1">
            <a:off x="3414562" y="5867400"/>
            <a:ext cx="166838" cy="10170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66646" y="5845443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489345" y="5665529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w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1078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Similarly, g</a:t>
            </a:r>
            <a:r>
              <a:rPr lang="en-US" dirty="0" smtClean="0">
                <a:sym typeface="Symbol"/>
              </a:rPr>
              <a:t>iven </a:t>
            </a:r>
            <a:r>
              <a:rPr lang="en-US" dirty="0">
                <a:sym typeface="Symbol"/>
              </a:rPr>
              <a:t>a point </a:t>
            </a:r>
            <a:r>
              <a:rPr lang="en-US" i="1" dirty="0">
                <a:sym typeface="Symbol"/>
              </a:rPr>
              <a:t>p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=(</a:t>
            </a:r>
            <a:r>
              <a:rPr lang="en-US" i="1" dirty="0">
                <a:sym typeface="Symbol"/>
              </a:rPr>
              <a:t>u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</a:t>
            </a:r>
            <a:r>
              <a:rPr lang="en-US" i="1" dirty="0">
                <a:sym typeface="Symbol"/>
              </a:rPr>
              <a:t>v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) and given </a:t>
            </a:r>
            <a:r>
              <a:rPr lang="en-US" dirty="0" smtClean="0">
                <a:sym typeface="Symbol"/>
              </a:rPr>
              <a:t>directions 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smtClean="0">
                <a:sym typeface="Symbol"/>
              </a:rPr>
              <a:t>u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) and 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smtClean="0">
                <a:sym typeface="Symbol"/>
              </a:rPr>
              <a:t>u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 smtClean="0">
                <a:sym typeface="Symbol"/>
              </a:rPr>
              <a:t>,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) </a:t>
            </a:r>
            <a:r>
              <a:rPr lang="en-US" dirty="0">
                <a:sym typeface="Symbol"/>
              </a:rPr>
              <a:t>we can use the </a:t>
            </a:r>
            <a:r>
              <a:rPr lang="en-US" dirty="0" err="1">
                <a:sym typeface="Symbol"/>
              </a:rPr>
              <a:t>Jacobian</a:t>
            </a:r>
            <a:r>
              <a:rPr lang="en-US" dirty="0">
                <a:sym typeface="Symbol"/>
              </a:rPr>
              <a:t> to compute the </a:t>
            </a:r>
            <a:r>
              <a:rPr lang="en-US" dirty="0" smtClean="0">
                <a:sym typeface="Symbol"/>
              </a:rPr>
              <a:t>angle </a:t>
            </a:r>
            <a:r>
              <a:rPr lang="en-US" dirty="0">
                <a:sym typeface="Symbol"/>
              </a:rPr>
              <a:t>of the corresponding tangent </a:t>
            </a:r>
            <a:r>
              <a:rPr lang="en-US" dirty="0" smtClean="0">
                <a:sym typeface="Symbol"/>
              </a:rPr>
              <a:t>vectors </a:t>
            </a:r>
            <a:r>
              <a:rPr lang="en-US" dirty="0">
                <a:sym typeface="Symbol"/>
              </a:rPr>
              <a:t>over </a:t>
            </a:r>
            <a:r>
              <a:rPr lang="en-US" b="1" i="1" dirty="0">
                <a:sym typeface="Symbol"/>
              </a:rPr>
              <a:t>x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p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):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405462"/>
              </p:ext>
            </p:extLst>
          </p:nvPr>
        </p:nvGraphicFramePr>
        <p:xfrm>
          <a:off x="1495425" y="3581400"/>
          <a:ext cx="62007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85" name="Equation" r:id="rId3" imgW="2908080" imgH="495000" progId="Equation.3">
                  <p:embed/>
                </p:oleObj>
              </mc:Choice>
              <mc:Fallback>
                <p:oleObj name="Equation" r:id="rId3" imgW="2908080" imgH="495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425" y="3581400"/>
                        <a:ext cx="6200775" cy="10525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486052" y="5715000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3171852" y="5410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181252" y="60960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80899" y="5802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15266" y="5269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6" name="Freeform 25"/>
          <p:cNvSpPr/>
          <p:nvPr/>
        </p:nvSpPr>
        <p:spPr>
          <a:xfrm>
            <a:off x="4238786" y="5526996"/>
            <a:ext cx="2433234" cy="517343"/>
          </a:xfrm>
          <a:custGeom>
            <a:avLst/>
            <a:gdLst>
              <a:gd name="connsiteX0" fmla="*/ 0 w 2433234"/>
              <a:gd name="connsiteY0" fmla="*/ 517343 h 517343"/>
              <a:gd name="connsiteX1" fmla="*/ 1030638 w 2433234"/>
              <a:gd name="connsiteY1" fmla="*/ 5899 h 517343"/>
              <a:gd name="connsiteX2" fmla="*/ 2433234 w 2433234"/>
              <a:gd name="connsiteY2" fmla="*/ 284868 h 51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3234" h="517343">
                <a:moveTo>
                  <a:pt x="0" y="517343"/>
                </a:moveTo>
                <a:cubicBezTo>
                  <a:pt x="312549" y="280994"/>
                  <a:pt x="625099" y="44645"/>
                  <a:pt x="1030638" y="5899"/>
                </a:cubicBezTo>
                <a:cubicBezTo>
                  <a:pt x="1436177" y="-32847"/>
                  <a:pt x="1934705" y="126010"/>
                  <a:pt x="2433234" y="284868"/>
                </a:cubicBezTo>
              </a:path>
            </a:pathLst>
          </a:cu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681554" y="5630198"/>
            <a:ext cx="226897" cy="849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>
            <a:spLocks noChangeAspect="1"/>
          </p:cNvSpPr>
          <p:nvPr/>
        </p:nvSpPr>
        <p:spPr>
          <a:xfrm>
            <a:off x="7657713" y="5696020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243088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786608" y="5559623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J</a:t>
            </a:r>
            <a:r>
              <a:rPr lang="en-US" sz="1400" i="1" baseline="-25000" dirty="0" smtClean="0"/>
              <a:t> </a:t>
            </a:r>
            <a:r>
              <a:rPr lang="en-US" sz="1400" dirty="0" smtClean="0"/>
              <a:t>(</a:t>
            </a:r>
            <a:r>
              <a:rPr lang="en-US" sz="1400" i="1" dirty="0" smtClean="0"/>
              <a:t>w</a:t>
            </a:r>
            <a:r>
              <a:rPr lang="en-US" sz="1400" baseline="-25000" dirty="0" smtClean="0"/>
              <a:t>1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31" name="Straight Arrow Connector 30"/>
          <p:cNvCxnSpPr>
            <a:cxnSpLocks noChangeAspect="1"/>
          </p:cNvCxnSpPr>
          <p:nvPr/>
        </p:nvCxnSpPr>
        <p:spPr>
          <a:xfrm flipV="1">
            <a:off x="3414562" y="5867400"/>
            <a:ext cx="166838" cy="101704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66646" y="5845443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489345" y="5665529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w</a:t>
            </a:r>
            <a:r>
              <a:rPr lang="en-US" sz="1400" baseline="-25000" dirty="0" smtClean="0"/>
              <a:t>1</a:t>
            </a:r>
            <a:endParaRPr lang="en-US" sz="1400" baseline="-25000" dirty="0"/>
          </a:p>
        </p:txBody>
      </p: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-2400000" flipV="1">
            <a:off x="3371086" y="5857258"/>
            <a:ext cx="133470" cy="8136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139129" y="5635823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w</a:t>
            </a:r>
            <a:r>
              <a:rPr lang="en-US" sz="1400" baseline="-25000" dirty="0" smtClean="0"/>
              <a:t>2</a:t>
            </a:r>
            <a:endParaRPr lang="en-US" sz="1400" baseline="-25000" dirty="0"/>
          </a:p>
        </p:txBody>
      </p:sp>
      <p:cxnSp>
        <p:nvCxnSpPr>
          <p:cNvPr id="36" name="Straight Arrow Connector 35"/>
          <p:cNvCxnSpPr/>
          <p:nvPr/>
        </p:nvCxnSpPr>
        <p:spPr>
          <a:xfrm rot="-2100000" flipV="1">
            <a:off x="7648020" y="5584686"/>
            <a:ext cx="226897" cy="611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696200" y="5296545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J</a:t>
            </a:r>
            <a:r>
              <a:rPr lang="en-US" sz="1400" i="1" baseline="-25000" dirty="0" smtClean="0"/>
              <a:t> </a:t>
            </a:r>
            <a:r>
              <a:rPr lang="en-US" sz="1400" dirty="0" smtClean="0"/>
              <a:t>(</a:t>
            </a:r>
            <a:r>
              <a:rPr lang="en-US" sz="1400" i="1" dirty="0" smtClean="0"/>
              <a:t>w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9" name="Arc 38"/>
          <p:cNvSpPr>
            <a:spLocks noChangeAspect="1"/>
          </p:cNvSpPr>
          <p:nvPr/>
        </p:nvSpPr>
        <p:spPr>
          <a:xfrm>
            <a:off x="7449524" y="5554851"/>
            <a:ext cx="377119" cy="377119"/>
          </a:xfrm>
          <a:prstGeom prst="arc">
            <a:avLst>
              <a:gd name="adj1" fmla="val 18688055"/>
              <a:gd name="adj2" fmla="val 2026028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1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Finally, g</a:t>
            </a:r>
            <a:r>
              <a:rPr lang="en-US" dirty="0" smtClean="0">
                <a:sym typeface="Symbol"/>
              </a:rPr>
              <a:t>iven </a:t>
            </a:r>
            <a:r>
              <a:rPr lang="en-US" dirty="0">
                <a:sym typeface="Symbol"/>
              </a:rPr>
              <a:t>a point </a:t>
            </a:r>
            <a:r>
              <a:rPr lang="en-US" i="1" dirty="0">
                <a:sym typeface="Symbol"/>
              </a:rPr>
              <a:t>p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=(</a:t>
            </a:r>
            <a:r>
              <a:rPr lang="en-US" i="1" dirty="0">
                <a:sym typeface="Symbol"/>
              </a:rPr>
              <a:t>u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</a:t>
            </a:r>
            <a:r>
              <a:rPr lang="en-US" i="1" dirty="0">
                <a:sym typeface="Symbol"/>
              </a:rPr>
              <a:t>v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) and given </a:t>
            </a:r>
            <a:r>
              <a:rPr lang="en-US" dirty="0" smtClean="0">
                <a:sym typeface="Symbol"/>
              </a:rPr>
              <a:t>directions 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smtClean="0">
                <a:sym typeface="Symbol"/>
              </a:rPr>
              <a:t>u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) and </a:t>
            </a:r>
            <a:r>
              <a:rPr lang="en-US" i="1" dirty="0" smtClean="0">
                <a:sym typeface="Symbol"/>
              </a:rPr>
              <a:t>w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smtClean="0">
                <a:sym typeface="Symbol"/>
              </a:rPr>
              <a:t>u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 smtClean="0">
                <a:sym typeface="Symbol"/>
              </a:rPr>
              <a:t>,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) </a:t>
            </a:r>
            <a:r>
              <a:rPr lang="en-US" dirty="0">
                <a:sym typeface="Symbol"/>
              </a:rPr>
              <a:t>we can use the </a:t>
            </a:r>
            <a:r>
              <a:rPr lang="en-US" dirty="0" err="1">
                <a:sym typeface="Symbol"/>
              </a:rPr>
              <a:t>Jacobian</a:t>
            </a:r>
            <a:r>
              <a:rPr lang="en-US" dirty="0">
                <a:sym typeface="Symbol"/>
              </a:rPr>
              <a:t> to compute the </a:t>
            </a:r>
            <a:r>
              <a:rPr lang="en-US" dirty="0" smtClean="0">
                <a:sym typeface="Symbol"/>
              </a:rPr>
              <a:t>area </a:t>
            </a:r>
            <a:r>
              <a:rPr lang="en-US" dirty="0">
                <a:sym typeface="Symbol"/>
              </a:rPr>
              <a:t>of the corresponding </a:t>
            </a:r>
            <a:r>
              <a:rPr lang="en-US" dirty="0" smtClean="0">
                <a:sym typeface="Symbol"/>
              </a:rPr>
              <a:t>parallelogram in the tangent space:</a:t>
            </a: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821420"/>
              </p:ext>
            </p:extLst>
          </p:nvPr>
        </p:nvGraphicFramePr>
        <p:xfrm>
          <a:off x="2286000" y="4113213"/>
          <a:ext cx="4467225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6" name="Equation" r:id="rId3" imgW="2095200" imgH="215640" progId="Equation.3">
                  <p:embed/>
                </p:oleObj>
              </mc:Choice>
              <mc:Fallback>
                <p:oleObj name="Equation" r:id="rId3" imgW="20952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113213"/>
                        <a:ext cx="4467225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486052" y="5715000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3171852" y="54102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181252" y="60960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80899" y="5802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15266" y="52694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6" name="Freeform 25"/>
          <p:cNvSpPr/>
          <p:nvPr/>
        </p:nvSpPr>
        <p:spPr>
          <a:xfrm>
            <a:off x="4238786" y="5526996"/>
            <a:ext cx="2433234" cy="517343"/>
          </a:xfrm>
          <a:custGeom>
            <a:avLst/>
            <a:gdLst>
              <a:gd name="connsiteX0" fmla="*/ 0 w 2433234"/>
              <a:gd name="connsiteY0" fmla="*/ 517343 h 517343"/>
              <a:gd name="connsiteX1" fmla="*/ 1030638 w 2433234"/>
              <a:gd name="connsiteY1" fmla="*/ 5899 h 517343"/>
              <a:gd name="connsiteX2" fmla="*/ 2433234 w 2433234"/>
              <a:gd name="connsiteY2" fmla="*/ 284868 h 51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3234" h="517343">
                <a:moveTo>
                  <a:pt x="0" y="517343"/>
                </a:moveTo>
                <a:cubicBezTo>
                  <a:pt x="312549" y="280994"/>
                  <a:pt x="625099" y="44645"/>
                  <a:pt x="1030638" y="5899"/>
                </a:cubicBezTo>
                <a:cubicBezTo>
                  <a:pt x="1436177" y="-32847"/>
                  <a:pt x="1934705" y="126010"/>
                  <a:pt x="2433234" y="284868"/>
                </a:cubicBezTo>
              </a:path>
            </a:pathLst>
          </a:cu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681554" y="5630198"/>
            <a:ext cx="226897" cy="8494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>
            <a:spLocks noChangeAspect="1"/>
          </p:cNvSpPr>
          <p:nvPr/>
        </p:nvSpPr>
        <p:spPr>
          <a:xfrm>
            <a:off x="7657713" y="5696020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243088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31" name="Straight Arrow Connector 30"/>
          <p:cNvCxnSpPr>
            <a:cxnSpLocks noChangeAspect="1"/>
          </p:cNvCxnSpPr>
          <p:nvPr/>
        </p:nvCxnSpPr>
        <p:spPr>
          <a:xfrm flipV="1">
            <a:off x="3414562" y="5882898"/>
            <a:ext cx="166838" cy="10170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>
          <a:xfrm rot="-2400000" flipV="1">
            <a:off x="3371086" y="5872756"/>
            <a:ext cx="133470" cy="8136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-2100000" flipV="1">
            <a:off x="7648020" y="5584686"/>
            <a:ext cx="226897" cy="61158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 noChangeAspect="1"/>
          </p:cNvCxnSpPr>
          <p:nvPr/>
        </p:nvCxnSpPr>
        <p:spPr>
          <a:xfrm rot="-2400000" flipV="1">
            <a:off x="3538984" y="5763877"/>
            <a:ext cx="133470" cy="8136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 noChangeAspect="1"/>
          </p:cNvCxnSpPr>
          <p:nvPr/>
        </p:nvCxnSpPr>
        <p:spPr>
          <a:xfrm flipV="1">
            <a:off x="3467515" y="5738247"/>
            <a:ext cx="166838" cy="10170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>
            <a:spLocks noChangeAspect="1"/>
          </p:cNvSpPr>
          <p:nvPr/>
        </p:nvSpPr>
        <p:spPr>
          <a:xfrm>
            <a:off x="3383280" y="5928876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rot="-2100000" flipV="1">
            <a:off x="7861121" y="5510351"/>
            <a:ext cx="226897" cy="61158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7833954" y="5441196"/>
            <a:ext cx="226897" cy="8494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66646" y="5845443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57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matrix </a:t>
            </a:r>
            <a:r>
              <a:rPr lang="en-US" b="1" i="1" dirty="0" smtClean="0"/>
              <a:t>I</a:t>
            </a:r>
            <a:r>
              <a:rPr lang="en-US" dirty="0" smtClean="0"/>
              <a:t>=</a:t>
            </a:r>
            <a:r>
              <a:rPr lang="en-US" b="1" i="1" dirty="0" err="1" smtClean="0"/>
              <a:t>J</a:t>
            </a:r>
            <a:r>
              <a:rPr lang="en-US" i="1" baseline="30000" dirty="0" err="1" smtClean="0"/>
              <a:t>t</a:t>
            </a:r>
            <a:r>
              <a:rPr lang="en-US" b="1" i="1" dirty="0" err="1" smtClean="0"/>
              <a:t>J</a:t>
            </a:r>
            <a:r>
              <a:rPr lang="en-US" dirty="0" smtClean="0"/>
              <a:t> is called the </a:t>
            </a:r>
            <a:r>
              <a:rPr lang="en-US" i="1" dirty="0" smtClean="0"/>
              <a:t>first fundamental form</a:t>
            </a:r>
            <a:r>
              <a:rPr lang="en-US" dirty="0" smtClean="0"/>
              <a:t> and provides all the information needed to measure distances, angles, and areas on the surface.</a:t>
            </a:r>
            <a:endParaRPr lang="en-US" dirty="0">
              <a:sym typeface="Symbo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867717"/>
              </p:ext>
            </p:extLst>
          </p:nvPr>
        </p:nvGraphicFramePr>
        <p:xfrm>
          <a:off x="1495425" y="1752600"/>
          <a:ext cx="62007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1" name="Equation" r:id="rId3" imgW="2908080" imgH="495000" progId="Equation.3">
                  <p:embed/>
                </p:oleObj>
              </mc:Choice>
              <mc:Fallback>
                <p:oleObj name="Equation" r:id="rId3" imgW="29080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425" y="1752600"/>
                        <a:ext cx="6200775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880922"/>
              </p:ext>
            </p:extLst>
          </p:nvPr>
        </p:nvGraphicFramePr>
        <p:xfrm>
          <a:off x="2890838" y="1219200"/>
          <a:ext cx="3357562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2" name="Equation" r:id="rId5" imgW="1574640" imgH="279360" progId="Equation.3">
                  <p:embed/>
                </p:oleObj>
              </mc:Choice>
              <mc:Fallback>
                <p:oleObj name="Equation" r:id="rId5" imgW="157464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838" y="1219200"/>
                        <a:ext cx="3357562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536095"/>
              </p:ext>
            </p:extLst>
          </p:nvPr>
        </p:nvGraphicFramePr>
        <p:xfrm>
          <a:off x="2362200" y="2817813"/>
          <a:ext cx="4467225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3" name="Equation" r:id="rId7" imgW="2095200" imgH="215640" progId="Equation.3">
                  <p:embed/>
                </p:oleObj>
              </mc:Choice>
              <mc:Fallback>
                <p:oleObj name="Equation" r:id="rId7" imgW="209520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817813"/>
                        <a:ext cx="4467225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63979"/>
              </p:ext>
            </p:extLst>
          </p:nvPr>
        </p:nvGraphicFramePr>
        <p:xfrm>
          <a:off x="1828800" y="5454650"/>
          <a:ext cx="6337300" cy="140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4" name="Equation" r:id="rId9" imgW="2971800" imgH="660240" progId="Equation.3">
                  <p:embed/>
                </p:oleObj>
              </mc:Choice>
              <mc:Fallback>
                <p:oleObj name="Equation" r:id="rId9" imgW="2971800" imgH="660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454650"/>
                        <a:ext cx="6337300" cy="140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15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vectors </a:t>
            </a:r>
            <a:r>
              <a:rPr lang="en-US" i="1" dirty="0" smtClean="0"/>
              <a:t>v</a:t>
            </a:r>
            <a:r>
              <a:rPr lang="en-US" dirty="0" smtClean="0"/>
              <a:t> and </a:t>
            </a:r>
            <a:r>
              <a:rPr lang="en-US" i="1" dirty="0" smtClean="0"/>
              <a:t>w</a:t>
            </a:r>
            <a:r>
              <a:rPr lang="en-US" dirty="0" smtClean="0"/>
              <a:t> in </a:t>
            </a:r>
            <a:r>
              <a:rPr lang="en-US" b="1" i="1" dirty="0" err="1" smtClean="0"/>
              <a:t>R</a:t>
            </a:r>
            <a:r>
              <a:rPr lang="en-US" i="1" baseline="30000" dirty="0" err="1" smtClean="0"/>
              <a:t>n</a:t>
            </a:r>
            <a:r>
              <a:rPr lang="en-US" dirty="0" smtClean="0"/>
              <a:t>, the area of the parallelogram spanned by </a:t>
            </a:r>
            <a:r>
              <a:rPr lang="en-US" i="1" dirty="0" smtClean="0"/>
              <a:t>v</a:t>
            </a:r>
            <a:r>
              <a:rPr lang="en-US" dirty="0" smtClean="0"/>
              <a:t> and </a:t>
            </a:r>
            <a:r>
              <a:rPr lang="en-US" i="1" dirty="0" smtClean="0"/>
              <a:t>w</a:t>
            </a:r>
            <a:r>
              <a:rPr lang="en-US" dirty="0" smtClean="0"/>
              <a:t> is:</a:t>
            </a:r>
            <a:endParaRPr lang="en-US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383485"/>
              </p:ext>
            </p:extLst>
          </p:nvPr>
        </p:nvGraphicFramePr>
        <p:xfrm>
          <a:off x="1295400" y="3422650"/>
          <a:ext cx="5418137" cy="313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92" name="Equation" r:id="rId3" imgW="2539800" imgH="1473120" progId="Equation.3">
                  <p:embed/>
                </p:oleObj>
              </mc:Choice>
              <mc:Fallback>
                <p:oleObj name="Equation" r:id="rId3" imgW="2539800" imgH="14731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422650"/>
                        <a:ext cx="5418137" cy="313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7315200" y="4648200"/>
            <a:ext cx="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00800" y="5562600"/>
            <a:ext cx="18288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315200" y="5334000"/>
            <a:ext cx="457200" cy="22860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315200" y="4953000"/>
            <a:ext cx="304800" cy="609602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758192" y="4732149"/>
            <a:ext cx="304800" cy="609602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612251" y="4747647"/>
            <a:ext cx="457200" cy="22860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96200" y="518160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331138" y="4705072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</a:t>
            </a:r>
            <a:endParaRPr lang="en-US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8032224" y="4495800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v+w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3566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Since the first fundamental form is</a:t>
            </a:r>
            <a:br>
              <a:rPr lang="en-US" dirty="0" smtClean="0"/>
            </a:br>
            <a:r>
              <a:rPr lang="en-US" dirty="0" smtClean="0"/>
              <a:t>defined as: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mapping from </a:t>
            </a:r>
            <a:r>
              <a:rPr lang="en-US" dirty="0">
                <a:sym typeface="Symbol"/>
              </a:rPr>
              <a:t> </a:t>
            </a:r>
            <a:r>
              <a:rPr lang="en-US" dirty="0" smtClean="0">
                <a:sym typeface="Symbol"/>
              </a:rPr>
              <a:t>to the surface,</a:t>
            </a:r>
            <a:br>
              <a:rPr lang="en-US" dirty="0" smtClean="0">
                <a:sym typeface="Symbol"/>
              </a:rPr>
            </a:br>
            <a:r>
              <a:rPr lang="en-US" dirty="0" smtClean="0"/>
              <a:t>the area of a tiny patch of surface</a:t>
            </a: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gets scaled by: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444979"/>
              </p:ext>
            </p:extLst>
          </p:nvPr>
        </p:nvGraphicFramePr>
        <p:xfrm>
          <a:off x="2601912" y="1355725"/>
          <a:ext cx="3875088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7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1912" y="1355725"/>
                        <a:ext cx="3875088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176125"/>
              </p:ext>
            </p:extLst>
          </p:nvPr>
        </p:nvGraphicFramePr>
        <p:xfrm>
          <a:off x="1447800" y="3690825"/>
          <a:ext cx="3276600" cy="11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8" name="Equation" r:id="rId6" imgW="1942920" imgH="660240" progId="Equation.3">
                  <p:embed/>
                </p:oleObj>
              </mc:Choice>
              <mc:Fallback>
                <p:oleObj name="Equation" r:id="rId6" imgW="1942920" imgH="660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690825"/>
                        <a:ext cx="3276600" cy="110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7061659" y="3227477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cxnSp>
        <p:nvCxnSpPr>
          <p:cNvPr id="28" name="Straight Arrow Connector 27"/>
          <p:cNvCxnSpPr>
            <a:cxnSpLocks noChangeAspect="1"/>
          </p:cNvCxnSpPr>
          <p:nvPr/>
        </p:nvCxnSpPr>
        <p:spPr>
          <a:xfrm rot="300000" flipV="1">
            <a:off x="7866251" y="5635337"/>
            <a:ext cx="181518" cy="5436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cxnSpLocks/>
          </p:cNvCxnSpPr>
          <p:nvPr/>
        </p:nvCxnSpPr>
        <p:spPr>
          <a:xfrm flipV="1">
            <a:off x="8005667" y="3440579"/>
            <a:ext cx="18288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</p:cNvCxnSpPr>
          <p:nvPr/>
        </p:nvCxnSpPr>
        <p:spPr>
          <a:xfrm flipV="1">
            <a:off x="8000936" y="3249950"/>
            <a:ext cx="0" cy="18288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cxnSp>
        <p:nvCxnSpPr>
          <p:cNvPr id="40" name="Straight Arrow Connector 39"/>
          <p:cNvCxnSpPr>
            <a:cxnSpLocks/>
          </p:cNvCxnSpPr>
          <p:nvPr/>
        </p:nvCxnSpPr>
        <p:spPr>
          <a:xfrm flipV="1">
            <a:off x="8004607" y="3257183"/>
            <a:ext cx="18288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</p:cNvCxnSpPr>
          <p:nvPr/>
        </p:nvCxnSpPr>
        <p:spPr>
          <a:xfrm flipV="1">
            <a:off x="8184332" y="3264932"/>
            <a:ext cx="0" cy="18288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cxnSpLocks noChangeAspect="1"/>
          </p:cNvCxnSpPr>
          <p:nvPr/>
        </p:nvCxnSpPr>
        <p:spPr>
          <a:xfrm rot="5700000" flipV="1">
            <a:off x="7737235" y="5559395"/>
            <a:ext cx="176979" cy="53004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 noChangeAspect="1"/>
          </p:cNvCxnSpPr>
          <p:nvPr/>
        </p:nvCxnSpPr>
        <p:spPr>
          <a:xfrm rot="300000" flipV="1">
            <a:off x="7811879" y="5456752"/>
            <a:ext cx="181518" cy="5436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 noChangeAspect="1"/>
          </p:cNvCxnSpPr>
          <p:nvPr/>
        </p:nvCxnSpPr>
        <p:spPr>
          <a:xfrm rot="5700000" flipV="1">
            <a:off x="7931349" y="5519365"/>
            <a:ext cx="176979" cy="53004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19172"/>
              </p:ext>
            </p:extLst>
          </p:nvPr>
        </p:nvGraphicFramePr>
        <p:xfrm>
          <a:off x="1670050" y="6227763"/>
          <a:ext cx="342265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9" name="Equation" r:id="rId8" imgW="2031840" imgH="330120" progId="Equation.3">
                  <p:embed/>
                </p:oleObj>
              </mc:Choice>
              <mc:Fallback>
                <p:oleObj name="Equation" r:id="rId8" imgW="2031840" imgH="3301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50" y="6227763"/>
                        <a:ext cx="3422650" cy="55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5"/>
          <p:cNvSpPr/>
          <p:nvPr/>
        </p:nvSpPr>
        <p:spPr>
          <a:xfrm>
            <a:off x="8095281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7368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parameterize the sphere (almost everywhere) by the map: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102072"/>
              </p:ext>
            </p:extLst>
          </p:nvPr>
        </p:nvGraphicFramePr>
        <p:xfrm>
          <a:off x="1371600" y="3276600"/>
          <a:ext cx="4567238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1" name="Equation" r:id="rId3" imgW="2501640" imgH="241200" progId="Equation.3">
                  <p:embed/>
                </p:oleObj>
              </mc:Choice>
              <mc:Fallback>
                <p:oleObj name="Equation" r:id="rId3" imgW="2501640" imgH="2412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76600"/>
                        <a:ext cx="4567238" cy="4397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57" name="Freeform 56"/>
          <p:cNvSpPr/>
          <p:nvPr/>
        </p:nvSpPr>
        <p:spPr>
          <a:xfrm>
            <a:off x="8095281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3358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i="1" dirty="0"/>
              <a:t>derivative </a:t>
            </a:r>
            <a:r>
              <a:rPr lang="en-US" dirty="0"/>
              <a:t>of the curve at </a:t>
            </a:r>
            <a:r>
              <a:rPr lang="en-US" b="1" i="1" dirty="0"/>
              <a:t>x</a:t>
            </a:r>
            <a:r>
              <a:rPr lang="en-US" dirty="0"/>
              <a:t>(</a:t>
            </a:r>
            <a:r>
              <a:rPr lang="en-US" i="1" dirty="0"/>
              <a:t>u</a:t>
            </a:r>
            <a:r>
              <a:rPr lang="en-US" dirty="0"/>
              <a:t>) is the vector, tangent to the curve, defined as:</a:t>
            </a:r>
          </a:p>
        </p:txBody>
      </p:sp>
      <p:pic>
        <p:nvPicPr>
          <p:cNvPr id="7" name="Picture 6" descr="C:\Courses\Fall 09 -- DDG\Lectures\fo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0030" y="4648200"/>
            <a:ext cx="2473970" cy="2209800"/>
          </a:xfrm>
          <a:prstGeom prst="rect">
            <a:avLst/>
          </a:prstGeom>
          <a:noFill/>
        </p:spPr>
      </p:pic>
      <p:pic>
        <p:nvPicPr>
          <p:cNvPr id="8" name="Picture 8" descr="C:\Courses\Fall 09 -- DDG\Lectures\fo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3796" y="4648200"/>
            <a:ext cx="3271370" cy="2209800"/>
          </a:xfrm>
          <a:prstGeom prst="rect">
            <a:avLst/>
          </a:prstGeom>
          <a:noFill/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397494"/>
              </p:ext>
            </p:extLst>
          </p:nvPr>
        </p:nvGraphicFramePr>
        <p:xfrm>
          <a:off x="6680566" y="4675188"/>
          <a:ext cx="24003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Equation" r:id="rId5" imgW="1422360" imgH="228600" progId="Equation.3">
                  <p:embed/>
                </p:oleObj>
              </mc:Choice>
              <mc:Fallback>
                <p:oleObj name="Equation" r:id="rId5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566" y="4675188"/>
                        <a:ext cx="240030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961129"/>
              </p:ext>
            </p:extLst>
          </p:nvPr>
        </p:nvGraphicFramePr>
        <p:xfrm>
          <a:off x="3394441" y="4678363"/>
          <a:ext cx="15430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Equation" r:id="rId7" imgW="914400" imgH="228600" progId="Equation.3">
                  <p:embed/>
                </p:oleObj>
              </mc:Choice>
              <mc:Fallback>
                <p:oleObj name="Equation" r:id="rId7" imgW="914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441" y="4678363"/>
                        <a:ext cx="154305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>
            <a:cxnSpLocks noChangeAspect="1"/>
          </p:cNvCxnSpPr>
          <p:nvPr/>
        </p:nvCxnSpPr>
        <p:spPr>
          <a:xfrm rot="10800000" flipH="1">
            <a:off x="5723510" y="5967049"/>
            <a:ext cx="192024" cy="12801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 noChangeAspect="1"/>
          </p:cNvCxnSpPr>
          <p:nvPr/>
        </p:nvCxnSpPr>
        <p:spPr>
          <a:xfrm rot="10500000" flipH="1">
            <a:off x="5390986" y="6230853"/>
            <a:ext cx="164592" cy="10972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 noChangeAspect="1"/>
          </p:cNvCxnSpPr>
          <p:nvPr/>
        </p:nvCxnSpPr>
        <p:spPr>
          <a:xfrm rot="600000" flipV="1">
            <a:off x="7977485" y="5609296"/>
            <a:ext cx="192024" cy="12801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 noChangeAspect="1"/>
          </p:cNvCxnSpPr>
          <p:nvPr/>
        </p:nvCxnSpPr>
        <p:spPr>
          <a:xfrm rot="10500000" flipH="1">
            <a:off x="7421635" y="5902604"/>
            <a:ext cx="164592" cy="10972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441250"/>
              </p:ext>
            </p:extLst>
          </p:nvPr>
        </p:nvGraphicFramePr>
        <p:xfrm>
          <a:off x="6678413" y="5063480"/>
          <a:ext cx="21224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Equation" r:id="rId9" imgW="1257120" imgH="228600" progId="Equation.3">
                  <p:embed/>
                </p:oleObj>
              </mc:Choice>
              <mc:Fallback>
                <p:oleObj name="Equation" r:id="rId9" imgW="125712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8413" y="5063480"/>
                        <a:ext cx="2122487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385640"/>
              </p:ext>
            </p:extLst>
          </p:nvPr>
        </p:nvGraphicFramePr>
        <p:xfrm>
          <a:off x="3389302" y="5060196"/>
          <a:ext cx="1757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" name="Equation" r:id="rId11" imgW="1041120" imgH="228600" progId="Equation.3">
                  <p:embed/>
                </p:oleObj>
              </mc:Choice>
              <mc:Fallback>
                <p:oleObj name="Equation" r:id="rId11" imgW="104112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9302" y="5060196"/>
                        <a:ext cx="1757362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038753" y="3225225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x</a:t>
            </a:r>
            <a:r>
              <a:rPr lang="en-US" sz="3200" i="1" dirty="0" smtClean="0"/>
              <a:t>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)=(</a:t>
            </a:r>
            <a:r>
              <a:rPr lang="en-US" sz="3200" i="1" dirty="0" smtClean="0"/>
              <a:t>x'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),</a:t>
            </a:r>
            <a:r>
              <a:rPr lang="en-US" sz="3200" i="1" dirty="0" smtClean="0"/>
              <a:t>y'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))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59382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parameterize the sphere (almost everywhere) by the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Then the partial derivatives are: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470696"/>
              </p:ext>
            </p:extLst>
          </p:nvPr>
        </p:nvGraphicFramePr>
        <p:xfrm>
          <a:off x="1371600" y="3276600"/>
          <a:ext cx="4567238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6" name="Equation" r:id="rId3" imgW="2501640" imgH="241200" progId="Equation.3">
                  <p:embed/>
                </p:oleObj>
              </mc:Choice>
              <mc:Fallback>
                <p:oleObj name="Equation" r:id="rId3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76600"/>
                        <a:ext cx="4567238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57" name="Freeform 56"/>
          <p:cNvSpPr/>
          <p:nvPr/>
        </p:nvSpPr>
        <p:spPr>
          <a:xfrm>
            <a:off x="8092375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468914"/>
              </p:ext>
            </p:extLst>
          </p:nvPr>
        </p:nvGraphicFramePr>
        <p:xfrm>
          <a:off x="908050" y="4419600"/>
          <a:ext cx="4959350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7" name="Equation" r:id="rId6" imgW="2717640" imgH="457200" progId="Equation.3">
                  <p:embed/>
                </p:oleObj>
              </mc:Choice>
              <mc:Fallback>
                <p:oleObj name="Equation" r:id="rId6" imgW="2717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050" y="4419600"/>
                        <a:ext cx="4959350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606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parameterize the sphere (almost everywhere) by the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Then the partial derivatives are: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gives: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517024"/>
              </p:ext>
            </p:extLst>
          </p:nvPr>
        </p:nvGraphicFramePr>
        <p:xfrm>
          <a:off x="1371600" y="3276600"/>
          <a:ext cx="4567238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66" name="Equation" r:id="rId3" imgW="2501640" imgH="241200" progId="Equation.3">
                  <p:embed/>
                </p:oleObj>
              </mc:Choice>
              <mc:Fallback>
                <p:oleObj name="Equation" r:id="rId3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76600"/>
                        <a:ext cx="4567238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35226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824229" y="5665024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57" name="Freeform 56"/>
          <p:cNvSpPr/>
          <p:nvPr/>
        </p:nvSpPr>
        <p:spPr>
          <a:xfrm>
            <a:off x="8092375" y="3518115"/>
            <a:ext cx="365825" cy="1952787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391400" y="56301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773129"/>
              </p:ext>
            </p:extLst>
          </p:nvPr>
        </p:nvGraphicFramePr>
        <p:xfrm>
          <a:off x="908050" y="4419600"/>
          <a:ext cx="4959350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67" name="Equation" r:id="rId6" imgW="2717640" imgH="457200" progId="Equation.3">
                  <p:embed/>
                </p:oleObj>
              </mc:Choice>
              <mc:Fallback>
                <p:oleObj name="Equation" r:id="rId6" imgW="2717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050" y="4419600"/>
                        <a:ext cx="4959350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987344"/>
              </p:ext>
            </p:extLst>
          </p:nvPr>
        </p:nvGraphicFramePr>
        <p:xfrm>
          <a:off x="2284413" y="5624513"/>
          <a:ext cx="23637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68" name="Equation" r:id="rId8" imgW="1295280" imgH="634680" progId="Equation.3">
                  <p:embed/>
                </p:oleObj>
              </mc:Choice>
              <mc:Fallback>
                <p:oleObj name="Equation" r:id="rId8" imgW="1295280" imgH="6346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5624513"/>
                        <a:ext cx="2363787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468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length of the equator?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223942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4" name="Equation" r:id="rId3" imgW="2501640" imgH="241200" progId="Equation.3">
                  <p:embed/>
                </p:oleObj>
              </mc:Choice>
              <mc:Fallback>
                <p:oleObj name="Equation" r:id="rId3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27477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" name="Arc 3"/>
          <p:cNvSpPr/>
          <p:nvPr/>
        </p:nvSpPr>
        <p:spPr>
          <a:xfrm>
            <a:off x="6750802" y="5517396"/>
            <a:ext cx="1645920" cy="59436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279955"/>
              </p:ext>
            </p:extLst>
          </p:nvPr>
        </p:nvGraphicFramePr>
        <p:xfrm>
          <a:off x="5204954" y="1219200"/>
          <a:ext cx="2186446" cy="107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5" name="Equation" r:id="rId6" imgW="1295280" imgH="634680" progId="Equation.3">
                  <p:embed/>
                </p:oleObj>
              </mc:Choice>
              <mc:Fallback>
                <p:oleObj name="Equation" r:id="rId6" imgW="1295280" imgH="634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4954" y="1219200"/>
                        <a:ext cx="2186446" cy="107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428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length of the equator?</a:t>
            </a:r>
          </a:p>
          <a:p>
            <a:pPr marL="0" indent="0">
              <a:buNone/>
            </a:pPr>
            <a:r>
              <a:rPr lang="en-US" dirty="0" smtClean="0"/>
              <a:t>The equator is the image 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the parameterization.</a:t>
            </a:r>
            <a:endParaRPr lang="en-US" dirty="0"/>
          </a:p>
        </p:txBody>
      </p:sp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27477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7" name="Freeform 56"/>
          <p:cNvSpPr/>
          <p:nvPr/>
        </p:nvSpPr>
        <p:spPr>
          <a:xfrm>
            <a:off x="7942881" y="3686013"/>
            <a:ext cx="365825" cy="225196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>
            <a:off x="6750802" y="5517396"/>
            <a:ext cx="1645920" cy="59436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752600" y="3855204"/>
            <a:ext cx="3680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,0)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 smtClean="0">
                <a:sym typeface="Symbol"/>
              </a:rPr>
              <a:t>[-,</a:t>
            </a:r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]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061659" y="3570377"/>
            <a:ext cx="1371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279955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5" name="Equation" r:id="rId4" imgW="1294838" imgH="634725" progId="Equation.3">
                  <p:embed/>
                </p:oleObj>
              </mc:Choice>
              <mc:Fallback>
                <p:oleObj name="Equation" r:id="rId4" imgW="1294838" imgH="63472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223942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6" name="Equation" r:id="rId6" imgW="2501640" imgH="241200" progId="Equation.3">
                  <p:embed/>
                </p:oleObj>
              </mc:Choice>
              <mc:Fallback>
                <p:oleObj name="Equation" r:id="rId6" imgW="250164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005099" y="3311078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,0)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887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length of the equator?</a:t>
            </a:r>
          </a:p>
        </p:txBody>
      </p:sp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27477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7" name="Freeform 56"/>
          <p:cNvSpPr/>
          <p:nvPr/>
        </p:nvSpPr>
        <p:spPr>
          <a:xfrm>
            <a:off x="7942881" y="3686013"/>
            <a:ext cx="365825" cy="225196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>
            <a:off x="6750802" y="5517396"/>
            <a:ext cx="1645920" cy="59436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7061659" y="3570377"/>
            <a:ext cx="1371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475289"/>
              </p:ext>
            </p:extLst>
          </p:nvPr>
        </p:nvGraphicFramePr>
        <p:xfrm>
          <a:off x="1003462" y="3311078"/>
          <a:ext cx="4863938" cy="3313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1" name="Equation" r:id="rId4" imgW="2717640" imgH="1854000" progId="Equation.3">
                  <p:embed/>
                </p:oleObj>
              </mc:Choice>
              <mc:Fallback>
                <p:oleObj name="Equation" r:id="rId4" imgW="2717640" imgH="1854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462" y="3311078"/>
                        <a:ext cx="4863938" cy="3313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279955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2" name="Equation" r:id="rId6" imgW="1294838" imgH="634725" progId="Equation.3">
                  <p:embed/>
                </p:oleObj>
              </mc:Choice>
              <mc:Fallback>
                <p:oleObj name="Equation" r:id="rId6" imgW="1294838" imgH="63472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223942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3" name="Equation" r:id="rId8" imgW="2501640" imgH="241200" progId="Equation.3">
                  <p:embed/>
                </p:oleObj>
              </mc:Choice>
              <mc:Fallback>
                <p:oleObj name="Equation" r:id="rId8" imgW="250164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005099" y="3311078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,0)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82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length of the </a:t>
            </a:r>
            <a:r>
              <a:rPr lang="en-US" i="1" dirty="0" err="1" smtClean="0"/>
              <a:t>w</a:t>
            </a:r>
            <a:r>
              <a:rPr lang="en-US" baseline="30000" dirty="0" err="1" smtClean="0"/>
              <a:t>th</a:t>
            </a:r>
            <a:r>
              <a:rPr lang="en-US" dirty="0" smtClean="0"/>
              <a:t> parallel?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522217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4" name="Equation" r:id="rId3" imgW="2501640" imgH="241200" progId="Equation.3">
                  <p:embed/>
                </p:oleObj>
              </mc:Choice>
              <mc:Fallback>
                <p:oleObj name="Equation" r:id="rId3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27477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" name="Arc 3"/>
          <p:cNvSpPr/>
          <p:nvPr/>
        </p:nvSpPr>
        <p:spPr>
          <a:xfrm>
            <a:off x="6903978" y="5007243"/>
            <a:ext cx="1341120" cy="3810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896758"/>
              </p:ext>
            </p:extLst>
          </p:nvPr>
        </p:nvGraphicFramePr>
        <p:xfrm>
          <a:off x="5204954" y="1219200"/>
          <a:ext cx="2186446" cy="107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5" name="Equation" r:id="rId6" imgW="1295280" imgH="634680" progId="Equation.3">
                  <p:embed/>
                </p:oleObj>
              </mc:Choice>
              <mc:Fallback>
                <p:oleObj name="Equation" r:id="rId6" imgW="12952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4954" y="1219200"/>
                        <a:ext cx="2186446" cy="107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506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/>
              <a:t>What is the length of the </a:t>
            </a:r>
            <a:r>
              <a:rPr lang="en-US" i="1" dirty="0" err="1" smtClean="0"/>
              <a:t>w</a:t>
            </a:r>
            <a:r>
              <a:rPr lang="en-US" baseline="30000" dirty="0" err="1" smtClean="0"/>
              <a:t>th</a:t>
            </a:r>
            <a:r>
              <a:rPr lang="en-US" dirty="0" smtClean="0"/>
              <a:t> </a:t>
            </a:r>
            <a:r>
              <a:rPr lang="en-US" dirty="0"/>
              <a:t>parallel?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err="1" smtClean="0"/>
              <a:t>w</a:t>
            </a:r>
            <a:r>
              <a:rPr lang="en-US" baseline="30000" dirty="0" err="1" smtClean="0"/>
              <a:t>th</a:t>
            </a:r>
            <a:r>
              <a:rPr lang="en-US" dirty="0" smtClean="0"/>
              <a:t> </a:t>
            </a:r>
            <a:r>
              <a:rPr lang="en-US" dirty="0"/>
              <a:t>parallel </a:t>
            </a:r>
            <a:r>
              <a:rPr lang="en-US" dirty="0" smtClean="0"/>
              <a:t>is the image 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the parameterization.</a:t>
            </a:r>
            <a:endParaRPr lang="en-US" dirty="0"/>
          </a:p>
        </p:txBody>
      </p:sp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227477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7" name="Freeform 56"/>
          <p:cNvSpPr/>
          <p:nvPr/>
        </p:nvSpPr>
        <p:spPr>
          <a:xfrm>
            <a:off x="8001000" y="3589149"/>
            <a:ext cx="365825" cy="161634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752600" y="3855204"/>
            <a:ext cx="3765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err="1" smtClean="0">
                <a:sym typeface="Symbol"/>
              </a:rPr>
              <a:t>,</a:t>
            </a:r>
            <a:r>
              <a:rPr lang="en-US" sz="3200" i="1" dirty="0" err="1" smtClean="0">
                <a:sym typeface="Symbol"/>
              </a:rPr>
              <a:t>w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 smtClean="0">
                <a:sym typeface="Symbol"/>
              </a:rPr>
              <a:t>[-,</a:t>
            </a:r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]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061659" y="3497451"/>
            <a:ext cx="1371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884842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2" name="Equation" r:id="rId4" imgW="1294838" imgH="634725" progId="Equation.3">
                  <p:embed/>
                </p:oleObj>
              </mc:Choice>
              <mc:Fallback>
                <p:oleObj name="Equation" r:id="rId4" imgW="1294838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531264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3" name="Equation" r:id="rId6" imgW="2501640" imgH="241200" progId="Equation.3">
                  <p:embed/>
                </p:oleObj>
              </mc:Choice>
              <mc:Fallback>
                <p:oleObj name="Equation" r:id="rId6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994902" y="3224937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err="1" smtClean="0">
                <a:sym typeface="Symbol"/>
              </a:rPr>
              <a:t>t</a:t>
            </a:r>
            <a:r>
              <a:rPr lang="en-US" sz="1400" dirty="0" err="1" smtClean="0">
                <a:sym typeface="Symbol"/>
              </a:rPr>
              <a:t>,w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sp>
        <p:nvSpPr>
          <p:cNvPr id="18" name="Arc 17"/>
          <p:cNvSpPr/>
          <p:nvPr/>
        </p:nvSpPr>
        <p:spPr>
          <a:xfrm>
            <a:off x="6903978" y="5007243"/>
            <a:ext cx="1341120" cy="3810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7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/>
              <a:t>What is the length of the </a:t>
            </a:r>
            <a:r>
              <a:rPr lang="en-US" i="1" dirty="0" err="1" smtClean="0"/>
              <a:t>w</a:t>
            </a:r>
            <a:r>
              <a:rPr lang="en-US" baseline="30000" dirty="0" err="1" smtClean="0"/>
              <a:t>th</a:t>
            </a:r>
            <a:r>
              <a:rPr lang="en-US" dirty="0" smtClean="0"/>
              <a:t> </a:t>
            </a:r>
            <a:r>
              <a:rPr lang="en-US" dirty="0"/>
              <a:t>parallel?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643088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4" name="Equation" r:id="rId3" imgW="1294838" imgH="634725" progId="Equation.3">
                  <p:embed/>
                </p:oleObj>
              </mc:Choice>
              <mc:Fallback>
                <p:oleObj name="Equation" r:id="rId3" imgW="1294838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835646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5" name="Equation" r:id="rId5" imgW="2501640" imgH="241200" progId="Equation.3">
                  <p:embed/>
                </p:oleObj>
              </mc:Choice>
              <mc:Fallback>
                <p:oleObj name="Equation" r:id="rId5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061659" y="3227477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756859" y="3569732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56506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2" name="Freeform 21"/>
          <p:cNvSpPr/>
          <p:nvPr/>
        </p:nvSpPr>
        <p:spPr>
          <a:xfrm>
            <a:off x="8001000" y="3589149"/>
            <a:ext cx="365825" cy="161634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061659" y="3497451"/>
            <a:ext cx="1371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94902" y="3224937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err="1" smtClean="0">
                <a:sym typeface="Symbol"/>
              </a:rPr>
              <a:t>t</a:t>
            </a:r>
            <a:r>
              <a:rPr lang="en-US" sz="1400" dirty="0" err="1" smtClean="0">
                <a:sym typeface="Symbol"/>
              </a:rPr>
              <a:t>,w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sp>
        <p:nvSpPr>
          <p:cNvPr id="25" name="Arc 24"/>
          <p:cNvSpPr/>
          <p:nvPr/>
        </p:nvSpPr>
        <p:spPr>
          <a:xfrm>
            <a:off x="6903978" y="5007243"/>
            <a:ext cx="1341120" cy="3810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455404"/>
              </p:ext>
            </p:extLst>
          </p:nvPr>
        </p:nvGraphicFramePr>
        <p:xfrm>
          <a:off x="1060450" y="3311525"/>
          <a:ext cx="4751388" cy="331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6" name="Equation" r:id="rId8" imgW="2654280" imgH="1854000" progId="Equation.3">
                  <p:embed/>
                </p:oleObj>
              </mc:Choice>
              <mc:Fallback>
                <p:oleObj name="Equation" r:id="rId8" imgW="2654280" imgH="1854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50" y="3311525"/>
                        <a:ext cx="4751388" cy="331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144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area of the band between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i="1" dirty="0" smtClean="0"/>
              <a:t>w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th </a:t>
            </a:r>
            <a:r>
              <a:rPr lang="en-US" dirty="0" smtClean="0"/>
              <a:t>parallel and the </a:t>
            </a:r>
            <a:r>
              <a:rPr lang="en-US" i="1" dirty="0" smtClean="0"/>
              <a:t>w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parallel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485794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4" name="Equation" r:id="rId3" imgW="2501640" imgH="241200" progId="Equation.3">
                  <p:embed/>
                </p:oleObj>
              </mc:Choice>
              <mc:Fallback>
                <p:oleObj name="Equation" r:id="rId3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620145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3276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39624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669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3135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" name="Arc 3"/>
          <p:cNvSpPr/>
          <p:nvPr/>
        </p:nvSpPr>
        <p:spPr>
          <a:xfrm>
            <a:off x="6903978" y="5007243"/>
            <a:ext cx="1341120" cy="3810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433710"/>
              </p:ext>
            </p:extLst>
          </p:nvPr>
        </p:nvGraphicFramePr>
        <p:xfrm>
          <a:off x="5204954" y="1219200"/>
          <a:ext cx="2186446" cy="107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5" name="Equation" r:id="rId6" imgW="1295280" imgH="634680" progId="Equation.3">
                  <p:embed/>
                </p:oleObj>
              </mc:Choice>
              <mc:Fallback>
                <p:oleObj name="Equation" r:id="rId6" imgW="12952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4954" y="1219200"/>
                        <a:ext cx="2186446" cy="107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rc 12"/>
          <p:cNvSpPr/>
          <p:nvPr/>
        </p:nvSpPr>
        <p:spPr>
          <a:xfrm>
            <a:off x="6789549" y="5791200"/>
            <a:ext cx="1569204" cy="4572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3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/>
              <a:t>parallel and 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parallel?</a:t>
            </a:r>
          </a:p>
          <a:p>
            <a:pPr marL="0" indent="0">
              <a:buNone/>
            </a:pPr>
            <a:r>
              <a:rPr lang="en-US" dirty="0" smtClean="0"/>
              <a:t>The band</a:t>
            </a:r>
            <a:r>
              <a:rPr lang="en-US" i="1" dirty="0" smtClean="0"/>
              <a:t> </a:t>
            </a:r>
            <a:r>
              <a:rPr lang="en-US" dirty="0" smtClean="0"/>
              <a:t>is the image 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the parameterization.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4292025"/>
            <a:ext cx="5216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err="1" smtClean="0">
                <a:sym typeface="Symbol"/>
              </a:rPr>
              <a:t>s</a:t>
            </a:r>
            <a:r>
              <a:rPr lang="en-US" sz="3200" dirty="0" err="1" smtClean="0">
                <a:sym typeface="Symbol"/>
              </a:rPr>
              <a:t>,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err="1" smtClean="0">
                <a:sym typeface="Symbol"/>
              </a:rPr>
              <a:t>s,t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s</a:t>
            </a:r>
            <a:r>
              <a:rPr lang="en-US" sz="2400" dirty="0" smtClean="0">
                <a:sym typeface="Symbol"/>
              </a:rPr>
              <a:t>[-,],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>
                <a:sym typeface="Symbol"/>
              </a:rPr>
              <a:t></a:t>
            </a:r>
            <a:r>
              <a:rPr lang="en-US" sz="2400" dirty="0" smtClean="0">
                <a:sym typeface="Symbol"/>
              </a:rPr>
              <a:t>[</a:t>
            </a:r>
            <a:r>
              <a:rPr lang="en-US" sz="2400" i="1" dirty="0" smtClean="0">
                <a:sym typeface="Symbol"/>
              </a:rPr>
              <a:t>w</a:t>
            </a:r>
            <a:r>
              <a:rPr lang="en-US" sz="2400" baseline="-25000" dirty="0" smtClean="0">
                <a:sym typeface="Symbol"/>
              </a:rPr>
              <a:t>1</a:t>
            </a:r>
            <a:r>
              <a:rPr lang="en-US" sz="2400" dirty="0" smtClean="0">
                <a:sym typeface="Symbol"/>
              </a:rPr>
              <a:t>,</a:t>
            </a:r>
            <a:r>
              <a:rPr lang="en-US" sz="2400" i="1" dirty="0" smtClean="0">
                <a:sym typeface="Symbol"/>
              </a:rPr>
              <a:t>w</a:t>
            </a:r>
            <a:r>
              <a:rPr lang="en-US" sz="2400" baseline="-25000" dirty="0" smtClean="0">
                <a:sym typeface="Symbol"/>
              </a:rPr>
              <a:t>2</a:t>
            </a:r>
            <a:r>
              <a:rPr lang="en-US" sz="2400" dirty="0" smtClean="0">
                <a:sym typeface="Symbol"/>
              </a:rPr>
              <a:t>]</a:t>
            </a:r>
            <a:endParaRPr lang="en-US" sz="2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7900135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0" name="Equation" r:id="rId3" imgW="1294838" imgH="634725" progId="Equation.3">
                  <p:embed/>
                </p:oleObj>
              </mc:Choice>
              <mc:Fallback>
                <p:oleObj name="Equation" r:id="rId3" imgW="1294838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380207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1" name="Equation" r:id="rId5" imgW="2501640" imgH="241200" progId="Equation.3">
                  <p:embed/>
                </p:oleObj>
              </mc:Choice>
              <mc:Fallback>
                <p:oleObj name="Equation" r:id="rId5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7061659" y="3620145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456506" y="364602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7690873" y="3135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6" name="Arc 25"/>
          <p:cNvSpPr/>
          <p:nvPr/>
        </p:nvSpPr>
        <p:spPr>
          <a:xfrm>
            <a:off x="6903978" y="5007243"/>
            <a:ext cx="1341120" cy="3810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>
            <a:off x="6789549" y="5791200"/>
            <a:ext cx="1569204" cy="4572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063353" y="3794502"/>
            <a:ext cx="1369906" cy="331966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7747459" y="3276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756859" y="39624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51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/>
              <a:t>derivative </a:t>
            </a:r>
            <a:r>
              <a:rPr lang="en-US" dirty="0" smtClean="0"/>
              <a:t>of the curve at </a:t>
            </a:r>
            <a:r>
              <a:rPr lang="en-US" b="1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) is the vector, tangent to the curve, defined as: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curve is said to be </a:t>
            </a:r>
            <a:r>
              <a:rPr lang="en-US" i="1" dirty="0" smtClean="0">
                <a:sym typeface="Symbol"/>
              </a:rPr>
              <a:t>regular</a:t>
            </a:r>
            <a:r>
              <a:rPr lang="en-US" dirty="0" smtClean="0">
                <a:sym typeface="Symbol"/>
              </a:rPr>
              <a:t> if </a:t>
            </a:r>
            <a:r>
              <a:rPr lang="en-US" b="1" i="1" dirty="0" smtClean="0">
                <a:sym typeface="Symbol"/>
              </a:rPr>
              <a:t>x</a:t>
            </a:r>
            <a:r>
              <a:rPr lang="en-US" i="1" dirty="0" smtClean="0"/>
              <a:t>'</a:t>
            </a:r>
            <a:r>
              <a:rPr lang="en-US" dirty="0" smtClean="0"/>
              <a:t>(u)≠0.</a:t>
            </a: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38753" y="3225225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x</a:t>
            </a:r>
            <a:r>
              <a:rPr lang="en-US" sz="3200" i="1" dirty="0" smtClean="0"/>
              <a:t>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)=(</a:t>
            </a:r>
            <a:r>
              <a:rPr lang="en-US" sz="3200" i="1" dirty="0" smtClean="0"/>
              <a:t>x'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),</a:t>
            </a:r>
            <a:r>
              <a:rPr lang="en-US" sz="3200" i="1" dirty="0" smtClean="0"/>
              <a:t>y'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))</a:t>
            </a:r>
            <a:endParaRPr lang="en-US" sz="3200" b="1" i="1" dirty="0"/>
          </a:p>
        </p:txBody>
      </p:sp>
      <p:sp>
        <p:nvSpPr>
          <p:cNvPr id="16" name="Multiply 15"/>
          <p:cNvSpPr/>
          <p:nvPr/>
        </p:nvSpPr>
        <p:spPr>
          <a:xfrm>
            <a:off x="3533581" y="4267200"/>
            <a:ext cx="2971800" cy="3124200"/>
          </a:xfrm>
          <a:prstGeom prst="mathMultiply">
            <a:avLst>
              <a:gd name="adj1" fmla="val 64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C:\Courses\Fall 09 -- DDG\Lectures\fo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0030" y="4648200"/>
            <a:ext cx="2473970" cy="2209800"/>
          </a:xfrm>
          <a:prstGeom prst="rect">
            <a:avLst/>
          </a:prstGeom>
          <a:noFill/>
        </p:spPr>
      </p:pic>
      <p:pic>
        <p:nvPicPr>
          <p:cNvPr id="18" name="Picture 8" descr="C:\Courses\Fall 09 -- DDG\Lectures\fo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3796" y="4648200"/>
            <a:ext cx="3271370" cy="2209800"/>
          </a:xfrm>
          <a:prstGeom prst="rect">
            <a:avLst/>
          </a:prstGeom>
          <a:noFill/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306960"/>
              </p:ext>
            </p:extLst>
          </p:nvPr>
        </p:nvGraphicFramePr>
        <p:xfrm>
          <a:off x="6680566" y="4675188"/>
          <a:ext cx="24003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2" name="Equation" r:id="rId5" imgW="1422360" imgH="228600" progId="Equation.3">
                  <p:embed/>
                </p:oleObj>
              </mc:Choice>
              <mc:Fallback>
                <p:oleObj name="Equation" r:id="rId5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566" y="4675188"/>
                        <a:ext cx="240030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994086"/>
              </p:ext>
            </p:extLst>
          </p:nvPr>
        </p:nvGraphicFramePr>
        <p:xfrm>
          <a:off x="3394441" y="4678363"/>
          <a:ext cx="15430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3" name="Equation" r:id="rId7" imgW="914400" imgH="228600" progId="Equation.3">
                  <p:embed/>
                </p:oleObj>
              </mc:Choice>
              <mc:Fallback>
                <p:oleObj name="Equation" r:id="rId7" imgW="914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441" y="4678363"/>
                        <a:ext cx="1543050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>
            <a:cxnSpLocks noChangeAspect="1"/>
          </p:cNvCxnSpPr>
          <p:nvPr/>
        </p:nvCxnSpPr>
        <p:spPr>
          <a:xfrm rot="10800000" flipH="1">
            <a:off x="5723510" y="5967049"/>
            <a:ext cx="192024" cy="12801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 noChangeAspect="1"/>
          </p:cNvCxnSpPr>
          <p:nvPr/>
        </p:nvCxnSpPr>
        <p:spPr>
          <a:xfrm rot="10500000" flipH="1">
            <a:off x="5390986" y="6230853"/>
            <a:ext cx="164592" cy="10972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 rot="600000" flipV="1">
            <a:off x="7977485" y="5609296"/>
            <a:ext cx="192024" cy="12801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 noChangeAspect="1"/>
          </p:cNvCxnSpPr>
          <p:nvPr/>
        </p:nvCxnSpPr>
        <p:spPr>
          <a:xfrm rot="10500000" flipH="1">
            <a:off x="7421635" y="5902604"/>
            <a:ext cx="164592" cy="10972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060711"/>
              </p:ext>
            </p:extLst>
          </p:nvPr>
        </p:nvGraphicFramePr>
        <p:xfrm>
          <a:off x="6678413" y="5063480"/>
          <a:ext cx="21224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4" name="Equation" r:id="rId9" imgW="1257120" imgH="228600" progId="Equation.3">
                  <p:embed/>
                </p:oleObj>
              </mc:Choice>
              <mc:Fallback>
                <p:oleObj name="Equation" r:id="rId9" imgW="1257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8413" y="5063480"/>
                        <a:ext cx="2122487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707845"/>
              </p:ext>
            </p:extLst>
          </p:nvPr>
        </p:nvGraphicFramePr>
        <p:xfrm>
          <a:off x="3389302" y="5060196"/>
          <a:ext cx="1757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5" name="Equation" r:id="rId11" imgW="1041120" imgH="228600" progId="Equation.3">
                  <p:embed/>
                </p:oleObj>
              </mc:Choice>
              <mc:Fallback>
                <p:oleObj name="Equation" r:id="rId11" imgW="1041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9302" y="5060196"/>
                        <a:ext cx="1757362" cy="384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Multiply 26"/>
          <p:cNvSpPr/>
          <p:nvPr/>
        </p:nvSpPr>
        <p:spPr>
          <a:xfrm>
            <a:off x="3528447" y="4343400"/>
            <a:ext cx="2971800" cy="3124200"/>
          </a:xfrm>
          <a:prstGeom prst="mathMultiply">
            <a:avLst>
              <a:gd name="adj1" fmla="val 64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9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/>
              <a:t>parallel and 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parallel?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155821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36" name="Equation" r:id="rId3" imgW="1294838" imgH="634725" progId="Equation.3">
                  <p:embed/>
                </p:oleObj>
              </mc:Choice>
              <mc:Fallback>
                <p:oleObj name="Equation" r:id="rId3" imgW="1294838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218899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37" name="Equation" r:id="rId5" imgW="2501640" imgH="241200" progId="Equation.3">
                  <p:embed/>
                </p:oleObj>
              </mc:Choice>
              <mc:Fallback>
                <p:oleObj name="Equation" r:id="rId5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334052"/>
              </p:ext>
            </p:extLst>
          </p:nvPr>
        </p:nvGraphicFramePr>
        <p:xfrm>
          <a:off x="1651000" y="3665538"/>
          <a:ext cx="3568700" cy="313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38" name="Equation" r:id="rId7" imgW="1993680" imgH="1752480" progId="Equation.3">
                  <p:embed/>
                </p:oleObj>
              </mc:Choice>
              <mc:Fallback>
                <p:oleObj name="Equation" r:id="rId7" imgW="1993680" imgH="1752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3665538"/>
                        <a:ext cx="3568700" cy="313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7061659" y="3620145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456506" y="364602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7690873" y="3135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32" name="Arc 31"/>
          <p:cNvSpPr/>
          <p:nvPr/>
        </p:nvSpPr>
        <p:spPr>
          <a:xfrm>
            <a:off x="6903978" y="5007243"/>
            <a:ext cx="1341120" cy="3810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>
            <a:off x="6789549" y="5791200"/>
            <a:ext cx="1569204" cy="457200"/>
          </a:xfrm>
          <a:prstGeom prst="arc">
            <a:avLst>
              <a:gd name="adj1" fmla="val 191747"/>
              <a:gd name="adj2" fmla="val 106463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063353" y="3794502"/>
            <a:ext cx="1369906" cy="331966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7747459" y="3276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6756859" y="39624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8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 smtClean="0"/>
              <a:t>w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th </a:t>
            </a:r>
            <a:r>
              <a:rPr lang="en-US" dirty="0" smtClean="0"/>
              <a:t>and </a:t>
            </a: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meridians?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791280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6" name="Equation" r:id="rId3" imgW="2501640" imgH="241200" progId="Equation.3">
                  <p:embed/>
                </p:oleObj>
              </mc:Choice>
              <mc:Fallback>
                <p:oleObj name="Equation" r:id="rId3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061659" y="3772545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3429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756859" y="41148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456506" y="3821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3288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0670517"/>
              </p:ext>
            </p:extLst>
          </p:nvPr>
        </p:nvGraphicFramePr>
        <p:xfrm>
          <a:off x="5204954" y="1219200"/>
          <a:ext cx="2186446" cy="107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7" name="Equation" r:id="rId6" imgW="1295280" imgH="634680" progId="Equation.3">
                  <p:embed/>
                </p:oleObj>
              </mc:Choice>
              <mc:Fallback>
                <p:oleObj name="Equation" r:id="rId6" imgW="12952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4954" y="1219200"/>
                        <a:ext cx="2186446" cy="107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rc 12"/>
          <p:cNvSpPr/>
          <p:nvPr/>
        </p:nvSpPr>
        <p:spPr>
          <a:xfrm rot="16200000">
            <a:off x="6769729" y="5536322"/>
            <a:ext cx="1645920" cy="434331"/>
          </a:xfrm>
          <a:prstGeom prst="arc">
            <a:avLst>
              <a:gd name="adj1" fmla="val 58739"/>
              <a:gd name="adj2" fmla="val 1080965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 rot="16200000" flipV="1">
            <a:off x="6772946" y="5576993"/>
            <a:ext cx="1645920" cy="352987"/>
          </a:xfrm>
          <a:prstGeom prst="arc">
            <a:avLst>
              <a:gd name="adj1" fmla="val 58739"/>
              <a:gd name="adj2" fmla="val 1080965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6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 smtClean="0"/>
              <a:t>and </a:t>
            </a: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meridians?</a:t>
            </a:r>
          </a:p>
          <a:p>
            <a:pPr marL="0" indent="0">
              <a:buNone/>
            </a:pPr>
            <a:r>
              <a:rPr lang="en-US" dirty="0" smtClean="0"/>
              <a:t>The band</a:t>
            </a:r>
            <a:r>
              <a:rPr lang="en-US" i="1" dirty="0" smtClean="0"/>
              <a:t> </a:t>
            </a:r>
            <a:r>
              <a:rPr lang="en-US" dirty="0" smtClean="0"/>
              <a:t>is the image 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the parameterization.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4292025"/>
            <a:ext cx="5902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err="1" smtClean="0">
                <a:sym typeface="Symbol"/>
              </a:rPr>
              <a:t>s</a:t>
            </a:r>
            <a:r>
              <a:rPr lang="en-US" sz="3200" dirty="0" err="1" smtClean="0">
                <a:sym typeface="Symbol"/>
              </a:rPr>
              <a:t>,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err="1" smtClean="0">
                <a:sym typeface="Symbol"/>
              </a:rPr>
              <a:t>s,t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s</a:t>
            </a:r>
            <a:r>
              <a:rPr lang="en-US" sz="2400" dirty="0" smtClean="0">
                <a:sym typeface="Symbol"/>
              </a:rPr>
              <a:t>[</a:t>
            </a:r>
            <a:r>
              <a:rPr lang="en-US" sz="2400" i="1" dirty="0" smtClean="0">
                <a:sym typeface="Symbol"/>
              </a:rPr>
              <a:t>w</a:t>
            </a:r>
            <a:r>
              <a:rPr lang="en-US" sz="2400" baseline="-25000" dirty="0" smtClean="0">
                <a:sym typeface="Symbol"/>
              </a:rPr>
              <a:t>1</a:t>
            </a:r>
            <a:r>
              <a:rPr lang="en-US" sz="2400" dirty="0" smtClean="0">
                <a:sym typeface="Symbol"/>
              </a:rPr>
              <a:t>,</a:t>
            </a:r>
            <a:r>
              <a:rPr lang="en-US" sz="2400" i="1" dirty="0">
                <a:sym typeface="Symbol"/>
              </a:rPr>
              <a:t> </a:t>
            </a:r>
            <a:r>
              <a:rPr lang="en-US" sz="2400" i="1" dirty="0" smtClean="0">
                <a:sym typeface="Symbol"/>
              </a:rPr>
              <a:t>w</a:t>
            </a:r>
            <a:r>
              <a:rPr lang="en-US" sz="2400" baseline="-25000" dirty="0" smtClean="0">
                <a:sym typeface="Symbol"/>
              </a:rPr>
              <a:t>2</a:t>
            </a:r>
            <a:r>
              <a:rPr lang="en-US" sz="2400" dirty="0" smtClean="0">
                <a:sym typeface="Symbol"/>
              </a:rPr>
              <a:t>],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>
                <a:sym typeface="Symbol"/>
              </a:rPr>
              <a:t></a:t>
            </a:r>
            <a:r>
              <a:rPr lang="en-US" sz="2400" dirty="0" smtClean="0">
                <a:sym typeface="Symbol"/>
              </a:rPr>
              <a:t>[</a:t>
            </a:r>
            <a:r>
              <a:rPr lang="en-US" sz="2400" i="1" dirty="0" smtClean="0">
                <a:sym typeface="Symbol"/>
              </a:rPr>
              <a:t>-</a:t>
            </a:r>
            <a:r>
              <a:rPr lang="en-US" sz="2400" dirty="0" smtClean="0">
                <a:sym typeface="Symbol"/>
              </a:rPr>
              <a:t>/2,</a:t>
            </a:r>
            <a:r>
              <a:rPr lang="en-US" sz="2400" i="1" dirty="0">
                <a:sym typeface="Symbol"/>
              </a:rPr>
              <a:t> </a:t>
            </a:r>
            <a:r>
              <a:rPr lang="en-US" sz="2400" dirty="0">
                <a:sym typeface="Symbol"/>
              </a:rPr>
              <a:t>/2</a:t>
            </a:r>
            <a:r>
              <a:rPr lang="en-US" sz="2400" dirty="0" smtClean="0">
                <a:sym typeface="Symbol"/>
              </a:rPr>
              <a:t>]</a:t>
            </a:r>
            <a:endParaRPr lang="en-US" sz="2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911039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2" name="Equation" r:id="rId3" imgW="1294838" imgH="634725" progId="Equation.3">
                  <p:embed/>
                </p:oleObj>
              </mc:Choice>
              <mc:Fallback>
                <p:oleObj name="Equation" r:id="rId3" imgW="1294838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983368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3" name="Equation" r:id="rId5" imgW="2501640" imgH="241200" progId="Equation.3">
                  <p:embed/>
                </p:oleObj>
              </mc:Choice>
              <mc:Fallback>
                <p:oleObj name="Equation" r:id="rId5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7061659" y="3772545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456506" y="379842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pic>
        <p:nvPicPr>
          <p:cNvPr id="2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Arc 32"/>
          <p:cNvSpPr/>
          <p:nvPr/>
        </p:nvSpPr>
        <p:spPr>
          <a:xfrm rot="16200000">
            <a:off x="6769729" y="5536322"/>
            <a:ext cx="1645920" cy="434331"/>
          </a:xfrm>
          <a:prstGeom prst="arc">
            <a:avLst>
              <a:gd name="adj1" fmla="val 58739"/>
              <a:gd name="adj2" fmla="val 1080965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>
          <a:xfrm rot="16200000" flipV="1">
            <a:off x="6772946" y="5576993"/>
            <a:ext cx="1645920" cy="352987"/>
          </a:xfrm>
          <a:prstGeom prst="arc">
            <a:avLst>
              <a:gd name="adj1" fmla="val 58739"/>
              <a:gd name="adj2" fmla="val 1080965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690873" y="3288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8" name="Rectangle 47"/>
          <p:cNvSpPr/>
          <p:nvPr/>
        </p:nvSpPr>
        <p:spPr>
          <a:xfrm>
            <a:off x="7532175" y="3763506"/>
            <a:ext cx="468825" cy="685798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7747459" y="3429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756859" y="41148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65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(Sphere)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 smtClean="0"/>
              <a:t>and </a:t>
            </a: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meridians?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162246"/>
              </p:ext>
            </p:extLst>
          </p:nvPr>
        </p:nvGraphicFramePr>
        <p:xfrm>
          <a:off x="5205413" y="1219200"/>
          <a:ext cx="218598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05" name="Equation" r:id="rId3" imgW="1294838" imgH="634725" progId="Equation.3">
                  <p:embed/>
                </p:oleObj>
              </mc:Choice>
              <mc:Fallback>
                <p:oleObj name="Equation" r:id="rId3" imgW="1294838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1219200"/>
                        <a:ext cx="218598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714207"/>
              </p:ext>
            </p:extLst>
          </p:nvPr>
        </p:nvGraphicFramePr>
        <p:xfrm>
          <a:off x="501650" y="1539875"/>
          <a:ext cx="42243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06" name="Equation" r:id="rId5" imgW="2501640" imgH="241200" progId="Equation.3">
                  <p:embed/>
                </p:oleObj>
              </mc:Choice>
              <mc:Fallback>
                <p:oleObj name="Equation" r:id="rId5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539875"/>
                        <a:ext cx="4224338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803732"/>
              </p:ext>
            </p:extLst>
          </p:nvPr>
        </p:nvGraphicFramePr>
        <p:xfrm>
          <a:off x="1204913" y="3657600"/>
          <a:ext cx="4586287" cy="3181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07" name="Equation" r:id="rId7" imgW="2831760" imgH="1968480" progId="Equation.3">
                  <p:embed/>
                </p:oleObj>
              </mc:Choice>
              <mc:Fallback>
                <p:oleObj name="Equation" r:id="rId7" imgW="2831760" imgH="1968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3657600"/>
                        <a:ext cx="4586287" cy="31819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4721225"/>
            <a:ext cx="2060575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Arc 68"/>
          <p:cNvSpPr/>
          <p:nvPr/>
        </p:nvSpPr>
        <p:spPr>
          <a:xfrm rot="16200000">
            <a:off x="6769729" y="5536322"/>
            <a:ext cx="1645920" cy="434331"/>
          </a:xfrm>
          <a:prstGeom prst="arc">
            <a:avLst>
              <a:gd name="adj1" fmla="val 58739"/>
              <a:gd name="adj2" fmla="val 1080965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Arc 69"/>
          <p:cNvSpPr/>
          <p:nvPr/>
        </p:nvSpPr>
        <p:spPr>
          <a:xfrm rot="16200000" flipV="1">
            <a:off x="6772946" y="5576993"/>
            <a:ext cx="1645920" cy="352987"/>
          </a:xfrm>
          <a:prstGeom prst="arc">
            <a:avLst>
              <a:gd name="adj1" fmla="val 58739"/>
              <a:gd name="adj2" fmla="val 1080965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061659" y="3772545"/>
            <a:ext cx="1371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8456506" y="379842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81" name="TextBox 80"/>
          <p:cNvSpPr txBox="1"/>
          <p:nvPr/>
        </p:nvSpPr>
        <p:spPr>
          <a:xfrm>
            <a:off x="7690873" y="3288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85" name="Rectangle 84"/>
          <p:cNvSpPr/>
          <p:nvPr/>
        </p:nvSpPr>
        <p:spPr>
          <a:xfrm>
            <a:off x="7532175" y="3763506"/>
            <a:ext cx="468825" cy="685798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/>
          <p:nvPr/>
        </p:nvCxnSpPr>
        <p:spPr>
          <a:xfrm>
            <a:off x="7747459" y="3429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6756859" y="4114800"/>
            <a:ext cx="19812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9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parameterize the torus by the map: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709343"/>
              </p:ext>
            </p:extLst>
          </p:nvPr>
        </p:nvGraphicFramePr>
        <p:xfrm>
          <a:off x="717550" y="2819400"/>
          <a:ext cx="644525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6" name="Equation" r:id="rId4" imgW="3530520" imgH="241200" progId="Equation.3">
                  <p:embed/>
                </p:oleObj>
              </mc:Choice>
              <mc:Fallback>
                <p:oleObj name="Equation" r:id="rId4" imgW="3530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2819400"/>
                        <a:ext cx="6445250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8107680" y="5943600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57" name="Freeform 56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666494" y="58828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077200" y="275740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,)</a:t>
            </a:r>
            <a:endParaRPr lang="en-US" dirty="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8160117" y="307770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781800" y="3974068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</a:t>
            </a:r>
            <a:r>
              <a:rPr lang="en-US" dirty="0" smtClean="0">
                <a:sym typeface="Symbol"/>
              </a:rPr>
              <a:t>,-)</a:t>
            </a:r>
            <a:endParaRPr lang="en-US" dirty="0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245717" y="3977898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9979284"/>
              <a:gd name="adj2" fmla="val 1970219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20200532"/>
              <a:gd name="adj2" fmla="val 10129193"/>
            </a:avLst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cxnSpLocks noChangeAspect="1"/>
          </p:cNvCxnSpPr>
          <p:nvPr/>
        </p:nvCxnSpPr>
        <p:spPr>
          <a:xfrm>
            <a:off x="6781800" y="5486400"/>
            <a:ext cx="231959" cy="32004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54102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28" name="Arc 27"/>
          <p:cNvSpPr>
            <a:spLocks/>
          </p:cNvSpPr>
          <p:nvPr/>
        </p:nvSpPr>
        <p:spPr>
          <a:xfrm>
            <a:off x="6637148" y="5318760"/>
            <a:ext cx="2212848" cy="928152"/>
          </a:xfrm>
          <a:prstGeom prst="arc">
            <a:avLst>
              <a:gd name="adj1" fmla="val 21545248"/>
              <a:gd name="adj2" fmla="val 1081601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7749153" y="5669796"/>
            <a:ext cx="964760" cy="350004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267055" y="556260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r>
              <a:rPr lang="en-US" i="1" dirty="0" smtClean="0"/>
              <a:t>+r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9655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parameterize the torus by the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Then the partial derivatives are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2062581"/>
              </p:ext>
            </p:extLst>
          </p:nvPr>
        </p:nvGraphicFramePr>
        <p:xfrm>
          <a:off x="717550" y="2819400"/>
          <a:ext cx="644525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80" name="Equation" r:id="rId4" imgW="3530520" imgH="241200" progId="Equation.3">
                  <p:embed/>
                </p:oleObj>
              </mc:Choice>
              <mc:Fallback>
                <p:oleObj name="Equation" r:id="rId4" imgW="3530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2819400"/>
                        <a:ext cx="6445250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077200" y="275740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,)</a:t>
            </a:r>
            <a:endParaRPr lang="en-US" dirty="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8160117" y="307770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781800" y="3974068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</a:t>
            </a:r>
            <a:r>
              <a:rPr lang="en-US" dirty="0" smtClean="0">
                <a:sym typeface="Symbol"/>
              </a:rPr>
              <a:t>,-)</a:t>
            </a:r>
            <a:endParaRPr lang="en-US" dirty="0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245717" y="3977898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9979284"/>
              <a:gd name="adj2" fmla="val 1970219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20200532"/>
              <a:gd name="adj2" fmla="val 10129193"/>
            </a:avLst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cxnSpLocks noChangeAspect="1"/>
          </p:cNvCxnSpPr>
          <p:nvPr/>
        </p:nvCxnSpPr>
        <p:spPr>
          <a:xfrm>
            <a:off x="6781800" y="5486400"/>
            <a:ext cx="231959" cy="32004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54102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28" name="Arc 27"/>
          <p:cNvSpPr>
            <a:spLocks/>
          </p:cNvSpPr>
          <p:nvPr/>
        </p:nvSpPr>
        <p:spPr>
          <a:xfrm>
            <a:off x="6637148" y="5318760"/>
            <a:ext cx="2212848" cy="928152"/>
          </a:xfrm>
          <a:prstGeom prst="arc">
            <a:avLst>
              <a:gd name="adj1" fmla="val 21545248"/>
              <a:gd name="adj2" fmla="val 1081601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7749153" y="5669796"/>
            <a:ext cx="964760" cy="350004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267055" y="556260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r>
              <a:rPr lang="en-US" i="1" dirty="0" smtClean="0"/>
              <a:t>+r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166814"/>
              </p:ext>
            </p:extLst>
          </p:nvPr>
        </p:nvGraphicFramePr>
        <p:xfrm>
          <a:off x="788988" y="3962400"/>
          <a:ext cx="60483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81" name="Equation" r:id="rId6" imgW="3314520" imgH="457200" progId="Equation.3">
                  <p:embed/>
                </p:oleObj>
              </mc:Choice>
              <mc:Fallback>
                <p:oleObj name="Equation" r:id="rId6" imgW="331452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988" y="3962400"/>
                        <a:ext cx="60483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Oval 29"/>
          <p:cNvSpPr>
            <a:spLocks noChangeAspect="1"/>
          </p:cNvSpPr>
          <p:nvPr/>
        </p:nvSpPr>
        <p:spPr>
          <a:xfrm>
            <a:off x="8107680" y="5943600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666494" y="58828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2047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can parameterize the torus by the map: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Then the partial derivatives are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gives: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134054"/>
              </p:ext>
            </p:extLst>
          </p:nvPr>
        </p:nvGraphicFramePr>
        <p:xfrm>
          <a:off x="717550" y="2819400"/>
          <a:ext cx="644525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9" name="Equation" r:id="rId4" imgW="3530520" imgH="241200" progId="Equation.3">
                  <p:embed/>
                </p:oleObj>
              </mc:Choice>
              <mc:Fallback>
                <p:oleObj name="Equation" r:id="rId4" imgW="3530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2819400"/>
                        <a:ext cx="6445250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7291953" y="31242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7747459" y="2883932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025898" y="3569732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058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690873" y="27432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958887" y="3402608"/>
            <a:ext cx="76278" cy="762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742253" y="3319175"/>
            <a:ext cx="3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077200" y="275740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,)</a:t>
            </a:r>
            <a:endParaRPr lang="en-US" dirty="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8160117" y="3077706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781800" y="3974068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</a:t>
            </a:r>
            <a:r>
              <a:rPr lang="en-US" dirty="0" smtClean="0">
                <a:sym typeface="Symbol"/>
              </a:rPr>
              <a:t>,-)</a:t>
            </a:r>
            <a:endParaRPr lang="en-US" dirty="0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245717" y="3977898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9979284"/>
              <a:gd name="adj2" fmla="val 1970219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>
            <a:spLocks noChangeAspect="1"/>
          </p:cNvSpPr>
          <p:nvPr/>
        </p:nvSpPr>
        <p:spPr>
          <a:xfrm>
            <a:off x="6629400" y="5410200"/>
            <a:ext cx="777240" cy="777240"/>
          </a:xfrm>
          <a:prstGeom prst="arc">
            <a:avLst>
              <a:gd name="adj1" fmla="val 20200532"/>
              <a:gd name="adj2" fmla="val 10129193"/>
            </a:avLst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cxnSpLocks noChangeAspect="1"/>
          </p:cNvCxnSpPr>
          <p:nvPr/>
        </p:nvCxnSpPr>
        <p:spPr>
          <a:xfrm>
            <a:off x="6781800" y="5486400"/>
            <a:ext cx="231959" cy="32004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54102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28" name="Arc 27"/>
          <p:cNvSpPr>
            <a:spLocks/>
          </p:cNvSpPr>
          <p:nvPr/>
        </p:nvSpPr>
        <p:spPr>
          <a:xfrm>
            <a:off x="6637148" y="5318760"/>
            <a:ext cx="2212848" cy="928152"/>
          </a:xfrm>
          <a:prstGeom prst="arc">
            <a:avLst>
              <a:gd name="adj1" fmla="val 21545248"/>
              <a:gd name="adj2" fmla="val 1081601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7749153" y="5669796"/>
            <a:ext cx="964760" cy="350004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267055" y="556260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r>
              <a:rPr lang="en-US" i="1" dirty="0" smtClean="0"/>
              <a:t>+r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121424"/>
              </p:ext>
            </p:extLst>
          </p:nvPr>
        </p:nvGraphicFramePr>
        <p:xfrm>
          <a:off x="1947863" y="5387975"/>
          <a:ext cx="3243262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0" name="Equation" r:id="rId6" imgW="1777680" imgH="660240" progId="Equation.3">
                  <p:embed/>
                </p:oleObj>
              </mc:Choice>
              <mc:Fallback>
                <p:oleObj name="Equation" r:id="rId6" imgW="177768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863" y="5387975"/>
                        <a:ext cx="3243262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166814"/>
              </p:ext>
            </p:extLst>
          </p:nvPr>
        </p:nvGraphicFramePr>
        <p:xfrm>
          <a:off x="788988" y="3962400"/>
          <a:ext cx="60483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1" name="Equation" r:id="rId8" imgW="3314520" imgH="457200" progId="Equation.3">
                  <p:embed/>
                </p:oleObj>
              </mc:Choice>
              <mc:Fallback>
                <p:oleObj name="Equation" r:id="rId8" imgW="33145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988" y="3962400"/>
                        <a:ext cx="60483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Oval 29"/>
          <p:cNvSpPr>
            <a:spLocks noChangeAspect="1"/>
          </p:cNvSpPr>
          <p:nvPr/>
        </p:nvSpPr>
        <p:spPr>
          <a:xfrm>
            <a:off x="8107680" y="5943600"/>
            <a:ext cx="45720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16175" y="3487119"/>
            <a:ext cx="365825" cy="2440983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666494" y="588289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x</a:t>
            </a:r>
            <a:r>
              <a:rPr lang="en-US" sz="1400" dirty="0" smtClean="0"/>
              <a:t>(</a:t>
            </a:r>
            <a:r>
              <a:rPr lang="en-US" sz="1400" i="1" dirty="0" smtClean="0"/>
              <a:t>p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270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length of the </a:t>
            </a:r>
            <a:r>
              <a:rPr lang="en-US" i="1" dirty="0" err="1" smtClean="0"/>
              <a:t>w</a:t>
            </a:r>
            <a:r>
              <a:rPr lang="en-US" baseline="30000" dirty="0" err="1" smtClean="0"/>
              <a:t>th</a:t>
            </a:r>
            <a:r>
              <a:rPr lang="en-US" dirty="0" smtClean="0"/>
              <a:t> “parallel”?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36818"/>
              </p:ext>
            </p:extLst>
          </p:nvPr>
        </p:nvGraphicFramePr>
        <p:xfrm>
          <a:off x="304799" y="1524000"/>
          <a:ext cx="5584321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30" name="Equation" r:id="rId3" imgW="3530520" imgH="241200" progId="Equation.3">
                  <p:embed/>
                </p:oleObj>
              </mc:Choice>
              <mc:Fallback>
                <p:oleObj name="Equation" r:id="rId3" imgW="353052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799" y="1524000"/>
                        <a:ext cx="5584321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022" y="1295400"/>
          <a:ext cx="246437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31" name="Equation" r:id="rId5" imgW="1777680" imgH="660240" progId="Equation.3">
                  <p:embed/>
                </p:oleObj>
              </mc:Choice>
              <mc:Fallback>
                <p:oleObj name="Equation" r:id="rId5" imgW="1777680" imgH="660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022" y="1295400"/>
                        <a:ext cx="2464378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4" name="Freeform 23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>
            <a:spLocks/>
          </p:cNvSpPr>
          <p:nvPr/>
        </p:nvSpPr>
        <p:spPr>
          <a:xfrm>
            <a:off x="6667113" y="5120898"/>
            <a:ext cx="2148840" cy="928152"/>
          </a:xfrm>
          <a:prstGeom prst="arc">
            <a:avLst>
              <a:gd name="adj1" fmla="val 21230844"/>
              <a:gd name="adj2" fmla="val 11161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(Torus)</a:t>
            </a:r>
            <a:r>
              <a:rPr lang="en-US" dirty="0"/>
              <a:t>:</a:t>
            </a:r>
          </a:p>
          <a:p>
            <a:r>
              <a:rPr lang="en-US" dirty="0"/>
              <a:t>What is the length of the </a:t>
            </a:r>
            <a:r>
              <a:rPr lang="en-US" i="1" dirty="0" err="1"/>
              <a:t>w</a:t>
            </a:r>
            <a:r>
              <a:rPr lang="en-US" baseline="30000" dirty="0" err="1"/>
              <a:t>th</a:t>
            </a:r>
            <a:r>
              <a:rPr lang="en-US" dirty="0"/>
              <a:t> “parallel</a:t>
            </a:r>
            <a:r>
              <a:rPr lang="en-US" dirty="0" smtClean="0"/>
              <a:t>”?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err="1" smtClean="0"/>
              <a:t>w</a:t>
            </a:r>
            <a:r>
              <a:rPr lang="en-US" baseline="30000" dirty="0" err="1" smtClean="0"/>
              <a:t>th</a:t>
            </a:r>
            <a:r>
              <a:rPr lang="en-US" dirty="0" smtClean="0"/>
              <a:t> </a:t>
            </a:r>
            <a:r>
              <a:rPr lang="en-US" dirty="0"/>
              <a:t>parallel </a:t>
            </a:r>
            <a:r>
              <a:rPr lang="en-US" dirty="0" smtClean="0"/>
              <a:t>is the image 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the parameterization.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52600" y="3810000"/>
            <a:ext cx="3765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err="1" smtClean="0">
                <a:sym typeface="Symbol"/>
              </a:rPr>
              <a:t>,</a:t>
            </a:r>
            <a:r>
              <a:rPr lang="en-US" sz="3200" i="1" dirty="0" err="1" smtClean="0">
                <a:sym typeface="Symbol"/>
              </a:rPr>
              <a:t>w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 smtClean="0">
                <a:sym typeface="Symbol"/>
              </a:rPr>
              <a:t>[-,</a:t>
            </a:r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]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299702" y="3512949"/>
            <a:ext cx="90665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273031" y="3224937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err="1" smtClean="0">
                <a:sym typeface="Symbol"/>
              </a:rPr>
              <a:t>t</a:t>
            </a:r>
            <a:r>
              <a:rPr lang="en-US" sz="1400" dirty="0" err="1" smtClean="0">
                <a:sym typeface="Symbol"/>
              </a:rPr>
              <a:t>,w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pic>
        <p:nvPicPr>
          <p:cNvPr id="1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c 19"/>
          <p:cNvSpPr>
            <a:spLocks/>
          </p:cNvSpPr>
          <p:nvPr/>
        </p:nvSpPr>
        <p:spPr>
          <a:xfrm>
            <a:off x="6667113" y="5120898"/>
            <a:ext cx="2148840" cy="928152"/>
          </a:xfrm>
          <a:prstGeom prst="arc">
            <a:avLst>
              <a:gd name="adj1" fmla="val 21230844"/>
              <a:gd name="adj2" fmla="val 11161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8" name="Freeform 27"/>
          <p:cNvSpPr/>
          <p:nvPr/>
        </p:nvSpPr>
        <p:spPr>
          <a:xfrm>
            <a:off x="8095281" y="3602087"/>
            <a:ext cx="365825" cy="2302768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2" name="Equation" r:id="rId4" imgW="1777680" imgH="660240" progId="Equation.3">
                  <p:embed/>
                </p:oleObj>
              </mc:Choice>
              <mc:Fallback>
                <p:oleObj name="Equation" r:id="rId4" imgW="1777680" imgH="660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36818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3" name="Equation" r:id="rId6" imgW="3530600" imgH="241300" progId="Equation.3">
                  <p:embed/>
                </p:oleObj>
              </mc:Choice>
              <mc:Fallback>
                <p:oleObj name="Equation" r:id="rId6" imgW="3530600" imgH="241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56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(Torus)</a:t>
            </a:r>
            <a:r>
              <a:rPr lang="en-US" dirty="0"/>
              <a:t>:</a:t>
            </a:r>
          </a:p>
          <a:p>
            <a:r>
              <a:rPr lang="en-US" dirty="0"/>
              <a:t>What is the length of the </a:t>
            </a:r>
            <a:r>
              <a:rPr lang="en-US" i="1" dirty="0" err="1"/>
              <a:t>w</a:t>
            </a:r>
            <a:r>
              <a:rPr lang="en-US" baseline="30000" dirty="0" err="1"/>
              <a:t>th</a:t>
            </a:r>
            <a:r>
              <a:rPr lang="en-US" dirty="0"/>
              <a:t> “parallel”?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823315"/>
              </p:ext>
            </p:extLst>
          </p:nvPr>
        </p:nvGraphicFramePr>
        <p:xfrm>
          <a:off x="838200" y="3267075"/>
          <a:ext cx="5616575" cy="340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94" name="Equation" r:id="rId4" imgW="3136680" imgH="1904760" progId="Equation.3">
                  <p:embed/>
                </p:oleObj>
              </mc:Choice>
              <mc:Fallback>
                <p:oleObj name="Equation" r:id="rId4" imgW="3136680" imgH="1904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67075"/>
                        <a:ext cx="5616575" cy="340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Connector 35"/>
          <p:cNvCxnSpPr/>
          <p:nvPr/>
        </p:nvCxnSpPr>
        <p:spPr>
          <a:xfrm>
            <a:off x="7299702" y="3512949"/>
            <a:ext cx="90665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273031" y="3224937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err="1" smtClean="0">
                <a:sym typeface="Symbol"/>
              </a:rPr>
              <a:t>t</a:t>
            </a:r>
            <a:r>
              <a:rPr lang="en-US" sz="1400" dirty="0" err="1" smtClean="0">
                <a:sym typeface="Symbol"/>
              </a:rPr>
              <a:t>,w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sp>
        <p:nvSpPr>
          <p:cNvPr id="39" name="Arc 38"/>
          <p:cNvSpPr>
            <a:spLocks/>
          </p:cNvSpPr>
          <p:nvPr/>
        </p:nvSpPr>
        <p:spPr>
          <a:xfrm>
            <a:off x="6667113" y="5120898"/>
            <a:ext cx="2148840" cy="928152"/>
          </a:xfrm>
          <a:prstGeom prst="arc">
            <a:avLst>
              <a:gd name="adj1" fmla="val 21230844"/>
              <a:gd name="adj2" fmla="val 11161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5" name="Freeform 44"/>
          <p:cNvSpPr/>
          <p:nvPr/>
        </p:nvSpPr>
        <p:spPr>
          <a:xfrm>
            <a:off x="8095281" y="3602087"/>
            <a:ext cx="365825" cy="2302768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95" name="Equation" r:id="rId6" imgW="1777680" imgH="660240" progId="Equation.3">
                  <p:embed/>
                </p:oleObj>
              </mc:Choice>
              <mc:Fallback>
                <p:oleObj name="Equation" r:id="rId6" imgW="1777680" imgH="660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36818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96" name="Equation" r:id="rId8" imgW="3530600" imgH="241300" progId="Equation.3">
                  <p:embed/>
                </p:oleObj>
              </mc:Choice>
              <mc:Fallback>
                <p:oleObj name="Equation" r:id="rId8" imgW="3530600" imgH="241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984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ym typeface="Symbol"/>
              </a:rPr>
              <a:t>Given a regular curve  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), and given, the </a:t>
            </a:r>
            <a:r>
              <a:rPr lang="en-US" i="1" dirty="0" smtClean="0">
                <a:sym typeface="Symbol"/>
              </a:rPr>
              <a:t>arc-length</a:t>
            </a:r>
            <a:r>
              <a:rPr lang="en-US" dirty="0" smtClean="0">
                <a:sym typeface="Symbol"/>
              </a:rPr>
              <a:t> from </a:t>
            </a:r>
            <a:r>
              <a:rPr lang="en-US" i="1" dirty="0" smtClean="0">
                <a:sym typeface="Symbol"/>
              </a:rPr>
              <a:t>a</a:t>
            </a:r>
            <a:r>
              <a:rPr lang="en-US" dirty="0" smtClean="0">
                <a:sym typeface="Symbol"/>
              </a:rPr>
              <a:t> to the point 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 is: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933174"/>
              </p:ext>
            </p:extLst>
          </p:nvPr>
        </p:nvGraphicFramePr>
        <p:xfrm>
          <a:off x="3314700" y="2436813"/>
          <a:ext cx="2136775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0" name="Equation" r:id="rId3" imgW="1066680" imgH="482400" progId="Equation.3">
                  <p:embed/>
                </p:oleObj>
              </mc:Choice>
              <mc:Fallback>
                <p:oleObj name="Equation" r:id="rId3" imgW="1066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0" y="2436813"/>
                        <a:ext cx="2136775" cy="963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195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348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(Torus)</a:t>
            </a:r>
            <a:r>
              <a:rPr lang="en-US" dirty="0"/>
              <a:t>:</a:t>
            </a:r>
          </a:p>
          <a:p>
            <a:r>
              <a:rPr lang="en-US" dirty="0"/>
              <a:t>What is the length of the </a:t>
            </a:r>
            <a:r>
              <a:rPr lang="en-US" i="1" dirty="0" err="1"/>
              <a:t>w</a:t>
            </a:r>
            <a:r>
              <a:rPr lang="en-US" baseline="30000" dirty="0" err="1"/>
              <a:t>th</a:t>
            </a:r>
            <a:r>
              <a:rPr lang="en-US" dirty="0"/>
              <a:t> </a:t>
            </a:r>
            <a:r>
              <a:rPr lang="en-US" dirty="0" smtClean="0"/>
              <a:t>“meridian”?</a:t>
            </a:r>
            <a:endParaRPr lang="en-US" dirty="0"/>
          </a:p>
        </p:txBody>
      </p:sp>
      <p:pic>
        <p:nvPicPr>
          <p:cNvPr id="1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8" name="Freeform 27"/>
          <p:cNvSpPr/>
          <p:nvPr/>
        </p:nvSpPr>
        <p:spPr>
          <a:xfrm>
            <a:off x="8095281" y="3602087"/>
            <a:ext cx="365825" cy="2302768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>
            <a:spLocks noChangeAspect="1"/>
          </p:cNvSpPr>
          <p:nvPr/>
        </p:nvSpPr>
        <p:spPr>
          <a:xfrm>
            <a:off x="7162800" y="5661013"/>
            <a:ext cx="479211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36818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6" name="Equation" r:id="rId4" imgW="3530600" imgH="241300" progId="Equation.3">
                  <p:embed/>
                </p:oleObj>
              </mc:Choice>
              <mc:Fallback>
                <p:oleObj name="Equation" r:id="rId4" imgW="3530600" imgH="2413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7" name="Equation" r:id="rId6" imgW="1778000" imgH="660400" progId="Equation.3">
                  <p:embed/>
                </p:oleObj>
              </mc:Choice>
              <mc:Fallback>
                <p:oleObj name="Equation" r:id="rId6" imgW="1778000" imgH="660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943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length of the </a:t>
            </a:r>
            <a:r>
              <a:rPr lang="en-US" i="1" dirty="0" err="1" smtClean="0"/>
              <a:t>w</a:t>
            </a:r>
            <a:r>
              <a:rPr lang="en-US" baseline="30000" dirty="0" err="1" smtClean="0"/>
              <a:t>th</a:t>
            </a:r>
            <a:r>
              <a:rPr lang="en-US" dirty="0" smtClean="0"/>
              <a:t> “meridian”?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i="1" dirty="0" err="1"/>
              <a:t>w</a:t>
            </a:r>
            <a:r>
              <a:rPr lang="en-US" baseline="30000" dirty="0" err="1"/>
              <a:t>th</a:t>
            </a:r>
            <a:r>
              <a:rPr lang="en-US" dirty="0"/>
              <a:t> </a:t>
            </a:r>
            <a:r>
              <a:rPr lang="en-US" dirty="0" smtClean="0"/>
              <a:t>meridian </a:t>
            </a:r>
            <a:r>
              <a:rPr lang="en-US" dirty="0"/>
              <a:t>is the image of: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under the parameterization.</a:t>
            </a:r>
          </a:p>
          <a:p>
            <a:endParaRPr lang="en-US" dirty="0"/>
          </a:p>
        </p:txBody>
      </p:sp>
      <p:pic>
        <p:nvPicPr>
          <p:cNvPr id="1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4" name="Freeform 23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>
            <a:spLocks noChangeAspect="1"/>
          </p:cNvSpPr>
          <p:nvPr/>
        </p:nvSpPr>
        <p:spPr>
          <a:xfrm>
            <a:off x="7162800" y="5661013"/>
            <a:ext cx="479211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752600" y="3810000"/>
            <a:ext cx="3765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err="1" smtClean="0">
                <a:sym typeface="Symbol"/>
              </a:rPr>
              <a:t>w</a:t>
            </a:r>
            <a:r>
              <a:rPr lang="en-US" sz="3200" dirty="0" err="1" smtClean="0">
                <a:sym typeface="Symbol"/>
              </a:rPr>
              <a:t>,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 smtClean="0">
                <a:sym typeface="Symbol"/>
              </a:rPr>
              <a:t>[-,</a:t>
            </a:r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]</a:t>
            </a:r>
            <a:endParaRPr lang="en-US" sz="2400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7543800" y="3276600"/>
            <a:ext cx="0" cy="9260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01631" y="3224937"/>
            <a:ext cx="876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err="1" smtClean="0">
                <a:sym typeface="Symbol"/>
              </a:rPr>
              <a:t>w</a:t>
            </a:r>
            <a:r>
              <a:rPr lang="en-US" sz="1400" dirty="0" err="1" smtClean="0">
                <a:sym typeface="Symbol"/>
              </a:rPr>
              <a:t>,t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36818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8" name="Equation" r:id="rId4" imgW="3530600" imgH="241300" progId="Equation.3">
                  <p:embed/>
                </p:oleObj>
              </mc:Choice>
              <mc:Fallback>
                <p:oleObj name="Equation" r:id="rId4" imgW="3530600" imgH="2413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9" name="Equation" r:id="rId6" imgW="1778000" imgH="660400" progId="Equation.3">
                  <p:embed/>
                </p:oleObj>
              </mc:Choice>
              <mc:Fallback>
                <p:oleObj name="Equation" r:id="rId6" imgW="1778000" imgH="660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729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(Torus)</a:t>
            </a:r>
            <a:r>
              <a:rPr lang="en-US" dirty="0"/>
              <a:t>:</a:t>
            </a:r>
          </a:p>
          <a:p>
            <a:r>
              <a:rPr lang="en-US" dirty="0"/>
              <a:t>What is the length of the </a:t>
            </a:r>
            <a:r>
              <a:rPr lang="en-US" i="1" dirty="0" err="1"/>
              <a:t>w</a:t>
            </a:r>
            <a:r>
              <a:rPr lang="en-US" baseline="30000" dirty="0" err="1"/>
              <a:t>th</a:t>
            </a:r>
            <a:r>
              <a:rPr lang="en-US" dirty="0"/>
              <a:t> </a:t>
            </a:r>
            <a:r>
              <a:rPr lang="en-US" dirty="0" smtClean="0"/>
              <a:t>“meridian”?</a:t>
            </a:r>
            <a:endParaRPr lang="en-US" dirty="0"/>
          </a:p>
        </p:txBody>
      </p:sp>
      <p:pic>
        <p:nvPicPr>
          <p:cNvPr id="17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3" name="Freeform 22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>
            <a:spLocks noChangeAspect="1"/>
          </p:cNvSpPr>
          <p:nvPr/>
        </p:nvSpPr>
        <p:spPr>
          <a:xfrm>
            <a:off x="7162800" y="5661013"/>
            <a:ext cx="479211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7543800" y="3276600"/>
            <a:ext cx="0" cy="9260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01631" y="3224937"/>
            <a:ext cx="876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(</a:t>
            </a:r>
            <a:r>
              <a:rPr lang="en-US" sz="1400" i="1" dirty="0" smtClean="0">
                <a:sym typeface="Symbol"/>
              </a:rPr>
              <a:t>t</a:t>
            </a:r>
            <a:r>
              <a:rPr lang="en-US" sz="1400" dirty="0" smtClean="0">
                <a:sym typeface="Symbol"/>
              </a:rPr>
              <a:t>)=(</a:t>
            </a:r>
            <a:r>
              <a:rPr lang="en-US" sz="1400" i="1" dirty="0" err="1" smtClean="0">
                <a:sym typeface="Symbol"/>
              </a:rPr>
              <a:t>w</a:t>
            </a:r>
            <a:r>
              <a:rPr lang="en-US" sz="1400" dirty="0" err="1" smtClean="0">
                <a:sym typeface="Symbol"/>
              </a:rPr>
              <a:t>,t</a:t>
            </a:r>
            <a:r>
              <a:rPr lang="en-US" sz="1400" dirty="0" smtClean="0">
                <a:sym typeface="Symbol"/>
              </a:rPr>
              <a:t>)</a:t>
            </a:r>
            <a:endParaRPr lang="en-US" sz="1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804997"/>
              </p:ext>
            </p:extLst>
          </p:nvPr>
        </p:nvGraphicFramePr>
        <p:xfrm>
          <a:off x="984250" y="3267075"/>
          <a:ext cx="5616575" cy="340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2" name="Equation" r:id="rId4" imgW="3136680" imgH="1904760" progId="Equation.3">
                  <p:embed/>
                </p:oleObj>
              </mc:Choice>
              <mc:Fallback>
                <p:oleObj name="Equation" r:id="rId4" imgW="3136680" imgH="1904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3267075"/>
                        <a:ext cx="5616575" cy="340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36818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3" name="Equation" r:id="rId6" imgW="3530600" imgH="241300" progId="Equation.3">
                  <p:embed/>
                </p:oleObj>
              </mc:Choice>
              <mc:Fallback>
                <p:oleObj name="Equation" r:id="rId6" imgW="3530600" imgH="2413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4" name="Equation" r:id="rId8" imgW="1778000" imgH="660400" progId="Equation.3">
                  <p:embed/>
                </p:oleObj>
              </mc:Choice>
              <mc:Fallback>
                <p:oleObj name="Equation" r:id="rId8" imgW="1778000" imgH="660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38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area of the band between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i="1" dirty="0" smtClean="0"/>
              <a:t>w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th </a:t>
            </a:r>
            <a:r>
              <a:rPr lang="en-US" dirty="0" smtClean="0"/>
              <a:t>parallel and the </a:t>
            </a:r>
            <a:r>
              <a:rPr lang="en-US" i="1" dirty="0" smtClean="0"/>
              <a:t>w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parallel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36818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6" name="Equation" r:id="rId3" imgW="3530600" imgH="241300" progId="Equation.3">
                  <p:embed/>
                </p:oleObj>
              </mc:Choice>
              <mc:Fallback>
                <p:oleObj name="Equation" r:id="rId3" imgW="35306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4092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7" name="Equation" r:id="rId5" imgW="1778000" imgH="660400" progId="Equation.3">
                  <p:embed/>
                </p:oleObj>
              </mc:Choice>
              <mc:Fallback>
                <p:oleObj name="Equation" r:id="rId5" imgW="1778000" imgH="660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2" name="Freeform 21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>
            <a:spLocks/>
          </p:cNvSpPr>
          <p:nvPr/>
        </p:nvSpPr>
        <p:spPr>
          <a:xfrm>
            <a:off x="6667113" y="5120898"/>
            <a:ext cx="2148840" cy="928152"/>
          </a:xfrm>
          <a:prstGeom prst="arc">
            <a:avLst>
              <a:gd name="adj1" fmla="val 21230844"/>
              <a:gd name="adj2" fmla="val 11161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>
            <a:spLocks/>
          </p:cNvSpPr>
          <p:nvPr/>
        </p:nvSpPr>
        <p:spPr>
          <a:xfrm>
            <a:off x="6766302" y="5626338"/>
            <a:ext cx="1973451" cy="851952"/>
          </a:xfrm>
          <a:prstGeom prst="arc">
            <a:avLst>
              <a:gd name="adj1" fmla="val 287274"/>
              <a:gd name="adj2" fmla="val 103049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/>
              <a:t>parallel and 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parallel?</a:t>
            </a:r>
          </a:p>
          <a:p>
            <a:pPr marL="0" indent="0">
              <a:buNone/>
            </a:pPr>
            <a:r>
              <a:rPr lang="en-US" dirty="0" smtClean="0"/>
              <a:t>The band</a:t>
            </a:r>
            <a:r>
              <a:rPr lang="en-US" i="1" dirty="0" smtClean="0"/>
              <a:t> </a:t>
            </a:r>
            <a:r>
              <a:rPr lang="en-US" dirty="0" smtClean="0"/>
              <a:t>is the image 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the parameterization.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4292025"/>
            <a:ext cx="5216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err="1" smtClean="0">
                <a:sym typeface="Symbol"/>
              </a:rPr>
              <a:t>s</a:t>
            </a:r>
            <a:r>
              <a:rPr lang="en-US" sz="3200" dirty="0" err="1" smtClean="0">
                <a:sym typeface="Symbol"/>
              </a:rPr>
              <a:t>,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err="1" smtClean="0">
                <a:sym typeface="Symbol"/>
              </a:rPr>
              <a:t>s,t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s</a:t>
            </a:r>
            <a:r>
              <a:rPr lang="en-US" sz="2400" dirty="0" smtClean="0">
                <a:sym typeface="Symbol"/>
              </a:rPr>
              <a:t>[-,],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>
                <a:sym typeface="Symbol"/>
              </a:rPr>
              <a:t></a:t>
            </a:r>
            <a:r>
              <a:rPr lang="en-US" sz="2400" dirty="0" smtClean="0">
                <a:sym typeface="Symbol"/>
              </a:rPr>
              <a:t>[</a:t>
            </a:r>
            <a:r>
              <a:rPr lang="en-US" sz="2400" i="1" dirty="0" smtClean="0">
                <a:sym typeface="Symbol"/>
              </a:rPr>
              <a:t>w</a:t>
            </a:r>
            <a:r>
              <a:rPr lang="en-US" sz="2400" baseline="-25000" dirty="0" smtClean="0">
                <a:sym typeface="Symbol"/>
              </a:rPr>
              <a:t>1</a:t>
            </a:r>
            <a:r>
              <a:rPr lang="en-US" sz="2400" dirty="0" smtClean="0">
                <a:sym typeface="Symbol"/>
              </a:rPr>
              <a:t>,</a:t>
            </a:r>
            <a:r>
              <a:rPr lang="en-US" sz="2400" i="1" dirty="0" smtClean="0">
                <a:sym typeface="Symbol"/>
              </a:rPr>
              <a:t>w</a:t>
            </a:r>
            <a:r>
              <a:rPr lang="en-US" sz="2400" baseline="-25000" dirty="0" smtClean="0">
                <a:sym typeface="Symbol"/>
              </a:rPr>
              <a:t>2</a:t>
            </a:r>
            <a:r>
              <a:rPr lang="en-US" sz="2400" dirty="0" smtClean="0">
                <a:sym typeface="Symbol"/>
              </a:rPr>
              <a:t>]</a:t>
            </a:r>
            <a:endParaRPr lang="en-US" sz="2400" dirty="0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Metric Properties</a:t>
            </a:r>
            <a:endParaRPr lang="en-US" dirty="0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189265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90" name="Equation" r:id="rId3" imgW="3530600" imgH="241300" progId="Equation.3">
                  <p:embed/>
                </p:oleObj>
              </mc:Choice>
              <mc:Fallback>
                <p:oleObj name="Equation" r:id="rId3" imgW="3530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197860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91" name="Equation" r:id="rId5" imgW="1778000" imgH="660400" progId="Equation.3">
                  <p:embed/>
                </p:oleObj>
              </mc:Choice>
              <mc:Fallback>
                <p:oleObj name="Equation" r:id="rId5" imgW="17780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47" name="TextBox 46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9" name="Arc 48"/>
          <p:cNvSpPr>
            <a:spLocks/>
          </p:cNvSpPr>
          <p:nvPr/>
        </p:nvSpPr>
        <p:spPr>
          <a:xfrm>
            <a:off x="6667113" y="5120898"/>
            <a:ext cx="2148840" cy="928152"/>
          </a:xfrm>
          <a:prstGeom prst="arc">
            <a:avLst>
              <a:gd name="adj1" fmla="val 21230844"/>
              <a:gd name="adj2" fmla="val 11161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c 49"/>
          <p:cNvSpPr>
            <a:spLocks/>
          </p:cNvSpPr>
          <p:nvPr/>
        </p:nvSpPr>
        <p:spPr>
          <a:xfrm>
            <a:off x="6766302" y="5626338"/>
            <a:ext cx="1973451" cy="851952"/>
          </a:xfrm>
          <a:prstGeom prst="arc">
            <a:avLst>
              <a:gd name="adj1" fmla="val 287274"/>
              <a:gd name="adj2" fmla="val 103049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291953" y="3440668"/>
            <a:ext cx="914400" cy="521732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11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/>
              <a:t>parallel and 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parallel?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520977"/>
              </p:ext>
            </p:extLst>
          </p:nvPr>
        </p:nvGraphicFramePr>
        <p:xfrm>
          <a:off x="641350" y="3665538"/>
          <a:ext cx="5591175" cy="313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4" name="Equation" r:id="rId3" imgW="3124080" imgH="1752480" progId="Equation.3">
                  <p:embed/>
                </p:oleObj>
              </mc:Choice>
              <mc:Fallback>
                <p:oleObj name="Equation" r:id="rId3" imgW="3124080" imgH="1752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3665538"/>
                        <a:ext cx="5591175" cy="313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52" name="Arc 51"/>
          <p:cNvSpPr>
            <a:spLocks/>
          </p:cNvSpPr>
          <p:nvPr/>
        </p:nvSpPr>
        <p:spPr>
          <a:xfrm>
            <a:off x="6667113" y="5120898"/>
            <a:ext cx="2148840" cy="928152"/>
          </a:xfrm>
          <a:prstGeom prst="arc">
            <a:avLst>
              <a:gd name="adj1" fmla="val 21230844"/>
              <a:gd name="adj2" fmla="val 11161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>
            <a:spLocks/>
          </p:cNvSpPr>
          <p:nvPr/>
        </p:nvSpPr>
        <p:spPr>
          <a:xfrm>
            <a:off x="6766302" y="5626338"/>
            <a:ext cx="1973451" cy="851952"/>
          </a:xfrm>
          <a:prstGeom prst="arc">
            <a:avLst>
              <a:gd name="adj1" fmla="val 287274"/>
              <a:gd name="adj2" fmla="val 1030497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291953" y="3440668"/>
            <a:ext cx="914400" cy="521732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189265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5" name="Equation" r:id="rId6" imgW="3530600" imgH="241300" progId="Equation.3">
                  <p:embed/>
                </p:oleObj>
              </mc:Choice>
              <mc:Fallback>
                <p:oleObj name="Equation" r:id="rId6" imgW="3530600" imgH="24130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197860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6" name="Equation" r:id="rId8" imgW="1778000" imgH="660400" progId="Equation.3">
                  <p:embed/>
                </p:oleObj>
              </mc:Choice>
              <mc:Fallback>
                <p:oleObj name="Equation" r:id="rId8" imgW="1778000" imgH="6604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Straight Connector 47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29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What is the area of the band between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i="1" dirty="0" smtClean="0"/>
              <a:t>w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th </a:t>
            </a:r>
            <a:r>
              <a:rPr lang="en-US" dirty="0" smtClean="0"/>
              <a:t>and the </a:t>
            </a:r>
            <a:r>
              <a:rPr lang="en-US" i="1" dirty="0" smtClean="0"/>
              <a:t>w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th</a:t>
            </a:r>
            <a:r>
              <a:rPr lang="en-US" dirty="0" smtClean="0"/>
              <a:t> meridian?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533105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6" name="Equation" r:id="rId3" imgW="3530600" imgH="241300" progId="Equation.3">
                  <p:embed/>
                </p:oleObj>
              </mc:Choice>
              <mc:Fallback>
                <p:oleObj name="Equation" r:id="rId3" imgW="3530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18148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7" name="Equation" r:id="rId5" imgW="1778000" imgH="660400" progId="Equation.3">
                  <p:embed/>
                </p:oleObj>
              </mc:Choice>
              <mc:Fallback>
                <p:oleObj name="Equation" r:id="rId5" imgW="17780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2" name="Freeform 21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>
            <a:spLocks noChangeAspect="1"/>
          </p:cNvSpPr>
          <p:nvPr/>
        </p:nvSpPr>
        <p:spPr>
          <a:xfrm>
            <a:off x="7162800" y="5661013"/>
            <a:ext cx="479211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>
            <a:spLocks noChangeAspect="1"/>
          </p:cNvSpPr>
          <p:nvPr/>
        </p:nvSpPr>
        <p:spPr>
          <a:xfrm>
            <a:off x="7634262" y="5711952"/>
            <a:ext cx="206589" cy="841248"/>
          </a:xfrm>
          <a:prstGeom prst="arc">
            <a:avLst>
              <a:gd name="adj1" fmla="val 5566150"/>
              <a:gd name="adj2" fmla="val 1626583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7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/>
              <a:t>and 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meridian?</a:t>
            </a:r>
          </a:p>
          <a:p>
            <a:pPr marL="0" indent="0">
              <a:buNone/>
            </a:pPr>
            <a:r>
              <a:rPr lang="en-US" dirty="0" smtClean="0"/>
              <a:t>The band</a:t>
            </a:r>
            <a:r>
              <a:rPr lang="en-US" i="1" dirty="0" smtClean="0"/>
              <a:t> </a:t>
            </a:r>
            <a:r>
              <a:rPr lang="en-US" dirty="0" smtClean="0"/>
              <a:t>is the image 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the parameterization.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4292025"/>
            <a:ext cx="5216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err="1" smtClean="0">
                <a:sym typeface="Symbol"/>
              </a:rPr>
              <a:t>s</a:t>
            </a:r>
            <a:r>
              <a:rPr lang="en-US" sz="3200" dirty="0" err="1" smtClean="0">
                <a:sym typeface="Symbol"/>
              </a:rPr>
              <a:t>,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)=(</a:t>
            </a:r>
            <a:r>
              <a:rPr lang="en-US" sz="3200" i="1" dirty="0" err="1" smtClean="0">
                <a:sym typeface="Symbol"/>
              </a:rPr>
              <a:t>s,t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s</a:t>
            </a:r>
            <a:r>
              <a:rPr lang="en-US" sz="2400" dirty="0" smtClean="0">
                <a:sym typeface="Symbol"/>
              </a:rPr>
              <a:t>[</a:t>
            </a:r>
            <a:r>
              <a:rPr lang="en-US" sz="2400" i="1" dirty="0">
                <a:sym typeface="Symbol"/>
              </a:rPr>
              <a:t>w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>
                <a:sym typeface="Symbol"/>
              </a:rPr>
              <a:t>,</a:t>
            </a:r>
            <a:r>
              <a:rPr lang="en-US" sz="2400" i="1" dirty="0">
                <a:sym typeface="Symbol"/>
              </a:rPr>
              <a:t>w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 smtClean="0">
                <a:sym typeface="Symbol"/>
              </a:rPr>
              <a:t>],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>
                <a:sym typeface="Symbol"/>
              </a:rPr>
              <a:t></a:t>
            </a:r>
            <a:r>
              <a:rPr lang="en-US" sz="2400" dirty="0" smtClean="0">
                <a:sym typeface="Symbol"/>
              </a:rPr>
              <a:t>[-</a:t>
            </a:r>
            <a:r>
              <a:rPr lang="en-US" sz="2400" dirty="0">
                <a:sym typeface="Symbol"/>
              </a:rPr>
              <a:t>,]</a:t>
            </a:r>
            <a:endParaRPr lang="en-US" sz="2400" dirty="0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Metric Properties</a:t>
            </a:r>
            <a:endParaRPr lang="en-US" dirty="0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856441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0" name="Equation" r:id="rId3" imgW="3530600" imgH="241300" progId="Equation.3">
                  <p:embed/>
                </p:oleObj>
              </mc:Choice>
              <mc:Fallback>
                <p:oleObj name="Equation" r:id="rId3" imgW="3530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388201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1" name="Equation" r:id="rId5" imgW="1778000" imgH="660400" progId="Equation.3">
                  <p:embed/>
                </p:oleObj>
              </mc:Choice>
              <mc:Fallback>
                <p:oleObj name="Equation" r:id="rId5" imgW="17780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7506345" y="3288268"/>
            <a:ext cx="495033" cy="91440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4" name="Freeform 23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>
            <a:spLocks noChangeAspect="1"/>
          </p:cNvSpPr>
          <p:nvPr/>
        </p:nvSpPr>
        <p:spPr>
          <a:xfrm>
            <a:off x="7162800" y="5661013"/>
            <a:ext cx="479211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>
            <a:spLocks noChangeAspect="1"/>
          </p:cNvSpPr>
          <p:nvPr/>
        </p:nvSpPr>
        <p:spPr>
          <a:xfrm>
            <a:off x="7634262" y="5711952"/>
            <a:ext cx="206589" cy="841248"/>
          </a:xfrm>
          <a:prstGeom prst="arc">
            <a:avLst>
              <a:gd name="adj1" fmla="val 5566150"/>
              <a:gd name="adj2" fmla="val 1626583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4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(Torus)</a:t>
            </a:r>
            <a:r>
              <a:rPr lang="en-US" dirty="0" smtClean="0"/>
              <a:t>:</a:t>
            </a:r>
          </a:p>
          <a:p>
            <a:r>
              <a:rPr lang="en-US" dirty="0"/>
              <a:t>What is the area of the band between</a:t>
            </a:r>
            <a:br>
              <a:rPr lang="en-US" dirty="0"/>
            </a:br>
            <a:r>
              <a:rPr lang="en-US" dirty="0"/>
              <a:t>the </a:t>
            </a:r>
            <a:r>
              <a:rPr lang="en-US" i="1" dirty="0"/>
              <a:t>w</a:t>
            </a:r>
            <a:r>
              <a:rPr lang="en-US" baseline="-25000" dirty="0"/>
              <a:t>1</a:t>
            </a:r>
            <a:r>
              <a:rPr lang="en-US" baseline="30000" dirty="0"/>
              <a:t>th </a:t>
            </a:r>
            <a:r>
              <a:rPr lang="en-US" dirty="0"/>
              <a:t>and the </a:t>
            </a:r>
            <a:r>
              <a:rPr lang="en-US" i="1" dirty="0"/>
              <a:t>w</a:t>
            </a:r>
            <a:r>
              <a:rPr lang="en-US" baseline="-25000" dirty="0"/>
              <a:t>2</a:t>
            </a:r>
            <a:r>
              <a:rPr lang="en-US" baseline="30000" dirty="0"/>
              <a:t>th</a:t>
            </a:r>
            <a:r>
              <a:rPr lang="en-US" dirty="0"/>
              <a:t> meridian?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919255"/>
              </p:ext>
            </p:extLst>
          </p:nvPr>
        </p:nvGraphicFramePr>
        <p:xfrm>
          <a:off x="1185863" y="3687763"/>
          <a:ext cx="4500562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3" name="Equation" r:id="rId3" imgW="2514600" imgH="1726920" progId="Equation.3">
                  <p:embed/>
                </p:oleObj>
              </mc:Choice>
              <mc:Fallback>
                <p:oleObj name="Equation" r:id="rId3" imgW="2514600" imgH="1726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863" y="3687763"/>
                        <a:ext cx="4500562" cy="308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021307"/>
              </p:ext>
            </p:extLst>
          </p:nvPr>
        </p:nvGraphicFramePr>
        <p:xfrm>
          <a:off x="304800" y="1524000"/>
          <a:ext cx="5584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4" name="Equation" r:id="rId5" imgW="3530600" imgH="241300" progId="Equation.3">
                  <p:embed/>
                </p:oleObj>
              </mc:Choice>
              <mc:Fallback>
                <p:oleObj name="Equation" r:id="rId5" imgW="3530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55848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765149"/>
              </p:ext>
            </p:extLst>
          </p:nvPr>
        </p:nvGraphicFramePr>
        <p:xfrm>
          <a:off x="6070600" y="1295400"/>
          <a:ext cx="2463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5" name="Equation" r:id="rId7" imgW="1778000" imgH="660400" progId="Equation.3">
                  <p:embed/>
                </p:oleObj>
              </mc:Choice>
              <mc:Fallback>
                <p:oleObj name="Equation" r:id="rId7" imgW="17780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1295400"/>
                        <a:ext cx="2463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7506345" y="3288268"/>
            <a:ext cx="495033" cy="91440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98" y="4494508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7291953" y="3288268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7747459" y="30480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7025898" y="3733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305800" y="3440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7690873" y="29072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34" name="Freeform 33"/>
          <p:cNvSpPr/>
          <p:nvPr/>
        </p:nvSpPr>
        <p:spPr>
          <a:xfrm>
            <a:off x="8095281" y="3886200"/>
            <a:ext cx="365825" cy="2041902"/>
          </a:xfrm>
          <a:custGeom>
            <a:avLst/>
            <a:gdLst>
              <a:gd name="connsiteX0" fmla="*/ 0 w 365825"/>
              <a:gd name="connsiteY0" fmla="*/ 0 h 1952787"/>
              <a:gd name="connsiteX1" fmla="*/ 364211 w 365825"/>
              <a:gd name="connsiteY1" fmla="*/ 883404 h 1952787"/>
              <a:gd name="connsiteX2" fmla="*/ 108488 w 365825"/>
              <a:gd name="connsiteY2" fmla="*/ 1952787 h 19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825" h="1952787">
                <a:moveTo>
                  <a:pt x="0" y="0"/>
                </a:moveTo>
                <a:cubicBezTo>
                  <a:pt x="173065" y="278970"/>
                  <a:pt x="346130" y="557940"/>
                  <a:pt x="364211" y="883404"/>
                </a:cubicBezTo>
                <a:cubicBezTo>
                  <a:pt x="382292" y="1208869"/>
                  <a:pt x="245390" y="1580828"/>
                  <a:pt x="108488" y="1952787"/>
                </a:cubicBezTo>
              </a:path>
            </a:pathLst>
          </a:cu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>
            <a:spLocks noChangeAspect="1"/>
          </p:cNvSpPr>
          <p:nvPr/>
        </p:nvSpPr>
        <p:spPr>
          <a:xfrm>
            <a:off x="7162800" y="5661013"/>
            <a:ext cx="479211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/>
          <p:cNvSpPr>
            <a:spLocks noChangeAspect="1"/>
          </p:cNvSpPr>
          <p:nvPr/>
        </p:nvSpPr>
        <p:spPr>
          <a:xfrm>
            <a:off x="7634262" y="5711952"/>
            <a:ext cx="206589" cy="841248"/>
          </a:xfrm>
          <a:prstGeom prst="arc">
            <a:avLst>
              <a:gd name="adj1" fmla="val 5566150"/>
              <a:gd name="adj2" fmla="val 1626583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Example (Hyperbolic Plane)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we are given the first fundamental form, we can ignore the embedding of the surface in 3D, and integrate directly.</a:t>
            </a:r>
          </a:p>
          <a:p>
            <a:pPr marL="0" indent="0">
              <a:buNone/>
            </a:pPr>
            <a:r>
              <a:rPr lang="en-US" dirty="0" smtClean="0"/>
              <a:t>Consider the domain </a:t>
            </a:r>
            <a:r>
              <a:rPr lang="en-US" dirty="0" smtClean="0">
                <a:sym typeface="Symbol"/>
              </a:rPr>
              <a:t>={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|(</a:t>
            </a:r>
            <a:r>
              <a:rPr lang="en-US" i="1" dirty="0" smtClean="0">
                <a:sym typeface="Symbol"/>
              </a:rPr>
              <a:t>u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+</a:t>
            </a:r>
            <a:r>
              <a:rPr lang="en-US" i="1" dirty="0" smtClean="0">
                <a:sym typeface="Symbol"/>
              </a:rPr>
              <a:t>v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&lt;1)}, with the first fundamental form: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" name="Oval 3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132959"/>
              </p:ext>
            </p:extLst>
          </p:nvPr>
        </p:nvGraphicFramePr>
        <p:xfrm>
          <a:off x="2527300" y="4800600"/>
          <a:ext cx="4140200" cy="159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87" name="Equation" r:id="rId4" imgW="2108160" imgH="812520" progId="Equation.3">
                  <p:embed/>
                </p:oleObj>
              </mc:Choice>
              <mc:Fallback>
                <p:oleObj name="Equation" r:id="rId4" imgW="2108160" imgH="8125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4800600"/>
                        <a:ext cx="4140200" cy="159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28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ym typeface="Symbol"/>
              </a:rPr>
              <a:t>Given a regular curve  </a:t>
            </a:r>
            <a:r>
              <a:rPr lang="en-US" b="1" i="1" dirty="0">
                <a:sym typeface="Symbol"/>
              </a:rPr>
              <a:t>x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u</a:t>
            </a:r>
            <a:r>
              <a:rPr lang="en-US" dirty="0">
                <a:sym typeface="Symbol"/>
              </a:rPr>
              <a:t>), and given, the </a:t>
            </a:r>
            <a:r>
              <a:rPr lang="en-US" i="1" dirty="0">
                <a:sym typeface="Symbol"/>
              </a:rPr>
              <a:t>arc-length</a:t>
            </a:r>
            <a:r>
              <a:rPr lang="en-US" dirty="0">
                <a:sym typeface="Symbol"/>
              </a:rPr>
              <a:t> from </a:t>
            </a:r>
            <a:r>
              <a:rPr lang="en-US" i="1" dirty="0">
                <a:sym typeface="Symbol"/>
              </a:rPr>
              <a:t>a</a:t>
            </a:r>
            <a:r>
              <a:rPr lang="en-US" dirty="0">
                <a:sym typeface="Symbol"/>
              </a:rPr>
              <a:t> to the point </a:t>
            </a:r>
            <a:r>
              <a:rPr lang="en-US" i="1" dirty="0">
                <a:sym typeface="Symbol"/>
              </a:rPr>
              <a:t>u</a:t>
            </a:r>
            <a:r>
              <a:rPr lang="en-US" dirty="0">
                <a:sym typeface="Symbol"/>
              </a:rPr>
              <a:t> is: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>
              <a:sym typeface="Symbol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>
                <a:sym typeface="Symbol"/>
              </a:rPr>
              <a:t>If we partition the interval [</a:t>
            </a:r>
            <a:r>
              <a:rPr lang="en-US" i="1" dirty="0" err="1" smtClean="0">
                <a:sym typeface="Symbol"/>
              </a:rPr>
              <a:t>a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] into </a:t>
            </a:r>
            <a:r>
              <a:rPr lang="en-US" i="1" dirty="0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 sub-intervals, setting 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=(</a:t>
            </a:r>
            <a:r>
              <a:rPr lang="en-US" i="1" dirty="0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-</a:t>
            </a:r>
            <a:r>
              <a:rPr lang="en-US" i="1" dirty="0" smtClean="0">
                <a:sym typeface="Symbol"/>
              </a:rPr>
              <a:t>a</a:t>
            </a:r>
            <a:r>
              <a:rPr lang="en-US" dirty="0" smtClean="0">
                <a:sym typeface="Symbol"/>
              </a:rPr>
              <a:t>)/</a:t>
            </a:r>
            <a:r>
              <a:rPr lang="en-US" i="1" dirty="0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  and 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=</a:t>
            </a:r>
            <a:r>
              <a:rPr lang="en-US" i="1" dirty="0" err="1" smtClean="0">
                <a:sym typeface="Symbol"/>
              </a:rPr>
              <a:t>a</a:t>
            </a:r>
            <a:r>
              <a:rPr lang="en-US" dirty="0" err="1" smtClean="0">
                <a:sym typeface="Symbol"/>
              </a:rPr>
              <a:t>+</a:t>
            </a:r>
            <a:r>
              <a:rPr lang="en-US" i="1" dirty="0" err="1" smtClean="0">
                <a:sym typeface="Symbol"/>
              </a:rPr>
              <a:t>i</a:t>
            </a:r>
            <a:r>
              <a:rPr lang="en-US" dirty="0" err="1" smtClean="0">
                <a:sym typeface="Symbol"/>
              </a:rPr>
              <a:t>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smtClean="0">
                <a:sym typeface="Symbol"/>
              </a:rPr>
              <a:t>:</a:t>
            </a:r>
            <a:endParaRPr lang="en-US" i="1" dirty="0" smtClean="0">
              <a:sym typeface="Symbol"/>
            </a:endParaRP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359287"/>
              </p:ext>
            </p:extLst>
          </p:nvPr>
        </p:nvGraphicFramePr>
        <p:xfrm>
          <a:off x="1055688" y="4038600"/>
          <a:ext cx="3155950" cy="284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6" name="Equation" r:id="rId3" imgW="2019240" imgH="1828800" progId="Equation.3">
                  <p:embed/>
                </p:oleObj>
              </mc:Choice>
              <mc:Fallback>
                <p:oleObj name="Equation" r:id="rId3" imgW="2019240" imgH="1828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688" y="4038600"/>
                        <a:ext cx="3155950" cy="284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>
          <a:xfrm>
            <a:off x="5257800" y="4495800"/>
            <a:ext cx="3603356" cy="2286000"/>
          </a:xfrm>
          <a:custGeom>
            <a:avLst/>
            <a:gdLst>
              <a:gd name="connsiteX0" fmla="*/ 406830 w 3069956"/>
              <a:gd name="connsiteY0" fmla="*/ 348712 h 1802970"/>
              <a:gd name="connsiteX1" fmla="*/ 2127142 w 3069956"/>
              <a:gd name="connsiteY1" fmla="*/ 154983 h 1802970"/>
              <a:gd name="connsiteX2" fmla="*/ 3041542 w 3069956"/>
              <a:gd name="connsiteY2" fmla="*/ 1278611 h 1802970"/>
              <a:gd name="connsiteX3" fmla="*/ 2297624 w 3069956"/>
              <a:gd name="connsiteY3" fmla="*/ 1317356 h 1802970"/>
              <a:gd name="connsiteX4" fmla="*/ 1638946 w 3069956"/>
              <a:gd name="connsiteY4" fmla="*/ 410705 h 1802970"/>
              <a:gd name="connsiteX5" fmla="*/ 918275 w 3069956"/>
              <a:gd name="connsiteY5" fmla="*/ 1704814 h 1802970"/>
              <a:gd name="connsiteX6" fmla="*/ 89115 w 3069956"/>
              <a:gd name="connsiteY6" fmla="*/ 999641 h 1802970"/>
              <a:gd name="connsiteX7" fmla="*/ 406830 w 3069956"/>
              <a:gd name="connsiteY7" fmla="*/ 348712 h 18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9956" h="1802970">
                <a:moveTo>
                  <a:pt x="406830" y="348712"/>
                </a:moveTo>
                <a:cubicBezTo>
                  <a:pt x="746501" y="207936"/>
                  <a:pt x="1688023" y="0"/>
                  <a:pt x="2127142" y="154983"/>
                </a:cubicBezTo>
                <a:cubicBezTo>
                  <a:pt x="2566261" y="309966"/>
                  <a:pt x="3013128" y="1084882"/>
                  <a:pt x="3041542" y="1278611"/>
                </a:cubicBezTo>
                <a:cubicBezTo>
                  <a:pt x="3069956" y="1472340"/>
                  <a:pt x="2531390" y="1462007"/>
                  <a:pt x="2297624" y="1317356"/>
                </a:cubicBezTo>
                <a:cubicBezTo>
                  <a:pt x="2063858" y="1172705"/>
                  <a:pt x="1868837" y="346129"/>
                  <a:pt x="1638946" y="410705"/>
                </a:cubicBezTo>
                <a:cubicBezTo>
                  <a:pt x="1409055" y="475281"/>
                  <a:pt x="1176580" y="1606658"/>
                  <a:pt x="918275" y="1704814"/>
                </a:cubicBezTo>
                <a:cubicBezTo>
                  <a:pt x="659970" y="1802970"/>
                  <a:pt x="178230" y="1224367"/>
                  <a:pt x="89115" y="999641"/>
                </a:cubicBezTo>
                <a:cubicBezTo>
                  <a:pt x="0" y="774916"/>
                  <a:pt x="67159" y="489488"/>
                  <a:pt x="406830" y="34871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6582905" y="61722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117956" y="6621651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5554850" y="60960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79756" y="54864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5965556" y="4816098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803756" y="4624953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9" idx="3"/>
            <a:endCxn id="10" idx="7"/>
          </p:cNvCxnSpPr>
          <p:nvPr/>
        </p:nvCxnSpPr>
        <p:spPr>
          <a:xfrm rot="5400000">
            <a:off x="6190747" y="6229492"/>
            <a:ext cx="395569" cy="4110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1" idx="5"/>
            <a:endCxn id="10" idx="1"/>
          </p:cNvCxnSpPr>
          <p:nvPr/>
        </p:nvCxnSpPr>
        <p:spPr>
          <a:xfrm rot="16200000" flipH="1">
            <a:off x="5638619" y="6142313"/>
            <a:ext cx="471769" cy="5092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2" idx="4"/>
            <a:endCxn id="11" idx="1"/>
          </p:cNvCxnSpPr>
          <p:nvPr/>
        </p:nvCxnSpPr>
        <p:spPr>
          <a:xfrm rot="16200000" flipH="1">
            <a:off x="5169653" y="5710802"/>
            <a:ext cx="544559" cy="24815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3" idx="3"/>
            <a:endCxn id="12" idx="7"/>
          </p:cNvCxnSpPr>
          <p:nvPr/>
        </p:nvCxnSpPr>
        <p:spPr>
          <a:xfrm rot="5400000">
            <a:off x="5352546" y="4873390"/>
            <a:ext cx="616420" cy="631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2"/>
            <a:endCxn id="13" idx="7"/>
          </p:cNvCxnSpPr>
          <p:nvPr/>
        </p:nvCxnSpPr>
        <p:spPr>
          <a:xfrm rot="10800000" flipV="1">
            <a:off x="6030598" y="4663053"/>
            <a:ext cx="773159" cy="1642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>
            <a:spLocks noChangeAspect="1"/>
          </p:cNvSpPr>
          <p:nvPr/>
        </p:nvSpPr>
        <p:spPr>
          <a:xfrm>
            <a:off x="7565756" y="4617204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8198603" y="50292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>
            <a:stCxn id="34" idx="2"/>
            <a:endCxn id="14" idx="6"/>
          </p:cNvCxnSpPr>
          <p:nvPr/>
        </p:nvCxnSpPr>
        <p:spPr>
          <a:xfrm rot="10800000" flipV="1">
            <a:off x="6879956" y="4655303"/>
            <a:ext cx="685800" cy="77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5" idx="1"/>
            <a:endCxn id="34" idx="6"/>
          </p:cNvCxnSpPr>
          <p:nvPr/>
        </p:nvCxnSpPr>
        <p:spPr>
          <a:xfrm rot="16200000" flipV="1">
            <a:off x="7733332" y="4563929"/>
            <a:ext cx="385055" cy="567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75156" y="6107668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u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)=</a:t>
            </a:r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a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928340" y="4761855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159464" y="4754106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ym typeface="Symbol"/>
              </a:rPr>
              <a:t>x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i="1" baseline="-25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933174"/>
              </p:ext>
            </p:extLst>
          </p:nvPr>
        </p:nvGraphicFramePr>
        <p:xfrm>
          <a:off x="3314700" y="2436813"/>
          <a:ext cx="2136775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7" name="Equation" r:id="rId5" imgW="1066680" imgH="482400" progId="Equation.3">
                  <p:embed/>
                </p:oleObj>
              </mc:Choice>
              <mc:Fallback>
                <p:oleObj name="Equation" r:id="rId5" imgW="106668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0" y="2436813"/>
                        <a:ext cx="2136775" cy="963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50195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75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(Hyperbolic Plane)</a:t>
            </a:r>
            <a:r>
              <a:rPr lang="en-US" dirty="0" smtClean="0"/>
              <a:t>:</a:t>
            </a:r>
          </a:p>
          <a:p>
            <a:r>
              <a:rPr lang="en-US" dirty="0"/>
              <a:t>What is the length of the circle with radius </a:t>
            </a:r>
            <a:r>
              <a:rPr lang="en-US" i="1" dirty="0"/>
              <a:t>r</a:t>
            </a:r>
            <a:r>
              <a:rPr lang="en-US" dirty="0"/>
              <a:t>?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32845"/>
              </p:ext>
            </p:extLst>
          </p:nvPr>
        </p:nvGraphicFramePr>
        <p:xfrm>
          <a:off x="4524375" y="1208088"/>
          <a:ext cx="3390426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33" name="Equation" r:id="rId3" imgW="2108160" imgH="812520" progId="Equation.3">
                  <p:embed/>
                </p:oleObj>
              </mc:Choice>
              <mc:Fallback>
                <p:oleObj name="Equation" r:id="rId3" imgW="2108160" imgH="8125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426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172137"/>
              </p:ext>
            </p:extLst>
          </p:nvPr>
        </p:nvGraphicFramePr>
        <p:xfrm>
          <a:off x="1692274" y="1643062"/>
          <a:ext cx="2551549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34" name="Equation" r:id="rId5" imgW="1409400" imgH="228600" progId="Equation.3">
                  <p:embed/>
                </p:oleObj>
              </mc:Choice>
              <mc:Fallback>
                <p:oleObj name="Equation" r:id="rId5" imgW="1409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4" y="1643062"/>
                        <a:ext cx="2551549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Connector 22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8" name="Oval 27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7749153" y="5562600"/>
            <a:ext cx="609600" cy="609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29" idx="5"/>
          </p:cNvCxnSpPr>
          <p:nvPr/>
        </p:nvCxnSpPr>
        <p:spPr>
          <a:xfrm>
            <a:off x="8050565" y="5867400"/>
            <a:ext cx="218914" cy="2155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117184" y="57266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pic>
        <p:nvPicPr>
          <p:cNvPr id="30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(Hyperbolic Plane)</a:t>
            </a:r>
            <a:r>
              <a:rPr lang="en-US" dirty="0"/>
              <a:t>:</a:t>
            </a:r>
          </a:p>
          <a:p>
            <a:r>
              <a:rPr lang="en-US" dirty="0"/>
              <a:t>What is the length of the circle with radius </a:t>
            </a:r>
            <a:r>
              <a:rPr lang="en-US" i="1" dirty="0"/>
              <a:t>r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 smtClean="0"/>
              <a:t>The circle is described by: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3810000"/>
            <a:ext cx="51890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smtClean="0">
                <a:sym typeface="Symbol"/>
              </a:rPr>
              <a:t>s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i="1" dirty="0" smtClean="0">
                <a:sym typeface="Symbol"/>
              </a:rPr>
              <a:t>r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dirty="0" err="1" smtClean="0">
                <a:sym typeface="Symbol"/>
              </a:rPr>
              <a:t>cos</a:t>
            </a:r>
            <a:r>
              <a:rPr lang="en-US" sz="3200" dirty="0" smtClean="0">
                <a:sym typeface="Symbol"/>
              </a:rPr>
              <a:t> </a:t>
            </a:r>
            <a:r>
              <a:rPr lang="en-US" sz="3200" i="1" dirty="0" smtClean="0">
                <a:sym typeface="Symbol"/>
              </a:rPr>
              <a:t>s</a:t>
            </a:r>
            <a:r>
              <a:rPr lang="en-US" sz="3200" dirty="0" smtClean="0">
                <a:sym typeface="Symbol"/>
              </a:rPr>
              <a:t>,</a:t>
            </a:r>
            <a:r>
              <a:rPr lang="en-US" sz="3200" i="1" dirty="0" smtClean="0">
                <a:sym typeface="Symbol"/>
              </a:rPr>
              <a:t> </a:t>
            </a:r>
            <a:r>
              <a:rPr lang="en-US" sz="3200" dirty="0" smtClean="0">
                <a:sym typeface="Symbol"/>
              </a:rPr>
              <a:t>sin </a:t>
            </a:r>
            <a:r>
              <a:rPr lang="en-US" sz="3200" i="1" dirty="0" smtClean="0">
                <a:sym typeface="Symbol"/>
              </a:rPr>
              <a:t>s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s</a:t>
            </a:r>
            <a:r>
              <a:rPr lang="en-US" sz="2400" dirty="0" smtClean="0">
                <a:sym typeface="Symbol"/>
              </a:rPr>
              <a:t>[0,2].</a:t>
            </a:r>
            <a:endParaRPr lang="en-US" sz="2400" dirty="0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Metric Properties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32" name="Oval 31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7749153" y="5562600"/>
            <a:ext cx="609600" cy="609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>
            <a:endCxn id="35" idx="5"/>
          </p:cNvCxnSpPr>
          <p:nvPr/>
        </p:nvCxnSpPr>
        <p:spPr>
          <a:xfrm>
            <a:off x="8050565" y="5867400"/>
            <a:ext cx="218914" cy="2155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117184" y="57266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32845"/>
              </p:ext>
            </p:extLst>
          </p:nvPr>
        </p:nvGraphicFramePr>
        <p:xfrm>
          <a:off x="4524375" y="1208088"/>
          <a:ext cx="33909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2" name="Equation" r:id="rId3" imgW="2108160" imgH="812520" progId="Equation.3">
                  <p:embed/>
                </p:oleObj>
              </mc:Choice>
              <mc:Fallback>
                <p:oleObj name="Equation" r:id="rId3" imgW="2108160" imgH="8125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9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172137"/>
              </p:ext>
            </p:extLst>
          </p:nvPr>
        </p:nvGraphicFramePr>
        <p:xfrm>
          <a:off x="1692275" y="1643063"/>
          <a:ext cx="2551113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3" name="Equation" r:id="rId5" imgW="1409400" imgH="228600" progId="Equation.3">
                  <p:embed/>
                </p:oleObj>
              </mc:Choice>
              <mc:Fallback>
                <p:oleObj name="Equation" r:id="rId5" imgW="1409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43063"/>
                        <a:ext cx="2551113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254443" y="6465203"/>
            <a:ext cx="1608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(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)=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r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,sin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000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(Hyperbolic Plane)</a:t>
            </a:r>
            <a:r>
              <a:rPr lang="en-US" dirty="0"/>
              <a:t>:</a:t>
            </a:r>
          </a:p>
          <a:p>
            <a:r>
              <a:rPr lang="en-US" dirty="0"/>
              <a:t>What is the length of </a:t>
            </a:r>
            <a:r>
              <a:rPr lang="en-US" dirty="0" smtClean="0"/>
              <a:t>the </a:t>
            </a:r>
            <a:r>
              <a:rPr lang="en-US" dirty="0"/>
              <a:t>circle </a:t>
            </a:r>
            <a:r>
              <a:rPr lang="en-US" dirty="0" smtClean="0"/>
              <a:t>with </a:t>
            </a:r>
            <a:r>
              <a:rPr lang="en-US" dirty="0"/>
              <a:t>radius </a:t>
            </a:r>
            <a:r>
              <a:rPr lang="en-US" i="1" dirty="0"/>
              <a:t>r</a:t>
            </a:r>
            <a:r>
              <a:rPr lang="en-US" dirty="0"/>
              <a:t>?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3" name="Oval 22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7749153" y="5562600"/>
            <a:ext cx="609600" cy="609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endCxn id="24" idx="5"/>
          </p:cNvCxnSpPr>
          <p:nvPr/>
        </p:nvCxnSpPr>
        <p:spPr>
          <a:xfrm>
            <a:off x="8050565" y="5867400"/>
            <a:ext cx="218914" cy="2155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117184" y="57266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7254443" y="6465203"/>
            <a:ext cx="1608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(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)=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r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,sin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789468"/>
              </p:ext>
            </p:extLst>
          </p:nvPr>
        </p:nvGraphicFramePr>
        <p:xfrm>
          <a:off x="1065213" y="3295650"/>
          <a:ext cx="5868987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91" name="Equation" r:id="rId3" imgW="3835080" imgH="2286000" progId="Equation.3">
                  <p:embed/>
                </p:oleObj>
              </mc:Choice>
              <mc:Fallback>
                <p:oleObj name="Equation" r:id="rId3" imgW="3835080" imgH="2286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3295650"/>
                        <a:ext cx="5868987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32845"/>
              </p:ext>
            </p:extLst>
          </p:nvPr>
        </p:nvGraphicFramePr>
        <p:xfrm>
          <a:off x="4524375" y="1208088"/>
          <a:ext cx="33909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92" name="Equation" r:id="rId5" imgW="2108160" imgH="812520" progId="Equation.3">
                  <p:embed/>
                </p:oleObj>
              </mc:Choice>
              <mc:Fallback>
                <p:oleObj name="Equation" r:id="rId5" imgW="2108160" imgH="8125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9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172137"/>
              </p:ext>
            </p:extLst>
          </p:nvPr>
        </p:nvGraphicFramePr>
        <p:xfrm>
          <a:off x="1692275" y="1643063"/>
          <a:ext cx="2551113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93" name="Equation" r:id="rId7" imgW="1409400" imgH="228600" progId="Equation.3">
                  <p:embed/>
                </p:oleObj>
              </mc:Choice>
              <mc:Fallback>
                <p:oleObj name="Equation" r:id="rId7" imgW="1409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43063"/>
                        <a:ext cx="2551113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1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(Hyperbolic Plane)</a:t>
            </a:r>
            <a:r>
              <a:rPr lang="en-US" dirty="0" smtClean="0"/>
              <a:t>:</a:t>
            </a:r>
          </a:p>
          <a:p>
            <a:r>
              <a:rPr lang="en-US" dirty="0"/>
              <a:t>What is the length of the </a:t>
            </a:r>
            <a:r>
              <a:rPr lang="en-US" dirty="0" smtClean="0"/>
              <a:t>segment with angle </a:t>
            </a:r>
            <a:r>
              <a:rPr lang="en-US" dirty="0" smtClean="0">
                <a:sym typeface="Symbol"/>
              </a:rPr>
              <a:t> and</a:t>
            </a:r>
            <a:r>
              <a:rPr lang="en-US" dirty="0" smtClean="0"/>
              <a:t> </a:t>
            </a:r>
            <a:r>
              <a:rPr lang="en-US" dirty="0"/>
              <a:t>radius </a:t>
            </a:r>
            <a:r>
              <a:rPr lang="en-US" i="1" dirty="0"/>
              <a:t>r</a:t>
            </a:r>
            <a:r>
              <a:rPr lang="en-US" dirty="0"/>
              <a:t>?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733989"/>
              </p:ext>
            </p:extLst>
          </p:nvPr>
        </p:nvGraphicFramePr>
        <p:xfrm>
          <a:off x="4524375" y="1208088"/>
          <a:ext cx="3390426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2" name="Equation" r:id="rId3" imgW="2108160" imgH="812520" progId="Equation.3">
                  <p:embed/>
                </p:oleObj>
              </mc:Choice>
              <mc:Fallback>
                <p:oleObj name="Equation" r:id="rId3" imgW="21081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426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83276"/>
              </p:ext>
            </p:extLst>
          </p:nvPr>
        </p:nvGraphicFramePr>
        <p:xfrm>
          <a:off x="1692274" y="1643062"/>
          <a:ext cx="2551549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3" name="Equation" r:id="rId5" imgW="1409400" imgH="228600" progId="Equation.3">
                  <p:embed/>
                </p:oleObj>
              </mc:Choice>
              <mc:Fallback>
                <p:oleObj name="Equation" r:id="rId5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4" y="1643062"/>
                        <a:ext cx="2551549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Connector 22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8" name="Oval 27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cxnSpLocks noChangeAspect="1"/>
          </p:cNvCxnSpPr>
          <p:nvPr/>
        </p:nvCxnSpPr>
        <p:spPr>
          <a:xfrm flipV="1">
            <a:off x="8050564" y="5523855"/>
            <a:ext cx="164186" cy="3429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77753" y="54218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pic>
        <p:nvPicPr>
          <p:cNvPr id="30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c 6"/>
          <p:cNvSpPr>
            <a:spLocks noChangeAspect="1"/>
          </p:cNvSpPr>
          <p:nvPr/>
        </p:nvSpPr>
        <p:spPr>
          <a:xfrm>
            <a:off x="7879596" y="5691753"/>
            <a:ext cx="337066" cy="337066"/>
          </a:xfrm>
          <a:prstGeom prst="arc">
            <a:avLst>
              <a:gd name="adj1" fmla="val 18028885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62688" y="5562600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Symbol"/>
              </a:rPr>
              <a:t>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3876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(Hyperbolic Plane)</a:t>
            </a:r>
            <a:r>
              <a:rPr lang="en-US" dirty="0"/>
              <a:t>:</a:t>
            </a:r>
          </a:p>
          <a:p>
            <a:r>
              <a:rPr lang="en-US" dirty="0"/>
              <a:t>What is the length of the segment with angle </a:t>
            </a:r>
            <a:r>
              <a:rPr lang="en-US" dirty="0">
                <a:sym typeface="Symbol"/>
              </a:rPr>
              <a:t> and</a:t>
            </a:r>
            <a:r>
              <a:rPr lang="en-US" dirty="0"/>
              <a:t> radius </a:t>
            </a:r>
            <a:r>
              <a:rPr lang="en-US" i="1" dirty="0"/>
              <a:t>r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 smtClean="0"/>
              <a:t>The segment is described by: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4292025"/>
            <a:ext cx="5389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smtClean="0">
                <a:sym typeface="Symbol"/>
              </a:rPr>
              <a:t>s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i="1" dirty="0" smtClean="0">
                <a:sym typeface="Symbol"/>
              </a:rPr>
              <a:t>s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dirty="0" err="1" smtClean="0">
                <a:sym typeface="Symbol"/>
              </a:rPr>
              <a:t>cos</a:t>
            </a:r>
            <a:r>
              <a:rPr lang="en-US" sz="3200" dirty="0">
                <a:sym typeface="Symbol"/>
              </a:rPr>
              <a:t> ,</a:t>
            </a:r>
            <a:r>
              <a:rPr lang="en-US" sz="3200" i="1" dirty="0" smtClean="0">
                <a:sym typeface="Symbol"/>
              </a:rPr>
              <a:t> </a:t>
            </a:r>
            <a:r>
              <a:rPr lang="en-US" sz="3200" dirty="0">
                <a:sym typeface="Symbol"/>
              </a:rPr>
              <a:t>sin )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s</a:t>
            </a:r>
            <a:r>
              <a:rPr lang="en-US" sz="2400" dirty="0" smtClean="0">
                <a:sym typeface="Symbol"/>
              </a:rPr>
              <a:t>[0,</a:t>
            </a:r>
            <a:r>
              <a:rPr lang="en-US" sz="2400" i="1" dirty="0" smtClean="0">
                <a:sym typeface="Symbol"/>
              </a:rPr>
              <a:t>r</a:t>
            </a:r>
            <a:r>
              <a:rPr lang="en-US" sz="2400" dirty="0" smtClean="0">
                <a:sym typeface="Symbol"/>
              </a:rPr>
              <a:t>].</a:t>
            </a:r>
            <a:endParaRPr lang="en-US" sz="2400" dirty="0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Metric Properties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004629"/>
              </p:ext>
            </p:extLst>
          </p:nvPr>
        </p:nvGraphicFramePr>
        <p:xfrm>
          <a:off x="4524375" y="1208088"/>
          <a:ext cx="33909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8" name="Equation" r:id="rId3" imgW="2108160" imgH="812520" progId="Equation.3">
                  <p:embed/>
                </p:oleObj>
              </mc:Choice>
              <mc:Fallback>
                <p:oleObj name="Equation" r:id="rId3" imgW="21081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9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482908"/>
              </p:ext>
            </p:extLst>
          </p:nvPr>
        </p:nvGraphicFramePr>
        <p:xfrm>
          <a:off x="1692275" y="1643063"/>
          <a:ext cx="2551113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9" name="Equation" r:id="rId5" imgW="1409400" imgH="228600" progId="Equation.3">
                  <p:embed/>
                </p:oleObj>
              </mc:Choice>
              <mc:Fallback>
                <p:oleObj name="Equation" r:id="rId5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43063"/>
                        <a:ext cx="2551113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41" name="Oval 40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cxnSpLocks noChangeAspect="1"/>
          </p:cNvCxnSpPr>
          <p:nvPr/>
        </p:nvCxnSpPr>
        <p:spPr>
          <a:xfrm flipV="1">
            <a:off x="8050564" y="5523855"/>
            <a:ext cx="164186" cy="3429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977753" y="54218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sp>
        <p:nvSpPr>
          <p:cNvPr id="44" name="Arc 43"/>
          <p:cNvSpPr>
            <a:spLocks noChangeAspect="1"/>
          </p:cNvSpPr>
          <p:nvPr/>
        </p:nvSpPr>
        <p:spPr>
          <a:xfrm>
            <a:off x="7879596" y="5691753"/>
            <a:ext cx="337066" cy="337066"/>
          </a:xfrm>
          <a:prstGeom prst="arc">
            <a:avLst>
              <a:gd name="adj1" fmla="val 18028885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8062688" y="5562600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Symbol"/>
              </a:rPr>
              <a:t>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7198392" y="6519446"/>
            <a:ext cx="171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(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)=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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,sin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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408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(Hyperbolic Plane)</a:t>
            </a:r>
            <a:r>
              <a:rPr lang="en-US" dirty="0"/>
              <a:t>:</a:t>
            </a:r>
          </a:p>
          <a:p>
            <a:r>
              <a:rPr lang="en-US" dirty="0"/>
              <a:t>What is the length of the segment with angle </a:t>
            </a:r>
            <a:r>
              <a:rPr lang="en-US" dirty="0">
                <a:sym typeface="Symbol"/>
              </a:rPr>
              <a:t> and</a:t>
            </a:r>
            <a:r>
              <a:rPr lang="en-US" dirty="0"/>
              <a:t> radius </a:t>
            </a:r>
            <a:r>
              <a:rPr lang="en-US" i="1" dirty="0"/>
              <a:t>r</a:t>
            </a:r>
            <a:r>
              <a:rPr lang="en-US" dirty="0"/>
              <a:t>?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398878"/>
              </p:ext>
            </p:extLst>
          </p:nvPr>
        </p:nvGraphicFramePr>
        <p:xfrm>
          <a:off x="1181100" y="3654425"/>
          <a:ext cx="5635625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8" name="Equation" r:id="rId3" imgW="3682800" imgH="1815840" progId="Equation.3">
                  <p:embed/>
                </p:oleObj>
              </mc:Choice>
              <mc:Fallback>
                <p:oleObj name="Equation" r:id="rId3" imgW="3682800" imgH="1815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3654425"/>
                        <a:ext cx="5635625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938810"/>
              </p:ext>
            </p:extLst>
          </p:nvPr>
        </p:nvGraphicFramePr>
        <p:xfrm>
          <a:off x="4524375" y="1208088"/>
          <a:ext cx="33909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9" name="Equation" r:id="rId5" imgW="2108160" imgH="812520" progId="Equation.3">
                  <p:embed/>
                </p:oleObj>
              </mc:Choice>
              <mc:Fallback>
                <p:oleObj name="Equation" r:id="rId5" imgW="21081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9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100261"/>
              </p:ext>
            </p:extLst>
          </p:nvPr>
        </p:nvGraphicFramePr>
        <p:xfrm>
          <a:off x="1692275" y="1643063"/>
          <a:ext cx="2551113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10" name="Equation" r:id="rId7" imgW="1409400" imgH="228600" progId="Equation.3">
                  <p:embed/>
                </p:oleObj>
              </mc:Choice>
              <mc:Fallback>
                <p:oleObj name="Equation" r:id="rId7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43063"/>
                        <a:ext cx="2551113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9" name="Oval 28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>
            <a:cxnSpLocks noChangeAspect="1"/>
          </p:cNvCxnSpPr>
          <p:nvPr/>
        </p:nvCxnSpPr>
        <p:spPr>
          <a:xfrm flipV="1">
            <a:off x="8050564" y="5523855"/>
            <a:ext cx="164186" cy="3429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977753" y="54218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sp>
        <p:nvSpPr>
          <p:cNvPr id="32" name="Arc 31"/>
          <p:cNvSpPr>
            <a:spLocks noChangeAspect="1"/>
          </p:cNvSpPr>
          <p:nvPr/>
        </p:nvSpPr>
        <p:spPr>
          <a:xfrm>
            <a:off x="7879596" y="5691753"/>
            <a:ext cx="337066" cy="337066"/>
          </a:xfrm>
          <a:prstGeom prst="arc">
            <a:avLst>
              <a:gd name="adj1" fmla="val 18028885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8062688" y="5562600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Symbol"/>
              </a:rPr>
              <a:t>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7198392" y="6519446"/>
            <a:ext cx="171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(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)=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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,sin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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939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Example (Hyperbolic Plane)</a:t>
            </a:r>
            <a:r>
              <a:rPr lang="en-US" dirty="0" smtClean="0"/>
              <a:t>:</a:t>
            </a:r>
          </a:p>
          <a:p>
            <a:r>
              <a:rPr lang="en-US" dirty="0"/>
              <a:t>What is the </a:t>
            </a:r>
            <a:r>
              <a:rPr lang="en-US" dirty="0" smtClean="0"/>
              <a:t>area </a:t>
            </a:r>
            <a:r>
              <a:rPr lang="en-US" dirty="0"/>
              <a:t>of the </a:t>
            </a:r>
            <a:r>
              <a:rPr lang="en-US" dirty="0" smtClean="0"/>
              <a:t>region </a:t>
            </a:r>
            <a:r>
              <a:rPr lang="en-US" dirty="0"/>
              <a:t>with radius </a:t>
            </a:r>
            <a:r>
              <a:rPr lang="en-US" dirty="0" smtClean="0"/>
              <a:t>less than </a:t>
            </a:r>
            <a:r>
              <a:rPr lang="en-US" i="1" dirty="0" smtClean="0"/>
              <a:t>r</a:t>
            </a:r>
            <a:r>
              <a:rPr lang="en-US" dirty="0"/>
              <a:t>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8" name="Oval 27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7749153" y="5562600"/>
            <a:ext cx="609600" cy="609600"/>
          </a:xfrm>
          <a:prstGeom prst="ellipse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29" idx="5"/>
          </p:cNvCxnSpPr>
          <p:nvPr/>
        </p:nvCxnSpPr>
        <p:spPr>
          <a:xfrm>
            <a:off x="8050565" y="5867400"/>
            <a:ext cx="218914" cy="2155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117184" y="57266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32845"/>
              </p:ext>
            </p:extLst>
          </p:nvPr>
        </p:nvGraphicFramePr>
        <p:xfrm>
          <a:off x="4524375" y="1208088"/>
          <a:ext cx="33909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42" name="Equation" r:id="rId3" imgW="2108160" imgH="812520" progId="Equation.3">
                  <p:embed/>
                </p:oleObj>
              </mc:Choice>
              <mc:Fallback>
                <p:oleObj name="Equation" r:id="rId3" imgW="2108160" imgH="8125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9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172137"/>
              </p:ext>
            </p:extLst>
          </p:nvPr>
        </p:nvGraphicFramePr>
        <p:xfrm>
          <a:off x="1692275" y="1643063"/>
          <a:ext cx="2551113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43" name="Equation" r:id="rId5" imgW="1409400" imgH="228600" progId="Equation.3">
                  <p:embed/>
                </p:oleObj>
              </mc:Choice>
              <mc:Fallback>
                <p:oleObj name="Equation" r:id="rId5" imgW="1409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43063"/>
                        <a:ext cx="2551113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51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(Hyperbolic Plane)</a:t>
            </a:r>
            <a:r>
              <a:rPr lang="en-US" dirty="0"/>
              <a:t>:</a:t>
            </a:r>
          </a:p>
          <a:p>
            <a:r>
              <a:rPr lang="en-US" dirty="0" smtClean="0"/>
              <a:t>What </a:t>
            </a:r>
            <a:r>
              <a:rPr lang="en-US" dirty="0"/>
              <a:t>is the area of the region with radius less than </a:t>
            </a:r>
            <a:r>
              <a:rPr lang="en-US" i="1" dirty="0"/>
              <a:t>r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 smtClean="0"/>
              <a:t>The region is the image of: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4292025"/>
            <a:ext cx="624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(</a:t>
            </a:r>
            <a:r>
              <a:rPr lang="en-US" sz="3200" i="1" dirty="0" err="1" smtClean="0">
                <a:sym typeface="Symbol"/>
              </a:rPr>
              <a:t>s</a:t>
            </a:r>
            <a:r>
              <a:rPr lang="en-US" sz="3200" dirty="0" err="1" smtClean="0">
                <a:sym typeface="Symbol"/>
              </a:rPr>
              <a:t>,t</a:t>
            </a:r>
            <a:r>
              <a:rPr lang="en-US" sz="3200" dirty="0" smtClean="0">
                <a:sym typeface="Symbol"/>
              </a:rPr>
              <a:t>)=</a:t>
            </a:r>
            <a:r>
              <a:rPr lang="en-US" sz="3200" i="1" dirty="0" smtClean="0">
                <a:sym typeface="Symbol"/>
              </a:rPr>
              <a:t>s</a:t>
            </a:r>
            <a:r>
              <a:rPr lang="en-US" sz="3200" dirty="0" smtClean="0">
                <a:sym typeface="Symbol"/>
              </a:rPr>
              <a:t>(</a:t>
            </a:r>
            <a:r>
              <a:rPr lang="en-US" sz="3200" dirty="0" err="1" smtClean="0">
                <a:sym typeface="Symbol"/>
              </a:rPr>
              <a:t>cos</a:t>
            </a:r>
            <a:r>
              <a:rPr lang="en-US" sz="3200" dirty="0" smtClean="0">
                <a:sym typeface="Symbol"/>
              </a:rPr>
              <a:t> </a:t>
            </a:r>
            <a:r>
              <a:rPr lang="en-US" sz="3200" i="1" dirty="0" err="1" smtClean="0">
                <a:sym typeface="Symbol"/>
              </a:rPr>
              <a:t>t</a:t>
            </a:r>
            <a:r>
              <a:rPr lang="en-US" sz="3200" dirty="0" err="1" smtClean="0">
                <a:sym typeface="Symbol"/>
              </a:rPr>
              <a:t>,sin</a:t>
            </a:r>
            <a:r>
              <a:rPr lang="en-US" sz="3200" dirty="0" smtClean="0">
                <a:sym typeface="Symbol"/>
              </a:rPr>
              <a:t> </a:t>
            </a:r>
            <a:r>
              <a:rPr lang="en-US" sz="3200" i="1" dirty="0" smtClean="0">
                <a:sym typeface="Symbol"/>
              </a:rPr>
              <a:t>t</a:t>
            </a:r>
            <a:r>
              <a:rPr lang="en-US" sz="3200" dirty="0" smtClean="0">
                <a:sym typeface="Symbol"/>
              </a:rPr>
              <a:t>)   </a:t>
            </a:r>
            <a:r>
              <a:rPr lang="en-US" sz="2400" dirty="0" smtClean="0">
                <a:sym typeface="Symbol"/>
              </a:rPr>
              <a:t>with </a:t>
            </a:r>
            <a:r>
              <a:rPr lang="en-US" sz="2400" i="1" dirty="0" smtClean="0">
                <a:sym typeface="Symbol"/>
              </a:rPr>
              <a:t>s</a:t>
            </a:r>
            <a:r>
              <a:rPr lang="en-US" sz="2400" dirty="0" smtClean="0">
                <a:sym typeface="Symbol"/>
              </a:rPr>
              <a:t>[0,</a:t>
            </a:r>
            <a:r>
              <a:rPr lang="en-US" sz="2400" i="1" dirty="0" smtClean="0">
                <a:sym typeface="Symbol"/>
              </a:rPr>
              <a:t>r</a:t>
            </a:r>
            <a:r>
              <a:rPr lang="en-US" sz="2400" dirty="0" smtClean="0">
                <a:sym typeface="Symbol"/>
              </a:rPr>
              <a:t>], </a:t>
            </a:r>
            <a:r>
              <a:rPr lang="en-US" sz="2400" i="1" dirty="0" smtClean="0">
                <a:sym typeface="Symbol"/>
              </a:rPr>
              <a:t>t</a:t>
            </a:r>
            <a:r>
              <a:rPr lang="en-US" sz="2400" dirty="0">
                <a:sym typeface="Symbol"/>
              </a:rPr>
              <a:t></a:t>
            </a:r>
            <a:r>
              <a:rPr lang="en-US" sz="2400" dirty="0" smtClean="0">
                <a:sym typeface="Symbol"/>
              </a:rPr>
              <a:t>[-</a:t>
            </a:r>
            <a:r>
              <a:rPr lang="en-US" sz="2400" dirty="0">
                <a:sym typeface="Symbol"/>
              </a:rPr>
              <a:t>,</a:t>
            </a:r>
            <a:r>
              <a:rPr lang="en-US" sz="2400" dirty="0" smtClean="0">
                <a:sym typeface="Symbol"/>
              </a:rPr>
              <a:t>].</a:t>
            </a:r>
            <a:endParaRPr lang="en-US" sz="2400" dirty="0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Metric Properties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31" name="Oval 30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749153" y="5562600"/>
            <a:ext cx="609600" cy="609600"/>
          </a:xfrm>
          <a:prstGeom prst="ellipse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32" idx="5"/>
          </p:cNvCxnSpPr>
          <p:nvPr/>
        </p:nvCxnSpPr>
        <p:spPr>
          <a:xfrm>
            <a:off x="8050565" y="5867400"/>
            <a:ext cx="218914" cy="2155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117184" y="57266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196542" y="6492498"/>
            <a:ext cx="1711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Symbol"/>
              </a:rPr>
              <a:t>(</a:t>
            </a:r>
            <a:r>
              <a:rPr lang="en-US" sz="1600" i="1" dirty="0" err="1" smtClean="0">
                <a:sym typeface="Symbol"/>
              </a:rPr>
              <a:t>s</a:t>
            </a:r>
            <a:r>
              <a:rPr lang="en-US" sz="1600" dirty="0" err="1" smtClean="0">
                <a:sym typeface="Symbol"/>
              </a:rPr>
              <a:t>,t</a:t>
            </a:r>
            <a:r>
              <a:rPr lang="en-US" sz="1600" dirty="0" smtClean="0">
                <a:sym typeface="Symbol"/>
              </a:rPr>
              <a:t>)=</a:t>
            </a:r>
            <a:r>
              <a:rPr lang="en-US" sz="1600" i="1" dirty="0" smtClean="0">
                <a:sym typeface="Symbol"/>
              </a:rPr>
              <a:t>s</a:t>
            </a:r>
            <a:r>
              <a:rPr lang="en-US" sz="1600" dirty="0" smtClean="0">
                <a:sym typeface="Symbol"/>
              </a:rPr>
              <a:t>(</a:t>
            </a:r>
            <a:r>
              <a:rPr lang="en-US" sz="1600" dirty="0" err="1" smtClean="0">
                <a:sym typeface="Symbol"/>
              </a:rPr>
              <a:t>cos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i="1" dirty="0" err="1" smtClean="0">
                <a:sym typeface="Symbol"/>
              </a:rPr>
              <a:t>t</a:t>
            </a:r>
            <a:r>
              <a:rPr lang="en-US" sz="1600" dirty="0" err="1" smtClean="0">
                <a:sym typeface="Symbol"/>
              </a:rPr>
              <a:t>,sin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i="1" dirty="0" smtClean="0">
                <a:sym typeface="Symbol"/>
              </a:rPr>
              <a:t>t</a:t>
            </a:r>
            <a:r>
              <a:rPr lang="en-US" sz="1600" dirty="0" smtClean="0">
                <a:sym typeface="Symbol"/>
              </a:rPr>
              <a:t>)</a:t>
            </a:r>
            <a:endParaRPr lang="en-US" sz="1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32845"/>
              </p:ext>
            </p:extLst>
          </p:nvPr>
        </p:nvGraphicFramePr>
        <p:xfrm>
          <a:off x="4524375" y="1208088"/>
          <a:ext cx="33909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8" name="Equation" r:id="rId3" imgW="2108160" imgH="812520" progId="Equation.3">
                  <p:embed/>
                </p:oleObj>
              </mc:Choice>
              <mc:Fallback>
                <p:oleObj name="Equation" r:id="rId3" imgW="2108160" imgH="8125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9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172137"/>
              </p:ext>
            </p:extLst>
          </p:nvPr>
        </p:nvGraphicFramePr>
        <p:xfrm>
          <a:off x="1692275" y="1643063"/>
          <a:ext cx="2551113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9" name="Equation" r:id="rId5" imgW="1409400" imgH="228600" progId="Equation.3">
                  <p:embed/>
                </p:oleObj>
              </mc:Choice>
              <mc:Fallback>
                <p:oleObj name="Equation" r:id="rId5" imgW="1409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43063"/>
                        <a:ext cx="2551113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7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/>
              <a:t>Example (Hyperbolic Plane)</a:t>
            </a:r>
            <a:r>
              <a:rPr lang="en-US" dirty="0"/>
              <a:t>:</a:t>
            </a:r>
          </a:p>
          <a:p>
            <a:r>
              <a:rPr lang="en-US" dirty="0"/>
              <a:t>What is the area of the region with radius less than </a:t>
            </a:r>
            <a:r>
              <a:rPr lang="en-US" i="1" dirty="0"/>
              <a:t>r</a:t>
            </a:r>
            <a:r>
              <a:rPr lang="en-US" dirty="0"/>
              <a:t>?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164209"/>
              </p:ext>
            </p:extLst>
          </p:nvPr>
        </p:nvGraphicFramePr>
        <p:xfrm>
          <a:off x="1958975" y="3557588"/>
          <a:ext cx="2954338" cy="299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34" name="Equation" r:id="rId3" imgW="1650960" imgH="1676160" progId="Equation.3">
                  <p:embed/>
                </p:oleObj>
              </mc:Choice>
              <mc:Fallback>
                <p:oleObj name="Equation" r:id="rId3" imgW="1650960" imgH="1676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975" y="3557588"/>
                        <a:ext cx="2954338" cy="299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993979" y="504086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</a:t>
            </a:r>
            <a:endParaRPr lang="en-US" i="1" dirty="0"/>
          </a:p>
        </p:txBody>
      </p:sp>
      <p:sp>
        <p:nvSpPr>
          <p:cNvPr id="20" name="Oval 19"/>
          <p:cNvSpPr/>
          <p:nvPr/>
        </p:nvSpPr>
        <p:spPr>
          <a:xfrm>
            <a:off x="7596753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7749153" y="5562600"/>
            <a:ext cx="609600" cy="609600"/>
          </a:xfrm>
          <a:prstGeom prst="ellipse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endCxn id="21" idx="5"/>
          </p:cNvCxnSpPr>
          <p:nvPr/>
        </p:nvCxnSpPr>
        <p:spPr>
          <a:xfrm>
            <a:off x="8050565" y="5867400"/>
            <a:ext cx="218914" cy="2155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17184" y="57266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8050565" y="5181600"/>
            <a:ext cx="0" cy="1371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608906" y="5574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</a:t>
            </a:r>
            <a:endParaRPr lang="en-US" i="1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7329004" y="5867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32845"/>
              </p:ext>
            </p:extLst>
          </p:nvPr>
        </p:nvGraphicFramePr>
        <p:xfrm>
          <a:off x="4524375" y="1208088"/>
          <a:ext cx="33909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35" name="Equation" r:id="rId5" imgW="2108160" imgH="812520" progId="Equation.3">
                  <p:embed/>
                </p:oleObj>
              </mc:Choice>
              <mc:Fallback>
                <p:oleObj name="Equation" r:id="rId5" imgW="2108160" imgH="8125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1208088"/>
                        <a:ext cx="33909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172137"/>
              </p:ext>
            </p:extLst>
          </p:nvPr>
        </p:nvGraphicFramePr>
        <p:xfrm>
          <a:off x="1692275" y="1643063"/>
          <a:ext cx="2551113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36" name="Equation" r:id="rId7" imgW="1409400" imgH="228600" progId="Equation.3">
                  <p:embed/>
                </p:oleObj>
              </mc:Choice>
              <mc:Fallback>
                <p:oleObj name="Equation" r:id="rId7" imgW="1409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43063"/>
                        <a:ext cx="2551113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Picture 26" descr="C:\Users\Misha\Desktop\Escher_circle_limit_II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6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7196542" y="6492498"/>
            <a:ext cx="1711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Symbol"/>
              </a:rPr>
              <a:t>(</a:t>
            </a:r>
            <a:r>
              <a:rPr lang="en-US" sz="1600" i="1" dirty="0" err="1" smtClean="0">
                <a:sym typeface="Symbol"/>
              </a:rPr>
              <a:t>s</a:t>
            </a:r>
            <a:r>
              <a:rPr lang="en-US" sz="1600" dirty="0" err="1" smtClean="0">
                <a:sym typeface="Symbol"/>
              </a:rPr>
              <a:t>,t</a:t>
            </a:r>
            <a:r>
              <a:rPr lang="en-US" sz="1600" dirty="0" smtClean="0">
                <a:sym typeface="Symbol"/>
              </a:rPr>
              <a:t>)=</a:t>
            </a:r>
            <a:r>
              <a:rPr lang="en-US" sz="1600" i="1" dirty="0" smtClean="0">
                <a:sym typeface="Symbol"/>
              </a:rPr>
              <a:t>s</a:t>
            </a:r>
            <a:r>
              <a:rPr lang="en-US" sz="1600" dirty="0" smtClean="0">
                <a:sym typeface="Symbol"/>
              </a:rPr>
              <a:t>(</a:t>
            </a:r>
            <a:r>
              <a:rPr lang="en-US" sz="1600" dirty="0" err="1" smtClean="0">
                <a:sym typeface="Symbol"/>
              </a:rPr>
              <a:t>cos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i="1" dirty="0" err="1" smtClean="0">
                <a:sym typeface="Symbol"/>
              </a:rPr>
              <a:t>t</a:t>
            </a:r>
            <a:r>
              <a:rPr lang="en-US" sz="1600" dirty="0" err="1" smtClean="0">
                <a:sym typeface="Symbol"/>
              </a:rPr>
              <a:t>,sin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i="1" dirty="0" smtClean="0">
                <a:sym typeface="Symbol"/>
              </a:rPr>
              <a:t>t</a:t>
            </a:r>
            <a:r>
              <a:rPr lang="en-US" sz="1600" dirty="0" smtClean="0">
                <a:sym typeface="Symbol"/>
              </a:rPr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736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say that a regular curve is </a:t>
            </a:r>
            <a:r>
              <a:rPr lang="en-US" i="1" dirty="0" smtClean="0"/>
              <a:t>parameterized by arc-length</a:t>
            </a:r>
            <a:r>
              <a:rPr lang="en-US" dirty="0" smtClean="0"/>
              <a:t> if: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10553" y="2996625"/>
            <a:ext cx="1718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|</a:t>
            </a:r>
            <a:r>
              <a:rPr lang="en-US" sz="3200" b="1" i="1" dirty="0" smtClean="0"/>
              <a:t>x</a:t>
            </a:r>
            <a:r>
              <a:rPr lang="en-US" sz="3200" i="1" dirty="0" smtClean="0"/>
              <a:t>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)|=1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194741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Differentiable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say that a regular curve is </a:t>
            </a:r>
            <a:r>
              <a:rPr lang="en-US" i="1" dirty="0" smtClean="0"/>
              <a:t>parameterized by arc-length</a:t>
            </a:r>
            <a:r>
              <a:rPr lang="en-US" dirty="0" smtClean="0"/>
              <a:t> if: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this case: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710553" y="2996625"/>
            <a:ext cx="1718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|</a:t>
            </a:r>
            <a:r>
              <a:rPr lang="en-US" sz="3200" b="1" i="1" dirty="0" smtClean="0"/>
              <a:t>x</a:t>
            </a:r>
            <a:r>
              <a:rPr lang="en-US" sz="3200" i="1" dirty="0" smtClean="0"/>
              <a:t>'</a:t>
            </a:r>
            <a:r>
              <a:rPr lang="en-US" sz="3200" dirty="0" smtClean="0"/>
              <a:t>(</a:t>
            </a:r>
            <a:r>
              <a:rPr lang="en-US" sz="3200" i="1" dirty="0" smtClean="0"/>
              <a:t>u</a:t>
            </a:r>
            <a:r>
              <a:rPr lang="en-US" sz="3200" dirty="0" smtClean="0"/>
              <a:t>)|=1</a:t>
            </a:r>
            <a:endParaRPr lang="en-US" sz="3200" b="1" i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279668"/>
              </p:ext>
            </p:extLst>
          </p:nvPr>
        </p:nvGraphicFramePr>
        <p:xfrm>
          <a:off x="2509838" y="4294188"/>
          <a:ext cx="4117975" cy="103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5" name="Equation" r:id="rId3" imgW="1904760" imgH="482400" progId="Equation.3">
                  <p:embed/>
                </p:oleObj>
              </mc:Choice>
              <mc:Fallback>
                <p:oleObj name="Equation" r:id="rId3" imgW="1904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838" y="4294188"/>
                        <a:ext cx="4117975" cy="1039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320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2630</Words>
  <Application>Microsoft Office PowerPoint</Application>
  <PresentationFormat>On-screen Show (4:3)</PresentationFormat>
  <Paragraphs>593</Paragraphs>
  <Slides>78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78</vt:i4>
      </vt:variant>
    </vt:vector>
  </HeadingPairs>
  <TitlesOfParts>
    <vt:vector size="81" baseType="lpstr">
      <vt:lpstr>Office Theme</vt:lpstr>
      <vt:lpstr>Equation</vt:lpstr>
      <vt:lpstr>Microsoft Equation 3.0</vt:lpstr>
      <vt:lpstr>600.657: Mesh Processing</vt:lpstr>
      <vt:lpstr>Differential Geometry</vt:lpstr>
      <vt:lpstr>Differentiable Curves</vt:lpstr>
      <vt:lpstr>Differentiable Curves</vt:lpstr>
      <vt:lpstr>Differentiable Curves</vt:lpstr>
      <vt:lpstr>Regular Curves</vt:lpstr>
      <vt:lpstr>Regular Curves</vt:lpstr>
      <vt:lpstr>Differentiable Curves</vt:lpstr>
      <vt:lpstr>Differentiable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Regular Curves</vt:lpstr>
      <vt:lpstr>Differential Geometry</vt:lpstr>
      <vt:lpstr>Differentiable Surfaces</vt:lpstr>
      <vt:lpstr>Differentiable Surfaces</vt:lpstr>
      <vt:lpstr>Differentiable Surfaces</vt:lpstr>
      <vt:lpstr>Differentiable Surfaces</vt:lpstr>
      <vt:lpstr>Differentiable Surfaces</vt:lpstr>
      <vt:lpstr>Differentiable Surfaces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  <vt:lpstr>Metric Properties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97</cp:revision>
  <dcterms:created xsi:type="dcterms:W3CDTF">2006-08-16T00:00:00Z</dcterms:created>
  <dcterms:modified xsi:type="dcterms:W3CDTF">2010-10-25T22:02:39Z</dcterms:modified>
</cp:coreProperties>
</file>