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60" r:id="rId3"/>
    <p:sldId id="275" r:id="rId4"/>
    <p:sldId id="277" r:id="rId5"/>
    <p:sldId id="278" r:id="rId6"/>
    <p:sldId id="281" r:id="rId7"/>
    <p:sldId id="279" r:id="rId8"/>
    <p:sldId id="282" r:id="rId9"/>
    <p:sldId id="284" r:id="rId10"/>
    <p:sldId id="285" r:id="rId11"/>
    <p:sldId id="286" r:id="rId12"/>
    <p:sldId id="287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305" r:id="rId21"/>
    <p:sldId id="296" r:id="rId22"/>
    <p:sldId id="306" r:id="rId23"/>
    <p:sldId id="297" r:id="rId24"/>
    <p:sldId id="307" r:id="rId25"/>
    <p:sldId id="308" r:id="rId26"/>
    <p:sldId id="298" r:id="rId27"/>
    <p:sldId id="299" r:id="rId28"/>
    <p:sldId id="300" r:id="rId29"/>
    <p:sldId id="309" r:id="rId30"/>
    <p:sldId id="301" r:id="rId31"/>
    <p:sldId id="302" r:id="rId32"/>
    <p:sldId id="310" r:id="rId33"/>
    <p:sldId id="303" r:id="rId34"/>
    <p:sldId id="304" r:id="rId35"/>
    <p:sldId id="311" r:id="rId36"/>
    <p:sldId id="312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48" autoAdjust="0"/>
    <p:restoredTop sz="94660"/>
  </p:normalViewPr>
  <p:slideViewPr>
    <p:cSldViewPr>
      <p:cViewPr varScale="1">
        <p:scale>
          <a:sx n="123" d="100"/>
          <a:sy n="123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55120-71A7-4C7B-9224-2266CC1EFF70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7C314-9779-47D4-AB03-330EF5301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039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85"/>
            <a:fld id="{F86F196A-1FD7-478A-8032-64FF71135980}" type="slidenum">
              <a:rPr lang="en-US" smtClean="0"/>
              <a:pPr defTabSz="914485"/>
              <a:t>15</a:t>
            </a:fld>
            <a:endParaRPr lang="en-US" dirty="0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85"/>
            <a:fld id="{64386213-9D5B-4FC3-AAE8-79D05F352631}" type="slidenum">
              <a:rPr lang="en-US" smtClean="0"/>
              <a:pPr defTabSz="914485"/>
              <a:t>24</a:t>
            </a:fld>
            <a:endParaRPr lang="en-US" dirty="0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76275"/>
            <a:ext cx="4603750" cy="3452813"/>
          </a:xfrm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946" y="4352775"/>
            <a:ext cx="5082481" cy="4129011"/>
          </a:xfrm>
          <a:noFill/>
          <a:ln/>
        </p:spPr>
        <p:txBody>
          <a:bodyPr/>
          <a:lstStyle/>
          <a:p>
            <a:r>
              <a:rPr lang="en-US" smtClean="0"/>
              <a:t>This definitely needs to be broken down into more slides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85"/>
            <a:fld id="{64386213-9D5B-4FC3-AAE8-79D05F352631}" type="slidenum">
              <a:rPr lang="en-US" smtClean="0"/>
              <a:pPr defTabSz="914485"/>
              <a:t>25</a:t>
            </a:fld>
            <a:endParaRPr lang="en-US" dirty="0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76275"/>
            <a:ext cx="4603750" cy="3452813"/>
          </a:xfrm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946" y="4352775"/>
            <a:ext cx="5082481" cy="4129011"/>
          </a:xfrm>
          <a:noFill/>
          <a:ln/>
        </p:spPr>
        <p:txBody>
          <a:bodyPr/>
          <a:lstStyle/>
          <a:p>
            <a:r>
              <a:rPr lang="en-US" smtClean="0"/>
              <a:t>This definitely needs to be broken down into more slides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85"/>
            <a:fld id="{C2DA774F-4F64-4E77-B753-9CB65F0977D4}" type="slidenum">
              <a:rPr lang="en-US" smtClean="0"/>
              <a:pPr defTabSz="914485"/>
              <a:t>26</a:t>
            </a:fld>
            <a:endParaRPr lang="en-US" dirty="0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76275"/>
            <a:ext cx="4603750" cy="3452813"/>
          </a:xfrm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946" y="4352775"/>
            <a:ext cx="5082481" cy="4129011"/>
          </a:xfrm>
          <a:noFill/>
          <a:ln/>
        </p:spPr>
        <p:txBody>
          <a:bodyPr/>
          <a:lstStyle/>
          <a:p>
            <a:r>
              <a:rPr lang="en-US" smtClean="0"/>
              <a:t>This definitely needs to be broken down into more slides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85"/>
            <a:fld id="{24489806-DF92-4506-B48E-BAEFD8B4871A}" type="slidenum">
              <a:rPr lang="en-US" smtClean="0"/>
              <a:pPr defTabSz="914485"/>
              <a:t>16</a:t>
            </a:fld>
            <a:endParaRPr lang="en-US" dirty="0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76275"/>
            <a:ext cx="4603750" cy="3452813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946" y="4352775"/>
            <a:ext cx="5082481" cy="4129011"/>
          </a:xfrm>
          <a:noFill/>
          <a:ln/>
        </p:spPr>
        <p:txBody>
          <a:bodyPr/>
          <a:lstStyle/>
          <a:p>
            <a:r>
              <a:rPr lang="en-US" smtClean="0"/>
              <a:t>This definitely needs to be broken down into more slides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85"/>
            <a:fld id="{0A0756F2-B10F-4718-9D1A-B41833348808}" type="slidenum">
              <a:rPr lang="en-US" smtClean="0"/>
              <a:pPr defTabSz="914485"/>
              <a:t>17</a:t>
            </a:fld>
            <a:endParaRPr lang="en-US" dirty="0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76275"/>
            <a:ext cx="4603750" cy="3452813"/>
          </a:xfrm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946" y="4352775"/>
            <a:ext cx="5082481" cy="4129011"/>
          </a:xfrm>
          <a:noFill/>
          <a:ln/>
        </p:spPr>
        <p:txBody>
          <a:bodyPr/>
          <a:lstStyle/>
          <a:p>
            <a:r>
              <a:rPr lang="en-US" smtClean="0"/>
              <a:t>This definitely needs to be broken down into more slides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85"/>
            <a:fld id="{FF891A2F-AF29-4086-9B9B-BEBB3CA71B47}" type="slidenum">
              <a:rPr lang="en-US" smtClean="0"/>
              <a:pPr defTabSz="914485"/>
              <a:t>18</a:t>
            </a:fld>
            <a:endParaRPr lang="en-US" dirty="0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76275"/>
            <a:ext cx="4603750" cy="3452813"/>
          </a:xfrm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946" y="4352775"/>
            <a:ext cx="5082481" cy="4129011"/>
          </a:xfrm>
          <a:noFill/>
          <a:ln/>
        </p:spPr>
        <p:txBody>
          <a:bodyPr/>
          <a:lstStyle/>
          <a:p>
            <a:r>
              <a:rPr lang="en-US" smtClean="0"/>
              <a:t>This definitely needs to be broken down into more slides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85"/>
            <a:fld id="{859AF631-0B60-4684-B5A5-65F04E35E777}" type="slidenum">
              <a:rPr lang="en-US" smtClean="0"/>
              <a:pPr defTabSz="914485"/>
              <a:t>19</a:t>
            </a:fld>
            <a:endParaRPr lang="en-US" dirty="0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76275"/>
            <a:ext cx="4603750" cy="3452813"/>
          </a:xfrm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946" y="4352775"/>
            <a:ext cx="5082481" cy="4129011"/>
          </a:xfrm>
          <a:noFill/>
          <a:ln/>
        </p:spPr>
        <p:txBody>
          <a:bodyPr/>
          <a:lstStyle/>
          <a:p>
            <a:r>
              <a:rPr lang="en-US" smtClean="0"/>
              <a:t>This definitely needs to be broken down into more slides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85"/>
            <a:fld id="{859AF631-0B60-4684-B5A5-65F04E35E777}" type="slidenum">
              <a:rPr lang="en-US" smtClean="0"/>
              <a:pPr defTabSz="914485"/>
              <a:t>20</a:t>
            </a:fld>
            <a:endParaRPr lang="en-US" dirty="0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76275"/>
            <a:ext cx="4603750" cy="3452813"/>
          </a:xfrm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946" y="4352775"/>
            <a:ext cx="5082481" cy="4129011"/>
          </a:xfrm>
          <a:noFill/>
          <a:ln/>
        </p:spPr>
        <p:txBody>
          <a:bodyPr/>
          <a:lstStyle/>
          <a:p>
            <a:r>
              <a:rPr lang="en-US" smtClean="0"/>
              <a:t>This definitely needs to be broken down into more slides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85"/>
            <a:fld id="{2B8355AD-F03F-4878-AD86-7CE5D6D9AE8B}" type="slidenum">
              <a:rPr lang="en-US" smtClean="0"/>
              <a:pPr defTabSz="914485"/>
              <a:t>21</a:t>
            </a:fld>
            <a:endParaRPr lang="en-US" dirty="0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76275"/>
            <a:ext cx="4603750" cy="3452813"/>
          </a:xfrm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946" y="4352775"/>
            <a:ext cx="5082481" cy="4129011"/>
          </a:xfrm>
          <a:noFill/>
          <a:ln/>
        </p:spPr>
        <p:txBody>
          <a:bodyPr/>
          <a:lstStyle/>
          <a:p>
            <a:r>
              <a:rPr lang="en-US" smtClean="0"/>
              <a:t>This definitely needs to be broken down into more slides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85"/>
            <a:fld id="{2B8355AD-F03F-4878-AD86-7CE5D6D9AE8B}" type="slidenum">
              <a:rPr lang="en-US" smtClean="0"/>
              <a:pPr defTabSz="914485"/>
              <a:t>22</a:t>
            </a:fld>
            <a:endParaRPr lang="en-US" dirty="0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76275"/>
            <a:ext cx="4603750" cy="3452813"/>
          </a:xfrm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946" y="4352775"/>
            <a:ext cx="5082481" cy="4129011"/>
          </a:xfrm>
          <a:noFill/>
          <a:ln/>
        </p:spPr>
        <p:txBody>
          <a:bodyPr/>
          <a:lstStyle/>
          <a:p>
            <a:r>
              <a:rPr lang="en-US" smtClean="0"/>
              <a:t>This definitely needs to be broken down into more slides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85"/>
            <a:fld id="{64386213-9D5B-4FC3-AAE8-79D05F352631}" type="slidenum">
              <a:rPr lang="en-US" smtClean="0"/>
              <a:pPr defTabSz="914485"/>
              <a:t>23</a:t>
            </a:fld>
            <a:endParaRPr lang="en-US" dirty="0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76275"/>
            <a:ext cx="4603750" cy="3452813"/>
          </a:xfrm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946" y="4352775"/>
            <a:ext cx="5082481" cy="4129011"/>
          </a:xfrm>
          <a:noFill/>
          <a:ln/>
        </p:spPr>
        <p:txBody>
          <a:bodyPr/>
          <a:lstStyle/>
          <a:p>
            <a:r>
              <a:rPr lang="en-US" smtClean="0"/>
              <a:t>This definitely needs to be broken down into more slides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600.657: Mesh Processing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Indexed Polygon/Triangle Set (Take 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1775" indent="-231775">
              <a:buNone/>
            </a:pPr>
            <a:r>
              <a:rPr lang="en-US" u="sng" dirty="0" smtClean="0"/>
              <a:t>Advantage</a:t>
            </a:r>
            <a:r>
              <a:rPr lang="en-US" dirty="0" smtClean="0"/>
              <a:t>:</a:t>
            </a:r>
          </a:p>
          <a:p>
            <a:pPr marL="231775" indent="-231775"/>
            <a:r>
              <a:rPr lang="en-US" sz="2800" dirty="0" smtClean="0"/>
              <a:t>Reduced storage</a:t>
            </a:r>
          </a:p>
          <a:p>
            <a:pPr marL="231775" indent="-231775">
              <a:buNone/>
            </a:pPr>
            <a:r>
              <a:rPr lang="en-US" u="sng" dirty="0" smtClean="0"/>
              <a:t>Disadvantages</a:t>
            </a:r>
            <a:r>
              <a:rPr lang="en-US" dirty="0" smtClean="0"/>
              <a:t>:</a:t>
            </a:r>
          </a:p>
          <a:p>
            <a:pPr marL="231775" indent="-231775"/>
            <a:r>
              <a:rPr lang="en-US" sz="2800" dirty="0" smtClean="0"/>
              <a:t>Doesn’t leverage manifold structure</a:t>
            </a:r>
          </a:p>
          <a:p>
            <a:pPr marL="231775" indent="-231775"/>
            <a:r>
              <a:rPr lang="en-US" sz="2800" dirty="0" smtClean="0"/>
              <a:t>No (explicit) connectivity information</a:t>
            </a:r>
          </a:p>
          <a:p>
            <a:pPr marL="231775" indent="-231775"/>
            <a:r>
              <a:rPr lang="en-US" sz="2800" dirty="0" smtClean="0"/>
              <a:t>Can’t store per-edge information</a:t>
            </a:r>
          </a:p>
          <a:p>
            <a:pPr marL="231775" indent="-231775"/>
            <a:r>
              <a:rPr lang="en-US" sz="2800" dirty="0"/>
              <a:t>[Polygon] variable-size data structures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6116320"/>
          <a:ext cx="9144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6002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Non-Manifold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</a:t>
                      </a:r>
                      <a:r>
                        <a:rPr lang="en-US" dirty="0" err="1" smtClean="0"/>
                        <a:t>Orientable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General</a:t>
                      </a:r>
                      <a:r>
                        <a:rPr lang="en-US" baseline="0" dirty="0" smtClean="0"/>
                        <a:t> Polygons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Boundaries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Indexed P.</a:t>
                      </a:r>
                      <a:r>
                        <a:rPr lang="en-US" baseline="0" dirty="0" smtClean="0"/>
                        <a:t> Set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Indexed Triangles Set (Take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231775" indent="-231775"/>
            <a:r>
              <a:rPr lang="en-US" dirty="0" smtClean="0"/>
              <a:t>Lists of vertices, faces</a:t>
            </a:r>
          </a:p>
          <a:p>
            <a:pPr marL="231775" indent="-231775"/>
            <a:r>
              <a:rPr lang="en-US" dirty="0" smtClean="0"/>
              <a:t>Each vertex stores geometry + neighbor face</a:t>
            </a:r>
          </a:p>
          <a:p>
            <a:pPr marL="231775" indent="-231775"/>
            <a:r>
              <a:rPr lang="en-US" dirty="0" smtClean="0"/>
              <a:t>Each face points to its vertices + neighbor faces</a:t>
            </a:r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Q: If the mesh is manifold with low genus, what is the storage cost, per vertex?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2232" y="3429000"/>
            <a:ext cx="3906839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Triangle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Triangles </a:t>
            </a:r>
            <a:r>
              <a:rPr lang="en-US" sz="2000" i="1" dirty="0" smtClean="0">
                <a:latin typeface="Consolas" pitchFamily="49" charset="0"/>
              </a:rPr>
              <a:t>F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i="1" dirty="0" smtClean="0">
                <a:latin typeface="Consolas" pitchFamily="49" charset="0"/>
              </a:rPr>
              <a:t>i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i</a:t>
            </a:r>
            <a:r>
              <a:rPr lang="en-US" sz="2000" baseline="-25000" dirty="0" smtClean="0">
                <a:latin typeface="Consolas" pitchFamily="49" charset="0"/>
              </a:rPr>
              <a:t>12</a:t>
            </a:r>
            <a:r>
              <a:rPr lang="en-US" sz="2000" dirty="0" smtClean="0">
                <a:latin typeface="Consolas" pitchFamily="49" charset="0"/>
              </a:rPr>
              <a:t> , </a:t>
            </a:r>
            <a:r>
              <a:rPr lang="en-US" sz="2000" i="1" dirty="0" smtClean="0">
                <a:latin typeface="Consolas" pitchFamily="49" charset="0"/>
              </a:rPr>
              <a:t>i</a:t>
            </a:r>
            <a:r>
              <a:rPr lang="en-US" sz="2000" baseline="-25000" dirty="0" smtClean="0">
                <a:latin typeface="Consolas" pitchFamily="49" charset="0"/>
              </a:rPr>
              <a:t>13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12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13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i="1" dirty="0" smtClean="0">
                <a:latin typeface="Consolas" pitchFamily="49" charset="0"/>
              </a:rPr>
              <a:t>i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 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i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2 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i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3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smtClean="0">
                <a:latin typeface="Consolas" pitchFamily="49" charset="0"/>
              </a:rPr>
              <a:t>f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f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2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f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7800" y="3429000"/>
            <a:ext cx="2286000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Vertex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Vertices </a:t>
            </a:r>
            <a:r>
              <a:rPr lang="en-US" sz="2000" i="1" dirty="0" smtClean="0">
                <a:latin typeface="Consolas" pitchFamily="49" charset="0"/>
              </a:rPr>
              <a:t>V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err="1" smtClean="0">
                <a:latin typeface="Consolas" pitchFamily="49" charset="0"/>
              </a:rPr>
              <a:t>f</a:t>
            </a:r>
            <a:r>
              <a:rPr lang="en-US" sz="2000" i="1" baseline="-25000" dirty="0" err="1" smtClean="0">
                <a:latin typeface="Consolas" pitchFamily="49" charset="0"/>
              </a:rPr>
              <a:t>V</a:t>
            </a:r>
            <a:endParaRPr lang="en-US" sz="2000" i="1" baseline="-25000" dirty="0" smtClean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Indexed Triangles Set (Take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dirty="0" smtClean="0"/>
              <a:t>Q: Given a vertex, how do we enumerate all of the vertices in its one-ring?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Indexed Polygon/Triangle Set (Take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1775" indent="-231775">
              <a:buNone/>
            </a:pPr>
            <a:r>
              <a:rPr lang="en-US" u="sng" dirty="0" smtClean="0"/>
              <a:t>Advantages</a:t>
            </a:r>
            <a:r>
              <a:rPr lang="en-US" dirty="0" smtClean="0"/>
              <a:t>:</a:t>
            </a:r>
          </a:p>
          <a:p>
            <a:pPr marL="231775" indent="-231775"/>
            <a:r>
              <a:rPr lang="en-US" sz="2800" dirty="0" smtClean="0"/>
              <a:t>Reduced storage</a:t>
            </a:r>
          </a:p>
          <a:p>
            <a:pPr marL="231775" indent="-231775"/>
            <a:r>
              <a:rPr lang="en-US" sz="2800" dirty="0" smtClean="0"/>
              <a:t>Explicit connectivity information</a:t>
            </a:r>
          </a:p>
          <a:p>
            <a:pPr marL="231775" indent="-231775">
              <a:buNone/>
            </a:pPr>
            <a:r>
              <a:rPr lang="en-US" u="sng" dirty="0" smtClean="0"/>
              <a:t>Disadvantages</a:t>
            </a:r>
            <a:r>
              <a:rPr lang="en-US" dirty="0" smtClean="0"/>
              <a:t>:</a:t>
            </a:r>
          </a:p>
          <a:p>
            <a:pPr marL="231775" indent="-231775"/>
            <a:r>
              <a:rPr lang="en-US" sz="2800" dirty="0" smtClean="0"/>
              <a:t>Partially leverages manifold structure</a:t>
            </a:r>
          </a:p>
          <a:p>
            <a:pPr marL="231775" indent="-231775"/>
            <a:r>
              <a:rPr lang="en-US" sz="2800" dirty="0" smtClean="0"/>
              <a:t>Messy connectivity information</a:t>
            </a:r>
          </a:p>
          <a:p>
            <a:pPr marL="231775" indent="-231775"/>
            <a:r>
              <a:rPr lang="en-US" sz="2800" dirty="0" smtClean="0"/>
              <a:t>Can’t store per-edge information</a:t>
            </a:r>
          </a:p>
          <a:p>
            <a:pPr marL="231775" indent="-231775"/>
            <a:r>
              <a:rPr lang="en-US" sz="2800" dirty="0"/>
              <a:t>[Polygon] </a:t>
            </a:r>
            <a:r>
              <a:rPr lang="en-US" sz="2800" dirty="0" smtClean="0"/>
              <a:t>variable-size data structures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5745480"/>
          <a:ext cx="9144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6002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Non-Manifold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</a:t>
                      </a:r>
                      <a:r>
                        <a:rPr lang="en-US" dirty="0" err="1" smtClean="0"/>
                        <a:t>Orientable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General</a:t>
                      </a:r>
                      <a:r>
                        <a:rPr lang="en-US" baseline="0" dirty="0" smtClean="0"/>
                        <a:t> Polygons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Boundaries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Indexed P.</a:t>
                      </a:r>
                      <a:r>
                        <a:rPr lang="en-US" baseline="0" dirty="0" smtClean="0"/>
                        <a:t> Set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Indexed P. Set (2)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Yes/No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Winged-Edge Mesh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/>
          </a:bodyPr>
          <a:lstStyle/>
          <a:p>
            <a:pPr marL="231775" indent="-231775"/>
            <a:r>
              <a:rPr lang="en-US" dirty="0" smtClean="0"/>
              <a:t>Lists of vertices, edges, faces</a:t>
            </a:r>
          </a:p>
          <a:p>
            <a:pPr marL="231775" indent="-231775"/>
            <a:r>
              <a:rPr lang="en-US" dirty="0" smtClean="0"/>
              <a:t>Each vertex stores geometry + neighbor edge</a:t>
            </a:r>
          </a:p>
          <a:p>
            <a:pPr marL="231775" indent="-231775"/>
            <a:r>
              <a:rPr lang="en-US" dirty="0" smtClean="0"/>
              <a:t>Each face stores neighbor edge</a:t>
            </a:r>
          </a:p>
          <a:p>
            <a:pPr marL="231775" indent="-231775"/>
            <a:r>
              <a:rPr lang="en-US" dirty="0" smtClean="0"/>
              <a:t>Each edge points to vertices (x2), faces (x2), next edge (x2), and previous edge (x2)</a:t>
            </a:r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Q: If the mesh is manifold, triangular with low genus, what is the storage cost, per vertex?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12804" y="3946029"/>
            <a:ext cx="1478796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Face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Faces </a:t>
            </a:r>
            <a:r>
              <a:rPr lang="en-US" sz="2000" i="1" dirty="0" smtClean="0">
                <a:latin typeface="Consolas" pitchFamily="49" charset="0"/>
              </a:rPr>
              <a:t>F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i="1" dirty="0" smtClean="0">
                <a:latin typeface="Consolas" pitchFamily="49" charset="0"/>
              </a:rPr>
              <a:t>e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i="1" dirty="0" err="1" smtClean="0">
                <a:latin typeface="Consolas" pitchFamily="49" charset="0"/>
              </a:rPr>
              <a:t>e</a:t>
            </a:r>
            <a:r>
              <a:rPr lang="en-US" sz="2000" i="1" baseline="-25000" dirty="0" err="1" smtClean="0">
                <a:latin typeface="Consolas" pitchFamily="49" charset="0"/>
              </a:rPr>
              <a:t>F</a:t>
            </a:r>
            <a:endParaRPr lang="en-US" sz="2000" baseline="-25000" dirty="0" smtClean="0">
              <a:latin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3946029"/>
            <a:ext cx="2286000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Vertex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Vertices </a:t>
            </a:r>
            <a:r>
              <a:rPr lang="en-US" sz="2000" i="1" dirty="0" smtClean="0">
                <a:latin typeface="Consolas" pitchFamily="49" charset="0"/>
              </a:rPr>
              <a:t>V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smtClean="0">
                <a:latin typeface="Consolas" pitchFamily="49" charset="0"/>
              </a:rPr>
              <a:t>e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err="1" smtClean="0">
                <a:latin typeface="Consolas" pitchFamily="49" charset="0"/>
              </a:rPr>
              <a:t>e</a:t>
            </a:r>
            <a:r>
              <a:rPr lang="en-US" sz="2000" i="1" baseline="-25000" dirty="0" err="1" smtClean="0">
                <a:latin typeface="Consolas" pitchFamily="49" charset="0"/>
              </a:rPr>
              <a:t>V</a:t>
            </a:r>
            <a:endParaRPr lang="en-US" sz="2000" i="1" baseline="-25000" dirty="0" smtClean="0">
              <a:latin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3946029"/>
            <a:ext cx="4953000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Edge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Edges </a:t>
            </a:r>
            <a:r>
              <a:rPr lang="en-US" sz="2000" i="1" dirty="0" smtClean="0">
                <a:latin typeface="Consolas" pitchFamily="49" charset="0"/>
              </a:rPr>
              <a:t>E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v</a:t>
            </a:r>
            <a:r>
              <a:rPr lang="en-US" sz="2000" baseline="-25000" dirty="0" smtClean="0">
                <a:latin typeface="Consolas" pitchFamily="49" charset="0"/>
              </a:rPr>
              <a:t>12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12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smtClean="0">
                <a:latin typeface="Consolas" pitchFamily="49" charset="0"/>
              </a:rPr>
              <a:t>n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n</a:t>
            </a:r>
            <a:r>
              <a:rPr lang="en-US" sz="2000" baseline="-25000" dirty="0" smtClean="0">
                <a:latin typeface="Consolas" pitchFamily="49" charset="0"/>
              </a:rPr>
              <a:t>12</a:t>
            </a:r>
            <a:r>
              <a:rPr lang="en-US" sz="2000" i="1" dirty="0" smtClean="0">
                <a:latin typeface="Consolas" pitchFamily="49" charset="0"/>
              </a:rPr>
              <a:t>, p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p</a:t>
            </a:r>
            <a:r>
              <a:rPr lang="en-US" sz="2000" baseline="-25000" dirty="0" smtClean="0">
                <a:latin typeface="Consolas" pitchFamily="49" charset="0"/>
              </a:rPr>
              <a:t>12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i="1" baseline="-25000" dirty="0" smtClean="0">
                <a:latin typeface="Consolas" pitchFamily="49" charset="0"/>
              </a:rPr>
              <a:t>E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v</a:t>
            </a:r>
            <a:r>
              <a:rPr lang="en-US" sz="2000" i="1" baseline="-25000" dirty="0" smtClean="0">
                <a:latin typeface="Consolas" pitchFamily="49" charset="0"/>
              </a:rPr>
              <a:t>E</a:t>
            </a:r>
            <a:r>
              <a:rPr lang="en-US" sz="2000" baseline="-25000" dirty="0" smtClean="0">
                <a:latin typeface="Consolas" pitchFamily="49" charset="0"/>
              </a:rPr>
              <a:t>2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smtClean="0">
                <a:latin typeface="Consolas" pitchFamily="49" charset="0"/>
              </a:rPr>
              <a:t>f</a:t>
            </a:r>
            <a:r>
              <a:rPr lang="en-US" sz="2000" i="1" baseline="-25000" dirty="0" smtClean="0">
                <a:latin typeface="Consolas" pitchFamily="49" charset="0"/>
              </a:rPr>
              <a:t>E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f</a:t>
            </a:r>
            <a:r>
              <a:rPr lang="en-US" sz="2000" i="1" baseline="-25000" dirty="0" smtClean="0">
                <a:latin typeface="Consolas" pitchFamily="49" charset="0"/>
              </a:rPr>
              <a:t>E</a:t>
            </a:r>
            <a:r>
              <a:rPr lang="en-US" sz="2000" baseline="-25000" dirty="0" smtClean="0">
                <a:latin typeface="Consolas" pitchFamily="49" charset="0"/>
              </a:rPr>
              <a:t>2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smtClean="0">
                <a:latin typeface="Consolas" pitchFamily="49" charset="0"/>
              </a:rPr>
              <a:t>n</a:t>
            </a:r>
            <a:r>
              <a:rPr lang="en-US" sz="2000" i="1" baseline="-25000" dirty="0" smtClean="0">
                <a:latin typeface="Consolas" pitchFamily="49" charset="0"/>
              </a:rPr>
              <a:t>E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n</a:t>
            </a:r>
            <a:r>
              <a:rPr lang="en-US" sz="2000" i="1" baseline="-25000" dirty="0" smtClean="0">
                <a:latin typeface="Consolas" pitchFamily="49" charset="0"/>
              </a:rPr>
              <a:t>E</a:t>
            </a:r>
            <a:r>
              <a:rPr lang="en-US" sz="2000" baseline="-25000" dirty="0" smtClean="0">
                <a:latin typeface="Consolas" pitchFamily="49" charset="0"/>
              </a:rPr>
              <a:t>2</a:t>
            </a:r>
            <a:r>
              <a:rPr lang="en-US" sz="2000" i="1" dirty="0" smtClean="0">
                <a:latin typeface="Consolas" pitchFamily="49" charset="0"/>
              </a:rPr>
              <a:t>, p</a:t>
            </a:r>
            <a:r>
              <a:rPr lang="en-US" sz="2000" i="1" baseline="-25000" dirty="0" smtClean="0">
                <a:latin typeface="Consolas" pitchFamily="49" charset="0"/>
              </a:rPr>
              <a:t>E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p</a:t>
            </a:r>
            <a:r>
              <a:rPr lang="en-US" sz="2000" i="1" baseline="-25000" dirty="0" smtClean="0">
                <a:latin typeface="Consolas" pitchFamily="49" charset="0"/>
              </a:rPr>
              <a:t>E</a:t>
            </a:r>
            <a:r>
              <a:rPr lang="en-US" sz="2000" baseline="-25000" dirty="0" smtClean="0">
                <a:latin typeface="Consolas" pitchFamily="49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Winged-Edge Mesh</a:t>
            </a:r>
          </a:p>
        </p:txBody>
      </p:sp>
      <p:pic>
        <p:nvPicPr>
          <p:cNvPr id="47108" name="Picture 4" descr="6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6350" y="2286000"/>
            <a:ext cx="306705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 descr="6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50" y="2362200"/>
            <a:ext cx="2971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Winged-Edge Mesh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</a:p>
          <a:p>
            <a:pPr lvl="1"/>
            <a:endParaRPr lang="en-US" dirty="0" smtClean="0"/>
          </a:p>
        </p:txBody>
      </p:sp>
      <p:pic>
        <p:nvPicPr>
          <p:cNvPr id="48132" name="Picture 4" descr="7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311650"/>
            <a:ext cx="345757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5" descr="7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311650"/>
            <a:ext cx="2144713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6" descr="7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62788" y="4349750"/>
            <a:ext cx="86201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Picture 7" descr="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5363" y="1943100"/>
            <a:ext cx="45720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3117850" y="25781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1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3479800" y="35179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2</a:t>
            </a: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3790950" y="292417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3</a:t>
            </a:r>
          </a:p>
        </p:txBody>
      </p: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4422775" y="21939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4</a:t>
            </a: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4652963" y="30781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/>
              <a:t>e</a:t>
            </a:r>
            <a:r>
              <a:rPr lang="en-US" baseline="-25000" dirty="0"/>
              <a:t>5</a:t>
            </a: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4960938" y="36322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6</a:t>
            </a: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5245100" y="30956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/>
              <a:t>e</a:t>
            </a:r>
            <a:r>
              <a:rPr lang="en-US" baseline="-25000" dirty="0"/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Winged-Edge Mesh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Example: Find vertices adjacent to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</p:txBody>
      </p:sp>
      <p:pic>
        <p:nvPicPr>
          <p:cNvPr id="49156" name="Picture 4" descr="7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311650"/>
            <a:ext cx="345757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5" descr="7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311650"/>
            <a:ext cx="2144713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6" descr="7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62788" y="4349750"/>
            <a:ext cx="86201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9" name="Picture 7" descr="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5363" y="1935162"/>
            <a:ext cx="45720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3117850" y="25781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1</a:t>
            </a: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3479800" y="35179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2</a:t>
            </a: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3790950" y="292417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3</a:t>
            </a: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4422775" y="21939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4</a:t>
            </a: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4652963" y="30781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/>
              <a:t>e</a:t>
            </a:r>
            <a:r>
              <a:rPr lang="en-US" baseline="-25000" dirty="0"/>
              <a:t>5</a:t>
            </a:r>
          </a:p>
        </p:txBody>
      </p:sp>
      <p:sp>
        <p:nvSpPr>
          <p:cNvPr id="29" name="Text Box 13"/>
          <p:cNvSpPr txBox="1">
            <a:spLocks noChangeArrowheads="1"/>
          </p:cNvSpPr>
          <p:nvPr/>
        </p:nvSpPr>
        <p:spPr bwMode="auto">
          <a:xfrm>
            <a:off x="4960938" y="36322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6</a:t>
            </a:r>
          </a:p>
        </p:txBody>
      </p:sp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5245100" y="30956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/>
              <a:t>e</a:t>
            </a:r>
            <a:r>
              <a:rPr lang="en-US" baseline="-25000" dirty="0"/>
              <a:t>7</a:t>
            </a:r>
          </a:p>
        </p:txBody>
      </p:sp>
      <p:sp>
        <p:nvSpPr>
          <p:cNvPr id="31" name="Oval 15"/>
          <p:cNvSpPr>
            <a:spLocks noChangeAspect="1" noChangeArrowheads="1"/>
          </p:cNvSpPr>
          <p:nvPr/>
        </p:nvSpPr>
        <p:spPr bwMode="auto">
          <a:xfrm>
            <a:off x="4225925" y="3708400"/>
            <a:ext cx="115888" cy="1158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Winged-Edge Mesh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Example: Find vertices adjacent to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</p:txBody>
      </p:sp>
      <p:pic>
        <p:nvPicPr>
          <p:cNvPr id="50180" name="Picture 4" descr="7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311650"/>
            <a:ext cx="345757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7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311650"/>
            <a:ext cx="2144713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6" descr="7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62788" y="4349750"/>
            <a:ext cx="86201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7" descr="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5363" y="1943100"/>
            <a:ext cx="45720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3117850" y="25781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1</a:t>
            </a: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3479800" y="35179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2</a:t>
            </a: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3790950" y="292417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3</a:t>
            </a: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4422775" y="21939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4</a:t>
            </a:r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4652963" y="30781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/>
              <a:t>e</a:t>
            </a:r>
            <a:r>
              <a:rPr lang="en-US" baseline="-25000" dirty="0"/>
              <a:t>5</a:t>
            </a: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4960938" y="36322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6</a:t>
            </a: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5245100" y="30956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/>
              <a:t>e</a:t>
            </a:r>
            <a:r>
              <a:rPr lang="en-US" baseline="-25000" dirty="0"/>
              <a:t>7</a:t>
            </a:r>
          </a:p>
        </p:txBody>
      </p:sp>
      <p:sp>
        <p:nvSpPr>
          <p:cNvPr id="50191" name="Rectangle 16"/>
          <p:cNvSpPr>
            <a:spLocks noChangeArrowheads="1"/>
          </p:cNvSpPr>
          <p:nvPr/>
        </p:nvSpPr>
        <p:spPr bwMode="auto">
          <a:xfrm>
            <a:off x="1076325" y="5130800"/>
            <a:ext cx="2266950" cy="268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92" name="Line 17"/>
          <p:cNvSpPr>
            <a:spLocks noChangeShapeType="1"/>
          </p:cNvSpPr>
          <p:nvPr/>
        </p:nvSpPr>
        <p:spPr bwMode="auto">
          <a:xfrm>
            <a:off x="4303713" y="3757613"/>
            <a:ext cx="1458912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93" name="Oval 15"/>
          <p:cNvSpPr>
            <a:spLocks noChangeAspect="1" noChangeArrowheads="1"/>
          </p:cNvSpPr>
          <p:nvPr/>
        </p:nvSpPr>
        <p:spPr bwMode="auto">
          <a:xfrm>
            <a:off x="4225925" y="3708400"/>
            <a:ext cx="115888" cy="1158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Winged-Edge Mesh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Example: Find vertices adjacent to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</p:txBody>
      </p:sp>
      <p:pic>
        <p:nvPicPr>
          <p:cNvPr id="51204" name="Picture 4" descr="7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311650"/>
            <a:ext cx="345757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5" descr="7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311650"/>
            <a:ext cx="2144713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6" descr="7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62788" y="4349750"/>
            <a:ext cx="86201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Picture 7" descr="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5363" y="1943100"/>
            <a:ext cx="45720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3117850" y="25781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1</a:t>
            </a: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3479800" y="35179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2</a:t>
            </a:r>
          </a:p>
        </p:txBody>
      </p: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3790950" y="292417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3</a:t>
            </a: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4422775" y="21939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4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4652963" y="30781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5</a:t>
            </a: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4960938" y="36322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6</a:t>
            </a: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5245100" y="30956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7</a:t>
            </a:r>
          </a:p>
        </p:txBody>
      </p:sp>
      <p:sp>
        <p:nvSpPr>
          <p:cNvPr id="51215" name="Line 16"/>
          <p:cNvSpPr>
            <a:spLocks noChangeShapeType="1"/>
          </p:cNvSpPr>
          <p:nvPr/>
        </p:nvSpPr>
        <p:spPr bwMode="auto">
          <a:xfrm>
            <a:off x="4303713" y="3757613"/>
            <a:ext cx="1458912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16" name="Rectangle 18"/>
          <p:cNvSpPr>
            <a:spLocks noChangeArrowheads="1"/>
          </p:cNvSpPr>
          <p:nvPr/>
        </p:nvSpPr>
        <p:spPr bwMode="auto">
          <a:xfrm>
            <a:off x="3381375" y="6205538"/>
            <a:ext cx="3533775" cy="268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7" name="Oval 19"/>
          <p:cNvSpPr>
            <a:spLocks noChangeArrowheads="1"/>
          </p:cNvSpPr>
          <p:nvPr/>
        </p:nvSpPr>
        <p:spPr bwMode="auto">
          <a:xfrm>
            <a:off x="4191000" y="6129338"/>
            <a:ext cx="420687" cy="42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9" name="Oval 17"/>
          <p:cNvSpPr>
            <a:spLocks noChangeAspect="1" noChangeArrowheads="1"/>
          </p:cNvSpPr>
          <p:nvPr/>
        </p:nvSpPr>
        <p:spPr bwMode="auto">
          <a:xfrm>
            <a:off x="4225925" y="3708400"/>
            <a:ext cx="115888" cy="1158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20" name="Oval 21"/>
          <p:cNvSpPr>
            <a:spLocks noChangeArrowheads="1"/>
          </p:cNvSpPr>
          <p:nvPr/>
        </p:nvSpPr>
        <p:spPr bwMode="auto">
          <a:xfrm>
            <a:off x="3841750" y="6129338"/>
            <a:ext cx="420688" cy="42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17"/>
          <p:cNvSpPr>
            <a:spLocks noChangeAspect="1" noChangeArrowheads="1"/>
          </p:cNvSpPr>
          <p:nvPr/>
        </p:nvSpPr>
        <p:spPr bwMode="auto">
          <a:xfrm>
            <a:off x="5715000" y="3694112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Polygon/Triangle Soup</a:t>
            </a:r>
          </a:p>
          <a:p>
            <a:r>
              <a:rPr lang="en-US" dirty="0" smtClean="0"/>
              <a:t>Indexed Polygon/Triangle Set</a:t>
            </a:r>
          </a:p>
          <a:p>
            <a:r>
              <a:rPr lang="en-US" dirty="0" smtClean="0"/>
              <a:t>Winged-Edge</a:t>
            </a:r>
          </a:p>
          <a:p>
            <a:r>
              <a:rPr lang="en-US" dirty="0" smtClean="0"/>
              <a:t>Half-Edge</a:t>
            </a:r>
          </a:p>
          <a:p>
            <a:r>
              <a:rPr lang="en-US" dirty="0" smtClean="0"/>
              <a:t>Directed-Edge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Winged-Edge Mesh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Example: Find vertices adjacent to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</p:txBody>
      </p:sp>
      <p:pic>
        <p:nvPicPr>
          <p:cNvPr id="51204" name="Picture 4" descr="7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311650"/>
            <a:ext cx="345757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5" descr="7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311650"/>
            <a:ext cx="2144713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6" descr="7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62788" y="4349750"/>
            <a:ext cx="86201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Picture 7" descr="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5363" y="1943100"/>
            <a:ext cx="45720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3117850" y="25781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1</a:t>
            </a: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3479800" y="35179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2</a:t>
            </a:r>
          </a:p>
        </p:txBody>
      </p: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3790950" y="292417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3</a:t>
            </a: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4422775" y="21939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4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4652963" y="30781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5</a:t>
            </a: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4960938" y="36322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6</a:t>
            </a: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5245100" y="30956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7</a:t>
            </a:r>
          </a:p>
        </p:txBody>
      </p:sp>
      <p:sp>
        <p:nvSpPr>
          <p:cNvPr id="51215" name="Line 16"/>
          <p:cNvSpPr>
            <a:spLocks noChangeShapeType="1"/>
          </p:cNvSpPr>
          <p:nvPr/>
        </p:nvSpPr>
        <p:spPr bwMode="auto">
          <a:xfrm>
            <a:off x="4303713" y="3757613"/>
            <a:ext cx="1458912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16" name="Rectangle 18"/>
          <p:cNvSpPr>
            <a:spLocks noChangeArrowheads="1"/>
          </p:cNvSpPr>
          <p:nvPr/>
        </p:nvSpPr>
        <p:spPr bwMode="auto">
          <a:xfrm>
            <a:off x="3381375" y="6205538"/>
            <a:ext cx="3533775" cy="268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7" name="Oval 19"/>
          <p:cNvSpPr>
            <a:spLocks noChangeArrowheads="1"/>
          </p:cNvSpPr>
          <p:nvPr/>
        </p:nvSpPr>
        <p:spPr bwMode="auto">
          <a:xfrm>
            <a:off x="5262563" y="6129338"/>
            <a:ext cx="420687" cy="42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8" name="Line 20"/>
          <p:cNvSpPr>
            <a:spLocks noChangeShapeType="1"/>
          </p:cNvSpPr>
          <p:nvPr/>
        </p:nvSpPr>
        <p:spPr bwMode="auto">
          <a:xfrm flipV="1">
            <a:off x="4303713" y="2709863"/>
            <a:ext cx="958850" cy="1038225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19" name="Oval 17"/>
          <p:cNvSpPr>
            <a:spLocks noChangeAspect="1" noChangeArrowheads="1"/>
          </p:cNvSpPr>
          <p:nvPr/>
        </p:nvSpPr>
        <p:spPr bwMode="auto">
          <a:xfrm>
            <a:off x="4225925" y="3708400"/>
            <a:ext cx="115888" cy="1158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20" name="Oval 21"/>
          <p:cNvSpPr>
            <a:spLocks noChangeArrowheads="1"/>
          </p:cNvSpPr>
          <p:nvPr/>
        </p:nvSpPr>
        <p:spPr bwMode="auto">
          <a:xfrm>
            <a:off x="3841750" y="6129338"/>
            <a:ext cx="420688" cy="42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17"/>
          <p:cNvSpPr>
            <a:spLocks noChangeAspect="1" noChangeArrowheads="1"/>
          </p:cNvSpPr>
          <p:nvPr/>
        </p:nvSpPr>
        <p:spPr bwMode="auto">
          <a:xfrm>
            <a:off x="5715000" y="3694112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Winged-Edge Mesh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Example: Find vertices adjacent to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</p:txBody>
      </p:sp>
      <p:pic>
        <p:nvPicPr>
          <p:cNvPr id="52228" name="Picture 4" descr="7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311650"/>
            <a:ext cx="345757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5" descr="7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311650"/>
            <a:ext cx="2144713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6" descr="7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62788" y="4349750"/>
            <a:ext cx="86201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1" name="Picture 7" descr="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5363" y="1943100"/>
            <a:ext cx="45720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3117850" y="25781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1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3479800" y="35179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2</a:t>
            </a:r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3790950" y="292417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3</a:t>
            </a:r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4422775" y="21939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4</a:t>
            </a:r>
          </a:p>
        </p:txBody>
      </p:sp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4652963" y="30781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5</a:t>
            </a:r>
          </a:p>
        </p:txBody>
      </p:sp>
      <p:sp>
        <p:nvSpPr>
          <p:cNvPr id="52237" name="Text Box 13"/>
          <p:cNvSpPr txBox="1">
            <a:spLocks noChangeArrowheads="1"/>
          </p:cNvSpPr>
          <p:nvPr/>
        </p:nvSpPr>
        <p:spPr bwMode="auto">
          <a:xfrm>
            <a:off x="4960938" y="36322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6</a:t>
            </a:r>
          </a:p>
        </p:txBody>
      </p:sp>
      <p:sp>
        <p:nvSpPr>
          <p:cNvPr id="52238" name="Text Box 14"/>
          <p:cNvSpPr txBox="1">
            <a:spLocks noChangeArrowheads="1"/>
          </p:cNvSpPr>
          <p:nvPr/>
        </p:nvSpPr>
        <p:spPr bwMode="auto">
          <a:xfrm>
            <a:off x="5245100" y="30956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7</a:t>
            </a:r>
          </a:p>
        </p:txBody>
      </p:sp>
      <p:sp>
        <p:nvSpPr>
          <p:cNvPr id="52240" name="Rectangle 16"/>
          <p:cNvSpPr>
            <a:spLocks noChangeArrowheads="1"/>
          </p:cNvSpPr>
          <p:nvPr/>
        </p:nvSpPr>
        <p:spPr bwMode="auto">
          <a:xfrm>
            <a:off x="3381375" y="5937250"/>
            <a:ext cx="3533775" cy="268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41" name="Oval 17"/>
          <p:cNvSpPr>
            <a:spLocks noChangeArrowheads="1"/>
          </p:cNvSpPr>
          <p:nvPr/>
        </p:nvSpPr>
        <p:spPr bwMode="auto">
          <a:xfrm>
            <a:off x="4191000" y="5859463"/>
            <a:ext cx="420687" cy="42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42" name="Line 18"/>
          <p:cNvSpPr>
            <a:spLocks noChangeShapeType="1"/>
          </p:cNvSpPr>
          <p:nvPr/>
        </p:nvSpPr>
        <p:spPr bwMode="auto">
          <a:xfrm flipV="1">
            <a:off x="4303713" y="2709863"/>
            <a:ext cx="958850" cy="1038225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4" name="Oval 19"/>
          <p:cNvSpPr>
            <a:spLocks noChangeAspect="1" noChangeArrowheads="1"/>
          </p:cNvSpPr>
          <p:nvPr/>
        </p:nvSpPr>
        <p:spPr bwMode="auto">
          <a:xfrm>
            <a:off x="4225925" y="3708400"/>
            <a:ext cx="115888" cy="1158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45" name="Oval 21"/>
          <p:cNvSpPr>
            <a:spLocks noChangeArrowheads="1"/>
          </p:cNvSpPr>
          <p:nvPr/>
        </p:nvSpPr>
        <p:spPr bwMode="auto">
          <a:xfrm>
            <a:off x="3843338" y="5859463"/>
            <a:ext cx="420687" cy="42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17"/>
          <p:cNvSpPr>
            <a:spLocks noChangeAspect="1" noChangeArrowheads="1"/>
          </p:cNvSpPr>
          <p:nvPr/>
        </p:nvSpPr>
        <p:spPr bwMode="auto">
          <a:xfrm>
            <a:off x="5715000" y="3694112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17"/>
          <p:cNvSpPr>
            <a:spLocks noChangeAspect="1" noChangeArrowheads="1"/>
          </p:cNvSpPr>
          <p:nvPr/>
        </p:nvSpPr>
        <p:spPr bwMode="auto">
          <a:xfrm>
            <a:off x="5218112" y="2627312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Winged-Edge Mesh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Example: Find vertices adjacent to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</p:txBody>
      </p:sp>
      <p:pic>
        <p:nvPicPr>
          <p:cNvPr id="52228" name="Picture 4" descr="7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311650"/>
            <a:ext cx="345757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5" descr="7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311650"/>
            <a:ext cx="2144713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6" descr="7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62788" y="4349750"/>
            <a:ext cx="86201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1" name="Picture 7" descr="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5363" y="1943100"/>
            <a:ext cx="45720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3117850" y="25781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1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3479800" y="35179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2</a:t>
            </a:r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3790950" y="292417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3</a:t>
            </a:r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4422775" y="21939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4</a:t>
            </a:r>
          </a:p>
        </p:txBody>
      </p:sp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4652963" y="30781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5</a:t>
            </a:r>
          </a:p>
        </p:txBody>
      </p:sp>
      <p:sp>
        <p:nvSpPr>
          <p:cNvPr id="52237" name="Text Box 13"/>
          <p:cNvSpPr txBox="1">
            <a:spLocks noChangeArrowheads="1"/>
          </p:cNvSpPr>
          <p:nvPr/>
        </p:nvSpPr>
        <p:spPr bwMode="auto">
          <a:xfrm>
            <a:off x="4960938" y="36322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6</a:t>
            </a:r>
          </a:p>
        </p:txBody>
      </p:sp>
      <p:sp>
        <p:nvSpPr>
          <p:cNvPr id="52238" name="Text Box 14"/>
          <p:cNvSpPr txBox="1">
            <a:spLocks noChangeArrowheads="1"/>
          </p:cNvSpPr>
          <p:nvPr/>
        </p:nvSpPr>
        <p:spPr bwMode="auto">
          <a:xfrm>
            <a:off x="5245100" y="30956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7</a:t>
            </a:r>
          </a:p>
        </p:txBody>
      </p:sp>
      <p:sp>
        <p:nvSpPr>
          <p:cNvPr id="52240" name="Rectangle 16"/>
          <p:cNvSpPr>
            <a:spLocks noChangeArrowheads="1"/>
          </p:cNvSpPr>
          <p:nvPr/>
        </p:nvSpPr>
        <p:spPr bwMode="auto">
          <a:xfrm>
            <a:off x="3381375" y="5937250"/>
            <a:ext cx="3533775" cy="268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41" name="Oval 17"/>
          <p:cNvSpPr>
            <a:spLocks noChangeArrowheads="1"/>
          </p:cNvSpPr>
          <p:nvPr/>
        </p:nvSpPr>
        <p:spPr bwMode="auto">
          <a:xfrm>
            <a:off x="5262563" y="5859463"/>
            <a:ext cx="420687" cy="42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42" name="Line 18"/>
          <p:cNvSpPr>
            <a:spLocks noChangeShapeType="1"/>
          </p:cNvSpPr>
          <p:nvPr/>
        </p:nvSpPr>
        <p:spPr bwMode="auto">
          <a:xfrm flipV="1">
            <a:off x="4303713" y="2709863"/>
            <a:ext cx="958850" cy="1038225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3" name="Line 20"/>
          <p:cNvSpPr>
            <a:spLocks noChangeShapeType="1"/>
          </p:cNvSpPr>
          <p:nvPr/>
        </p:nvSpPr>
        <p:spPr bwMode="auto">
          <a:xfrm flipH="1" flipV="1">
            <a:off x="3841750" y="2365375"/>
            <a:ext cx="442913" cy="1392238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4" name="Oval 19"/>
          <p:cNvSpPr>
            <a:spLocks noChangeAspect="1" noChangeArrowheads="1"/>
          </p:cNvSpPr>
          <p:nvPr/>
        </p:nvSpPr>
        <p:spPr bwMode="auto">
          <a:xfrm>
            <a:off x="4225925" y="3708400"/>
            <a:ext cx="115888" cy="1158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45" name="Oval 21"/>
          <p:cNvSpPr>
            <a:spLocks noChangeArrowheads="1"/>
          </p:cNvSpPr>
          <p:nvPr/>
        </p:nvSpPr>
        <p:spPr bwMode="auto">
          <a:xfrm>
            <a:off x="3843338" y="5859463"/>
            <a:ext cx="420687" cy="42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17"/>
          <p:cNvSpPr>
            <a:spLocks noChangeAspect="1" noChangeArrowheads="1"/>
          </p:cNvSpPr>
          <p:nvPr/>
        </p:nvSpPr>
        <p:spPr bwMode="auto">
          <a:xfrm>
            <a:off x="5715000" y="3694112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17"/>
          <p:cNvSpPr>
            <a:spLocks noChangeAspect="1" noChangeArrowheads="1"/>
          </p:cNvSpPr>
          <p:nvPr/>
        </p:nvSpPr>
        <p:spPr bwMode="auto">
          <a:xfrm>
            <a:off x="5218112" y="2627312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Winged-Edge Mesh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Example: Find vertices adjacent to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</p:txBody>
      </p:sp>
      <p:pic>
        <p:nvPicPr>
          <p:cNvPr id="53252" name="Picture 4" descr="7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311650"/>
            <a:ext cx="345757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5" descr="7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311650"/>
            <a:ext cx="2144713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Picture 6" descr="7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62788" y="4349750"/>
            <a:ext cx="86201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5" name="Picture 7" descr="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5363" y="1943100"/>
            <a:ext cx="45720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3117850" y="25781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1</a:t>
            </a: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3479800" y="35179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2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3790950" y="292417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3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4422775" y="21939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4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4652963" y="30781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5</a:t>
            </a: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4960938" y="36322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6</a:t>
            </a:r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5245100" y="30956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7</a:t>
            </a:r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3381375" y="5399088"/>
            <a:ext cx="3533775" cy="268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5" name="Oval 17"/>
          <p:cNvSpPr>
            <a:spLocks noChangeArrowheads="1"/>
          </p:cNvSpPr>
          <p:nvPr/>
        </p:nvSpPr>
        <p:spPr bwMode="auto">
          <a:xfrm>
            <a:off x="4191000" y="5321300"/>
            <a:ext cx="420687" cy="42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7" name="Line 19"/>
          <p:cNvSpPr>
            <a:spLocks noChangeShapeType="1"/>
          </p:cNvSpPr>
          <p:nvPr/>
        </p:nvSpPr>
        <p:spPr bwMode="auto">
          <a:xfrm flipH="1" flipV="1">
            <a:off x="3841750" y="2365375"/>
            <a:ext cx="442913" cy="1392238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69" name="Oval 20"/>
          <p:cNvSpPr>
            <a:spLocks noChangeAspect="1" noChangeArrowheads="1"/>
          </p:cNvSpPr>
          <p:nvPr/>
        </p:nvSpPr>
        <p:spPr bwMode="auto">
          <a:xfrm>
            <a:off x="4225925" y="3708400"/>
            <a:ext cx="115888" cy="1158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70" name="Oval 22"/>
          <p:cNvSpPr>
            <a:spLocks noChangeArrowheads="1"/>
          </p:cNvSpPr>
          <p:nvPr/>
        </p:nvSpPr>
        <p:spPr bwMode="auto">
          <a:xfrm>
            <a:off x="3841750" y="5321300"/>
            <a:ext cx="420688" cy="42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17"/>
          <p:cNvSpPr>
            <a:spLocks noChangeAspect="1" noChangeArrowheads="1"/>
          </p:cNvSpPr>
          <p:nvPr/>
        </p:nvSpPr>
        <p:spPr bwMode="auto">
          <a:xfrm>
            <a:off x="5715000" y="3694112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17"/>
          <p:cNvSpPr>
            <a:spLocks noChangeAspect="1" noChangeArrowheads="1"/>
          </p:cNvSpPr>
          <p:nvPr/>
        </p:nvSpPr>
        <p:spPr bwMode="auto">
          <a:xfrm>
            <a:off x="5218112" y="2627312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17"/>
          <p:cNvSpPr>
            <a:spLocks noChangeAspect="1" noChangeArrowheads="1"/>
          </p:cNvSpPr>
          <p:nvPr/>
        </p:nvSpPr>
        <p:spPr bwMode="auto">
          <a:xfrm>
            <a:off x="3778061" y="2301498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Winged-Edge Mesh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Example: Find vertices adjacent to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</p:txBody>
      </p:sp>
      <p:pic>
        <p:nvPicPr>
          <p:cNvPr id="53252" name="Picture 4" descr="7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311650"/>
            <a:ext cx="345757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5" descr="7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311650"/>
            <a:ext cx="2144713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Picture 6" descr="7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62788" y="4349750"/>
            <a:ext cx="86201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5" name="Picture 7" descr="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5363" y="1943100"/>
            <a:ext cx="45720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3117850" y="25781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1</a:t>
            </a: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3479800" y="35179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2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3790950" y="292417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3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4422775" y="21939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4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4652963" y="30781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5</a:t>
            </a: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4960938" y="36322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6</a:t>
            </a:r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5245100" y="30956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7</a:t>
            </a:r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3381375" y="5399088"/>
            <a:ext cx="3533775" cy="268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5" name="Oval 17"/>
          <p:cNvSpPr>
            <a:spLocks noChangeArrowheads="1"/>
          </p:cNvSpPr>
          <p:nvPr/>
        </p:nvSpPr>
        <p:spPr bwMode="auto">
          <a:xfrm>
            <a:off x="5257800" y="5321300"/>
            <a:ext cx="420687" cy="42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7" name="Line 19"/>
          <p:cNvSpPr>
            <a:spLocks noChangeShapeType="1"/>
          </p:cNvSpPr>
          <p:nvPr/>
        </p:nvSpPr>
        <p:spPr bwMode="auto">
          <a:xfrm flipH="1" flipV="1">
            <a:off x="3841750" y="2365375"/>
            <a:ext cx="442913" cy="1392238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70" name="Oval 22"/>
          <p:cNvSpPr>
            <a:spLocks noChangeArrowheads="1"/>
          </p:cNvSpPr>
          <p:nvPr/>
        </p:nvSpPr>
        <p:spPr bwMode="auto">
          <a:xfrm>
            <a:off x="3841750" y="5321300"/>
            <a:ext cx="420688" cy="42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17"/>
          <p:cNvSpPr>
            <a:spLocks noChangeAspect="1" noChangeArrowheads="1"/>
          </p:cNvSpPr>
          <p:nvPr/>
        </p:nvSpPr>
        <p:spPr bwMode="auto">
          <a:xfrm>
            <a:off x="5715000" y="3694112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17"/>
          <p:cNvSpPr>
            <a:spLocks noChangeAspect="1" noChangeArrowheads="1"/>
          </p:cNvSpPr>
          <p:nvPr/>
        </p:nvSpPr>
        <p:spPr bwMode="auto">
          <a:xfrm>
            <a:off x="5218112" y="2627312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17"/>
          <p:cNvSpPr>
            <a:spLocks noChangeAspect="1" noChangeArrowheads="1"/>
          </p:cNvSpPr>
          <p:nvPr/>
        </p:nvSpPr>
        <p:spPr bwMode="auto">
          <a:xfrm>
            <a:off x="3778061" y="2301498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Line 20"/>
          <p:cNvSpPr>
            <a:spLocks noChangeShapeType="1"/>
          </p:cNvSpPr>
          <p:nvPr/>
        </p:nvSpPr>
        <p:spPr bwMode="auto">
          <a:xfrm flipH="1" flipV="1">
            <a:off x="2949575" y="3525838"/>
            <a:ext cx="1344613" cy="231775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69" name="Oval 20"/>
          <p:cNvSpPr>
            <a:spLocks noChangeAspect="1" noChangeArrowheads="1"/>
          </p:cNvSpPr>
          <p:nvPr/>
        </p:nvSpPr>
        <p:spPr bwMode="auto">
          <a:xfrm>
            <a:off x="4225925" y="3708400"/>
            <a:ext cx="115888" cy="1158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Winged-Edge Mesh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Example: Find vertices adjacent to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</p:txBody>
      </p:sp>
      <p:pic>
        <p:nvPicPr>
          <p:cNvPr id="53252" name="Picture 4" descr="7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311650"/>
            <a:ext cx="345757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5" descr="7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311650"/>
            <a:ext cx="2144713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Picture 6" descr="7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62788" y="4349750"/>
            <a:ext cx="86201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5" name="Picture 7" descr="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5363" y="1943100"/>
            <a:ext cx="45720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3117850" y="25781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1</a:t>
            </a: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3479800" y="35179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2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3790950" y="292417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3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4422775" y="21939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4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4652963" y="30781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5</a:t>
            </a: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4960938" y="36322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6</a:t>
            </a:r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5245100" y="30956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7</a:t>
            </a:r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3381375" y="5118666"/>
            <a:ext cx="3533775" cy="268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5" name="Oval 17"/>
          <p:cNvSpPr>
            <a:spLocks noChangeArrowheads="1"/>
          </p:cNvSpPr>
          <p:nvPr/>
        </p:nvSpPr>
        <p:spPr bwMode="auto">
          <a:xfrm>
            <a:off x="4191000" y="5040878"/>
            <a:ext cx="420687" cy="42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7" name="Line 19"/>
          <p:cNvSpPr>
            <a:spLocks noChangeShapeType="1"/>
          </p:cNvSpPr>
          <p:nvPr/>
        </p:nvSpPr>
        <p:spPr bwMode="auto">
          <a:xfrm flipH="1" flipV="1">
            <a:off x="3841750" y="2365375"/>
            <a:ext cx="442913" cy="1392238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70" name="Oval 22"/>
          <p:cNvSpPr>
            <a:spLocks noChangeArrowheads="1"/>
          </p:cNvSpPr>
          <p:nvPr/>
        </p:nvSpPr>
        <p:spPr bwMode="auto">
          <a:xfrm>
            <a:off x="3841750" y="5040878"/>
            <a:ext cx="420688" cy="42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17"/>
          <p:cNvSpPr>
            <a:spLocks noChangeAspect="1" noChangeArrowheads="1"/>
          </p:cNvSpPr>
          <p:nvPr/>
        </p:nvSpPr>
        <p:spPr bwMode="auto">
          <a:xfrm>
            <a:off x="5715000" y="3694112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17"/>
          <p:cNvSpPr>
            <a:spLocks noChangeAspect="1" noChangeArrowheads="1"/>
          </p:cNvSpPr>
          <p:nvPr/>
        </p:nvSpPr>
        <p:spPr bwMode="auto">
          <a:xfrm>
            <a:off x="5218112" y="2627312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17"/>
          <p:cNvSpPr>
            <a:spLocks noChangeAspect="1" noChangeArrowheads="1"/>
          </p:cNvSpPr>
          <p:nvPr/>
        </p:nvSpPr>
        <p:spPr bwMode="auto">
          <a:xfrm>
            <a:off x="3778061" y="2301498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Line 20"/>
          <p:cNvSpPr>
            <a:spLocks noChangeShapeType="1"/>
          </p:cNvSpPr>
          <p:nvPr/>
        </p:nvSpPr>
        <p:spPr bwMode="auto">
          <a:xfrm flipH="1" flipV="1">
            <a:off x="2949575" y="3525838"/>
            <a:ext cx="1344613" cy="231775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69" name="Oval 20"/>
          <p:cNvSpPr>
            <a:spLocks noChangeAspect="1" noChangeArrowheads="1"/>
          </p:cNvSpPr>
          <p:nvPr/>
        </p:nvSpPr>
        <p:spPr bwMode="auto">
          <a:xfrm>
            <a:off x="4225925" y="3708400"/>
            <a:ext cx="115888" cy="1158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Oval 17"/>
          <p:cNvSpPr>
            <a:spLocks noChangeAspect="1" noChangeArrowheads="1"/>
          </p:cNvSpPr>
          <p:nvPr/>
        </p:nvSpPr>
        <p:spPr bwMode="auto">
          <a:xfrm>
            <a:off x="2872353" y="3450014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7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5363" y="1943100"/>
            <a:ext cx="45720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Line 23"/>
          <p:cNvSpPr>
            <a:spLocks noChangeShapeType="1"/>
          </p:cNvSpPr>
          <p:nvPr/>
        </p:nvSpPr>
        <p:spPr bwMode="auto">
          <a:xfrm>
            <a:off x="4275138" y="3757613"/>
            <a:ext cx="1458912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Winged-Edge Mesh</a:t>
            </a: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Example: Find vertices adjacent to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</p:txBody>
      </p:sp>
      <p:pic>
        <p:nvPicPr>
          <p:cNvPr id="54278" name="Picture 4" descr="7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4311650"/>
            <a:ext cx="345757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Picture 5" descr="7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4311650"/>
            <a:ext cx="2144713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0" name="Picture 6" descr="7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62788" y="4349750"/>
            <a:ext cx="86201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1" name="Text Box 8"/>
          <p:cNvSpPr txBox="1">
            <a:spLocks noChangeArrowheads="1"/>
          </p:cNvSpPr>
          <p:nvPr/>
        </p:nvSpPr>
        <p:spPr bwMode="auto">
          <a:xfrm>
            <a:off x="3117850" y="25781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1</a:t>
            </a:r>
          </a:p>
        </p:txBody>
      </p:sp>
      <p:sp>
        <p:nvSpPr>
          <p:cNvPr id="54282" name="Text Box 9"/>
          <p:cNvSpPr txBox="1">
            <a:spLocks noChangeArrowheads="1"/>
          </p:cNvSpPr>
          <p:nvPr/>
        </p:nvSpPr>
        <p:spPr bwMode="auto">
          <a:xfrm>
            <a:off x="3479800" y="35179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2</a:t>
            </a:r>
          </a:p>
        </p:txBody>
      </p:sp>
      <p:sp>
        <p:nvSpPr>
          <p:cNvPr id="54283" name="Text Box 10"/>
          <p:cNvSpPr txBox="1">
            <a:spLocks noChangeArrowheads="1"/>
          </p:cNvSpPr>
          <p:nvPr/>
        </p:nvSpPr>
        <p:spPr bwMode="auto">
          <a:xfrm>
            <a:off x="3790950" y="292417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3</a:t>
            </a:r>
          </a:p>
        </p:txBody>
      </p:sp>
      <p:sp>
        <p:nvSpPr>
          <p:cNvPr id="54284" name="Text Box 11"/>
          <p:cNvSpPr txBox="1">
            <a:spLocks noChangeArrowheads="1"/>
          </p:cNvSpPr>
          <p:nvPr/>
        </p:nvSpPr>
        <p:spPr bwMode="auto">
          <a:xfrm>
            <a:off x="4422775" y="21939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4</a:t>
            </a:r>
          </a:p>
        </p:txBody>
      </p:sp>
      <p:sp>
        <p:nvSpPr>
          <p:cNvPr id="54285" name="Text Box 12"/>
          <p:cNvSpPr txBox="1">
            <a:spLocks noChangeArrowheads="1"/>
          </p:cNvSpPr>
          <p:nvPr/>
        </p:nvSpPr>
        <p:spPr bwMode="auto">
          <a:xfrm>
            <a:off x="4652963" y="30781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5</a:t>
            </a:r>
          </a:p>
        </p:txBody>
      </p:sp>
      <p:sp>
        <p:nvSpPr>
          <p:cNvPr id="54286" name="Text Box 13"/>
          <p:cNvSpPr txBox="1">
            <a:spLocks noChangeArrowheads="1"/>
          </p:cNvSpPr>
          <p:nvPr/>
        </p:nvSpPr>
        <p:spPr bwMode="auto">
          <a:xfrm>
            <a:off x="4960938" y="36322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6</a:t>
            </a:r>
          </a:p>
        </p:txBody>
      </p:sp>
      <p:sp>
        <p:nvSpPr>
          <p:cNvPr id="54287" name="Text Box 14"/>
          <p:cNvSpPr txBox="1">
            <a:spLocks noChangeArrowheads="1"/>
          </p:cNvSpPr>
          <p:nvPr/>
        </p:nvSpPr>
        <p:spPr bwMode="auto">
          <a:xfrm>
            <a:off x="5245100" y="30956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e</a:t>
            </a:r>
            <a:r>
              <a:rPr lang="en-US" baseline="-25000"/>
              <a:t>7</a:t>
            </a:r>
          </a:p>
        </p:txBody>
      </p:sp>
      <p:sp>
        <p:nvSpPr>
          <p:cNvPr id="54288" name="Line 15"/>
          <p:cNvSpPr>
            <a:spLocks noChangeShapeType="1"/>
          </p:cNvSpPr>
          <p:nvPr/>
        </p:nvSpPr>
        <p:spPr bwMode="auto">
          <a:xfrm>
            <a:off x="4303713" y="3757613"/>
            <a:ext cx="1458912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89" name="Rectangle 16"/>
          <p:cNvSpPr>
            <a:spLocks noChangeArrowheads="1"/>
          </p:cNvSpPr>
          <p:nvPr/>
        </p:nvSpPr>
        <p:spPr bwMode="auto">
          <a:xfrm>
            <a:off x="3381375" y="5130800"/>
            <a:ext cx="3533775" cy="268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90" name="Oval 17"/>
          <p:cNvSpPr>
            <a:spLocks noChangeArrowheads="1"/>
          </p:cNvSpPr>
          <p:nvPr/>
        </p:nvSpPr>
        <p:spPr bwMode="auto">
          <a:xfrm>
            <a:off x="6456363" y="5053013"/>
            <a:ext cx="420687" cy="42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91" name="Line 18"/>
          <p:cNvSpPr>
            <a:spLocks noChangeShapeType="1"/>
          </p:cNvSpPr>
          <p:nvPr/>
        </p:nvSpPr>
        <p:spPr bwMode="auto">
          <a:xfrm flipV="1">
            <a:off x="4303713" y="2709863"/>
            <a:ext cx="958850" cy="1038225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92" name="Line 19"/>
          <p:cNvSpPr>
            <a:spLocks noChangeShapeType="1"/>
          </p:cNvSpPr>
          <p:nvPr/>
        </p:nvSpPr>
        <p:spPr bwMode="auto">
          <a:xfrm flipH="1" flipV="1">
            <a:off x="3841750" y="2365375"/>
            <a:ext cx="442913" cy="1392238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93" name="Line 20"/>
          <p:cNvSpPr>
            <a:spLocks noChangeShapeType="1"/>
          </p:cNvSpPr>
          <p:nvPr/>
        </p:nvSpPr>
        <p:spPr bwMode="auto">
          <a:xfrm flipH="1" flipV="1">
            <a:off x="2949575" y="3525838"/>
            <a:ext cx="1344613" cy="231775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94" name="Oval 21"/>
          <p:cNvSpPr>
            <a:spLocks noChangeAspect="1" noChangeArrowheads="1"/>
          </p:cNvSpPr>
          <p:nvPr/>
        </p:nvSpPr>
        <p:spPr bwMode="auto">
          <a:xfrm>
            <a:off x="4225925" y="3708400"/>
            <a:ext cx="115888" cy="1158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95" name="Oval 22"/>
          <p:cNvSpPr>
            <a:spLocks noChangeArrowheads="1"/>
          </p:cNvSpPr>
          <p:nvPr/>
        </p:nvSpPr>
        <p:spPr bwMode="auto">
          <a:xfrm>
            <a:off x="4225925" y="5053013"/>
            <a:ext cx="420688" cy="42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17"/>
          <p:cNvSpPr>
            <a:spLocks noChangeAspect="1" noChangeArrowheads="1"/>
          </p:cNvSpPr>
          <p:nvPr/>
        </p:nvSpPr>
        <p:spPr bwMode="auto">
          <a:xfrm>
            <a:off x="5715000" y="3694112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17"/>
          <p:cNvSpPr>
            <a:spLocks noChangeAspect="1" noChangeArrowheads="1"/>
          </p:cNvSpPr>
          <p:nvPr/>
        </p:nvSpPr>
        <p:spPr bwMode="auto">
          <a:xfrm>
            <a:off x="5218112" y="2627312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val 17"/>
          <p:cNvSpPr>
            <a:spLocks noChangeAspect="1" noChangeArrowheads="1"/>
          </p:cNvSpPr>
          <p:nvPr/>
        </p:nvSpPr>
        <p:spPr bwMode="auto">
          <a:xfrm>
            <a:off x="3778061" y="2301498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Oval 17"/>
          <p:cNvSpPr>
            <a:spLocks noChangeAspect="1" noChangeArrowheads="1"/>
          </p:cNvSpPr>
          <p:nvPr/>
        </p:nvSpPr>
        <p:spPr bwMode="auto">
          <a:xfrm>
            <a:off x="2872353" y="3450014"/>
            <a:ext cx="115888" cy="1158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Winged-Edge Mesh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1775" indent="-231775">
              <a:buNone/>
            </a:pPr>
            <a:r>
              <a:rPr lang="en-US" u="sng" dirty="0" smtClean="0"/>
              <a:t>Advantages</a:t>
            </a:r>
            <a:r>
              <a:rPr lang="en-US" dirty="0" smtClean="0"/>
              <a:t>:</a:t>
            </a:r>
          </a:p>
          <a:p>
            <a:pPr marL="231775" indent="-231775"/>
            <a:r>
              <a:rPr lang="en-US" sz="2800" dirty="0" smtClean="0"/>
              <a:t>Reduced storage</a:t>
            </a:r>
          </a:p>
          <a:p>
            <a:pPr marL="231775" indent="-231775"/>
            <a:r>
              <a:rPr lang="en-US" sz="2800" dirty="0" smtClean="0"/>
              <a:t>Explicit connectivity information</a:t>
            </a:r>
          </a:p>
          <a:p>
            <a:pPr marL="231775" indent="-231775"/>
            <a:r>
              <a:rPr lang="en-US" sz="2800" dirty="0" smtClean="0"/>
              <a:t>Can store per-edge information</a:t>
            </a:r>
          </a:p>
          <a:p>
            <a:pPr marL="231775" indent="-231775"/>
            <a:r>
              <a:rPr lang="en-US" sz="2800" dirty="0" smtClean="0"/>
              <a:t>Fixed-size data-structures</a:t>
            </a:r>
          </a:p>
          <a:p>
            <a:pPr marL="0" indent="0">
              <a:buNone/>
            </a:pPr>
            <a:r>
              <a:rPr lang="en-US" u="sng" dirty="0" smtClean="0"/>
              <a:t>Disadvantage</a:t>
            </a:r>
            <a:r>
              <a:rPr lang="en-US" dirty="0" smtClean="0"/>
              <a:t>:</a:t>
            </a:r>
          </a:p>
          <a:p>
            <a:pPr marL="231775" indent="-231775"/>
            <a:r>
              <a:rPr lang="en-US" sz="2800" dirty="0" smtClean="0"/>
              <a:t>Messy connectivity information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5374640"/>
          <a:ext cx="9144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6002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Non-Manifold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</a:t>
                      </a:r>
                      <a:r>
                        <a:rPr lang="en-US" dirty="0" err="1" smtClean="0"/>
                        <a:t>Orientable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General</a:t>
                      </a:r>
                      <a:r>
                        <a:rPr lang="en-US" baseline="0" dirty="0" smtClean="0"/>
                        <a:t> Polygons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Boundaries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Indexed P.</a:t>
                      </a:r>
                      <a:r>
                        <a:rPr lang="en-US" baseline="0" dirty="0" smtClean="0"/>
                        <a:t> Set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Indexed P. Set (2)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Yes/No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Winged-Edge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Half-Edge Mesh (Take 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/>
          </a:bodyPr>
          <a:lstStyle/>
          <a:p>
            <a:pPr marL="231775" indent="-231775"/>
            <a:r>
              <a:rPr lang="en-US" dirty="0" smtClean="0"/>
              <a:t>Lists of vertices, half-edges, faces</a:t>
            </a:r>
          </a:p>
          <a:p>
            <a:pPr marL="231775" indent="-231775"/>
            <a:r>
              <a:rPr lang="en-US" dirty="0" smtClean="0"/>
              <a:t>Each vertex stores geometry + half-edge</a:t>
            </a:r>
          </a:p>
          <a:p>
            <a:pPr marL="231775" indent="-231775"/>
            <a:r>
              <a:rPr lang="en-US" dirty="0" smtClean="0"/>
              <a:t>Each face stores neighbor half-edge</a:t>
            </a:r>
          </a:p>
          <a:p>
            <a:pPr marL="231775" indent="-231775"/>
            <a:r>
              <a:rPr lang="en-US" dirty="0" smtClean="0"/>
              <a:t>Each half-edge points to start vertex, face, opposite/next/previous half-edge</a:t>
            </a:r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Q: If the mesh is manifold, triangular with low genus, what is the storage cost, per vertex?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65004" y="3946029"/>
            <a:ext cx="1478796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Face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Faces </a:t>
            </a:r>
            <a:r>
              <a:rPr lang="en-US" sz="2000" i="1" dirty="0" smtClean="0">
                <a:latin typeface="Consolas" pitchFamily="49" charset="0"/>
              </a:rPr>
              <a:t>F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i="1" dirty="0" smtClean="0">
                <a:latin typeface="Consolas" pitchFamily="49" charset="0"/>
              </a:rPr>
              <a:t>e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i="1" dirty="0" err="1" smtClean="0">
                <a:latin typeface="Consolas" pitchFamily="49" charset="0"/>
              </a:rPr>
              <a:t>e</a:t>
            </a:r>
            <a:r>
              <a:rPr lang="en-US" sz="2000" i="1" baseline="-25000" dirty="0" err="1" smtClean="0">
                <a:latin typeface="Consolas" pitchFamily="49" charset="0"/>
              </a:rPr>
              <a:t>F</a:t>
            </a:r>
            <a:endParaRPr lang="en-US" sz="2000" baseline="-25000" dirty="0" smtClean="0">
              <a:latin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5804" y="3946029"/>
            <a:ext cx="2286000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Vertex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Vertices </a:t>
            </a:r>
            <a:r>
              <a:rPr lang="en-US" sz="2000" i="1" dirty="0" smtClean="0">
                <a:latin typeface="Consolas" pitchFamily="49" charset="0"/>
              </a:rPr>
              <a:t>V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smtClean="0">
                <a:latin typeface="Consolas" pitchFamily="49" charset="0"/>
              </a:rPr>
              <a:t>e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err="1" smtClean="0">
                <a:latin typeface="Consolas" pitchFamily="49" charset="0"/>
              </a:rPr>
              <a:t>e</a:t>
            </a:r>
            <a:r>
              <a:rPr lang="en-US" sz="2000" i="1" baseline="-25000" dirty="0" err="1" smtClean="0">
                <a:latin typeface="Consolas" pitchFamily="49" charset="0"/>
              </a:rPr>
              <a:t>V</a:t>
            </a:r>
            <a:endParaRPr lang="en-US" sz="2000" i="1" baseline="-25000" dirty="0" smtClean="0">
              <a:latin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98004" y="3946029"/>
            <a:ext cx="2590800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Half-Edge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Edges </a:t>
            </a:r>
            <a:r>
              <a:rPr lang="en-US" sz="2000" i="1" dirty="0" smtClean="0">
                <a:latin typeface="Consolas" pitchFamily="49" charset="0"/>
              </a:rPr>
              <a:t>E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; o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n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p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i="1" dirty="0" err="1" smtClean="0">
                <a:latin typeface="Consolas" pitchFamily="49" charset="0"/>
              </a:rPr>
              <a:t>v</a:t>
            </a:r>
            <a:r>
              <a:rPr lang="en-US" sz="2000" i="1" baseline="-25000" dirty="0" err="1" smtClean="0">
                <a:latin typeface="Consolas" pitchFamily="49" charset="0"/>
              </a:rPr>
              <a:t>E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err="1" smtClean="0">
                <a:latin typeface="Consolas" pitchFamily="49" charset="0"/>
              </a:rPr>
              <a:t>f</a:t>
            </a:r>
            <a:r>
              <a:rPr lang="en-US" sz="2000" i="1" baseline="-25000" dirty="0" err="1" smtClean="0">
                <a:latin typeface="Consolas" pitchFamily="49" charset="0"/>
              </a:rPr>
              <a:t>E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dirty="0" err="1" smtClean="0">
                <a:latin typeface="Consolas" pitchFamily="49" charset="0"/>
              </a:rPr>
              <a:t>o</a:t>
            </a:r>
            <a:r>
              <a:rPr lang="en-US" sz="2000" i="1" baseline="-25000" dirty="0" err="1" smtClean="0">
                <a:latin typeface="Consolas" pitchFamily="49" charset="0"/>
              </a:rPr>
              <a:t>E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err="1" smtClean="0">
                <a:latin typeface="Consolas" pitchFamily="49" charset="0"/>
              </a:rPr>
              <a:t>n</a:t>
            </a:r>
            <a:r>
              <a:rPr lang="en-US" sz="2000" i="1" baseline="-25000" dirty="0" err="1" smtClean="0">
                <a:latin typeface="Consolas" pitchFamily="49" charset="0"/>
              </a:rPr>
              <a:t>E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err="1" smtClean="0">
                <a:latin typeface="Consolas" pitchFamily="49" charset="0"/>
              </a:rPr>
              <a:t>p</a:t>
            </a:r>
            <a:r>
              <a:rPr lang="en-US" sz="2000" i="1" baseline="-25000" dirty="0" err="1" smtClean="0">
                <a:latin typeface="Consolas" pitchFamily="49" charset="0"/>
              </a:rPr>
              <a:t>E</a:t>
            </a:r>
            <a:endParaRPr lang="en-US" sz="2000" baseline="-25000" dirty="0" smtClean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Half-Edge Mesh (Take 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dirty="0" smtClean="0"/>
              <a:t>Q: Given a vertex, how do we enumerate all of the vertices in its one-ring?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Polygon Soup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/>
          </a:bodyPr>
          <a:lstStyle/>
          <a:p>
            <a:pPr marL="231775" indent="-231775"/>
            <a:r>
              <a:rPr lang="en-US" dirty="0" smtClean="0"/>
              <a:t>List of faces</a:t>
            </a:r>
          </a:p>
          <a:p>
            <a:pPr marL="231775" indent="-231775"/>
            <a:r>
              <a:rPr lang="en-US" dirty="0" smtClean="0"/>
              <a:t>Each face represented independently</a:t>
            </a:r>
          </a:p>
          <a:p>
            <a:pPr marL="231775" indent="-231775"/>
            <a:r>
              <a:rPr lang="en-US" dirty="0" smtClean="0"/>
              <a:t>If polygon soup, vertex count per face</a:t>
            </a:r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Q: If the mesh is manifold, triangular with low genus, what is the storage cost, per vertex? (</a:t>
            </a:r>
            <a:r>
              <a:rPr lang="en-US" i="1" dirty="0" smtClean="0"/>
              <a:t>E</a:t>
            </a:r>
            <a:r>
              <a:rPr lang="en-US" dirty="0" smtClean="0"/>
              <a:t>-</a:t>
            </a:r>
            <a:r>
              <a:rPr lang="en-US" i="1" dirty="0" smtClean="0"/>
              <a:t>F</a:t>
            </a:r>
            <a:r>
              <a:rPr lang="en-US" dirty="0" smtClean="0"/>
              <a:t>+</a:t>
            </a:r>
            <a:r>
              <a:rPr lang="en-US" i="1" dirty="0" smtClean="0"/>
              <a:t>V</a:t>
            </a:r>
            <a:r>
              <a:rPr lang="en-US" dirty="0" smtClean="0"/>
              <a:t>=2-2</a:t>
            </a:r>
            <a:r>
              <a:rPr lang="en-US" i="1" dirty="0" smtClean="0"/>
              <a:t>g</a:t>
            </a:r>
            <a:r>
              <a:rPr lang="en-US" dirty="0" smtClean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7400" y="2899668"/>
            <a:ext cx="5105885" cy="22057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Polygon Soup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Polygons </a:t>
            </a:r>
            <a:r>
              <a:rPr lang="en-US" sz="2000" i="1" dirty="0" smtClean="0">
                <a:latin typeface="Consolas" pitchFamily="49" charset="0"/>
              </a:rPr>
              <a:t>F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i="1" dirty="0" smtClean="0">
                <a:latin typeface="Consolas" pitchFamily="49" charset="0"/>
              </a:rPr>
              <a:t>k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: x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11 </a:t>
            </a:r>
            <a:r>
              <a:rPr lang="en-US" sz="2000" dirty="0" smtClean="0">
                <a:latin typeface="Consolas" pitchFamily="49" charset="0"/>
              </a:rPr>
              <a:t>,..., x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i="1" baseline="-25000" dirty="0" smtClean="0">
                <a:latin typeface="Consolas" pitchFamily="49" charset="0"/>
              </a:rPr>
              <a:t>k</a:t>
            </a:r>
            <a:r>
              <a:rPr lang="en-US" sz="1500" baseline="-4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i="1" baseline="-25000" dirty="0" smtClean="0">
                <a:latin typeface="Consolas" pitchFamily="49" charset="0"/>
              </a:rPr>
              <a:t>k</a:t>
            </a:r>
            <a:r>
              <a:rPr lang="en-US" sz="1500" baseline="-4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i="1" baseline="-25000" dirty="0" smtClean="0">
                <a:latin typeface="Consolas" pitchFamily="49" charset="0"/>
              </a:rPr>
              <a:t>k</a:t>
            </a:r>
            <a:r>
              <a:rPr lang="en-US" sz="1500" baseline="-45000" dirty="0" smtClean="0">
                <a:latin typeface="Consolas" pitchFamily="49" charset="0"/>
              </a:rPr>
              <a:t>1</a:t>
            </a:r>
            <a:endParaRPr lang="en-US" sz="2000" baseline="-25000" dirty="0" smtClean="0">
              <a:latin typeface="Consolas" pitchFamily="49" charset="0"/>
            </a:endParaRPr>
          </a:p>
          <a:p>
            <a:r>
              <a:rPr lang="en-US" sz="2000" i="1" dirty="0" smtClean="0">
                <a:latin typeface="Consolas" pitchFamily="49" charset="0"/>
              </a:rPr>
              <a:t>k</a:t>
            </a:r>
            <a:r>
              <a:rPr lang="en-US" sz="2000" baseline="-25000" dirty="0" smtClean="0">
                <a:latin typeface="Consolas" pitchFamily="49" charset="0"/>
              </a:rPr>
              <a:t>2</a:t>
            </a:r>
            <a:r>
              <a:rPr lang="en-US" sz="2000" dirty="0" smtClean="0">
                <a:latin typeface="Consolas" pitchFamily="49" charset="0"/>
              </a:rPr>
              <a:t>: x</a:t>
            </a:r>
            <a:r>
              <a:rPr lang="en-US" sz="2000" baseline="-25000" dirty="0" smtClean="0">
                <a:latin typeface="Consolas" pitchFamily="49" charset="0"/>
              </a:rPr>
              <a:t>21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21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21 </a:t>
            </a:r>
            <a:r>
              <a:rPr lang="en-US" sz="2000" dirty="0" smtClean="0">
                <a:latin typeface="Consolas" pitchFamily="49" charset="0"/>
              </a:rPr>
              <a:t>,..., x</a:t>
            </a:r>
            <a:r>
              <a:rPr lang="en-US" sz="2000" baseline="-25000" dirty="0" smtClean="0">
                <a:latin typeface="Consolas" pitchFamily="49" charset="0"/>
              </a:rPr>
              <a:t>2</a:t>
            </a:r>
            <a:r>
              <a:rPr lang="en-US" sz="2000" i="1" baseline="-25000" dirty="0" smtClean="0">
                <a:latin typeface="Consolas" pitchFamily="49" charset="0"/>
              </a:rPr>
              <a:t>k</a:t>
            </a:r>
            <a:r>
              <a:rPr lang="en-US" sz="1500" baseline="-4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2</a:t>
            </a:r>
            <a:r>
              <a:rPr lang="en-US" sz="2000" i="1" baseline="-25000" dirty="0" smtClean="0">
                <a:latin typeface="Consolas" pitchFamily="49" charset="0"/>
              </a:rPr>
              <a:t>k</a:t>
            </a:r>
            <a:r>
              <a:rPr lang="en-US" sz="1500" baseline="-4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2</a:t>
            </a:r>
            <a:r>
              <a:rPr lang="en-US" sz="2000" i="1" baseline="-25000" dirty="0" smtClean="0">
                <a:latin typeface="Consolas" pitchFamily="49" charset="0"/>
              </a:rPr>
              <a:t>k</a:t>
            </a:r>
            <a:r>
              <a:rPr lang="en-US" sz="1500" baseline="-45000" dirty="0" smtClean="0">
                <a:latin typeface="Consolas" pitchFamily="49" charset="0"/>
              </a:rPr>
              <a:t>1</a:t>
            </a:r>
            <a:endParaRPr lang="en-US" sz="2000" baseline="-25000" dirty="0" smtClean="0">
              <a:latin typeface="Consolas" pitchFamily="49" charset="0"/>
            </a:endParaRP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i="1" dirty="0" err="1" smtClean="0">
                <a:latin typeface="Consolas" pitchFamily="49" charset="0"/>
              </a:rPr>
              <a:t>k</a:t>
            </a:r>
            <a:r>
              <a:rPr lang="en-US" sz="2000" i="1" baseline="-25000" dirty="0" err="1" smtClean="0">
                <a:latin typeface="Consolas" pitchFamily="49" charset="0"/>
              </a:rPr>
              <a:t>F</a:t>
            </a:r>
            <a:r>
              <a:rPr lang="en-US" sz="2000" dirty="0" smtClean="0">
                <a:latin typeface="Consolas" pitchFamily="49" charset="0"/>
              </a:rPr>
              <a:t>: x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 </a:t>
            </a:r>
            <a:r>
              <a:rPr lang="en-US" sz="2000" dirty="0" smtClean="0">
                <a:latin typeface="Consolas" pitchFamily="49" charset="0"/>
              </a:rPr>
              <a:t>,..., </a:t>
            </a:r>
            <a:r>
              <a:rPr lang="en-US" sz="2000" dirty="0" err="1" smtClean="0">
                <a:latin typeface="Consolas" pitchFamily="49" charset="0"/>
              </a:rPr>
              <a:t>x</a:t>
            </a:r>
            <a:r>
              <a:rPr lang="en-US" sz="2000" i="1" baseline="-25000" dirty="0" err="1" smtClean="0">
                <a:latin typeface="Consolas" pitchFamily="49" charset="0"/>
              </a:rPr>
              <a:t>Fk</a:t>
            </a:r>
            <a:r>
              <a:rPr lang="en-US" sz="1500" i="1" baseline="-45000" dirty="0" err="1" smtClean="0">
                <a:latin typeface="Consolas" pitchFamily="49" charset="0"/>
              </a:rPr>
              <a:t>F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dirty="0" err="1" smtClean="0">
                <a:latin typeface="Consolas" pitchFamily="49" charset="0"/>
              </a:rPr>
              <a:t>y</a:t>
            </a:r>
            <a:r>
              <a:rPr lang="en-US" sz="2000" i="1" baseline="-25000" dirty="0" err="1" smtClean="0">
                <a:latin typeface="Consolas" pitchFamily="49" charset="0"/>
              </a:rPr>
              <a:t>Fk</a:t>
            </a:r>
            <a:r>
              <a:rPr lang="en-US" sz="1500" i="1" baseline="-45000" dirty="0" err="1" smtClean="0">
                <a:latin typeface="Consolas" pitchFamily="49" charset="0"/>
              </a:rPr>
              <a:t>F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dirty="0" err="1" smtClean="0">
                <a:latin typeface="Consolas" pitchFamily="49" charset="0"/>
              </a:rPr>
              <a:t>z</a:t>
            </a:r>
            <a:r>
              <a:rPr lang="en-US" sz="2000" i="1" baseline="-25000" dirty="0" err="1" smtClean="0">
                <a:latin typeface="Consolas" pitchFamily="49" charset="0"/>
              </a:rPr>
              <a:t>Fk</a:t>
            </a:r>
            <a:r>
              <a:rPr lang="en-US" sz="1500" i="1" baseline="-45000" dirty="0" err="1" smtClean="0">
                <a:latin typeface="Consolas" pitchFamily="49" charset="0"/>
              </a:rPr>
              <a:t>F</a:t>
            </a:r>
            <a:endParaRPr lang="en-US" sz="2000" baseline="-25000" dirty="0" smtClean="0">
              <a:latin typeface="Consolas" pitchFamily="49" charset="0"/>
            </a:endParaRPr>
          </a:p>
          <a:p>
            <a:endParaRPr lang="en-US" sz="2000" baseline="-25000" dirty="0" smtClean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Half-Edge Mesh (Take 1)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1775" indent="-231775">
              <a:buNone/>
            </a:pPr>
            <a:r>
              <a:rPr lang="en-US" u="sng" dirty="0" smtClean="0"/>
              <a:t>Advantages</a:t>
            </a:r>
            <a:r>
              <a:rPr lang="en-US" dirty="0" smtClean="0"/>
              <a:t>:</a:t>
            </a:r>
          </a:p>
          <a:p>
            <a:pPr marL="231775" indent="-231775"/>
            <a:r>
              <a:rPr lang="en-US" sz="2800" dirty="0" smtClean="0"/>
              <a:t>Reduced storage</a:t>
            </a:r>
          </a:p>
          <a:p>
            <a:pPr marL="231775" indent="-231775"/>
            <a:r>
              <a:rPr lang="en-US" sz="2800" dirty="0" smtClean="0"/>
              <a:t>Connectivity information is easy</a:t>
            </a:r>
          </a:p>
          <a:p>
            <a:pPr marL="231775" indent="-231775"/>
            <a:r>
              <a:rPr lang="en-US" sz="2800" dirty="0" smtClean="0"/>
              <a:t>Fixed-size </a:t>
            </a:r>
            <a:r>
              <a:rPr lang="en-US" sz="2800" dirty="0"/>
              <a:t>data </a:t>
            </a:r>
            <a:r>
              <a:rPr lang="en-US" sz="2800" dirty="0" smtClean="0"/>
              <a:t>structures</a:t>
            </a:r>
          </a:p>
          <a:p>
            <a:pPr marL="231775" indent="-231775">
              <a:buNone/>
            </a:pPr>
            <a:r>
              <a:rPr lang="en-US" u="sng" dirty="0" smtClean="0"/>
              <a:t>Disadvantage</a:t>
            </a:r>
            <a:r>
              <a:rPr lang="en-US" dirty="0" smtClean="0"/>
              <a:t>:</a:t>
            </a:r>
          </a:p>
          <a:p>
            <a:pPr marL="231775" indent="-231775"/>
            <a:r>
              <a:rPr lang="en-US" sz="2800" dirty="0" smtClean="0"/>
              <a:t>Cannot store per-edge information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777334"/>
              </p:ext>
            </p:extLst>
          </p:nvPr>
        </p:nvGraphicFramePr>
        <p:xfrm>
          <a:off x="0" y="5003800"/>
          <a:ext cx="9144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6002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Non-Manifold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</a:t>
                      </a:r>
                      <a:r>
                        <a:rPr lang="en-US" dirty="0" err="1" smtClean="0"/>
                        <a:t>Orientable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General</a:t>
                      </a:r>
                      <a:r>
                        <a:rPr lang="en-US" baseline="0" dirty="0" smtClean="0"/>
                        <a:t> Polygons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Boundaries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Indexed P.</a:t>
                      </a:r>
                      <a:r>
                        <a:rPr lang="en-US" baseline="0" dirty="0" smtClean="0"/>
                        <a:t> Set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Indexed P. Set (2)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Yes/No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Winged-Edge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Half-Edge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Half-Edge Mesh (Take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/>
          </a:bodyPr>
          <a:lstStyle/>
          <a:p>
            <a:pPr marL="231775" indent="-231775"/>
            <a:r>
              <a:rPr lang="en-US" dirty="0" smtClean="0"/>
              <a:t>Lists of vertices, pairs of half-edges, faces</a:t>
            </a:r>
          </a:p>
          <a:p>
            <a:pPr marL="231775" indent="-231775"/>
            <a:r>
              <a:rPr lang="en-US" dirty="0" smtClean="0"/>
              <a:t>Each vertex stores geometry + half-edge</a:t>
            </a:r>
          </a:p>
          <a:p>
            <a:pPr marL="231775" indent="-231775"/>
            <a:r>
              <a:rPr lang="en-US" dirty="0" smtClean="0"/>
              <a:t>Each face stores neighbor half-edge</a:t>
            </a:r>
          </a:p>
          <a:p>
            <a:pPr marL="231775" indent="-231775"/>
            <a:r>
              <a:rPr lang="en-US" dirty="0" smtClean="0"/>
              <a:t>Each half-edge points to start vertex, face, and next half-edge</a:t>
            </a:r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Q: If the mesh is manifold, triangular with low genus, what is the storage cost, per vertex?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12604" y="3946029"/>
            <a:ext cx="1478796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Face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Faces </a:t>
            </a:r>
            <a:r>
              <a:rPr lang="en-US" sz="2000" i="1" dirty="0" smtClean="0">
                <a:latin typeface="Consolas" pitchFamily="49" charset="0"/>
              </a:rPr>
              <a:t>F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i="1" dirty="0" smtClean="0">
                <a:latin typeface="Consolas" pitchFamily="49" charset="0"/>
              </a:rPr>
              <a:t>e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i="1" dirty="0" err="1" smtClean="0">
                <a:latin typeface="Consolas" pitchFamily="49" charset="0"/>
              </a:rPr>
              <a:t>e</a:t>
            </a:r>
            <a:r>
              <a:rPr lang="en-US" sz="2000" i="1" baseline="-25000" dirty="0" err="1" smtClean="0">
                <a:latin typeface="Consolas" pitchFamily="49" charset="0"/>
              </a:rPr>
              <a:t>F</a:t>
            </a:r>
            <a:endParaRPr lang="en-US" sz="2000" baseline="-25000" dirty="0" smtClean="0">
              <a:latin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62008" y="3946029"/>
            <a:ext cx="2286000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Vertex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Vertices </a:t>
            </a:r>
            <a:r>
              <a:rPr lang="en-US" sz="2000" i="1" dirty="0" smtClean="0">
                <a:latin typeface="Consolas" pitchFamily="49" charset="0"/>
              </a:rPr>
              <a:t>V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smtClean="0">
                <a:latin typeface="Consolas" pitchFamily="49" charset="0"/>
              </a:rPr>
              <a:t>e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err="1" smtClean="0">
                <a:latin typeface="Consolas" pitchFamily="49" charset="0"/>
              </a:rPr>
              <a:t>e</a:t>
            </a:r>
            <a:r>
              <a:rPr lang="en-US" sz="2000" i="1" baseline="-25000" dirty="0" err="1" smtClean="0">
                <a:latin typeface="Consolas" pitchFamily="49" charset="0"/>
              </a:rPr>
              <a:t>V</a:t>
            </a:r>
            <a:endParaRPr lang="en-US" sz="2000" i="1" baseline="-25000" dirty="0" smtClean="0">
              <a:latin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24208" y="3946029"/>
            <a:ext cx="2012196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Half-Edge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Edges </a:t>
            </a:r>
            <a:r>
              <a:rPr lang="en-US" sz="2000" i="1" dirty="0" smtClean="0">
                <a:latin typeface="Consolas" pitchFamily="49" charset="0"/>
              </a:rPr>
              <a:t>E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smtClean="0">
                <a:latin typeface="Consolas" pitchFamily="49" charset="0"/>
              </a:rPr>
              <a:t>n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i="1" dirty="0" err="1" smtClean="0">
                <a:latin typeface="Consolas" pitchFamily="49" charset="0"/>
              </a:rPr>
              <a:t>v</a:t>
            </a:r>
            <a:r>
              <a:rPr lang="en-US" sz="2000" i="1" baseline="-25000" dirty="0" err="1" smtClean="0">
                <a:latin typeface="Consolas" pitchFamily="49" charset="0"/>
              </a:rPr>
              <a:t>E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err="1" smtClean="0">
                <a:latin typeface="Consolas" pitchFamily="49" charset="0"/>
              </a:rPr>
              <a:t>f</a:t>
            </a:r>
            <a:r>
              <a:rPr lang="en-US" sz="2000" i="1" baseline="-25000" dirty="0" err="1" smtClean="0">
                <a:latin typeface="Consolas" pitchFamily="49" charset="0"/>
              </a:rPr>
              <a:t>E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err="1" smtClean="0">
                <a:latin typeface="Consolas" pitchFamily="49" charset="0"/>
              </a:rPr>
              <a:t>n</a:t>
            </a:r>
            <a:r>
              <a:rPr lang="en-US" sz="2000" i="1" baseline="-25000" dirty="0" err="1" smtClean="0">
                <a:latin typeface="Consolas" pitchFamily="49" charset="0"/>
              </a:rPr>
              <a:t>E</a:t>
            </a:r>
            <a:endParaRPr lang="en-US" sz="2000" baseline="-25000" dirty="0" smtClean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Half-Edge Mesh (Take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dirty="0" smtClean="0"/>
              <a:t>Q: Given a vertex, how do we enumerate all of the vertices in its one-ring?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Half-Edge Mesh (Take 2)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1775" indent="-231775">
              <a:buNone/>
            </a:pPr>
            <a:r>
              <a:rPr lang="en-US" u="sng" dirty="0" smtClean="0"/>
              <a:t>Advantage</a:t>
            </a:r>
            <a:r>
              <a:rPr lang="en-US" dirty="0" smtClean="0"/>
              <a:t>:</a:t>
            </a:r>
          </a:p>
          <a:p>
            <a:pPr marL="231775" indent="-231775"/>
            <a:r>
              <a:rPr lang="en-US" sz="2800" dirty="0" smtClean="0"/>
              <a:t>Reduced storage</a:t>
            </a:r>
          </a:p>
          <a:p>
            <a:pPr marL="231775" indent="-231775"/>
            <a:r>
              <a:rPr lang="en-US" sz="2800" dirty="0" smtClean="0"/>
              <a:t>Connectivity information is easy</a:t>
            </a:r>
          </a:p>
          <a:p>
            <a:pPr marL="231775" indent="-231775"/>
            <a:r>
              <a:rPr lang="en-US" sz="2800" dirty="0" smtClean="0"/>
              <a:t>Can store per-edge information</a:t>
            </a:r>
          </a:p>
          <a:p>
            <a:pPr marL="231775" indent="-231775"/>
            <a:r>
              <a:rPr lang="en-US" sz="2800" dirty="0" smtClean="0"/>
              <a:t>Fixed-size </a:t>
            </a:r>
            <a:r>
              <a:rPr lang="en-US" sz="2800" dirty="0"/>
              <a:t>data structures</a:t>
            </a:r>
          </a:p>
          <a:p>
            <a:pPr marL="231775" indent="-231775"/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226484"/>
              </p:ext>
            </p:extLst>
          </p:nvPr>
        </p:nvGraphicFramePr>
        <p:xfrm>
          <a:off x="0" y="4632960"/>
          <a:ext cx="9144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6002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Non-Manifold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</a:t>
                      </a:r>
                      <a:r>
                        <a:rPr lang="en-US" dirty="0" err="1" smtClean="0"/>
                        <a:t>Orientable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General</a:t>
                      </a:r>
                      <a:r>
                        <a:rPr lang="en-US" baseline="0" dirty="0" smtClean="0"/>
                        <a:t> Polygons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Boundaries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Indexed P.</a:t>
                      </a:r>
                      <a:r>
                        <a:rPr lang="en-US" baseline="0" dirty="0" smtClean="0"/>
                        <a:t> Set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Indexed P. Set (2)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Yes/No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Winged-Edge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Half-Edge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Half-Edge</a:t>
                      </a:r>
                      <a:r>
                        <a:rPr lang="en-US" baseline="0" dirty="0" smtClean="0"/>
                        <a:t> (2)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Directed-Edge Triangle Mesh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231775" indent="-231775"/>
            <a:r>
              <a:rPr lang="en-US" dirty="0" smtClean="0"/>
              <a:t>Lists of vertices, half-edges</a:t>
            </a:r>
          </a:p>
          <a:p>
            <a:pPr marL="231775" indent="-231775"/>
            <a:r>
              <a:rPr lang="en-US" dirty="0" smtClean="0"/>
              <a:t>Each vertex stores geometry + half-edge</a:t>
            </a:r>
          </a:p>
          <a:p>
            <a:pPr marL="231775" indent="-231775"/>
            <a:r>
              <a:rPr lang="en-US" dirty="0" smtClean="0"/>
              <a:t>Each half-edge points to start vertex and opposite half-edge</a:t>
            </a:r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Q: If the mesh is manifold with low genus, what is the storage cost, per vertex?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09800" y="3793629"/>
            <a:ext cx="2286000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Vertex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Vertices </a:t>
            </a:r>
            <a:r>
              <a:rPr lang="en-US" sz="2000" i="1" dirty="0" smtClean="0">
                <a:latin typeface="Consolas" pitchFamily="49" charset="0"/>
              </a:rPr>
              <a:t>V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smtClean="0">
                <a:latin typeface="Consolas" pitchFamily="49" charset="0"/>
              </a:rPr>
              <a:t>e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err="1" smtClean="0">
                <a:latin typeface="Consolas" pitchFamily="49" charset="0"/>
              </a:rPr>
              <a:t>e</a:t>
            </a:r>
            <a:r>
              <a:rPr lang="en-US" sz="2000" i="1" baseline="-25000" dirty="0" err="1" smtClean="0">
                <a:latin typeface="Consolas" pitchFamily="49" charset="0"/>
              </a:rPr>
              <a:t>V</a:t>
            </a:r>
            <a:endParaRPr lang="en-US" sz="2000" i="1" baseline="-25000" dirty="0" smtClean="0">
              <a:latin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3793629"/>
            <a:ext cx="2012196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Half-Edge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Edges </a:t>
            </a:r>
            <a:r>
              <a:rPr lang="en-US" sz="2000" i="1" dirty="0" smtClean="0">
                <a:latin typeface="Consolas" pitchFamily="49" charset="0"/>
              </a:rPr>
              <a:t>E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smtClean="0">
                <a:latin typeface="Consolas" pitchFamily="49" charset="0"/>
              </a:rPr>
              <a:t>o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i="1" dirty="0" err="1" smtClean="0">
                <a:latin typeface="Consolas" pitchFamily="49" charset="0"/>
              </a:rPr>
              <a:t>v</a:t>
            </a:r>
            <a:r>
              <a:rPr lang="en-US" sz="2000" i="1" baseline="-25000" dirty="0" err="1" smtClean="0">
                <a:latin typeface="Consolas" pitchFamily="49" charset="0"/>
              </a:rPr>
              <a:t>E</a:t>
            </a:r>
            <a:r>
              <a:rPr lang="en-US" sz="2000" dirty="0" smtClean="0">
                <a:latin typeface="Consolas" pitchFamily="49" charset="0"/>
              </a:rPr>
              <a:t>; </a:t>
            </a:r>
            <a:r>
              <a:rPr lang="en-US" sz="2000" i="1" dirty="0" err="1" smtClean="0">
                <a:latin typeface="Consolas" pitchFamily="49" charset="0"/>
              </a:rPr>
              <a:t>o</a:t>
            </a:r>
            <a:r>
              <a:rPr lang="en-US" sz="2000" i="1" baseline="-25000" dirty="0" err="1" smtClean="0">
                <a:latin typeface="Consolas" pitchFamily="49" charset="0"/>
              </a:rPr>
              <a:t>E</a:t>
            </a:r>
            <a:endParaRPr lang="en-US" sz="2000" baseline="-25000" dirty="0" smtClean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Directed-Edge Triangle Mesh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dirty="0" smtClean="0"/>
              <a:t>Q: Given a vertex, how do we enumerate all of the vertices in its one-ring?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Directed-Edge Triangle Mesh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/>
          <a:lstStyle/>
          <a:p>
            <a:pPr marL="231775" indent="-231775">
              <a:buNone/>
            </a:pPr>
            <a:r>
              <a:rPr lang="en-US" u="sng" dirty="0" smtClean="0"/>
              <a:t>Advantages</a:t>
            </a:r>
            <a:r>
              <a:rPr lang="en-US" dirty="0" smtClean="0"/>
              <a:t>:</a:t>
            </a:r>
          </a:p>
          <a:p>
            <a:pPr marL="231775" indent="-231775"/>
            <a:r>
              <a:rPr lang="en-US" sz="2800" dirty="0" smtClean="0"/>
              <a:t>Reduced storage</a:t>
            </a:r>
          </a:p>
          <a:p>
            <a:pPr marL="231775" indent="-231775"/>
            <a:r>
              <a:rPr lang="en-US" sz="2800" dirty="0" smtClean="0"/>
              <a:t>Connectivity information is easy</a:t>
            </a:r>
          </a:p>
          <a:p>
            <a:pPr marL="231775" indent="-231775">
              <a:buNone/>
            </a:pPr>
            <a:r>
              <a:rPr lang="en-US" u="sng" smtClean="0"/>
              <a:t>Disadvantage</a:t>
            </a:r>
            <a:r>
              <a:rPr lang="en-US" dirty="0" smtClean="0"/>
              <a:t>:</a:t>
            </a:r>
          </a:p>
          <a:p>
            <a:pPr marL="231775" indent="-231775"/>
            <a:r>
              <a:rPr lang="en-US" sz="2800" dirty="0" smtClean="0"/>
              <a:t>Cannot store per-edge information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541837"/>
              </p:ext>
            </p:extLst>
          </p:nvPr>
        </p:nvGraphicFramePr>
        <p:xfrm>
          <a:off x="0" y="4262120"/>
          <a:ext cx="9144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6002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Non-Manifold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</a:t>
                      </a:r>
                      <a:r>
                        <a:rPr lang="en-US" dirty="0" err="1" smtClean="0"/>
                        <a:t>Orientable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General</a:t>
                      </a:r>
                      <a:r>
                        <a:rPr lang="en-US" baseline="0" dirty="0" smtClean="0"/>
                        <a:t> Polygons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Boundaries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Indexed P.</a:t>
                      </a:r>
                      <a:r>
                        <a:rPr lang="en-US" baseline="0" dirty="0" smtClean="0"/>
                        <a:t> Set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Indexed P. Set (2)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Yes/No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Winged-Edge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Half-Edge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Half-Edge (2)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Directed-Edge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Triangle Soup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05400"/>
          </a:xfrm>
        </p:spPr>
        <p:txBody>
          <a:bodyPr>
            <a:normAutofit/>
          </a:bodyPr>
          <a:lstStyle/>
          <a:p>
            <a:pPr marL="231775" indent="-231775"/>
            <a:r>
              <a:rPr lang="en-US" dirty="0" smtClean="0"/>
              <a:t>List of faces</a:t>
            </a:r>
          </a:p>
          <a:p>
            <a:pPr marL="231775" indent="-231775"/>
            <a:r>
              <a:rPr lang="en-US" dirty="0" smtClean="0"/>
              <a:t>Each face represented independently</a:t>
            </a:r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Q: If the mesh is manifold, triangular with low genus, what is the storage cost, per vertex?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70543" y="2290068"/>
            <a:ext cx="5413661" cy="22057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Triangle Soup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Triangles </a:t>
            </a:r>
            <a:r>
              <a:rPr lang="en-US" sz="2000" i="1" dirty="0" smtClean="0">
                <a:latin typeface="Consolas" pitchFamily="49" charset="0"/>
              </a:rPr>
              <a:t>F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x</a:t>
            </a:r>
            <a:r>
              <a:rPr lang="en-US" sz="2000" baseline="-25000" dirty="0" smtClean="0">
                <a:latin typeface="Consolas" pitchFamily="49" charset="0"/>
              </a:rPr>
              <a:t>12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12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12</a:t>
            </a:r>
            <a:r>
              <a:rPr lang="en-US" sz="2000" dirty="0" smtClean="0">
                <a:latin typeface="Consolas" pitchFamily="49" charset="0"/>
              </a:rPr>
              <a:t>, x</a:t>
            </a:r>
            <a:r>
              <a:rPr lang="en-US" sz="2000" baseline="-25000" dirty="0" smtClean="0">
                <a:latin typeface="Consolas" pitchFamily="49" charset="0"/>
              </a:rPr>
              <a:t>13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13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13</a:t>
            </a: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baseline="-25000" dirty="0" smtClean="0">
                <a:latin typeface="Consolas" pitchFamily="49" charset="0"/>
              </a:rPr>
              <a:t>21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21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21</a:t>
            </a:r>
            <a:r>
              <a:rPr lang="en-US" sz="2000" dirty="0" smtClean="0">
                <a:latin typeface="Consolas" pitchFamily="49" charset="0"/>
              </a:rPr>
              <a:t>, x</a:t>
            </a:r>
            <a:r>
              <a:rPr lang="en-US" sz="2000" baseline="-25000" dirty="0" smtClean="0">
                <a:latin typeface="Consolas" pitchFamily="49" charset="0"/>
              </a:rPr>
              <a:t>22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22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22</a:t>
            </a:r>
            <a:r>
              <a:rPr lang="en-US" sz="2000" dirty="0" smtClean="0">
                <a:latin typeface="Consolas" pitchFamily="49" charset="0"/>
              </a:rPr>
              <a:t>, x</a:t>
            </a:r>
            <a:r>
              <a:rPr lang="en-US" sz="2000" baseline="-25000" dirty="0" smtClean="0">
                <a:latin typeface="Consolas" pitchFamily="49" charset="0"/>
              </a:rPr>
              <a:t>23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23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23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x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2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2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2</a:t>
            </a:r>
            <a:r>
              <a:rPr lang="en-US" sz="2000" dirty="0" smtClean="0">
                <a:latin typeface="Consolas" pitchFamily="49" charset="0"/>
              </a:rPr>
              <a:t>, x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3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3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3</a:t>
            </a:r>
          </a:p>
          <a:p>
            <a:endParaRPr lang="en-US" sz="2000" baseline="-25000" dirty="0" smtClean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Polygon/Triangle Soup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1775" indent="-231775">
              <a:buNone/>
            </a:pPr>
            <a:r>
              <a:rPr lang="en-US" u="sng" dirty="0" smtClean="0"/>
              <a:t>Advantage</a:t>
            </a:r>
            <a:r>
              <a:rPr lang="en-US" dirty="0" smtClean="0"/>
              <a:t>:</a:t>
            </a:r>
          </a:p>
          <a:p>
            <a:pPr marL="231775" indent="-231775"/>
            <a:r>
              <a:rPr lang="en-US" sz="2800" dirty="0" smtClean="0"/>
              <a:t>General</a:t>
            </a:r>
          </a:p>
          <a:p>
            <a:pPr marL="231775" indent="-231775">
              <a:buNone/>
            </a:pPr>
            <a:r>
              <a:rPr lang="en-US" u="sng" dirty="0" smtClean="0"/>
              <a:t>Disadvantages</a:t>
            </a:r>
            <a:r>
              <a:rPr lang="en-US" dirty="0" smtClean="0"/>
              <a:t>:</a:t>
            </a:r>
          </a:p>
          <a:p>
            <a:pPr marL="231775" indent="-231775"/>
            <a:r>
              <a:rPr lang="en-US" sz="2800" dirty="0" smtClean="0"/>
              <a:t>Redundant storage</a:t>
            </a:r>
          </a:p>
          <a:p>
            <a:pPr marL="231775" indent="-231775"/>
            <a:r>
              <a:rPr lang="en-US" sz="2800" dirty="0" smtClean="0"/>
              <a:t>No (chance for) connectivity information</a:t>
            </a:r>
          </a:p>
          <a:p>
            <a:pPr marL="231775" indent="-231775"/>
            <a:r>
              <a:rPr lang="en-US" sz="2800" dirty="0"/>
              <a:t>[Polygon] variable-size data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Meshes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1775" indent="-231775">
              <a:buNone/>
            </a:pPr>
            <a:r>
              <a:rPr lang="en-US" u="sng" dirty="0" smtClean="0"/>
              <a:t>Common</a:t>
            </a:r>
            <a:r>
              <a:rPr lang="en-US" dirty="0" smtClean="0"/>
              <a:t>:</a:t>
            </a:r>
          </a:p>
          <a:p>
            <a:pPr marL="231775" indent="-231775"/>
            <a:r>
              <a:rPr lang="en-US" dirty="0" smtClean="0"/>
              <a:t>Connected (small # of connected components)</a:t>
            </a:r>
          </a:p>
          <a:p>
            <a:pPr marL="231775" indent="-231775"/>
            <a:r>
              <a:rPr lang="en-US" dirty="0" smtClean="0"/>
              <a:t>Two-manifolds</a:t>
            </a:r>
          </a:p>
          <a:p>
            <a:pPr marL="231775" indent="-231775"/>
            <a:r>
              <a:rPr lang="en-US" dirty="0" smtClean="0"/>
              <a:t>Water-Tight (?)</a:t>
            </a:r>
          </a:p>
          <a:p>
            <a:pPr marL="231775" indent="-231775"/>
            <a:r>
              <a:rPr lang="en-US" dirty="0" err="1" smtClean="0"/>
              <a:t>Orientable</a:t>
            </a:r>
            <a:r>
              <a:rPr lang="en-US" dirty="0" smtClean="0"/>
              <a:t> (?)</a:t>
            </a:r>
          </a:p>
          <a:p>
            <a:pPr marL="231775" indent="-231775"/>
            <a:r>
              <a:rPr lang="en-US" dirty="0" smtClean="0"/>
              <a:t>Triangle meshes (?)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Indexed Polygon Set (Take 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231775" indent="-231775"/>
            <a:r>
              <a:rPr lang="en-US" dirty="0" smtClean="0"/>
              <a:t>Lists of vertices, faces</a:t>
            </a:r>
          </a:p>
          <a:p>
            <a:pPr marL="231775" indent="-231775"/>
            <a:r>
              <a:rPr lang="en-US" dirty="0" smtClean="0"/>
              <a:t>Each vertex stores geometry</a:t>
            </a:r>
          </a:p>
          <a:p>
            <a:pPr marL="231775" indent="-231775"/>
            <a:r>
              <a:rPr lang="en-US" dirty="0" smtClean="0"/>
              <a:t>Each face points to its vertices</a:t>
            </a:r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Q: If the mesh is manifold, triangular with low genus, what is the storage cost, per vertex?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2232" y="3429000"/>
            <a:ext cx="2374368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Polygon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Polygons </a:t>
            </a:r>
            <a:r>
              <a:rPr lang="en-US" sz="2000" i="1" dirty="0" smtClean="0">
                <a:latin typeface="Consolas" pitchFamily="49" charset="0"/>
              </a:rPr>
              <a:t>F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i="1" dirty="0" smtClean="0">
                <a:latin typeface="Consolas" pitchFamily="49" charset="0"/>
              </a:rPr>
              <a:t>k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: </a:t>
            </a:r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11 </a:t>
            </a:r>
            <a:r>
              <a:rPr lang="en-US" sz="2000" dirty="0" smtClean="0">
                <a:latin typeface="Consolas" pitchFamily="49" charset="0"/>
              </a:rPr>
              <a:t>,..., </a:t>
            </a:r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i="1" baseline="-25000" dirty="0" smtClean="0">
                <a:latin typeface="Consolas" pitchFamily="49" charset="0"/>
              </a:rPr>
              <a:t>k</a:t>
            </a:r>
            <a:r>
              <a:rPr lang="en-US" sz="1500" baseline="-45000" dirty="0" smtClean="0">
                <a:latin typeface="Consolas" pitchFamily="49" charset="0"/>
              </a:rPr>
              <a:t>1</a:t>
            </a:r>
            <a:endParaRPr lang="en-US" sz="2000" baseline="-25000" dirty="0" smtClean="0">
              <a:latin typeface="Consolas" pitchFamily="49" charset="0"/>
            </a:endParaRP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i="1" dirty="0" err="1" smtClean="0">
                <a:latin typeface="Consolas" pitchFamily="49" charset="0"/>
              </a:rPr>
              <a:t>k</a:t>
            </a:r>
            <a:r>
              <a:rPr lang="en-US" sz="2000" i="1" baseline="-25000" dirty="0" err="1" smtClean="0">
                <a:latin typeface="Consolas" pitchFamily="49" charset="0"/>
              </a:rPr>
              <a:t>F</a:t>
            </a:r>
            <a:r>
              <a:rPr lang="en-US" sz="2000" dirty="0" smtClean="0">
                <a:latin typeface="Consolas" pitchFamily="49" charset="0"/>
              </a:rPr>
              <a:t>: </a:t>
            </a:r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 </a:t>
            </a:r>
            <a:r>
              <a:rPr lang="en-US" sz="2000" dirty="0" smtClean="0">
                <a:latin typeface="Consolas" pitchFamily="49" charset="0"/>
              </a:rPr>
              <a:t>,..., </a:t>
            </a:r>
            <a:r>
              <a:rPr lang="en-US" sz="2000" i="1" dirty="0" err="1" smtClean="0">
                <a:latin typeface="Consolas" pitchFamily="49" charset="0"/>
              </a:rPr>
              <a:t>v</a:t>
            </a:r>
            <a:r>
              <a:rPr lang="en-US" sz="2000" i="1" baseline="-25000" dirty="0" err="1" smtClean="0">
                <a:latin typeface="Consolas" pitchFamily="49" charset="0"/>
              </a:rPr>
              <a:t>Fk</a:t>
            </a:r>
            <a:r>
              <a:rPr lang="en-US" sz="1500" i="1" baseline="-45000" dirty="0" err="1" smtClean="0">
                <a:latin typeface="Consolas" pitchFamily="49" charset="0"/>
              </a:rPr>
              <a:t>F</a:t>
            </a:r>
            <a:endParaRPr lang="en-US" sz="2000" baseline="-25000" dirty="0" smtClean="0">
              <a:latin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85828" y="3429000"/>
            <a:ext cx="1734708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Vertex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Vertices </a:t>
            </a:r>
            <a:r>
              <a:rPr lang="en-US" sz="2000" i="1" dirty="0" smtClean="0">
                <a:latin typeface="Consolas" pitchFamily="49" charset="0"/>
              </a:rPr>
              <a:t>V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Indexed Triangles Set (Take 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231775" indent="-231775"/>
            <a:r>
              <a:rPr lang="en-US" dirty="0" smtClean="0"/>
              <a:t>Lists of vertices, faces</a:t>
            </a:r>
          </a:p>
          <a:p>
            <a:pPr marL="231775" indent="-231775"/>
            <a:r>
              <a:rPr lang="en-US" dirty="0" smtClean="0"/>
              <a:t>Each vertex stores geometry</a:t>
            </a:r>
          </a:p>
          <a:p>
            <a:pPr marL="231775" indent="-231775"/>
            <a:r>
              <a:rPr lang="en-US" dirty="0" smtClean="0"/>
              <a:t>Each face points to its vertices</a:t>
            </a:r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Q: If the mesh is manifold with low genus, what is the storage cost, per vertex?</a:t>
            </a:r>
          </a:p>
          <a:p>
            <a:pPr marL="231775" indent="-231775"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712232" y="3429000"/>
            <a:ext cx="1999265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Triangle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Triangles </a:t>
            </a:r>
            <a:r>
              <a:rPr lang="en-US" sz="2000" i="1" dirty="0" smtClean="0">
                <a:latin typeface="Consolas" pitchFamily="49" charset="0"/>
              </a:rPr>
              <a:t>F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12</a:t>
            </a:r>
            <a:r>
              <a:rPr lang="en-US" sz="2000" dirty="0" smtClean="0">
                <a:latin typeface="Consolas" pitchFamily="49" charset="0"/>
              </a:rPr>
              <a:t> , </a:t>
            </a:r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13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 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2 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85828" y="3429000"/>
            <a:ext cx="1734708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Vertex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Vertices </a:t>
            </a:r>
            <a:r>
              <a:rPr lang="en-US" sz="2000" i="1" dirty="0" smtClean="0">
                <a:latin typeface="Consolas" pitchFamily="49" charset="0"/>
              </a:rPr>
              <a:t>V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Indexed Triangles Set (Take 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231775" indent="-231775"/>
            <a:r>
              <a:rPr lang="en-US" dirty="0" smtClean="0"/>
              <a:t>Lists of vertices, faces</a:t>
            </a:r>
          </a:p>
          <a:p>
            <a:pPr marL="231775" indent="-231775"/>
            <a:r>
              <a:rPr lang="en-US" dirty="0" smtClean="0"/>
              <a:t>Each vertex stores geometry</a:t>
            </a:r>
          </a:p>
          <a:p>
            <a:pPr marL="231775" indent="-231775"/>
            <a:r>
              <a:rPr lang="en-US" dirty="0" smtClean="0"/>
              <a:t>Each face points to its vertices</a:t>
            </a:r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231775" indent="-231775"/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Q: If the mesh is completely disconnected, what is the storage cost, per vertex?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2232" y="3429000"/>
            <a:ext cx="1999265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Triangle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Triangles </a:t>
            </a:r>
            <a:r>
              <a:rPr lang="en-US" sz="2000" i="1" dirty="0" smtClean="0">
                <a:latin typeface="Consolas" pitchFamily="49" charset="0"/>
              </a:rPr>
              <a:t>F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12</a:t>
            </a:r>
            <a:r>
              <a:rPr lang="en-US" sz="2000" dirty="0" smtClean="0">
                <a:latin typeface="Consolas" pitchFamily="49" charset="0"/>
              </a:rPr>
              <a:t> , </a:t>
            </a:r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i="1" baseline="-25000" dirty="0" smtClean="0">
                <a:latin typeface="Consolas" pitchFamily="49" charset="0"/>
              </a:rPr>
              <a:t>3</a:t>
            </a:r>
            <a:endParaRPr lang="en-US" sz="2000" baseline="-25000" dirty="0" smtClean="0">
              <a:latin typeface="Consolas" pitchFamily="49" charset="0"/>
            </a:endParaRP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1 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i="1" baseline="-25000" dirty="0" smtClean="0">
                <a:latin typeface="Consolas" pitchFamily="49" charset="0"/>
              </a:rPr>
              <a:t>F</a:t>
            </a:r>
            <a:r>
              <a:rPr lang="en-US" sz="2000" baseline="-25000" dirty="0" smtClean="0">
                <a:latin typeface="Consolas" pitchFamily="49" charset="0"/>
              </a:rPr>
              <a:t>2 </a:t>
            </a:r>
            <a:r>
              <a:rPr lang="en-US" sz="2000" dirty="0" smtClean="0">
                <a:latin typeface="Consolas" pitchFamily="49" charset="0"/>
              </a:rPr>
              <a:t>, </a:t>
            </a:r>
            <a:r>
              <a:rPr lang="en-US" sz="2000" i="1" dirty="0" smtClean="0">
                <a:latin typeface="Consolas" pitchFamily="49" charset="0"/>
              </a:rPr>
              <a:t>v</a:t>
            </a:r>
            <a:r>
              <a:rPr lang="en-US" sz="2000" i="1" baseline="-25000" dirty="0" smtClean="0">
                <a:latin typeface="Consolas" pitchFamily="49" charset="0"/>
              </a:rPr>
              <a:t>F3</a:t>
            </a:r>
            <a:endParaRPr lang="en-US" sz="2000" baseline="-25000" dirty="0" smtClean="0">
              <a:latin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85828" y="3429000"/>
            <a:ext cx="1734708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Vertex List</a:t>
            </a:r>
            <a:r>
              <a:rPr lang="en-US" sz="2400" b="1" dirty="0" smtClean="0"/>
              <a:t>:</a:t>
            </a:r>
          </a:p>
          <a:p>
            <a:r>
              <a:rPr lang="en-US" sz="2000" dirty="0" smtClean="0">
                <a:latin typeface="Consolas" pitchFamily="49" charset="0"/>
              </a:rPr>
              <a:t>Vertices </a:t>
            </a:r>
            <a:r>
              <a:rPr lang="en-US" sz="2000" i="1" dirty="0" smtClean="0">
                <a:latin typeface="Consolas" pitchFamily="49" charset="0"/>
              </a:rPr>
              <a:t>V</a:t>
            </a:r>
            <a:endParaRPr lang="en-US" sz="2000" dirty="0" smtClean="0">
              <a:latin typeface="Consolas" pitchFamily="49" charset="0"/>
            </a:endParaRP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baseline="-25000" dirty="0" smtClean="0">
                <a:latin typeface="Consolas" pitchFamily="49" charset="0"/>
              </a:rPr>
              <a:t>11</a:t>
            </a:r>
          </a:p>
          <a:p>
            <a:pPr algn="ctr"/>
            <a:r>
              <a:rPr lang="en-US" sz="2000" dirty="0" smtClean="0">
                <a:latin typeface="Consolas" pitchFamily="49" charset="0"/>
              </a:rPr>
              <a:t>...</a:t>
            </a:r>
          </a:p>
          <a:p>
            <a:r>
              <a:rPr lang="en-US" sz="2000" dirty="0" smtClean="0">
                <a:latin typeface="Consolas" pitchFamily="49" charset="0"/>
              </a:rPr>
              <a:t>x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y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  <a:r>
              <a:rPr lang="en-US" sz="2000" dirty="0" smtClean="0">
                <a:latin typeface="Consolas" pitchFamily="49" charset="0"/>
              </a:rPr>
              <a:t>, z</a:t>
            </a:r>
            <a:r>
              <a:rPr lang="en-US" sz="2000" i="1" baseline="-25000" dirty="0" smtClean="0">
                <a:latin typeface="Consolas" pitchFamily="49" charset="0"/>
              </a:rPr>
              <a:t>V</a:t>
            </a:r>
            <a:r>
              <a:rPr lang="en-US" sz="2000" baseline="-25000" dirty="0" smtClean="0">
                <a:latin typeface="Consolas" pitchFamily="49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1732</Words>
  <Application>Microsoft Office PowerPoint</Application>
  <PresentationFormat>On-screen Show (4:3)</PresentationFormat>
  <Paragraphs>517</Paragraphs>
  <Slides>36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600.657: Mesh Processing</vt:lpstr>
      <vt:lpstr>Data Structures</vt:lpstr>
      <vt:lpstr>Polygon Soup</vt:lpstr>
      <vt:lpstr>Triangle Soup</vt:lpstr>
      <vt:lpstr>Polygon/Triangle Soup</vt:lpstr>
      <vt:lpstr>Structure of Meshes</vt:lpstr>
      <vt:lpstr>Indexed Polygon Set (Take 1)</vt:lpstr>
      <vt:lpstr>Indexed Triangles Set (Take 1)</vt:lpstr>
      <vt:lpstr>Indexed Triangles Set (Take 1)</vt:lpstr>
      <vt:lpstr>Indexed Polygon/Triangle Set (Take 1)</vt:lpstr>
      <vt:lpstr>Indexed Triangles Set (Take 2)</vt:lpstr>
      <vt:lpstr>Indexed Triangles Set (Take 2)</vt:lpstr>
      <vt:lpstr>Indexed Polygon/Triangle Set (Take 2)</vt:lpstr>
      <vt:lpstr>Winged-Edge Mesh</vt:lpstr>
      <vt:lpstr>Winged-Edge Mesh</vt:lpstr>
      <vt:lpstr>Winged-Edge Mesh</vt:lpstr>
      <vt:lpstr>Winged-Edge Mesh</vt:lpstr>
      <vt:lpstr>Winged-Edge Mesh</vt:lpstr>
      <vt:lpstr>Winged-Edge Mesh</vt:lpstr>
      <vt:lpstr>Winged-Edge Mesh</vt:lpstr>
      <vt:lpstr>Winged-Edge Mesh</vt:lpstr>
      <vt:lpstr>Winged-Edge Mesh</vt:lpstr>
      <vt:lpstr>Winged-Edge Mesh</vt:lpstr>
      <vt:lpstr>Winged-Edge Mesh</vt:lpstr>
      <vt:lpstr>Winged-Edge Mesh</vt:lpstr>
      <vt:lpstr>Winged-Edge Mesh</vt:lpstr>
      <vt:lpstr>Winged-Edge Mesh</vt:lpstr>
      <vt:lpstr>Half-Edge Mesh (Take 1)</vt:lpstr>
      <vt:lpstr>Half-Edge Mesh (Take 1)</vt:lpstr>
      <vt:lpstr>Half-Edge Mesh (Take 1) </vt:lpstr>
      <vt:lpstr>Half-Edge Mesh (Take 2)</vt:lpstr>
      <vt:lpstr>Half-Edge Mesh (Take 2)</vt:lpstr>
      <vt:lpstr>Half-Edge Mesh (Take 2) </vt:lpstr>
      <vt:lpstr>Directed-Edge Triangle Mesh</vt:lpstr>
      <vt:lpstr>Directed-Edge Triangle Mesh</vt:lpstr>
      <vt:lpstr>Directed-Edge Triangle Mesh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600.657: Mesh Processing</dc:title>
  <dc:creator>Misha</dc:creator>
  <cp:lastModifiedBy>Misha</cp:lastModifiedBy>
  <cp:revision>37</cp:revision>
  <dcterms:created xsi:type="dcterms:W3CDTF">2006-08-16T00:00:00Z</dcterms:created>
  <dcterms:modified xsi:type="dcterms:W3CDTF">2010-09-29T23:27:07Z</dcterms:modified>
</cp:coreProperties>
</file>