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2" r:id="rId7"/>
    <p:sldId id="263" r:id="rId8"/>
    <p:sldId id="264" r:id="rId9"/>
    <p:sldId id="269" r:id="rId10"/>
    <p:sldId id="267" r:id="rId11"/>
    <p:sldId id="265" r:id="rId12"/>
    <p:sldId id="273" r:id="rId13"/>
    <p:sldId id="266" r:id="rId14"/>
    <p:sldId id="268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600.657: Mesh Processing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Parameteric</a:t>
            </a:r>
            <a:r>
              <a:rPr lang="en-US" dirty="0" smtClean="0"/>
              <a:t> Representations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Subdivision Surfaces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Given a base (triangle) mesh and a set of rules for refining the geometry.</a:t>
            </a:r>
          </a:p>
          <a:p>
            <a:pPr marL="0" indent="0">
              <a:buNone/>
            </a:pPr>
            <a:r>
              <a:rPr lang="en-US" dirty="0" smtClean="0"/>
              <a:t>Repeated subdivision results in a surface with provable smoothness properties.</a:t>
            </a:r>
          </a:p>
        </p:txBody>
      </p:sp>
      <p:pic>
        <p:nvPicPr>
          <p:cNvPr id="5" name="Picture 3" descr="Ka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3737" y="4191000"/>
            <a:ext cx="2887663" cy="288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Ka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389" y="4198937"/>
            <a:ext cx="2887662" cy="288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Ka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62600" y="4191000"/>
            <a:ext cx="2887662" cy="288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Triangle Meshes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ym typeface="Symbol"/>
              </a:rPr>
              <a:t>What properties does the mesh have to satisfy to be manifold?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ym typeface="Symbol"/>
              </a:rPr>
              <a:t>How continuous is the mesh?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What are the charts that define the manifold?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Euler’s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For a closed, connected, water-tight mesh with genus </a:t>
            </a:r>
            <a:r>
              <a:rPr lang="en-US" i="1" dirty="0" smtClean="0"/>
              <a:t>g</a:t>
            </a:r>
            <a:r>
              <a:rPr lang="en-US" dirty="0" smtClean="0"/>
              <a:t>, the number of vertices (</a:t>
            </a:r>
            <a:r>
              <a:rPr lang="en-US" i="1" dirty="0" smtClean="0"/>
              <a:t>V</a:t>
            </a:r>
            <a:r>
              <a:rPr lang="en-US" dirty="0" smtClean="0"/>
              <a:t>), edges (</a:t>
            </a:r>
            <a:r>
              <a:rPr lang="en-US" i="1" dirty="0" smtClean="0"/>
              <a:t>E</a:t>
            </a:r>
            <a:r>
              <a:rPr lang="en-US" dirty="0" smtClean="0"/>
              <a:t>), and faces (</a:t>
            </a:r>
            <a:r>
              <a:rPr lang="en-US" i="1" dirty="0" smtClean="0"/>
              <a:t>F</a:t>
            </a:r>
            <a:r>
              <a:rPr lang="en-US" dirty="0" smtClean="0"/>
              <a:t>) satisfy:</a:t>
            </a:r>
          </a:p>
          <a:p>
            <a:pPr marL="0" indent="0">
              <a:buNone/>
            </a:pPr>
            <a:r>
              <a:rPr lang="en-US" dirty="0" smtClean="0"/>
              <a:t>			</a:t>
            </a:r>
            <a:r>
              <a:rPr lang="en-US" i="1" dirty="0" smtClean="0"/>
              <a:t>V</a:t>
            </a:r>
            <a:r>
              <a:rPr lang="en-US" dirty="0" smtClean="0"/>
              <a:t>-</a:t>
            </a:r>
            <a:r>
              <a:rPr lang="en-US" i="1" dirty="0" smtClean="0"/>
              <a:t>E</a:t>
            </a:r>
            <a:r>
              <a:rPr lang="en-US" dirty="0" smtClean="0"/>
              <a:t>+</a:t>
            </a:r>
            <a:r>
              <a:rPr lang="en-US" i="1" dirty="0" smtClean="0"/>
              <a:t>F</a:t>
            </a:r>
            <a:r>
              <a:rPr lang="en-US" dirty="0" smtClean="0"/>
              <a:t> = 2- 2</a:t>
            </a:r>
            <a:r>
              <a:rPr lang="en-US" i="1" dirty="0" smtClean="0"/>
              <a:t>g</a:t>
            </a:r>
          </a:p>
          <a:p>
            <a:pPr marL="0" indent="0">
              <a:buNone/>
            </a:pPr>
            <a:r>
              <a:rPr lang="en-US" dirty="0" smtClean="0"/>
              <a:t>For a triangle mesh:</a:t>
            </a:r>
          </a:p>
          <a:p>
            <a:pPr marL="400050" lvl="1" indent="0"/>
            <a:r>
              <a:rPr lang="en-US" dirty="0" smtClean="0"/>
              <a:t>What is the ratio of triangles to vertices?</a:t>
            </a:r>
          </a:p>
          <a:p>
            <a:pPr marL="400050" lvl="1" indent="0"/>
            <a:r>
              <a:rPr lang="en-US" dirty="0" smtClean="0"/>
              <a:t>What is the ratio of edges to vertices?</a:t>
            </a:r>
          </a:p>
          <a:p>
            <a:pPr marL="400050" lvl="1" indent="0"/>
            <a:r>
              <a:rPr lang="en-US" dirty="0" smtClean="0"/>
              <a:t>What is the average vertex valence?</a:t>
            </a:r>
          </a:p>
          <a:p>
            <a:pPr marL="0" indent="0">
              <a:buNone/>
            </a:pPr>
            <a:r>
              <a:rPr lang="en-US" dirty="0" smtClean="0"/>
              <a:t>How about for a quad (dominant) mesh?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Implicit Representations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Voxel Grids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Represented by the values of the function on a regular grid.</a:t>
            </a:r>
          </a:p>
        </p:txBody>
      </p: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914400" y="3276600"/>
            <a:ext cx="3733800" cy="3352800"/>
            <a:chOff x="1872" y="1672"/>
            <a:chExt cx="2691" cy="2312"/>
          </a:xfrm>
        </p:grpSpPr>
        <p:sp>
          <p:nvSpPr>
            <p:cNvPr id="6" name="Rectangle 18"/>
            <p:cNvSpPr>
              <a:spLocks noChangeArrowheads="1"/>
            </p:cNvSpPr>
            <p:nvPr/>
          </p:nvSpPr>
          <p:spPr bwMode="auto">
            <a:xfrm>
              <a:off x="1872" y="2448"/>
              <a:ext cx="1536" cy="153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19"/>
            <p:cNvSpPr>
              <a:spLocks noChangeShapeType="1"/>
            </p:cNvSpPr>
            <p:nvPr/>
          </p:nvSpPr>
          <p:spPr bwMode="auto">
            <a:xfrm>
              <a:off x="2064" y="2448"/>
              <a:ext cx="0" cy="15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20"/>
            <p:cNvSpPr>
              <a:spLocks noChangeShapeType="1"/>
            </p:cNvSpPr>
            <p:nvPr/>
          </p:nvSpPr>
          <p:spPr bwMode="auto">
            <a:xfrm>
              <a:off x="2256" y="2448"/>
              <a:ext cx="0" cy="15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21"/>
            <p:cNvSpPr>
              <a:spLocks noChangeShapeType="1"/>
            </p:cNvSpPr>
            <p:nvPr/>
          </p:nvSpPr>
          <p:spPr bwMode="auto">
            <a:xfrm>
              <a:off x="2448" y="2448"/>
              <a:ext cx="0" cy="15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22"/>
            <p:cNvSpPr>
              <a:spLocks noChangeShapeType="1"/>
            </p:cNvSpPr>
            <p:nvPr/>
          </p:nvSpPr>
          <p:spPr bwMode="auto">
            <a:xfrm>
              <a:off x="2640" y="2448"/>
              <a:ext cx="0" cy="15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23"/>
            <p:cNvSpPr>
              <a:spLocks noChangeShapeType="1"/>
            </p:cNvSpPr>
            <p:nvPr/>
          </p:nvSpPr>
          <p:spPr bwMode="auto">
            <a:xfrm>
              <a:off x="2832" y="2448"/>
              <a:ext cx="0" cy="15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24"/>
            <p:cNvSpPr>
              <a:spLocks noChangeShapeType="1"/>
            </p:cNvSpPr>
            <p:nvPr/>
          </p:nvSpPr>
          <p:spPr bwMode="auto">
            <a:xfrm>
              <a:off x="3024" y="2448"/>
              <a:ext cx="0" cy="15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25"/>
            <p:cNvSpPr>
              <a:spLocks noChangeShapeType="1"/>
            </p:cNvSpPr>
            <p:nvPr/>
          </p:nvSpPr>
          <p:spPr bwMode="auto">
            <a:xfrm>
              <a:off x="3216" y="2448"/>
              <a:ext cx="0" cy="15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26"/>
            <p:cNvSpPr>
              <a:spLocks noChangeShapeType="1"/>
            </p:cNvSpPr>
            <p:nvPr/>
          </p:nvSpPr>
          <p:spPr bwMode="auto">
            <a:xfrm>
              <a:off x="1872" y="2832"/>
              <a:ext cx="15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27"/>
            <p:cNvSpPr>
              <a:spLocks noChangeShapeType="1"/>
            </p:cNvSpPr>
            <p:nvPr/>
          </p:nvSpPr>
          <p:spPr bwMode="auto">
            <a:xfrm>
              <a:off x="1872" y="3024"/>
              <a:ext cx="15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28"/>
            <p:cNvSpPr>
              <a:spLocks noChangeShapeType="1"/>
            </p:cNvSpPr>
            <p:nvPr/>
          </p:nvSpPr>
          <p:spPr bwMode="auto">
            <a:xfrm>
              <a:off x="1872" y="3216"/>
              <a:ext cx="15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29"/>
            <p:cNvSpPr>
              <a:spLocks noChangeShapeType="1"/>
            </p:cNvSpPr>
            <p:nvPr/>
          </p:nvSpPr>
          <p:spPr bwMode="auto">
            <a:xfrm>
              <a:off x="1872" y="3408"/>
              <a:ext cx="15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Line 30"/>
            <p:cNvSpPr>
              <a:spLocks noChangeShapeType="1"/>
            </p:cNvSpPr>
            <p:nvPr/>
          </p:nvSpPr>
          <p:spPr bwMode="auto">
            <a:xfrm>
              <a:off x="1872" y="3600"/>
              <a:ext cx="15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31"/>
            <p:cNvSpPr>
              <a:spLocks noChangeShapeType="1"/>
            </p:cNvSpPr>
            <p:nvPr/>
          </p:nvSpPr>
          <p:spPr bwMode="auto">
            <a:xfrm>
              <a:off x="1872" y="3792"/>
              <a:ext cx="15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32"/>
            <p:cNvSpPr>
              <a:spLocks noChangeShapeType="1"/>
            </p:cNvSpPr>
            <p:nvPr/>
          </p:nvSpPr>
          <p:spPr bwMode="auto">
            <a:xfrm>
              <a:off x="1872" y="2640"/>
              <a:ext cx="15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33"/>
            <p:cNvSpPr>
              <a:spLocks noChangeShapeType="1"/>
            </p:cNvSpPr>
            <p:nvPr/>
          </p:nvSpPr>
          <p:spPr bwMode="auto">
            <a:xfrm>
              <a:off x="2016" y="2352"/>
              <a:ext cx="15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34"/>
            <p:cNvSpPr>
              <a:spLocks noChangeShapeType="1"/>
            </p:cNvSpPr>
            <p:nvPr/>
          </p:nvSpPr>
          <p:spPr bwMode="auto">
            <a:xfrm>
              <a:off x="2160" y="2256"/>
              <a:ext cx="15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35"/>
            <p:cNvSpPr>
              <a:spLocks noChangeShapeType="1"/>
            </p:cNvSpPr>
            <p:nvPr/>
          </p:nvSpPr>
          <p:spPr bwMode="auto">
            <a:xfrm flipV="1">
              <a:off x="1872" y="1672"/>
              <a:ext cx="1155" cy="7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36"/>
            <p:cNvSpPr>
              <a:spLocks noChangeShapeType="1"/>
            </p:cNvSpPr>
            <p:nvPr/>
          </p:nvSpPr>
          <p:spPr bwMode="auto">
            <a:xfrm>
              <a:off x="2304" y="2160"/>
              <a:ext cx="15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37"/>
            <p:cNvSpPr>
              <a:spLocks noChangeShapeType="1"/>
            </p:cNvSpPr>
            <p:nvPr/>
          </p:nvSpPr>
          <p:spPr bwMode="auto">
            <a:xfrm>
              <a:off x="2448" y="2064"/>
              <a:ext cx="15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38"/>
            <p:cNvSpPr>
              <a:spLocks noChangeShapeType="1"/>
            </p:cNvSpPr>
            <p:nvPr/>
          </p:nvSpPr>
          <p:spPr bwMode="auto">
            <a:xfrm>
              <a:off x="2592" y="1968"/>
              <a:ext cx="15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39"/>
            <p:cNvSpPr>
              <a:spLocks noChangeShapeType="1"/>
            </p:cNvSpPr>
            <p:nvPr/>
          </p:nvSpPr>
          <p:spPr bwMode="auto">
            <a:xfrm>
              <a:off x="2736" y="1872"/>
              <a:ext cx="15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40"/>
            <p:cNvSpPr>
              <a:spLocks noChangeShapeType="1"/>
            </p:cNvSpPr>
            <p:nvPr/>
          </p:nvSpPr>
          <p:spPr bwMode="auto">
            <a:xfrm>
              <a:off x="2880" y="1776"/>
              <a:ext cx="15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41"/>
            <p:cNvSpPr>
              <a:spLocks noChangeShapeType="1"/>
            </p:cNvSpPr>
            <p:nvPr/>
          </p:nvSpPr>
          <p:spPr bwMode="auto">
            <a:xfrm>
              <a:off x="3024" y="1680"/>
              <a:ext cx="15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42"/>
            <p:cNvSpPr>
              <a:spLocks noChangeShapeType="1"/>
            </p:cNvSpPr>
            <p:nvPr/>
          </p:nvSpPr>
          <p:spPr bwMode="auto">
            <a:xfrm flipV="1">
              <a:off x="2064" y="1680"/>
              <a:ext cx="1155" cy="7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43"/>
            <p:cNvSpPr>
              <a:spLocks noChangeShapeType="1"/>
            </p:cNvSpPr>
            <p:nvPr/>
          </p:nvSpPr>
          <p:spPr bwMode="auto">
            <a:xfrm flipV="1">
              <a:off x="2256" y="1680"/>
              <a:ext cx="1155" cy="7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44"/>
            <p:cNvSpPr>
              <a:spLocks noChangeShapeType="1"/>
            </p:cNvSpPr>
            <p:nvPr/>
          </p:nvSpPr>
          <p:spPr bwMode="auto">
            <a:xfrm flipV="1">
              <a:off x="2448" y="1680"/>
              <a:ext cx="1155" cy="7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45"/>
            <p:cNvSpPr>
              <a:spLocks noChangeShapeType="1"/>
            </p:cNvSpPr>
            <p:nvPr/>
          </p:nvSpPr>
          <p:spPr bwMode="auto">
            <a:xfrm flipV="1">
              <a:off x="2640" y="1680"/>
              <a:ext cx="1155" cy="7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46"/>
            <p:cNvSpPr>
              <a:spLocks noChangeShapeType="1"/>
            </p:cNvSpPr>
            <p:nvPr/>
          </p:nvSpPr>
          <p:spPr bwMode="auto">
            <a:xfrm flipV="1">
              <a:off x="2832" y="1680"/>
              <a:ext cx="1155" cy="7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47"/>
            <p:cNvSpPr>
              <a:spLocks noChangeShapeType="1"/>
            </p:cNvSpPr>
            <p:nvPr/>
          </p:nvSpPr>
          <p:spPr bwMode="auto">
            <a:xfrm flipV="1">
              <a:off x="3024" y="1680"/>
              <a:ext cx="1155" cy="7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48"/>
            <p:cNvSpPr>
              <a:spLocks noChangeShapeType="1"/>
            </p:cNvSpPr>
            <p:nvPr/>
          </p:nvSpPr>
          <p:spPr bwMode="auto">
            <a:xfrm flipV="1">
              <a:off x="3216" y="1680"/>
              <a:ext cx="1155" cy="7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49"/>
            <p:cNvSpPr>
              <a:spLocks noChangeShapeType="1"/>
            </p:cNvSpPr>
            <p:nvPr/>
          </p:nvSpPr>
          <p:spPr bwMode="auto">
            <a:xfrm flipV="1">
              <a:off x="3408" y="1680"/>
              <a:ext cx="1155" cy="7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50"/>
            <p:cNvSpPr>
              <a:spLocks noChangeShapeType="1"/>
            </p:cNvSpPr>
            <p:nvPr/>
          </p:nvSpPr>
          <p:spPr bwMode="auto">
            <a:xfrm>
              <a:off x="4560" y="1680"/>
              <a:ext cx="0" cy="15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51"/>
            <p:cNvSpPr>
              <a:spLocks noChangeShapeType="1"/>
            </p:cNvSpPr>
            <p:nvPr/>
          </p:nvSpPr>
          <p:spPr bwMode="auto">
            <a:xfrm flipV="1">
              <a:off x="3408" y="3216"/>
              <a:ext cx="1152" cy="7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52"/>
            <p:cNvSpPr>
              <a:spLocks noChangeShapeType="1"/>
            </p:cNvSpPr>
            <p:nvPr/>
          </p:nvSpPr>
          <p:spPr bwMode="auto">
            <a:xfrm flipV="1">
              <a:off x="3408" y="3024"/>
              <a:ext cx="1152" cy="7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53"/>
            <p:cNvSpPr>
              <a:spLocks noChangeShapeType="1"/>
            </p:cNvSpPr>
            <p:nvPr/>
          </p:nvSpPr>
          <p:spPr bwMode="auto">
            <a:xfrm flipV="1">
              <a:off x="3408" y="2832"/>
              <a:ext cx="1152" cy="7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54"/>
            <p:cNvSpPr>
              <a:spLocks noChangeShapeType="1"/>
            </p:cNvSpPr>
            <p:nvPr/>
          </p:nvSpPr>
          <p:spPr bwMode="auto">
            <a:xfrm flipV="1">
              <a:off x="3408" y="2640"/>
              <a:ext cx="1152" cy="7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55"/>
            <p:cNvSpPr>
              <a:spLocks noChangeShapeType="1"/>
            </p:cNvSpPr>
            <p:nvPr/>
          </p:nvSpPr>
          <p:spPr bwMode="auto">
            <a:xfrm flipV="1">
              <a:off x="3408" y="2448"/>
              <a:ext cx="1152" cy="7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56"/>
            <p:cNvSpPr>
              <a:spLocks noChangeShapeType="1"/>
            </p:cNvSpPr>
            <p:nvPr/>
          </p:nvSpPr>
          <p:spPr bwMode="auto">
            <a:xfrm flipV="1">
              <a:off x="3408" y="2256"/>
              <a:ext cx="1152" cy="7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57"/>
            <p:cNvSpPr>
              <a:spLocks noChangeShapeType="1"/>
            </p:cNvSpPr>
            <p:nvPr/>
          </p:nvSpPr>
          <p:spPr bwMode="auto">
            <a:xfrm flipV="1">
              <a:off x="3408" y="2064"/>
              <a:ext cx="1152" cy="7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58"/>
            <p:cNvSpPr>
              <a:spLocks noChangeShapeType="1"/>
            </p:cNvSpPr>
            <p:nvPr/>
          </p:nvSpPr>
          <p:spPr bwMode="auto">
            <a:xfrm flipV="1">
              <a:off x="3408" y="1872"/>
              <a:ext cx="1152" cy="7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59"/>
            <p:cNvSpPr>
              <a:spLocks noChangeShapeType="1"/>
            </p:cNvSpPr>
            <p:nvPr/>
          </p:nvSpPr>
          <p:spPr bwMode="auto">
            <a:xfrm>
              <a:off x="3552" y="2352"/>
              <a:ext cx="0" cy="15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Line 60"/>
            <p:cNvSpPr>
              <a:spLocks noChangeShapeType="1"/>
            </p:cNvSpPr>
            <p:nvPr/>
          </p:nvSpPr>
          <p:spPr bwMode="auto">
            <a:xfrm>
              <a:off x="3696" y="2256"/>
              <a:ext cx="0" cy="15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Line 61"/>
            <p:cNvSpPr>
              <a:spLocks noChangeShapeType="1"/>
            </p:cNvSpPr>
            <p:nvPr/>
          </p:nvSpPr>
          <p:spPr bwMode="auto">
            <a:xfrm>
              <a:off x="3840" y="2160"/>
              <a:ext cx="0" cy="15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Line 62"/>
            <p:cNvSpPr>
              <a:spLocks noChangeShapeType="1"/>
            </p:cNvSpPr>
            <p:nvPr/>
          </p:nvSpPr>
          <p:spPr bwMode="auto">
            <a:xfrm>
              <a:off x="3984" y="2064"/>
              <a:ext cx="0" cy="15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Line 63"/>
            <p:cNvSpPr>
              <a:spLocks noChangeShapeType="1"/>
            </p:cNvSpPr>
            <p:nvPr/>
          </p:nvSpPr>
          <p:spPr bwMode="auto">
            <a:xfrm>
              <a:off x="4128" y="1968"/>
              <a:ext cx="0" cy="15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Line 64"/>
            <p:cNvSpPr>
              <a:spLocks noChangeShapeType="1"/>
            </p:cNvSpPr>
            <p:nvPr/>
          </p:nvSpPr>
          <p:spPr bwMode="auto">
            <a:xfrm>
              <a:off x="4272" y="1872"/>
              <a:ext cx="0" cy="15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Line 65"/>
            <p:cNvSpPr>
              <a:spLocks noChangeShapeType="1"/>
            </p:cNvSpPr>
            <p:nvPr/>
          </p:nvSpPr>
          <p:spPr bwMode="auto">
            <a:xfrm>
              <a:off x="4416" y="1776"/>
              <a:ext cx="0" cy="15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54" name="Picture 2" descr="david_snap_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6488" y="2782887"/>
            <a:ext cx="3998912" cy="399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Implicit Representations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Voxel Grids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Represented by the values of the function on a regular grid.</a:t>
            </a:r>
          </a:p>
          <a:p>
            <a:pPr marL="0" indent="0">
              <a:buNone/>
            </a:pPr>
            <a:r>
              <a:rPr lang="en-US" dirty="0" smtClean="0"/>
              <a:t>Though binary voxel grids are simplest, often represent the (signed) Euclidean Distance Transform:</a:t>
            </a:r>
          </a:p>
        </p:txBody>
      </p:sp>
      <p:graphicFrame>
        <p:nvGraphicFramePr>
          <p:cNvPr id="55" name="Object 54"/>
          <p:cNvGraphicFramePr>
            <a:graphicFrameLocks noChangeAspect="1"/>
          </p:cNvGraphicFramePr>
          <p:nvPr/>
        </p:nvGraphicFramePr>
        <p:xfrm>
          <a:off x="3128539" y="4686300"/>
          <a:ext cx="2891261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3" imgW="1473120" imgH="330120" progId="Equation.3">
                  <p:embed/>
                </p:oleObj>
              </mc:Choice>
              <mc:Fallback>
                <p:oleObj name="Equation" r:id="rId3" imgW="1473120" imgH="3301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8539" y="4686300"/>
                        <a:ext cx="2891261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Implicit Representations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Adaptive Grids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In practice, we may only need a high-precision representation of the implicit function near the surface, so represent the function over an adaptive grid.</a:t>
            </a:r>
          </a:p>
        </p:txBody>
      </p:sp>
      <p:pic>
        <p:nvPicPr>
          <p:cNvPr id="3075" name="Picture 3" descr="C:\Courses\Fall 10 -- Mesh Processing\foo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9647" y="4162425"/>
            <a:ext cx="2619375" cy="2619375"/>
          </a:xfrm>
          <a:prstGeom prst="rect">
            <a:avLst/>
          </a:prstGeom>
          <a:noFill/>
        </p:spPr>
      </p:pic>
      <p:pic>
        <p:nvPicPr>
          <p:cNvPr id="3076" name="Picture 4" descr="C:\Courses\Fall 10 -- Mesh Processing\foo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8894" y="4160520"/>
            <a:ext cx="2624328" cy="2624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Transitioning Between Representations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err="1" smtClean="0"/>
              <a:t>Parameteric</a:t>
            </a:r>
            <a:r>
              <a:rPr lang="en-US" u="sng" dirty="0" smtClean="0"/>
              <a:t> to Implicit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Assign distance values to points on a voxel grid:</a:t>
            </a:r>
          </a:p>
          <a:p>
            <a:pPr lvl="1">
              <a:buNone/>
            </a:pPr>
            <a:r>
              <a:rPr lang="en-US" i="1" dirty="0" smtClean="0"/>
              <a:t>Naïve</a:t>
            </a:r>
            <a:r>
              <a:rPr lang="en-US" dirty="0" smtClean="0"/>
              <a:t>:</a:t>
            </a:r>
          </a:p>
          <a:p>
            <a:pPr marL="857250" lvl="2" indent="0">
              <a:buNone/>
              <a:tabLst>
                <a:tab pos="457200" algn="l"/>
              </a:tabLst>
            </a:pPr>
            <a:r>
              <a:rPr lang="en-US" sz="2000" dirty="0" smtClean="0"/>
              <a:t>For each voxel, find the closest point on the surface and use that to set the </a:t>
            </a:r>
            <a:r>
              <a:rPr lang="en-US" sz="2000" dirty="0" err="1" smtClean="0"/>
              <a:t>voxel’s</a:t>
            </a:r>
            <a:r>
              <a:rPr lang="en-US" sz="2000" dirty="0" smtClean="0"/>
              <a:t> value.</a:t>
            </a:r>
          </a:p>
          <a:p>
            <a:pPr marL="457200" lvl="1" indent="0">
              <a:buNone/>
              <a:tabLst>
                <a:tab pos="457200" algn="l"/>
              </a:tabLst>
            </a:pPr>
            <a:r>
              <a:rPr lang="en-US" i="1" dirty="0" smtClean="0"/>
              <a:t>Efficient</a:t>
            </a:r>
            <a:r>
              <a:rPr lang="en-US" dirty="0" smtClean="0"/>
              <a:t>:</a:t>
            </a:r>
          </a:p>
          <a:p>
            <a:pPr marL="914400" lvl="3" indent="0">
              <a:buNone/>
              <a:tabLst>
                <a:tab pos="457200" algn="l"/>
              </a:tabLst>
            </a:pPr>
            <a:r>
              <a:rPr lang="en-US" dirty="0" smtClean="0"/>
              <a:t>For each voxel near the surface, find the closest point on the surface (using a </a:t>
            </a:r>
            <a:r>
              <a:rPr lang="en-US" dirty="0" err="1" smtClean="0"/>
              <a:t>kd</a:t>
            </a:r>
            <a:r>
              <a:rPr lang="en-US" dirty="0" smtClean="0"/>
              <a:t>-tree) and use that to set the </a:t>
            </a:r>
            <a:r>
              <a:rPr lang="en-US" dirty="0" err="1" smtClean="0"/>
              <a:t>voxel’s</a:t>
            </a:r>
            <a:r>
              <a:rPr lang="en-US" dirty="0" smtClean="0"/>
              <a:t> value.</a:t>
            </a:r>
          </a:p>
          <a:p>
            <a:pPr marL="914400" lvl="3" indent="0">
              <a:buNone/>
              <a:tabLst>
                <a:tab pos="457200" algn="l"/>
              </a:tabLst>
            </a:pPr>
            <a:r>
              <a:rPr lang="en-US" dirty="0" smtClean="0"/>
              <a:t>Use the </a:t>
            </a:r>
            <a:r>
              <a:rPr lang="en-US" i="1" dirty="0" smtClean="0"/>
              <a:t>fast marching</a:t>
            </a:r>
            <a:r>
              <a:rPr lang="en-US" dirty="0" smtClean="0"/>
              <a:t> method to define distance values away from the surface.</a:t>
            </a:r>
          </a:p>
          <a:p>
            <a:pPr marL="57150" indent="0">
              <a:buNone/>
              <a:tabLst>
                <a:tab pos="457200" algn="l"/>
              </a:tabLst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Transitioning Between Representations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Implicit to </a:t>
            </a:r>
            <a:r>
              <a:rPr lang="en-US" u="sng" dirty="0" err="1" smtClean="0"/>
              <a:t>Parameteric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Extract the zero-set of the implicit function:</a:t>
            </a:r>
          </a:p>
          <a:p>
            <a:pPr lvl="1">
              <a:buNone/>
            </a:pPr>
            <a:r>
              <a:rPr lang="en-US" dirty="0" smtClean="0"/>
              <a:t>Marching cubes (for voxel grids)</a:t>
            </a:r>
          </a:p>
          <a:p>
            <a:pPr lvl="1">
              <a:buNone/>
            </a:pPr>
            <a:r>
              <a:rPr lang="en-US" dirty="0" smtClean="0"/>
              <a:t>Dual marching cubes, etc. (octrees)</a:t>
            </a:r>
          </a:p>
        </p:txBody>
      </p:sp>
      <p:pic>
        <p:nvPicPr>
          <p:cNvPr id="4" name="Picture 5" descr="mcube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1388" y="3776662"/>
            <a:ext cx="497205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Mesh Representations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err="1" smtClean="0"/>
              <a:t>Parameteric</a:t>
            </a:r>
            <a:endParaRPr lang="en-US" u="sng" dirty="0" smtClean="0"/>
          </a:p>
          <a:p>
            <a:pPr lvl="1"/>
            <a:r>
              <a:rPr lang="en-US" dirty="0" smtClean="0"/>
              <a:t>Represent a surface as  (continuous) injective function from a domain </a:t>
            </a:r>
            <a:r>
              <a:rPr lang="en-US" dirty="0" smtClean="0">
                <a:sym typeface="Symbol"/>
              </a:rPr>
              <a:t></a:t>
            </a:r>
            <a:r>
              <a:rPr lang="en-US" b="1" i="1" dirty="0" smtClean="0">
                <a:sym typeface="Symbol"/>
              </a:rPr>
              <a:t>R</a:t>
            </a:r>
            <a:r>
              <a:rPr lang="en-US" baseline="30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 to 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</a:t>
            </a:r>
            <a:r>
              <a:rPr lang="en-US" b="1" i="1" dirty="0" smtClean="0">
                <a:sym typeface="Symbol"/>
              </a:rPr>
              <a:t>R</a:t>
            </a:r>
            <a:r>
              <a:rPr lang="en-US" baseline="30000" dirty="0" smtClean="0">
                <a:sym typeface="Symbol"/>
              </a:rPr>
              <a:t>3</a:t>
            </a:r>
            <a:r>
              <a:rPr lang="en-US" dirty="0" smtClean="0">
                <a:sym typeface="Symbol"/>
              </a:rPr>
              <a:t>.</a:t>
            </a:r>
            <a:endParaRPr lang="en-US" dirty="0" smtClean="0"/>
          </a:p>
        </p:txBody>
      </p:sp>
      <p:grpSp>
        <p:nvGrpSpPr>
          <p:cNvPr id="4" name="Group 18"/>
          <p:cNvGrpSpPr/>
          <p:nvPr/>
        </p:nvGrpSpPr>
        <p:grpSpPr>
          <a:xfrm>
            <a:off x="4038600" y="3657601"/>
            <a:ext cx="5088092" cy="3200399"/>
            <a:chOff x="3429000" y="3657600"/>
            <a:chExt cx="5088092" cy="3200399"/>
          </a:xfrm>
        </p:grpSpPr>
        <p:pic>
          <p:nvPicPr>
            <p:cNvPr id="5" name="Picture 3" descr="C:\Courses\Fall 09 -- DDG\Lectures\DC2.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29000" y="3657600"/>
              <a:ext cx="5088092" cy="3200399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4876800" y="5133201"/>
              <a:ext cx="38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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773892" y="5102423"/>
              <a:ext cx="198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(</a:t>
              </a:r>
              <a:r>
                <a:rPr lang="en-US" sz="1200" i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u</a:t>
              </a:r>
              <a:r>
                <a:rPr lang="en-US" sz="1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,</a:t>
              </a:r>
              <a:r>
                <a:rPr lang="en-US" sz="1200" i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v</a:t>
              </a:r>
              <a:r>
                <a:rPr 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)=</a:t>
              </a:r>
              <a:r>
                <a:rPr 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(</a:t>
              </a:r>
              <a:r>
                <a:rPr lang="en-US" sz="1200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x</a:t>
              </a:r>
              <a:r>
                <a:rPr 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(</a:t>
              </a:r>
              <a:r>
                <a:rPr lang="en-US" sz="1200" i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u</a:t>
              </a:r>
              <a:r>
                <a:rPr lang="en-US" sz="1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,</a:t>
              </a:r>
              <a:r>
                <a:rPr lang="en-US" sz="1200" i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v</a:t>
              </a:r>
              <a:r>
                <a:rPr 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),</a:t>
              </a:r>
              <a:r>
                <a:rPr lang="en-US" sz="1200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y</a:t>
              </a:r>
              <a:r>
                <a:rPr 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(</a:t>
              </a:r>
              <a:r>
                <a:rPr lang="en-US" sz="1200" i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u</a:t>
              </a:r>
              <a:r>
                <a:rPr lang="en-US" sz="1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,</a:t>
              </a:r>
              <a:r>
                <a:rPr lang="en-US" sz="1200" i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v</a:t>
              </a:r>
              <a:r>
                <a:rPr 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),</a:t>
              </a:r>
              <a:r>
                <a:rPr lang="en-US" sz="1200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z</a:t>
              </a:r>
              <a:r>
                <a:rPr 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(</a:t>
              </a:r>
              <a:r>
                <a:rPr lang="en-US" sz="1200" i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u</a:t>
              </a:r>
              <a:r>
                <a:rPr lang="en-US" sz="1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,</a:t>
              </a:r>
              <a:r>
                <a:rPr lang="en-US" sz="1200" i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v</a:t>
              </a:r>
              <a:r>
                <a:rPr 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)</a:t>
              </a:r>
              <a:r>
                <a:rPr 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/>
                </a:rPr>
                <a:t>)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Mesh Representations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err="1" smtClean="0"/>
              <a:t>Parameteric</a:t>
            </a:r>
            <a:endParaRPr lang="en-US" u="sng" dirty="0" smtClean="0"/>
          </a:p>
          <a:p>
            <a:pPr lvl="1"/>
            <a:r>
              <a:rPr lang="en-US" dirty="0" smtClean="0"/>
              <a:t>Represent a surface as  (continuous) injective function from a domain </a:t>
            </a:r>
            <a:r>
              <a:rPr lang="en-US" dirty="0" smtClean="0">
                <a:sym typeface="Symbol"/>
              </a:rPr>
              <a:t></a:t>
            </a:r>
            <a:r>
              <a:rPr lang="en-US" b="1" i="1" dirty="0" smtClean="0">
                <a:sym typeface="Symbol"/>
              </a:rPr>
              <a:t>R</a:t>
            </a:r>
            <a:r>
              <a:rPr lang="en-US" baseline="30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 to 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</a:t>
            </a:r>
            <a:r>
              <a:rPr lang="en-US" b="1" i="1" dirty="0" smtClean="0">
                <a:sym typeface="Symbol"/>
              </a:rPr>
              <a:t>R</a:t>
            </a:r>
            <a:r>
              <a:rPr lang="en-US" baseline="30000" dirty="0" smtClean="0">
                <a:sym typeface="Symbol"/>
              </a:rPr>
              <a:t>3</a:t>
            </a:r>
            <a:r>
              <a:rPr lang="en-US" dirty="0" smtClean="0">
                <a:sym typeface="Symbol"/>
              </a:rPr>
              <a:t>.</a:t>
            </a:r>
            <a:endParaRPr lang="en-US" dirty="0" smtClean="0"/>
          </a:p>
          <a:p>
            <a:r>
              <a:rPr lang="en-US" u="sng" dirty="0" smtClean="0"/>
              <a:t>Implicit</a:t>
            </a:r>
          </a:p>
          <a:p>
            <a:pPr lvl="1"/>
            <a:r>
              <a:rPr lang="en-US" dirty="0" smtClean="0"/>
              <a:t>Represent a surface as the</a:t>
            </a:r>
            <a:br>
              <a:rPr lang="en-US" dirty="0" smtClean="0"/>
            </a:br>
            <a:r>
              <a:rPr lang="en-US" dirty="0" smtClean="0"/>
              <a:t>zero set of a (regular)</a:t>
            </a:r>
            <a:br>
              <a:rPr lang="en-US" dirty="0" smtClean="0"/>
            </a:br>
            <a:r>
              <a:rPr lang="en-US" dirty="0" smtClean="0"/>
              <a:t>function defined in </a:t>
            </a:r>
            <a:r>
              <a:rPr lang="en-US" b="1" i="1" dirty="0" smtClean="0">
                <a:sym typeface="Symbol"/>
              </a:rPr>
              <a:t>R</a:t>
            </a:r>
            <a:r>
              <a:rPr lang="en-US" baseline="30000" dirty="0" smtClean="0">
                <a:sym typeface="Symbol"/>
              </a:rPr>
              <a:t>3</a:t>
            </a:r>
            <a:r>
              <a:rPr lang="en-US" dirty="0" smtClean="0">
                <a:sym typeface="Symbol"/>
              </a:rPr>
              <a:t>.</a:t>
            </a:r>
            <a:endParaRPr lang="en-US" dirty="0"/>
          </a:p>
        </p:txBody>
      </p:sp>
      <p:pic>
        <p:nvPicPr>
          <p:cNvPr id="8" name="Picture 2" descr="te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276600"/>
            <a:ext cx="3265487" cy="3265487"/>
          </a:xfrm>
          <a:prstGeom prst="rect">
            <a:avLst/>
          </a:prstGeom>
          <a:noFill/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988050" y="6481762"/>
            <a:ext cx="169068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F</a:t>
            </a:r>
            <a:r>
              <a:rPr lang="en-US"/>
              <a:t>(</a:t>
            </a:r>
            <a:r>
              <a:rPr lang="en-US" i="1"/>
              <a:t>x</a:t>
            </a:r>
            <a:r>
              <a:rPr lang="en-US"/>
              <a:t>,</a:t>
            </a:r>
            <a:r>
              <a:rPr lang="en-US" i="1"/>
              <a:t>y</a:t>
            </a:r>
            <a:r>
              <a:rPr lang="en-US"/>
              <a:t>)=0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219825" y="4719637"/>
            <a:ext cx="923651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F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(</a:t>
            </a:r>
            <a:r>
              <a:rPr lang="en-US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x</a:t>
            </a:r>
            <a:r>
              <a:rPr lang="en-US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,</a:t>
            </a:r>
            <a:r>
              <a:rPr lang="en-US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y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)&lt;0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911850" y="5640387"/>
            <a:ext cx="923651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F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(</a:t>
            </a:r>
            <a:r>
              <a:rPr lang="en-US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x</a:t>
            </a:r>
            <a:r>
              <a:rPr lang="en-US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,</a:t>
            </a:r>
            <a:r>
              <a:rPr lang="en-US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y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)&gt;0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6372225" y="3852862"/>
            <a:ext cx="10922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F</a:t>
            </a:r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(</a:t>
            </a:r>
            <a:r>
              <a:rPr lang="en-US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x</a:t>
            </a:r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,</a:t>
            </a:r>
            <a:r>
              <a:rPr lang="en-US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y</a:t>
            </a:r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) =0</a:t>
            </a: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6948487" y="4160837"/>
            <a:ext cx="153988" cy="230188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8605838" y="3200400"/>
            <a:ext cx="538162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dirty="0" smtClean="0"/>
              <a:t>&gt;0</a:t>
            </a:r>
            <a:endParaRPr lang="en-US" dirty="0"/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8605838" y="6289675"/>
            <a:ext cx="538162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dirty="0" smtClean="0"/>
              <a:t>&lt;0</a:t>
            </a:r>
            <a:endParaRPr lang="en-US" dirty="0"/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8567738" y="3382962"/>
            <a:ext cx="1920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>
            <a:off x="8529638" y="4891087"/>
            <a:ext cx="3079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8567738" y="6483350"/>
            <a:ext cx="1920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8529638" y="4891088"/>
            <a:ext cx="153987" cy="1652588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FF0000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8529638" y="3276600"/>
            <a:ext cx="153987" cy="1652588"/>
          </a:xfrm>
          <a:prstGeom prst="rect">
            <a:avLst/>
          </a:prstGeom>
          <a:gradFill rotWithShape="1">
            <a:gsLst>
              <a:gs pos="0">
                <a:srgbClr val="00FF00"/>
              </a:gs>
              <a:gs pos="100000">
                <a:schemeClr val="tx1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8605838" y="4699000"/>
            <a:ext cx="538162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/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Mesh Representations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err="1" smtClean="0"/>
              <a:t>Parameteric</a:t>
            </a:r>
            <a:endParaRPr lang="en-US" u="sng" dirty="0" smtClean="0"/>
          </a:p>
          <a:p>
            <a:pPr lvl="1"/>
            <a:r>
              <a:rPr lang="en-US" dirty="0" smtClean="0"/>
              <a:t>Represent a surface as  (continuous) injective function from a domain </a:t>
            </a:r>
            <a:r>
              <a:rPr lang="en-US" dirty="0" smtClean="0">
                <a:sym typeface="Symbol"/>
              </a:rPr>
              <a:t></a:t>
            </a:r>
            <a:r>
              <a:rPr lang="en-US" b="1" i="1" dirty="0" smtClean="0">
                <a:sym typeface="Symbol"/>
              </a:rPr>
              <a:t>R</a:t>
            </a:r>
            <a:r>
              <a:rPr lang="en-US" baseline="30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 to 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</a:t>
            </a:r>
            <a:r>
              <a:rPr lang="en-US" b="1" i="1" dirty="0" smtClean="0">
                <a:sym typeface="Symbol"/>
              </a:rPr>
              <a:t>R</a:t>
            </a:r>
            <a:r>
              <a:rPr lang="en-US" baseline="30000" dirty="0" smtClean="0">
                <a:sym typeface="Symbol"/>
              </a:rPr>
              <a:t>3</a:t>
            </a:r>
            <a:r>
              <a:rPr lang="en-US" dirty="0" smtClean="0">
                <a:sym typeface="Symbol"/>
              </a:rPr>
              <a:t>.</a:t>
            </a:r>
          </a:p>
          <a:p>
            <a:pPr marL="457200" lvl="1" indent="0">
              <a:buNone/>
            </a:pPr>
            <a:r>
              <a:rPr lang="en-US" dirty="0" smtClean="0">
                <a:sym typeface="Symbol"/>
              </a:rPr>
              <a:t>In practice, it’s not easy to find a single function that parameterizes the surface.</a:t>
            </a:r>
          </a:p>
          <a:p>
            <a:pPr marL="457200" lvl="1" indent="0">
              <a:buNone/>
            </a:pPr>
            <a:r>
              <a:rPr lang="en-US" dirty="0" smtClean="0">
                <a:sym typeface="Symbol"/>
              </a:rPr>
              <a:t>So instead, we represent a surface as a collection of functions (charts) from (simple) 2D domains into 3D.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Mesh Representations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err="1" smtClean="0"/>
              <a:t>Parameteric</a:t>
            </a:r>
            <a:endParaRPr lang="en-US" u="sng" dirty="0" smtClean="0"/>
          </a:p>
          <a:p>
            <a:pPr lvl="1"/>
            <a:r>
              <a:rPr lang="en-US" dirty="0" smtClean="0"/>
              <a:t>Represent a surface as  (continuous) injective function from a domain </a:t>
            </a:r>
            <a:r>
              <a:rPr lang="en-US" dirty="0" smtClean="0">
                <a:sym typeface="Symbol"/>
              </a:rPr>
              <a:t></a:t>
            </a:r>
            <a:r>
              <a:rPr lang="en-US" b="1" i="1" dirty="0" smtClean="0">
                <a:sym typeface="Symbol"/>
              </a:rPr>
              <a:t>R</a:t>
            </a:r>
            <a:r>
              <a:rPr lang="en-US" baseline="30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 to 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</a:t>
            </a:r>
            <a:r>
              <a:rPr lang="en-US" b="1" i="1" dirty="0" smtClean="0">
                <a:sym typeface="Symbol"/>
              </a:rPr>
              <a:t>R</a:t>
            </a:r>
            <a:r>
              <a:rPr lang="en-US" baseline="30000" dirty="0" smtClean="0">
                <a:sym typeface="Symbol"/>
              </a:rPr>
              <a:t>3</a:t>
            </a:r>
            <a:r>
              <a:rPr lang="en-US" dirty="0" smtClean="0">
                <a:sym typeface="Symbol"/>
              </a:rPr>
              <a:t>.</a:t>
            </a:r>
          </a:p>
          <a:p>
            <a:pPr marL="457200" lvl="1" indent="0">
              <a:buNone/>
            </a:pPr>
            <a:r>
              <a:rPr lang="en-US" dirty="0" smtClean="0">
                <a:sym typeface="Symbol"/>
              </a:rPr>
              <a:t>Given a set of chart</a:t>
            </a:r>
            <a:r>
              <a:rPr lang="en-US" i="1" dirty="0" smtClean="0">
                <a:sym typeface="Symbol"/>
              </a:rPr>
              <a:t>s,</a:t>
            </a:r>
            <a:r>
              <a:rPr lang="en-US" dirty="0" smtClean="0">
                <a:sym typeface="Symbol"/>
              </a:rPr>
              <a:t> we say that the manifold 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 is “smooth” if for any two charts 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: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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 and 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: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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, the map 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baseline="30000" dirty="0" smtClean="0">
                <a:sym typeface="Symbol"/>
              </a:rPr>
              <a:t>-1</a:t>
            </a:r>
            <a:r>
              <a:rPr lang="en-US" sz="2000" baseline="30000" dirty="0" smtClean="0">
                <a:sym typeface="Symbol"/>
              </a:rPr>
              <a:t>o</a:t>
            </a:r>
            <a:r>
              <a:rPr lang="en-US" dirty="0" smtClean="0">
                <a:sym typeface="Symbol"/>
              </a:rPr>
              <a:t>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 is smooth.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Mesh Representations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Implicit</a:t>
            </a:r>
          </a:p>
          <a:p>
            <a:pPr lvl="1"/>
            <a:r>
              <a:rPr lang="en-US" dirty="0" smtClean="0"/>
              <a:t>Represent a surface as the zero set of a (regular)</a:t>
            </a:r>
            <a:br>
              <a:rPr lang="en-US" dirty="0" smtClean="0"/>
            </a:br>
            <a:r>
              <a:rPr lang="en-US" dirty="0" smtClean="0"/>
              <a:t>function defined in </a:t>
            </a:r>
            <a:r>
              <a:rPr lang="en-US" b="1" i="1" dirty="0" smtClean="0">
                <a:sym typeface="Symbol"/>
              </a:rPr>
              <a:t>R</a:t>
            </a:r>
            <a:r>
              <a:rPr lang="en-US" baseline="30000" dirty="0" smtClean="0">
                <a:sym typeface="Symbol"/>
              </a:rPr>
              <a:t>3</a:t>
            </a:r>
            <a:r>
              <a:rPr lang="en-US" dirty="0" smtClean="0">
                <a:sym typeface="Symbol"/>
              </a:rPr>
              <a:t>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ym typeface="Symbol"/>
              </a:rPr>
              <a:t>Why is the condition that the function be regular (i.e. have non-vanishing derivative) necessary?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ym typeface="Symbol"/>
              </a:rPr>
              <a:t>How smooth is the surface?</a:t>
            </a:r>
          </a:p>
          <a:p>
            <a:pPr marL="457200" lvl="1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Mesh Representations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err="1" smtClean="0"/>
              <a:t>Parameteric</a:t>
            </a:r>
            <a:endParaRPr lang="en-US" u="sng" dirty="0" smtClean="0"/>
          </a:p>
          <a:p>
            <a:pPr lvl="1"/>
            <a:r>
              <a:rPr lang="en-US" dirty="0" smtClean="0"/>
              <a:t>Easy to enumerate points on the surface</a:t>
            </a:r>
          </a:p>
          <a:p>
            <a:pPr lvl="1"/>
            <a:r>
              <a:rPr lang="en-US" dirty="0" smtClean="0"/>
              <a:t>Easy to find neighbors</a:t>
            </a:r>
          </a:p>
          <a:p>
            <a:r>
              <a:rPr lang="en-US" u="sng" dirty="0" smtClean="0"/>
              <a:t>Implicit</a:t>
            </a:r>
          </a:p>
          <a:p>
            <a:pPr lvl="1"/>
            <a:r>
              <a:rPr lang="en-US" dirty="0" smtClean="0"/>
              <a:t>Easy to determine if you are inside or outside</a:t>
            </a:r>
          </a:p>
          <a:p>
            <a:pPr lvl="1"/>
            <a:r>
              <a:rPr lang="en-US" dirty="0" smtClean="0"/>
              <a:t>CSG operations are easy</a:t>
            </a:r>
          </a:p>
          <a:p>
            <a:pPr lvl="1"/>
            <a:r>
              <a:rPr lang="en-US" dirty="0" smtClean="0"/>
              <a:t>Easy to modify the topology of the surface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Courses\Fall 09 -- DDG\Lectures\mobius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0" y="3276600"/>
            <a:ext cx="3810000" cy="3810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Parameteric</a:t>
            </a:r>
            <a:r>
              <a:rPr lang="en-US" dirty="0" smtClean="0"/>
              <a:t> Representations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Triangle Meshes</a:t>
            </a:r>
            <a:r>
              <a:rPr lang="en-US" dirty="0" smtClean="0"/>
              <a:t>:</a:t>
            </a:r>
          </a:p>
          <a:p>
            <a:r>
              <a:rPr lang="en-US" i="1" dirty="0" smtClean="0"/>
              <a:t>Geometry</a:t>
            </a:r>
            <a:r>
              <a:rPr lang="en-US" dirty="0" smtClean="0"/>
              <a:t>: The positions of the vertices on the mesh.</a:t>
            </a:r>
          </a:p>
          <a:p>
            <a:r>
              <a:rPr lang="en-US" i="1" dirty="0" smtClean="0"/>
              <a:t>Topology</a:t>
            </a:r>
            <a:r>
              <a:rPr lang="en-US" dirty="0" smtClean="0"/>
              <a:t>: The connectivity of the vertices</a:t>
            </a:r>
            <a:br>
              <a:rPr lang="en-US" dirty="0" smtClean="0"/>
            </a:br>
            <a:r>
              <a:rPr lang="en-US" dirty="0" smtClean="0"/>
              <a:t>(e.g. which triplets of vertices make</a:t>
            </a:r>
            <a:br>
              <a:rPr lang="en-US" dirty="0" smtClean="0"/>
            </a:br>
            <a:r>
              <a:rPr lang="en-US" dirty="0" smtClean="0"/>
              <a:t>up the triangles).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Parameteric</a:t>
            </a:r>
            <a:r>
              <a:rPr lang="en-US" dirty="0" smtClean="0"/>
              <a:t> Representations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Precision</a:t>
            </a:r>
            <a:r>
              <a:rPr lang="en-US" dirty="0" smtClean="0"/>
              <a:t>:</a:t>
            </a:r>
          </a:p>
          <a:p>
            <a:r>
              <a:rPr lang="en-US" dirty="0" smtClean="0"/>
              <a:t>Though accuracy improves with refinement, the error of the approximation depends on the variation (curvature) of the surface.</a:t>
            </a:r>
          </a:p>
        </p:txBody>
      </p:sp>
      <p:pic>
        <p:nvPicPr>
          <p:cNvPr id="2051" name="Picture 3" descr="C:\Courses\Fall 10 -- Mesh Processing\temp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3505200"/>
            <a:ext cx="2743200" cy="2743200"/>
          </a:xfrm>
          <a:prstGeom prst="rect">
            <a:avLst/>
          </a:prstGeom>
          <a:noFill/>
        </p:spPr>
      </p:pic>
      <p:pic>
        <p:nvPicPr>
          <p:cNvPr id="2052" name="Picture 4" descr="C:\Courses\Fall 10 -- Mesh Processing\tem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724400"/>
            <a:ext cx="1905000" cy="1905000"/>
          </a:xfrm>
          <a:prstGeom prst="rect">
            <a:avLst/>
          </a:prstGeom>
          <a:noFill/>
        </p:spPr>
      </p:pic>
      <p:pic>
        <p:nvPicPr>
          <p:cNvPr id="2054" name="Picture 6" descr="C:\Courses\Fall 10 -- Mesh Processing\temp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3502152"/>
            <a:ext cx="2743200" cy="2743200"/>
          </a:xfrm>
          <a:prstGeom prst="rect">
            <a:avLst/>
          </a:prstGeom>
          <a:noFill/>
        </p:spPr>
      </p:pic>
      <p:pic>
        <p:nvPicPr>
          <p:cNvPr id="2053" name="Picture 5" descr="C:\Courses\Fall 10 -- Mesh Processing\temp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32448" y="4727448"/>
            <a:ext cx="1901952" cy="1901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604</Words>
  <Application>Microsoft Office PowerPoint</Application>
  <PresentationFormat>On-screen Show (4:3)</PresentationFormat>
  <Paragraphs>87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Equation</vt:lpstr>
      <vt:lpstr>600.657: Mesh Processing</vt:lpstr>
      <vt:lpstr>Mesh Representations</vt:lpstr>
      <vt:lpstr>Mesh Representations</vt:lpstr>
      <vt:lpstr>Mesh Representations</vt:lpstr>
      <vt:lpstr>Mesh Representations</vt:lpstr>
      <vt:lpstr>Mesh Representations</vt:lpstr>
      <vt:lpstr>Mesh Representations</vt:lpstr>
      <vt:lpstr>Parameteric Representations</vt:lpstr>
      <vt:lpstr>Parameteric Representations</vt:lpstr>
      <vt:lpstr>Parameteric Representations</vt:lpstr>
      <vt:lpstr>Triangle Meshes</vt:lpstr>
      <vt:lpstr>Euler’s Formula</vt:lpstr>
      <vt:lpstr>Implicit Representations</vt:lpstr>
      <vt:lpstr>Implicit Representations</vt:lpstr>
      <vt:lpstr>Implicit Representations</vt:lpstr>
      <vt:lpstr>Transitioning Between Representations</vt:lpstr>
      <vt:lpstr>Transitioning Between Representations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600.657: Mesh Processing</dc:title>
  <dc:creator>Misha</dc:creator>
  <cp:lastModifiedBy>Misha</cp:lastModifiedBy>
  <cp:revision>16</cp:revision>
  <dcterms:created xsi:type="dcterms:W3CDTF">2006-08-16T00:00:00Z</dcterms:created>
  <dcterms:modified xsi:type="dcterms:W3CDTF">2010-09-29T23:26:35Z</dcterms:modified>
</cp:coreProperties>
</file>