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ink/ink1.xml" ContentType="application/inkml+xml"/>
  <Override PartName="/ppt/comments/comment2.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341" r:id="rId4"/>
    <p:sldId id="342" r:id="rId5"/>
    <p:sldId id="353" r:id="rId6"/>
    <p:sldId id="328" r:id="rId7"/>
    <p:sldId id="293" r:id="rId8"/>
    <p:sldId id="330" r:id="rId9"/>
    <p:sldId id="295" r:id="rId10"/>
    <p:sldId id="331" r:id="rId11"/>
    <p:sldId id="318" r:id="rId12"/>
    <p:sldId id="343" r:id="rId13"/>
    <p:sldId id="347" r:id="rId14"/>
    <p:sldId id="348" r:id="rId15"/>
    <p:sldId id="352" r:id="rId16"/>
    <p:sldId id="323" r:id="rId17"/>
    <p:sldId id="35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hew FL" initials="MF" lastIdx="8" clrIdx="0">
    <p:extLst>
      <p:ext uri="{19B8F6BF-5375-455C-9EA6-DF929625EA0E}">
        <p15:presenceInfo xmlns:p15="http://schemas.microsoft.com/office/powerpoint/2012/main" userId="de949949e33d904d" providerId="Windows Live"/>
      </p:ext>
    </p:extLst>
  </p:cmAuthor>
  <p:cmAuthor id="2" name="Guest User" initials="GU" lastIdx="1" clrIdx="1">
    <p:extLst>
      <p:ext uri="{19B8F6BF-5375-455C-9EA6-DF929625EA0E}">
        <p15:presenceInfo xmlns:p15="http://schemas.microsoft.com/office/powerpoint/2012/main" userId="S::urn:spo:anon#18909f316feea3a95ce52520fca912a70aca382267d6baeaae4080621adccb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0AD47"/>
    <a:srgbClr val="4472C4"/>
    <a:srgbClr val="ED7D31"/>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714" autoAdjust="0"/>
  </p:normalViewPr>
  <p:slideViewPr>
    <p:cSldViewPr snapToGrid="0">
      <p:cViewPr varScale="1">
        <p:scale>
          <a:sx n="124" d="100"/>
          <a:sy n="124" d="100"/>
        </p:scale>
        <p:origin x="924" y="8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10-16T08:54:40.147" idx="7">
    <p:pos x="4284" y="315"/>
    <p:text>The origional title of the paper (and the one listed on the website) is: an execution formalism for Dyna, merging prolog and Datalog</p:text>
    <p:extLst>
      <p:ext uri="{C676402C-5697-4E1C-873F-D02D1690AC5C}">
        <p15:threadingInfo xmlns:p15="http://schemas.microsoft.com/office/powerpoint/2012/main" timeZoneBias="4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10-16T15:16:15.528" idx="8">
    <p:pos x="3114" y="1437"/>
    <p:text>Should use the bag expression rather than the set operators, though powerpoint is making it a pain to insert the operators</p:text>
    <p:extLst>
      <p:ext uri="{C676402C-5697-4E1C-873F-D02D1690AC5C}">
        <p15:threadingInfo xmlns:p15="http://schemas.microsoft.com/office/powerpoint/2012/main" timeZoneBias="420"/>
      </p:ext>
    </p:extLst>
  </p:cm>
</p:cmLst>
</file>

<file path=ppt/ink/ink1.xml><?xml version="1.0" encoding="utf-8"?>
<inkml:ink xmlns:inkml="http://www.w3.org/2003/InkML">
  <inkml:definitions>
    <inkml:context xml:id="ctx0">
      <inkml:inkSource xml:id="inkSrc0">
        <inkml:traceFormat>
          <inkml:channel name="X" type="integer" max="3840" units="cm"/>
          <inkml:channel name="Y" type="integer" min="-654" max="2115" units="cm"/>
          <inkml:channel name="T" type="integer" max="2.14748E9" units="dev"/>
        </inkml:traceFormat>
        <inkml:channelProperties>
          <inkml:channelProperty channel="X" name="resolution" value="37.79528" units="1/cm"/>
          <inkml:channelProperty channel="Y" name="resolution" value="49.44643" units="1/cm"/>
          <inkml:channelProperty channel="T" name="resolution" value="1" units="1/dev"/>
        </inkml:channelProperties>
      </inkml:inkSource>
      <inkml:timestamp xml:id="ts0" timeString="2020-10-15T16:26:48.159"/>
    </inkml:context>
    <inkml:brush xml:id="br0">
      <inkml:brushProperty name="width" value="0.05292" units="cm"/>
      <inkml:brushProperty name="height" value="0.05292" units="cm"/>
      <inkml:brushProperty name="color" value="#FF0000"/>
    </inkml:brush>
  </inkml:definitions>
  <inkml:trace contextRef="#ctx0" brushRef="#br0">11960 16123 0,'-706'902'16,"628"-628"-16,78-195 16,0 38-1,78 1 1,0-1-16,119 79 16,-80-117-16,158 117 31,-158-118-16,-38-39-15,-40 0 0,39 1 16,1 38 15,-40-78-15,-39 39 0,39 0-16,0-39 15,-39 40 32,40-40 0</inkml:trace>
  <inkml:trace contextRef="#ctx0" brushRef="#br0" timeOffset="1302.28">6392 14869 0,'-40'39'47,"1"0"-32,-157 118 16,118-79-31,-1 1 0,40-40 16,39 39 0,-39-38-16,39-1 15,39 0 1,40 0-16,77-39 31,1 0-15,235 39 15,-313 1-15,-40-1-16,-39 39 15,-39 79 1,0 39-16,-40 0 0,40-39 16,-39-40-1,38-38-15,-38 78 47</inkml:trace>
  <inkml:trace contextRef="#ctx0" brushRef="#br0" timeOffset="3455.33">7058 14163 0,'39'0'47,"-39"79"-47,40 38 16,-40 79-1,39 0-15,0-39 16,-39 0-16,39 39 16,1-39-16,-1-40 15,0 1 1,0-1-16,0 40 16,40 39-1,-40-117-15,0-40 47,-39 0-47,0-78 16,39 0-16,1-40 15,-1-38 1,39-40-16,-38-39 16,38 0-1,-39 39 1,0 0-16,1 40 0,-1 77 15,-39 1 1,39 0-16,0 117 47,-39 1-31,0-1-1,39 40-15,-39-1 0,40 40 31,-40-118-31,39 1 16,0-1-16,0-39 16,118-79-1,0-77 1,-39-40-16,-1 0 16,-78 39-1,1 0-15,-40 40 16,0-1-1,-40 40-15,1 38 0,0 1 16,0 78 15,0-39-31,-1 79 16,1-40 0,-39 118-16,39-40 15,39-38-15,0 38 16,0-38-16,0-40 15,39 39-15,0-39 16,0 1 0,0-40-16,1 0 15,116-79-15,-38-38 16,0-40-16,-40 39 16,-39 1-1,1 38-15,-40 1 0,39 39 16,-78 0-1,-40 117 32,40 0-47,39 40 16,0-40 0,0 1-16,0-1 15,78 40 1,-78-79-16,40-39 31,38 0-15,40-79-16,117-195 15,-157 157 1,-38 38 0,-1 1 15,0 39-31,-39 78 31,0 0-15,0 79-1,0-40 1,39-39 0,-39 0-16,39 0 15,1-78-15,77-78 16,79-158-1,-39 1-15,-78 0 16,-1 38 0,-39 40-16,-39 40 15,0 38-15,0 40 16,-39 38 0,-39 80 15,-40 234-16,79 0 1,39 1-16,0-79 16,0 39-1,39-39-15,39 0 16,-38-79-16,38 1 16,-39-40-16,0 1 15,40-79 1,-40 39-16,40-39 15,-40 0-15,78-39 16,158-275 0,-197 118-1,-38 0-15,-40 0 16,0-39 0,0 78-1,-40 40-15,1 38 16,-39 40-1,-1 0-15,1 39 16,-1 39-16,1 0 16,-118 236 15,196-197-15,0 118 15,39-157-31,40 40 15,38-1-15,1-117 16,-1-79 0,1-78-16,0-39 15,-79 0-15,0 78 16,0-39-16,-39 39 16,0-78-1,0 196 1,-39 0-16,39 0 15,-39 117 48,39 40-47,39 78-16,0 78 15,1-39-15,273 510 47,-274-667-47,1 1 16,-1-40-1,0 39-15,-39-38 0,39-1 16,-39 0 15,40-39-31,-40 39 31</inkml:trace>
  <inkml:trace contextRef="#ctx0" brushRef="#br0" timeOffset="5221.01">13215 11890 0,'39'39'47,"0"39"-31,0 79-16,40 0 16,-1 196-1,-39-157 1,1-39 15,38 195-31,-39-234 16,0 0-1,-39-40-15,40 0 16,-1 1 0,-39-40-16,0 39 62,0-234-31,0 38-15,0-39-16,0 40 16,39-1-16,0 40 15,40-40 1,-1 79-16,40-40 15,-1 40 17,-38 39-32,-40 39 15,0 1-15,0-40 16,1 78-16,-40-39 16,0 0-16,0 40 15,0-1 1,-40 40-16,1-40 15,0 1 1,0-40-16,0 0 16,-1 0-16,1-39 31,39 39-15,79 1 46,-40-40-62,39 0 16,40-40-1,0 1-15,38-39 16,-38-40-16,-40 40 16,1-40-1,-40 40-15,0-40 16,1-39-16,-40 40 15,0 38 1,0 40-16,0 0 0,0 0 31,-40 0-31,1 78 32,0 39-17,0 40-15,39-1 16,0-38-16,0-1 15,0 1 1,39-1-16,0 0 16,79 1-16,-1-40 15,1 0-15,-40-39 16,1 0 0,-40 0-1,0 0 1,0-39-16,1 39 31</inkml:trace>
  <inkml:trace contextRef="#ctx0" brushRef="#br0" timeOffset="8684.15">17450 11929 0,'0'-39'62,"-40"39"-46,1 0-16,-39 39 16,-79 0-1,39 0-15,1 40 16,38-40-16,40 39 15,0 1 1,0-40-16,78 79 16,0-79-1,157 39 1,-78-39 0,-40-39-1,79 40-15,-79-40 16,1 78 31,-79 0-32,-39-38-15,-1 38 16,-38 40 15,39-118-31,39 39 16,0 0-16,39-39 47,118 0-47,0-118 0,39-38 31,0-1-31,353-510 31,-471 550-15,-78-79-1,0 157-15,0-1 16,-39 40-16,-39 0 16,-1 40-1,-38-1-15,38 39 16,1 40-16,-1 39 16,40-40-1,0 1-15,39-40 16,0 1-16,0-1 15,39 40-15,0-40 16,40-39 0,156 40-1,-117-119 17,-1-77-32,40-40 15,0 0 1,-39-39-16,-79 79 15,39-1 1,-78 40-16,39-1 16,-39 40-16,0 117 47,0 40-32,-39 39 1,39 0-1,-39 39-15,39 0 0,39-40 16,0 40 0,-39-117-1,0-40 1,0 0-16,40 40 31,-119-119 0,40-38-15,-39-79-16,-1-39 0,40-39 16,39 39 15,39-235-31,40 235 16,-40 0-16,39 78 0,1 1 15,-40-1 1,39 40-16,79-1 31,-118 40-31,1 39 0,-1 0 16,-39 39-1,0 1 1,0-1-16,0 39 16,-39 1-1,-1 38-15,1 1 16,0-1-16,0-78 15,39 1 17,0-1-32,-40 0 0,40 0 31,40 0-15,-1 1-1,39-40-15,40 0 16,-40 0-1,79-40-15,0-38 16,39-40 0,-78 1-16,39-79 15,-118 118 1,0-1-16,-39 1 16,0 39-1,0-1-15,-39 40 31,0 40-15,39-1 0,0 0-1,0 39-15,0 1 16,0 38-16,39-38 16,0-1-16,-39-39 15,0 0 1,39 1-16,0-119 47,1 1-47,-1-79 15,39 0 1,158-156 0,-119 195-16,-38 40 15,-1 39 1,1 39-16,-40-40 15,0 40-15,0 40 16,40-40 0,77 0-1,-77 0-15,-40 0 16,0 0 15,-156 0 0,38 0-15,1 39 0,-157 78-1,156-38 1,40-1-16,39-39 16,0 1-1,0-1-15,39 0 16,-39 0-16,39-39 15,40 39-15,-40-39 16,0 0-16,0 0 16,40-39-1,-1 0 1,40-39-16,-40-40 31,-38 118-31,-1-39 31,-39 78-31,39-39 0,-39 39 16,39 40 0,-39-40-16,39 0 15,-39 0-15,196-39 47,-39-117-47,0-119 16,-39 1-1,-1-39-15,-38 78 16,-1-39 0,-39 78-16,1 39 0,-40 79 15,39 0-15,-39 0 16,-39 156 31,39 1-32,39 39 1,-39 39-16,39 0 16,79 235 15,-79-314-31,0-77 0,-39 38 16,39-39-1,-117-78 32,-40 0-31,1 0-16,38-40 0,-38 79 15,38-39 1,-38 39-16,77-39 16,1 39-16,0 0 15,0 0-15,117 0 78,40-39-62,156-1-16,-117 40 16,0 0-1,-79 0-15,1 0 0,-40 0 16,0 0-1,0 0 1,1 0 15,-1 0-15,39-39-16,40 39 16,0-39-16,-1 0 15,40-40-15,-39 1 31,-1 0-31,-38-1 16,-40-38 0,-39 77-1,-39 1-15,-40 39 16,40 0 0,-79 39-16,1 40 15,-118 156 1,156-117-1,79-1 1,0 1-16,79-1 16,-1 40-16,40-78 15,548 77 32,-470-195-47,-39 0 16</inkml:trace>
  <inkml:trace contextRef="#ctx0" brushRef="#br0" timeOffset="11258.45">17920 13654 0,'-157'117'32,"40"-77"-32,38 38 15,1 0 1,39 40-16,-40 39 15,79-79 1,0-39 0,0 1-16,0-1 15,275 0 1,-118-157 0,117-156-1,-156 196 1,-40-1-16,-39 40 15,1 39 1,-40 39 31,39 40-47,-39 38 0,78 628 47,-39-706-32,-39 39-15,40-38 16,38-80 15,0-77-15,1-79-16,78-39 16,0-40-1,78-77 1,-118 195-16,1 78 15,-39 1-15,38 78 16,-78 39 0,1 0-1,-1 40-15,0-1 16,-39 1 0,39-1-1,-39 0-15,39 1 16,-39 38-1,40-77-15,-40-1 16,39-78 15,39-1-31,40-38 32,39-40-32,-40 40 0,-38 39 15,-40 0-15,39 39 16,-38 0-1,-1 39 1,-39 0-16,39 0 16,0 0-16,-39 1 15,40-1-15,-1 0 16,-39 0 0,39-39-1,0 0-15,40-39 16,-1-79-1,40 1-15,-79-79 16,39 0-16,-38 78 16,-1-78-1,-39 118 1,0 39-16,0-1 16,0 80 15,0-1-16,0 39 1,0-39 0,0 40-1,0-1-15,0 1 16,39-40-16,-39 0 16,0-39 15,0-39-16,0-118-15,-39-78 16,39 39-16,0 0 16,-39-118-1,39 236 1,0 39-16,0-1 16,0 158 46,39-40-46,0 40-1,0 0-15,40-1 0,-1 1 16,40-40-16,-1 1 16,-38-40-1,78 0 16,-79-39-31,-39 0 0,0 0 16,79 0 0,-118 39-1,39-39-15,0 39 16,-39 1-16,0-1 16,0 0-1,0 0-15,40 0 31,77-117-15,79-79-16,79-78 16,-79 78-1,-39 40-15,-40 38 16,-38 40 15,39 39-31,-79 39 0,-39 0 31,0 1-15,0 116-16,0-77 16,0-40-1,39 39-15,0-38 16,40-80 0,77-77-16,1-1 15,39-78 1,-39 0-1,-78 79-15,-40-1 16,0 79-16,-78 39 16,-40 0-1,-38 117 1,-40 1-16,-78 78 0,39 39 16,78-39-1,40-39 1,38-79-16,40 1 0,0-1 0,0-39 15,40 1-15,38-40 16,314-157 0,-196 0-1,-39-39-15,-39 78 32,-40 1-17,-39-1-15,118-313 47,-157 392-31,0 0-16,39 39 15,-39-40 17,0 80-32,0 38 0,40 0 15,-40 40-15,0 39 16,39 39-16,-39-79 15,39 1-15,-39-40 32,39 1-32,-39-1 0,39-39 15</inkml:trace>
  <inkml:trace contextRef="#ctx0" brushRef="#br0" timeOffset="11563.62">24861 12635 0,'39'0'32,"79"-40"-1,431-116-15,-314 38-16,-39 40 31,-78 38-31,-1 40 15,-78 40 1,1-1 0,-1 39-1,0 40-15,-39 39 0,39-1 16,-39 1 0,40 118-1,-40-197 1</inkml:trace>
  <inkml:trace contextRef="#ctx0" brushRef="#br0" timeOffset="12148.8">27135 10949 0,'0'0'0,"0"39"31,0 40-15,0-40-1,39 79-15,-39-1 16,40-38-16,38-1 16,118 79 15,-118-118-15,1 118-1,-118 39 1,-79 117-16,-78 1 15,78-118 1,-38 0-16,38 0 16,39-79-1,40-38-15,118-118 32,117-118-17,117-78-15,-38-1 16,-1 40-1,1 40-15,-157 116 16,-1 1-16,-78 39 16,1 0-1,-1 0-15,-78 275 16,-40-119 0,1 40-1,-118 196 1,274-470 15,1 0-31,77-1 16,80 1-16,-79 78 15,-1 39 1</inkml:trace>
  <inkml:trace contextRef="#ctx0" brushRef="#br0" timeOffset="12213">29762 13458 0,'40'-39'31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05D500-5C8E-46C9-95EC-0F35DA54E101}" type="datetimeFigureOut">
              <a:rPr lang="en-US" smtClean="0"/>
              <a:t>10/21/2020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C4884F-1C7A-4B61-AE4F-9D8828FD306B}" type="slidenum">
              <a:rPr lang="en-US" smtClean="0"/>
              <a:t>‹#›</a:t>
            </a:fld>
            <a:endParaRPr lang="en-US"/>
          </a:p>
        </p:txBody>
      </p:sp>
    </p:spTree>
    <p:extLst>
      <p:ext uri="{BB962C8B-B14F-4D97-AF65-F5344CB8AC3E}">
        <p14:creationId xmlns:p14="http://schemas.microsoft.com/office/powerpoint/2010/main" val="2122252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I am Matthew Francis-Landau from Johns Hopkins University and thanks for attending my talk. </a:t>
            </a:r>
          </a:p>
          <a:p>
            <a:r>
              <a:rPr lang="en-US" dirty="0"/>
              <a:t>Today I am going to be </a:t>
            </a:r>
            <a:r>
              <a:rPr lang="en-US"/>
              <a:t>talking about programming </a:t>
            </a:r>
            <a:r>
              <a:rPr lang="en-US" dirty="0"/>
              <a:t>languages using a relational algebra and executing via term rewriting.</a:t>
            </a:r>
          </a:p>
        </p:txBody>
      </p:sp>
      <p:sp>
        <p:nvSpPr>
          <p:cNvPr id="4" name="Slide Number Placeholder 3"/>
          <p:cNvSpPr>
            <a:spLocks noGrp="1"/>
          </p:cNvSpPr>
          <p:nvPr>
            <p:ph type="sldNum" sz="quarter" idx="5"/>
          </p:nvPr>
        </p:nvSpPr>
        <p:spPr/>
        <p:txBody>
          <a:bodyPr/>
          <a:lstStyle/>
          <a:p>
            <a:fld id="{97C4884F-1C7A-4B61-AE4F-9D8828FD306B}" type="slidenum">
              <a:rPr lang="en-US" smtClean="0"/>
              <a:t>1</a:t>
            </a:fld>
            <a:endParaRPr lang="en-US"/>
          </a:p>
        </p:txBody>
      </p:sp>
    </p:spTree>
    <p:extLst>
      <p:ext uri="{BB962C8B-B14F-4D97-AF65-F5344CB8AC3E}">
        <p14:creationId xmlns:p14="http://schemas.microsoft.com/office/powerpoint/2010/main" val="19924680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now that we have aggregation, lets show what the representation of the shortest path program is all together.</a:t>
            </a:r>
          </a:p>
          <a:p>
            <a:r>
              <a:rPr lang="en-US" dirty="0"/>
              <a:t>(click) first we normalize both of these rules such that they are over the same variables `Arg1`, `Arg2`, and `Result`</a:t>
            </a:r>
          </a:p>
          <a:p>
            <a:r>
              <a:rPr lang="en-US" dirty="0"/>
              <a:t>(click) here we have the conversion of the first rule</a:t>
            </a:r>
          </a:p>
          <a:p>
            <a:r>
              <a:rPr lang="en-US" dirty="0"/>
              <a:t>(click) here is the second rule from before</a:t>
            </a:r>
          </a:p>
          <a:p>
            <a:r>
              <a:rPr lang="en-US" dirty="0"/>
              <a:t>(click) now we take the union of these two expressions</a:t>
            </a:r>
          </a:p>
          <a:p>
            <a:r>
              <a:rPr lang="en-US" dirty="0"/>
              <a:t>(click) now wrap this entire expression in the aggregator which is going to select the minimum value which is assigned to the variable `</a:t>
            </a:r>
            <a:r>
              <a:rPr lang="en-US" dirty="0" err="1"/>
              <a:t>MinInput</a:t>
            </a:r>
            <a:r>
              <a:rPr lang="en-US" dirty="0"/>
              <a:t>` for a given assignment of `Arg1` and `Arg2`</a:t>
            </a:r>
          </a:p>
        </p:txBody>
      </p:sp>
      <p:sp>
        <p:nvSpPr>
          <p:cNvPr id="4" name="Slide Number Placeholder 3"/>
          <p:cNvSpPr>
            <a:spLocks noGrp="1"/>
          </p:cNvSpPr>
          <p:nvPr>
            <p:ph type="sldNum" sz="quarter" idx="5"/>
          </p:nvPr>
        </p:nvSpPr>
        <p:spPr/>
        <p:txBody>
          <a:bodyPr/>
          <a:lstStyle/>
          <a:p>
            <a:fld id="{97C4884F-1C7A-4B61-AE4F-9D8828FD306B}" type="slidenum">
              <a:rPr lang="en-US" smtClean="0"/>
              <a:t>10</a:t>
            </a:fld>
            <a:endParaRPr lang="en-US"/>
          </a:p>
        </p:txBody>
      </p:sp>
    </p:spTree>
    <p:extLst>
      <p:ext uri="{BB962C8B-B14F-4D97-AF65-F5344CB8AC3E}">
        <p14:creationId xmlns:p14="http://schemas.microsoft.com/office/powerpoint/2010/main" val="32541093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Alright, so now I am going to talk about how we manipulate and rewrite these expressions to execute our programs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So our rewrites are all designed to be semantic preserving and to simplify the expression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Our rewrites are non-deterministic as there may be many different rewrites that we could apply at any point.  We are ok with any order of applying the rewrites even if this gives slightly different answers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Our system is fair between any of the available rewrites that we can use on the expression.  This is important as recursive program might not terminate if the system was unfair.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and all of the core rewrite can be found in our paper</a:t>
            </a:r>
          </a:p>
        </p:txBody>
      </p:sp>
      <p:sp>
        <p:nvSpPr>
          <p:cNvPr id="4" name="Slide Number Placeholder 3"/>
          <p:cNvSpPr>
            <a:spLocks noGrp="1"/>
          </p:cNvSpPr>
          <p:nvPr>
            <p:ph type="sldNum" sz="quarter" idx="5"/>
          </p:nvPr>
        </p:nvSpPr>
        <p:spPr/>
        <p:txBody>
          <a:bodyPr/>
          <a:lstStyle/>
          <a:p>
            <a:fld id="{97C4884F-1C7A-4B61-AE4F-9D8828FD306B}" type="slidenum">
              <a:rPr lang="en-US" smtClean="0"/>
              <a:t>11</a:t>
            </a:fld>
            <a:endParaRPr lang="en-US"/>
          </a:p>
        </p:txBody>
      </p:sp>
    </p:spTree>
    <p:extLst>
      <p:ext uri="{BB962C8B-B14F-4D97-AF65-F5344CB8AC3E}">
        <p14:creationId xmlns:p14="http://schemas.microsoft.com/office/powerpoint/2010/main" val="174690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illustrate the core ideals of our rewriting system, we start with some small examples involving </a:t>
            </a:r>
            <a:r>
              <a:rPr lang="en-US" dirty="0" err="1"/>
              <a:t>builtin</a:t>
            </a:r>
            <a:r>
              <a:rPr lang="en-US" dirty="0"/>
              <a:t> expressions</a:t>
            </a:r>
          </a:p>
          <a:p>
            <a:r>
              <a:rPr lang="en-US" dirty="0"/>
              <a:t>(click) here we show the </a:t>
            </a:r>
            <a:r>
              <a:rPr lang="en-US" dirty="0" err="1"/>
              <a:t>builtin_plus</a:t>
            </a:r>
            <a:r>
              <a:rPr lang="en-US" dirty="0"/>
              <a:t> operator which operates over 3 variables and maps these variables to a bag of triples that corresponds with addition</a:t>
            </a:r>
          </a:p>
          <a:p>
            <a:r>
              <a:rPr lang="en-US" dirty="0"/>
              <a:t>(click) Our system is looking for a simpler representation that corresponds with this bag.  So here, the first two variables have been assigned a value of 1 and 2 respectively.  This means that the only value that the variable `Z` can take on is 3, so we have performed that rewrite here.  This rewrite is semantically equivalent to the original expression, and it can be considered simpler as we can directly read the value of `Z`.</a:t>
            </a:r>
          </a:p>
          <a:p>
            <a:pPr algn="just"/>
            <a:r>
              <a:rPr lang="en-US" dirty="0"/>
              <a:t>(click) Now, in the case that we have two variables unbound, such as Y and Z here, then there are no rewrites which are possible, as this corresponds with an entire set of assignments to `Y` and `Z`</a:t>
            </a:r>
          </a:p>
          <a:p>
            <a:pPr algn="just"/>
            <a:r>
              <a:rPr lang="en-US" dirty="0"/>
              <a:t>(click) To eventually rewrite this </a:t>
            </a:r>
            <a:r>
              <a:rPr lang="en-US" dirty="0" err="1"/>
              <a:t>builtin_plus</a:t>
            </a:r>
            <a:r>
              <a:rPr lang="en-US" dirty="0"/>
              <a:t>, we need some other conjunctive rule to determine that `Z` is equal to 3.  In which case, we can propagate the value 3 into any place where the variable `Z` appears</a:t>
            </a:r>
          </a:p>
          <a:p>
            <a:pPr algn="just"/>
            <a:r>
              <a:rPr lang="en-US" dirty="0"/>
              <a:t>(click) Here, we are showing that </a:t>
            </a:r>
            <a:r>
              <a:rPr lang="en-US" dirty="0" err="1"/>
              <a:t>builtins</a:t>
            </a:r>
            <a:r>
              <a:rPr lang="en-US" dirty="0"/>
              <a:t> can support multiple modes.  In this case, by having 2 of the 3 variables bound, we are able to perform a subtraction and determine the value for variable `Y` is 2.  By leaving expressions </a:t>
            </a:r>
            <a:r>
              <a:rPr lang="en-US" dirty="0" err="1"/>
              <a:t>unrewritten</a:t>
            </a:r>
            <a:r>
              <a:rPr lang="en-US" dirty="0"/>
              <a:t> when there is not enough information and being able to run the </a:t>
            </a:r>
            <a:r>
              <a:rPr lang="en-US" dirty="0" err="1"/>
              <a:t>builtins</a:t>
            </a:r>
            <a:r>
              <a:rPr lang="en-US" dirty="0"/>
              <a:t> in multiple modes, this nearly gets us to constraint logic programming.</a:t>
            </a:r>
          </a:p>
          <a:p>
            <a:pPr algn="just"/>
            <a:r>
              <a:rPr lang="en-US" dirty="0"/>
              <a:t>(click) finally, to complete this picture, in the case where all of the arguments to </a:t>
            </a:r>
            <a:r>
              <a:rPr lang="en-US" dirty="0" err="1"/>
              <a:t>builtin_plus</a:t>
            </a:r>
            <a:r>
              <a:rPr lang="en-US" dirty="0"/>
              <a:t> are known, we are able to simply check if assignment is correct.  This expression is rewritten as 0 or 1, to indicate the multiplicity that a given assignment has in the bag at the top of this slide.</a:t>
            </a:r>
          </a:p>
        </p:txBody>
      </p:sp>
      <p:sp>
        <p:nvSpPr>
          <p:cNvPr id="4" name="Slide Number Placeholder 3"/>
          <p:cNvSpPr>
            <a:spLocks noGrp="1"/>
          </p:cNvSpPr>
          <p:nvPr>
            <p:ph type="sldNum" sz="quarter" idx="5"/>
          </p:nvPr>
        </p:nvSpPr>
        <p:spPr/>
        <p:txBody>
          <a:bodyPr/>
          <a:lstStyle/>
          <a:p>
            <a:fld id="{97C4884F-1C7A-4B61-AE4F-9D8828FD306B}" type="slidenum">
              <a:rPr lang="en-US" smtClean="0"/>
              <a:t>12</a:t>
            </a:fld>
            <a:endParaRPr lang="en-US"/>
          </a:p>
        </p:txBody>
      </p:sp>
    </p:spTree>
    <p:extLst>
      <p:ext uri="{BB962C8B-B14F-4D97-AF65-F5344CB8AC3E}">
        <p14:creationId xmlns:p14="http://schemas.microsoft.com/office/powerpoint/2010/main" val="18588510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lets work through the shortest path example.  Here we start with a query to the program which is written as an R-expr</a:t>
            </a:r>
          </a:p>
          <a:p>
            <a:r>
              <a:rPr lang="en-US" dirty="0"/>
              <a:t>(click) we then combine it with the definition of the shortest path from what we had a few slides ago</a:t>
            </a:r>
          </a:p>
          <a:p>
            <a:r>
              <a:rPr lang="en-US" dirty="0"/>
              <a:t>(click) when combine these two we rename the variables `Result`, `Arg1`, and `Arg2 `to match our query and substituting in the constants “a” and “c”</a:t>
            </a:r>
          </a:p>
          <a:p>
            <a:r>
              <a:rPr lang="en-US" dirty="0"/>
              <a:t>(click) we now apply a rewrite rule to check that the two constants are equal to each other.  Because they are not equal, this is rewritten as 0 representing an empty bag</a:t>
            </a:r>
          </a:p>
          <a:p>
            <a:r>
              <a:rPr lang="en-US" dirty="0"/>
              <a:t>(click) we have that an empty bag intersected with any R-expr results in an empty bag</a:t>
            </a:r>
          </a:p>
          <a:p>
            <a:r>
              <a:rPr lang="en-US" dirty="0"/>
              <a:t>(click) and we have that the union of an empty bag with an R-expr results in the same R-expr</a:t>
            </a:r>
          </a:p>
          <a:p>
            <a:r>
              <a:rPr lang="en-US" dirty="0"/>
              <a:t>(click) together this simplifies the expression  as follows where we have removed the first disjunctive branch of this R-expr</a:t>
            </a:r>
          </a:p>
        </p:txBody>
      </p:sp>
      <p:sp>
        <p:nvSpPr>
          <p:cNvPr id="4" name="Slide Number Placeholder 3"/>
          <p:cNvSpPr>
            <a:spLocks noGrp="1"/>
          </p:cNvSpPr>
          <p:nvPr>
            <p:ph type="sldNum" sz="quarter" idx="5"/>
          </p:nvPr>
        </p:nvSpPr>
        <p:spPr/>
        <p:txBody>
          <a:bodyPr/>
          <a:lstStyle/>
          <a:p>
            <a:fld id="{97C4884F-1C7A-4B61-AE4F-9D8828FD306B}" type="slidenum">
              <a:rPr lang="en-US" smtClean="0"/>
              <a:t>13</a:t>
            </a:fld>
            <a:endParaRPr lang="en-US"/>
          </a:p>
        </p:txBody>
      </p:sp>
    </p:spTree>
    <p:extLst>
      <p:ext uri="{BB962C8B-B14F-4D97-AF65-F5344CB8AC3E}">
        <p14:creationId xmlns:p14="http://schemas.microsoft.com/office/powerpoint/2010/main" val="14835545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we are going to continue with this rule</a:t>
            </a:r>
          </a:p>
          <a:p>
            <a:r>
              <a:rPr lang="en-US" dirty="0"/>
              <a:t>(click) we again lookup the definition of the edge rule from the program</a:t>
            </a:r>
          </a:p>
          <a:p>
            <a:r>
              <a:rPr lang="en-US" dirty="0"/>
              <a:t>(click) and we rewrite the expression for edge substituting in the variables `E`, `X` and the constant “c”</a:t>
            </a:r>
          </a:p>
          <a:p>
            <a:r>
              <a:rPr lang="en-US" dirty="0"/>
              <a:t>(click) Now we are going to check the equality between the constants “c” and “a”, “b” and “c” where only the last one is equal, thus rewritten as a 1.  This corresponds with a bag where all assignments to other variables are given multiplicity 1</a:t>
            </a:r>
          </a:p>
          <a:p>
            <a:r>
              <a:rPr lang="en-US" dirty="0"/>
              <a:t>(click) we can now use the multiplicative identity of 1 * R is R</a:t>
            </a:r>
          </a:p>
          <a:p>
            <a:r>
              <a:rPr lang="en-US" dirty="0"/>
              <a:t>(click) and now we get this simpler R-expr where only the matching branches of edge remain.</a:t>
            </a:r>
          </a:p>
          <a:p>
            <a:r>
              <a:rPr lang="en-US" dirty="0"/>
              <a:t>(click) now we propagate the values of `X` and `E` as they have been bound to constants.  This allows us to remove the two projection rules for these variables.  The system would continue doing rewrites on this new expression just like we have seen so far.</a:t>
            </a:r>
          </a:p>
        </p:txBody>
      </p:sp>
      <p:sp>
        <p:nvSpPr>
          <p:cNvPr id="4" name="Slide Number Placeholder 3"/>
          <p:cNvSpPr>
            <a:spLocks noGrp="1"/>
          </p:cNvSpPr>
          <p:nvPr>
            <p:ph type="sldNum" sz="quarter" idx="5"/>
          </p:nvPr>
        </p:nvSpPr>
        <p:spPr/>
        <p:txBody>
          <a:bodyPr/>
          <a:lstStyle/>
          <a:p>
            <a:fld id="{97C4884F-1C7A-4B61-AE4F-9D8828FD306B}" type="slidenum">
              <a:rPr lang="en-US" smtClean="0"/>
              <a:t>14</a:t>
            </a:fld>
            <a:endParaRPr lang="en-US"/>
          </a:p>
        </p:txBody>
      </p:sp>
    </p:spTree>
    <p:extLst>
      <p:ext uri="{BB962C8B-B14F-4D97-AF65-F5344CB8AC3E}">
        <p14:creationId xmlns:p14="http://schemas.microsoft.com/office/powerpoint/2010/main" val="10119288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the rewrite steps that we have seen so far probably don’t seem too surprising, but we didn’t quite make it to seeing the aggregator itself running and it can take quite a few steps to see it do anything interesting.  So I am just going to take a moment to illustrate our rewrite rules for dealing with aggregators.</a:t>
            </a:r>
          </a:p>
          <a:p>
            <a:r>
              <a:rPr lang="en-US" dirty="0"/>
              <a:t>(click) So here we have our min aggregator, where I have assigned 789 to the input variable for the aggregator.  In this case, we can simplify this expression, by just removing the aggregator as there is only a single value.</a:t>
            </a:r>
          </a:p>
          <a:p>
            <a:r>
              <a:rPr lang="en-US" dirty="0"/>
              <a:t>(click) In the case that there are two disjunctive R-</a:t>
            </a:r>
            <a:r>
              <a:rPr lang="en-US" dirty="0" err="1"/>
              <a:t>exprs</a:t>
            </a:r>
            <a:r>
              <a:rPr lang="en-US" dirty="0"/>
              <a:t>, R and S, then we are able to split this into two different expressions where each is going to be aggregated over independently.  This can be important as it is possible that only one of the two R-</a:t>
            </a:r>
            <a:r>
              <a:rPr lang="en-US" dirty="0" err="1"/>
              <a:t>exprs</a:t>
            </a:r>
            <a:r>
              <a:rPr lang="en-US" dirty="0"/>
              <a:t> can be rewritten and simplified. When combined with an aggregator that can stop early, such as logical OR, this can result in a significant runtime improvement.</a:t>
            </a:r>
          </a:p>
          <a:p>
            <a:r>
              <a:rPr lang="en-US" dirty="0"/>
              <a:t>(click) Here is the interesting rule, in the case that there are no contributions—meaning that it is aggregating over an empty bag represented by 0—then this does not rewrite as 0 an empty bag, but rather returns the identity element for the aggregator.  In the case of the min aggregator, the identity is defined as positive infinity.</a:t>
            </a:r>
          </a:p>
          <a:p>
            <a:r>
              <a:rPr lang="en-US" dirty="0"/>
              <a:t>(click) now, this might seem a little strange compared to other relational algebras which include aggregation, but we can recover a more traditional view of bag relational algebras by filtering out the cases where nothing was aggregated over.  The reason for this oddity is that allows us have additional flexibility--exhibited by the second rewrite rule--and others that are in the paper that are useful when dealing with infinite bags.</a:t>
            </a:r>
          </a:p>
        </p:txBody>
      </p:sp>
      <p:sp>
        <p:nvSpPr>
          <p:cNvPr id="4" name="Slide Number Placeholder 3"/>
          <p:cNvSpPr>
            <a:spLocks noGrp="1"/>
          </p:cNvSpPr>
          <p:nvPr>
            <p:ph type="sldNum" sz="quarter" idx="5"/>
          </p:nvPr>
        </p:nvSpPr>
        <p:spPr/>
        <p:txBody>
          <a:bodyPr/>
          <a:lstStyle/>
          <a:p>
            <a:fld id="{97C4884F-1C7A-4B61-AE4F-9D8828FD306B}" type="slidenum">
              <a:rPr lang="en-US" smtClean="0"/>
              <a:t>15</a:t>
            </a:fld>
            <a:endParaRPr lang="en-US"/>
          </a:p>
        </p:txBody>
      </p:sp>
    </p:spTree>
    <p:extLst>
      <p:ext uri="{BB962C8B-B14F-4D97-AF65-F5344CB8AC3E}">
        <p14:creationId xmlns:p14="http://schemas.microsoft.com/office/powerpoint/2010/main" val="38943283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t>
            </a:r>
            <a:r>
              <a:rPr lang="en-US" dirty="0" err="1"/>
              <a:t>exprs</a:t>
            </a:r>
            <a:r>
              <a:rPr lang="en-US" dirty="0"/>
              <a:t> for us are the internal representation for dealing with Dyna and other Logic Programming </a:t>
            </a:r>
            <a:r>
              <a:rPr lang="en-US" dirty="0" err="1"/>
              <a:t>Langauges</a:t>
            </a:r>
            <a:endParaRPr lang="en-US" dirty="0"/>
          </a:p>
          <a:p>
            <a:r>
              <a:rPr lang="en-US" dirty="0"/>
              <a:t>(click) we have ongoing work to integrate memorization, forward-chaining, and mixed-chaining based execution strategies using R-</a:t>
            </a:r>
            <a:r>
              <a:rPr lang="en-US" dirty="0" err="1"/>
              <a:t>exprs</a:t>
            </a:r>
            <a:r>
              <a:rPr lang="en-US" dirty="0"/>
              <a:t> and their associated rewrites.  This is already in our implementation, and should appear in a future version of this paper.</a:t>
            </a:r>
          </a:p>
          <a:p>
            <a:r>
              <a:rPr lang="en-US" dirty="0"/>
              <a:t>(click) we are also working on exploring different execution orders, much like a database query optimizer, to figure out the most efficient way to execute a program given the flexibility we have in different rewrite orders</a:t>
            </a:r>
          </a:p>
          <a:p>
            <a:r>
              <a:rPr lang="en-US" dirty="0"/>
              <a:t>(click) We are also looking into compiling the sequence of rewrites</a:t>
            </a:r>
          </a:p>
        </p:txBody>
      </p:sp>
      <p:sp>
        <p:nvSpPr>
          <p:cNvPr id="4" name="Slide Number Placeholder 3"/>
          <p:cNvSpPr>
            <a:spLocks noGrp="1"/>
          </p:cNvSpPr>
          <p:nvPr>
            <p:ph type="sldNum" sz="quarter" idx="5"/>
          </p:nvPr>
        </p:nvSpPr>
        <p:spPr/>
        <p:txBody>
          <a:bodyPr/>
          <a:lstStyle/>
          <a:p>
            <a:fld id="{97C4884F-1C7A-4B61-AE4F-9D8828FD306B}" type="slidenum">
              <a:rPr lang="en-US" smtClean="0"/>
              <a:t>16</a:t>
            </a:fld>
            <a:endParaRPr lang="en-US"/>
          </a:p>
        </p:txBody>
      </p:sp>
    </p:spTree>
    <p:extLst>
      <p:ext uri="{BB962C8B-B14F-4D97-AF65-F5344CB8AC3E}">
        <p14:creationId xmlns:p14="http://schemas.microsoft.com/office/powerpoint/2010/main" val="32091778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C4884F-1C7A-4B61-AE4F-9D8828FD306B}" type="slidenum">
              <a:rPr lang="en-US" smtClean="0"/>
              <a:t>17</a:t>
            </a:fld>
            <a:endParaRPr lang="en-US"/>
          </a:p>
        </p:txBody>
      </p:sp>
    </p:spTree>
    <p:extLst>
      <p:ext uri="{BB962C8B-B14F-4D97-AF65-F5344CB8AC3E}">
        <p14:creationId xmlns:p14="http://schemas.microsoft.com/office/powerpoint/2010/main" val="1143381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this talk is about our Relational Expression language or R-</a:t>
            </a:r>
            <a:r>
              <a:rPr lang="en-US" dirty="0" err="1"/>
              <a:t>exprs</a:t>
            </a:r>
            <a:r>
              <a:rPr lang="en-US" dirty="0"/>
              <a:t> for short that we have developed</a:t>
            </a:r>
          </a:p>
          <a:p>
            <a:r>
              <a:rPr lang="en-US" dirty="0"/>
              <a:t>(click) and are manipulate using Term Rewriting.</a:t>
            </a:r>
          </a:p>
          <a:p>
            <a:r>
              <a:rPr lang="en-US" dirty="0"/>
              <a:t>(click) Now the reason that we have developed R-</a:t>
            </a:r>
            <a:r>
              <a:rPr lang="en-US" dirty="0" err="1"/>
              <a:t>exprs</a:t>
            </a:r>
            <a:r>
              <a:rPr lang="en-US" dirty="0"/>
              <a:t>, is that we needed an intermediate representation for the programming language Dyna. </a:t>
            </a:r>
          </a:p>
          <a:p>
            <a:r>
              <a:rPr lang="en-US" dirty="0"/>
              <a:t>Dyna is a Logic programming language that generalizes </a:t>
            </a:r>
            <a:r>
              <a:rPr lang="en-US" dirty="0" err="1"/>
              <a:t>Datalog</a:t>
            </a:r>
            <a:r>
              <a:rPr lang="en-US" dirty="0"/>
              <a:t> and Prolog and it has been designed to be especially good (click) for representing weighted programs such as those commonly found in machine learning and artificial intelligence applications</a:t>
            </a:r>
          </a:p>
          <a:p>
            <a:r>
              <a:rPr lang="en-US" dirty="0"/>
              <a:t>(click) Now the reason that Dyna well suited for these particular problems is that all of these problems only care about </a:t>
            </a:r>
            <a:r>
              <a:rPr lang="en-US" b="1" i="1" dirty="0"/>
              <a:t>what</a:t>
            </a:r>
            <a:r>
              <a:rPr lang="en-US" dirty="0"/>
              <a:t> we are computing and not exactly </a:t>
            </a:r>
            <a:r>
              <a:rPr lang="en-US" b="1" i="1" dirty="0"/>
              <a:t>how</a:t>
            </a:r>
            <a:r>
              <a:rPr lang="en-US" dirty="0"/>
              <a:t> it is computed and R-</a:t>
            </a:r>
            <a:r>
              <a:rPr lang="en-US" dirty="0" err="1"/>
              <a:t>exprs</a:t>
            </a:r>
            <a:r>
              <a:rPr lang="en-US" dirty="0"/>
              <a:t> allow us to accomplish this.</a:t>
            </a:r>
          </a:p>
          <a:p>
            <a:r>
              <a:rPr lang="en-US" dirty="0"/>
              <a:t>(click) much like a database, we interact with a program by taking our original program, represented as a relational expression, and intersecting it with a query and further rewriting it</a:t>
            </a:r>
          </a:p>
          <a:p>
            <a:r>
              <a:rPr lang="en-US" dirty="0"/>
              <a:t>(click) once we have reached a normal form and there are no more rewrites we can apply, have hopefully reached a some form that is easily interpretable by the user</a:t>
            </a:r>
          </a:p>
        </p:txBody>
      </p:sp>
      <p:sp>
        <p:nvSpPr>
          <p:cNvPr id="4" name="Slide Number Placeholder 3"/>
          <p:cNvSpPr>
            <a:spLocks noGrp="1"/>
          </p:cNvSpPr>
          <p:nvPr>
            <p:ph type="sldNum" sz="quarter" idx="5"/>
          </p:nvPr>
        </p:nvSpPr>
        <p:spPr/>
        <p:txBody>
          <a:bodyPr/>
          <a:lstStyle/>
          <a:p>
            <a:fld id="{97C4884F-1C7A-4B61-AE4F-9D8828FD306B}" type="slidenum">
              <a:rPr lang="en-US" smtClean="0"/>
              <a:t>2</a:t>
            </a:fld>
            <a:endParaRPr lang="en-US"/>
          </a:p>
        </p:txBody>
      </p:sp>
    </p:spTree>
    <p:extLst>
      <p:ext uri="{BB962C8B-B14F-4D97-AF65-F5344CB8AC3E}">
        <p14:creationId xmlns:p14="http://schemas.microsoft.com/office/powerpoint/2010/main" val="805804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why did we develop a new programming language and invent a relational algebra for Dyna’s internal representation?</a:t>
            </a:r>
          </a:p>
          <a:p>
            <a:r>
              <a:rPr lang="en-US" dirty="0"/>
              <a:t>(click) to answer this, I am going to go through a quick feature matrix of well known tools including </a:t>
            </a:r>
            <a:r>
              <a:rPr lang="en-US" dirty="0" err="1"/>
              <a:t>sql</a:t>
            </a:r>
            <a:r>
              <a:rPr lang="en-US" dirty="0"/>
              <a:t>, </a:t>
            </a:r>
            <a:r>
              <a:rPr lang="en-US" dirty="0" err="1"/>
              <a:t>datalog</a:t>
            </a:r>
            <a:r>
              <a:rPr lang="en-US" dirty="0"/>
              <a:t>, prolog, constraint logic programming and dyna</a:t>
            </a:r>
          </a:p>
          <a:p>
            <a:r>
              <a:rPr lang="en-US" dirty="0"/>
              <a:t>(click) First we have that all of the systems support finite databases, as there always exists the option to simply loop over all the values which are contained in the database</a:t>
            </a:r>
          </a:p>
          <a:p>
            <a:r>
              <a:rPr lang="en-US" dirty="0"/>
              <a:t>(click) For deductive, only the logic programming systems suffice, as they are designed to combine rules together and discover new facts in the database.</a:t>
            </a:r>
          </a:p>
          <a:p>
            <a:r>
              <a:rPr lang="en-US" dirty="0"/>
              <a:t>(click) To support an infinite database, the system needs to have some strategy which can avoid expanding an infinite number of items in the database, essentially some early termination or higher order reasoning about the problem</a:t>
            </a:r>
          </a:p>
          <a:p>
            <a:r>
              <a:rPr lang="en-US" dirty="0"/>
              <a:t>(click) aggregation allows the system to combine the results from many different facts in the database.  Here I have illustrated this as a SQL sum query. Aggregation also turns out to be necessary for making interesting weighted programs as we will see momentarily.</a:t>
            </a:r>
          </a:p>
          <a:p>
            <a:r>
              <a:rPr lang="en-US" dirty="0"/>
              <a:t>(click) Turing complete, or if this is a full programming language</a:t>
            </a:r>
          </a:p>
          <a:p>
            <a:r>
              <a:rPr lang="en-US" dirty="0"/>
              <a:t>(click) constrains or if the language supports solving expression such as X less than Y and Y less than X and identifying it as not possible without having to identify values for X and Y.</a:t>
            </a:r>
          </a:p>
          <a:p>
            <a:r>
              <a:rPr lang="en-US" dirty="0"/>
              <a:t>(click) Now, as you might have guessed, we would like to support all of this in Dyna</a:t>
            </a:r>
          </a:p>
          <a:p>
            <a:r>
              <a:rPr lang="en-US" dirty="0"/>
              <a:t>(click) and the reason that this hasn’t been done before is that aggregation and infinite databases are somewhat difficult to mix.</a:t>
            </a:r>
          </a:p>
        </p:txBody>
      </p:sp>
      <p:sp>
        <p:nvSpPr>
          <p:cNvPr id="4" name="Slide Number Placeholder 3"/>
          <p:cNvSpPr>
            <a:spLocks noGrp="1"/>
          </p:cNvSpPr>
          <p:nvPr>
            <p:ph type="sldNum" sz="quarter" idx="5"/>
          </p:nvPr>
        </p:nvSpPr>
        <p:spPr/>
        <p:txBody>
          <a:bodyPr/>
          <a:lstStyle/>
          <a:p>
            <a:fld id="{97C4884F-1C7A-4B61-AE4F-9D8828FD306B}" type="slidenum">
              <a:rPr lang="en-US" smtClean="0"/>
              <a:t>3</a:t>
            </a:fld>
            <a:endParaRPr lang="en-US"/>
          </a:p>
        </p:txBody>
      </p:sp>
    </p:spTree>
    <p:extLst>
      <p:ext uri="{BB962C8B-B14F-4D97-AF65-F5344CB8AC3E}">
        <p14:creationId xmlns:p14="http://schemas.microsoft.com/office/powerpoint/2010/main" val="6977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why is aggregation and infinite relations hard to mix</a:t>
            </a:r>
          </a:p>
          <a:p>
            <a:r>
              <a:rPr lang="en-US" dirty="0"/>
              <a:t>(click) so some of the aggregators that we have are logical OR which is what is traditionally used in Logic programming, as it allows the system to early stop when it has found some true value</a:t>
            </a:r>
          </a:p>
          <a:p>
            <a:r>
              <a:rPr lang="en-US" dirty="0"/>
              <a:t>(click) we can also have logical AND, which would check that all the aggregated values are true, or could stop early in the case that a false value is found</a:t>
            </a:r>
          </a:p>
          <a:p>
            <a:r>
              <a:rPr lang="en-US" dirty="0"/>
              <a:t>(click) sum and product are also common when dealing with numerical or weighted programs.</a:t>
            </a:r>
          </a:p>
          <a:p>
            <a:r>
              <a:rPr lang="en-US" dirty="0"/>
              <a:t>(click) min and max are also common aggregators.  Often they require expanding all values to select the one that is the smallest or largest.  However, in some cases, such as linear programming for example, it might be possible to exploit structure in the problem to more efficiently find the solution</a:t>
            </a:r>
          </a:p>
          <a:p>
            <a:r>
              <a:rPr lang="en-US" dirty="0"/>
              <a:t>(click) In the case of infinite expressions, we can not enumerate all values as that never terminates.  This makes it hard to use any aggregator except for logical OR which can stop enumerating values early.</a:t>
            </a:r>
          </a:p>
          <a:p>
            <a:r>
              <a:rPr lang="en-US" dirty="0"/>
              <a:t>(click) despite this, there is still some infinite sets where some aggregators are well defined.  For example, we can represent the set of all numbers greater than or equal to 5, in which case, the minimum value is still well defined but computing the sum of this set would diverge.  It might also be the case that we have an infinite set that is a converging sequence.  As such, we need some way to be able to represent these infinite sets.</a:t>
            </a:r>
          </a:p>
        </p:txBody>
      </p:sp>
      <p:sp>
        <p:nvSpPr>
          <p:cNvPr id="4" name="Slide Number Placeholder 3"/>
          <p:cNvSpPr>
            <a:spLocks noGrp="1"/>
          </p:cNvSpPr>
          <p:nvPr>
            <p:ph type="sldNum" sz="quarter" idx="5"/>
          </p:nvPr>
        </p:nvSpPr>
        <p:spPr/>
        <p:txBody>
          <a:bodyPr/>
          <a:lstStyle/>
          <a:p>
            <a:fld id="{97C4884F-1C7A-4B61-AE4F-9D8828FD306B}" type="slidenum">
              <a:rPr lang="en-US" smtClean="0"/>
              <a:t>4</a:t>
            </a:fld>
            <a:endParaRPr lang="en-US"/>
          </a:p>
        </p:txBody>
      </p:sp>
    </p:spTree>
    <p:extLst>
      <p:ext uri="{BB962C8B-B14F-4D97-AF65-F5344CB8AC3E}">
        <p14:creationId xmlns:p14="http://schemas.microsoft.com/office/powerpoint/2010/main" val="24063886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3DD4D36-64ED-401F-8D35-C36A57C37B58}"/>
              </a:ext>
            </a:extLst>
          </p:cNvPr>
          <p:cNvSpPr>
            <a:spLocks noGrp="1" noChangeArrowheads="1"/>
          </p:cNvSpPr>
          <p:nvPr>
            <p:ph type="sldNum" sz="quarter" idx="5"/>
          </p:nvPr>
        </p:nvSpPr>
        <p:spPr>
          <a:ln/>
        </p:spPr>
        <p:txBody>
          <a:bodyPr/>
          <a:lstStyle/>
          <a:p>
            <a:fld id="{75E74489-B344-49E1-814F-C0ECFA8EDFFF}" type="slidenum">
              <a:rPr lang="en-US" altLang="en-US"/>
              <a:pPr/>
              <a:t>5</a:t>
            </a:fld>
            <a:endParaRPr lang="en-US" altLang="en-US"/>
          </a:p>
        </p:txBody>
      </p:sp>
      <p:sp>
        <p:nvSpPr>
          <p:cNvPr id="384002" name="Rectangle 2">
            <a:extLst>
              <a:ext uri="{FF2B5EF4-FFF2-40B4-BE49-F238E27FC236}">
                <a16:creationId xmlns:a16="http://schemas.microsoft.com/office/drawing/2014/main" id="{C37E6E19-3E95-492B-9E03-2CE9C2AFE0F6}"/>
              </a:ext>
            </a:extLst>
          </p:cNvPr>
          <p:cNvSpPr>
            <a:spLocks noGrp="1" noRot="1" noChangeAspect="1" noChangeArrowheads="1" noTextEdit="1"/>
          </p:cNvSpPr>
          <p:nvPr>
            <p:ph type="sldImg"/>
          </p:nvPr>
        </p:nvSpPr>
        <p:spPr>
          <a:ln/>
        </p:spPr>
      </p:sp>
      <p:sp>
        <p:nvSpPr>
          <p:cNvPr id="384003" name="Rectangle 3">
            <a:extLst>
              <a:ext uri="{FF2B5EF4-FFF2-40B4-BE49-F238E27FC236}">
                <a16:creationId xmlns:a16="http://schemas.microsoft.com/office/drawing/2014/main" id="{FDDD21D8-A180-4435-B206-62C57CA8B5DD}"/>
              </a:ext>
            </a:extLst>
          </p:cNvPr>
          <p:cNvSpPr>
            <a:spLocks noGrp="1" noChangeArrowheads="1"/>
          </p:cNvSpPr>
          <p:nvPr>
            <p:ph type="body" idx="1"/>
          </p:nvPr>
        </p:nvSpPr>
        <p:spPr/>
        <p:txBody>
          <a:bodyPr/>
          <a:lstStyle/>
          <a:p>
            <a:r>
              <a:rPr lang="en-US" altLang="en-US" dirty="0"/>
              <a:t>To quickly convince you that aggregation is useful in logic programming, I have just a few quick examples.</a:t>
            </a:r>
          </a:p>
          <a:p>
            <a:r>
              <a:rPr lang="en-US" altLang="en-US" dirty="0"/>
              <a:t>(click) if you have ever written a Prolog or </a:t>
            </a:r>
            <a:r>
              <a:rPr lang="en-US" altLang="en-US" dirty="0" err="1"/>
              <a:t>Datalog</a:t>
            </a:r>
            <a:r>
              <a:rPr lang="en-US" altLang="en-US" dirty="0"/>
              <a:t> program, you have likely written a rule like this.  In this case, for a given value of `I`, the rule `a(I)` will be defined if both `b(I)` and `c(I)` are defined for the same value of `I`.  The aggregator here is the OR aggregator which can stop once it has found something that satisfies this expression</a:t>
            </a:r>
          </a:p>
          <a:p>
            <a:r>
              <a:rPr lang="en-US" altLang="en-US" dirty="0"/>
              <a:t>(click) Now, we might instead want to write pointwise multiplication where we require that both `b(I)` and `c(I)` return a value that can be used to assign another value or weight to the expression `a(I)`.</a:t>
            </a:r>
          </a:p>
          <a:p>
            <a:r>
              <a:rPr lang="en-US" altLang="en-US" dirty="0"/>
              <a:t>(click) If we remove I from the head of this expression, and replace the equals with the sum aggregator, we now have a dot product, where for every value of `I`, we are multiplying `b(I)` and `c(I)` together and summing all of the result.</a:t>
            </a:r>
          </a:p>
          <a:p>
            <a:r>
              <a:rPr lang="en-US" altLang="en-US" dirty="0"/>
              <a:t>(click) further note, that the value of `I` is not restricted to be over the integers.  The variable `I` can be any value in the language or the </a:t>
            </a:r>
            <a:r>
              <a:rPr lang="en-US" altLang="en-US" dirty="0" err="1"/>
              <a:t>herbrand</a:t>
            </a:r>
            <a:r>
              <a:rPr lang="en-US" altLang="en-US" dirty="0"/>
              <a:t> universe.  Also, depending on the definitions of `b(I)` and `c(I)` this could be an infinite sum, so we can not even determine from this one rule in the program if this is a finite sum or an infinite sum.</a:t>
            </a:r>
          </a:p>
          <a:p>
            <a:r>
              <a:rPr lang="en-US" altLang="en-US" dirty="0"/>
              <a:t>(click) one reason that we like Dyna, is that it lets us to concisely define mathematical equations.  For example this single line defines a matrix multiplication.  </a:t>
            </a:r>
          </a:p>
          <a:p>
            <a:r>
              <a:rPr lang="en-US" altLang="en-US" dirty="0"/>
              <a:t>(click) The variables `I` and `K` which appear in the head on the left hand side are the same as in the body,</a:t>
            </a:r>
          </a:p>
          <a:p>
            <a:r>
              <a:rPr lang="en-US" altLang="en-US" dirty="0"/>
              <a:t>(click) while the variable `J` which only appears on the right hand side is aggregator over using the sum aggregator.</a:t>
            </a:r>
          </a:p>
          <a:p>
            <a:r>
              <a:rPr lang="en-US" altLang="en-US" dirty="0"/>
              <a:t>(click) again, we do not know if this is an infinite sum given this single line of code.  For example, if we were to define `b(I,J)` as I have written here at the bottom, then `b` is defined to be an infinite identity matrix, where anytime that its two arguments are equal to each other, it takes on the value 1, otherwise it takes on the value 0.</a:t>
            </a:r>
          </a:p>
        </p:txBody>
      </p:sp>
    </p:spTree>
    <p:extLst>
      <p:ext uri="{BB962C8B-B14F-4D97-AF65-F5344CB8AC3E}">
        <p14:creationId xmlns:p14="http://schemas.microsoft.com/office/powerpoint/2010/main" val="2581443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6895CA40-23E3-4B62-8303-EF88A99A36B4}"/>
              </a:ext>
            </a:extLst>
          </p:cNvPr>
          <p:cNvSpPr>
            <a:spLocks noGrp="1"/>
          </p:cNvSpPr>
          <p:nvPr>
            <p:ph type="body" idx="1"/>
          </p:nvPr>
        </p:nvSpPr>
        <p:spPr/>
        <p:txBody>
          <a:bodyPr/>
          <a:lstStyle/>
          <a:p>
            <a:r>
              <a:rPr lang="en-US" dirty="0"/>
              <a:t>To see a more involved example, </a:t>
            </a:r>
          </a:p>
          <a:p>
            <a:r>
              <a:rPr lang="en-US" dirty="0"/>
              <a:t>(click) lets look at the multi-source shortest path program. Here, I have written this program out using two lines of Dyna.  Note, this program as written, can not be executed under Prolog or </a:t>
            </a:r>
            <a:r>
              <a:rPr lang="en-US" dirty="0" err="1"/>
              <a:t>Datalog’s</a:t>
            </a:r>
            <a:r>
              <a:rPr lang="en-US" dirty="0"/>
              <a:t> style of execution, instead it requires R-</a:t>
            </a:r>
            <a:r>
              <a:rPr lang="en-US" dirty="0" err="1"/>
              <a:t>exprs</a:t>
            </a:r>
            <a:r>
              <a:rPr lang="en-US" dirty="0"/>
              <a:t> or something isomorphic to R-</a:t>
            </a:r>
            <a:r>
              <a:rPr lang="en-US" dirty="0" err="1"/>
              <a:t>exprs</a:t>
            </a:r>
            <a:r>
              <a:rPr lang="en-US" dirty="0"/>
              <a:t>.</a:t>
            </a:r>
          </a:p>
          <a:p>
            <a:r>
              <a:rPr lang="en-US" dirty="0"/>
              <a:t>(click) Again, we have the variable `X` which is not present in the head of this expression is going to have to be aggregated over just like with the dot product example.</a:t>
            </a:r>
          </a:p>
          <a:p>
            <a:r>
              <a:rPr lang="en-US" dirty="0"/>
              <a:t>(click) here aggregator is min and will only keep around the minimal value that is computed.</a:t>
            </a:r>
          </a:p>
          <a:p>
            <a:r>
              <a:rPr lang="en-US" dirty="0"/>
              <a:t>(click) This program is going to be combined with a number of edge weight “facts” as I have shown here.</a:t>
            </a:r>
          </a:p>
          <a:p>
            <a:r>
              <a:rPr lang="en-US" dirty="0"/>
              <a:t>(click) All together, this program can be thought of as equivalent to all of the possible assignments to the variable `Start`, `Y` and the result of `distance(</a:t>
            </a:r>
            <a:r>
              <a:rPr lang="en-US" dirty="0" err="1"/>
              <a:t>Start,Y</a:t>
            </a:r>
            <a:r>
              <a:rPr lang="en-US" dirty="0"/>
              <a:t>)` as shown in this table.</a:t>
            </a:r>
          </a:p>
          <a:p>
            <a:r>
              <a:rPr lang="en-US" dirty="0"/>
              <a:t>(click) however, this program is also defined for a number of other values because of this second rule.  Here, anytime that the first two arguments are equal to each other, then the distance is equal to the value zero.  This is regardless of it was using an edge that we defined or some other value such as “foo” or 3.14</a:t>
            </a:r>
          </a:p>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how do we represent a program such as shortest path?</a:t>
            </a:r>
          </a:p>
          <a:p>
            <a:r>
              <a:rPr lang="en-US" dirty="0"/>
              <a:t>(click) here, we have the base case for the shortest path program which is used anytime that both arguments are equal to each other </a:t>
            </a:r>
          </a:p>
          <a:p>
            <a:r>
              <a:rPr lang="en-US" dirty="0"/>
              <a:t>(click) we can represent this expression as a bag where (click) the arguments and the resulting variable have been mapped (click) to this tuple of named variables, (click) and we have body of this rule represented as a bit of executable code.  Note, I am temporary ignoring the aggregator in this rule, but I will bring it back shortly.</a:t>
            </a:r>
          </a:p>
          <a:p>
            <a:r>
              <a:rPr lang="en-US" dirty="0"/>
              <a:t>(click) Now, we can also do this for the recursive shortest path rule (click) however, if we just do the same as the above line, this ends up being somewhat awkward. We really need some way that we can build this expression up</a:t>
            </a:r>
          </a:p>
        </p:txBody>
      </p:sp>
      <p:sp>
        <p:nvSpPr>
          <p:cNvPr id="4" name="Slide Number Placeholder 3"/>
          <p:cNvSpPr>
            <a:spLocks noGrp="1"/>
          </p:cNvSpPr>
          <p:nvPr>
            <p:ph type="sldNum" sz="quarter" idx="5"/>
          </p:nvPr>
        </p:nvSpPr>
        <p:spPr/>
        <p:txBody>
          <a:bodyPr/>
          <a:lstStyle/>
          <a:p>
            <a:fld id="{97C4884F-1C7A-4B61-AE4F-9D8828FD306B}" type="slidenum">
              <a:rPr lang="en-US" smtClean="0"/>
              <a:t>7</a:t>
            </a:fld>
            <a:endParaRPr lang="en-US"/>
          </a:p>
        </p:txBody>
      </p:sp>
    </p:spTree>
    <p:extLst>
      <p:ext uri="{BB962C8B-B14F-4D97-AF65-F5344CB8AC3E}">
        <p14:creationId xmlns:p14="http://schemas.microsoft.com/office/powerpoint/2010/main" val="30881270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lets try again with this second rule</a:t>
            </a:r>
          </a:p>
          <a:p>
            <a:r>
              <a:rPr lang="en-US" dirty="0"/>
              <a:t>(click) the first step is to normalize all of the argument and Result’s variable name</a:t>
            </a:r>
          </a:p>
          <a:p>
            <a:r>
              <a:rPr lang="en-US" dirty="0"/>
              <a:t>(click) then we can start translating this program one term at a time, first we are taking the call to edge and translating that into an R-expr</a:t>
            </a:r>
          </a:p>
          <a:p>
            <a:r>
              <a:rPr lang="en-US" dirty="0"/>
              <a:t>(click) we introduce new variables which correspond with any intermediate values that exist in this computation</a:t>
            </a:r>
          </a:p>
          <a:p>
            <a:r>
              <a:rPr lang="en-US" dirty="0"/>
              <a:t>(click) we do the same thing for the recursive call to distance</a:t>
            </a:r>
          </a:p>
          <a:p>
            <a:r>
              <a:rPr lang="en-US" dirty="0"/>
              <a:t>(click) for the plus expression, we introduce a call to a </a:t>
            </a:r>
            <a:r>
              <a:rPr lang="en-US" dirty="0" err="1"/>
              <a:t>builtin</a:t>
            </a:r>
            <a:r>
              <a:rPr lang="en-US" dirty="0"/>
              <a:t> plus operator</a:t>
            </a:r>
          </a:p>
          <a:p>
            <a:r>
              <a:rPr lang="en-US" dirty="0"/>
              <a:t>(click) then we intersect all of these expressions where they are joined when they use the same variable names</a:t>
            </a:r>
          </a:p>
          <a:p>
            <a:r>
              <a:rPr lang="en-US" dirty="0"/>
              <a:t>(click) all together, this this expression is over the 6 variables `Arg1`, `Arg2`, `Result`, `E`, `D` and `X`</a:t>
            </a:r>
          </a:p>
          <a:p>
            <a:r>
              <a:rPr lang="en-US" dirty="0"/>
              <a:t>(click) so we use a projection operator to remove the local variables which sums the bag’s multiplicity for all assignments of a given variable.  Now this expression over just `Arg1`, `Arg2` and `Result`</a:t>
            </a:r>
          </a:p>
        </p:txBody>
      </p:sp>
      <p:sp>
        <p:nvSpPr>
          <p:cNvPr id="4" name="Slide Number Placeholder 3"/>
          <p:cNvSpPr>
            <a:spLocks noGrp="1"/>
          </p:cNvSpPr>
          <p:nvPr>
            <p:ph type="sldNum" sz="quarter" idx="5"/>
          </p:nvPr>
        </p:nvSpPr>
        <p:spPr/>
        <p:txBody>
          <a:bodyPr/>
          <a:lstStyle/>
          <a:p>
            <a:fld id="{97C4884F-1C7A-4B61-AE4F-9D8828FD306B}" type="slidenum">
              <a:rPr lang="en-US" smtClean="0"/>
              <a:t>8</a:t>
            </a:fld>
            <a:endParaRPr lang="en-US"/>
          </a:p>
        </p:txBody>
      </p:sp>
    </p:spTree>
    <p:extLst>
      <p:ext uri="{BB962C8B-B14F-4D97-AF65-F5344CB8AC3E}">
        <p14:creationId xmlns:p14="http://schemas.microsoft.com/office/powerpoint/2010/main" val="20687926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how to we introduce the aggregator back into this program,</a:t>
            </a:r>
          </a:p>
          <a:p>
            <a:r>
              <a:rPr lang="en-US" dirty="0"/>
              <a:t>(click) well, we include this directly into the R-expr</a:t>
            </a:r>
          </a:p>
          <a:p>
            <a:r>
              <a:rPr lang="en-US" dirty="0"/>
              <a:t>(click) it wraps the R-expr that we have seen from the previous slide</a:t>
            </a:r>
          </a:p>
          <a:p>
            <a:r>
              <a:rPr lang="en-US" dirty="0"/>
              <a:t>(click) There is a variable which is introduced to identify which value is getting feed into the aggregator, just like with projection</a:t>
            </a:r>
          </a:p>
          <a:p>
            <a:r>
              <a:rPr lang="en-US" dirty="0"/>
              <a:t>(click) and then we also mark where the final result of aggregation will be stored.</a:t>
            </a:r>
          </a:p>
        </p:txBody>
      </p:sp>
      <p:sp>
        <p:nvSpPr>
          <p:cNvPr id="4" name="Slide Number Placeholder 3"/>
          <p:cNvSpPr>
            <a:spLocks noGrp="1"/>
          </p:cNvSpPr>
          <p:nvPr>
            <p:ph type="sldNum" sz="quarter" idx="5"/>
          </p:nvPr>
        </p:nvSpPr>
        <p:spPr/>
        <p:txBody>
          <a:bodyPr/>
          <a:lstStyle/>
          <a:p>
            <a:fld id="{97C4884F-1C7A-4B61-AE4F-9D8828FD306B}" type="slidenum">
              <a:rPr lang="en-US" smtClean="0"/>
              <a:t>9</a:t>
            </a:fld>
            <a:endParaRPr lang="en-US"/>
          </a:p>
        </p:txBody>
      </p:sp>
    </p:spTree>
    <p:extLst>
      <p:ext uri="{BB962C8B-B14F-4D97-AF65-F5344CB8AC3E}">
        <p14:creationId xmlns:p14="http://schemas.microsoft.com/office/powerpoint/2010/main" val="170299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7EA4CA-D894-408D-A478-0CF23C0DEABF}" type="datetime1">
              <a:rPr lang="en-US" smtClean="0"/>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sz="1600"/>
            </a:lvl1pPr>
          </a:lstStyle>
          <a:p>
            <a:fld id="{3621B4CF-3BF2-4D07-85C3-ECAFBC7B28BE}" type="slidenum">
              <a:rPr lang="en-US" smtClean="0"/>
              <a:pPr/>
              <a:t>‹#›</a:t>
            </a:fld>
            <a:endParaRPr lang="en-US" sz="1600" dirty="0"/>
          </a:p>
        </p:txBody>
      </p:sp>
    </p:spTree>
    <p:extLst>
      <p:ext uri="{BB962C8B-B14F-4D97-AF65-F5344CB8AC3E}">
        <p14:creationId xmlns:p14="http://schemas.microsoft.com/office/powerpoint/2010/main" val="513086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CDA05B-8F18-4B6D-9D0E-174704D2F3D2}" type="datetime1">
              <a:rPr lang="en-US" smtClean="0"/>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1B4CF-3BF2-4D07-85C3-ECAFBC7B28BE}" type="slidenum">
              <a:rPr lang="en-US" smtClean="0"/>
              <a:t>‹#›</a:t>
            </a:fld>
            <a:endParaRPr lang="en-US"/>
          </a:p>
        </p:txBody>
      </p:sp>
    </p:spTree>
    <p:extLst>
      <p:ext uri="{BB962C8B-B14F-4D97-AF65-F5344CB8AC3E}">
        <p14:creationId xmlns:p14="http://schemas.microsoft.com/office/powerpoint/2010/main" val="3658875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FD7D80-19E3-4E07-8435-BE53D166E091}" type="datetime1">
              <a:rPr lang="en-US" smtClean="0"/>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1B4CF-3BF2-4D07-85C3-ECAFBC7B28BE}" type="slidenum">
              <a:rPr lang="en-US" smtClean="0"/>
              <a:t>‹#›</a:t>
            </a:fld>
            <a:endParaRPr lang="en-US"/>
          </a:p>
        </p:txBody>
      </p:sp>
    </p:spTree>
    <p:extLst>
      <p:ext uri="{BB962C8B-B14F-4D97-AF65-F5344CB8AC3E}">
        <p14:creationId xmlns:p14="http://schemas.microsoft.com/office/powerpoint/2010/main" val="69523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94300A-35CB-4372-946F-19CDC275F526}" type="datetime1">
              <a:rPr lang="en-US" smtClean="0"/>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1B4CF-3BF2-4D07-85C3-ECAFBC7B28BE}" type="slidenum">
              <a:rPr lang="en-US" smtClean="0"/>
              <a:pPr/>
              <a:t>‹#›</a:t>
            </a:fld>
            <a:endParaRPr lang="en-US" sz="1800"/>
          </a:p>
        </p:txBody>
      </p:sp>
    </p:spTree>
    <p:extLst>
      <p:ext uri="{BB962C8B-B14F-4D97-AF65-F5344CB8AC3E}">
        <p14:creationId xmlns:p14="http://schemas.microsoft.com/office/powerpoint/2010/main" val="1139760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C95073-C641-4684-9CAE-F210E2606D78}" type="datetime1">
              <a:rPr lang="en-US" smtClean="0"/>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1B4CF-3BF2-4D07-85C3-ECAFBC7B28BE}" type="slidenum">
              <a:rPr lang="en-US" smtClean="0"/>
              <a:t>‹#›</a:t>
            </a:fld>
            <a:endParaRPr lang="en-US"/>
          </a:p>
        </p:txBody>
      </p:sp>
    </p:spTree>
    <p:extLst>
      <p:ext uri="{BB962C8B-B14F-4D97-AF65-F5344CB8AC3E}">
        <p14:creationId xmlns:p14="http://schemas.microsoft.com/office/powerpoint/2010/main" val="1069313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2BE605E-AC22-4567-B680-72729E42AFC5}" type="datetime1">
              <a:rPr lang="en-US" smtClean="0"/>
              <a:t>10/21/2020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1B4CF-3BF2-4D07-85C3-ECAFBC7B28BE}" type="slidenum">
              <a:rPr lang="en-US" smtClean="0"/>
              <a:t>‹#›</a:t>
            </a:fld>
            <a:endParaRPr lang="en-US"/>
          </a:p>
        </p:txBody>
      </p:sp>
    </p:spTree>
    <p:extLst>
      <p:ext uri="{BB962C8B-B14F-4D97-AF65-F5344CB8AC3E}">
        <p14:creationId xmlns:p14="http://schemas.microsoft.com/office/powerpoint/2010/main" val="2369107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6F19CED-7F9C-4435-929D-1DC8D65BAA2E}" type="datetime1">
              <a:rPr lang="en-US" smtClean="0"/>
              <a:t>10/21/2020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21B4CF-3BF2-4D07-85C3-ECAFBC7B28BE}" type="slidenum">
              <a:rPr lang="en-US" smtClean="0"/>
              <a:t>‹#›</a:t>
            </a:fld>
            <a:endParaRPr lang="en-US"/>
          </a:p>
        </p:txBody>
      </p:sp>
    </p:spTree>
    <p:extLst>
      <p:ext uri="{BB962C8B-B14F-4D97-AF65-F5344CB8AC3E}">
        <p14:creationId xmlns:p14="http://schemas.microsoft.com/office/powerpoint/2010/main" val="897754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0DB396-4258-42FF-A512-C2F2ACF89F12}" type="datetime1">
              <a:rPr lang="en-US" smtClean="0"/>
              <a:t>10/21/2020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21B4CF-3BF2-4D07-85C3-ECAFBC7B28BE}" type="slidenum">
              <a:rPr lang="en-US" smtClean="0"/>
              <a:t>‹#›</a:t>
            </a:fld>
            <a:endParaRPr lang="en-US"/>
          </a:p>
        </p:txBody>
      </p:sp>
    </p:spTree>
    <p:extLst>
      <p:ext uri="{BB962C8B-B14F-4D97-AF65-F5344CB8AC3E}">
        <p14:creationId xmlns:p14="http://schemas.microsoft.com/office/powerpoint/2010/main" val="2440394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BB7BDB-A662-4A16-9004-2FE80CEE31E4}" type="datetime1">
              <a:rPr lang="en-US" smtClean="0"/>
              <a:t>10/21/2020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21B4CF-3BF2-4D07-85C3-ECAFBC7B28BE}" type="slidenum">
              <a:rPr lang="en-US" smtClean="0"/>
              <a:t>‹#›</a:t>
            </a:fld>
            <a:endParaRPr lang="en-US"/>
          </a:p>
        </p:txBody>
      </p:sp>
    </p:spTree>
    <p:extLst>
      <p:ext uri="{BB962C8B-B14F-4D97-AF65-F5344CB8AC3E}">
        <p14:creationId xmlns:p14="http://schemas.microsoft.com/office/powerpoint/2010/main" val="1291762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FC23CC0-F29C-43AE-BCDC-B8CBCB4E862C}" type="datetime1">
              <a:rPr lang="en-US" smtClean="0"/>
              <a:t>10/21/2020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1B4CF-3BF2-4D07-85C3-ECAFBC7B28BE}" type="slidenum">
              <a:rPr lang="en-US" smtClean="0"/>
              <a:t>‹#›</a:t>
            </a:fld>
            <a:endParaRPr lang="en-US"/>
          </a:p>
        </p:txBody>
      </p:sp>
    </p:spTree>
    <p:extLst>
      <p:ext uri="{BB962C8B-B14F-4D97-AF65-F5344CB8AC3E}">
        <p14:creationId xmlns:p14="http://schemas.microsoft.com/office/powerpoint/2010/main" val="936414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B2BB51-2EB9-4B26-A413-B269AD1FD3B0}" type="datetime1">
              <a:rPr lang="en-US" smtClean="0"/>
              <a:t>10/21/2020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1B4CF-3BF2-4D07-85C3-ECAFBC7B28BE}" type="slidenum">
              <a:rPr lang="en-US" smtClean="0"/>
              <a:t>‹#›</a:t>
            </a:fld>
            <a:endParaRPr lang="en-US"/>
          </a:p>
        </p:txBody>
      </p:sp>
    </p:spTree>
    <p:extLst>
      <p:ext uri="{BB962C8B-B14F-4D97-AF65-F5344CB8AC3E}">
        <p14:creationId xmlns:p14="http://schemas.microsoft.com/office/powerpoint/2010/main" val="2995855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32AEE7-7C75-4AE6-9171-C5E9330FEC26}" type="datetime1">
              <a:rPr lang="en-US" smtClean="0"/>
              <a:t>10/21/2020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3621B4CF-3BF2-4D07-85C3-ECAFBC7B28BE}" type="slidenum">
              <a:rPr lang="en-US" smtClean="0"/>
              <a:pPr/>
              <a:t>‹#›</a:t>
            </a:fld>
            <a:endParaRPr lang="en-US" sz="1600" dirty="0"/>
          </a:p>
        </p:txBody>
      </p:sp>
    </p:spTree>
    <p:extLst>
      <p:ext uri="{BB962C8B-B14F-4D97-AF65-F5344CB8AC3E}">
        <p14:creationId xmlns:p14="http://schemas.microsoft.com/office/powerpoint/2010/main" val="29402668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fl@cs.jhu.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5.png"/><Relationship Id="rId7" Type="http://schemas.openxmlformats.org/officeDocument/2006/relationships/image" Target="../media/image20.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21.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4.png"/><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16.xml.rels><?xml version="1.0" encoding="UTF-8" standalone="yes"?>
<Relationships xmlns="http://schemas.openxmlformats.org/package/2006/relationships"><Relationship Id="rId3" Type="http://schemas.openxmlformats.org/officeDocument/2006/relationships/hyperlink" Target="https://github.com/matthewfl/dyna-R"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https://arxiv.org/abs/2010.10503"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github.com/matthewfl/dyna-R"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hyperlink" Target="https://arxiv.org/abs/2010.10503"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comments" Target="../comments/comment2.xml"/><Relationship Id="rId5" Type="http://schemas.openxmlformats.org/officeDocument/2006/relationships/image" Target="../media/image90.png"/><Relationship Id="rId4" Type="http://schemas.openxmlformats.org/officeDocument/2006/relationships/customXml" Target="../ink/ink1.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A392D-0A18-4C6E-A9B4-63E3EE15B8C2}"/>
              </a:ext>
            </a:extLst>
          </p:cNvPr>
          <p:cNvSpPr>
            <a:spLocks noGrp="1"/>
          </p:cNvSpPr>
          <p:nvPr>
            <p:ph type="ctrTitle"/>
          </p:nvPr>
        </p:nvSpPr>
        <p:spPr/>
        <p:txBody>
          <a:bodyPr>
            <a:normAutofit fontScale="90000"/>
          </a:bodyPr>
          <a:lstStyle/>
          <a:p>
            <a:r>
              <a:rPr lang="en-US" i="1" u="sng" dirty="0"/>
              <a:t>Dyna</a:t>
            </a:r>
            <a:br>
              <a:rPr lang="en-US" dirty="0"/>
            </a:br>
            <a:r>
              <a:rPr lang="en-US" dirty="0"/>
              <a:t>Evaluation of Logic Programs with Built-Ins and Aggregation: A Calculus for Bag Relations</a:t>
            </a:r>
          </a:p>
        </p:txBody>
      </p:sp>
      <p:sp>
        <p:nvSpPr>
          <p:cNvPr id="3" name="Subtitle 2">
            <a:extLst>
              <a:ext uri="{FF2B5EF4-FFF2-40B4-BE49-F238E27FC236}">
                <a16:creationId xmlns:a16="http://schemas.microsoft.com/office/drawing/2014/main" id="{17B61E91-A408-4F1A-92EE-A6FFD121ED70}"/>
              </a:ext>
            </a:extLst>
          </p:cNvPr>
          <p:cNvSpPr>
            <a:spLocks noGrp="1"/>
          </p:cNvSpPr>
          <p:nvPr>
            <p:ph type="subTitle" idx="1"/>
          </p:nvPr>
        </p:nvSpPr>
        <p:spPr/>
        <p:txBody>
          <a:bodyPr>
            <a:normAutofit lnSpcReduction="10000"/>
          </a:bodyPr>
          <a:lstStyle/>
          <a:p>
            <a:endParaRPr lang="en-US" dirty="0"/>
          </a:p>
          <a:p>
            <a:r>
              <a:rPr lang="en-US" b="1" dirty="0"/>
              <a:t>Matthew Francis-Landau</a:t>
            </a:r>
            <a:r>
              <a:rPr lang="en-US" dirty="0"/>
              <a:t>, Tim Vieira, Jason Eisner</a:t>
            </a:r>
          </a:p>
          <a:p>
            <a:r>
              <a:rPr lang="en-US" dirty="0">
                <a:hlinkClick r:id="rId3"/>
              </a:rPr>
              <a:t>mfl@cs.jhu.edu</a:t>
            </a:r>
            <a:endParaRPr lang="en-US" dirty="0"/>
          </a:p>
          <a:p>
            <a:r>
              <a:rPr lang="en-US" dirty="0"/>
              <a:t>Johns Hopkins University</a:t>
            </a:r>
          </a:p>
        </p:txBody>
      </p:sp>
      <p:sp>
        <p:nvSpPr>
          <p:cNvPr id="4" name="Slide Number Placeholder 3">
            <a:extLst>
              <a:ext uri="{FF2B5EF4-FFF2-40B4-BE49-F238E27FC236}">
                <a16:creationId xmlns:a16="http://schemas.microsoft.com/office/drawing/2014/main" id="{F43A036A-6ED9-4A9D-A13A-B8C81745287C}"/>
              </a:ext>
            </a:extLst>
          </p:cNvPr>
          <p:cNvSpPr>
            <a:spLocks noGrp="1"/>
          </p:cNvSpPr>
          <p:nvPr>
            <p:ph type="sldNum" sz="quarter" idx="12"/>
          </p:nvPr>
        </p:nvSpPr>
        <p:spPr/>
        <p:txBody>
          <a:bodyPr/>
          <a:lstStyle/>
          <a:p>
            <a:fld id="{3621B4CF-3BF2-4D07-85C3-ECAFBC7B28BE}" type="slidenum">
              <a:rPr lang="en-US" smtClean="0"/>
              <a:t>1</a:t>
            </a:fld>
            <a:endParaRPr lang="en-US"/>
          </a:p>
        </p:txBody>
      </p:sp>
      <p:sp>
        <p:nvSpPr>
          <p:cNvPr id="5" name="TextBox 4">
            <a:extLst>
              <a:ext uri="{FF2B5EF4-FFF2-40B4-BE49-F238E27FC236}">
                <a16:creationId xmlns:a16="http://schemas.microsoft.com/office/drawing/2014/main" id="{321BB21A-BDCD-4EED-AFD5-943EAED5080A}"/>
              </a:ext>
            </a:extLst>
          </p:cNvPr>
          <p:cNvSpPr txBox="1"/>
          <p:nvPr/>
        </p:nvSpPr>
        <p:spPr>
          <a:xfrm>
            <a:off x="4221480" y="5735637"/>
            <a:ext cx="3749040" cy="369332"/>
          </a:xfrm>
          <a:prstGeom prst="rect">
            <a:avLst/>
          </a:prstGeom>
          <a:noFill/>
        </p:spPr>
        <p:txBody>
          <a:bodyPr wrap="square" rtlCol="0">
            <a:spAutoFit/>
          </a:bodyPr>
          <a:lstStyle/>
          <a:p>
            <a:pPr algn="ctr"/>
            <a:r>
              <a:rPr lang="en-US" dirty="0"/>
              <a:t>WRLA 2020      October 21</a:t>
            </a:r>
          </a:p>
        </p:txBody>
      </p:sp>
    </p:spTree>
    <p:extLst>
      <p:ext uri="{BB962C8B-B14F-4D97-AF65-F5344CB8AC3E}">
        <p14:creationId xmlns:p14="http://schemas.microsoft.com/office/powerpoint/2010/main" val="20302426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79F10-D6D6-40D1-A793-5A575FA4A1EE}"/>
              </a:ext>
            </a:extLst>
          </p:cNvPr>
          <p:cNvSpPr>
            <a:spLocks noGrp="1"/>
          </p:cNvSpPr>
          <p:nvPr>
            <p:ph type="title"/>
          </p:nvPr>
        </p:nvSpPr>
        <p:spPr/>
        <p:txBody>
          <a:bodyPr/>
          <a:lstStyle/>
          <a:p>
            <a:pPr algn="ctr"/>
            <a:r>
              <a:rPr lang="en-US"/>
              <a:t>Shortest Path All Together Now</a:t>
            </a:r>
          </a:p>
        </p:txBody>
      </p:sp>
      <p:sp>
        <p:nvSpPr>
          <p:cNvPr id="4" name="Slide Number Placeholder 3">
            <a:extLst>
              <a:ext uri="{FF2B5EF4-FFF2-40B4-BE49-F238E27FC236}">
                <a16:creationId xmlns:a16="http://schemas.microsoft.com/office/drawing/2014/main" id="{6376E4B3-144A-44A7-9C30-83E7A0203EBB}"/>
              </a:ext>
            </a:extLst>
          </p:cNvPr>
          <p:cNvSpPr>
            <a:spLocks noGrp="1"/>
          </p:cNvSpPr>
          <p:nvPr>
            <p:ph type="sldNum" sz="quarter" idx="12"/>
          </p:nvPr>
        </p:nvSpPr>
        <p:spPr/>
        <p:txBody>
          <a:bodyPr/>
          <a:lstStyle/>
          <a:p>
            <a:fld id="{3621B4CF-3BF2-4D07-85C3-ECAFBC7B28BE}" type="slidenum">
              <a:rPr lang="en-US" smtClean="0"/>
              <a:pPr/>
              <a:t>10</a:t>
            </a:fld>
            <a:endParaRPr lang="en-US" sz="1800"/>
          </a:p>
        </p:txBody>
      </p:sp>
      <p:sp>
        <p:nvSpPr>
          <p:cNvPr id="5" name="TextBox 4">
            <a:extLst>
              <a:ext uri="{FF2B5EF4-FFF2-40B4-BE49-F238E27FC236}">
                <a16:creationId xmlns:a16="http://schemas.microsoft.com/office/drawing/2014/main" id="{3DA72612-0E64-4DF2-936D-7EEE71CE2F27}"/>
              </a:ext>
            </a:extLst>
          </p:cNvPr>
          <p:cNvSpPr txBox="1"/>
          <p:nvPr/>
        </p:nvSpPr>
        <p:spPr>
          <a:xfrm>
            <a:off x="1042823" y="1405478"/>
            <a:ext cx="8632920" cy="830997"/>
          </a:xfrm>
          <a:prstGeom prst="rect">
            <a:avLst/>
          </a:prstGeom>
          <a:noFill/>
        </p:spPr>
        <p:txBody>
          <a:bodyPr wrap="square" rtlCol="0">
            <a:spAutoFit/>
          </a:bodyPr>
          <a:lstStyle/>
          <a:p>
            <a:r>
              <a:rPr lang="en-US" sz="2400">
                <a:latin typeface="Consolas" panose="020B0609020204030204" pitchFamily="49" charset="0"/>
                <a:cs typeface="Courier New" panose="02070309020205020404" pitchFamily="49" charset="0"/>
              </a:rPr>
              <a:t>distance(</a:t>
            </a:r>
            <a:r>
              <a:rPr lang="en-US" sz="2400">
                <a:solidFill>
                  <a:srgbClr val="70AD47"/>
                </a:solidFill>
                <a:latin typeface="Consolas" panose="020B0609020204030204" pitchFamily="49" charset="0"/>
                <a:cs typeface="Courier New" panose="02070309020205020404" pitchFamily="49" charset="0"/>
              </a:rPr>
              <a:t>S</a:t>
            </a:r>
            <a:r>
              <a:rPr lang="en-US" sz="2400">
                <a:latin typeface="Consolas" panose="020B0609020204030204" pitchFamily="49" charset="0"/>
                <a:cs typeface="Courier New" panose="02070309020205020404" pitchFamily="49" charset="0"/>
              </a:rPr>
              <a:t>, </a:t>
            </a:r>
            <a:r>
              <a:rPr lang="en-US" sz="2400">
                <a:solidFill>
                  <a:srgbClr val="70AD47"/>
                </a:solidFill>
                <a:latin typeface="Consolas" panose="020B0609020204030204" pitchFamily="49" charset="0"/>
                <a:cs typeface="Courier New" panose="02070309020205020404" pitchFamily="49" charset="0"/>
              </a:rPr>
              <a:t>S</a:t>
            </a:r>
            <a:r>
              <a:rPr lang="en-US" sz="2400">
                <a:latin typeface="Consolas" panose="020B0609020204030204" pitchFamily="49" charset="0"/>
                <a:cs typeface="Courier New" panose="02070309020205020404" pitchFamily="49" charset="0"/>
              </a:rPr>
              <a:t>) </a:t>
            </a:r>
            <a:r>
              <a:rPr lang="en-US" sz="2400">
                <a:solidFill>
                  <a:srgbClr val="4472C4"/>
                </a:solidFill>
                <a:latin typeface="Consolas" panose="020B0609020204030204" pitchFamily="49" charset="0"/>
                <a:cs typeface="Courier New" panose="02070309020205020404" pitchFamily="49" charset="0"/>
              </a:rPr>
              <a:t>min=</a:t>
            </a:r>
            <a:r>
              <a:rPr lang="en-US" sz="2400">
                <a:solidFill>
                  <a:schemeClr val="accent1"/>
                </a:solidFill>
                <a:latin typeface="Consolas" panose="020B0609020204030204" pitchFamily="49" charset="0"/>
                <a:cs typeface="Courier New" panose="02070309020205020404" pitchFamily="49" charset="0"/>
              </a:rPr>
              <a:t> </a:t>
            </a:r>
            <a:r>
              <a:rPr lang="en-US" sz="2400">
                <a:latin typeface="Consolas" panose="020B0609020204030204" pitchFamily="49" charset="0"/>
                <a:cs typeface="Courier New" panose="02070309020205020404" pitchFamily="49" charset="0"/>
              </a:rPr>
              <a:t>0.</a:t>
            </a:r>
          </a:p>
          <a:p>
            <a:r>
              <a:rPr lang="en-US" sz="2400">
                <a:latin typeface="Consolas" panose="020B0609020204030204" pitchFamily="49" charset="0"/>
                <a:cs typeface="Courier New" panose="02070309020205020404" pitchFamily="49" charset="0"/>
              </a:rPr>
              <a:t>distance(</a:t>
            </a:r>
            <a:r>
              <a:rPr lang="en-US" sz="2400">
                <a:solidFill>
                  <a:srgbClr val="70AD47"/>
                </a:solidFill>
                <a:latin typeface="Consolas" panose="020B0609020204030204" pitchFamily="49" charset="0"/>
                <a:cs typeface="Courier New" panose="02070309020205020404" pitchFamily="49" charset="0"/>
              </a:rPr>
              <a:t>S</a:t>
            </a:r>
            <a:r>
              <a:rPr lang="en-US" sz="2400">
                <a:latin typeface="Consolas" panose="020B0609020204030204" pitchFamily="49" charset="0"/>
                <a:cs typeface="Courier New" panose="02070309020205020404" pitchFamily="49" charset="0"/>
              </a:rPr>
              <a:t>, </a:t>
            </a:r>
            <a:r>
              <a:rPr lang="en-US" sz="2400">
                <a:solidFill>
                  <a:schemeClr val="accent6"/>
                </a:solidFill>
                <a:latin typeface="Consolas" panose="020B0609020204030204" pitchFamily="49" charset="0"/>
                <a:cs typeface="Courier New" panose="02070309020205020404" pitchFamily="49" charset="0"/>
              </a:rPr>
              <a:t>X</a:t>
            </a:r>
            <a:r>
              <a:rPr lang="en-US" sz="2400">
                <a:latin typeface="Consolas" panose="020B0609020204030204" pitchFamily="49" charset="0"/>
                <a:cs typeface="Courier New" panose="02070309020205020404" pitchFamily="49" charset="0"/>
              </a:rPr>
              <a:t>) </a:t>
            </a:r>
            <a:r>
              <a:rPr lang="en-US" sz="2400">
                <a:solidFill>
                  <a:srgbClr val="4472C4"/>
                </a:solidFill>
                <a:latin typeface="Consolas" panose="020B0609020204030204" pitchFamily="49" charset="0"/>
                <a:cs typeface="Courier New" panose="02070309020205020404" pitchFamily="49" charset="0"/>
              </a:rPr>
              <a:t>min=</a:t>
            </a:r>
            <a:r>
              <a:rPr lang="en-US" sz="2400">
                <a:solidFill>
                  <a:schemeClr val="accent1"/>
                </a:solidFill>
                <a:latin typeface="Consolas" panose="020B0609020204030204" pitchFamily="49" charset="0"/>
                <a:cs typeface="Courier New" panose="02070309020205020404" pitchFamily="49" charset="0"/>
              </a:rPr>
              <a:t> </a:t>
            </a:r>
            <a:r>
              <a:rPr lang="en-US" sz="2400">
                <a:latin typeface="Consolas" panose="020B0609020204030204" pitchFamily="49" charset="0"/>
                <a:cs typeface="Courier New" panose="02070309020205020404" pitchFamily="49" charset="0"/>
              </a:rPr>
              <a:t>edge(</a:t>
            </a:r>
            <a:r>
              <a:rPr lang="en-US" sz="2400">
                <a:solidFill>
                  <a:schemeClr val="accent6"/>
                </a:solidFill>
                <a:latin typeface="Consolas" panose="020B0609020204030204" pitchFamily="49" charset="0"/>
                <a:cs typeface="Courier New" panose="02070309020205020404" pitchFamily="49" charset="0"/>
              </a:rPr>
              <a:t>X</a:t>
            </a:r>
            <a:r>
              <a:rPr lang="en-US" sz="2400">
                <a:latin typeface="Consolas" panose="020B0609020204030204" pitchFamily="49" charset="0"/>
                <a:cs typeface="Courier New" panose="02070309020205020404" pitchFamily="49" charset="0"/>
              </a:rPr>
              <a:t>, </a:t>
            </a:r>
            <a:r>
              <a:rPr lang="en-US" sz="2400">
                <a:solidFill>
                  <a:schemeClr val="accent6"/>
                </a:solidFill>
                <a:latin typeface="Consolas" panose="020B0609020204030204" pitchFamily="49" charset="0"/>
                <a:cs typeface="Courier New" panose="02070309020205020404" pitchFamily="49" charset="0"/>
              </a:rPr>
              <a:t>Y</a:t>
            </a:r>
            <a:r>
              <a:rPr lang="en-US" sz="2400">
                <a:latin typeface="Consolas" panose="020B0609020204030204" pitchFamily="49" charset="0"/>
                <a:cs typeface="Courier New" panose="02070309020205020404" pitchFamily="49" charset="0"/>
              </a:rPr>
              <a:t>) </a:t>
            </a:r>
            <a:r>
              <a:rPr lang="en-US" sz="2400">
                <a:solidFill>
                  <a:schemeClr val="accent1"/>
                </a:solidFill>
                <a:latin typeface="Consolas" panose="020B0609020204030204" pitchFamily="49" charset="0"/>
                <a:cs typeface="Courier New" panose="02070309020205020404" pitchFamily="49" charset="0"/>
              </a:rPr>
              <a:t>+</a:t>
            </a:r>
            <a:r>
              <a:rPr lang="en-US" sz="2400">
                <a:latin typeface="Consolas" panose="020B0609020204030204" pitchFamily="49" charset="0"/>
                <a:cs typeface="Courier New" panose="02070309020205020404" pitchFamily="49" charset="0"/>
              </a:rPr>
              <a:t> distance(</a:t>
            </a:r>
            <a:r>
              <a:rPr lang="en-US" sz="2400">
                <a:solidFill>
                  <a:srgbClr val="70AD47"/>
                </a:solidFill>
                <a:latin typeface="Consolas" panose="020B0609020204030204" pitchFamily="49" charset="0"/>
                <a:cs typeface="Courier New" panose="02070309020205020404" pitchFamily="49" charset="0"/>
              </a:rPr>
              <a:t>S</a:t>
            </a:r>
            <a:r>
              <a:rPr lang="en-US" sz="2400">
                <a:latin typeface="Consolas" panose="020B0609020204030204" pitchFamily="49" charset="0"/>
                <a:cs typeface="Courier New" panose="02070309020205020404" pitchFamily="49" charset="0"/>
              </a:rPr>
              <a:t>, </a:t>
            </a:r>
            <a:r>
              <a:rPr lang="en-US" sz="2400">
                <a:solidFill>
                  <a:schemeClr val="accent6"/>
                </a:solidFill>
                <a:latin typeface="Consolas" panose="020B0609020204030204" pitchFamily="49" charset="0"/>
                <a:cs typeface="Courier New" panose="02070309020205020404" pitchFamily="49" charset="0"/>
              </a:rPr>
              <a:t>Y</a:t>
            </a:r>
            <a:r>
              <a:rPr lang="en-US" sz="2400">
                <a:latin typeface="Consolas" panose="020B0609020204030204" pitchFamily="49" charset="0"/>
                <a:cs typeface="Courier New" panose="02070309020205020404" pitchFamily="49" charset="0"/>
              </a:rPr>
              <a:t>).</a:t>
            </a:r>
          </a:p>
        </p:txBody>
      </p:sp>
      <p:sp>
        <p:nvSpPr>
          <p:cNvPr id="9" name="TextBox 8">
            <a:extLst>
              <a:ext uri="{FF2B5EF4-FFF2-40B4-BE49-F238E27FC236}">
                <a16:creationId xmlns:a16="http://schemas.microsoft.com/office/drawing/2014/main" id="{4484DEE9-31AB-414E-99FE-8850DC951A06}"/>
              </a:ext>
            </a:extLst>
          </p:cNvPr>
          <p:cNvSpPr txBox="1"/>
          <p:nvPr/>
        </p:nvSpPr>
        <p:spPr>
          <a:xfrm>
            <a:off x="282872" y="2321444"/>
            <a:ext cx="11626256" cy="738664"/>
          </a:xfrm>
          <a:prstGeom prst="rect">
            <a:avLst/>
          </a:prstGeom>
          <a:noFill/>
        </p:spPr>
        <p:txBody>
          <a:bodyPr wrap="square" rtlCol="0">
            <a:spAutoFit/>
          </a:bodyPr>
          <a:lstStyle/>
          <a:p>
            <a:r>
              <a:rPr lang="en-US" sz="2100" dirty="0">
                <a:solidFill>
                  <a:srgbClr val="70AD47"/>
                </a:solidFill>
                <a:latin typeface="Consolas" panose="020B0609020204030204" pitchFamily="49" charset="0"/>
                <a:cs typeface="Courier New" panose="02070309020205020404" pitchFamily="49" charset="0"/>
              </a:rPr>
              <a:t>Result</a:t>
            </a:r>
            <a:r>
              <a:rPr lang="en-US" sz="2100" dirty="0">
                <a:latin typeface="Consolas" panose="020B0609020204030204" pitchFamily="49" charset="0"/>
                <a:cs typeface="Courier New" panose="02070309020205020404" pitchFamily="49" charset="0"/>
              </a:rPr>
              <a:t> is distance(</a:t>
            </a:r>
            <a:r>
              <a:rPr lang="en-US" sz="2100" dirty="0">
                <a:solidFill>
                  <a:srgbClr val="70AD47"/>
                </a:solidFill>
                <a:latin typeface="Consolas" panose="020B0609020204030204" pitchFamily="49" charset="0"/>
                <a:cs typeface="Courier New" panose="02070309020205020404" pitchFamily="49" charset="0"/>
              </a:rPr>
              <a:t>Arg1</a:t>
            </a:r>
            <a:r>
              <a:rPr lang="en-US" sz="2100" dirty="0">
                <a:latin typeface="Consolas" panose="020B0609020204030204" pitchFamily="49" charset="0"/>
                <a:cs typeface="Courier New" panose="02070309020205020404" pitchFamily="49" charset="0"/>
              </a:rPr>
              <a:t>, </a:t>
            </a:r>
            <a:r>
              <a:rPr lang="en-US" sz="2100" dirty="0">
                <a:solidFill>
                  <a:srgbClr val="70AD47"/>
                </a:solidFill>
                <a:latin typeface="Consolas" panose="020B0609020204030204" pitchFamily="49" charset="0"/>
                <a:cs typeface="Courier New" panose="02070309020205020404" pitchFamily="49" charset="0"/>
              </a:rPr>
              <a:t>Arg2</a:t>
            </a:r>
            <a:r>
              <a:rPr lang="en-US" sz="2100" dirty="0">
                <a:latin typeface="Consolas" panose="020B0609020204030204" pitchFamily="49" charset="0"/>
                <a:cs typeface="Courier New" panose="02070309020205020404" pitchFamily="49" charset="0"/>
              </a:rPr>
              <a:t>) </a:t>
            </a:r>
            <a:r>
              <a:rPr lang="en-US" sz="2100" dirty="0">
                <a:solidFill>
                  <a:srgbClr val="4472C4"/>
                </a:solidFill>
                <a:latin typeface="Consolas" panose="020B0609020204030204" pitchFamily="49" charset="0"/>
                <a:cs typeface="Courier New" panose="02070309020205020404" pitchFamily="49" charset="0"/>
              </a:rPr>
              <a:t>min=</a:t>
            </a:r>
            <a:r>
              <a:rPr lang="en-US" sz="2100" dirty="0">
                <a:solidFill>
                  <a:schemeClr val="accent1"/>
                </a:solidFill>
                <a:latin typeface="Consolas" panose="020B0609020204030204" pitchFamily="49" charset="0"/>
                <a:cs typeface="Courier New" panose="02070309020205020404" pitchFamily="49" charset="0"/>
              </a:rPr>
              <a:t> </a:t>
            </a:r>
            <a:r>
              <a:rPr lang="en-US" sz="2100" dirty="0">
                <a:solidFill>
                  <a:srgbClr val="70AD47"/>
                </a:solidFill>
                <a:latin typeface="Consolas" panose="020B0609020204030204" pitchFamily="49" charset="0"/>
                <a:cs typeface="Courier New" panose="02070309020205020404" pitchFamily="49" charset="0"/>
              </a:rPr>
              <a:t>Arg1</a:t>
            </a:r>
            <a:r>
              <a:rPr lang="en-US" sz="2100" dirty="0">
                <a:latin typeface="Consolas" panose="020B0609020204030204" pitchFamily="49" charset="0"/>
                <a:cs typeface="Courier New" panose="02070309020205020404" pitchFamily="49" charset="0"/>
              </a:rPr>
              <a:t>=</a:t>
            </a:r>
            <a:r>
              <a:rPr lang="en-US" sz="2100" dirty="0">
                <a:solidFill>
                  <a:srgbClr val="70AD47"/>
                </a:solidFill>
                <a:latin typeface="Consolas" panose="020B0609020204030204" pitchFamily="49" charset="0"/>
                <a:cs typeface="Courier New" panose="02070309020205020404" pitchFamily="49" charset="0"/>
              </a:rPr>
              <a:t>Arg2</a:t>
            </a:r>
            <a:r>
              <a:rPr lang="en-US" sz="2100" dirty="0">
                <a:latin typeface="Consolas" panose="020B0609020204030204" pitchFamily="49" charset="0"/>
                <a:cs typeface="Courier New" panose="02070309020205020404" pitchFamily="49" charset="0"/>
              </a:rPr>
              <a:t>, </a:t>
            </a:r>
            <a:r>
              <a:rPr lang="en-US" sz="2100" dirty="0">
                <a:solidFill>
                  <a:srgbClr val="70AD47"/>
                </a:solidFill>
                <a:latin typeface="Consolas" panose="020B0609020204030204" pitchFamily="49" charset="0"/>
                <a:cs typeface="Courier New" panose="02070309020205020404" pitchFamily="49" charset="0"/>
              </a:rPr>
              <a:t>Result</a:t>
            </a:r>
            <a:r>
              <a:rPr lang="en-US" sz="2100" dirty="0">
                <a:latin typeface="Consolas" panose="020B0609020204030204" pitchFamily="49" charset="0"/>
                <a:cs typeface="Courier New" panose="02070309020205020404" pitchFamily="49" charset="0"/>
              </a:rPr>
              <a:t>=0.</a:t>
            </a:r>
          </a:p>
          <a:p>
            <a:r>
              <a:rPr lang="en-US" sz="2100" dirty="0">
                <a:solidFill>
                  <a:srgbClr val="70AD47"/>
                </a:solidFill>
                <a:latin typeface="Consolas" panose="020B0609020204030204" pitchFamily="49" charset="0"/>
                <a:cs typeface="Courier New" panose="02070309020205020404" pitchFamily="49" charset="0"/>
              </a:rPr>
              <a:t>Result</a:t>
            </a:r>
            <a:r>
              <a:rPr lang="en-US" sz="2100" dirty="0">
                <a:latin typeface="Consolas" panose="020B0609020204030204" pitchFamily="49" charset="0"/>
                <a:cs typeface="Courier New" panose="02070309020205020404" pitchFamily="49" charset="0"/>
              </a:rPr>
              <a:t> is distance(</a:t>
            </a:r>
            <a:r>
              <a:rPr lang="en-US" sz="2100" dirty="0">
                <a:solidFill>
                  <a:srgbClr val="70AD47"/>
                </a:solidFill>
                <a:latin typeface="Consolas" panose="020B0609020204030204" pitchFamily="49" charset="0"/>
                <a:cs typeface="Courier New" panose="02070309020205020404" pitchFamily="49" charset="0"/>
              </a:rPr>
              <a:t>Arg1</a:t>
            </a:r>
            <a:r>
              <a:rPr lang="en-US" sz="2100" dirty="0">
                <a:latin typeface="Consolas" panose="020B0609020204030204" pitchFamily="49" charset="0"/>
                <a:cs typeface="Courier New" panose="02070309020205020404" pitchFamily="49" charset="0"/>
              </a:rPr>
              <a:t>, </a:t>
            </a:r>
            <a:r>
              <a:rPr lang="en-US" sz="2100" dirty="0">
                <a:solidFill>
                  <a:srgbClr val="70AD47"/>
                </a:solidFill>
                <a:latin typeface="Consolas" panose="020B0609020204030204" pitchFamily="49" charset="0"/>
                <a:cs typeface="Courier New" panose="02070309020205020404" pitchFamily="49" charset="0"/>
              </a:rPr>
              <a:t>Arg2</a:t>
            </a:r>
            <a:r>
              <a:rPr lang="en-US" sz="2100" dirty="0">
                <a:latin typeface="Consolas" panose="020B0609020204030204" pitchFamily="49" charset="0"/>
                <a:cs typeface="Courier New" panose="02070309020205020404" pitchFamily="49" charset="0"/>
              </a:rPr>
              <a:t>) </a:t>
            </a:r>
            <a:r>
              <a:rPr lang="en-US" sz="2100" dirty="0">
                <a:solidFill>
                  <a:srgbClr val="4472C4"/>
                </a:solidFill>
                <a:latin typeface="Consolas" panose="020B0609020204030204" pitchFamily="49" charset="0"/>
                <a:cs typeface="Courier New" panose="02070309020205020404" pitchFamily="49" charset="0"/>
              </a:rPr>
              <a:t>min=</a:t>
            </a:r>
            <a:r>
              <a:rPr lang="en-US" sz="2100" dirty="0">
                <a:solidFill>
                  <a:schemeClr val="accent1"/>
                </a:solidFill>
                <a:latin typeface="Consolas" panose="020B0609020204030204" pitchFamily="49" charset="0"/>
                <a:cs typeface="Courier New" panose="02070309020205020404" pitchFamily="49" charset="0"/>
              </a:rPr>
              <a:t> </a:t>
            </a:r>
            <a:r>
              <a:rPr lang="en-US" sz="2100" dirty="0">
                <a:solidFill>
                  <a:srgbClr val="70AD47"/>
                </a:solidFill>
                <a:latin typeface="Consolas" panose="020B0609020204030204" pitchFamily="49" charset="0"/>
                <a:cs typeface="Courier New" panose="02070309020205020404" pitchFamily="49" charset="0"/>
              </a:rPr>
              <a:t>Result</a:t>
            </a:r>
            <a:r>
              <a:rPr lang="en-US" sz="2100" dirty="0">
                <a:latin typeface="Consolas" panose="020B0609020204030204" pitchFamily="49" charset="0"/>
                <a:cs typeface="Courier New" panose="02070309020205020404" pitchFamily="49" charset="0"/>
              </a:rPr>
              <a:t>=edge(</a:t>
            </a:r>
            <a:r>
              <a:rPr lang="en-US" sz="2100" dirty="0">
                <a:solidFill>
                  <a:schemeClr val="accent6"/>
                </a:solidFill>
                <a:latin typeface="Consolas" panose="020B0609020204030204" pitchFamily="49" charset="0"/>
                <a:cs typeface="Courier New" panose="02070309020205020404" pitchFamily="49" charset="0"/>
              </a:rPr>
              <a:t>Arg2</a:t>
            </a:r>
            <a:r>
              <a:rPr lang="en-US" sz="2100" dirty="0">
                <a:latin typeface="Consolas" panose="020B0609020204030204" pitchFamily="49" charset="0"/>
                <a:cs typeface="Courier New" panose="02070309020205020404" pitchFamily="49" charset="0"/>
              </a:rPr>
              <a:t>, </a:t>
            </a:r>
            <a:r>
              <a:rPr lang="en-US" sz="2100" dirty="0">
                <a:solidFill>
                  <a:schemeClr val="accent6"/>
                </a:solidFill>
                <a:latin typeface="Consolas" panose="020B0609020204030204" pitchFamily="49" charset="0"/>
                <a:cs typeface="Courier New" panose="02070309020205020404" pitchFamily="49" charset="0"/>
              </a:rPr>
              <a:t>Y</a:t>
            </a:r>
            <a:r>
              <a:rPr lang="en-US" sz="2100" dirty="0">
                <a:latin typeface="Consolas" panose="020B0609020204030204" pitchFamily="49" charset="0"/>
                <a:cs typeface="Courier New" panose="02070309020205020404" pitchFamily="49" charset="0"/>
              </a:rPr>
              <a:t>) </a:t>
            </a:r>
            <a:r>
              <a:rPr lang="en-US" sz="2100" dirty="0">
                <a:solidFill>
                  <a:schemeClr val="accent1"/>
                </a:solidFill>
                <a:latin typeface="Consolas" panose="020B0609020204030204" pitchFamily="49" charset="0"/>
                <a:cs typeface="Courier New" panose="02070309020205020404" pitchFamily="49" charset="0"/>
              </a:rPr>
              <a:t>+</a:t>
            </a:r>
            <a:r>
              <a:rPr lang="en-US" sz="2100" dirty="0">
                <a:latin typeface="Consolas" panose="020B0609020204030204" pitchFamily="49" charset="0"/>
                <a:cs typeface="Courier New" panose="02070309020205020404" pitchFamily="49" charset="0"/>
              </a:rPr>
              <a:t> distance(</a:t>
            </a:r>
            <a:r>
              <a:rPr lang="en-US" sz="2100" dirty="0">
                <a:solidFill>
                  <a:srgbClr val="70AD47"/>
                </a:solidFill>
                <a:latin typeface="Consolas" panose="020B0609020204030204" pitchFamily="49" charset="0"/>
                <a:cs typeface="Courier New" panose="02070309020205020404" pitchFamily="49" charset="0"/>
              </a:rPr>
              <a:t>Arg1</a:t>
            </a:r>
            <a:r>
              <a:rPr lang="en-US" sz="2100" dirty="0">
                <a:latin typeface="Consolas" panose="020B0609020204030204" pitchFamily="49" charset="0"/>
                <a:cs typeface="Courier New" panose="02070309020205020404" pitchFamily="49" charset="0"/>
              </a:rPr>
              <a:t>, </a:t>
            </a:r>
            <a:r>
              <a:rPr lang="en-US" sz="2100" dirty="0">
                <a:solidFill>
                  <a:schemeClr val="accent6"/>
                </a:solidFill>
                <a:latin typeface="Consolas" panose="020B0609020204030204" pitchFamily="49" charset="0"/>
                <a:cs typeface="Courier New" panose="02070309020205020404" pitchFamily="49" charset="0"/>
              </a:rPr>
              <a:t>Y</a:t>
            </a:r>
            <a:r>
              <a:rPr lang="en-US" sz="2100" dirty="0">
                <a:latin typeface="Consolas" panose="020B0609020204030204" pitchFamily="49" charset="0"/>
                <a:cs typeface="Courier New" panose="02070309020205020404" pitchFamily="49" charset="0"/>
              </a:rPr>
              <a:t>).</a:t>
            </a:r>
          </a:p>
        </p:txBody>
      </p:sp>
      <p:sp>
        <p:nvSpPr>
          <p:cNvPr id="11" name="TextBox 10">
            <a:extLst>
              <a:ext uri="{FF2B5EF4-FFF2-40B4-BE49-F238E27FC236}">
                <a16:creationId xmlns:a16="http://schemas.microsoft.com/office/drawing/2014/main" id="{84C57952-ED27-4DE1-B022-7DDCFA5E4597}"/>
              </a:ext>
            </a:extLst>
          </p:cNvPr>
          <p:cNvSpPr txBox="1"/>
          <p:nvPr/>
        </p:nvSpPr>
        <p:spPr>
          <a:xfrm>
            <a:off x="731774" y="4985879"/>
            <a:ext cx="11094140" cy="923330"/>
          </a:xfrm>
          <a:prstGeom prst="rect">
            <a:avLst/>
          </a:prstGeom>
          <a:noFill/>
        </p:spPr>
        <p:txBody>
          <a:bodyPr wrap="square">
            <a:spAutoFit/>
          </a:bodyPr>
          <a:lstStyle/>
          <a:p>
            <a:r>
              <a:rPr lang="en-US" err="1">
                <a:latin typeface="Source Code Pro" panose="020B0509030403020204" pitchFamily="49" charset="0"/>
              </a:rPr>
              <a:t>p</a:t>
            </a:r>
            <a:r>
              <a:rPr lang="en-US" sz="1800" err="1">
                <a:latin typeface="Source Code Pro" panose="020B0509030403020204" pitchFamily="49" charset="0"/>
              </a:rPr>
              <a:t>roj</a:t>
            </a:r>
            <a:r>
              <a:rPr lang="en-US" sz="1800">
                <a:latin typeface="Source Code Pro" panose="020B0509030403020204" pitchFamily="49" charset="0"/>
              </a:rPr>
              <a:t>(</a:t>
            </a:r>
            <a:r>
              <a:rPr lang="en-US" sz="1800">
                <a:solidFill>
                  <a:srgbClr val="70AD47"/>
                </a:solidFill>
                <a:latin typeface="Source Code Pro" panose="020B0509030403020204" pitchFamily="49" charset="0"/>
              </a:rPr>
              <a:t>E</a:t>
            </a:r>
            <a:r>
              <a:rPr lang="en-US" sz="1800">
                <a:latin typeface="Source Code Pro" panose="020B0509030403020204" pitchFamily="49" charset="0"/>
              </a:rPr>
              <a:t>, </a:t>
            </a:r>
            <a:r>
              <a:rPr lang="en-US" sz="1800" err="1">
                <a:latin typeface="Source Code Pro" panose="020B0509030403020204" pitchFamily="49" charset="0"/>
              </a:rPr>
              <a:t>proj</a:t>
            </a:r>
            <a:r>
              <a:rPr lang="en-US" sz="1800">
                <a:latin typeface="Source Code Pro" panose="020B0509030403020204" pitchFamily="49" charset="0"/>
              </a:rPr>
              <a:t>(</a:t>
            </a:r>
            <a:r>
              <a:rPr lang="en-US" sz="1800">
                <a:solidFill>
                  <a:srgbClr val="70AD47"/>
                </a:solidFill>
                <a:latin typeface="Source Code Pro" panose="020B0509030403020204" pitchFamily="49" charset="0"/>
              </a:rPr>
              <a:t>D</a:t>
            </a:r>
            <a:r>
              <a:rPr lang="en-US" sz="1800">
                <a:latin typeface="Source Code Pro" panose="020B0509030403020204" pitchFamily="49" charset="0"/>
              </a:rPr>
              <a:t>, </a:t>
            </a:r>
            <a:r>
              <a:rPr lang="en-US" sz="1800" err="1">
                <a:latin typeface="Source Code Pro" panose="020B0509030403020204" pitchFamily="49" charset="0"/>
              </a:rPr>
              <a:t>proj</a:t>
            </a:r>
            <a:r>
              <a:rPr lang="en-US" sz="1800">
                <a:latin typeface="Source Code Pro" panose="020B0509030403020204" pitchFamily="49" charset="0"/>
              </a:rPr>
              <a:t>(</a:t>
            </a:r>
            <a:r>
              <a:rPr lang="en-US" sz="1800">
                <a:solidFill>
                  <a:srgbClr val="70AD47"/>
                </a:solidFill>
                <a:latin typeface="Source Code Pro" panose="020B0509030403020204" pitchFamily="49" charset="0"/>
              </a:rPr>
              <a:t>Y</a:t>
            </a:r>
            <a:r>
              <a:rPr lang="en-US" sz="1800">
                <a:latin typeface="Source Code Pro" panose="020B0509030403020204" pitchFamily="49" charset="0"/>
              </a:rPr>
              <a:t>, </a:t>
            </a:r>
          </a:p>
          <a:p>
            <a:r>
              <a:rPr lang="en-US" sz="1800">
                <a:latin typeface="Source Code Pro" panose="020B0509030403020204" pitchFamily="49" charset="0"/>
              </a:rPr>
              <a:t>(</a:t>
            </a:r>
            <a:r>
              <a:rPr lang="en-US" sz="1800">
                <a:solidFill>
                  <a:srgbClr val="70AD47"/>
                </a:solidFill>
                <a:latin typeface="Source Code Pro" panose="020B0509030403020204" pitchFamily="49" charset="0"/>
              </a:rPr>
              <a:t>E</a:t>
            </a:r>
            <a:r>
              <a:rPr lang="en-US" sz="1800">
                <a:latin typeface="Source Code Pro" panose="020B0509030403020204" pitchFamily="49" charset="0"/>
              </a:rPr>
              <a:t> is edge(</a:t>
            </a:r>
            <a:r>
              <a:rPr lang="en-US" sz="1800">
                <a:solidFill>
                  <a:srgbClr val="70AD47"/>
                </a:solidFill>
                <a:latin typeface="Source Code Pro" panose="020B0509030403020204" pitchFamily="49" charset="0"/>
              </a:rPr>
              <a:t>Arg2</a:t>
            </a:r>
            <a:r>
              <a:rPr lang="en-US" sz="1800">
                <a:latin typeface="Source Code Pro" panose="020B0509030403020204" pitchFamily="49" charset="0"/>
              </a:rPr>
              <a:t>, </a:t>
            </a:r>
            <a:r>
              <a:rPr lang="en-US" sz="1800">
                <a:solidFill>
                  <a:srgbClr val="70AD47"/>
                </a:solidFill>
                <a:latin typeface="Source Code Pro" panose="020B0509030403020204" pitchFamily="49" charset="0"/>
              </a:rPr>
              <a:t>Y</a:t>
            </a:r>
            <a:r>
              <a:rPr lang="en-US" sz="1800">
                <a:latin typeface="Source Code Pro" panose="020B0509030403020204" pitchFamily="49" charset="0"/>
              </a:rPr>
              <a:t>)) </a:t>
            </a:r>
            <a:r>
              <a:rPr lang="en-US" sz="1200">
                <a:latin typeface="Source Code Pro" panose="020B0509030403020204" pitchFamily="49" charset="0"/>
              </a:rPr>
              <a:t>*</a:t>
            </a:r>
            <a:r>
              <a:rPr lang="en-US" sz="1800">
                <a:latin typeface="Source Code Pro" panose="020B0509030403020204" pitchFamily="49" charset="0"/>
              </a:rPr>
              <a:t> (</a:t>
            </a:r>
            <a:r>
              <a:rPr lang="en-US" sz="1800">
                <a:solidFill>
                  <a:srgbClr val="70AD47"/>
                </a:solidFill>
                <a:latin typeface="Source Code Pro" panose="020B0509030403020204" pitchFamily="49" charset="0"/>
              </a:rPr>
              <a:t>D</a:t>
            </a:r>
            <a:r>
              <a:rPr lang="en-US" sz="1800">
                <a:latin typeface="Source Code Pro" panose="020B0509030403020204" pitchFamily="49" charset="0"/>
              </a:rPr>
              <a:t> is distance(</a:t>
            </a:r>
            <a:r>
              <a:rPr lang="en-US" sz="1800">
                <a:solidFill>
                  <a:srgbClr val="70AD47"/>
                </a:solidFill>
                <a:latin typeface="Source Code Pro" panose="020B0509030403020204" pitchFamily="49" charset="0"/>
              </a:rPr>
              <a:t>Arg1</a:t>
            </a:r>
            <a:r>
              <a:rPr lang="en-US" sz="1800">
                <a:latin typeface="Source Code Pro" panose="020B0509030403020204" pitchFamily="49" charset="0"/>
              </a:rPr>
              <a:t>, </a:t>
            </a:r>
            <a:r>
              <a:rPr lang="en-US" sz="1800">
                <a:solidFill>
                  <a:srgbClr val="70AD47"/>
                </a:solidFill>
                <a:latin typeface="Source Code Pro" panose="020B0509030403020204" pitchFamily="49" charset="0"/>
              </a:rPr>
              <a:t>Y</a:t>
            </a:r>
            <a:r>
              <a:rPr lang="en-US" sz="1800">
                <a:latin typeface="Source Code Pro" panose="020B0509030403020204" pitchFamily="49" charset="0"/>
              </a:rPr>
              <a:t>)) </a:t>
            </a:r>
            <a:r>
              <a:rPr lang="en-US" sz="1200">
                <a:latin typeface="Source Code Pro" panose="020B0509030403020204" pitchFamily="49" charset="0"/>
              </a:rPr>
              <a:t>*</a:t>
            </a:r>
            <a:r>
              <a:rPr lang="en-US" sz="1800">
                <a:latin typeface="Source Code Pro" panose="020B0509030403020204" pitchFamily="49" charset="0"/>
              </a:rPr>
              <a:t> </a:t>
            </a:r>
            <a:r>
              <a:rPr lang="en-US" sz="1800" err="1">
                <a:latin typeface="Source Code Pro" panose="020B0509030403020204" pitchFamily="49" charset="0"/>
              </a:rPr>
              <a:t>builtin_plus</a:t>
            </a:r>
            <a:r>
              <a:rPr lang="en-US" sz="1800">
                <a:latin typeface="Source Code Pro" panose="020B0509030403020204" pitchFamily="49" charset="0"/>
              </a:rPr>
              <a:t>(</a:t>
            </a:r>
            <a:r>
              <a:rPr lang="en-US" sz="1800" err="1">
                <a:solidFill>
                  <a:srgbClr val="70AD47"/>
                </a:solidFill>
                <a:latin typeface="Source Code Pro" panose="020B0509030403020204" pitchFamily="49" charset="0"/>
              </a:rPr>
              <a:t>MinInput</a:t>
            </a:r>
            <a:r>
              <a:rPr lang="en-US" sz="1800">
                <a:latin typeface="Source Code Pro" panose="020B0509030403020204" pitchFamily="49" charset="0"/>
              </a:rPr>
              <a:t>, </a:t>
            </a:r>
            <a:r>
              <a:rPr lang="en-US" sz="1800">
                <a:solidFill>
                  <a:srgbClr val="70AD47"/>
                </a:solidFill>
                <a:latin typeface="Source Code Pro" panose="020B0509030403020204" pitchFamily="49" charset="0"/>
              </a:rPr>
              <a:t>E</a:t>
            </a:r>
            <a:r>
              <a:rPr lang="en-US" sz="1800">
                <a:latin typeface="Source Code Pro" panose="020B0509030403020204" pitchFamily="49" charset="0"/>
              </a:rPr>
              <a:t>, </a:t>
            </a:r>
            <a:r>
              <a:rPr lang="en-US" sz="1800">
                <a:solidFill>
                  <a:srgbClr val="70AD47"/>
                </a:solidFill>
                <a:latin typeface="Source Code Pro" panose="020B0509030403020204" pitchFamily="49" charset="0"/>
              </a:rPr>
              <a:t>D</a:t>
            </a:r>
            <a:r>
              <a:rPr lang="en-US" sz="1800">
                <a:latin typeface="Source Code Pro" panose="020B0509030403020204" pitchFamily="49" charset="0"/>
              </a:rPr>
              <a:t>)</a:t>
            </a:r>
          </a:p>
          <a:p>
            <a:r>
              <a:rPr lang="en-US" sz="1800">
                <a:latin typeface="Source Code Pro" panose="020B0509030403020204" pitchFamily="49" charset="0"/>
              </a:rPr>
              <a:t>)))</a:t>
            </a:r>
          </a:p>
        </p:txBody>
      </p:sp>
      <p:sp>
        <p:nvSpPr>
          <p:cNvPr id="13" name="TextBox 12">
            <a:extLst>
              <a:ext uri="{FF2B5EF4-FFF2-40B4-BE49-F238E27FC236}">
                <a16:creationId xmlns:a16="http://schemas.microsoft.com/office/drawing/2014/main" id="{986531E3-8404-41BC-B009-DBDB636A7FBA}"/>
              </a:ext>
            </a:extLst>
          </p:cNvPr>
          <p:cNvSpPr txBox="1"/>
          <p:nvPr/>
        </p:nvSpPr>
        <p:spPr>
          <a:xfrm>
            <a:off x="695352" y="4450473"/>
            <a:ext cx="4224518" cy="369332"/>
          </a:xfrm>
          <a:prstGeom prst="rect">
            <a:avLst/>
          </a:prstGeom>
          <a:noFill/>
        </p:spPr>
        <p:txBody>
          <a:bodyPr wrap="square">
            <a:spAutoFit/>
          </a:bodyPr>
          <a:lstStyle/>
          <a:p>
            <a:r>
              <a:rPr lang="en-US" sz="1800">
                <a:latin typeface="Source Code Pro" panose="020B0509030403020204" pitchFamily="49" charset="0"/>
              </a:rPr>
              <a:t>(</a:t>
            </a:r>
            <a:r>
              <a:rPr lang="en-US" sz="1800">
                <a:solidFill>
                  <a:srgbClr val="70AD47"/>
                </a:solidFill>
                <a:latin typeface="Source Code Pro" panose="020B0509030403020204" pitchFamily="49" charset="0"/>
              </a:rPr>
              <a:t>Arg1</a:t>
            </a:r>
            <a:r>
              <a:rPr lang="en-US" sz="1800">
                <a:latin typeface="Source Code Pro" panose="020B0509030403020204" pitchFamily="49" charset="0"/>
              </a:rPr>
              <a:t>=</a:t>
            </a:r>
            <a:r>
              <a:rPr lang="en-US" sz="1800">
                <a:solidFill>
                  <a:srgbClr val="70AD47"/>
                </a:solidFill>
                <a:latin typeface="Source Code Pro" panose="020B0509030403020204" pitchFamily="49" charset="0"/>
              </a:rPr>
              <a:t>Arg2</a:t>
            </a:r>
            <a:r>
              <a:rPr lang="en-US" sz="1800">
                <a:latin typeface="Source Code Pro" panose="020B0509030403020204" pitchFamily="49" charset="0"/>
              </a:rPr>
              <a:t>) </a:t>
            </a:r>
            <a:r>
              <a:rPr lang="en-US" sz="1200">
                <a:latin typeface="Source Code Pro" panose="020B0509030403020204" pitchFamily="49" charset="0"/>
              </a:rPr>
              <a:t>*</a:t>
            </a:r>
            <a:r>
              <a:rPr lang="en-US" sz="1800">
                <a:latin typeface="Source Code Pro" panose="020B0509030403020204" pitchFamily="49" charset="0"/>
              </a:rPr>
              <a:t> (</a:t>
            </a:r>
            <a:r>
              <a:rPr lang="en-US" sz="1800" err="1">
                <a:solidFill>
                  <a:srgbClr val="70AD47"/>
                </a:solidFill>
                <a:latin typeface="Source Code Pro" panose="020B0509030403020204" pitchFamily="49" charset="0"/>
              </a:rPr>
              <a:t>MinInput</a:t>
            </a:r>
            <a:r>
              <a:rPr lang="en-US" sz="1800">
                <a:latin typeface="Source Code Pro" panose="020B0509030403020204" pitchFamily="49" charset="0"/>
              </a:rPr>
              <a:t>=0)</a:t>
            </a: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701EEC6E-83AB-4BD0-9C9D-2CA4A421C707}"/>
                  </a:ext>
                </a:extLst>
              </p:cNvPr>
              <p:cNvSpPr txBox="1"/>
              <p:nvPr/>
            </p:nvSpPr>
            <p:spPr>
              <a:xfrm>
                <a:off x="3535158" y="5201323"/>
                <a:ext cx="411972" cy="70788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m:t>
                      </m:r>
                    </m:oMath>
                  </m:oMathPara>
                </a14:m>
                <a:endParaRPr lang="en-US" sz="2800" b="0"/>
              </a:p>
              <a:p>
                <a:endParaRPr lang="en-US"/>
              </a:p>
            </p:txBody>
          </p:sp>
        </mc:Choice>
        <mc:Fallback xmlns="">
          <p:sp>
            <p:nvSpPr>
              <p:cNvPr id="14" name="TextBox 13">
                <a:extLst>
                  <a:ext uri="{FF2B5EF4-FFF2-40B4-BE49-F238E27FC236}">
                    <a16:creationId xmlns:a16="http://schemas.microsoft.com/office/drawing/2014/main" id="{701EEC6E-83AB-4BD0-9C9D-2CA4A421C707}"/>
                  </a:ext>
                </a:extLst>
              </p:cNvPr>
              <p:cNvSpPr txBox="1">
                <a:spLocks noRot="1" noChangeAspect="1" noMove="1" noResize="1" noEditPoints="1" noAdjustHandles="1" noChangeArrowheads="1" noChangeShapeType="1" noTextEdit="1"/>
              </p:cNvSpPr>
              <p:nvPr/>
            </p:nvSpPr>
            <p:spPr>
              <a:xfrm>
                <a:off x="3535158" y="5201323"/>
                <a:ext cx="411972" cy="707886"/>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6A8FE287-BBCB-4D33-AFD5-0A990131EEB2}"/>
                  </a:ext>
                </a:extLst>
              </p:cNvPr>
              <p:cNvSpPr txBox="1"/>
              <p:nvPr/>
            </p:nvSpPr>
            <p:spPr>
              <a:xfrm>
                <a:off x="7171224" y="5201323"/>
                <a:ext cx="411972" cy="70788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m:t>
                      </m:r>
                    </m:oMath>
                  </m:oMathPara>
                </a14:m>
                <a:endParaRPr lang="en-US" sz="2800" b="0"/>
              </a:p>
              <a:p>
                <a:endParaRPr lang="en-US"/>
              </a:p>
            </p:txBody>
          </p:sp>
        </mc:Choice>
        <mc:Fallback xmlns="">
          <p:sp>
            <p:nvSpPr>
              <p:cNvPr id="16" name="TextBox 15">
                <a:extLst>
                  <a:ext uri="{FF2B5EF4-FFF2-40B4-BE49-F238E27FC236}">
                    <a16:creationId xmlns:a16="http://schemas.microsoft.com/office/drawing/2014/main" id="{6A8FE287-BBCB-4D33-AFD5-0A990131EEB2}"/>
                  </a:ext>
                </a:extLst>
              </p:cNvPr>
              <p:cNvSpPr txBox="1">
                <a:spLocks noRot="1" noChangeAspect="1" noMove="1" noResize="1" noEditPoints="1" noAdjustHandles="1" noChangeArrowheads="1" noChangeShapeType="1" noTextEdit="1"/>
              </p:cNvSpPr>
              <p:nvPr/>
            </p:nvSpPr>
            <p:spPr>
              <a:xfrm>
                <a:off x="7171224" y="5201323"/>
                <a:ext cx="411972" cy="707886"/>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F1240D45-E142-4DE1-9E5F-D5D8280FADC6}"/>
                  </a:ext>
                </a:extLst>
              </p:cNvPr>
              <p:cNvSpPr txBox="1"/>
              <p:nvPr/>
            </p:nvSpPr>
            <p:spPr>
              <a:xfrm>
                <a:off x="2271232" y="4368362"/>
                <a:ext cx="411972" cy="70788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m:t>
                      </m:r>
                    </m:oMath>
                  </m:oMathPara>
                </a14:m>
                <a:endParaRPr lang="en-US" sz="2800" b="0"/>
              </a:p>
              <a:p>
                <a:endParaRPr lang="en-US"/>
              </a:p>
            </p:txBody>
          </p:sp>
        </mc:Choice>
        <mc:Fallback xmlns="">
          <p:sp>
            <p:nvSpPr>
              <p:cNvPr id="18" name="TextBox 17">
                <a:extLst>
                  <a:ext uri="{FF2B5EF4-FFF2-40B4-BE49-F238E27FC236}">
                    <a16:creationId xmlns:a16="http://schemas.microsoft.com/office/drawing/2014/main" id="{F1240D45-E142-4DE1-9E5F-D5D8280FADC6}"/>
                  </a:ext>
                </a:extLst>
              </p:cNvPr>
              <p:cNvSpPr txBox="1">
                <a:spLocks noRot="1" noChangeAspect="1" noMove="1" noResize="1" noEditPoints="1" noAdjustHandles="1" noChangeArrowheads="1" noChangeShapeType="1" noTextEdit="1"/>
              </p:cNvSpPr>
              <p:nvPr/>
            </p:nvSpPr>
            <p:spPr>
              <a:xfrm>
                <a:off x="2271232" y="4368362"/>
                <a:ext cx="411972" cy="707886"/>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8830BD0A-7AAE-4112-A391-A6AE09B49391}"/>
                  </a:ext>
                </a:extLst>
              </p:cNvPr>
              <p:cNvSpPr txBox="1"/>
              <p:nvPr/>
            </p:nvSpPr>
            <p:spPr>
              <a:xfrm>
                <a:off x="621098" y="4387332"/>
                <a:ext cx="3805529" cy="4616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000" b="0" i="1" smtClean="0">
                          <a:latin typeface="Cambria Math" panose="02040503050406030204" pitchFamily="18" charset="0"/>
                        </a:rPr>
                        <m:t>(                                        )</m:t>
                      </m:r>
                    </m:oMath>
                  </m:oMathPara>
                </a14:m>
                <a:endParaRPr lang="en-US" sz="3000"/>
              </a:p>
            </p:txBody>
          </p:sp>
        </mc:Choice>
        <mc:Fallback xmlns="">
          <p:sp>
            <p:nvSpPr>
              <p:cNvPr id="19" name="TextBox 18">
                <a:extLst>
                  <a:ext uri="{FF2B5EF4-FFF2-40B4-BE49-F238E27FC236}">
                    <a16:creationId xmlns:a16="http://schemas.microsoft.com/office/drawing/2014/main" id="{8830BD0A-7AAE-4112-A391-A6AE09B49391}"/>
                  </a:ext>
                </a:extLst>
              </p:cNvPr>
              <p:cNvSpPr txBox="1">
                <a:spLocks noRot="1" noChangeAspect="1" noMove="1" noResize="1" noEditPoints="1" noAdjustHandles="1" noChangeArrowheads="1" noChangeShapeType="1" noTextEdit="1"/>
              </p:cNvSpPr>
              <p:nvPr/>
            </p:nvSpPr>
            <p:spPr>
              <a:xfrm>
                <a:off x="621098" y="4387332"/>
                <a:ext cx="3805529" cy="461665"/>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A5E4C4DA-9734-488D-B846-4EEE4D2A9A82}"/>
                  </a:ext>
                </a:extLst>
              </p:cNvPr>
              <p:cNvSpPr txBox="1"/>
              <p:nvPr/>
            </p:nvSpPr>
            <p:spPr>
              <a:xfrm>
                <a:off x="98337" y="4765694"/>
                <a:ext cx="11934356" cy="123110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8000" b="0" i="1" smtClean="0">
                          <a:latin typeface="Cambria Math" panose="02040503050406030204" pitchFamily="18" charset="0"/>
                        </a:rPr>
                        <m:t>(                                               )</m:t>
                      </m:r>
                    </m:oMath>
                  </m:oMathPara>
                </a14:m>
                <a:endParaRPr lang="en-US" sz="8000" dirty="0"/>
              </a:p>
            </p:txBody>
          </p:sp>
        </mc:Choice>
        <mc:Fallback xmlns="">
          <p:sp>
            <p:nvSpPr>
              <p:cNvPr id="20" name="TextBox 19">
                <a:extLst>
                  <a:ext uri="{FF2B5EF4-FFF2-40B4-BE49-F238E27FC236}">
                    <a16:creationId xmlns:a16="http://schemas.microsoft.com/office/drawing/2014/main" id="{A5E4C4DA-9734-488D-B846-4EEE4D2A9A82}"/>
                  </a:ext>
                </a:extLst>
              </p:cNvPr>
              <p:cNvSpPr txBox="1">
                <a:spLocks noRot="1" noChangeAspect="1" noMove="1" noResize="1" noEditPoints="1" noAdjustHandles="1" noChangeArrowheads="1" noChangeShapeType="1" noTextEdit="1"/>
              </p:cNvSpPr>
              <p:nvPr/>
            </p:nvSpPr>
            <p:spPr>
              <a:xfrm>
                <a:off x="98337" y="4765694"/>
                <a:ext cx="11934356" cy="1231106"/>
              </a:xfrm>
              <a:prstGeom prst="rect">
                <a:avLst/>
              </a:prstGeom>
              <a:blipFill>
                <a:blip r:embed="rId7"/>
                <a:stretch>
                  <a:fillRect/>
                </a:stretch>
              </a:blipFill>
            </p:spPr>
            <p:txBody>
              <a:bodyPr/>
              <a:lstStyle/>
              <a:p>
                <a:r>
                  <a:rPr lang="en-US">
                    <a:noFill/>
                  </a:rPr>
                  <a:t> </a:t>
                </a:r>
              </a:p>
            </p:txBody>
          </p:sp>
        </mc:Fallback>
      </mc:AlternateContent>
      <p:grpSp>
        <p:nvGrpSpPr>
          <p:cNvPr id="23" name="Group 22">
            <a:extLst>
              <a:ext uri="{FF2B5EF4-FFF2-40B4-BE49-F238E27FC236}">
                <a16:creationId xmlns:a16="http://schemas.microsoft.com/office/drawing/2014/main" id="{070D024B-0D5B-483D-BCF0-E9F82AF41F24}"/>
              </a:ext>
            </a:extLst>
          </p:cNvPr>
          <p:cNvGrpSpPr/>
          <p:nvPr/>
        </p:nvGrpSpPr>
        <p:grpSpPr>
          <a:xfrm>
            <a:off x="4391556" y="4437080"/>
            <a:ext cx="661236" cy="430887"/>
            <a:chOff x="3993985" y="3606073"/>
            <a:chExt cx="661236" cy="430887"/>
          </a:xfrm>
        </p:grpSpPr>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193C3DCA-0247-4372-93C4-B661384C5DB1}"/>
                    </a:ext>
                  </a:extLst>
                </p:cNvPr>
                <p:cNvSpPr txBox="1"/>
                <p:nvPr/>
              </p:nvSpPr>
              <p:spPr>
                <a:xfrm>
                  <a:off x="3993985" y="3606073"/>
                  <a:ext cx="327013"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m:t>
                        </m:r>
                      </m:oMath>
                    </m:oMathPara>
                  </a14:m>
                  <a:endParaRPr lang="en-US" sz="2800" b="0"/>
                </a:p>
              </p:txBody>
            </p:sp>
          </mc:Choice>
          <mc:Fallback xmlns="">
            <p:sp>
              <p:nvSpPr>
                <p:cNvPr id="21" name="TextBox 20">
                  <a:extLst>
                    <a:ext uri="{FF2B5EF4-FFF2-40B4-BE49-F238E27FC236}">
                      <a16:creationId xmlns:a16="http://schemas.microsoft.com/office/drawing/2014/main" id="{193C3DCA-0247-4372-93C4-B661384C5DB1}"/>
                    </a:ext>
                  </a:extLst>
                </p:cNvPr>
                <p:cNvSpPr txBox="1">
                  <a:spLocks noRot="1" noChangeAspect="1" noMove="1" noResize="1" noEditPoints="1" noAdjustHandles="1" noChangeArrowheads="1" noChangeShapeType="1" noTextEdit="1"/>
                </p:cNvSpPr>
                <p:nvPr/>
              </p:nvSpPr>
              <p:spPr>
                <a:xfrm>
                  <a:off x="3993985" y="3606073"/>
                  <a:ext cx="327013" cy="430887"/>
                </a:xfrm>
                <a:prstGeom prst="rect">
                  <a:avLst/>
                </a:prstGeom>
                <a:blipFill>
                  <a:blip r:embed="rId8"/>
                  <a:stretch>
                    <a:fillRect/>
                  </a:stretch>
                </a:blipFill>
              </p:spPr>
              <p:txBody>
                <a:bodyPr/>
                <a:lstStyle/>
                <a:p>
                  <a:r>
                    <a:rPr lang="en-US">
                      <a:noFill/>
                    </a:rPr>
                    <a:t> </a:t>
                  </a:r>
                </a:p>
              </p:txBody>
            </p:sp>
          </mc:Fallback>
        </mc:AlternateContent>
        <p:sp>
          <p:nvSpPr>
            <p:cNvPr id="22" name="TextBox 21">
              <a:extLst>
                <a:ext uri="{FF2B5EF4-FFF2-40B4-BE49-F238E27FC236}">
                  <a16:creationId xmlns:a16="http://schemas.microsoft.com/office/drawing/2014/main" id="{DD8E759A-F534-477C-B367-8736E6CB6504}"/>
                </a:ext>
              </a:extLst>
            </p:cNvPr>
            <p:cNvSpPr txBox="1"/>
            <p:nvPr/>
          </p:nvSpPr>
          <p:spPr>
            <a:xfrm>
              <a:off x="4014147" y="3677098"/>
              <a:ext cx="641074" cy="276999"/>
            </a:xfrm>
            <a:prstGeom prst="rect">
              <a:avLst/>
            </a:prstGeom>
            <a:noFill/>
          </p:spPr>
          <p:txBody>
            <a:bodyPr wrap="square" rtlCol="0">
              <a:spAutoFit/>
            </a:bodyPr>
            <a:lstStyle/>
            <a:p>
              <a:r>
                <a:rPr lang="en-US" sz="1200">
                  <a:latin typeface="Source Code Pro" panose="020B0509030403020204" pitchFamily="49" charset="0"/>
                </a:rPr>
                <a:t>+</a:t>
              </a:r>
            </a:p>
          </p:txBody>
        </p:sp>
      </p:grpSp>
      <p:sp>
        <p:nvSpPr>
          <p:cNvPr id="24" name="TextBox 23">
            <a:extLst>
              <a:ext uri="{FF2B5EF4-FFF2-40B4-BE49-F238E27FC236}">
                <a16:creationId xmlns:a16="http://schemas.microsoft.com/office/drawing/2014/main" id="{0A12A56D-DECE-4E41-8F4B-B4C19869C0CD}"/>
              </a:ext>
            </a:extLst>
          </p:cNvPr>
          <p:cNvSpPr txBox="1"/>
          <p:nvPr/>
        </p:nvSpPr>
        <p:spPr>
          <a:xfrm>
            <a:off x="282872" y="3802557"/>
            <a:ext cx="4964596" cy="584775"/>
          </a:xfrm>
          <a:prstGeom prst="rect">
            <a:avLst/>
          </a:prstGeom>
          <a:noFill/>
        </p:spPr>
        <p:txBody>
          <a:bodyPr wrap="square" rtlCol="0">
            <a:spAutoFit/>
          </a:bodyPr>
          <a:lstStyle/>
          <a:p>
            <a:r>
              <a:rPr lang="en-US" sz="3200" b="1" dirty="0">
                <a:latin typeface="Source Code Pro" panose="020B0509030403020204" pitchFamily="49" charset="0"/>
              </a:rPr>
              <a:t>(</a:t>
            </a:r>
            <a:r>
              <a:rPr lang="en-US" sz="2400" dirty="0">
                <a:solidFill>
                  <a:srgbClr val="70AD47"/>
                </a:solidFill>
                <a:latin typeface="Source Code Pro" panose="020B0509030403020204" pitchFamily="49" charset="0"/>
              </a:rPr>
              <a:t>Result</a:t>
            </a:r>
            <a:r>
              <a:rPr lang="en-US" sz="2400" dirty="0">
                <a:latin typeface="Source Code Pro" panose="020B0509030403020204" pitchFamily="49" charset="0"/>
              </a:rPr>
              <a:t>=min</a:t>
            </a:r>
            <a:r>
              <a:rPr lang="en-US" sz="3200" b="1" dirty="0">
                <a:latin typeface="Source Code Pro" panose="020B0509030403020204" pitchFamily="49" charset="0"/>
              </a:rPr>
              <a:t>(</a:t>
            </a:r>
            <a:r>
              <a:rPr lang="en-US" sz="2400" dirty="0" err="1">
                <a:solidFill>
                  <a:srgbClr val="70AD47"/>
                </a:solidFill>
                <a:latin typeface="Source Code Pro" panose="020B0509030403020204" pitchFamily="49" charset="0"/>
              </a:rPr>
              <a:t>MinInput</a:t>
            </a:r>
            <a:r>
              <a:rPr lang="en-US" sz="2400" dirty="0">
                <a:latin typeface="Source Code Pro" panose="020B0509030403020204" pitchFamily="49" charset="0"/>
              </a:rPr>
              <a:t>, </a:t>
            </a:r>
          </a:p>
        </p:txBody>
      </p:sp>
      <p:sp>
        <p:nvSpPr>
          <p:cNvPr id="25" name="TextBox 24">
            <a:extLst>
              <a:ext uri="{FF2B5EF4-FFF2-40B4-BE49-F238E27FC236}">
                <a16:creationId xmlns:a16="http://schemas.microsoft.com/office/drawing/2014/main" id="{4FE10556-DA54-4A6F-AEF1-323ABBB59E0F}"/>
              </a:ext>
            </a:extLst>
          </p:cNvPr>
          <p:cNvSpPr txBox="1"/>
          <p:nvPr/>
        </p:nvSpPr>
        <p:spPr>
          <a:xfrm>
            <a:off x="5940521" y="5861974"/>
            <a:ext cx="1461053" cy="784830"/>
          </a:xfrm>
          <a:prstGeom prst="rect">
            <a:avLst/>
          </a:prstGeom>
          <a:noFill/>
        </p:spPr>
        <p:txBody>
          <a:bodyPr wrap="square" rtlCol="0">
            <a:spAutoFit/>
          </a:bodyPr>
          <a:lstStyle/>
          <a:p>
            <a:r>
              <a:rPr lang="en-US" sz="4500" b="1" dirty="0">
                <a:latin typeface="Source Code Pro" panose="020B0509030403020204" pitchFamily="49" charset="0"/>
              </a:rPr>
              <a:t>))</a:t>
            </a:r>
          </a:p>
        </p:txBody>
      </p:sp>
      <p:sp>
        <p:nvSpPr>
          <p:cNvPr id="3" name="Speech Bubble: Oval 2">
            <a:extLst>
              <a:ext uri="{FF2B5EF4-FFF2-40B4-BE49-F238E27FC236}">
                <a16:creationId xmlns:a16="http://schemas.microsoft.com/office/drawing/2014/main" id="{B4E10D99-8ECF-4B85-81DB-16CAFD1B6806}"/>
              </a:ext>
            </a:extLst>
          </p:cNvPr>
          <p:cNvSpPr/>
          <p:nvPr/>
        </p:nvSpPr>
        <p:spPr>
          <a:xfrm>
            <a:off x="5848350" y="3352495"/>
            <a:ext cx="4224517" cy="1339037"/>
          </a:xfrm>
          <a:prstGeom prst="wedgeEllipseCallout">
            <a:avLst>
              <a:gd name="adj1" fmla="val -17949"/>
              <a:gd name="adj2" fmla="val 4329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The complete distance rule as a R-expr</a:t>
            </a:r>
          </a:p>
        </p:txBody>
      </p:sp>
    </p:spTree>
    <p:extLst>
      <p:ext uri="{BB962C8B-B14F-4D97-AF65-F5344CB8AC3E}">
        <p14:creationId xmlns:p14="http://schemas.microsoft.com/office/powerpoint/2010/main" val="3491573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500"/>
                                        <p:tgtEl>
                                          <p:spTgt spid="1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500"/>
                                        <p:tgtEl>
                                          <p:spTgt spid="11"/>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500"/>
                                        <p:tgtEl>
                                          <p:spTgt spid="1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fade">
                                      <p:cBhvr>
                                        <p:cTn id="31" dur="500"/>
                                        <p:tgtEl>
                                          <p:spTgt spid="16"/>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3"/>
                                        </p:tgtEl>
                                        <p:attrNameLst>
                                          <p:attrName>style.visibility</p:attrName>
                                        </p:attrNameLst>
                                      </p:cBhvr>
                                      <p:to>
                                        <p:strVal val="visible"/>
                                      </p:to>
                                    </p:set>
                                    <p:animEffect transition="in" filter="fade">
                                      <p:cBhvr>
                                        <p:cTn id="36" dur="500"/>
                                        <p:tgtEl>
                                          <p:spTgt spid="23"/>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fade">
                                      <p:cBhvr>
                                        <p:cTn id="39" dur="500"/>
                                        <p:tgtEl>
                                          <p:spTgt spid="19"/>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fade">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fade">
                                      <p:cBhvr>
                                        <p:cTn id="47" dur="500"/>
                                        <p:tgtEl>
                                          <p:spTgt spid="24"/>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fade">
                                      <p:cBhvr>
                                        <p:cTn id="50" dur="500"/>
                                        <p:tgtEl>
                                          <p:spTgt spid="25"/>
                                        </p:tgtEl>
                                      </p:cBhvr>
                                    </p:animEffect>
                                  </p:childTnLst>
                                </p:cTn>
                              </p:par>
                            </p:childTnLst>
                          </p:cTn>
                        </p:par>
                        <p:par>
                          <p:cTn id="51" fill="hold">
                            <p:stCondLst>
                              <p:cond delay="500"/>
                            </p:stCondLst>
                            <p:childTnLst>
                              <p:par>
                                <p:cTn id="52" presetID="10" presetClass="entr" presetSubtype="0" fill="hold" grpId="0" nodeType="afterEffect">
                                  <p:stCondLst>
                                    <p:cond delay="0"/>
                                  </p:stCondLst>
                                  <p:childTnLst>
                                    <p:set>
                                      <p:cBhvr>
                                        <p:cTn id="53" dur="1" fill="hold">
                                          <p:stCondLst>
                                            <p:cond delay="0"/>
                                          </p:stCondLst>
                                        </p:cTn>
                                        <p:tgtEl>
                                          <p:spTgt spid="3"/>
                                        </p:tgtEl>
                                        <p:attrNameLst>
                                          <p:attrName>style.visibility</p:attrName>
                                        </p:attrNameLst>
                                      </p:cBhvr>
                                      <p:to>
                                        <p:strVal val="visible"/>
                                      </p:to>
                                    </p:set>
                                    <p:animEffect transition="in" filter="fade">
                                      <p:cBhvr>
                                        <p:cTn id="5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1" grpId="0"/>
      <p:bldP spid="13" grpId="0"/>
      <p:bldP spid="14" grpId="0"/>
      <p:bldP spid="16" grpId="0"/>
      <p:bldP spid="18" grpId="0"/>
      <p:bldP spid="19" grpId="0"/>
      <p:bldP spid="20" grpId="0"/>
      <p:bldP spid="24" grpId="0"/>
      <p:bldP spid="25" grpId="0"/>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38B07-FABC-4CAF-A8D2-C426DAE6AE2B}"/>
              </a:ext>
            </a:extLst>
          </p:cNvPr>
          <p:cNvSpPr>
            <a:spLocks noGrp="1"/>
          </p:cNvSpPr>
          <p:nvPr>
            <p:ph type="title"/>
          </p:nvPr>
        </p:nvSpPr>
        <p:spPr/>
        <p:txBody>
          <a:bodyPr/>
          <a:lstStyle/>
          <a:p>
            <a:pPr algn="ctr"/>
            <a:r>
              <a:rPr lang="en-US" dirty="0"/>
              <a:t>Manipulating R-</a:t>
            </a:r>
            <a:r>
              <a:rPr lang="en-US" dirty="0" err="1"/>
              <a:t>exprs</a:t>
            </a:r>
            <a:r>
              <a:rPr lang="en-US" dirty="0"/>
              <a:t> via Rewrites</a:t>
            </a:r>
          </a:p>
        </p:txBody>
      </p:sp>
      <p:sp>
        <p:nvSpPr>
          <p:cNvPr id="3" name="Content Placeholder 2">
            <a:extLst>
              <a:ext uri="{FF2B5EF4-FFF2-40B4-BE49-F238E27FC236}">
                <a16:creationId xmlns:a16="http://schemas.microsoft.com/office/drawing/2014/main" id="{DB519DCB-E371-46F8-86DC-8D6CA7C3F156}"/>
              </a:ext>
            </a:extLst>
          </p:cNvPr>
          <p:cNvSpPr>
            <a:spLocks noGrp="1"/>
          </p:cNvSpPr>
          <p:nvPr>
            <p:ph idx="1"/>
          </p:nvPr>
        </p:nvSpPr>
        <p:spPr/>
        <p:txBody>
          <a:bodyPr>
            <a:normAutofit/>
          </a:bodyPr>
          <a:lstStyle/>
          <a:p>
            <a:r>
              <a:rPr lang="en-US" dirty="0"/>
              <a:t>A series of </a:t>
            </a:r>
            <a:r>
              <a:rPr lang="en-US" i="1" dirty="0"/>
              <a:t>semantic preserving</a:t>
            </a:r>
            <a:r>
              <a:rPr lang="en-US" dirty="0"/>
              <a:t> rewrites which attempt to </a:t>
            </a:r>
            <a:r>
              <a:rPr lang="en-US" i="1" dirty="0"/>
              <a:t>simplify</a:t>
            </a:r>
            <a:r>
              <a:rPr lang="en-US" dirty="0"/>
              <a:t> the expression</a:t>
            </a:r>
          </a:p>
          <a:p>
            <a:pPr lvl="1"/>
            <a:r>
              <a:rPr lang="en-US" dirty="0"/>
              <a:t>Look for a sub-R-expr which can be rewritten to be simpler, do so!</a:t>
            </a:r>
          </a:p>
          <a:p>
            <a:r>
              <a:rPr lang="en-US" dirty="0"/>
              <a:t>Non-deterministic: Any order of rewrites is acceptable</a:t>
            </a:r>
          </a:p>
          <a:p>
            <a:pPr lvl="1"/>
            <a:r>
              <a:rPr lang="en-US" dirty="0"/>
              <a:t>Requires searching through the entire R-expr to identify what can be rewritten/run</a:t>
            </a:r>
          </a:p>
          <a:p>
            <a:r>
              <a:rPr lang="en-US" dirty="0"/>
              <a:t>Fair rewrites: non-normal form sub-expression are eventually rewritten</a:t>
            </a:r>
          </a:p>
          <a:p>
            <a:pPr lvl="1"/>
            <a:r>
              <a:rPr lang="en-US" dirty="0"/>
              <a:t>Important in the case of recursive programs</a:t>
            </a:r>
          </a:p>
          <a:p>
            <a:r>
              <a:rPr lang="en-US" dirty="0"/>
              <a:t>Core rewrites are presented in the paper</a:t>
            </a:r>
          </a:p>
        </p:txBody>
      </p:sp>
      <p:sp>
        <p:nvSpPr>
          <p:cNvPr id="4" name="Slide Number Placeholder 3">
            <a:extLst>
              <a:ext uri="{FF2B5EF4-FFF2-40B4-BE49-F238E27FC236}">
                <a16:creationId xmlns:a16="http://schemas.microsoft.com/office/drawing/2014/main" id="{730B6DD0-DADF-4A2E-81AA-442B77B02DD0}"/>
              </a:ext>
            </a:extLst>
          </p:cNvPr>
          <p:cNvSpPr>
            <a:spLocks noGrp="1"/>
          </p:cNvSpPr>
          <p:nvPr>
            <p:ph type="sldNum" sz="quarter" idx="12"/>
          </p:nvPr>
        </p:nvSpPr>
        <p:spPr/>
        <p:txBody>
          <a:bodyPr/>
          <a:lstStyle/>
          <a:p>
            <a:fld id="{3621B4CF-3BF2-4D07-85C3-ECAFBC7B28BE}" type="slidenum">
              <a:rPr lang="en-US" smtClean="0"/>
              <a:pPr/>
              <a:t>11</a:t>
            </a:fld>
            <a:endParaRPr lang="en-US" sz="1800"/>
          </a:p>
        </p:txBody>
      </p:sp>
    </p:spTree>
    <p:extLst>
      <p:ext uri="{BB962C8B-B14F-4D97-AF65-F5344CB8AC3E}">
        <p14:creationId xmlns:p14="http://schemas.microsoft.com/office/powerpoint/2010/main" val="1963410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1EE57-1698-4632-AB74-6C43AEB95B60}"/>
              </a:ext>
            </a:extLst>
          </p:cNvPr>
          <p:cNvSpPr>
            <a:spLocks noGrp="1"/>
          </p:cNvSpPr>
          <p:nvPr>
            <p:ph type="title"/>
          </p:nvPr>
        </p:nvSpPr>
        <p:spPr/>
        <p:txBody>
          <a:bodyPr/>
          <a:lstStyle/>
          <a:p>
            <a:pPr algn="ctr"/>
            <a:r>
              <a:rPr lang="en-US" dirty="0"/>
              <a:t>R-expr Rewrites—Built-ins</a:t>
            </a:r>
          </a:p>
        </p:txBody>
      </p:sp>
      <p:sp>
        <p:nvSpPr>
          <p:cNvPr id="4" name="Slide Number Placeholder 3">
            <a:extLst>
              <a:ext uri="{FF2B5EF4-FFF2-40B4-BE49-F238E27FC236}">
                <a16:creationId xmlns:a16="http://schemas.microsoft.com/office/drawing/2014/main" id="{3A0AC894-C5C5-4DED-811B-9D08CB392926}"/>
              </a:ext>
            </a:extLst>
          </p:cNvPr>
          <p:cNvSpPr>
            <a:spLocks noGrp="1"/>
          </p:cNvSpPr>
          <p:nvPr>
            <p:ph type="sldNum" sz="quarter" idx="12"/>
          </p:nvPr>
        </p:nvSpPr>
        <p:spPr/>
        <p:txBody>
          <a:bodyPr/>
          <a:lstStyle/>
          <a:p>
            <a:fld id="{3621B4CF-3BF2-4D07-85C3-ECAFBC7B28BE}" type="slidenum">
              <a:rPr lang="en-US" smtClean="0"/>
              <a:pPr/>
              <a:t>12</a:t>
            </a:fld>
            <a:endParaRPr lang="en-US" sz="1800" dirty="0"/>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4051FCC9-7DD6-4CDB-9C4E-FC1170D8D882}"/>
                  </a:ext>
                </a:extLst>
              </p:cNvPr>
              <p:cNvSpPr txBox="1"/>
              <p:nvPr/>
            </p:nvSpPr>
            <p:spPr>
              <a:xfrm>
                <a:off x="419070" y="2435437"/>
                <a:ext cx="5486402" cy="461665"/>
              </a:xfrm>
              <a:prstGeom prst="rect">
                <a:avLst/>
              </a:prstGeom>
              <a:noFill/>
            </p:spPr>
            <p:txBody>
              <a:bodyPr wrap="square" rtlCol="0">
                <a:spAutoFit/>
              </a:bodyPr>
              <a:lstStyle/>
              <a:p>
                <a:r>
                  <a:rPr lang="en-US" sz="2400" dirty="0" err="1">
                    <a:latin typeface="Source Code Pro" panose="020B0509030403020204" pitchFamily="49" charset="0"/>
                  </a:rPr>
                  <a:t>builtin_plus</a:t>
                </a:r>
                <a:r>
                  <a:rPr lang="en-US" sz="2400" dirty="0">
                    <a:latin typeface="Source Code Pro" panose="020B0509030403020204" pitchFamily="49" charset="0"/>
                  </a:rPr>
                  <a:t>(1,2,</a:t>
                </a:r>
                <a:r>
                  <a:rPr lang="en-US" sz="2400" dirty="0">
                    <a:solidFill>
                      <a:srgbClr val="70AD47"/>
                    </a:solidFill>
                    <a:latin typeface="Source Code Pro" panose="020B0509030403020204" pitchFamily="49" charset="0"/>
                  </a:rPr>
                  <a:t>Z</a:t>
                </a:r>
                <a:r>
                  <a:rPr lang="en-US" sz="2400" dirty="0">
                    <a:latin typeface="Source Code Pro" panose="020B0509030403020204" pitchFamily="49" charset="0"/>
                  </a:rPr>
                  <a:t>) </a:t>
                </a:r>
                <a14:m>
                  <m:oMath xmlns:m="http://schemas.openxmlformats.org/officeDocument/2006/math">
                    <m:r>
                      <a:rPr lang="en-US" sz="2400" b="0" i="1" smtClean="0">
                        <a:latin typeface="Cambria Math" panose="02040503050406030204" pitchFamily="18" charset="0"/>
                      </a:rPr>
                      <m:t>→</m:t>
                    </m:r>
                  </m:oMath>
                </a14:m>
                <a:r>
                  <a:rPr lang="en-US" sz="2400" dirty="0">
                    <a:latin typeface="Source Code Pro" panose="020B0509030403020204" pitchFamily="49" charset="0"/>
                  </a:rPr>
                  <a:t> (</a:t>
                </a:r>
                <a:r>
                  <a:rPr lang="en-US" sz="2400" dirty="0">
                    <a:solidFill>
                      <a:srgbClr val="70AD47"/>
                    </a:solidFill>
                    <a:latin typeface="Source Code Pro" panose="020B0509030403020204" pitchFamily="49" charset="0"/>
                  </a:rPr>
                  <a:t>Z</a:t>
                </a:r>
                <a:r>
                  <a:rPr lang="en-US" sz="2400" dirty="0">
                    <a:latin typeface="Source Code Pro" panose="020B0509030403020204" pitchFamily="49" charset="0"/>
                  </a:rPr>
                  <a:t>=3)</a:t>
                </a:r>
              </a:p>
            </p:txBody>
          </p:sp>
        </mc:Choice>
        <mc:Fallback xmlns="">
          <p:sp>
            <p:nvSpPr>
              <p:cNvPr id="5" name="TextBox 4">
                <a:extLst>
                  <a:ext uri="{FF2B5EF4-FFF2-40B4-BE49-F238E27FC236}">
                    <a16:creationId xmlns:a16="http://schemas.microsoft.com/office/drawing/2014/main" id="{4051FCC9-7DD6-4CDB-9C4E-FC1170D8D882}"/>
                  </a:ext>
                </a:extLst>
              </p:cNvPr>
              <p:cNvSpPr txBox="1">
                <a:spLocks noRot="1" noChangeAspect="1" noMove="1" noResize="1" noEditPoints="1" noAdjustHandles="1" noChangeArrowheads="1" noChangeShapeType="1" noTextEdit="1"/>
              </p:cNvSpPr>
              <p:nvPr/>
            </p:nvSpPr>
            <p:spPr>
              <a:xfrm>
                <a:off x="419070" y="2435437"/>
                <a:ext cx="5486402" cy="461665"/>
              </a:xfrm>
              <a:prstGeom prst="rect">
                <a:avLst/>
              </a:prstGeom>
              <a:blipFill>
                <a:blip r:embed="rId3"/>
                <a:stretch>
                  <a:fillRect l="-1778" t="-10667" b="-30667"/>
                </a:stretch>
              </a:blipFill>
            </p:spPr>
            <p:txBody>
              <a:bodyPr/>
              <a:lstStyle/>
              <a:p>
                <a:r>
                  <a:rPr lang="en-US">
                    <a:noFill/>
                  </a:rPr>
                  <a:t> </a:t>
                </a:r>
              </a:p>
            </p:txBody>
          </p:sp>
        </mc:Fallback>
      </mc:AlternateContent>
      <p:sp>
        <p:nvSpPr>
          <p:cNvPr id="7" name="TextBox 6">
            <a:extLst>
              <a:ext uri="{FF2B5EF4-FFF2-40B4-BE49-F238E27FC236}">
                <a16:creationId xmlns:a16="http://schemas.microsoft.com/office/drawing/2014/main" id="{D327B70A-5E21-4413-AA1D-5700FA1B4514}"/>
              </a:ext>
            </a:extLst>
          </p:cNvPr>
          <p:cNvSpPr txBox="1"/>
          <p:nvPr/>
        </p:nvSpPr>
        <p:spPr>
          <a:xfrm>
            <a:off x="419071" y="3033701"/>
            <a:ext cx="3800476" cy="461665"/>
          </a:xfrm>
          <a:prstGeom prst="rect">
            <a:avLst/>
          </a:prstGeom>
          <a:noFill/>
        </p:spPr>
        <p:txBody>
          <a:bodyPr wrap="square" rtlCol="0">
            <a:spAutoFit/>
          </a:bodyPr>
          <a:lstStyle/>
          <a:p>
            <a:r>
              <a:rPr lang="en-US" sz="2400" dirty="0" err="1">
                <a:latin typeface="Source Code Pro" panose="020B0509030403020204" pitchFamily="49" charset="0"/>
              </a:rPr>
              <a:t>builtin_plus</a:t>
            </a:r>
            <a:r>
              <a:rPr lang="en-US" sz="2400" dirty="0">
                <a:latin typeface="Source Code Pro" panose="020B0509030403020204" pitchFamily="49" charset="0"/>
              </a:rPr>
              <a:t>(1,</a:t>
            </a:r>
            <a:r>
              <a:rPr lang="en-US" sz="2400" dirty="0">
                <a:solidFill>
                  <a:srgbClr val="70AD47"/>
                </a:solidFill>
                <a:latin typeface="Source Code Pro" panose="020B0509030403020204" pitchFamily="49" charset="0"/>
              </a:rPr>
              <a:t>Y</a:t>
            </a:r>
            <a:r>
              <a:rPr lang="en-US" sz="2400" dirty="0">
                <a:latin typeface="Source Code Pro" panose="020B0509030403020204" pitchFamily="49" charset="0"/>
              </a:rPr>
              <a:t>,</a:t>
            </a:r>
            <a:r>
              <a:rPr lang="en-US" sz="2400" dirty="0">
                <a:solidFill>
                  <a:srgbClr val="70AD47"/>
                </a:solidFill>
                <a:latin typeface="Source Code Pro" panose="020B0509030403020204" pitchFamily="49" charset="0"/>
              </a:rPr>
              <a:t>Z</a:t>
            </a:r>
            <a:r>
              <a:rPr lang="en-US" sz="2400" dirty="0">
                <a:latin typeface="Source Code Pro" panose="020B0509030403020204" pitchFamily="49" charset="0"/>
              </a:rPr>
              <a:t>)</a:t>
            </a: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857E659C-D2C4-4202-80A7-3A1B80D446A3}"/>
                  </a:ext>
                </a:extLst>
              </p:cNvPr>
              <p:cNvSpPr txBox="1"/>
              <p:nvPr/>
            </p:nvSpPr>
            <p:spPr>
              <a:xfrm>
                <a:off x="419071" y="3765241"/>
                <a:ext cx="12068182" cy="461665"/>
              </a:xfrm>
              <a:prstGeom prst="rect">
                <a:avLst/>
              </a:prstGeom>
              <a:noFill/>
            </p:spPr>
            <p:txBody>
              <a:bodyPr wrap="square" rtlCol="0">
                <a:spAutoFit/>
              </a:bodyPr>
              <a:lstStyle/>
              <a:p>
                <a:r>
                  <a:rPr lang="en-US" sz="2400" dirty="0">
                    <a:latin typeface="Source Code Pro" panose="020B0509030403020204" pitchFamily="49" charset="0"/>
                  </a:rPr>
                  <a:t>(</a:t>
                </a:r>
                <a:r>
                  <a:rPr lang="en-US" sz="2400" dirty="0">
                    <a:solidFill>
                      <a:srgbClr val="70AD47"/>
                    </a:solidFill>
                    <a:latin typeface="Source Code Pro" panose="020B0509030403020204" pitchFamily="49" charset="0"/>
                  </a:rPr>
                  <a:t>Z</a:t>
                </a:r>
                <a:r>
                  <a:rPr lang="en-US" sz="2400" dirty="0">
                    <a:latin typeface="Source Code Pro" panose="020B0509030403020204" pitchFamily="49" charset="0"/>
                  </a:rPr>
                  <a:t>=3)*</a:t>
                </a:r>
                <a:r>
                  <a:rPr lang="en-US" sz="2400" dirty="0" err="1">
                    <a:latin typeface="Source Code Pro" panose="020B0509030403020204" pitchFamily="49" charset="0"/>
                  </a:rPr>
                  <a:t>builtin_plus</a:t>
                </a:r>
                <a:r>
                  <a:rPr lang="en-US" sz="2400" dirty="0">
                    <a:latin typeface="Source Code Pro" panose="020B0509030403020204" pitchFamily="49" charset="0"/>
                  </a:rPr>
                  <a:t>(1,</a:t>
                </a:r>
                <a:r>
                  <a:rPr lang="en-US" sz="2400" dirty="0">
                    <a:solidFill>
                      <a:srgbClr val="70AD47"/>
                    </a:solidFill>
                    <a:latin typeface="Source Code Pro" panose="020B0509030403020204" pitchFamily="49" charset="0"/>
                  </a:rPr>
                  <a:t>Y</a:t>
                </a:r>
                <a:r>
                  <a:rPr lang="en-US" sz="2400" dirty="0">
                    <a:latin typeface="Source Code Pro" panose="020B0509030403020204" pitchFamily="49" charset="0"/>
                  </a:rPr>
                  <a:t>,</a:t>
                </a:r>
                <a:r>
                  <a:rPr lang="en-US" sz="2400" dirty="0">
                    <a:solidFill>
                      <a:srgbClr val="70AD47"/>
                    </a:solidFill>
                    <a:latin typeface="Source Code Pro" panose="020B0509030403020204" pitchFamily="49" charset="0"/>
                  </a:rPr>
                  <a:t>Z</a:t>
                </a:r>
                <a:r>
                  <a:rPr lang="en-US" sz="2400" dirty="0">
                    <a:latin typeface="Source Code Pro" panose="020B0509030403020204" pitchFamily="49" charset="0"/>
                  </a:rPr>
                  <a:t>)</a:t>
                </a:r>
                <a14:m>
                  <m:oMath xmlns:m="http://schemas.openxmlformats.org/officeDocument/2006/math">
                    <m:r>
                      <a:rPr lang="en-US" sz="2400" b="0" i="1" smtClean="0">
                        <a:latin typeface="Cambria Math" panose="02040503050406030204" pitchFamily="18" charset="0"/>
                      </a:rPr>
                      <m:t>→</m:t>
                    </m:r>
                  </m:oMath>
                </a14:m>
                <a:r>
                  <a:rPr lang="en-US" sz="2400" dirty="0">
                    <a:latin typeface="Source Code Pro" panose="020B0509030403020204" pitchFamily="49" charset="0"/>
                  </a:rPr>
                  <a:t>(</a:t>
                </a:r>
                <a:r>
                  <a:rPr lang="en-US" sz="2400" dirty="0">
                    <a:solidFill>
                      <a:srgbClr val="70AD47"/>
                    </a:solidFill>
                    <a:latin typeface="Source Code Pro" panose="020B0509030403020204" pitchFamily="49" charset="0"/>
                  </a:rPr>
                  <a:t>Z</a:t>
                </a:r>
                <a:r>
                  <a:rPr lang="en-US" sz="2400" dirty="0">
                    <a:latin typeface="Source Code Pro" panose="020B0509030403020204" pitchFamily="49" charset="0"/>
                  </a:rPr>
                  <a:t>=3)*</a:t>
                </a:r>
                <a:r>
                  <a:rPr lang="en-US" sz="2400" dirty="0" err="1">
                    <a:latin typeface="Source Code Pro" panose="020B0509030403020204" pitchFamily="49" charset="0"/>
                  </a:rPr>
                  <a:t>builtin_plus</a:t>
                </a:r>
                <a:r>
                  <a:rPr lang="en-US" sz="2400" dirty="0">
                    <a:latin typeface="Source Code Pro" panose="020B0509030403020204" pitchFamily="49" charset="0"/>
                  </a:rPr>
                  <a:t>(1,</a:t>
                </a:r>
                <a:r>
                  <a:rPr lang="en-US" sz="2400" dirty="0">
                    <a:solidFill>
                      <a:srgbClr val="70AD47"/>
                    </a:solidFill>
                    <a:latin typeface="Source Code Pro" panose="020B0509030403020204" pitchFamily="49" charset="0"/>
                  </a:rPr>
                  <a:t>Y</a:t>
                </a:r>
                <a:r>
                  <a:rPr lang="en-US" sz="2400" dirty="0">
                    <a:latin typeface="Source Code Pro" panose="020B0509030403020204" pitchFamily="49" charset="0"/>
                  </a:rPr>
                  <a:t>,3)</a:t>
                </a:r>
              </a:p>
            </p:txBody>
          </p:sp>
        </mc:Choice>
        <mc:Fallback xmlns="">
          <p:sp>
            <p:nvSpPr>
              <p:cNvPr id="10" name="TextBox 9">
                <a:extLst>
                  <a:ext uri="{FF2B5EF4-FFF2-40B4-BE49-F238E27FC236}">
                    <a16:creationId xmlns:a16="http://schemas.microsoft.com/office/drawing/2014/main" id="{857E659C-D2C4-4202-80A7-3A1B80D446A3}"/>
                  </a:ext>
                </a:extLst>
              </p:cNvPr>
              <p:cNvSpPr txBox="1">
                <a:spLocks noRot="1" noChangeAspect="1" noMove="1" noResize="1" noEditPoints="1" noAdjustHandles="1" noChangeArrowheads="1" noChangeShapeType="1" noTextEdit="1"/>
              </p:cNvSpPr>
              <p:nvPr/>
            </p:nvSpPr>
            <p:spPr>
              <a:xfrm>
                <a:off x="419071" y="3765241"/>
                <a:ext cx="12068182" cy="461665"/>
              </a:xfrm>
              <a:prstGeom prst="rect">
                <a:avLst/>
              </a:prstGeom>
              <a:blipFill>
                <a:blip r:embed="rId4"/>
                <a:stretch>
                  <a:fillRect l="-808" t="-10667" b="-30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A79F2A38-1758-4EEB-93E4-7E3B4D8E78C3}"/>
                  </a:ext>
                </a:extLst>
              </p:cNvPr>
              <p:cNvSpPr txBox="1"/>
              <p:nvPr/>
            </p:nvSpPr>
            <p:spPr>
              <a:xfrm>
                <a:off x="419070" y="5098741"/>
                <a:ext cx="4729165" cy="830997"/>
              </a:xfrm>
              <a:prstGeom prst="rect">
                <a:avLst/>
              </a:prstGeom>
              <a:noFill/>
            </p:spPr>
            <p:txBody>
              <a:bodyPr wrap="square" rtlCol="0">
                <a:spAutoFit/>
              </a:bodyPr>
              <a:lstStyle/>
              <a:p>
                <a:r>
                  <a:rPr lang="en-US" sz="2400" dirty="0">
                    <a:latin typeface="Source Code Pro" panose="020B0509030403020204" pitchFamily="49" charset="0"/>
                  </a:rPr>
                  <a:t>builtin_plus(1,2,3) </a:t>
                </a:r>
                <a14:m>
                  <m:oMath xmlns:m="http://schemas.openxmlformats.org/officeDocument/2006/math">
                    <m:r>
                      <a:rPr lang="en-US" sz="2400" b="0" i="1" smtClean="0">
                        <a:latin typeface="Cambria Math" panose="02040503050406030204" pitchFamily="18" charset="0"/>
                      </a:rPr>
                      <m:t>→</m:t>
                    </m:r>
                  </m:oMath>
                </a14:m>
                <a:r>
                  <a:rPr lang="en-US" sz="2400" dirty="0">
                    <a:latin typeface="Source Code Pro" panose="020B0509030403020204" pitchFamily="49" charset="0"/>
                  </a:rPr>
                  <a:t> 1</a:t>
                </a:r>
              </a:p>
              <a:p>
                <a:r>
                  <a:rPr lang="en-US" sz="2400" dirty="0" err="1">
                    <a:latin typeface="Source Code Pro" panose="020B0509030403020204" pitchFamily="49" charset="0"/>
                  </a:rPr>
                  <a:t>builtin_plus</a:t>
                </a:r>
                <a:r>
                  <a:rPr lang="en-US" sz="2400" dirty="0">
                    <a:latin typeface="Source Code Pro" panose="020B0509030403020204" pitchFamily="49" charset="0"/>
                  </a:rPr>
                  <a:t>(1,2,4) </a:t>
                </a:r>
                <a14:m>
                  <m:oMath xmlns:m="http://schemas.openxmlformats.org/officeDocument/2006/math">
                    <m:r>
                      <a:rPr lang="en-US" sz="2400" b="0" i="1" smtClean="0">
                        <a:latin typeface="Cambria Math" panose="02040503050406030204" pitchFamily="18" charset="0"/>
                      </a:rPr>
                      <m:t>→</m:t>
                    </m:r>
                  </m:oMath>
                </a14:m>
                <a:r>
                  <a:rPr lang="en-US" sz="2400" dirty="0">
                    <a:latin typeface="Source Code Pro" panose="020B0509030403020204" pitchFamily="49" charset="0"/>
                  </a:rPr>
                  <a:t> 0</a:t>
                </a:r>
              </a:p>
            </p:txBody>
          </p:sp>
        </mc:Choice>
        <mc:Fallback xmlns="">
          <p:sp>
            <p:nvSpPr>
              <p:cNvPr id="12" name="TextBox 11">
                <a:extLst>
                  <a:ext uri="{FF2B5EF4-FFF2-40B4-BE49-F238E27FC236}">
                    <a16:creationId xmlns:a16="http://schemas.microsoft.com/office/drawing/2014/main" id="{A79F2A38-1758-4EEB-93E4-7E3B4D8E78C3}"/>
                  </a:ext>
                </a:extLst>
              </p:cNvPr>
              <p:cNvSpPr txBox="1">
                <a:spLocks noRot="1" noChangeAspect="1" noMove="1" noResize="1" noEditPoints="1" noAdjustHandles="1" noChangeArrowheads="1" noChangeShapeType="1" noTextEdit="1"/>
              </p:cNvSpPr>
              <p:nvPr/>
            </p:nvSpPr>
            <p:spPr>
              <a:xfrm>
                <a:off x="419070" y="5098741"/>
                <a:ext cx="4729165" cy="830997"/>
              </a:xfrm>
              <a:prstGeom prst="rect">
                <a:avLst/>
              </a:prstGeom>
              <a:blipFill>
                <a:blip r:embed="rId5"/>
                <a:stretch>
                  <a:fillRect l="-2062" t="-5839" b="-1532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10E271B3-CCF7-4900-8F69-6E26AB8492FF}"/>
                  </a:ext>
                </a:extLst>
              </p:cNvPr>
              <p:cNvSpPr txBox="1"/>
              <p:nvPr/>
            </p:nvSpPr>
            <p:spPr>
              <a:xfrm>
                <a:off x="419070" y="1845228"/>
                <a:ext cx="7435880" cy="461665"/>
              </a:xfrm>
              <a:prstGeom prst="rect">
                <a:avLst/>
              </a:prstGeom>
              <a:noFill/>
            </p:spPr>
            <p:txBody>
              <a:bodyPr wrap="square" rtlCol="0">
                <a:spAutoFit/>
              </a:bodyPr>
              <a:lstStyle/>
              <a:p>
                <a:r>
                  <a:rPr lang="en-US" sz="2400" dirty="0">
                    <a:latin typeface="Source Code Pro" panose="020B0509030403020204" pitchFamily="49" charset="0"/>
                  </a:rPr>
                  <a:t>builtin_plus(</a:t>
                </a:r>
                <a:r>
                  <a:rPr lang="en-US" sz="2400" dirty="0">
                    <a:solidFill>
                      <a:srgbClr val="70AD47"/>
                    </a:solidFill>
                    <a:latin typeface="Source Code Pro" panose="020B0509030403020204" pitchFamily="49" charset="0"/>
                  </a:rPr>
                  <a:t>X</a:t>
                </a:r>
                <a:r>
                  <a:rPr lang="en-US" sz="2400" dirty="0">
                    <a:latin typeface="Source Code Pro" panose="020B0509030403020204" pitchFamily="49" charset="0"/>
                  </a:rPr>
                  <a:t>,</a:t>
                </a:r>
                <a:r>
                  <a:rPr lang="en-US" sz="2400" dirty="0">
                    <a:solidFill>
                      <a:srgbClr val="70AD47"/>
                    </a:solidFill>
                    <a:latin typeface="Source Code Pro" panose="020B0509030403020204" pitchFamily="49" charset="0"/>
                  </a:rPr>
                  <a:t>Y</a:t>
                </a:r>
                <a:r>
                  <a:rPr lang="en-US" sz="2400" dirty="0">
                    <a:latin typeface="Source Code Pro" panose="020B0509030403020204" pitchFamily="49" charset="0"/>
                  </a:rPr>
                  <a:t>,</a:t>
                </a:r>
                <a:r>
                  <a:rPr lang="en-US" sz="2400" dirty="0">
                    <a:solidFill>
                      <a:srgbClr val="70AD47"/>
                    </a:solidFill>
                    <a:latin typeface="Source Code Pro" panose="020B0509030403020204" pitchFamily="49" charset="0"/>
                  </a:rPr>
                  <a:t>Z</a:t>
                </a:r>
                <a:r>
                  <a:rPr lang="en-US" sz="2400" dirty="0">
                    <a:latin typeface="Source Code Pro" panose="020B0509030403020204" pitchFamily="49" charset="0"/>
                  </a:rPr>
                  <a:t>) </a:t>
                </a:r>
                <a14:m>
                  <m:oMath xmlns:m="http://schemas.openxmlformats.org/officeDocument/2006/math">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r>
                          <a:rPr lang="en-US" sz="2400" b="0" i="1" smtClean="0">
                            <a:solidFill>
                              <a:srgbClr val="70AD47"/>
                            </a:solidFill>
                            <a:latin typeface="Cambria Math" panose="02040503050406030204" pitchFamily="18" charset="0"/>
                          </a:rPr>
                          <m:t>𝑋</m:t>
                        </m:r>
                        <m:r>
                          <a:rPr lang="en-US" sz="2400" b="0" i="1" smtClean="0">
                            <a:latin typeface="Cambria Math" panose="02040503050406030204" pitchFamily="18" charset="0"/>
                          </a:rPr>
                          <m:t>,</m:t>
                        </m:r>
                        <m:r>
                          <a:rPr lang="en-US" sz="2400" b="0" i="1" smtClean="0">
                            <a:solidFill>
                              <a:srgbClr val="70AD47"/>
                            </a:solidFill>
                            <a:latin typeface="Cambria Math" panose="02040503050406030204" pitchFamily="18" charset="0"/>
                          </a:rPr>
                          <m:t>𝑌</m:t>
                        </m:r>
                        <m:r>
                          <a:rPr lang="en-US" sz="2400" b="0" i="1" smtClean="0">
                            <a:latin typeface="Cambria Math" panose="02040503050406030204" pitchFamily="18" charset="0"/>
                          </a:rPr>
                          <m:t>,</m:t>
                        </m:r>
                        <m:r>
                          <a:rPr lang="en-US" sz="2400" b="0" i="1" smtClean="0">
                            <a:solidFill>
                              <a:srgbClr val="70AD47"/>
                            </a:solidFill>
                            <a:latin typeface="Cambria Math" panose="02040503050406030204" pitchFamily="18" charset="0"/>
                          </a:rPr>
                          <m:t>𝑍</m:t>
                        </m:r>
                      </m:e>
                    </m:d>
                    <m:r>
                      <a:rPr lang="en-US" sz="2400" b="0" i="1" smtClean="0">
                        <a:latin typeface="Cambria Math" panose="02040503050406030204" pitchFamily="18" charset="0"/>
                      </a:rPr>
                      <m:t>:</m:t>
                    </m:r>
                    <m:r>
                      <a:rPr lang="en-US" sz="2400" b="0" i="1" dirty="0" smtClean="0">
                        <a:solidFill>
                          <a:srgbClr val="70AD47"/>
                        </a:solidFill>
                        <a:latin typeface="Cambria Math" panose="02040503050406030204" pitchFamily="18" charset="0"/>
                      </a:rPr>
                      <m:t>𝑋</m:t>
                    </m:r>
                    <m:r>
                      <a:rPr lang="en-US" sz="2400" b="0" i="1" dirty="0" smtClean="0">
                        <a:latin typeface="Cambria Math" panose="02040503050406030204" pitchFamily="18" charset="0"/>
                      </a:rPr>
                      <m:t>+</m:t>
                    </m:r>
                    <m:r>
                      <a:rPr lang="en-US" sz="2400" b="0" i="1" dirty="0" smtClean="0">
                        <a:solidFill>
                          <a:srgbClr val="70AD47"/>
                        </a:solidFill>
                        <a:latin typeface="Cambria Math" panose="02040503050406030204" pitchFamily="18" charset="0"/>
                      </a:rPr>
                      <m:t>𝑌</m:t>
                    </m:r>
                    <m:r>
                      <a:rPr lang="en-US" sz="2400" b="0" i="1" dirty="0" smtClean="0">
                        <a:latin typeface="Cambria Math" panose="02040503050406030204" pitchFamily="18" charset="0"/>
                      </a:rPr>
                      <m:t>=</m:t>
                    </m:r>
                    <m:r>
                      <a:rPr lang="en-US" sz="2400" b="0" i="1" dirty="0" smtClean="0">
                        <a:solidFill>
                          <a:srgbClr val="70AD47"/>
                        </a:solidFill>
                        <a:latin typeface="Cambria Math" panose="02040503050406030204" pitchFamily="18" charset="0"/>
                      </a:rPr>
                      <m:t>𝑍</m:t>
                    </m:r>
                    <m:r>
                      <a:rPr lang="en-US" sz="2400" b="0" i="1" dirty="0" smtClean="0">
                        <a:solidFill>
                          <a:schemeClr val="tx1"/>
                        </a:solidFill>
                        <a:latin typeface="Cambria Math" panose="02040503050406030204" pitchFamily="18" charset="0"/>
                      </a:rPr>
                      <m:t>}</m:t>
                    </m:r>
                  </m:oMath>
                </a14:m>
                <a:endParaRPr lang="en-US" sz="2400" dirty="0">
                  <a:latin typeface="Source Code Pro" panose="020B0509030403020204" pitchFamily="49" charset="0"/>
                </a:endParaRPr>
              </a:p>
            </p:txBody>
          </p:sp>
        </mc:Choice>
        <mc:Fallback xmlns="">
          <p:sp>
            <p:nvSpPr>
              <p:cNvPr id="22" name="TextBox 21">
                <a:extLst>
                  <a:ext uri="{FF2B5EF4-FFF2-40B4-BE49-F238E27FC236}">
                    <a16:creationId xmlns:a16="http://schemas.microsoft.com/office/drawing/2014/main" id="{10E271B3-CCF7-4900-8F69-6E26AB8492FF}"/>
                  </a:ext>
                </a:extLst>
              </p:cNvPr>
              <p:cNvSpPr txBox="1">
                <a:spLocks noRot="1" noChangeAspect="1" noMove="1" noResize="1" noEditPoints="1" noAdjustHandles="1" noChangeArrowheads="1" noChangeShapeType="1" noTextEdit="1"/>
              </p:cNvSpPr>
              <p:nvPr/>
            </p:nvSpPr>
            <p:spPr>
              <a:xfrm>
                <a:off x="419070" y="1845228"/>
                <a:ext cx="7435880" cy="461665"/>
              </a:xfrm>
              <a:prstGeom prst="rect">
                <a:avLst/>
              </a:prstGeom>
              <a:blipFill>
                <a:blip r:embed="rId6"/>
                <a:stretch>
                  <a:fillRect l="-1311" t="-10667" b="-30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21CB5A0B-C172-44C4-AE41-6BFDED2A41A4}"/>
                  </a:ext>
                </a:extLst>
              </p:cNvPr>
              <p:cNvSpPr txBox="1"/>
              <p:nvPr/>
            </p:nvSpPr>
            <p:spPr>
              <a:xfrm>
                <a:off x="419070" y="4288812"/>
                <a:ext cx="7510463" cy="461665"/>
              </a:xfrm>
              <a:prstGeom prst="rect">
                <a:avLst/>
              </a:prstGeom>
              <a:noFill/>
            </p:spPr>
            <p:txBody>
              <a:bodyPr wrap="square" rtlCol="0">
                <a:spAutoFit/>
              </a:bodyPr>
              <a:lstStyle/>
              <a:p>
                <a:r>
                  <a:rPr lang="en-US" sz="2400" dirty="0">
                    <a:latin typeface="Source Code Pro" panose="020B0509030403020204" pitchFamily="49" charset="0"/>
                  </a:rPr>
                  <a:t>(</a:t>
                </a:r>
                <a:r>
                  <a:rPr lang="en-US" sz="2400" dirty="0">
                    <a:solidFill>
                      <a:srgbClr val="70AD47"/>
                    </a:solidFill>
                    <a:latin typeface="Source Code Pro" panose="020B0509030403020204" pitchFamily="49" charset="0"/>
                  </a:rPr>
                  <a:t>Z</a:t>
                </a:r>
                <a:r>
                  <a:rPr lang="en-US" sz="2400" dirty="0">
                    <a:latin typeface="Source Code Pro" panose="020B0509030403020204" pitchFamily="49" charset="0"/>
                  </a:rPr>
                  <a:t>=3)*</a:t>
                </a:r>
                <a:r>
                  <a:rPr lang="en-US" sz="2400" dirty="0" err="1">
                    <a:latin typeface="Source Code Pro" panose="020B0509030403020204" pitchFamily="49" charset="0"/>
                  </a:rPr>
                  <a:t>builtin_plus</a:t>
                </a:r>
                <a:r>
                  <a:rPr lang="en-US" sz="2400" dirty="0">
                    <a:latin typeface="Source Code Pro" panose="020B0509030403020204" pitchFamily="49" charset="0"/>
                  </a:rPr>
                  <a:t>(1,</a:t>
                </a:r>
                <a:r>
                  <a:rPr lang="en-US" sz="2400" dirty="0">
                    <a:solidFill>
                      <a:srgbClr val="70AD47"/>
                    </a:solidFill>
                    <a:latin typeface="Source Code Pro" panose="020B0509030403020204" pitchFamily="49" charset="0"/>
                  </a:rPr>
                  <a:t>Y</a:t>
                </a:r>
                <a:r>
                  <a:rPr lang="en-US" sz="2400" dirty="0">
                    <a:latin typeface="Source Code Pro" panose="020B0509030403020204" pitchFamily="49" charset="0"/>
                  </a:rPr>
                  <a:t>,3)</a:t>
                </a:r>
                <a14:m>
                  <m:oMath xmlns:m="http://schemas.openxmlformats.org/officeDocument/2006/math">
                    <m:r>
                      <a:rPr lang="en-US" sz="2400" b="0" i="1" smtClean="0">
                        <a:latin typeface="Cambria Math" panose="02040503050406030204" pitchFamily="18" charset="0"/>
                      </a:rPr>
                      <m:t>→</m:t>
                    </m:r>
                  </m:oMath>
                </a14:m>
                <a:r>
                  <a:rPr lang="en-US" sz="2400" dirty="0">
                    <a:latin typeface="Source Code Pro" panose="020B0509030403020204" pitchFamily="49" charset="0"/>
                  </a:rPr>
                  <a:t>(</a:t>
                </a:r>
                <a:r>
                  <a:rPr lang="en-US" sz="2400" dirty="0">
                    <a:solidFill>
                      <a:srgbClr val="70AD47"/>
                    </a:solidFill>
                    <a:latin typeface="Source Code Pro" panose="020B0509030403020204" pitchFamily="49" charset="0"/>
                  </a:rPr>
                  <a:t>Z</a:t>
                </a:r>
                <a:r>
                  <a:rPr lang="en-US" sz="2400" dirty="0">
                    <a:latin typeface="Source Code Pro" panose="020B0509030403020204" pitchFamily="49" charset="0"/>
                  </a:rPr>
                  <a:t>=3)*(</a:t>
                </a:r>
                <a:r>
                  <a:rPr lang="en-US" sz="2400" dirty="0">
                    <a:solidFill>
                      <a:srgbClr val="70AD47"/>
                    </a:solidFill>
                    <a:latin typeface="Source Code Pro" panose="020B0509030403020204" pitchFamily="49" charset="0"/>
                  </a:rPr>
                  <a:t>Y</a:t>
                </a:r>
                <a:r>
                  <a:rPr lang="en-US" sz="2400" dirty="0">
                    <a:latin typeface="Source Code Pro" panose="020B0509030403020204" pitchFamily="49" charset="0"/>
                  </a:rPr>
                  <a:t>=2)</a:t>
                </a:r>
              </a:p>
            </p:txBody>
          </p:sp>
        </mc:Choice>
        <mc:Fallback xmlns="">
          <p:sp>
            <p:nvSpPr>
              <p:cNvPr id="11" name="TextBox 10">
                <a:extLst>
                  <a:ext uri="{FF2B5EF4-FFF2-40B4-BE49-F238E27FC236}">
                    <a16:creationId xmlns:a16="http://schemas.microsoft.com/office/drawing/2014/main" id="{21CB5A0B-C172-44C4-AE41-6BFDED2A41A4}"/>
                  </a:ext>
                </a:extLst>
              </p:cNvPr>
              <p:cNvSpPr txBox="1">
                <a:spLocks noRot="1" noChangeAspect="1" noMove="1" noResize="1" noEditPoints="1" noAdjustHandles="1" noChangeArrowheads="1" noChangeShapeType="1" noTextEdit="1"/>
              </p:cNvSpPr>
              <p:nvPr/>
            </p:nvSpPr>
            <p:spPr>
              <a:xfrm>
                <a:off x="419070" y="4288812"/>
                <a:ext cx="7510463" cy="461665"/>
              </a:xfrm>
              <a:prstGeom prst="rect">
                <a:avLst/>
              </a:prstGeom>
              <a:blipFill>
                <a:blip r:embed="rId7"/>
                <a:stretch>
                  <a:fillRect l="-1299" t="-10667" b="-30667"/>
                </a:stretch>
              </a:blipFill>
            </p:spPr>
            <p:txBody>
              <a:bodyPr/>
              <a:lstStyle/>
              <a:p>
                <a:r>
                  <a:rPr lang="en-US">
                    <a:noFill/>
                  </a:rPr>
                  <a:t> </a:t>
                </a:r>
              </a:p>
            </p:txBody>
          </p:sp>
        </mc:Fallback>
      </mc:AlternateContent>
      <p:sp>
        <p:nvSpPr>
          <p:cNvPr id="8" name="Speech Bubble: Oval 7">
            <a:extLst>
              <a:ext uri="{FF2B5EF4-FFF2-40B4-BE49-F238E27FC236}">
                <a16:creationId xmlns:a16="http://schemas.microsoft.com/office/drawing/2014/main" id="{ED8ED095-21E7-4610-9984-6B00F928E8B9}"/>
              </a:ext>
            </a:extLst>
          </p:cNvPr>
          <p:cNvSpPr/>
          <p:nvPr/>
        </p:nvSpPr>
        <p:spPr>
          <a:xfrm>
            <a:off x="6143595" y="2279344"/>
            <a:ext cx="3571875" cy="1414463"/>
          </a:xfrm>
          <a:prstGeom prst="wedgeEllipseCallout">
            <a:avLst>
              <a:gd name="adj1" fmla="val -109393"/>
              <a:gd name="adj2" fmla="val 2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No rewrites available for: </a:t>
            </a:r>
            <a:r>
              <a:rPr lang="en-US" sz="2400" b="1" dirty="0"/>
              <a:t>1+</a:t>
            </a:r>
            <a:r>
              <a:rPr lang="en-US" sz="2400" b="1" dirty="0">
                <a:solidFill>
                  <a:srgbClr val="70AD47"/>
                </a:solidFill>
              </a:rPr>
              <a:t>Y</a:t>
            </a:r>
            <a:r>
              <a:rPr lang="en-US" sz="2400" b="1" dirty="0"/>
              <a:t>=</a:t>
            </a:r>
            <a:r>
              <a:rPr lang="en-US" sz="2400" b="1" dirty="0">
                <a:solidFill>
                  <a:srgbClr val="70AD47"/>
                </a:solidFill>
              </a:rPr>
              <a:t>Z</a:t>
            </a:r>
          </a:p>
        </p:txBody>
      </p:sp>
      <p:sp>
        <p:nvSpPr>
          <p:cNvPr id="13" name="Speech Bubble: Oval 12">
            <a:extLst>
              <a:ext uri="{FF2B5EF4-FFF2-40B4-BE49-F238E27FC236}">
                <a16:creationId xmlns:a16="http://schemas.microsoft.com/office/drawing/2014/main" id="{DE899930-745B-4892-B9E7-84D824B84517}"/>
              </a:ext>
            </a:extLst>
          </p:cNvPr>
          <p:cNvSpPr/>
          <p:nvPr/>
        </p:nvSpPr>
        <p:spPr>
          <a:xfrm>
            <a:off x="4719608" y="3145309"/>
            <a:ext cx="4357688" cy="1528762"/>
          </a:xfrm>
          <a:prstGeom prst="wedgeEllipseCallout">
            <a:avLst>
              <a:gd name="adj1" fmla="val -58888"/>
              <a:gd name="adj2" fmla="val -6804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latin typeface="Source Code Pro" panose="020B0509030403020204" pitchFamily="49" charset="0"/>
              </a:rPr>
              <a:t>builtin_plus</a:t>
            </a:r>
            <a:r>
              <a:rPr lang="en-US" sz="2400" dirty="0">
                <a:latin typeface="Source Code Pro" panose="020B0509030403020204" pitchFamily="49" charset="0"/>
              </a:rPr>
              <a:t> </a:t>
            </a:r>
            <a:r>
              <a:rPr lang="en-US" sz="2400" dirty="0"/>
              <a:t>runs and its result is assigned </a:t>
            </a:r>
            <a:r>
              <a:rPr lang="en-US" sz="2400" b="1" dirty="0">
                <a:solidFill>
                  <a:srgbClr val="70AD47"/>
                </a:solidFill>
              </a:rPr>
              <a:t>Z</a:t>
            </a:r>
          </a:p>
        </p:txBody>
      </p:sp>
      <p:sp>
        <p:nvSpPr>
          <p:cNvPr id="14" name="Speech Bubble: Oval 13">
            <a:extLst>
              <a:ext uri="{FF2B5EF4-FFF2-40B4-BE49-F238E27FC236}">
                <a16:creationId xmlns:a16="http://schemas.microsoft.com/office/drawing/2014/main" id="{44632ECA-1ACA-49C4-8075-264107142614}"/>
              </a:ext>
            </a:extLst>
          </p:cNvPr>
          <p:cNvSpPr/>
          <p:nvPr/>
        </p:nvSpPr>
        <p:spPr>
          <a:xfrm>
            <a:off x="2883666" y="1030128"/>
            <a:ext cx="3300413" cy="2000250"/>
          </a:xfrm>
          <a:prstGeom prst="wedgeEllipseCallout">
            <a:avLst>
              <a:gd name="adj1" fmla="val 18841"/>
              <a:gd name="adj2" fmla="val 9058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Propagate the assignment to </a:t>
            </a:r>
            <a:r>
              <a:rPr lang="en-US" sz="2400" dirty="0">
                <a:solidFill>
                  <a:srgbClr val="70AD47"/>
                </a:solidFill>
              </a:rPr>
              <a:t>Z</a:t>
            </a:r>
          </a:p>
        </p:txBody>
      </p:sp>
      <p:sp>
        <p:nvSpPr>
          <p:cNvPr id="15" name="Speech Bubble: Oval 14">
            <a:extLst>
              <a:ext uri="{FF2B5EF4-FFF2-40B4-BE49-F238E27FC236}">
                <a16:creationId xmlns:a16="http://schemas.microsoft.com/office/drawing/2014/main" id="{7CABD9E0-CAAA-4286-B4F0-8A11A51FE388}"/>
              </a:ext>
            </a:extLst>
          </p:cNvPr>
          <p:cNvSpPr/>
          <p:nvPr/>
        </p:nvSpPr>
        <p:spPr>
          <a:xfrm>
            <a:off x="7023469" y="4408818"/>
            <a:ext cx="3300412" cy="1800225"/>
          </a:xfrm>
          <a:prstGeom prst="wedgeEllipseCallout">
            <a:avLst>
              <a:gd name="adj1" fmla="val -101353"/>
              <a:gd name="adj2" fmla="val -3274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Built-ins support multiple </a:t>
            </a:r>
            <a:r>
              <a:rPr lang="en-US" sz="2400" i="1" dirty="0"/>
              <a:t>modes</a:t>
            </a:r>
            <a:r>
              <a:rPr lang="en-US" sz="2400" dirty="0"/>
              <a:t> for computation</a:t>
            </a:r>
          </a:p>
        </p:txBody>
      </p:sp>
      <p:sp>
        <p:nvSpPr>
          <p:cNvPr id="16" name="Left Brace 15">
            <a:extLst>
              <a:ext uri="{FF2B5EF4-FFF2-40B4-BE49-F238E27FC236}">
                <a16:creationId xmlns:a16="http://schemas.microsoft.com/office/drawing/2014/main" id="{C9B54FD2-41B4-423D-997C-99AFC6075896}"/>
              </a:ext>
            </a:extLst>
          </p:cNvPr>
          <p:cNvSpPr/>
          <p:nvPr/>
        </p:nvSpPr>
        <p:spPr>
          <a:xfrm rot="10800000">
            <a:off x="4776759" y="5148469"/>
            <a:ext cx="300038" cy="731540"/>
          </a:xfrm>
          <a:prstGeom prst="leftBrace">
            <a:avLst>
              <a:gd name="adj1" fmla="val 51190"/>
              <a:gd name="adj2" fmla="val 50000"/>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
        <p:nvSpPr>
          <p:cNvPr id="17" name="Speech Bubble: Oval 16">
            <a:extLst>
              <a:ext uri="{FF2B5EF4-FFF2-40B4-BE49-F238E27FC236}">
                <a16:creationId xmlns:a16="http://schemas.microsoft.com/office/drawing/2014/main" id="{07C83AC7-9BA1-40AE-9CF6-9C162F9246D3}"/>
              </a:ext>
            </a:extLst>
          </p:cNvPr>
          <p:cNvSpPr/>
          <p:nvPr/>
        </p:nvSpPr>
        <p:spPr>
          <a:xfrm>
            <a:off x="6391247" y="4863643"/>
            <a:ext cx="2400300" cy="1924496"/>
          </a:xfrm>
          <a:prstGeom prst="wedgeEllipseCallout">
            <a:avLst>
              <a:gd name="adj1" fmla="val -102999"/>
              <a:gd name="adj2" fmla="val -1619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Check assignment is consistent</a:t>
            </a:r>
          </a:p>
        </p:txBody>
      </p:sp>
      <p:sp>
        <p:nvSpPr>
          <p:cNvPr id="26" name="Speech Bubble: Oval 25">
            <a:extLst>
              <a:ext uri="{FF2B5EF4-FFF2-40B4-BE49-F238E27FC236}">
                <a16:creationId xmlns:a16="http://schemas.microsoft.com/office/drawing/2014/main" id="{C3CD2B6C-D362-4110-996F-A94851964CA4}"/>
              </a:ext>
            </a:extLst>
          </p:cNvPr>
          <p:cNvSpPr/>
          <p:nvPr/>
        </p:nvSpPr>
        <p:spPr>
          <a:xfrm>
            <a:off x="7457440" y="2809240"/>
            <a:ext cx="1798320" cy="1131308"/>
          </a:xfrm>
          <a:prstGeom prst="wedgeEllipseCallout">
            <a:avLst>
              <a:gd name="adj1" fmla="val -81002"/>
              <a:gd name="adj2" fmla="val -951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peech Bubble: Oval 17">
            <a:extLst>
              <a:ext uri="{FF2B5EF4-FFF2-40B4-BE49-F238E27FC236}">
                <a16:creationId xmlns:a16="http://schemas.microsoft.com/office/drawing/2014/main" id="{0C6F04A1-43C5-4C3C-8494-EED4B000971E}"/>
              </a:ext>
            </a:extLst>
          </p:cNvPr>
          <p:cNvSpPr/>
          <p:nvPr/>
        </p:nvSpPr>
        <p:spPr>
          <a:xfrm>
            <a:off x="6679855" y="2228594"/>
            <a:ext cx="3664743" cy="2322514"/>
          </a:xfrm>
          <a:prstGeom prst="wedgeEllipseCallout">
            <a:avLst>
              <a:gd name="adj1" fmla="val -91783"/>
              <a:gd name="adj2" fmla="val 9071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Maps to the multiplicity of being contained in the bag</a:t>
            </a:r>
          </a:p>
        </p:txBody>
      </p:sp>
      <p:sp>
        <p:nvSpPr>
          <p:cNvPr id="19" name="Speech Bubble: Oval 18">
            <a:extLst>
              <a:ext uri="{FF2B5EF4-FFF2-40B4-BE49-F238E27FC236}">
                <a16:creationId xmlns:a16="http://schemas.microsoft.com/office/drawing/2014/main" id="{66625759-9322-405B-B074-9AA50D1A4016}"/>
              </a:ext>
            </a:extLst>
          </p:cNvPr>
          <p:cNvSpPr/>
          <p:nvPr/>
        </p:nvSpPr>
        <p:spPr>
          <a:xfrm>
            <a:off x="276198" y="938201"/>
            <a:ext cx="2536032" cy="2137196"/>
          </a:xfrm>
          <a:prstGeom prst="wedgeEllipseCallout">
            <a:avLst>
              <a:gd name="adj1" fmla="val -1322"/>
              <a:gd name="adj2" fmla="val 857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Source Code Pro" panose="020B0509030403020204" pitchFamily="49" charset="0"/>
              </a:rPr>
              <a:t>* </a:t>
            </a:r>
            <a:r>
              <a:rPr lang="en-US" sz="2400" dirty="0"/>
              <a:t>and  </a:t>
            </a:r>
            <a:r>
              <a:rPr lang="en-US" sz="2400" dirty="0">
                <a:latin typeface="Source Code Pro" panose="020B0509030403020204" pitchFamily="49" charset="0"/>
              </a:rPr>
              <a:t>+</a:t>
            </a:r>
          </a:p>
          <a:p>
            <a:pPr algn="ctr"/>
            <a:r>
              <a:rPr lang="en-US" sz="2400" dirty="0"/>
              <a:t>are over the bag’s multiplicity</a:t>
            </a:r>
          </a:p>
        </p:txBody>
      </p:sp>
      <p:sp>
        <p:nvSpPr>
          <p:cNvPr id="25" name="Speech Bubble: Oval 24">
            <a:extLst>
              <a:ext uri="{FF2B5EF4-FFF2-40B4-BE49-F238E27FC236}">
                <a16:creationId xmlns:a16="http://schemas.microsoft.com/office/drawing/2014/main" id="{9B0329BC-5FF1-4650-BB5C-59CE31F8AD00}"/>
              </a:ext>
            </a:extLst>
          </p:cNvPr>
          <p:cNvSpPr/>
          <p:nvPr/>
        </p:nvSpPr>
        <p:spPr>
          <a:xfrm>
            <a:off x="5409603" y="3751618"/>
            <a:ext cx="3108960" cy="1872553"/>
          </a:xfrm>
          <a:prstGeom prst="wedgeEllipseCallout">
            <a:avLst>
              <a:gd name="adj1" fmla="val -97304"/>
              <a:gd name="adj2" fmla="val -6690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70AD47"/>
                </a:solidFill>
              </a:rPr>
              <a:t>Y</a:t>
            </a:r>
            <a:r>
              <a:rPr lang="en-US" sz="2400" dirty="0"/>
              <a:t>=1, </a:t>
            </a:r>
            <a:r>
              <a:rPr lang="en-US" sz="2400" dirty="0">
                <a:solidFill>
                  <a:srgbClr val="70AD47"/>
                </a:solidFill>
              </a:rPr>
              <a:t>Z</a:t>
            </a:r>
            <a:r>
              <a:rPr lang="en-US" sz="2400" dirty="0"/>
              <a:t>=2</a:t>
            </a:r>
          </a:p>
          <a:p>
            <a:pPr algn="ctr"/>
            <a:r>
              <a:rPr lang="en-US" sz="2400" dirty="0">
                <a:solidFill>
                  <a:srgbClr val="70AD47"/>
                </a:solidFill>
              </a:rPr>
              <a:t>Y</a:t>
            </a:r>
            <a:r>
              <a:rPr lang="en-US" sz="2400" dirty="0"/>
              <a:t>=2, </a:t>
            </a:r>
            <a:r>
              <a:rPr lang="en-US" sz="2400" dirty="0">
                <a:solidFill>
                  <a:srgbClr val="70AD47"/>
                </a:solidFill>
              </a:rPr>
              <a:t>Z</a:t>
            </a:r>
            <a:r>
              <a:rPr lang="en-US" sz="2400" dirty="0"/>
              <a:t>=3</a:t>
            </a:r>
          </a:p>
          <a:p>
            <a:pPr algn="ctr"/>
            <a:r>
              <a:rPr lang="en-US" sz="2400" dirty="0">
                <a:solidFill>
                  <a:srgbClr val="70AD47"/>
                </a:solidFill>
              </a:rPr>
              <a:t>Y</a:t>
            </a:r>
            <a:r>
              <a:rPr lang="en-US" sz="2400" dirty="0"/>
              <a:t>=3, </a:t>
            </a:r>
            <a:r>
              <a:rPr lang="en-US" sz="2400" dirty="0">
                <a:solidFill>
                  <a:srgbClr val="70AD47"/>
                </a:solidFill>
              </a:rPr>
              <a:t>Z</a:t>
            </a:r>
            <a:r>
              <a:rPr lang="en-US" sz="2400" dirty="0"/>
              <a:t>=4</a:t>
            </a:r>
          </a:p>
          <a:p>
            <a:pPr algn="ctr"/>
            <a:r>
              <a:rPr lang="en-US" sz="2400" dirty="0"/>
              <a:t>….</a:t>
            </a:r>
          </a:p>
        </p:txBody>
      </p:sp>
    </p:spTree>
    <p:extLst>
      <p:ext uri="{BB962C8B-B14F-4D97-AF65-F5344CB8AC3E}">
        <p14:creationId xmlns:p14="http://schemas.microsoft.com/office/powerpoint/2010/main" val="1066495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par>
                          <p:cTn id="12" fill="hold">
                            <p:stCondLst>
                              <p:cond delay="0"/>
                            </p:stCondLst>
                            <p:childTnLst>
                              <p:par>
                                <p:cTn id="13" presetID="10" presetClass="entr" presetSubtype="0" fill="hold" grpId="1"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500"/>
                                        <p:tgtEl>
                                          <p:spTgt spid="7"/>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par>
                                <p:cTn id="24" presetID="10" presetClass="exit" presetSubtype="0" fill="hold" grpId="0" nodeType="withEffect">
                                  <p:stCondLst>
                                    <p:cond delay="0"/>
                                  </p:stCondLst>
                                  <p:childTnLst>
                                    <p:animEffect transition="out" filter="fade">
                                      <p:cBhvr>
                                        <p:cTn id="25" dur="500"/>
                                        <p:tgtEl>
                                          <p:spTgt spid="13"/>
                                        </p:tgtEl>
                                      </p:cBhvr>
                                    </p:animEffect>
                                    <p:set>
                                      <p:cBhvr>
                                        <p:cTn id="26" dur="1" fill="hold">
                                          <p:stCondLst>
                                            <p:cond delay="499"/>
                                          </p:stCondLst>
                                        </p:cTn>
                                        <p:tgtEl>
                                          <p:spTgt spid="13"/>
                                        </p:tgtEl>
                                        <p:attrNameLst>
                                          <p:attrName>style.visibility</p:attrName>
                                        </p:attrNameLst>
                                      </p:cBhvr>
                                      <p:to>
                                        <p:strVal val="hidden"/>
                                      </p:to>
                                    </p:set>
                                  </p:childTnLst>
                                </p:cTn>
                              </p:par>
                            </p:childTnLst>
                          </p:cTn>
                        </p:par>
                        <p:par>
                          <p:cTn id="27" fill="hold">
                            <p:stCondLst>
                              <p:cond delay="500"/>
                            </p:stCondLst>
                            <p:childTnLst>
                              <p:par>
                                <p:cTn id="28" presetID="10" presetClass="entr" presetSubtype="0" fill="hold" grpId="0" nodeType="afterEffect">
                                  <p:stCondLst>
                                    <p:cond delay="0"/>
                                  </p:stCondLst>
                                  <p:childTnLst>
                                    <p:set>
                                      <p:cBhvr>
                                        <p:cTn id="29" dur="1" fill="hold">
                                          <p:stCondLst>
                                            <p:cond delay="0"/>
                                          </p:stCondLst>
                                        </p:cTn>
                                        <p:tgtEl>
                                          <p:spTgt spid="25"/>
                                        </p:tgtEl>
                                        <p:attrNameLst>
                                          <p:attrName>style.visibility</p:attrName>
                                        </p:attrNameLst>
                                      </p:cBhvr>
                                      <p:to>
                                        <p:strVal val="visible"/>
                                      </p:to>
                                    </p:set>
                                    <p:animEffect transition="in" filter="fade">
                                      <p:cBhvr>
                                        <p:cTn id="30" dur="500"/>
                                        <p:tgtEl>
                                          <p:spTgt spid="25"/>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500"/>
                                        <p:tgtEl>
                                          <p:spTgt spid="10"/>
                                        </p:tgtEl>
                                      </p:cBhvr>
                                    </p:animEffect>
                                  </p:childTnLst>
                                </p:cTn>
                              </p:par>
                              <p:par>
                                <p:cTn id="36" presetID="10" presetClass="exit" presetSubtype="0" fill="hold" grpId="1" nodeType="withEffect">
                                  <p:stCondLst>
                                    <p:cond delay="0"/>
                                  </p:stCondLst>
                                  <p:childTnLst>
                                    <p:animEffect transition="out" filter="fade">
                                      <p:cBhvr>
                                        <p:cTn id="37" dur="500"/>
                                        <p:tgtEl>
                                          <p:spTgt spid="8"/>
                                        </p:tgtEl>
                                      </p:cBhvr>
                                    </p:animEffect>
                                    <p:set>
                                      <p:cBhvr>
                                        <p:cTn id="38" dur="1" fill="hold">
                                          <p:stCondLst>
                                            <p:cond delay="499"/>
                                          </p:stCondLst>
                                        </p:cTn>
                                        <p:tgtEl>
                                          <p:spTgt spid="8"/>
                                        </p:tgtEl>
                                        <p:attrNameLst>
                                          <p:attrName>style.visibility</p:attrName>
                                        </p:attrNameLst>
                                      </p:cBhvr>
                                      <p:to>
                                        <p:strVal val="hidden"/>
                                      </p:to>
                                    </p:set>
                                  </p:childTnLst>
                                </p:cTn>
                              </p:par>
                              <p:par>
                                <p:cTn id="39" presetID="10" presetClass="entr" presetSubtype="0"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fade">
                                      <p:cBhvr>
                                        <p:cTn id="41" dur="500"/>
                                        <p:tgtEl>
                                          <p:spTgt spid="14"/>
                                        </p:tgtEl>
                                      </p:cBhvr>
                                    </p:animEffect>
                                  </p:childTnLst>
                                </p:cTn>
                              </p:par>
                              <p:par>
                                <p:cTn id="42" presetID="10" presetClass="exit" presetSubtype="0" fill="hold" grpId="1" nodeType="withEffect">
                                  <p:stCondLst>
                                    <p:cond delay="0"/>
                                  </p:stCondLst>
                                  <p:childTnLst>
                                    <p:animEffect transition="out" filter="fade">
                                      <p:cBhvr>
                                        <p:cTn id="43" dur="500"/>
                                        <p:tgtEl>
                                          <p:spTgt spid="25"/>
                                        </p:tgtEl>
                                      </p:cBhvr>
                                    </p:animEffect>
                                    <p:set>
                                      <p:cBhvr>
                                        <p:cTn id="44" dur="1" fill="hold">
                                          <p:stCondLst>
                                            <p:cond delay="499"/>
                                          </p:stCondLst>
                                        </p:cTn>
                                        <p:tgtEl>
                                          <p:spTgt spid="25"/>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fade">
                                      <p:cBhvr>
                                        <p:cTn id="49" dur="500"/>
                                        <p:tgtEl>
                                          <p:spTgt spid="15"/>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fade">
                                      <p:cBhvr>
                                        <p:cTn id="52" dur="500"/>
                                        <p:tgtEl>
                                          <p:spTgt spid="1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fade">
                                      <p:cBhvr>
                                        <p:cTn id="57" dur="500"/>
                                        <p:tgtEl>
                                          <p:spTgt spid="12"/>
                                        </p:tgtEl>
                                      </p:cBhvr>
                                    </p:animEffect>
                                  </p:childTnLst>
                                </p:cTn>
                              </p:par>
                              <p:par>
                                <p:cTn id="58" presetID="10" presetClass="exit" presetSubtype="0" fill="hold" grpId="1" nodeType="withEffect">
                                  <p:stCondLst>
                                    <p:cond delay="0"/>
                                  </p:stCondLst>
                                  <p:childTnLst>
                                    <p:animEffect transition="out" filter="fade">
                                      <p:cBhvr>
                                        <p:cTn id="59" dur="500"/>
                                        <p:tgtEl>
                                          <p:spTgt spid="14"/>
                                        </p:tgtEl>
                                      </p:cBhvr>
                                    </p:animEffect>
                                    <p:set>
                                      <p:cBhvr>
                                        <p:cTn id="60" dur="1" fill="hold">
                                          <p:stCondLst>
                                            <p:cond delay="499"/>
                                          </p:stCondLst>
                                        </p:cTn>
                                        <p:tgtEl>
                                          <p:spTgt spid="14"/>
                                        </p:tgtEl>
                                        <p:attrNameLst>
                                          <p:attrName>style.visibility</p:attrName>
                                        </p:attrNameLst>
                                      </p:cBhvr>
                                      <p:to>
                                        <p:strVal val="hidden"/>
                                      </p:to>
                                    </p:set>
                                  </p:childTnLst>
                                </p:cTn>
                              </p:par>
                              <p:par>
                                <p:cTn id="61" presetID="10" presetClass="exit" presetSubtype="0" fill="hold" grpId="1" nodeType="withEffect">
                                  <p:stCondLst>
                                    <p:cond delay="0"/>
                                  </p:stCondLst>
                                  <p:childTnLst>
                                    <p:animEffect transition="out" filter="fade">
                                      <p:cBhvr>
                                        <p:cTn id="62" dur="500"/>
                                        <p:tgtEl>
                                          <p:spTgt spid="15"/>
                                        </p:tgtEl>
                                      </p:cBhvr>
                                    </p:animEffect>
                                    <p:set>
                                      <p:cBhvr>
                                        <p:cTn id="63" dur="1" fill="hold">
                                          <p:stCondLst>
                                            <p:cond delay="499"/>
                                          </p:stCondLst>
                                        </p:cTn>
                                        <p:tgtEl>
                                          <p:spTgt spid="15"/>
                                        </p:tgtEl>
                                        <p:attrNameLst>
                                          <p:attrName>style.visibility</p:attrName>
                                        </p:attrNameLst>
                                      </p:cBhvr>
                                      <p:to>
                                        <p:strVal val="hidden"/>
                                      </p:to>
                                    </p:set>
                                  </p:childTnLst>
                                </p:cTn>
                              </p:par>
                            </p:childTnLst>
                          </p:cTn>
                        </p:par>
                        <p:par>
                          <p:cTn id="64" fill="hold">
                            <p:stCondLst>
                              <p:cond delay="500"/>
                            </p:stCondLst>
                            <p:childTnLst>
                              <p:par>
                                <p:cTn id="65" presetID="10" presetClass="entr" presetSubtype="0" fill="hold" grpId="0" nodeType="after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fade">
                                      <p:cBhvr>
                                        <p:cTn id="67" dur="500"/>
                                        <p:tgtEl>
                                          <p:spTgt spid="16"/>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17"/>
                                        </p:tgtEl>
                                        <p:attrNameLst>
                                          <p:attrName>style.visibility</p:attrName>
                                        </p:attrNameLst>
                                      </p:cBhvr>
                                      <p:to>
                                        <p:strVal val="visible"/>
                                      </p:to>
                                    </p:set>
                                    <p:animEffect transition="in" filter="fade">
                                      <p:cBhvr>
                                        <p:cTn id="70" dur="500"/>
                                        <p:tgtEl>
                                          <p:spTgt spid="17"/>
                                        </p:tgtEl>
                                      </p:cBhvr>
                                    </p:animEffect>
                                  </p:childTnLst>
                                </p:cTn>
                              </p:par>
                            </p:childTnLst>
                          </p:cTn>
                        </p:par>
                        <p:par>
                          <p:cTn id="71" fill="hold">
                            <p:stCondLst>
                              <p:cond delay="1000"/>
                            </p:stCondLst>
                            <p:childTnLst>
                              <p:par>
                                <p:cTn id="72" presetID="10" presetClass="entr" presetSubtype="0" fill="hold" grpId="0" nodeType="afterEffect">
                                  <p:stCondLst>
                                    <p:cond delay="0"/>
                                  </p:stCondLst>
                                  <p:childTnLst>
                                    <p:set>
                                      <p:cBhvr>
                                        <p:cTn id="73" dur="1" fill="hold">
                                          <p:stCondLst>
                                            <p:cond delay="0"/>
                                          </p:stCondLst>
                                        </p:cTn>
                                        <p:tgtEl>
                                          <p:spTgt spid="18"/>
                                        </p:tgtEl>
                                        <p:attrNameLst>
                                          <p:attrName>style.visibility</p:attrName>
                                        </p:attrNameLst>
                                      </p:cBhvr>
                                      <p:to>
                                        <p:strVal val="visible"/>
                                      </p:to>
                                    </p:set>
                                    <p:animEffect transition="in" filter="fade">
                                      <p:cBhvr>
                                        <p:cTn id="74" dur="500"/>
                                        <p:tgtEl>
                                          <p:spTgt spid="18"/>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26"/>
                                        </p:tgtEl>
                                        <p:attrNameLst>
                                          <p:attrName>style.visibility</p:attrName>
                                        </p:attrNameLst>
                                      </p:cBhvr>
                                      <p:to>
                                        <p:strVal val="visible"/>
                                      </p:to>
                                    </p:set>
                                    <p:animEffect transition="in" filter="fade">
                                      <p:cBhvr>
                                        <p:cTn id="77" dur="500"/>
                                        <p:tgtEl>
                                          <p:spTgt spid="26"/>
                                        </p:tgtEl>
                                      </p:cBhvr>
                                    </p:animEffect>
                                  </p:childTnLst>
                                </p:cTn>
                              </p:par>
                            </p:childTnLst>
                          </p:cTn>
                        </p:par>
                        <p:par>
                          <p:cTn id="78" fill="hold">
                            <p:stCondLst>
                              <p:cond delay="1500"/>
                            </p:stCondLst>
                            <p:childTnLst>
                              <p:par>
                                <p:cTn id="79" presetID="10" presetClass="entr" presetSubtype="0" fill="hold" grpId="0" nodeType="afterEffect">
                                  <p:stCondLst>
                                    <p:cond delay="0"/>
                                  </p:stCondLst>
                                  <p:childTnLst>
                                    <p:set>
                                      <p:cBhvr>
                                        <p:cTn id="80" dur="1" fill="hold">
                                          <p:stCondLst>
                                            <p:cond delay="0"/>
                                          </p:stCondLst>
                                        </p:cTn>
                                        <p:tgtEl>
                                          <p:spTgt spid="19"/>
                                        </p:tgtEl>
                                        <p:attrNameLst>
                                          <p:attrName>style.visibility</p:attrName>
                                        </p:attrNameLst>
                                      </p:cBhvr>
                                      <p:to>
                                        <p:strVal val="visible"/>
                                      </p:to>
                                    </p:set>
                                    <p:animEffect transition="in" filter="fade">
                                      <p:cBhvr>
                                        <p:cTn id="8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10" grpId="0"/>
      <p:bldP spid="12" grpId="0"/>
      <p:bldP spid="22" grpId="0"/>
      <p:bldP spid="11" grpId="0"/>
      <p:bldP spid="8" grpId="0" animBg="1"/>
      <p:bldP spid="8" grpId="1" animBg="1"/>
      <p:bldP spid="13" grpId="0" animBg="1"/>
      <p:bldP spid="13" grpId="1" animBg="1"/>
      <p:bldP spid="14" grpId="0" animBg="1"/>
      <p:bldP spid="14" grpId="1" animBg="1"/>
      <p:bldP spid="15" grpId="0" animBg="1"/>
      <p:bldP spid="15" grpId="1" animBg="1"/>
      <p:bldP spid="16" grpId="0" animBg="1"/>
      <p:bldP spid="17" grpId="0" animBg="1"/>
      <p:bldP spid="26" grpId="0" animBg="1"/>
      <p:bldP spid="18" grpId="0" animBg="1"/>
      <p:bldP spid="19" grpId="0" animBg="1"/>
      <p:bldP spid="25" grpId="0" animBg="1"/>
      <p:bldP spid="25"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8F1B2-B6C2-4D62-AB49-722EBBADD3F6}"/>
              </a:ext>
            </a:extLst>
          </p:cNvPr>
          <p:cNvSpPr>
            <a:spLocks noGrp="1"/>
          </p:cNvSpPr>
          <p:nvPr>
            <p:ph type="title"/>
          </p:nvPr>
        </p:nvSpPr>
        <p:spPr/>
        <p:txBody>
          <a:bodyPr/>
          <a:lstStyle/>
          <a:p>
            <a:pPr algn="ctr"/>
            <a:r>
              <a:rPr lang="en-US" dirty="0"/>
              <a:t>Rewriting Example: Shortest Path</a:t>
            </a:r>
          </a:p>
        </p:txBody>
      </p:sp>
      <p:sp>
        <p:nvSpPr>
          <p:cNvPr id="4" name="Slide Number Placeholder 3">
            <a:extLst>
              <a:ext uri="{FF2B5EF4-FFF2-40B4-BE49-F238E27FC236}">
                <a16:creationId xmlns:a16="http://schemas.microsoft.com/office/drawing/2014/main" id="{3188ED6A-5F8F-4C91-A3DC-7D5E5BE17295}"/>
              </a:ext>
            </a:extLst>
          </p:cNvPr>
          <p:cNvSpPr>
            <a:spLocks noGrp="1"/>
          </p:cNvSpPr>
          <p:nvPr>
            <p:ph type="sldNum" sz="quarter" idx="12"/>
          </p:nvPr>
        </p:nvSpPr>
        <p:spPr/>
        <p:txBody>
          <a:bodyPr/>
          <a:lstStyle/>
          <a:p>
            <a:fld id="{3621B4CF-3BF2-4D07-85C3-ECAFBC7B28BE}" type="slidenum">
              <a:rPr lang="en-US" smtClean="0"/>
              <a:pPr/>
              <a:t>13</a:t>
            </a:fld>
            <a:endParaRPr lang="en-US" sz="1800"/>
          </a:p>
        </p:txBody>
      </p:sp>
      <p:sp>
        <p:nvSpPr>
          <p:cNvPr id="5" name="Speech Bubble: Oval 4" hidden="1">
            <a:extLst>
              <a:ext uri="{FF2B5EF4-FFF2-40B4-BE49-F238E27FC236}">
                <a16:creationId xmlns:a16="http://schemas.microsoft.com/office/drawing/2014/main" id="{1A6672B0-7FCA-4389-B108-A911729EDB2F}"/>
              </a:ext>
            </a:extLst>
          </p:cNvPr>
          <p:cNvSpPr/>
          <p:nvPr/>
        </p:nvSpPr>
        <p:spPr>
          <a:xfrm>
            <a:off x="8162925" y="1504950"/>
            <a:ext cx="3962400" cy="2671763"/>
          </a:xfrm>
          <a:prstGeom prst="wedgeEllipseCallout">
            <a:avLst>
              <a:gd name="adj1" fmla="val -74198"/>
              <a:gd name="adj2" fmla="val -5835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Recall the shortest path program does not work in either Prolog or </a:t>
            </a:r>
            <a:r>
              <a:rPr lang="en-US" sz="2400" dirty="0" err="1"/>
              <a:t>Datalog’s</a:t>
            </a:r>
            <a:r>
              <a:rPr lang="en-US" sz="2400" dirty="0"/>
              <a:t> execution style</a:t>
            </a:r>
          </a:p>
        </p:txBody>
      </p:sp>
      <p:sp>
        <p:nvSpPr>
          <p:cNvPr id="6" name="TextBox 5">
            <a:extLst>
              <a:ext uri="{FF2B5EF4-FFF2-40B4-BE49-F238E27FC236}">
                <a16:creationId xmlns:a16="http://schemas.microsoft.com/office/drawing/2014/main" id="{87131B77-FF2E-49F2-AFE3-52FDE8810828}"/>
              </a:ext>
            </a:extLst>
          </p:cNvPr>
          <p:cNvSpPr txBox="1"/>
          <p:nvPr/>
        </p:nvSpPr>
        <p:spPr>
          <a:xfrm>
            <a:off x="690563" y="1433513"/>
            <a:ext cx="6000750" cy="461665"/>
          </a:xfrm>
          <a:prstGeom prst="rect">
            <a:avLst/>
          </a:prstGeom>
          <a:noFill/>
        </p:spPr>
        <p:txBody>
          <a:bodyPr wrap="square" rtlCol="0">
            <a:spAutoFit/>
          </a:bodyPr>
          <a:lstStyle/>
          <a:p>
            <a:r>
              <a:rPr lang="en-US" sz="2400" dirty="0">
                <a:solidFill>
                  <a:srgbClr val="70AD47"/>
                </a:solidFill>
                <a:latin typeface="Source Code Pro" panose="020B0509030403020204" pitchFamily="49" charset="0"/>
              </a:rPr>
              <a:t>Distance</a:t>
            </a:r>
            <a:r>
              <a:rPr lang="en-US" sz="2400" dirty="0">
                <a:latin typeface="Source Code Pro" panose="020B0509030403020204" pitchFamily="49" charset="0"/>
              </a:rPr>
              <a:t> is distance("a", "c")</a:t>
            </a:r>
          </a:p>
        </p:txBody>
      </p:sp>
      <p:sp>
        <p:nvSpPr>
          <p:cNvPr id="7" name="TextBox 6">
            <a:extLst>
              <a:ext uri="{FF2B5EF4-FFF2-40B4-BE49-F238E27FC236}">
                <a16:creationId xmlns:a16="http://schemas.microsoft.com/office/drawing/2014/main" id="{C78CD000-BCF5-4BA0-B592-7EFA2919B143}"/>
              </a:ext>
            </a:extLst>
          </p:cNvPr>
          <p:cNvSpPr txBox="1"/>
          <p:nvPr/>
        </p:nvSpPr>
        <p:spPr>
          <a:xfrm>
            <a:off x="3412333" y="1838028"/>
            <a:ext cx="7386637" cy="1323439"/>
          </a:xfrm>
          <a:prstGeom prst="rect">
            <a:avLst/>
          </a:prstGeom>
          <a:noFill/>
        </p:spPr>
        <p:txBody>
          <a:bodyPr wrap="square" rtlCol="0">
            <a:spAutoFit/>
          </a:bodyPr>
          <a:lstStyle/>
          <a:p>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Result</a:t>
            </a:r>
            <a:r>
              <a:rPr lang="en-US" sz="1600" dirty="0">
                <a:latin typeface="Source Code Pro" panose="020B0509030403020204" pitchFamily="49" charset="0"/>
              </a:rPr>
              <a:t>=min(</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a:t>
            </a:r>
          </a:p>
          <a:p>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Arg1</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Arg2</a:t>
            </a:r>
            <a:r>
              <a:rPr lang="en-US" sz="1600" dirty="0">
                <a:latin typeface="Source Code Pro" panose="020B0509030403020204" pitchFamily="49" charset="0"/>
              </a:rPr>
              <a:t>)*(</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=0) + </a:t>
            </a:r>
          </a:p>
          <a:p>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E</a:t>
            </a:r>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D</a:t>
            </a:r>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X</a:t>
            </a:r>
            <a:r>
              <a:rPr lang="en-US" sz="1600" dirty="0">
                <a:latin typeface="Source Code Pro" panose="020B0509030403020204" pitchFamily="49" charset="0"/>
              </a:rPr>
              <a:t>,</a:t>
            </a:r>
          </a:p>
          <a:p>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E</a:t>
            </a:r>
            <a:r>
              <a:rPr lang="en-US" sz="1600" dirty="0">
                <a:latin typeface="Source Code Pro" panose="020B0509030403020204" pitchFamily="49" charset="0"/>
              </a:rPr>
              <a:t> is edge(</a:t>
            </a:r>
            <a:r>
              <a:rPr lang="en-US" sz="1600" dirty="0">
                <a:solidFill>
                  <a:srgbClr val="70AD47"/>
                </a:solidFill>
                <a:latin typeface="Source Code Pro" panose="020B0509030403020204" pitchFamily="49" charset="0"/>
              </a:rPr>
              <a:t>Arg2</a:t>
            </a:r>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X</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D</a:t>
            </a:r>
            <a:r>
              <a:rPr lang="en-US" sz="1600" dirty="0">
                <a:latin typeface="Source Code Pro" panose="020B0509030403020204" pitchFamily="49" charset="0"/>
              </a:rPr>
              <a:t> is distance(</a:t>
            </a:r>
            <a:r>
              <a:rPr lang="en-US" sz="1600" dirty="0">
                <a:solidFill>
                  <a:srgbClr val="70AD47"/>
                </a:solidFill>
                <a:latin typeface="Source Code Pro" panose="020B0509030403020204" pitchFamily="49" charset="0"/>
              </a:rPr>
              <a:t>Argr1</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X</a:t>
            </a:r>
            <a:r>
              <a:rPr lang="en-US" sz="1600" dirty="0">
                <a:latin typeface="Source Code Pro" panose="020B0509030403020204" pitchFamily="49" charset="0"/>
              </a:rPr>
              <a:t>)*</a:t>
            </a:r>
            <a:r>
              <a:rPr lang="en-US" sz="1600" dirty="0" err="1">
                <a:latin typeface="Source Code Pro" panose="020B0509030403020204" pitchFamily="49" charset="0"/>
              </a:rPr>
              <a:t>bultin_plus</a:t>
            </a:r>
            <a:r>
              <a:rPr lang="en-US" sz="1600" dirty="0">
                <a:latin typeface="Source Code Pro" panose="020B0509030403020204" pitchFamily="49" charset="0"/>
              </a:rPr>
              <a:t>(</a:t>
            </a:r>
            <a:r>
              <a:rPr lang="en-US" sz="1600" dirty="0" err="1">
                <a:solidFill>
                  <a:srgbClr val="70AD47"/>
                </a:solidFill>
                <a:latin typeface="Source Code Pro" panose="020B0509030403020204" pitchFamily="49" charset="0"/>
              </a:rPr>
              <a:t>E</a:t>
            </a:r>
            <a:r>
              <a:rPr lang="en-US" sz="1600" dirty="0" err="1">
                <a:latin typeface="Source Code Pro" panose="020B0509030403020204" pitchFamily="49" charset="0"/>
              </a:rPr>
              <a:t>,</a:t>
            </a:r>
            <a:r>
              <a:rPr lang="en-US" sz="1600" dirty="0" err="1">
                <a:solidFill>
                  <a:srgbClr val="70AD47"/>
                </a:solidFill>
                <a:latin typeface="Source Code Pro" panose="020B0509030403020204" pitchFamily="49" charset="0"/>
              </a:rPr>
              <a:t>D</a:t>
            </a:r>
            <a:r>
              <a:rPr lang="en-US" sz="1600" dirty="0" err="1">
                <a:latin typeface="Source Code Pro" panose="020B0509030403020204" pitchFamily="49" charset="0"/>
              </a:rPr>
              <a:t>,</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 </a:t>
            </a:r>
          </a:p>
        </p:txBody>
      </p:sp>
      <p:sp>
        <p:nvSpPr>
          <p:cNvPr id="3" name="Arrow: Down 2">
            <a:extLst>
              <a:ext uri="{FF2B5EF4-FFF2-40B4-BE49-F238E27FC236}">
                <a16:creationId xmlns:a16="http://schemas.microsoft.com/office/drawing/2014/main" id="{CC2F41A5-9AD7-4B1E-A4EB-DB1FAB854C9D}"/>
              </a:ext>
            </a:extLst>
          </p:cNvPr>
          <p:cNvSpPr/>
          <p:nvPr/>
        </p:nvSpPr>
        <p:spPr>
          <a:xfrm>
            <a:off x="2605088" y="1828800"/>
            <a:ext cx="585787" cy="13255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7D239539-2EB8-4FB8-BB6F-09DA267051D3}"/>
              </a:ext>
            </a:extLst>
          </p:cNvPr>
          <p:cNvSpPr txBox="1"/>
          <p:nvPr/>
        </p:nvSpPr>
        <p:spPr>
          <a:xfrm>
            <a:off x="590548" y="3117635"/>
            <a:ext cx="10306052" cy="1077218"/>
          </a:xfrm>
          <a:prstGeom prst="rect">
            <a:avLst/>
          </a:prstGeom>
          <a:noFill/>
        </p:spPr>
        <p:txBody>
          <a:bodyPr wrap="square">
            <a:spAutoFit/>
          </a:bodyPr>
          <a:lstStyle/>
          <a:p>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Distance</a:t>
            </a:r>
            <a:r>
              <a:rPr lang="en-US" sz="1600" dirty="0">
                <a:latin typeface="Source Code Pro" panose="020B0509030403020204" pitchFamily="49" charset="0"/>
              </a:rPr>
              <a:t>=min(</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a:t>
            </a:r>
          </a:p>
          <a:p>
            <a:r>
              <a:rPr lang="en-US" sz="1600" dirty="0">
                <a:latin typeface="Source Code Pro" panose="020B0509030403020204" pitchFamily="49" charset="0"/>
              </a:rPr>
              <a:t>  ("a"="c")*(</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=0) + </a:t>
            </a:r>
          </a:p>
          <a:p>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E</a:t>
            </a:r>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D</a:t>
            </a:r>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X</a:t>
            </a:r>
            <a:r>
              <a:rPr lang="en-US" sz="1600" dirty="0">
                <a:latin typeface="Source Code Pro" panose="020B0509030403020204" pitchFamily="49" charset="0"/>
              </a:rPr>
              <a:t>,</a:t>
            </a:r>
          </a:p>
          <a:p>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E</a:t>
            </a:r>
            <a:r>
              <a:rPr lang="en-US" sz="1600" dirty="0">
                <a:latin typeface="Source Code Pro" panose="020B0509030403020204" pitchFamily="49" charset="0"/>
              </a:rPr>
              <a:t> is edge("c", </a:t>
            </a:r>
            <a:r>
              <a:rPr lang="en-US" sz="1600" dirty="0">
                <a:solidFill>
                  <a:srgbClr val="70AD47"/>
                </a:solidFill>
                <a:latin typeface="Source Code Pro" panose="020B0509030403020204" pitchFamily="49" charset="0"/>
              </a:rPr>
              <a:t>X</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D</a:t>
            </a:r>
            <a:r>
              <a:rPr lang="en-US" sz="1600" dirty="0">
                <a:latin typeface="Source Code Pro" panose="020B0509030403020204" pitchFamily="49" charset="0"/>
              </a:rPr>
              <a:t> is distance("</a:t>
            </a:r>
            <a:r>
              <a:rPr lang="en-US" sz="1600" dirty="0" err="1">
                <a:latin typeface="Source Code Pro" panose="020B0509030403020204" pitchFamily="49" charset="0"/>
              </a:rPr>
              <a:t>a",</a:t>
            </a:r>
            <a:r>
              <a:rPr lang="en-US" sz="1600" dirty="0" err="1">
                <a:solidFill>
                  <a:srgbClr val="70AD47"/>
                </a:solidFill>
                <a:latin typeface="Source Code Pro" panose="020B0509030403020204" pitchFamily="49" charset="0"/>
              </a:rPr>
              <a:t>X</a:t>
            </a:r>
            <a:r>
              <a:rPr lang="en-US" sz="1600" dirty="0">
                <a:latin typeface="Source Code Pro" panose="020B0509030403020204" pitchFamily="49" charset="0"/>
              </a:rPr>
              <a:t>)*</a:t>
            </a:r>
            <a:r>
              <a:rPr lang="en-US" sz="1600" dirty="0" err="1">
                <a:latin typeface="Source Code Pro" panose="020B0509030403020204" pitchFamily="49" charset="0"/>
              </a:rPr>
              <a:t>bultin_plus</a:t>
            </a:r>
            <a:r>
              <a:rPr lang="en-US" sz="1600" dirty="0">
                <a:latin typeface="Source Code Pro" panose="020B0509030403020204" pitchFamily="49" charset="0"/>
              </a:rPr>
              <a:t>(</a:t>
            </a:r>
            <a:r>
              <a:rPr lang="en-US" sz="1600" dirty="0" err="1">
                <a:solidFill>
                  <a:srgbClr val="70AD47"/>
                </a:solidFill>
                <a:latin typeface="Source Code Pro" panose="020B0509030403020204" pitchFamily="49" charset="0"/>
              </a:rPr>
              <a:t>E</a:t>
            </a:r>
            <a:r>
              <a:rPr lang="en-US" sz="1600" dirty="0" err="1">
                <a:latin typeface="Source Code Pro" panose="020B0509030403020204" pitchFamily="49" charset="0"/>
              </a:rPr>
              <a:t>,</a:t>
            </a:r>
            <a:r>
              <a:rPr lang="en-US" sz="1600" dirty="0" err="1">
                <a:solidFill>
                  <a:srgbClr val="70AD47"/>
                </a:solidFill>
                <a:latin typeface="Source Code Pro" panose="020B0509030403020204" pitchFamily="49" charset="0"/>
              </a:rPr>
              <a:t>D</a:t>
            </a:r>
            <a:r>
              <a:rPr lang="en-US" sz="1600" dirty="0" err="1">
                <a:latin typeface="Source Code Pro" panose="020B0509030403020204" pitchFamily="49" charset="0"/>
              </a:rPr>
              <a:t>,</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 </a:t>
            </a:r>
          </a:p>
        </p:txBody>
      </p:sp>
      <p:sp>
        <p:nvSpPr>
          <p:cNvPr id="10" name="Oval 9">
            <a:extLst>
              <a:ext uri="{FF2B5EF4-FFF2-40B4-BE49-F238E27FC236}">
                <a16:creationId xmlns:a16="http://schemas.microsoft.com/office/drawing/2014/main" id="{7FDBADA7-474E-4A23-AE5B-7EC2B5E7E083}"/>
              </a:ext>
            </a:extLst>
          </p:cNvPr>
          <p:cNvSpPr/>
          <p:nvPr/>
        </p:nvSpPr>
        <p:spPr>
          <a:xfrm>
            <a:off x="761999" y="3117635"/>
            <a:ext cx="1035052" cy="334549"/>
          </a:xfrm>
          <a:prstGeom prst="ellipse">
            <a:avLst/>
          </a:prstGeom>
          <a:noFill/>
          <a:ln>
            <a:solidFill>
              <a:srgbClr val="FF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DD413CCE-E2DA-4006-9776-670675B0D5C4}"/>
              </a:ext>
            </a:extLst>
          </p:cNvPr>
          <p:cNvSpPr/>
          <p:nvPr/>
        </p:nvSpPr>
        <p:spPr>
          <a:xfrm>
            <a:off x="919163" y="3403334"/>
            <a:ext cx="1228725" cy="314741"/>
          </a:xfrm>
          <a:prstGeom prst="ellipse">
            <a:avLst/>
          </a:prstGeom>
          <a:noFill/>
          <a:ln>
            <a:solidFill>
              <a:srgbClr val="FF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6C462BB6-8213-4A6D-AF74-A19AEB497600}"/>
              </a:ext>
            </a:extLst>
          </p:cNvPr>
          <p:cNvSpPr/>
          <p:nvPr/>
        </p:nvSpPr>
        <p:spPr>
          <a:xfrm>
            <a:off x="2535429" y="3873541"/>
            <a:ext cx="521497" cy="314741"/>
          </a:xfrm>
          <a:prstGeom prst="ellipse">
            <a:avLst/>
          </a:prstGeom>
          <a:noFill/>
          <a:ln>
            <a:solidFill>
              <a:srgbClr val="FF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DB41999C-9225-419B-A42A-8620FE78109F}"/>
              </a:ext>
            </a:extLst>
          </p:cNvPr>
          <p:cNvSpPr/>
          <p:nvPr/>
        </p:nvSpPr>
        <p:spPr>
          <a:xfrm>
            <a:off x="5523305" y="3873542"/>
            <a:ext cx="521497" cy="314741"/>
          </a:xfrm>
          <a:prstGeom prst="ellipse">
            <a:avLst/>
          </a:prstGeom>
          <a:noFill/>
          <a:ln>
            <a:solidFill>
              <a:srgbClr val="FF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7905D832-724B-46CC-B3C1-004A2C7E918E}"/>
                  </a:ext>
                </a:extLst>
              </p:cNvPr>
              <p:cNvSpPr txBox="1"/>
              <p:nvPr/>
            </p:nvSpPr>
            <p:spPr>
              <a:xfrm>
                <a:off x="3640930" y="4298698"/>
                <a:ext cx="8679657" cy="923330"/>
              </a:xfrm>
              <a:prstGeom prst="rect">
                <a:avLst/>
              </a:prstGeom>
              <a:noFill/>
            </p:spPr>
            <p:txBody>
              <a:bodyPr wrap="square">
                <a:spAutoFit/>
              </a:bodyPr>
              <a:lstStyle/>
              <a:p>
                <a:r>
                  <a:rPr lang="en-US" dirty="0">
                    <a:latin typeface="Source Code Pro" panose="020B0509030403020204" pitchFamily="49" charset="0"/>
                  </a:rPr>
                  <a:t>(</a:t>
                </a:r>
                <a:r>
                  <a:rPr lang="en-US" sz="1800" dirty="0">
                    <a:latin typeface="Source Code Pro" panose="020B0509030403020204" pitchFamily="49" charset="0"/>
                  </a:rPr>
                  <a:t>"a"</a:t>
                </a:r>
                <a:r>
                  <a:rPr lang="en-US" dirty="0">
                    <a:latin typeface="Source Code Pro" panose="020B0509030403020204" pitchFamily="49" charset="0"/>
                  </a:rPr>
                  <a:t>=</a:t>
                </a:r>
                <a:r>
                  <a:rPr lang="en-US" sz="1800" dirty="0">
                    <a:latin typeface="Source Code Pro" panose="020B0509030403020204" pitchFamily="49" charset="0"/>
                  </a:rPr>
                  <a:t>"c"</a:t>
                </a:r>
                <a:r>
                  <a:rPr lang="en-US" dirty="0">
                    <a:latin typeface="Source Code Pro" panose="020B0509030403020204" pitchFamily="49" charset="0"/>
                  </a:rPr>
                  <a:t>) </a:t>
                </a:r>
                <a14:m>
                  <m:oMath xmlns:m="http://schemas.openxmlformats.org/officeDocument/2006/math">
                    <m:r>
                      <a:rPr lang="en-US" b="0" i="1" smtClean="0">
                        <a:latin typeface="Cambria Math" panose="02040503050406030204" pitchFamily="18" charset="0"/>
                      </a:rPr>
                      <m:t>→</m:t>
                    </m:r>
                  </m:oMath>
                </a14:m>
                <a:r>
                  <a:rPr lang="en-US" dirty="0">
                    <a:latin typeface="Source Code Pro" panose="020B0509030403020204" pitchFamily="49" charset="0"/>
                  </a:rPr>
                  <a:t> 0   	</a:t>
                </a:r>
                <a:r>
                  <a:rPr lang="en-US" dirty="0"/>
                  <a:t>Variables not equal</a:t>
                </a:r>
              </a:p>
              <a:p>
                <a:r>
                  <a:rPr lang="en-US" dirty="0">
                    <a:latin typeface="Source Code Pro" panose="020B0509030403020204" pitchFamily="49" charset="0"/>
                  </a:rPr>
                  <a:t>0 * </a:t>
                </a:r>
                <a:r>
                  <a:rPr lang="en-US" dirty="0">
                    <a:solidFill>
                      <a:srgbClr val="00B0F0"/>
                    </a:solidFill>
                    <a:latin typeface="Source Code Pro" panose="020B0509030403020204" pitchFamily="49" charset="0"/>
                  </a:rPr>
                  <a:t>R</a:t>
                </a:r>
                <a:r>
                  <a:rPr lang="en-US" dirty="0">
                    <a:latin typeface="Source Code Pro" panose="020B0509030403020204" pitchFamily="49" charset="0"/>
                  </a:rPr>
                  <a:t> </a:t>
                </a:r>
                <a14:m>
                  <m:oMath xmlns:m="http://schemas.openxmlformats.org/officeDocument/2006/math">
                    <m:r>
                      <a:rPr lang="en-US" b="0" i="1" smtClean="0">
                        <a:latin typeface="Cambria Math" panose="02040503050406030204" pitchFamily="18" charset="0"/>
                      </a:rPr>
                      <m:t>→</m:t>
                    </m:r>
                  </m:oMath>
                </a14:m>
                <a:r>
                  <a:rPr lang="en-US" dirty="0">
                    <a:latin typeface="Source Code Pro" panose="020B0509030403020204" pitchFamily="49" charset="0"/>
                  </a:rPr>
                  <a:t> 0			</a:t>
                </a:r>
                <a:r>
                  <a:rPr lang="en-US" dirty="0"/>
                  <a:t>Multiplicative annihilation</a:t>
                </a:r>
              </a:p>
              <a:p>
                <a:r>
                  <a:rPr lang="en-US" dirty="0">
                    <a:latin typeface="Source Code Pro" panose="020B0509030403020204" pitchFamily="49" charset="0"/>
                  </a:rPr>
                  <a:t>0 + </a:t>
                </a:r>
                <a:r>
                  <a:rPr lang="en-US" dirty="0">
                    <a:solidFill>
                      <a:srgbClr val="00B0F0"/>
                    </a:solidFill>
                    <a:latin typeface="Source Code Pro" panose="020B0509030403020204" pitchFamily="49" charset="0"/>
                  </a:rPr>
                  <a:t>R</a:t>
                </a:r>
                <a:r>
                  <a:rPr lang="en-US" dirty="0">
                    <a:latin typeface="Source Code Pro" panose="020B0509030403020204" pitchFamily="49" charset="0"/>
                  </a:rPr>
                  <a:t> </a:t>
                </a:r>
                <a14:m>
                  <m:oMath xmlns:m="http://schemas.openxmlformats.org/officeDocument/2006/math">
                    <m:r>
                      <a:rPr lang="en-US" b="0" i="1" smtClean="0">
                        <a:latin typeface="Cambria Math" panose="02040503050406030204" pitchFamily="18" charset="0"/>
                      </a:rPr>
                      <m:t>→</m:t>
                    </m:r>
                  </m:oMath>
                </a14:m>
                <a:r>
                  <a:rPr lang="en-US" dirty="0">
                    <a:latin typeface="Source Code Pro" panose="020B0509030403020204" pitchFamily="49" charset="0"/>
                  </a:rPr>
                  <a:t> </a:t>
                </a:r>
                <a:r>
                  <a:rPr lang="en-US" dirty="0">
                    <a:solidFill>
                      <a:srgbClr val="00B0F0"/>
                    </a:solidFill>
                    <a:latin typeface="Source Code Pro" panose="020B0509030403020204" pitchFamily="49" charset="0"/>
                  </a:rPr>
                  <a:t>R</a:t>
                </a:r>
                <a:r>
                  <a:rPr lang="en-US" dirty="0">
                    <a:latin typeface="Source Code Pro" panose="020B0509030403020204" pitchFamily="49" charset="0"/>
                  </a:rPr>
                  <a:t>			</a:t>
                </a:r>
                <a:r>
                  <a:rPr lang="en-US" dirty="0"/>
                  <a:t>Additive identity</a:t>
                </a:r>
              </a:p>
            </p:txBody>
          </p:sp>
        </mc:Choice>
        <mc:Fallback xmlns="">
          <p:sp>
            <p:nvSpPr>
              <p:cNvPr id="18" name="TextBox 17">
                <a:extLst>
                  <a:ext uri="{FF2B5EF4-FFF2-40B4-BE49-F238E27FC236}">
                    <a16:creationId xmlns:a16="http://schemas.microsoft.com/office/drawing/2014/main" id="{7905D832-724B-46CC-B3C1-004A2C7E918E}"/>
                  </a:ext>
                </a:extLst>
              </p:cNvPr>
              <p:cNvSpPr txBox="1">
                <a:spLocks noRot="1" noChangeAspect="1" noMove="1" noResize="1" noEditPoints="1" noAdjustHandles="1" noChangeArrowheads="1" noChangeShapeType="1" noTextEdit="1"/>
              </p:cNvSpPr>
              <p:nvPr/>
            </p:nvSpPr>
            <p:spPr>
              <a:xfrm>
                <a:off x="3640930" y="4298698"/>
                <a:ext cx="8679657" cy="923330"/>
              </a:xfrm>
              <a:prstGeom prst="rect">
                <a:avLst/>
              </a:prstGeom>
              <a:blipFill>
                <a:blip r:embed="rId3"/>
                <a:stretch>
                  <a:fillRect l="-562" t="-3289" b="-9211"/>
                </a:stretch>
              </a:blipFill>
            </p:spPr>
            <p:txBody>
              <a:bodyPr/>
              <a:lstStyle/>
              <a:p>
                <a:r>
                  <a:rPr lang="en-US">
                    <a:noFill/>
                  </a:rPr>
                  <a:t> </a:t>
                </a:r>
              </a:p>
            </p:txBody>
          </p:sp>
        </mc:Fallback>
      </mc:AlternateContent>
      <p:sp>
        <p:nvSpPr>
          <p:cNvPr id="19" name="Arrow: Down 18">
            <a:extLst>
              <a:ext uri="{FF2B5EF4-FFF2-40B4-BE49-F238E27FC236}">
                <a16:creationId xmlns:a16="http://schemas.microsoft.com/office/drawing/2014/main" id="{F165E760-9FBF-4FC0-BAF6-54AABD00E440}"/>
              </a:ext>
            </a:extLst>
          </p:cNvPr>
          <p:cNvSpPr/>
          <p:nvPr/>
        </p:nvSpPr>
        <p:spPr>
          <a:xfrm>
            <a:off x="2612231" y="4257676"/>
            <a:ext cx="571500" cy="9643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E2CF8900-739D-4738-9E4A-B395C0C359CE}"/>
              </a:ext>
            </a:extLst>
          </p:cNvPr>
          <p:cNvSpPr txBox="1"/>
          <p:nvPr/>
        </p:nvSpPr>
        <p:spPr>
          <a:xfrm>
            <a:off x="590548" y="5190635"/>
            <a:ext cx="9672640" cy="584775"/>
          </a:xfrm>
          <a:prstGeom prst="rect">
            <a:avLst/>
          </a:prstGeom>
          <a:noFill/>
        </p:spPr>
        <p:txBody>
          <a:bodyPr wrap="square">
            <a:spAutoFit/>
          </a:bodyPr>
          <a:lstStyle/>
          <a:p>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Distance</a:t>
            </a:r>
            <a:r>
              <a:rPr lang="en-US" sz="1600" dirty="0">
                <a:latin typeface="Source Code Pro" panose="020B0509030403020204" pitchFamily="49" charset="0"/>
              </a:rPr>
              <a:t>=min(</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E</a:t>
            </a:r>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D</a:t>
            </a:r>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X</a:t>
            </a:r>
            <a:r>
              <a:rPr lang="en-US" sz="1600" dirty="0">
                <a:latin typeface="Source Code Pro" panose="020B0509030403020204" pitchFamily="49" charset="0"/>
              </a:rPr>
              <a:t>,</a:t>
            </a:r>
          </a:p>
          <a:p>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E</a:t>
            </a:r>
            <a:r>
              <a:rPr lang="en-US" sz="1600" dirty="0">
                <a:latin typeface="Source Code Pro" panose="020B0509030403020204" pitchFamily="49" charset="0"/>
              </a:rPr>
              <a:t> is edge("c", </a:t>
            </a:r>
            <a:r>
              <a:rPr lang="en-US" sz="1600" dirty="0">
                <a:solidFill>
                  <a:srgbClr val="70AD47"/>
                </a:solidFill>
                <a:latin typeface="Source Code Pro" panose="020B0509030403020204" pitchFamily="49" charset="0"/>
              </a:rPr>
              <a:t>X</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D</a:t>
            </a:r>
            <a:r>
              <a:rPr lang="en-US" sz="1600" dirty="0">
                <a:latin typeface="Source Code Pro" panose="020B0509030403020204" pitchFamily="49" charset="0"/>
              </a:rPr>
              <a:t> is distance("</a:t>
            </a:r>
            <a:r>
              <a:rPr lang="en-US" sz="1600" dirty="0" err="1">
                <a:latin typeface="Source Code Pro" panose="020B0509030403020204" pitchFamily="49" charset="0"/>
              </a:rPr>
              <a:t>a",</a:t>
            </a:r>
            <a:r>
              <a:rPr lang="en-US" sz="1600" dirty="0" err="1">
                <a:solidFill>
                  <a:srgbClr val="70AD47"/>
                </a:solidFill>
                <a:latin typeface="Source Code Pro" panose="020B0509030403020204" pitchFamily="49" charset="0"/>
              </a:rPr>
              <a:t>X</a:t>
            </a:r>
            <a:r>
              <a:rPr lang="en-US" sz="1600" dirty="0">
                <a:latin typeface="Source Code Pro" panose="020B0509030403020204" pitchFamily="49" charset="0"/>
              </a:rPr>
              <a:t>)*</a:t>
            </a:r>
            <a:r>
              <a:rPr lang="en-US" sz="1600" dirty="0" err="1">
                <a:latin typeface="Source Code Pro" panose="020B0509030403020204" pitchFamily="49" charset="0"/>
              </a:rPr>
              <a:t>bultin_plus</a:t>
            </a:r>
            <a:r>
              <a:rPr lang="en-US" sz="1600" dirty="0">
                <a:latin typeface="Source Code Pro" panose="020B0509030403020204" pitchFamily="49" charset="0"/>
              </a:rPr>
              <a:t>(</a:t>
            </a:r>
            <a:r>
              <a:rPr lang="en-US" sz="1600" dirty="0" err="1">
                <a:solidFill>
                  <a:srgbClr val="70AD47"/>
                </a:solidFill>
                <a:latin typeface="Source Code Pro" panose="020B0509030403020204" pitchFamily="49" charset="0"/>
              </a:rPr>
              <a:t>E</a:t>
            </a:r>
            <a:r>
              <a:rPr lang="en-US" sz="1600" dirty="0" err="1">
                <a:latin typeface="Source Code Pro" panose="020B0509030403020204" pitchFamily="49" charset="0"/>
              </a:rPr>
              <a:t>,</a:t>
            </a:r>
            <a:r>
              <a:rPr lang="en-US" sz="1600" dirty="0" err="1">
                <a:solidFill>
                  <a:srgbClr val="70AD47"/>
                </a:solidFill>
                <a:latin typeface="Source Code Pro" panose="020B0509030403020204" pitchFamily="49" charset="0"/>
              </a:rPr>
              <a:t>D</a:t>
            </a:r>
            <a:r>
              <a:rPr lang="en-US" sz="1600" dirty="0" err="1">
                <a:latin typeface="Source Code Pro" panose="020B0509030403020204" pitchFamily="49" charset="0"/>
              </a:rPr>
              <a:t>,</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 </a:t>
            </a:r>
          </a:p>
        </p:txBody>
      </p:sp>
      <p:sp>
        <p:nvSpPr>
          <p:cNvPr id="22" name="Flowchart: Alternate Process 21">
            <a:extLst>
              <a:ext uri="{FF2B5EF4-FFF2-40B4-BE49-F238E27FC236}">
                <a16:creationId xmlns:a16="http://schemas.microsoft.com/office/drawing/2014/main" id="{E93C37DE-BC73-4A4F-8219-557D8094AAEC}"/>
              </a:ext>
            </a:extLst>
          </p:cNvPr>
          <p:cNvSpPr/>
          <p:nvPr/>
        </p:nvSpPr>
        <p:spPr>
          <a:xfrm>
            <a:off x="3305175" y="1828800"/>
            <a:ext cx="7043738" cy="1375206"/>
          </a:xfrm>
          <a:prstGeom prst="flowChartAlternateProcess">
            <a:avLst/>
          </a:prstGeom>
          <a:noFill/>
          <a:ln>
            <a:solidFill>
              <a:srgbClr val="ED7D3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lowchart: Alternate Process 22">
            <a:extLst>
              <a:ext uri="{FF2B5EF4-FFF2-40B4-BE49-F238E27FC236}">
                <a16:creationId xmlns:a16="http://schemas.microsoft.com/office/drawing/2014/main" id="{3F02B5DE-FE57-4547-8A37-C5CC0012AA22}"/>
              </a:ext>
            </a:extLst>
          </p:cNvPr>
          <p:cNvSpPr/>
          <p:nvPr/>
        </p:nvSpPr>
        <p:spPr>
          <a:xfrm>
            <a:off x="8009336" y="1591490"/>
            <a:ext cx="1743075" cy="461665"/>
          </a:xfrm>
          <a:prstGeom prst="flowChartAlternateProces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t>Program</a:t>
            </a:r>
          </a:p>
        </p:txBody>
      </p:sp>
      <p:sp>
        <p:nvSpPr>
          <p:cNvPr id="24" name="Flowchart: Alternate Process 23">
            <a:extLst>
              <a:ext uri="{FF2B5EF4-FFF2-40B4-BE49-F238E27FC236}">
                <a16:creationId xmlns:a16="http://schemas.microsoft.com/office/drawing/2014/main" id="{51AB1E38-1C35-4514-AD5E-CB0A04F56C31}"/>
              </a:ext>
            </a:extLst>
          </p:cNvPr>
          <p:cNvSpPr/>
          <p:nvPr/>
        </p:nvSpPr>
        <p:spPr>
          <a:xfrm>
            <a:off x="3640929" y="4312163"/>
            <a:ext cx="7165183" cy="923330"/>
          </a:xfrm>
          <a:prstGeom prst="flowChartAlternateProcess">
            <a:avLst/>
          </a:prstGeom>
          <a:noFill/>
          <a:ln>
            <a:solidFill>
              <a:srgbClr val="ED7D3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lowchart: Alternate Process 24">
            <a:extLst>
              <a:ext uri="{FF2B5EF4-FFF2-40B4-BE49-F238E27FC236}">
                <a16:creationId xmlns:a16="http://schemas.microsoft.com/office/drawing/2014/main" id="{411E81ED-1311-4AAD-9016-AA2F17EA7690}"/>
              </a:ext>
            </a:extLst>
          </p:cNvPr>
          <p:cNvSpPr/>
          <p:nvPr/>
        </p:nvSpPr>
        <p:spPr>
          <a:xfrm>
            <a:off x="8448675" y="4194176"/>
            <a:ext cx="2193131" cy="457200"/>
          </a:xfrm>
          <a:prstGeom prst="flowChartAlternateProces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t>Rewrites Rules</a:t>
            </a:r>
          </a:p>
        </p:txBody>
      </p:sp>
    </p:spTree>
    <p:extLst>
      <p:ext uri="{BB962C8B-B14F-4D97-AF65-F5344CB8AC3E}">
        <p14:creationId xmlns:p14="http://schemas.microsoft.com/office/powerpoint/2010/main" val="29894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500"/>
                                        <p:tgtEl>
                                          <p:spTgt spid="22"/>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fade">
                                      <p:cBhvr>
                                        <p:cTn id="18" dur="500"/>
                                        <p:tgtEl>
                                          <p:spTgt spid="23"/>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up)">
                                      <p:cBhvr>
                                        <p:cTn id="23" dur="500"/>
                                        <p:tgtEl>
                                          <p:spTgt spid="3"/>
                                        </p:tgtEl>
                                      </p:cBhvr>
                                    </p:animEffect>
                                  </p:childTnLst>
                                </p:cTn>
                              </p:par>
                            </p:childTnLst>
                          </p:cTn>
                        </p:par>
                        <p:par>
                          <p:cTn id="24" fill="hold">
                            <p:stCondLst>
                              <p:cond delay="500"/>
                            </p:stCondLst>
                            <p:childTnLst>
                              <p:par>
                                <p:cTn id="25" presetID="22" presetClass="entr" presetSubtype="1"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up)">
                                      <p:cBhvr>
                                        <p:cTn id="27" dur="500"/>
                                        <p:tgtEl>
                                          <p:spTgt spid="9"/>
                                        </p:tgtEl>
                                      </p:cBhvr>
                                    </p:animEffect>
                                  </p:childTnLst>
                                </p:cTn>
                              </p:par>
                            </p:childTnLst>
                          </p:cTn>
                        </p:par>
                        <p:par>
                          <p:cTn id="28" fill="hold">
                            <p:stCondLst>
                              <p:cond delay="1000"/>
                            </p:stCondLst>
                            <p:childTnLst>
                              <p:par>
                                <p:cTn id="29" presetID="10" presetClass="entr" presetSubtype="0" fill="hold" grpId="0" nodeType="after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500"/>
                                        <p:tgtEl>
                                          <p:spTgt spid="10"/>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fade">
                                      <p:cBhvr>
                                        <p:cTn id="34" dur="500"/>
                                        <p:tgtEl>
                                          <p:spTgt spid="12"/>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fade">
                                      <p:cBhvr>
                                        <p:cTn id="40" dur="500"/>
                                        <p:tgtEl>
                                          <p:spTgt spid="16"/>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4"/>
                                        </p:tgtEl>
                                        <p:attrNameLst>
                                          <p:attrName>style.visibility</p:attrName>
                                        </p:attrNameLst>
                                      </p:cBhvr>
                                      <p:to>
                                        <p:strVal val="visible"/>
                                      </p:to>
                                    </p:set>
                                    <p:animEffect transition="in" filter="fade">
                                      <p:cBhvr>
                                        <p:cTn id="45" dur="500"/>
                                        <p:tgtEl>
                                          <p:spTgt spid="24"/>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25"/>
                                        </p:tgtEl>
                                        <p:attrNameLst>
                                          <p:attrName>style.visibility</p:attrName>
                                        </p:attrNameLst>
                                      </p:cBhvr>
                                      <p:to>
                                        <p:strVal val="visible"/>
                                      </p:to>
                                    </p:set>
                                    <p:animEffect transition="in" filter="fade">
                                      <p:cBhvr>
                                        <p:cTn id="48" dur="500"/>
                                        <p:tgtEl>
                                          <p:spTgt spid="25"/>
                                        </p:tgtEl>
                                      </p:cBhvr>
                                    </p:animEffect>
                                  </p:childTnLst>
                                </p:cTn>
                              </p:par>
                            </p:childTnLst>
                          </p:cTn>
                        </p:par>
                        <p:par>
                          <p:cTn id="49" fill="hold">
                            <p:stCondLst>
                              <p:cond delay="500"/>
                            </p:stCondLst>
                            <p:childTnLst>
                              <p:par>
                                <p:cTn id="50" presetID="10" presetClass="entr" presetSubtype="0" fill="hold" nodeType="afterEffect">
                                  <p:stCondLst>
                                    <p:cond delay="0"/>
                                  </p:stCondLst>
                                  <p:childTnLst>
                                    <p:set>
                                      <p:cBhvr>
                                        <p:cTn id="51" dur="1" fill="hold">
                                          <p:stCondLst>
                                            <p:cond delay="0"/>
                                          </p:stCondLst>
                                        </p:cTn>
                                        <p:tgtEl>
                                          <p:spTgt spid="18">
                                            <p:txEl>
                                              <p:pRg st="0" end="0"/>
                                            </p:txEl>
                                          </p:spTgt>
                                        </p:tgtEl>
                                        <p:attrNameLst>
                                          <p:attrName>style.visibility</p:attrName>
                                        </p:attrNameLst>
                                      </p:cBhvr>
                                      <p:to>
                                        <p:strVal val="visible"/>
                                      </p:to>
                                    </p:set>
                                    <p:animEffect transition="in" filter="fade">
                                      <p:cBhvr>
                                        <p:cTn id="52" dur="500"/>
                                        <p:tgtEl>
                                          <p:spTgt spid="18">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8">
                                            <p:txEl>
                                              <p:pRg st="1" end="1"/>
                                            </p:txEl>
                                          </p:spTgt>
                                        </p:tgtEl>
                                        <p:attrNameLst>
                                          <p:attrName>style.visibility</p:attrName>
                                        </p:attrNameLst>
                                      </p:cBhvr>
                                      <p:to>
                                        <p:strVal val="visible"/>
                                      </p:to>
                                    </p:set>
                                    <p:animEffect transition="in" filter="fade">
                                      <p:cBhvr>
                                        <p:cTn id="57" dur="500"/>
                                        <p:tgtEl>
                                          <p:spTgt spid="18">
                                            <p:txEl>
                                              <p:pRg st="1" end="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8">
                                            <p:txEl>
                                              <p:pRg st="2" end="2"/>
                                            </p:txEl>
                                          </p:spTgt>
                                        </p:tgtEl>
                                        <p:attrNameLst>
                                          <p:attrName>style.visibility</p:attrName>
                                        </p:attrNameLst>
                                      </p:cBhvr>
                                      <p:to>
                                        <p:strVal val="visible"/>
                                      </p:to>
                                    </p:set>
                                    <p:animEffect transition="in" filter="fade">
                                      <p:cBhvr>
                                        <p:cTn id="62" dur="500"/>
                                        <p:tgtEl>
                                          <p:spTgt spid="18">
                                            <p:txEl>
                                              <p:pRg st="2" end="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1"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Effect transition="in" filter="wipe(up)">
                                      <p:cBhvr>
                                        <p:cTn id="67" dur="500"/>
                                        <p:tgtEl>
                                          <p:spTgt spid="19"/>
                                        </p:tgtEl>
                                      </p:cBhvr>
                                    </p:animEffect>
                                  </p:childTnLst>
                                </p:cTn>
                              </p:par>
                            </p:childTnLst>
                          </p:cTn>
                        </p:par>
                        <p:par>
                          <p:cTn id="68" fill="hold">
                            <p:stCondLst>
                              <p:cond delay="500"/>
                            </p:stCondLst>
                            <p:childTnLst>
                              <p:par>
                                <p:cTn id="69" presetID="22" presetClass="entr" presetSubtype="1" fill="hold" grpId="0" nodeType="afterEffect">
                                  <p:stCondLst>
                                    <p:cond delay="0"/>
                                  </p:stCondLst>
                                  <p:childTnLst>
                                    <p:set>
                                      <p:cBhvr>
                                        <p:cTn id="70" dur="1" fill="hold">
                                          <p:stCondLst>
                                            <p:cond delay="0"/>
                                          </p:stCondLst>
                                        </p:cTn>
                                        <p:tgtEl>
                                          <p:spTgt spid="21"/>
                                        </p:tgtEl>
                                        <p:attrNameLst>
                                          <p:attrName>style.visibility</p:attrName>
                                        </p:attrNameLst>
                                      </p:cBhvr>
                                      <p:to>
                                        <p:strVal val="visible"/>
                                      </p:to>
                                    </p:set>
                                    <p:animEffect transition="in" filter="wipe(up)">
                                      <p:cBhvr>
                                        <p:cTn id="7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3" grpId="0" animBg="1"/>
      <p:bldP spid="9" grpId="0"/>
      <p:bldP spid="10" grpId="0" animBg="1"/>
      <p:bldP spid="12" grpId="0" animBg="1"/>
      <p:bldP spid="14" grpId="0" animBg="1"/>
      <p:bldP spid="16" grpId="0" animBg="1"/>
      <p:bldP spid="19" grpId="0" animBg="1"/>
      <p:bldP spid="21" grpId="0"/>
      <p:bldP spid="22" grpId="0" animBg="1"/>
      <p:bldP spid="23" grpId="0" animBg="1"/>
      <p:bldP spid="24" grpId="0" animBg="1"/>
      <p:bldP spid="2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05D7BD7-6CE6-4D73-B213-DF0BF3CCE48E}"/>
              </a:ext>
            </a:extLst>
          </p:cNvPr>
          <p:cNvSpPr>
            <a:spLocks noGrp="1"/>
          </p:cNvSpPr>
          <p:nvPr>
            <p:ph type="sldNum" sz="quarter" idx="12"/>
          </p:nvPr>
        </p:nvSpPr>
        <p:spPr/>
        <p:txBody>
          <a:bodyPr/>
          <a:lstStyle/>
          <a:p>
            <a:fld id="{3621B4CF-3BF2-4D07-85C3-ECAFBC7B28BE}" type="slidenum">
              <a:rPr lang="en-US" smtClean="0"/>
              <a:pPr/>
              <a:t>14</a:t>
            </a:fld>
            <a:endParaRPr lang="en-US" sz="1800"/>
          </a:p>
        </p:txBody>
      </p:sp>
      <p:sp>
        <p:nvSpPr>
          <p:cNvPr id="5" name="TextBox 4">
            <a:extLst>
              <a:ext uri="{FF2B5EF4-FFF2-40B4-BE49-F238E27FC236}">
                <a16:creationId xmlns:a16="http://schemas.microsoft.com/office/drawing/2014/main" id="{58782973-7A9C-41AD-8E5C-6E6689798A44}"/>
              </a:ext>
            </a:extLst>
          </p:cNvPr>
          <p:cNvSpPr txBox="1"/>
          <p:nvPr/>
        </p:nvSpPr>
        <p:spPr>
          <a:xfrm>
            <a:off x="595305" y="61409"/>
            <a:ext cx="9458327" cy="584775"/>
          </a:xfrm>
          <a:prstGeom prst="rect">
            <a:avLst/>
          </a:prstGeom>
          <a:noFill/>
        </p:spPr>
        <p:txBody>
          <a:bodyPr wrap="square">
            <a:spAutoFit/>
          </a:bodyPr>
          <a:lstStyle/>
          <a:p>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Distance</a:t>
            </a:r>
            <a:r>
              <a:rPr lang="en-US" sz="1600" dirty="0">
                <a:latin typeface="Source Code Pro" panose="020B0509030403020204" pitchFamily="49" charset="0"/>
              </a:rPr>
              <a:t>=min(</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E</a:t>
            </a:r>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D</a:t>
            </a:r>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X</a:t>
            </a:r>
            <a:r>
              <a:rPr lang="en-US" sz="1600" dirty="0">
                <a:latin typeface="Source Code Pro" panose="020B0509030403020204" pitchFamily="49" charset="0"/>
              </a:rPr>
              <a:t>,</a:t>
            </a:r>
          </a:p>
          <a:p>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E</a:t>
            </a:r>
            <a:r>
              <a:rPr lang="en-US" sz="1600" dirty="0">
                <a:latin typeface="Source Code Pro" panose="020B0509030403020204" pitchFamily="49" charset="0"/>
              </a:rPr>
              <a:t> is edge("c", </a:t>
            </a:r>
            <a:r>
              <a:rPr lang="en-US" sz="1600" dirty="0">
                <a:solidFill>
                  <a:srgbClr val="70AD47"/>
                </a:solidFill>
                <a:latin typeface="Source Code Pro" panose="020B0509030403020204" pitchFamily="49" charset="0"/>
              </a:rPr>
              <a:t>X</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D</a:t>
            </a:r>
            <a:r>
              <a:rPr lang="en-US" sz="1600" dirty="0">
                <a:latin typeface="Source Code Pro" panose="020B0509030403020204" pitchFamily="49" charset="0"/>
              </a:rPr>
              <a:t> is distance("</a:t>
            </a:r>
            <a:r>
              <a:rPr lang="en-US" sz="1600" dirty="0" err="1">
                <a:latin typeface="Source Code Pro" panose="020B0509030403020204" pitchFamily="49" charset="0"/>
              </a:rPr>
              <a:t>a",</a:t>
            </a:r>
            <a:r>
              <a:rPr lang="en-US" sz="1600" dirty="0" err="1">
                <a:solidFill>
                  <a:srgbClr val="70AD47"/>
                </a:solidFill>
                <a:latin typeface="Source Code Pro" panose="020B0509030403020204" pitchFamily="49" charset="0"/>
              </a:rPr>
              <a:t>X</a:t>
            </a:r>
            <a:r>
              <a:rPr lang="en-US" sz="1600" dirty="0">
                <a:latin typeface="Source Code Pro" panose="020B0509030403020204" pitchFamily="49" charset="0"/>
              </a:rPr>
              <a:t>)*</a:t>
            </a:r>
            <a:r>
              <a:rPr lang="en-US" sz="1600" dirty="0" err="1">
                <a:latin typeface="Source Code Pro" panose="020B0509030403020204" pitchFamily="49" charset="0"/>
              </a:rPr>
              <a:t>bultin_plus</a:t>
            </a:r>
            <a:r>
              <a:rPr lang="en-US" sz="1600" dirty="0">
                <a:latin typeface="Source Code Pro" panose="020B0509030403020204" pitchFamily="49" charset="0"/>
              </a:rPr>
              <a:t>(</a:t>
            </a:r>
            <a:r>
              <a:rPr lang="en-US" sz="1600" dirty="0" err="1">
                <a:solidFill>
                  <a:srgbClr val="70AD47"/>
                </a:solidFill>
                <a:latin typeface="Source Code Pro" panose="020B0509030403020204" pitchFamily="49" charset="0"/>
              </a:rPr>
              <a:t>E</a:t>
            </a:r>
            <a:r>
              <a:rPr lang="en-US" sz="1600" dirty="0" err="1">
                <a:latin typeface="Source Code Pro" panose="020B0509030403020204" pitchFamily="49" charset="0"/>
              </a:rPr>
              <a:t>,</a:t>
            </a:r>
            <a:r>
              <a:rPr lang="en-US" sz="1600" dirty="0" err="1">
                <a:solidFill>
                  <a:srgbClr val="70AD47"/>
                </a:solidFill>
                <a:latin typeface="Source Code Pro" panose="020B0509030403020204" pitchFamily="49" charset="0"/>
              </a:rPr>
              <a:t>D</a:t>
            </a:r>
            <a:r>
              <a:rPr lang="en-US" sz="1600" dirty="0" err="1">
                <a:latin typeface="Source Code Pro" panose="020B0509030403020204" pitchFamily="49" charset="0"/>
              </a:rPr>
              <a:t>,</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 </a:t>
            </a:r>
          </a:p>
        </p:txBody>
      </p:sp>
      <p:sp>
        <p:nvSpPr>
          <p:cNvPr id="8" name="TextBox 7">
            <a:extLst>
              <a:ext uri="{FF2B5EF4-FFF2-40B4-BE49-F238E27FC236}">
                <a16:creationId xmlns:a16="http://schemas.microsoft.com/office/drawing/2014/main" id="{9AF2D4AB-83B6-4AE6-8E6C-229E89851A5A}"/>
              </a:ext>
            </a:extLst>
          </p:cNvPr>
          <p:cNvSpPr txBox="1"/>
          <p:nvPr/>
        </p:nvSpPr>
        <p:spPr>
          <a:xfrm>
            <a:off x="3838569" y="646184"/>
            <a:ext cx="5815013" cy="1077218"/>
          </a:xfrm>
          <a:prstGeom prst="rect">
            <a:avLst/>
          </a:prstGeom>
          <a:noFill/>
        </p:spPr>
        <p:txBody>
          <a:bodyPr wrap="square" rtlCol="0">
            <a:spAutoFit/>
          </a:bodyPr>
          <a:lstStyle/>
          <a:p>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Result</a:t>
            </a:r>
            <a:r>
              <a:rPr lang="en-US" sz="1600" dirty="0">
                <a:latin typeface="Source Code Pro" panose="020B0509030403020204" pitchFamily="49" charset="0"/>
              </a:rPr>
              <a:t> is edge(</a:t>
            </a:r>
            <a:r>
              <a:rPr lang="en-US" sz="1600" dirty="0">
                <a:solidFill>
                  <a:srgbClr val="70AD47"/>
                </a:solidFill>
                <a:latin typeface="Source Code Pro" panose="020B0509030403020204" pitchFamily="49" charset="0"/>
              </a:rPr>
              <a:t>Arg1</a:t>
            </a:r>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Arg2</a:t>
            </a:r>
            <a:r>
              <a:rPr lang="en-US" sz="1600" dirty="0">
                <a:latin typeface="Source Code Pro" panose="020B0509030403020204" pitchFamily="49" charset="0"/>
              </a:rPr>
              <a:t>)) :-</a:t>
            </a:r>
          </a:p>
          <a:p>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Arg1</a:t>
            </a:r>
            <a:r>
              <a:rPr lang="en-US" sz="1600" dirty="0">
                <a:latin typeface="Source Code Pro" panose="020B0509030403020204" pitchFamily="49" charset="0"/>
              </a:rPr>
              <a:t>="a")*(</a:t>
            </a:r>
            <a:r>
              <a:rPr lang="en-US" sz="1600" dirty="0">
                <a:solidFill>
                  <a:srgbClr val="70AD47"/>
                </a:solidFill>
                <a:latin typeface="Source Code Pro" panose="020B0509030403020204" pitchFamily="49" charset="0"/>
              </a:rPr>
              <a:t>Arg2</a:t>
            </a:r>
            <a:r>
              <a:rPr lang="en-US" sz="1600" dirty="0">
                <a:latin typeface="Source Code Pro" panose="020B0509030403020204" pitchFamily="49" charset="0"/>
              </a:rPr>
              <a:t>="b")*(</a:t>
            </a:r>
            <a:r>
              <a:rPr lang="en-US" sz="1600" dirty="0">
                <a:solidFill>
                  <a:srgbClr val="70AD47"/>
                </a:solidFill>
                <a:latin typeface="Source Code Pro" panose="020B0509030403020204" pitchFamily="49" charset="0"/>
              </a:rPr>
              <a:t>Result</a:t>
            </a:r>
            <a:r>
              <a:rPr lang="en-US" sz="1600" dirty="0">
                <a:latin typeface="Source Code Pro" panose="020B0509030403020204" pitchFamily="49" charset="0"/>
              </a:rPr>
              <a:t>=10) +</a:t>
            </a:r>
          </a:p>
          <a:p>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Arg1</a:t>
            </a:r>
            <a:r>
              <a:rPr lang="en-US" sz="1600" dirty="0">
                <a:latin typeface="Source Code Pro" panose="020B0509030403020204" pitchFamily="49" charset="0"/>
              </a:rPr>
              <a:t>="b")*(</a:t>
            </a:r>
            <a:r>
              <a:rPr lang="en-US" sz="1600" dirty="0">
                <a:solidFill>
                  <a:srgbClr val="70AD47"/>
                </a:solidFill>
                <a:latin typeface="Source Code Pro" panose="020B0509030403020204" pitchFamily="49" charset="0"/>
              </a:rPr>
              <a:t>Arg2</a:t>
            </a:r>
            <a:r>
              <a:rPr lang="en-US" sz="1600" dirty="0">
                <a:latin typeface="Source Code Pro" panose="020B0509030403020204" pitchFamily="49" charset="0"/>
              </a:rPr>
              <a:t>="c")*(</a:t>
            </a:r>
            <a:r>
              <a:rPr lang="en-US" sz="1600" dirty="0">
                <a:solidFill>
                  <a:srgbClr val="70AD47"/>
                </a:solidFill>
                <a:latin typeface="Source Code Pro" panose="020B0509030403020204" pitchFamily="49" charset="0"/>
              </a:rPr>
              <a:t>Result</a:t>
            </a:r>
            <a:r>
              <a:rPr lang="en-US" sz="1600" dirty="0">
                <a:latin typeface="Source Code Pro" panose="020B0509030403020204" pitchFamily="49" charset="0"/>
              </a:rPr>
              <a:t>=2) +</a:t>
            </a:r>
          </a:p>
          <a:p>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Arg1</a:t>
            </a:r>
            <a:r>
              <a:rPr lang="en-US" sz="1600" dirty="0">
                <a:latin typeface="Source Code Pro" panose="020B0509030403020204" pitchFamily="49" charset="0"/>
              </a:rPr>
              <a:t>="c")*(</a:t>
            </a:r>
            <a:r>
              <a:rPr lang="en-US" sz="1600" dirty="0">
                <a:solidFill>
                  <a:srgbClr val="70AD47"/>
                </a:solidFill>
                <a:latin typeface="Source Code Pro" panose="020B0509030403020204" pitchFamily="49" charset="0"/>
              </a:rPr>
              <a:t>Arg2</a:t>
            </a:r>
            <a:r>
              <a:rPr lang="en-US" sz="1600" dirty="0">
                <a:latin typeface="Source Code Pro" panose="020B0509030403020204" pitchFamily="49" charset="0"/>
              </a:rPr>
              <a:t>="d")*(</a:t>
            </a:r>
            <a:r>
              <a:rPr lang="en-US" sz="1600" dirty="0">
                <a:solidFill>
                  <a:srgbClr val="70AD47"/>
                </a:solidFill>
                <a:latin typeface="Source Code Pro" panose="020B0509030403020204" pitchFamily="49" charset="0"/>
              </a:rPr>
              <a:t>Result</a:t>
            </a:r>
            <a:r>
              <a:rPr lang="en-US" sz="1600" dirty="0">
                <a:latin typeface="Source Code Pro" panose="020B0509030403020204" pitchFamily="49" charset="0"/>
              </a:rPr>
              <a:t>=7)</a:t>
            </a:r>
          </a:p>
        </p:txBody>
      </p:sp>
      <p:sp>
        <p:nvSpPr>
          <p:cNvPr id="9" name="Arrow: Down 8">
            <a:extLst>
              <a:ext uri="{FF2B5EF4-FFF2-40B4-BE49-F238E27FC236}">
                <a16:creationId xmlns:a16="http://schemas.microsoft.com/office/drawing/2014/main" id="{F4D63AD0-2A91-4FF3-92AC-A26DDC287086}"/>
              </a:ext>
            </a:extLst>
          </p:cNvPr>
          <p:cNvSpPr/>
          <p:nvPr/>
        </p:nvSpPr>
        <p:spPr>
          <a:xfrm>
            <a:off x="2709857" y="646184"/>
            <a:ext cx="557213" cy="10397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owchart: Alternate Process 9">
            <a:extLst>
              <a:ext uri="{FF2B5EF4-FFF2-40B4-BE49-F238E27FC236}">
                <a16:creationId xmlns:a16="http://schemas.microsoft.com/office/drawing/2014/main" id="{A3F24EA7-0538-411C-B3C7-51FA52071E77}"/>
              </a:ext>
            </a:extLst>
          </p:cNvPr>
          <p:cNvSpPr/>
          <p:nvPr/>
        </p:nvSpPr>
        <p:spPr>
          <a:xfrm>
            <a:off x="3781420" y="646184"/>
            <a:ext cx="6958012" cy="1077218"/>
          </a:xfrm>
          <a:prstGeom prst="flowChartAlternateProcess">
            <a:avLst/>
          </a:prstGeom>
          <a:noFill/>
          <a:ln>
            <a:solidFill>
              <a:srgbClr val="ED7D3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lowchart: Alternate Process 10">
            <a:extLst>
              <a:ext uri="{FF2B5EF4-FFF2-40B4-BE49-F238E27FC236}">
                <a16:creationId xmlns:a16="http://schemas.microsoft.com/office/drawing/2014/main" id="{DE047043-2EC4-4674-9651-3AFF2DB2D6C0}"/>
              </a:ext>
            </a:extLst>
          </p:cNvPr>
          <p:cNvSpPr/>
          <p:nvPr/>
        </p:nvSpPr>
        <p:spPr>
          <a:xfrm>
            <a:off x="8717751" y="589608"/>
            <a:ext cx="1785938" cy="396790"/>
          </a:xfrm>
          <a:prstGeom prst="flowChartAlternateProces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t>Program</a:t>
            </a:r>
          </a:p>
        </p:txBody>
      </p:sp>
      <p:sp>
        <p:nvSpPr>
          <p:cNvPr id="13" name="TextBox 12">
            <a:extLst>
              <a:ext uri="{FF2B5EF4-FFF2-40B4-BE49-F238E27FC236}">
                <a16:creationId xmlns:a16="http://schemas.microsoft.com/office/drawing/2014/main" id="{EF2DA814-2436-488E-8144-2133AFE6D96A}"/>
              </a:ext>
            </a:extLst>
          </p:cNvPr>
          <p:cNvSpPr txBox="1"/>
          <p:nvPr/>
        </p:nvSpPr>
        <p:spPr>
          <a:xfrm>
            <a:off x="595305" y="1830776"/>
            <a:ext cx="9458327" cy="1323439"/>
          </a:xfrm>
          <a:prstGeom prst="rect">
            <a:avLst/>
          </a:prstGeom>
          <a:noFill/>
        </p:spPr>
        <p:txBody>
          <a:bodyPr wrap="square">
            <a:spAutoFit/>
          </a:bodyPr>
          <a:lstStyle/>
          <a:p>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Distance</a:t>
            </a:r>
            <a:r>
              <a:rPr lang="en-US" sz="1600" dirty="0">
                <a:latin typeface="Source Code Pro" panose="020B0509030403020204" pitchFamily="49" charset="0"/>
              </a:rPr>
              <a:t>=min(</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E</a:t>
            </a:r>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D</a:t>
            </a:r>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X</a:t>
            </a:r>
            <a:r>
              <a:rPr lang="en-US" sz="1600" dirty="0">
                <a:latin typeface="Source Code Pro" panose="020B0509030403020204" pitchFamily="49" charset="0"/>
              </a:rPr>
              <a:t>,</a:t>
            </a:r>
          </a:p>
          <a:p>
            <a:r>
              <a:rPr lang="en-US" sz="1600" dirty="0">
                <a:latin typeface="Source Code Pro" panose="020B0509030403020204" pitchFamily="49" charset="0"/>
              </a:rPr>
              <a:t>     (("c"="a")*(</a:t>
            </a:r>
            <a:r>
              <a:rPr lang="en-US" sz="1600" dirty="0">
                <a:solidFill>
                  <a:srgbClr val="70AD47"/>
                </a:solidFill>
                <a:latin typeface="Source Code Pro" panose="020B0509030403020204" pitchFamily="49" charset="0"/>
              </a:rPr>
              <a:t>X</a:t>
            </a:r>
            <a:r>
              <a:rPr lang="en-US" sz="1600" dirty="0">
                <a:latin typeface="Source Code Pro" panose="020B0509030403020204" pitchFamily="49" charset="0"/>
              </a:rPr>
              <a:t>="b")*(</a:t>
            </a:r>
            <a:r>
              <a:rPr lang="en-US" sz="1600" dirty="0">
                <a:solidFill>
                  <a:srgbClr val="70AD47"/>
                </a:solidFill>
                <a:latin typeface="Source Code Pro" panose="020B0509030403020204" pitchFamily="49" charset="0"/>
              </a:rPr>
              <a:t>E</a:t>
            </a:r>
            <a:r>
              <a:rPr lang="en-US" sz="1600" dirty="0">
                <a:latin typeface="Source Code Pro" panose="020B0509030403020204" pitchFamily="49" charset="0"/>
              </a:rPr>
              <a:t>=10)+</a:t>
            </a:r>
          </a:p>
          <a:p>
            <a:r>
              <a:rPr lang="en-US" sz="1600" dirty="0">
                <a:latin typeface="Source Code Pro" panose="020B0509030403020204" pitchFamily="49" charset="0"/>
              </a:rPr>
              <a:t>      ("c"="b")*(</a:t>
            </a:r>
            <a:r>
              <a:rPr lang="en-US" sz="1600" dirty="0">
                <a:solidFill>
                  <a:srgbClr val="70AD47"/>
                </a:solidFill>
                <a:latin typeface="Source Code Pro" panose="020B0509030403020204" pitchFamily="49" charset="0"/>
              </a:rPr>
              <a:t>X</a:t>
            </a:r>
            <a:r>
              <a:rPr lang="en-US" sz="1600" dirty="0">
                <a:latin typeface="Source Code Pro" panose="020B0509030403020204" pitchFamily="49" charset="0"/>
              </a:rPr>
              <a:t>="c")*(</a:t>
            </a:r>
            <a:r>
              <a:rPr lang="en-US" sz="1600" dirty="0">
                <a:solidFill>
                  <a:srgbClr val="70AD47"/>
                </a:solidFill>
                <a:latin typeface="Source Code Pro" panose="020B0509030403020204" pitchFamily="49" charset="0"/>
              </a:rPr>
              <a:t>E</a:t>
            </a:r>
            <a:r>
              <a:rPr lang="en-US" sz="1600" dirty="0">
                <a:latin typeface="Source Code Pro" panose="020B0509030403020204" pitchFamily="49" charset="0"/>
              </a:rPr>
              <a:t>=2)+</a:t>
            </a:r>
          </a:p>
          <a:p>
            <a:r>
              <a:rPr lang="en-US" sz="1600" dirty="0">
                <a:latin typeface="Source Code Pro" panose="020B0509030403020204" pitchFamily="49" charset="0"/>
              </a:rPr>
              <a:t>      ("c"="c")*(</a:t>
            </a:r>
            <a:r>
              <a:rPr lang="en-US" sz="1600" dirty="0">
                <a:solidFill>
                  <a:srgbClr val="70AD47"/>
                </a:solidFill>
                <a:latin typeface="Source Code Pro" panose="020B0509030403020204" pitchFamily="49" charset="0"/>
              </a:rPr>
              <a:t>X</a:t>
            </a:r>
            <a:r>
              <a:rPr lang="en-US" sz="1600" dirty="0">
                <a:latin typeface="Source Code Pro" panose="020B0509030403020204" pitchFamily="49" charset="0"/>
              </a:rPr>
              <a:t>="d")*(</a:t>
            </a:r>
            <a:r>
              <a:rPr lang="en-US" sz="1600" dirty="0">
                <a:solidFill>
                  <a:srgbClr val="70AD47"/>
                </a:solidFill>
                <a:latin typeface="Source Code Pro" panose="020B0509030403020204" pitchFamily="49" charset="0"/>
              </a:rPr>
              <a:t>E</a:t>
            </a:r>
            <a:r>
              <a:rPr lang="en-US" sz="1600" dirty="0">
                <a:latin typeface="Source Code Pro" panose="020B0509030403020204" pitchFamily="49" charset="0"/>
              </a:rPr>
              <a:t>=7))</a:t>
            </a:r>
          </a:p>
          <a:p>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D</a:t>
            </a:r>
            <a:r>
              <a:rPr lang="en-US" sz="1600" dirty="0">
                <a:latin typeface="Source Code Pro" panose="020B0509030403020204" pitchFamily="49" charset="0"/>
              </a:rPr>
              <a:t> is distance("</a:t>
            </a:r>
            <a:r>
              <a:rPr lang="en-US" sz="1600" dirty="0" err="1">
                <a:latin typeface="Source Code Pro" panose="020B0509030403020204" pitchFamily="49" charset="0"/>
              </a:rPr>
              <a:t>a",</a:t>
            </a:r>
            <a:r>
              <a:rPr lang="en-US" sz="1600" dirty="0" err="1">
                <a:solidFill>
                  <a:srgbClr val="70AD47"/>
                </a:solidFill>
                <a:latin typeface="Source Code Pro" panose="020B0509030403020204" pitchFamily="49" charset="0"/>
              </a:rPr>
              <a:t>X</a:t>
            </a:r>
            <a:r>
              <a:rPr lang="en-US" sz="1600" dirty="0">
                <a:latin typeface="Source Code Pro" panose="020B0509030403020204" pitchFamily="49" charset="0"/>
              </a:rPr>
              <a:t>)*</a:t>
            </a:r>
            <a:r>
              <a:rPr lang="en-US" sz="1600" dirty="0" err="1">
                <a:latin typeface="Source Code Pro" panose="020B0509030403020204" pitchFamily="49" charset="0"/>
              </a:rPr>
              <a:t>bultin_plus</a:t>
            </a:r>
            <a:r>
              <a:rPr lang="en-US" sz="1600" dirty="0">
                <a:latin typeface="Source Code Pro" panose="020B0509030403020204" pitchFamily="49" charset="0"/>
              </a:rPr>
              <a:t>(</a:t>
            </a:r>
            <a:r>
              <a:rPr lang="en-US" sz="1600" dirty="0" err="1">
                <a:solidFill>
                  <a:srgbClr val="70AD47"/>
                </a:solidFill>
                <a:latin typeface="Source Code Pro" panose="020B0509030403020204" pitchFamily="49" charset="0"/>
              </a:rPr>
              <a:t>E</a:t>
            </a:r>
            <a:r>
              <a:rPr lang="en-US" sz="1600" dirty="0" err="1">
                <a:latin typeface="Source Code Pro" panose="020B0509030403020204" pitchFamily="49" charset="0"/>
              </a:rPr>
              <a:t>,</a:t>
            </a:r>
            <a:r>
              <a:rPr lang="en-US" sz="1600" dirty="0" err="1">
                <a:solidFill>
                  <a:srgbClr val="70AD47"/>
                </a:solidFill>
                <a:latin typeface="Source Code Pro" panose="020B0509030403020204" pitchFamily="49" charset="0"/>
              </a:rPr>
              <a:t>D</a:t>
            </a:r>
            <a:r>
              <a:rPr lang="en-US" sz="1600" dirty="0" err="1">
                <a:latin typeface="Source Code Pro" panose="020B0509030403020204" pitchFamily="49" charset="0"/>
              </a:rPr>
              <a:t>,</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 </a:t>
            </a:r>
          </a:p>
        </p:txBody>
      </p:sp>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6CE12D12-1F01-4BB1-8BBE-4B6A7788217C}"/>
                  </a:ext>
                </a:extLst>
              </p:cNvPr>
              <p:cNvSpPr txBox="1"/>
              <p:nvPr/>
            </p:nvSpPr>
            <p:spPr>
              <a:xfrm>
                <a:off x="3924296" y="3092795"/>
                <a:ext cx="5557836" cy="1077218"/>
              </a:xfrm>
              <a:prstGeom prst="rect">
                <a:avLst/>
              </a:prstGeom>
              <a:noFill/>
            </p:spPr>
            <p:txBody>
              <a:bodyPr wrap="square" rtlCol="0">
                <a:spAutoFit/>
              </a:bodyPr>
              <a:lstStyle/>
              <a:p>
                <a:r>
                  <a:rPr lang="en-US" sz="1600" dirty="0">
                    <a:latin typeface="Source Code Pro" panose="020B0509030403020204" pitchFamily="49" charset="0"/>
                  </a:rPr>
                  <a:t>("c"="a") </a:t>
                </a:r>
                <a14:m>
                  <m:oMath xmlns:m="http://schemas.openxmlformats.org/officeDocument/2006/math">
                    <m:r>
                      <a:rPr lang="en-US" sz="1600" b="0" i="1" smtClean="0">
                        <a:latin typeface="Cambria Math" panose="02040503050406030204" pitchFamily="18" charset="0"/>
                      </a:rPr>
                      <m:t>→</m:t>
                    </m:r>
                  </m:oMath>
                </a14:m>
                <a:r>
                  <a:rPr lang="en-US" sz="1600" dirty="0">
                    <a:latin typeface="Source Code Pro" panose="020B0509030403020204" pitchFamily="49" charset="0"/>
                  </a:rPr>
                  <a:t> 0		</a:t>
                </a:r>
                <a:r>
                  <a:rPr lang="en-US" sz="1600" dirty="0"/>
                  <a:t>Equality checks</a:t>
                </a:r>
              </a:p>
              <a:p>
                <a:r>
                  <a:rPr lang="en-US" sz="1600" dirty="0">
                    <a:latin typeface="Source Code Pro" panose="020B0509030403020204" pitchFamily="49" charset="0"/>
                  </a:rPr>
                  <a:t>("c"="b") </a:t>
                </a:r>
                <a14:m>
                  <m:oMath xmlns:m="http://schemas.openxmlformats.org/officeDocument/2006/math">
                    <m:r>
                      <a:rPr lang="en-US" sz="1600" b="0" i="1" smtClean="0">
                        <a:latin typeface="Cambria Math" panose="02040503050406030204" pitchFamily="18" charset="0"/>
                      </a:rPr>
                      <m:t>→</m:t>
                    </m:r>
                  </m:oMath>
                </a14:m>
                <a:r>
                  <a:rPr lang="en-US" sz="1600" dirty="0">
                    <a:latin typeface="Source Code Pro" panose="020B0509030403020204" pitchFamily="49" charset="0"/>
                  </a:rPr>
                  <a:t> 0</a:t>
                </a:r>
              </a:p>
              <a:p>
                <a:r>
                  <a:rPr lang="en-US" sz="1600" dirty="0">
                    <a:latin typeface="Source Code Pro" panose="020B0509030403020204" pitchFamily="49" charset="0"/>
                  </a:rPr>
                  <a:t>("c"="c") </a:t>
                </a:r>
                <a14:m>
                  <m:oMath xmlns:m="http://schemas.openxmlformats.org/officeDocument/2006/math">
                    <m:r>
                      <a:rPr lang="en-US" sz="1600" b="0" i="1" smtClean="0">
                        <a:latin typeface="Cambria Math" panose="02040503050406030204" pitchFamily="18" charset="0"/>
                      </a:rPr>
                      <m:t>→</m:t>
                    </m:r>
                  </m:oMath>
                </a14:m>
                <a:r>
                  <a:rPr lang="en-US" sz="1600" dirty="0">
                    <a:latin typeface="Source Code Pro" panose="020B0509030403020204" pitchFamily="49" charset="0"/>
                  </a:rPr>
                  <a:t> 1</a:t>
                </a:r>
              </a:p>
              <a:p>
                <a:r>
                  <a:rPr lang="en-US" sz="1600" dirty="0">
                    <a:latin typeface="Source Code Pro" panose="020B0509030403020204" pitchFamily="49" charset="0"/>
                  </a:rPr>
                  <a:t>1 * </a:t>
                </a:r>
                <a:r>
                  <a:rPr lang="en-US" sz="1600" dirty="0">
                    <a:solidFill>
                      <a:srgbClr val="00B0F0"/>
                    </a:solidFill>
                    <a:latin typeface="Source Code Pro" panose="020B0509030403020204" pitchFamily="49" charset="0"/>
                  </a:rPr>
                  <a:t>R</a:t>
                </a:r>
                <a:r>
                  <a:rPr lang="en-US" sz="1600" dirty="0">
                    <a:latin typeface="Source Code Pro" panose="020B0509030403020204" pitchFamily="49" charset="0"/>
                  </a:rPr>
                  <a:t> </a:t>
                </a:r>
                <a14:m>
                  <m:oMath xmlns:m="http://schemas.openxmlformats.org/officeDocument/2006/math">
                    <m:r>
                      <a:rPr lang="en-US" sz="1600" b="0" i="1" smtClean="0">
                        <a:latin typeface="Cambria Math" panose="02040503050406030204" pitchFamily="18" charset="0"/>
                      </a:rPr>
                      <m:t>→</m:t>
                    </m:r>
                  </m:oMath>
                </a14:m>
                <a:r>
                  <a:rPr lang="en-US" sz="1600" dirty="0">
                    <a:latin typeface="Source Code Pro" panose="020B0509030403020204" pitchFamily="49" charset="0"/>
                  </a:rPr>
                  <a:t> </a:t>
                </a:r>
                <a:r>
                  <a:rPr lang="en-US" sz="1600" dirty="0">
                    <a:solidFill>
                      <a:srgbClr val="00B0F0"/>
                    </a:solidFill>
                    <a:latin typeface="Source Code Pro" panose="020B0509030403020204" pitchFamily="49" charset="0"/>
                  </a:rPr>
                  <a:t>R 			</a:t>
                </a:r>
                <a:r>
                  <a:rPr lang="en-US" sz="1600" dirty="0"/>
                  <a:t>Multiplicative identity</a:t>
                </a:r>
              </a:p>
            </p:txBody>
          </p:sp>
        </mc:Choice>
        <mc:Fallback xmlns="">
          <p:sp>
            <p:nvSpPr>
              <p:cNvPr id="19" name="TextBox 18">
                <a:extLst>
                  <a:ext uri="{FF2B5EF4-FFF2-40B4-BE49-F238E27FC236}">
                    <a16:creationId xmlns:a16="http://schemas.microsoft.com/office/drawing/2014/main" id="{6CE12D12-1F01-4BB1-8BBE-4B6A7788217C}"/>
                  </a:ext>
                </a:extLst>
              </p:cNvPr>
              <p:cNvSpPr txBox="1">
                <a:spLocks noRot="1" noChangeAspect="1" noMove="1" noResize="1" noEditPoints="1" noAdjustHandles="1" noChangeArrowheads="1" noChangeShapeType="1" noTextEdit="1"/>
              </p:cNvSpPr>
              <p:nvPr/>
            </p:nvSpPr>
            <p:spPr>
              <a:xfrm>
                <a:off x="3924296" y="3092795"/>
                <a:ext cx="5557836" cy="1077218"/>
              </a:xfrm>
              <a:prstGeom prst="rect">
                <a:avLst/>
              </a:prstGeom>
              <a:blipFill>
                <a:blip r:embed="rId3"/>
                <a:stretch>
                  <a:fillRect l="-659" t="-1695" b="-6215"/>
                </a:stretch>
              </a:blipFill>
            </p:spPr>
            <p:txBody>
              <a:bodyPr/>
              <a:lstStyle/>
              <a:p>
                <a:r>
                  <a:rPr lang="en-US">
                    <a:noFill/>
                  </a:rPr>
                  <a:t> </a:t>
                </a:r>
              </a:p>
            </p:txBody>
          </p:sp>
        </mc:Fallback>
      </mc:AlternateContent>
      <p:sp>
        <p:nvSpPr>
          <p:cNvPr id="20" name="Arrow: Down 19">
            <a:extLst>
              <a:ext uri="{FF2B5EF4-FFF2-40B4-BE49-F238E27FC236}">
                <a16:creationId xmlns:a16="http://schemas.microsoft.com/office/drawing/2014/main" id="{C26F23E8-457B-400D-8130-DE30ADC23F26}"/>
              </a:ext>
            </a:extLst>
          </p:cNvPr>
          <p:cNvSpPr/>
          <p:nvPr/>
        </p:nvSpPr>
        <p:spPr>
          <a:xfrm>
            <a:off x="2666995" y="3154215"/>
            <a:ext cx="600075" cy="101772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lowchart: Alternate Process 20">
            <a:extLst>
              <a:ext uri="{FF2B5EF4-FFF2-40B4-BE49-F238E27FC236}">
                <a16:creationId xmlns:a16="http://schemas.microsoft.com/office/drawing/2014/main" id="{47E2DAC0-D43C-48EC-A949-930A2E412C93}"/>
              </a:ext>
            </a:extLst>
          </p:cNvPr>
          <p:cNvSpPr/>
          <p:nvPr/>
        </p:nvSpPr>
        <p:spPr>
          <a:xfrm>
            <a:off x="3924295" y="3128952"/>
            <a:ext cx="6457949" cy="1041062"/>
          </a:xfrm>
          <a:prstGeom prst="flowChartAlternateProcess">
            <a:avLst/>
          </a:prstGeom>
          <a:noFill/>
          <a:ln>
            <a:solidFill>
              <a:srgbClr val="ED7D3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A5541960-7F2E-4266-93E0-79C1E3E6D0B8}"/>
              </a:ext>
            </a:extLst>
          </p:cNvPr>
          <p:cNvSpPr txBox="1"/>
          <p:nvPr/>
        </p:nvSpPr>
        <p:spPr>
          <a:xfrm>
            <a:off x="595305" y="4172299"/>
            <a:ext cx="9458327" cy="830997"/>
          </a:xfrm>
          <a:prstGeom prst="rect">
            <a:avLst/>
          </a:prstGeom>
          <a:noFill/>
        </p:spPr>
        <p:txBody>
          <a:bodyPr wrap="square">
            <a:spAutoFit/>
          </a:bodyPr>
          <a:lstStyle/>
          <a:p>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Distance</a:t>
            </a:r>
            <a:r>
              <a:rPr lang="en-US" sz="1600" dirty="0">
                <a:latin typeface="Source Code Pro" panose="020B0509030403020204" pitchFamily="49" charset="0"/>
              </a:rPr>
              <a:t>=min(</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E</a:t>
            </a:r>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D</a:t>
            </a:r>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X</a:t>
            </a:r>
            <a:r>
              <a:rPr lang="en-US" sz="1600" dirty="0">
                <a:latin typeface="Source Code Pro" panose="020B0509030403020204" pitchFamily="49" charset="0"/>
              </a:rPr>
              <a:t>,</a:t>
            </a:r>
          </a:p>
          <a:p>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X</a:t>
            </a:r>
            <a:r>
              <a:rPr lang="en-US" sz="1600" dirty="0">
                <a:latin typeface="Source Code Pro" panose="020B0509030403020204" pitchFamily="49" charset="0"/>
              </a:rPr>
              <a:t>="d")*(</a:t>
            </a:r>
            <a:r>
              <a:rPr lang="en-US" sz="1600" dirty="0">
                <a:solidFill>
                  <a:srgbClr val="70AD47"/>
                </a:solidFill>
                <a:latin typeface="Source Code Pro" panose="020B0509030403020204" pitchFamily="49" charset="0"/>
              </a:rPr>
              <a:t>E</a:t>
            </a:r>
            <a:r>
              <a:rPr lang="en-US" sz="1600" dirty="0">
                <a:latin typeface="Source Code Pro" panose="020B0509030403020204" pitchFamily="49" charset="0"/>
              </a:rPr>
              <a:t>=7))</a:t>
            </a:r>
          </a:p>
          <a:p>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D</a:t>
            </a:r>
            <a:r>
              <a:rPr lang="en-US" sz="1600" dirty="0">
                <a:latin typeface="Source Code Pro" panose="020B0509030403020204" pitchFamily="49" charset="0"/>
              </a:rPr>
              <a:t> is distance("</a:t>
            </a:r>
            <a:r>
              <a:rPr lang="en-US" sz="1600" dirty="0" err="1">
                <a:latin typeface="Source Code Pro" panose="020B0509030403020204" pitchFamily="49" charset="0"/>
              </a:rPr>
              <a:t>a",</a:t>
            </a:r>
            <a:r>
              <a:rPr lang="en-US" sz="1600" dirty="0" err="1">
                <a:solidFill>
                  <a:srgbClr val="70AD47"/>
                </a:solidFill>
                <a:latin typeface="Source Code Pro" panose="020B0509030403020204" pitchFamily="49" charset="0"/>
              </a:rPr>
              <a:t>X</a:t>
            </a:r>
            <a:r>
              <a:rPr lang="en-US" sz="1600" dirty="0">
                <a:latin typeface="Source Code Pro" panose="020B0509030403020204" pitchFamily="49" charset="0"/>
              </a:rPr>
              <a:t>)*</a:t>
            </a:r>
            <a:r>
              <a:rPr lang="en-US" sz="1600" dirty="0" err="1">
                <a:latin typeface="Source Code Pro" panose="020B0509030403020204" pitchFamily="49" charset="0"/>
              </a:rPr>
              <a:t>bultin_plus</a:t>
            </a:r>
            <a:r>
              <a:rPr lang="en-US" sz="1600" dirty="0">
                <a:latin typeface="Source Code Pro" panose="020B0509030403020204" pitchFamily="49" charset="0"/>
              </a:rPr>
              <a:t>(</a:t>
            </a:r>
            <a:r>
              <a:rPr lang="en-US" sz="1600" dirty="0" err="1">
                <a:solidFill>
                  <a:srgbClr val="70AD47"/>
                </a:solidFill>
                <a:latin typeface="Source Code Pro" panose="020B0509030403020204" pitchFamily="49" charset="0"/>
              </a:rPr>
              <a:t>E</a:t>
            </a:r>
            <a:r>
              <a:rPr lang="en-US" sz="1600" dirty="0" err="1">
                <a:latin typeface="Source Code Pro" panose="020B0509030403020204" pitchFamily="49" charset="0"/>
              </a:rPr>
              <a:t>,</a:t>
            </a:r>
            <a:r>
              <a:rPr lang="en-US" sz="1600" dirty="0" err="1">
                <a:solidFill>
                  <a:srgbClr val="70AD47"/>
                </a:solidFill>
                <a:latin typeface="Source Code Pro" panose="020B0509030403020204" pitchFamily="49" charset="0"/>
              </a:rPr>
              <a:t>D</a:t>
            </a:r>
            <a:r>
              <a:rPr lang="en-US" sz="1600" dirty="0" err="1">
                <a:latin typeface="Source Code Pro" panose="020B0509030403020204" pitchFamily="49" charset="0"/>
              </a:rPr>
              <a:t>,</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 </a:t>
            </a:r>
          </a:p>
        </p:txBody>
      </p:sp>
      <p:sp>
        <p:nvSpPr>
          <p:cNvPr id="25" name="TextBox 24">
            <a:extLst>
              <a:ext uri="{FF2B5EF4-FFF2-40B4-BE49-F238E27FC236}">
                <a16:creationId xmlns:a16="http://schemas.microsoft.com/office/drawing/2014/main" id="{61163A67-A2A4-46EC-8AB2-3707DC86E7DE}"/>
              </a:ext>
            </a:extLst>
          </p:cNvPr>
          <p:cNvSpPr txBox="1"/>
          <p:nvPr/>
        </p:nvSpPr>
        <p:spPr>
          <a:xfrm>
            <a:off x="595305" y="5614583"/>
            <a:ext cx="8901113" cy="584775"/>
          </a:xfrm>
          <a:prstGeom prst="rect">
            <a:avLst/>
          </a:prstGeom>
          <a:noFill/>
        </p:spPr>
        <p:txBody>
          <a:bodyPr wrap="square">
            <a:spAutoFit/>
          </a:bodyPr>
          <a:lstStyle/>
          <a:p>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Distance</a:t>
            </a:r>
            <a:r>
              <a:rPr lang="en-US" sz="1600" dirty="0">
                <a:latin typeface="Source Code Pro" panose="020B0509030403020204" pitchFamily="49" charset="0"/>
              </a:rPr>
              <a:t>=min(</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 </a:t>
            </a:r>
            <a:r>
              <a:rPr lang="en-US" sz="1600" dirty="0" err="1">
                <a:latin typeface="Source Code Pro" panose="020B0509030403020204" pitchFamily="49" charset="0"/>
              </a:rPr>
              <a:t>proj</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D,</a:t>
            </a:r>
          </a:p>
          <a:p>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D</a:t>
            </a:r>
            <a:r>
              <a:rPr lang="en-US" sz="1600" dirty="0">
                <a:latin typeface="Source Code Pro" panose="020B0509030403020204" pitchFamily="49" charset="0"/>
              </a:rPr>
              <a:t> is distance("</a:t>
            </a:r>
            <a:r>
              <a:rPr lang="en-US" sz="1600" dirty="0" err="1">
                <a:latin typeface="Source Code Pro" panose="020B0509030403020204" pitchFamily="49" charset="0"/>
              </a:rPr>
              <a:t>a","d</a:t>
            </a:r>
            <a:r>
              <a:rPr lang="en-US" sz="1600" dirty="0">
                <a:latin typeface="Source Code Pro" panose="020B0509030403020204" pitchFamily="49" charset="0"/>
              </a:rPr>
              <a:t>")*</a:t>
            </a:r>
            <a:r>
              <a:rPr lang="en-US" sz="1600" dirty="0" err="1">
                <a:latin typeface="Source Code Pro" panose="020B0509030403020204" pitchFamily="49" charset="0"/>
              </a:rPr>
              <a:t>bultin_plus</a:t>
            </a:r>
            <a:r>
              <a:rPr lang="en-US" sz="1600" dirty="0">
                <a:latin typeface="Source Code Pro" panose="020B0509030403020204" pitchFamily="49" charset="0"/>
              </a:rPr>
              <a:t>(7,</a:t>
            </a:r>
            <a:r>
              <a:rPr lang="en-US" sz="1600" dirty="0">
                <a:solidFill>
                  <a:srgbClr val="70AD47"/>
                </a:solidFill>
                <a:latin typeface="Source Code Pro" panose="020B0509030403020204" pitchFamily="49" charset="0"/>
              </a:rPr>
              <a:t>D</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MinInput</a:t>
            </a:r>
            <a:r>
              <a:rPr lang="en-US" sz="1600" dirty="0">
                <a:latin typeface="Source Code Pro" panose="020B0509030403020204" pitchFamily="49" charset="0"/>
              </a:rPr>
              <a:t>)))) </a:t>
            </a:r>
          </a:p>
        </p:txBody>
      </p:sp>
      <p:sp>
        <p:nvSpPr>
          <p:cNvPr id="26" name="Oval 25">
            <a:extLst>
              <a:ext uri="{FF2B5EF4-FFF2-40B4-BE49-F238E27FC236}">
                <a16:creationId xmlns:a16="http://schemas.microsoft.com/office/drawing/2014/main" id="{D60E613A-0E44-4522-9823-99A6C814C835}"/>
              </a:ext>
            </a:extLst>
          </p:cNvPr>
          <p:cNvSpPr/>
          <p:nvPr/>
        </p:nvSpPr>
        <p:spPr>
          <a:xfrm>
            <a:off x="3581395" y="5911733"/>
            <a:ext cx="500062" cy="292388"/>
          </a:xfrm>
          <a:prstGeom prst="ellipse">
            <a:avLst/>
          </a:prstGeom>
          <a:noFill/>
          <a:ln w="19050">
            <a:solidFill>
              <a:srgbClr val="FF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6147B0DF-093C-43C2-A585-69F329B09941}"/>
              </a:ext>
            </a:extLst>
          </p:cNvPr>
          <p:cNvSpPr/>
          <p:nvPr/>
        </p:nvSpPr>
        <p:spPr>
          <a:xfrm>
            <a:off x="5548307" y="5911733"/>
            <a:ext cx="461962" cy="292388"/>
          </a:xfrm>
          <a:prstGeom prst="ellipse">
            <a:avLst/>
          </a:prstGeom>
          <a:noFill/>
          <a:ln w="19050">
            <a:solidFill>
              <a:srgbClr val="FF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rrow: Down 28">
            <a:extLst>
              <a:ext uri="{FF2B5EF4-FFF2-40B4-BE49-F238E27FC236}">
                <a16:creationId xmlns:a16="http://schemas.microsoft.com/office/drawing/2014/main" id="{CC2DC3DA-6450-43C5-BF0C-2ADE42490998}"/>
              </a:ext>
            </a:extLst>
          </p:cNvPr>
          <p:cNvSpPr/>
          <p:nvPr/>
        </p:nvSpPr>
        <p:spPr>
          <a:xfrm>
            <a:off x="2745575" y="5034571"/>
            <a:ext cx="442913" cy="5847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lowchart: Alternate Process 29">
            <a:extLst>
              <a:ext uri="{FF2B5EF4-FFF2-40B4-BE49-F238E27FC236}">
                <a16:creationId xmlns:a16="http://schemas.microsoft.com/office/drawing/2014/main" id="{B66F4461-ECFB-4B40-A487-378C82126CA0}"/>
              </a:ext>
            </a:extLst>
          </p:cNvPr>
          <p:cNvSpPr/>
          <p:nvPr/>
        </p:nvSpPr>
        <p:spPr>
          <a:xfrm>
            <a:off x="3995732" y="5086351"/>
            <a:ext cx="2714625" cy="414338"/>
          </a:xfrm>
          <a:prstGeom prst="flowChartAlternateProces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t>Propagate values</a:t>
            </a:r>
          </a:p>
        </p:txBody>
      </p:sp>
      <p:sp>
        <p:nvSpPr>
          <p:cNvPr id="33" name="Oval 32">
            <a:extLst>
              <a:ext uri="{FF2B5EF4-FFF2-40B4-BE49-F238E27FC236}">
                <a16:creationId xmlns:a16="http://schemas.microsoft.com/office/drawing/2014/main" id="{8C9D9FA5-B15D-4B3C-9CC5-A43D97A794D9}"/>
              </a:ext>
            </a:extLst>
          </p:cNvPr>
          <p:cNvSpPr/>
          <p:nvPr/>
        </p:nvSpPr>
        <p:spPr>
          <a:xfrm>
            <a:off x="3462338" y="5652580"/>
            <a:ext cx="2271712" cy="242887"/>
          </a:xfrm>
          <a:prstGeom prst="ellipse">
            <a:avLst/>
          </a:prstGeom>
          <a:noFill/>
          <a:ln>
            <a:solidFill>
              <a:srgbClr val="FF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89546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afterEffect">
                                  <p:stCondLst>
                                    <p:cond delay="0"/>
                                  </p:stCondLst>
                                  <p:childTnLst>
                                    <p:animMotion origin="layout" path="M 1.25E-6 -0.00139 L 0.00117 0.74282 " pathEditMode="relative" rAng="0" ptsTypes="AA">
                                      <p:cBhvr>
                                        <p:cTn id="6" dur="1500" spd="-100000" fill="hold"/>
                                        <p:tgtEl>
                                          <p:spTgt spid="5"/>
                                        </p:tgtEl>
                                        <p:attrNameLst>
                                          <p:attrName>ppt_x</p:attrName>
                                          <p:attrName>ppt_y</p:attrName>
                                        </p:attrNameLst>
                                      </p:cBhvr>
                                      <p:rCtr x="52" y="37199"/>
                                    </p:animMotion>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up)">
                                      <p:cBhvr>
                                        <p:cTn id="22" dur="500"/>
                                        <p:tgtEl>
                                          <p:spTgt spid="9"/>
                                        </p:tgtEl>
                                      </p:cBhvr>
                                    </p:animEffect>
                                  </p:childTnLst>
                                </p:cTn>
                              </p:par>
                            </p:childTnLst>
                          </p:cTn>
                        </p:par>
                        <p:par>
                          <p:cTn id="23" fill="hold">
                            <p:stCondLst>
                              <p:cond delay="500"/>
                            </p:stCondLst>
                            <p:childTnLst>
                              <p:par>
                                <p:cTn id="24" presetID="22" presetClass="entr" presetSubtype="1" fill="hold" grpId="0" nodeType="after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wipe(up)">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fade">
                                      <p:cBhvr>
                                        <p:cTn id="31" dur="500"/>
                                        <p:tgtEl>
                                          <p:spTgt spid="21"/>
                                        </p:tgtEl>
                                      </p:cBhvr>
                                    </p:animEffect>
                                  </p:childTnLst>
                                </p:cTn>
                              </p:par>
                              <p:par>
                                <p:cTn id="32" presetID="10" presetClass="entr" presetSubtype="0" fill="hold" nodeType="withEffect">
                                  <p:stCondLst>
                                    <p:cond delay="0"/>
                                  </p:stCondLst>
                                  <p:childTnLst>
                                    <p:set>
                                      <p:cBhvr>
                                        <p:cTn id="33" dur="1" fill="hold">
                                          <p:stCondLst>
                                            <p:cond delay="0"/>
                                          </p:stCondLst>
                                        </p:cTn>
                                        <p:tgtEl>
                                          <p:spTgt spid="19">
                                            <p:txEl>
                                              <p:pRg st="0" end="0"/>
                                            </p:txEl>
                                          </p:spTgt>
                                        </p:tgtEl>
                                        <p:attrNameLst>
                                          <p:attrName>style.visibility</p:attrName>
                                        </p:attrNameLst>
                                      </p:cBhvr>
                                      <p:to>
                                        <p:strVal val="visible"/>
                                      </p:to>
                                    </p:set>
                                    <p:animEffect transition="in" filter="fade">
                                      <p:cBhvr>
                                        <p:cTn id="34" dur="500"/>
                                        <p:tgtEl>
                                          <p:spTgt spid="19">
                                            <p:txEl>
                                              <p:pRg st="0" end="0"/>
                                            </p:txEl>
                                          </p:spTgt>
                                        </p:tgtEl>
                                      </p:cBhvr>
                                    </p:animEffect>
                                  </p:childTnLst>
                                </p:cTn>
                              </p:par>
                              <p:par>
                                <p:cTn id="35" presetID="10" presetClass="entr" presetSubtype="0" fill="hold" nodeType="withEffect">
                                  <p:stCondLst>
                                    <p:cond delay="200"/>
                                  </p:stCondLst>
                                  <p:childTnLst>
                                    <p:set>
                                      <p:cBhvr>
                                        <p:cTn id="36" dur="1" fill="hold">
                                          <p:stCondLst>
                                            <p:cond delay="0"/>
                                          </p:stCondLst>
                                        </p:cTn>
                                        <p:tgtEl>
                                          <p:spTgt spid="19">
                                            <p:txEl>
                                              <p:pRg st="1" end="1"/>
                                            </p:txEl>
                                          </p:spTgt>
                                        </p:tgtEl>
                                        <p:attrNameLst>
                                          <p:attrName>style.visibility</p:attrName>
                                        </p:attrNameLst>
                                      </p:cBhvr>
                                      <p:to>
                                        <p:strVal val="visible"/>
                                      </p:to>
                                    </p:set>
                                    <p:animEffect transition="in" filter="fade">
                                      <p:cBhvr>
                                        <p:cTn id="37" dur="500"/>
                                        <p:tgtEl>
                                          <p:spTgt spid="19">
                                            <p:txEl>
                                              <p:pRg st="1" end="1"/>
                                            </p:txEl>
                                          </p:spTgt>
                                        </p:tgtEl>
                                      </p:cBhvr>
                                    </p:animEffect>
                                  </p:childTnLst>
                                </p:cTn>
                              </p:par>
                              <p:par>
                                <p:cTn id="38" presetID="10" presetClass="entr" presetSubtype="0" fill="hold" nodeType="withEffect">
                                  <p:stCondLst>
                                    <p:cond delay="400"/>
                                  </p:stCondLst>
                                  <p:childTnLst>
                                    <p:set>
                                      <p:cBhvr>
                                        <p:cTn id="39" dur="1" fill="hold">
                                          <p:stCondLst>
                                            <p:cond delay="0"/>
                                          </p:stCondLst>
                                        </p:cTn>
                                        <p:tgtEl>
                                          <p:spTgt spid="19">
                                            <p:txEl>
                                              <p:pRg st="2" end="2"/>
                                            </p:txEl>
                                          </p:spTgt>
                                        </p:tgtEl>
                                        <p:attrNameLst>
                                          <p:attrName>style.visibility</p:attrName>
                                        </p:attrNameLst>
                                      </p:cBhvr>
                                      <p:to>
                                        <p:strVal val="visible"/>
                                      </p:to>
                                    </p:set>
                                    <p:animEffect transition="in" filter="fade">
                                      <p:cBhvr>
                                        <p:cTn id="40" dur="500"/>
                                        <p:tgtEl>
                                          <p:spTgt spid="19">
                                            <p:txEl>
                                              <p:pRg st="2" end="2"/>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19">
                                            <p:txEl>
                                              <p:pRg st="3" end="3"/>
                                            </p:txEl>
                                          </p:spTgt>
                                        </p:tgtEl>
                                        <p:attrNameLst>
                                          <p:attrName>style.visibility</p:attrName>
                                        </p:attrNameLst>
                                      </p:cBhvr>
                                      <p:to>
                                        <p:strVal val="visible"/>
                                      </p:to>
                                    </p:set>
                                    <p:animEffect transition="in" filter="fade">
                                      <p:cBhvr>
                                        <p:cTn id="45" dur="500"/>
                                        <p:tgtEl>
                                          <p:spTgt spid="19">
                                            <p:txEl>
                                              <p:pRg st="3" end="3"/>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1" fill="hold" grpId="0" nodeType="clickEffect">
                                  <p:stCondLst>
                                    <p:cond delay="0"/>
                                  </p:stCondLst>
                                  <p:childTnLst>
                                    <p:set>
                                      <p:cBhvr>
                                        <p:cTn id="49" dur="1" fill="hold">
                                          <p:stCondLst>
                                            <p:cond delay="0"/>
                                          </p:stCondLst>
                                        </p:cTn>
                                        <p:tgtEl>
                                          <p:spTgt spid="20"/>
                                        </p:tgtEl>
                                        <p:attrNameLst>
                                          <p:attrName>style.visibility</p:attrName>
                                        </p:attrNameLst>
                                      </p:cBhvr>
                                      <p:to>
                                        <p:strVal val="visible"/>
                                      </p:to>
                                    </p:set>
                                    <p:animEffect transition="in" filter="wipe(up)">
                                      <p:cBhvr>
                                        <p:cTn id="50" dur="500"/>
                                        <p:tgtEl>
                                          <p:spTgt spid="20"/>
                                        </p:tgtEl>
                                      </p:cBhvr>
                                    </p:animEffect>
                                  </p:childTnLst>
                                </p:cTn>
                              </p:par>
                            </p:childTnLst>
                          </p:cTn>
                        </p:par>
                        <p:par>
                          <p:cTn id="51" fill="hold">
                            <p:stCondLst>
                              <p:cond delay="500"/>
                            </p:stCondLst>
                            <p:childTnLst>
                              <p:par>
                                <p:cTn id="52" presetID="22" presetClass="entr" presetSubtype="1" fill="hold" grpId="0" nodeType="afterEffect">
                                  <p:stCondLst>
                                    <p:cond delay="0"/>
                                  </p:stCondLst>
                                  <p:childTnLst>
                                    <p:set>
                                      <p:cBhvr>
                                        <p:cTn id="53" dur="1" fill="hold">
                                          <p:stCondLst>
                                            <p:cond delay="0"/>
                                          </p:stCondLst>
                                        </p:cTn>
                                        <p:tgtEl>
                                          <p:spTgt spid="23"/>
                                        </p:tgtEl>
                                        <p:attrNameLst>
                                          <p:attrName>style.visibility</p:attrName>
                                        </p:attrNameLst>
                                      </p:cBhvr>
                                      <p:to>
                                        <p:strVal val="visible"/>
                                      </p:to>
                                    </p:set>
                                    <p:animEffect transition="in" filter="wipe(up)">
                                      <p:cBhvr>
                                        <p:cTn id="54" dur="500"/>
                                        <p:tgtEl>
                                          <p:spTgt spid="23"/>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30"/>
                                        </p:tgtEl>
                                        <p:attrNameLst>
                                          <p:attrName>style.visibility</p:attrName>
                                        </p:attrNameLst>
                                      </p:cBhvr>
                                      <p:to>
                                        <p:strVal val="visible"/>
                                      </p:to>
                                    </p:set>
                                    <p:animEffect transition="in" filter="fade">
                                      <p:cBhvr>
                                        <p:cTn id="59" dur="500"/>
                                        <p:tgtEl>
                                          <p:spTgt spid="30"/>
                                        </p:tgtEl>
                                      </p:cBhvr>
                                    </p:animEffect>
                                  </p:childTnLst>
                                </p:cTn>
                              </p:par>
                            </p:childTnLst>
                          </p:cTn>
                        </p:par>
                        <p:par>
                          <p:cTn id="60" fill="hold">
                            <p:stCondLst>
                              <p:cond delay="500"/>
                            </p:stCondLst>
                            <p:childTnLst>
                              <p:par>
                                <p:cTn id="61" presetID="22" presetClass="entr" presetSubtype="1" fill="hold" grpId="0" nodeType="afterEffect">
                                  <p:stCondLst>
                                    <p:cond delay="0"/>
                                  </p:stCondLst>
                                  <p:childTnLst>
                                    <p:set>
                                      <p:cBhvr>
                                        <p:cTn id="62" dur="1" fill="hold">
                                          <p:stCondLst>
                                            <p:cond delay="0"/>
                                          </p:stCondLst>
                                        </p:cTn>
                                        <p:tgtEl>
                                          <p:spTgt spid="29"/>
                                        </p:tgtEl>
                                        <p:attrNameLst>
                                          <p:attrName>style.visibility</p:attrName>
                                        </p:attrNameLst>
                                      </p:cBhvr>
                                      <p:to>
                                        <p:strVal val="visible"/>
                                      </p:to>
                                    </p:set>
                                    <p:animEffect transition="in" filter="wipe(up)">
                                      <p:cBhvr>
                                        <p:cTn id="63" dur="500"/>
                                        <p:tgtEl>
                                          <p:spTgt spid="29"/>
                                        </p:tgtEl>
                                      </p:cBhvr>
                                    </p:animEffect>
                                  </p:childTnLst>
                                </p:cTn>
                              </p:par>
                            </p:childTnLst>
                          </p:cTn>
                        </p:par>
                        <p:par>
                          <p:cTn id="64" fill="hold">
                            <p:stCondLst>
                              <p:cond delay="1000"/>
                            </p:stCondLst>
                            <p:childTnLst>
                              <p:par>
                                <p:cTn id="65" presetID="22" presetClass="entr" presetSubtype="1" fill="hold" grpId="0" nodeType="afterEffect">
                                  <p:stCondLst>
                                    <p:cond delay="0"/>
                                  </p:stCondLst>
                                  <p:childTnLst>
                                    <p:set>
                                      <p:cBhvr>
                                        <p:cTn id="66" dur="1" fill="hold">
                                          <p:stCondLst>
                                            <p:cond delay="0"/>
                                          </p:stCondLst>
                                        </p:cTn>
                                        <p:tgtEl>
                                          <p:spTgt spid="25"/>
                                        </p:tgtEl>
                                        <p:attrNameLst>
                                          <p:attrName>style.visibility</p:attrName>
                                        </p:attrNameLst>
                                      </p:cBhvr>
                                      <p:to>
                                        <p:strVal val="visible"/>
                                      </p:to>
                                    </p:set>
                                    <p:animEffect transition="in" filter="wipe(up)">
                                      <p:cBhvr>
                                        <p:cTn id="67" dur="500"/>
                                        <p:tgtEl>
                                          <p:spTgt spid="25"/>
                                        </p:tgtEl>
                                      </p:cBhvr>
                                    </p:animEffect>
                                  </p:childTnLst>
                                </p:cTn>
                              </p:par>
                            </p:childTnLst>
                          </p:cTn>
                        </p:par>
                        <p:par>
                          <p:cTn id="68" fill="hold">
                            <p:stCondLst>
                              <p:cond delay="1500"/>
                            </p:stCondLst>
                            <p:childTnLst>
                              <p:par>
                                <p:cTn id="69" presetID="10" presetClass="entr" presetSubtype="0" fill="hold" grpId="0" nodeType="afterEffect">
                                  <p:stCondLst>
                                    <p:cond delay="0"/>
                                  </p:stCondLst>
                                  <p:childTnLst>
                                    <p:set>
                                      <p:cBhvr>
                                        <p:cTn id="70" dur="1" fill="hold">
                                          <p:stCondLst>
                                            <p:cond delay="0"/>
                                          </p:stCondLst>
                                        </p:cTn>
                                        <p:tgtEl>
                                          <p:spTgt spid="26"/>
                                        </p:tgtEl>
                                        <p:attrNameLst>
                                          <p:attrName>style.visibility</p:attrName>
                                        </p:attrNameLst>
                                      </p:cBhvr>
                                      <p:to>
                                        <p:strVal val="visible"/>
                                      </p:to>
                                    </p:set>
                                    <p:animEffect transition="in" filter="fade">
                                      <p:cBhvr>
                                        <p:cTn id="71" dur="500"/>
                                        <p:tgtEl>
                                          <p:spTgt spid="26"/>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28"/>
                                        </p:tgtEl>
                                        <p:attrNameLst>
                                          <p:attrName>style.visibility</p:attrName>
                                        </p:attrNameLst>
                                      </p:cBhvr>
                                      <p:to>
                                        <p:strVal val="visible"/>
                                      </p:to>
                                    </p:set>
                                    <p:animEffect transition="in" filter="fade">
                                      <p:cBhvr>
                                        <p:cTn id="74" dur="500"/>
                                        <p:tgtEl>
                                          <p:spTgt spid="28"/>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33"/>
                                        </p:tgtEl>
                                        <p:attrNameLst>
                                          <p:attrName>style.visibility</p:attrName>
                                        </p:attrNameLst>
                                      </p:cBhvr>
                                      <p:to>
                                        <p:strVal val="visible"/>
                                      </p:to>
                                    </p:set>
                                    <p:animEffect transition="in" filter="fade">
                                      <p:cBhvr>
                                        <p:cTn id="77"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animBg="1"/>
      <p:bldP spid="10" grpId="0" animBg="1"/>
      <p:bldP spid="11" grpId="0" animBg="1"/>
      <p:bldP spid="13" grpId="0"/>
      <p:bldP spid="20" grpId="0" animBg="1"/>
      <p:bldP spid="21" grpId="0" animBg="1"/>
      <p:bldP spid="23" grpId="0"/>
      <p:bldP spid="25" grpId="0"/>
      <p:bldP spid="26" grpId="0" animBg="1"/>
      <p:bldP spid="28" grpId="0" animBg="1"/>
      <p:bldP spid="29" grpId="0" animBg="1"/>
      <p:bldP spid="30" grpId="0" animBg="1"/>
      <p:bldP spid="3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FF20C-85A2-4535-B946-916663869FE3}"/>
              </a:ext>
            </a:extLst>
          </p:cNvPr>
          <p:cNvSpPr>
            <a:spLocks noGrp="1"/>
          </p:cNvSpPr>
          <p:nvPr>
            <p:ph type="title"/>
          </p:nvPr>
        </p:nvSpPr>
        <p:spPr/>
        <p:txBody>
          <a:bodyPr/>
          <a:lstStyle/>
          <a:p>
            <a:pPr algn="ctr"/>
            <a:r>
              <a:rPr lang="en-US" dirty="0"/>
              <a:t>Rewrites for Aggregators</a:t>
            </a:r>
          </a:p>
        </p:txBody>
      </p:sp>
      <p:sp>
        <p:nvSpPr>
          <p:cNvPr id="4" name="Slide Number Placeholder 3">
            <a:extLst>
              <a:ext uri="{FF2B5EF4-FFF2-40B4-BE49-F238E27FC236}">
                <a16:creationId xmlns:a16="http://schemas.microsoft.com/office/drawing/2014/main" id="{4CAB11EE-C540-4B61-B2A1-D3B2CD8DD86E}"/>
              </a:ext>
            </a:extLst>
          </p:cNvPr>
          <p:cNvSpPr>
            <a:spLocks noGrp="1"/>
          </p:cNvSpPr>
          <p:nvPr>
            <p:ph type="sldNum" sz="quarter" idx="12"/>
          </p:nvPr>
        </p:nvSpPr>
        <p:spPr/>
        <p:txBody>
          <a:bodyPr/>
          <a:lstStyle/>
          <a:p>
            <a:fld id="{3621B4CF-3BF2-4D07-85C3-ECAFBC7B28BE}" type="slidenum">
              <a:rPr lang="en-US" smtClean="0"/>
              <a:pPr/>
              <a:t>15</a:t>
            </a:fld>
            <a:endParaRPr lang="en-US" sz="1800"/>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EEB8EF02-15B3-42CC-B8C5-87F37F39426A}"/>
                  </a:ext>
                </a:extLst>
              </p:cNvPr>
              <p:cNvSpPr txBox="1"/>
              <p:nvPr/>
            </p:nvSpPr>
            <p:spPr>
              <a:xfrm>
                <a:off x="390525" y="1771650"/>
                <a:ext cx="9672638" cy="338554"/>
              </a:xfrm>
              <a:prstGeom prst="rect">
                <a:avLst/>
              </a:prstGeom>
              <a:noFill/>
            </p:spPr>
            <p:txBody>
              <a:bodyPr wrap="square" rtlCol="0">
                <a:spAutoFit/>
              </a:bodyPr>
              <a:lstStyle/>
              <a:p>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Result</a:t>
                </a:r>
                <a:r>
                  <a:rPr lang="en-US" sz="1600" dirty="0">
                    <a:latin typeface="Source Code Pro" panose="020B0509030403020204" pitchFamily="49" charset="0"/>
                  </a:rPr>
                  <a:t>=min(</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 (</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=789))) </a:t>
                </a:r>
                <a14:m>
                  <m:oMath xmlns:m="http://schemas.openxmlformats.org/officeDocument/2006/math">
                    <m:r>
                      <a:rPr lang="en-US" sz="1600" b="0" i="1" smtClean="0">
                        <a:latin typeface="Cambria Math" panose="02040503050406030204" pitchFamily="18" charset="0"/>
                      </a:rPr>
                      <m:t>→</m:t>
                    </m:r>
                  </m:oMath>
                </a14:m>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Result</a:t>
                </a:r>
                <a:r>
                  <a:rPr lang="en-US" sz="1600" dirty="0">
                    <a:latin typeface="Source Code Pro" panose="020B0509030403020204" pitchFamily="49" charset="0"/>
                  </a:rPr>
                  <a:t>=789)</a:t>
                </a:r>
              </a:p>
            </p:txBody>
          </p:sp>
        </mc:Choice>
        <mc:Fallback xmlns="">
          <p:sp>
            <p:nvSpPr>
              <p:cNvPr id="5" name="TextBox 4">
                <a:extLst>
                  <a:ext uri="{FF2B5EF4-FFF2-40B4-BE49-F238E27FC236}">
                    <a16:creationId xmlns:a16="http://schemas.microsoft.com/office/drawing/2014/main" id="{EEB8EF02-15B3-42CC-B8C5-87F37F39426A}"/>
                  </a:ext>
                </a:extLst>
              </p:cNvPr>
              <p:cNvSpPr txBox="1">
                <a:spLocks noRot="1" noChangeAspect="1" noMove="1" noResize="1" noEditPoints="1" noAdjustHandles="1" noChangeArrowheads="1" noChangeShapeType="1" noTextEdit="1"/>
              </p:cNvSpPr>
              <p:nvPr/>
            </p:nvSpPr>
            <p:spPr>
              <a:xfrm>
                <a:off x="390525" y="1771650"/>
                <a:ext cx="9672638" cy="338554"/>
              </a:xfrm>
              <a:prstGeom prst="rect">
                <a:avLst/>
              </a:prstGeom>
              <a:blipFill>
                <a:blip r:embed="rId3"/>
                <a:stretch>
                  <a:fillRect l="-315" t="-5455" b="-2363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7BD72F9F-5F46-4F59-876F-49E31E439C80}"/>
                  </a:ext>
                </a:extLst>
              </p:cNvPr>
              <p:cNvSpPr txBox="1"/>
              <p:nvPr/>
            </p:nvSpPr>
            <p:spPr>
              <a:xfrm>
                <a:off x="390525" y="2543175"/>
                <a:ext cx="9615488" cy="584775"/>
              </a:xfrm>
              <a:prstGeom prst="rect">
                <a:avLst/>
              </a:prstGeom>
              <a:noFill/>
            </p:spPr>
            <p:txBody>
              <a:bodyPr wrap="square" rtlCol="0">
                <a:spAutoFit/>
              </a:bodyPr>
              <a:lstStyle/>
              <a:p>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Result</a:t>
                </a:r>
                <a:r>
                  <a:rPr lang="en-US" sz="1600" dirty="0">
                    <a:latin typeface="Source Code Pro" panose="020B0509030403020204" pitchFamily="49" charset="0"/>
                  </a:rPr>
                  <a:t>=min(</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 </a:t>
                </a:r>
                <a:r>
                  <a:rPr lang="en-US" sz="1600" dirty="0">
                    <a:solidFill>
                      <a:srgbClr val="00B0F0"/>
                    </a:solidFill>
                    <a:latin typeface="Source Code Pro" panose="020B0509030403020204" pitchFamily="49" charset="0"/>
                  </a:rPr>
                  <a:t>R</a:t>
                </a:r>
                <a:r>
                  <a:rPr lang="en-US" sz="1600" dirty="0">
                    <a:latin typeface="Source Code Pro" panose="020B0509030403020204" pitchFamily="49" charset="0"/>
                  </a:rPr>
                  <a:t>+</a:t>
                </a:r>
                <a:r>
                  <a:rPr lang="en-US" sz="1600" dirty="0">
                    <a:solidFill>
                      <a:srgbClr val="00B0F0"/>
                    </a:solidFill>
                    <a:latin typeface="Source Code Pro" panose="020B0509030403020204" pitchFamily="49" charset="0"/>
                  </a:rPr>
                  <a:t>S</a:t>
                </a:r>
                <a:r>
                  <a:rPr lang="en-US" sz="1600" dirty="0">
                    <a:latin typeface="Source Code Pro" panose="020B0509030403020204" pitchFamily="49" charset="0"/>
                  </a:rPr>
                  <a:t>)) </a:t>
                </a:r>
                <a14:m>
                  <m:oMath xmlns:m="http://schemas.openxmlformats.org/officeDocument/2006/math">
                    <m:r>
                      <a:rPr lang="en-US" sz="1600" b="0" i="1" smtClean="0">
                        <a:latin typeface="Cambria Math" panose="02040503050406030204" pitchFamily="18" charset="0"/>
                      </a:rPr>
                      <m:t>→</m:t>
                    </m:r>
                  </m:oMath>
                </a14:m>
                <a:r>
                  <a:rPr lang="en-US" sz="1600" dirty="0">
                    <a:latin typeface="Source Code Pro" panose="020B0509030403020204" pitchFamily="49" charset="0"/>
                  </a:rPr>
                  <a:t> </a:t>
                </a:r>
                <a:r>
                  <a:rPr lang="en-US" sz="1600" dirty="0" err="1">
                    <a:latin typeface="Source Code Pro" panose="020B0509030403020204" pitchFamily="49" charset="0"/>
                  </a:rPr>
                  <a:t>builtin_min</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MR</a:t>
                </a:r>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MS</a:t>
                </a:r>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Result</a:t>
                </a:r>
                <a:r>
                  <a:rPr lang="en-US" sz="1600" dirty="0">
                    <a:latin typeface="Source Code Pro" panose="020B0509030403020204" pitchFamily="49" charset="0"/>
                  </a:rPr>
                  <a:t>)*</a:t>
                </a:r>
              </a:p>
              <a:p>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MR</a:t>
                </a:r>
                <a:r>
                  <a:rPr lang="en-US" sz="1600" dirty="0">
                    <a:latin typeface="Source Code Pro" panose="020B0509030403020204" pitchFamily="49" charset="0"/>
                  </a:rPr>
                  <a:t>=min(</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 </a:t>
                </a:r>
                <a:r>
                  <a:rPr lang="en-US" sz="1600" dirty="0">
                    <a:solidFill>
                      <a:srgbClr val="00B0F0"/>
                    </a:solidFill>
                    <a:latin typeface="Source Code Pro" panose="020B0509030403020204" pitchFamily="49" charset="0"/>
                  </a:rPr>
                  <a:t>R</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MS</a:t>
                </a:r>
                <a:r>
                  <a:rPr lang="en-US" sz="1600" dirty="0">
                    <a:latin typeface="Source Code Pro" panose="020B0509030403020204" pitchFamily="49" charset="0"/>
                  </a:rPr>
                  <a:t>=min(</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 </a:t>
                </a:r>
                <a:r>
                  <a:rPr lang="en-US" sz="1600" dirty="0">
                    <a:solidFill>
                      <a:srgbClr val="00B0F0"/>
                    </a:solidFill>
                    <a:latin typeface="Source Code Pro" panose="020B0509030403020204" pitchFamily="49" charset="0"/>
                  </a:rPr>
                  <a:t>S</a:t>
                </a:r>
                <a:r>
                  <a:rPr lang="en-US" sz="1600" dirty="0">
                    <a:latin typeface="Source Code Pro" panose="020B0509030403020204" pitchFamily="49" charset="0"/>
                  </a:rPr>
                  <a:t>))</a:t>
                </a:r>
              </a:p>
            </p:txBody>
          </p:sp>
        </mc:Choice>
        <mc:Fallback xmlns="">
          <p:sp>
            <p:nvSpPr>
              <p:cNvPr id="6" name="TextBox 5">
                <a:extLst>
                  <a:ext uri="{FF2B5EF4-FFF2-40B4-BE49-F238E27FC236}">
                    <a16:creationId xmlns:a16="http://schemas.microsoft.com/office/drawing/2014/main" id="{7BD72F9F-5F46-4F59-876F-49E31E439C80}"/>
                  </a:ext>
                </a:extLst>
              </p:cNvPr>
              <p:cNvSpPr txBox="1">
                <a:spLocks noRot="1" noChangeAspect="1" noMove="1" noResize="1" noEditPoints="1" noAdjustHandles="1" noChangeArrowheads="1" noChangeShapeType="1" noTextEdit="1"/>
              </p:cNvSpPr>
              <p:nvPr/>
            </p:nvSpPr>
            <p:spPr>
              <a:xfrm>
                <a:off x="390525" y="2543175"/>
                <a:ext cx="9615488" cy="584775"/>
              </a:xfrm>
              <a:prstGeom prst="rect">
                <a:avLst/>
              </a:prstGeom>
              <a:blipFill>
                <a:blip r:embed="rId4"/>
                <a:stretch>
                  <a:fillRect l="-317" t="-3125" b="-125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452EEE5A-5E52-466E-A322-C4F7B0715CF5}"/>
                  </a:ext>
                </a:extLst>
              </p:cNvPr>
              <p:cNvSpPr txBox="1"/>
              <p:nvPr/>
            </p:nvSpPr>
            <p:spPr>
              <a:xfrm>
                <a:off x="419100" y="3418046"/>
                <a:ext cx="9615488" cy="338554"/>
              </a:xfrm>
              <a:prstGeom prst="rect">
                <a:avLst/>
              </a:prstGeom>
              <a:noFill/>
            </p:spPr>
            <p:txBody>
              <a:bodyPr wrap="square" rtlCol="0">
                <a:spAutoFit/>
              </a:bodyPr>
              <a:lstStyle/>
              <a:p>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Result</a:t>
                </a:r>
                <a:r>
                  <a:rPr lang="en-US" sz="1600" dirty="0">
                    <a:latin typeface="Source Code Pro" panose="020B0509030403020204" pitchFamily="49" charset="0"/>
                  </a:rPr>
                  <a:t>=min(</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 0)) </a:t>
                </a:r>
                <a14:m>
                  <m:oMath xmlns:m="http://schemas.openxmlformats.org/officeDocument/2006/math">
                    <m:r>
                      <a:rPr lang="en-US" sz="1600" b="0" i="1" smtClean="0">
                        <a:latin typeface="Cambria Math" panose="02040503050406030204" pitchFamily="18" charset="0"/>
                      </a:rPr>
                      <m:t>→</m:t>
                    </m:r>
                  </m:oMath>
                </a14:m>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Result</a:t>
                </a:r>
                <a:r>
                  <a:rPr lang="en-US" sz="1600" dirty="0">
                    <a:latin typeface="Source Code Pro" panose="020B0509030403020204" pitchFamily="49" charset="0"/>
                  </a:rPr>
                  <a:t>=</a:t>
                </a:r>
                <a:r>
                  <a:rPr lang="en-US" sz="1600" i="1" dirty="0">
                    <a:latin typeface="Source Code Pro" panose="020B0509030403020204" pitchFamily="49" charset="0"/>
                  </a:rPr>
                  <a:t>identity</a:t>
                </a:r>
                <a:r>
                  <a:rPr lang="en-US" sz="1600" dirty="0">
                    <a:latin typeface="Source Code Pro" panose="020B0509030403020204" pitchFamily="49" charset="0"/>
                  </a:rPr>
                  <a:t>) </a:t>
                </a:r>
                <a14:m>
                  <m:oMath xmlns:m="http://schemas.openxmlformats.org/officeDocument/2006/math">
                    <m:r>
                      <a:rPr lang="en-US" sz="1600" b="0" i="1" smtClean="0">
                        <a:latin typeface="Cambria Math" panose="02040503050406030204" pitchFamily="18" charset="0"/>
                      </a:rPr>
                      <m:t>≡</m:t>
                    </m:r>
                  </m:oMath>
                </a14:m>
                <a:r>
                  <a:rPr lang="en-US" sz="1600" dirty="0">
                    <a:latin typeface="Source Code Pro" panose="020B0509030403020204" pitchFamily="49" charset="0"/>
                  </a:rPr>
                  <a:t> (</a:t>
                </a:r>
                <a:r>
                  <a:rPr lang="en-US" sz="1600" dirty="0">
                    <a:solidFill>
                      <a:srgbClr val="70AD47"/>
                    </a:solidFill>
                    <a:latin typeface="Source Code Pro" panose="020B0509030403020204" pitchFamily="49" charset="0"/>
                  </a:rPr>
                  <a:t>Result</a:t>
                </a:r>
                <a:r>
                  <a:rPr lang="en-US" sz="1600" dirty="0">
                    <a:latin typeface="Source Code Pro" panose="020B0509030403020204" pitchFamily="49" charset="0"/>
                  </a:rPr>
                  <a:t>=</a:t>
                </a:r>
                <a14:m>
                  <m:oMath xmlns:m="http://schemas.openxmlformats.org/officeDocument/2006/math">
                    <m:r>
                      <a:rPr lang="en-US" sz="1600" b="0" i="1" smtClean="0">
                        <a:latin typeface="Cambria Math" panose="02040503050406030204" pitchFamily="18" charset="0"/>
                      </a:rPr>
                      <m:t>∞</m:t>
                    </m:r>
                  </m:oMath>
                </a14:m>
                <a:r>
                  <a:rPr lang="en-US" sz="1600" dirty="0">
                    <a:latin typeface="Source Code Pro" panose="020B0509030403020204" pitchFamily="49" charset="0"/>
                  </a:rPr>
                  <a:t>)</a:t>
                </a:r>
              </a:p>
            </p:txBody>
          </p:sp>
        </mc:Choice>
        <mc:Fallback xmlns="">
          <p:sp>
            <p:nvSpPr>
              <p:cNvPr id="8" name="TextBox 7">
                <a:extLst>
                  <a:ext uri="{FF2B5EF4-FFF2-40B4-BE49-F238E27FC236}">
                    <a16:creationId xmlns:a16="http://schemas.microsoft.com/office/drawing/2014/main" id="{452EEE5A-5E52-466E-A322-C4F7B0715CF5}"/>
                  </a:ext>
                </a:extLst>
              </p:cNvPr>
              <p:cNvSpPr txBox="1">
                <a:spLocks noRot="1" noChangeAspect="1" noMove="1" noResize="1" noEditPoints="1" noAdjustHandles="1" noChangeArrowheads="1" noChangeShapeType="1" noTextEdit="1"/>
              </p:cNvSpPr>
              <p:nvPr/>
            </p:nvSpPr>
            <p:spPr>
              <a:xfrm>
                <a:off x="419100" y="3418046"/>
                <a:ext cx="9615488" cy="338554"/>
              </a:xfrm>
              <a:prstGeom prst="rect">
                <a:avLst/>
              </a:prstGeom>
              <a:blipFill>
                <a:blip r:embed="rId5"/>
                <a:stretch>
                  <a:fillRect l="-380" t="-5455" b="-23636"/>
                </a:stretch>
              </a:blipFill>
            </p:spPr>
            <p:txBody>
              <a:bodyPr/>
              <a:lstStyle/>
              <a:p>
                <a:r>
                  <a:rPr lang="en-US">
                    <a:noFill/>
                  </a:rPr>
                  <a:t> </a:t>
                </a:r>
              </a:p>
            </p:txBody>
          </p:sp>
        </mc:Fallback>
      </mc:AlternateContent>
      <p:sp>
        <p:nvSpPr>
          <p:cNvPr id="9" name="Speech Bubble: Oval 8">
            <a:extLst>
              <a:ext uri="{FF2B5EF4-FFF2-40B4-BE49-F238E27FC236}">
                <a16:creationId xmlns:a16="http://schemas.microsoft.com/office/drawing/2014/main" id="{F7E908A1-7169-4ADE-9B25-09B76FE1567F}"/>
              </a:ext>
            </a:extLst>
          </p:cNvPr>
          <p:cNvSpPr/>
          <p:nvPr/>
        </p:nvSpPr>
        <p:spPr>
          <a:xfrm>
            <a:off x="4876800" y="2328863"/>
            <a:ext cx="4000500" cy="1818700"/>
          </a:xfrm>
          <a:prstGeom prst="wedgeEllipseCallout">
            <a:avLst>
              <a:gd name="adj1" fmla="val -65448"/>
              <a:gd name="adj2" fmla="val -669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A final value has been determined.  Assign it to the Result Variable</a:t>
            </a:r>
          </a:p>
        </p:txBody>
      </p:sp>
      <p:sp>
        <p:nvSpPr>
          <p:cNvPr id="10" name="Speech Bubble: Oval 9">
            <a:extLst>
              <a:ext uri="{FF2B5EF4-FFF2-40B4-BE49-F238E27FC236}">
                <a16:creationId xmlns:a16="http://schemas.microsoft.com/office/drawing/2014/main" id="{1B2D7DF4-C9D5-46FF-A150-9E4032DACC1D}"/>
              </a:ext>
            </a:extLst>
          </p:cNvPr>
          <p:cNvSpPr/>
          <p:nvPr/>
        </p:nvSpPr>
        <p:spPr>
          <a:xfrm>
            <a:off x="4491037" y="3429000"/>
            <a:ext cx="4029076" cy="1657350"/>
          </a:xfrm>
          <a:prstGeom prst="wedgeEllipseCallout">
            <a:avLst>
              <a:gd name="adj1" fmla="val -76862"/>
              <a:gd name="adj2" fmla="val -8319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Two disjunctive </a:t>
            </a:r>
          </a:p>
          <a:p>
            <a:pPr algn="ctr"/>
            <a:r>
              <a:rPr lang="en-US" sz="2400" dirty="0"/>
              <a:t>R-</a:t>
            </a:r>
            <a:r>
              <a:rPr lang="en-US" sz="2400" dirty="0" err="1"/>
              <a:t>exprs</a:t>
            </a:r>
            <a:r>
              <a:rPr lang="en-US" sz="2400" dirty="0"/>
              <a:t> can be split and processed individually </a:t>
            </a:r>
          </a:p>
        </p:txBody>
      </p:sp>
      <p:sp>
        <p:nvSpPr>
          <p:cNvPr id="11" name="Speech Bubble: Oval 10" hidden="1">
            <a:extLst>
              <a:ext uri="{FF2B5EF4-FFF2-40B4-BE49-F238E27FC236}">
                <a16:creationId xmlns:a16="http://schemas.microsoft.com/office/drawing/2014/main" id="{D3B67D11-18B4-4097-885A-CCAAD1B9DF96}"/>
              </a:ext>
            </a:extLst>
          </p:cNvPr>
          <p:cNvSpPr/>
          <p:nvPr/>
        </p:nvSpPr>
        <p:spPr>
          <a:xfrm>
            <a:off x="3581401" y="3899475"/>
            <a:ext cx="5553074" cy="2701350"/>
          </a:xfrm>
          <a:prstGeom prst="wedgeEllipseCallout">
            <a:avLst>
              <a:gd name="adj1" fmla="val -55310"/>
              <a:gd name="adj2" fmla="val -559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When the there are no contributed values, the result of an aggregator is not empty, but returns its identity value</a:t>
            </a:r>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EE682F9E-4DE4-470A-B648-BE1A08924E1C}"/>
                  </a:ext>
                </a:extLst>
              </p:cNvPr>
              <p:cNvSpPr txBox="1"/>
              <p:nvPr/>
            </p:nvSpPr>
            <p:spPr>
              <a:xfrm>
                <a:off x="447675" y="4102953"/>
                <a:ext cx="9615488" cy="584775"/>
              </a:xfrm>
              <a:prstGeom prst="rect">
                <a:avLst/>
              </a:prstGeom>
              <a:noFill/>
            </p:spPr>
            <p:txBody>
              <a:bodyPr wrap="square" rtlCol="0">
                <a:spAutoFit/>
              </a:bodyPr>
              <a:lstStyle/>
              <a:p>
                <a:r>
                  <a:rPr lang="en-US" sz="1600" dirty="0">
                    <a:latin typeface="Source Code Pro" panose="020B0509030403020204" pitchFamily="49" charset="0"/>
                  </a:rPr>
                  <a:t>not_identity(</a:t>
                </a:r>
                <a:r>
                  <a:rPr lang="en-US" sz="1600" i="1" dirty="0">
                    <a:latin typeface="Source Code Pro" panose="020B0509030403020204" pitchFamily="49" charset="0"/>
                  </a:rPr>
                  <a:t>identity</a:t>
                </a:r>
                <a:r>
                  <a:rPr lang="en-US" sz="1600" dirty="0">
                    <a:latin typeface="Source Code Pro" panose="020B0509030403020204" pitchFamily="49" charset="0"/>
                  </a:rPr>
                  <a:t>) </a:t>
                </a:r>
                <a14:m>
                  <m:oMath xmlns:m="http://schemas.openxmlformats.org/officeDocument/2006/math">
                    <m:r>
                      <a:rPr lang="en-US" sz="1600" b="0" i="1" smtClean="0">
                        <a:latin typeface="Cambria Math" panose="02040503050406030204" pitchFamily="18" charset="0"/>
                      </a:rPr>
                      <m:t>→ </m:t>
                    </m:r>
                  </m:oMath>
                </a14:m>
                <a:r>
                  <a:rPr lang="en-US" sz="1600" dirty="0">
                    <a:latin typeface="Source Code Pro" panose="020B0509030403020204" pitchFamily="49" charset="0"/>
                  </a:rPr>
                  <a:t>0</a:t>
                </a:r>
              </a:p>
              <a:p>
                <a:r>
                  <a:rPr lang="en-US" sz="1600" dirty="0" err="1">
                    <a:latin typeface="Source Code Pro" panose="020B0509030403020204" pitchFamily="49" charset="0"/>
                  </a:rPr>
                  <a:t>not_identity</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V</a:t>
                </a:r>
                <a:r>
                  <a:rPr lang="en-US" sz="1600" dirty="0">
                    <a:latin typeface="Source Code Pro" panose="020B0509030403020204" pitchFamily="49" charset="0"/>
                  </a:rPr>
                  <a:t>) </a:t>
                </a:r>
                <a14:m>
                  <m:oMath xmlns:m="http://schemas.openxmlformats.org/officeDocument/2006/math">
                    <m:r>
                      <a:rPr lang="en-US" sz="1600" b="0" i="1" smtClean="0">
                        <a:latin typeface="Cambria Math" panose="02040503050406030204" pitchFamily="18" charset="0"/>
                      </a:rPr>
                      <m:t>→</m:t>
                    </m:r>
                  </m:oMath>
                </a14:m>
                <a:r>
                  <a:rPr lang="en-US" sz="1600" dirty="0">
                    <a:latin typeface="Source Code Pro" panose="020B0509030403020204" pitchFamily="49" charset="0"/>
                  </a:rPr>
                  <a:t> 1 	if ground(</a:t>
                </a:r>
                <a:r>
                  <a:rPr lang="en-US" sz="1600" dirty="0">
                    <a:solidFill>
                      <a:srgbClr val="70AD47"/>
                    </a:solidFill>
                    <a:latin typeface="Source Code Pro" panose="020B0509030403020204" pitchFamily="49" charset="0"/>
                  </a:rPr>
                  <a:t>V</a:t>
                </a:r>
                <a:r>
                  <a:rPr lang="en-US" sz="1600" dirty="0">
                    <a:latin typeface="Source Code Pro" panose="020B0509030403020204" pitchFamily="49" charset="0"/>
                  </a:rPr>
                  <a:t>) &amp;&amp; V != </a:t>
                </a:r>
                <a:r>
                  <a:rPr lang="en-US" sz="1600" i="1" dirty="0">
                    <a:latin typeface="Source Code Pro" panose="020B0509030403020204" pitchFamily="49" charset="0"/>
                  </a:rPr>
                  <a:t>identity</a:t>
                </a:r>
              </a:p>
            </p:txBody>
          </p:sp>
        </mc:Choice>
        <mc:Fallback xmlns="">
          <p:sp>
            <p:nvSpPr>
              <p:cNvPr id="13" name="TextBox 12">
                <a:extLst>
                  <a:ext uri="{FF2B5EF4-FFF2-40B4-BE49-F238E27FC236}">
                    <a16:creationId xmlns:a16="http://schemas.microsoft.com/office/drawing/2014/main" id="{EE682F9E-4DE4-470A-B648-BE1A08924E1C}"/>
                  </a:ext>
                </a:extLst>
              </p:cNvPr>
              <p:cNvSpPr txBox="1">
                <a:spLocks noRot="1" noChangeAspect="1" noMove="1" noResize="1" noEditPoints="1" noAdjustHandles="1" noChangeArrowheads="1" noChangeShapeType="1" noTextEdit="1"/>
              </p:cNvSpPr>
              <p:nvPr/>
            </p:nvSpPr>
            <p:spPr>
              <a:xfrm>
                <a:off x="447675" y="4102953"/>
                <a:ext cx="9615488" cy="584775"/>
              </a:xfrm>
              <a:prstGeom prst="rect">
                <a:avLst/>
              </a:prstGeom>
              <a:blipFill>
                <a:blip r:embed="rId6"/>
                <a:stretch>
                  <a:fillRect l="-317" t="-3125" b="-125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62788F00-8532-44B6-BAC0-169E029DCBE8}"/>
                  </a:ext>
                </a:extLst>
              </p:cNvPr>
              <p:cNvSpPr txBox="1"/>
              <p:nvPr/>
            </p:nvSpPr>
            <p:spPr>
              <a:xfrm>
                <a:off x="419099" y="4849415"/>
                <a:ext cx="8501063" cy="338554"/>
              </a:xfrm>
              <a:prstGeom prst="rect">
                <a:avLst/>
              </a:prstGeom>
              <a:noFill/>
            </p:spPr>
            <p:txBody>
              <a:bodyPr wrap="square">
                <a:spAutoFit/>
              </a:bodyPr>
              <a:lstStyle/>
              <a:p>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Result</a:t>
                </a:r>
                <a:r>
                  <a:rPr lang="en-US" sz="1600" dirty="0">
                    <a:latin typeface="Source Code Pro" panose="020B0509030403020204" pitchFamily="49" charset="0"/>
                  </a:rPr>
                  <a:t>=min(</a:t>
                </a:r>
                <a:r>
                  <a:rPr lang="en-US" sz="1600" dirty="0" err="1">
                    <a:solidFill>
                      <a:srgbClr val="70AD47"/>
                    </a:solidFill>
                    <a:latin typeface="Source Code Pro" panose="020B0509030403020204" pitchFamily="49" charset="0"/>
                  </a:rPr>
                  <a:t>MinInput</a:t>
                </a:r>
                <a:r>
                  <a:rPr lang="en-US" sz="1600" dirty="0">
                    <a:latin typeface="Source Code Pro" panose="020B0509030403020204" pitchFamily="49" charset="0"/>
                  </a:rPr>
                  <a:t>, 0))*</a:t>
                </a:r>
                <a:r>
                  <a:rPr lang="en-US" sz="1600" dirty="0" err="1">
                    <a:latin typeface="Source Code Pro" panose="020B0509030403020204" pitchFamily="49" charset="0"/>
                  </a:rPr>
                  <a:t>not_identity</a:t>
                </a:r>
                <a:r>
                  <a:rPr lang="en-US" sz="1600" dirty="0">
                    <a:latin typeface="Source Code Pro" panose="020B0509030403020204" pitchFamily="49" charset="0"/>
                  </a:rPr>
                  <a:t>(</a:t>
                </a:r>
                <a:r>
                  <a:rPr lang="en-US" sz="1600" dirty="0">
                    <a:solidFill>
                      <a:srgbClr val="70AD47"/>
                    </a:solidFill>
                    <a:latin typeface="Source Code Pro" panose="020B0509030403020204" pitchFamily="49" charset="0"/>
                  </a:rPr>
                  <a:t>Result</a:t>
                </a:r>
                <a:r>
                  <a:rPr lang="en-US" sz="1600" dirty="0">
                    <a:latin typeface="Source Code Pro" panose="020B0509030403020204" pitchFamily="49" charset="0"/>
                  </a:rPr>
                  <a:t>) </a:t>
                </a:r>
                <a14:m>
                  <m:oMath xmlns:m="http://schemas.openxmlformats.org/officeDocument/2006/math">
                    <m:r>
                      <a:rPr lang="en-US" sz="1600" b="0" i="1" smtClean="0">
                        <a:latin typeface="Cambria Math" panose="02040503050406030204" pitchFamily="18" charset="0"/>
                      </a:rPr>
                      <m:t>→</m:t>
                    </m:r>
                  </m:oMath>
                </a14:m>
                <a:r>
                  <a:rPr lang="en-US" sz="1600" dirty="0">
                    <a:latin typeface="Source Code Pro" panose="020B0509030403020204" pitchFamily="49" charset="0"/>
                  </a:rPr>
                  <a:t> 0</a:t>
                </a:r>
              </a:p>
            </p:txBody>
          </p:sp>
        </mc:Choice>
        <mc:Fallback xmlns="">
          <p:sp>
            <p:nvSpPr>
              <p:cNvPr id="15" name="TextBox 14">
                <a:extLst>
                  <a:ext uri="{FF2B5EF4-FFF2-40B4-BE49-F238E27FC236}">
                    <a16:creationId xmlns:a16="http://schemas.microsoft.com/office/drawing/2014/main" id="{62788F00-8532-44B6-BAC0-169E029DCBE8}"/>
                  </a:ext>
                </a:extLst>
              </p:cNvPr>
              <p:cNvSpPr txBox="1">
                <a:spLocks noRot="1" noChangeAspect="1" noMove="1" noResize="1" noEditPoints="1" noAdjustHandles="1" noChangeArrowheads="1" noChangeShapeType="1" noTextEdit="1"/>
              </p:cNvSpPr>
              <p:nvPr/>
            </p:nvSpPr>
            <p:spPr>
              <a:xfrm>
                <a:off x="419099" y="4849415"/>
                <a:ext cx="8501063" cy="338554"/>
              </a:xfrm>
              <a:prstGeom prst="rect">
                <a:avLst/>
              </a:prstGeom>
              <a:blipFill>
                <a:blip r:embed="rId7"/>
                <a:stretch>
                  <a:fillRect l="-430" t="-5455" b="-23636"/>
                </a:stretch>
              </a:blipFill>
            </p:spPr>
            <p:txBody>
              <a:bodyPr/>
              <a:lstStyle/>
              <a:p>
                <a:r>
                  <a:rPr lang="en-US">
                    <a:noFill/>
                  </a:rPr>
                  <a:t> </a:t>
                </a:r>
              </a:p>
            </p:txBody>
          </p:sp>
        </mc:Fallback>
      </mc:AlternateContent>
      <p:sp>
        <p:nvSpPr>
          <p:cNvPr id="16" name="Right Brace 15">
            <a:extLst>
              <a:ext uri="{FF2B5EF4-FFF2-40B4-BE49-F238E27FC236}">
                <a16:creationId xmlns:a16="http://schemas.microsoft.com/office/drawing/2014/main" id="{C5772C60-606F-4557-A22A-312171960D0B}"/>
              </a:ext>
            </a:extLst>
          </p:cNvPr>
          <p:cNvSpPr/>
          <p:nvPr/>
        </p:nvSpPr>
        <p:spPr>
          <a:xfrm>
            <a:off x="6991350" y="3986213"/>
            <a:ext cx="371475" cy="1357312"/>
          </a:xfrm>
          <a:prstGeom prst="rightBrace">
            <a:avLst>
              <a:gd name="adj1" fmla="val 54487"/>
              <a:gd name="adj2" fmla="val 50000"/>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Speech Bubble: Oval 16">
            <a:extLst>
              <a:ext uri="{FF2B5EF4-FFF2-40B4-BE49-F238E27FC236}">
                <a16:creationId xmlns:a16="http://schemas.microsoft.com/office/drawing/2014/main" id="{F79DE436-E059-4A00-894C-6A72087B46D9}"/>
              </a:ext>
            </a:extLst>
          </p:cNvPr>
          <p:cNvSpPr/>
          <p:nvPr/>
        </p:nvSpPr>
        <p:spPr>
          <a:xfrm>
            <a:off x="8529638" y="3278585"/>
            <a:ext cx="3214687" cy="2543175"/>
          </a:xfrm>
          <a:prstGeom prst="wedgeEllipseCallout">
            <a:avLst>
              <a:gd name="adj1" fmla="val -83055"/>
              <a:gd name="adj2" fmla="val 463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More “traditional” for aggregation to map empty to empty</a:t>
            </a:r>
          </a:p>
        </p:txBody>
      </p:sp>
    </p:spTree>
    <p:extLst>
      <p:ext uri="{BB962C8B-B14F-4D97-AF65-F5344CB8AC3E}">
        <p14:creationId xmlns:p14="http://schemas.microsoft.com/office/powerpoint/2010/main" val="2278234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500"/>
                                        <p:tgtEl>
                                          <p:spTgt spid="10"/>
                                        </p:tgtEl>
                                      </p:cBhvr>
                                    </p:animEffect>
                                  </p:childTnLst>
                                </p:cTn>
                              </p:par>
                              <p:par>
                                <p:cTn id="19" presetID="10" presetClass="exit" presetSubtype="0" fill="hold" grpId="1" nodeType="withEffect">
                                  <p:stCondLst>
                                    <p:cond delay="0"/>
                                  </p:stCondLst>
                                  <p:childTnLst>
                                    <p:animEffect transition="out" filter="fade">
                                      <p:cBhvr>
                                        <p:cTn id="20" dur="500"/>
                                        <p:tgtEl>
                                          <p:spTgt spid="9"/>
                                        </p:tgtEl>
                                      </p:cBhvr>
                                    </p:animEffect>
                                    <p:set>
                                      <p:cBhvr>
                                        <p:cTn id="21" dur="1" fill="hold">
                                          <p:stCondLst>
                                            <p:cond delay="499"/>
                                          </p:stCondLst>
                                        </p:cTn>
                                        <p:tgtEl>
                                          <p:spTgt spid="9"/>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500"/>
                                        <p:tgtEl>
                                          <p:spTgt spid="8"/>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fade">
                                      <p:cBhvr>
                                        <p:cTn id="29" dur="500"/>
                                        <p:tgtEl>
                                          <p:spTgt spid="11"/>
                                        </p:tgtEl>
                                      </p:cBhvr>
                                    </p:animEffect>
                                  </p:childTnLst>
                                </p:cTn>
                              </p:par>
                              <p:par>
                                <p:cTn id="30" presetID="10" presetClass="exit" presetSubtype="0" fill="hold" grpId="1" nodeType="withEffect">
                                  <p:stCondLst>
                                    <p:cond delay="0"/>
                                  </p:stCondLst>
                                  <p:childTnLst>
                                    <p:animEffect transition="out" filter="fade">
                                      <p:cBhvr>
                                        <p:cTn id="31" dur="500"/>
                                        <p:tgtEl>
                                          <p:spTgt spid="10"/>
                                        </p:tgtEl>
                                      </p:cBhvr>
                                    </p:animEffect>
                                    <p:set>
                                      <p:cBhvr>
                                        <p:cTn id="32" dur="1" fill="hold">
                                          <p:stCondLst>
                                            <p:cond delay="499"/>
                                          </p:stCondLst>
                                        </p:cTn>
                                        <p:tgtEl>
                                          <p:spTgt spid="10"/>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500"/>
                                        <p:tgtEl>
                                          <p:spTgt spid="13"/>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fade">
                                      <p:cBhvr>
                                        <p:cTn id="40" dur="500"/>
                                        <p:tgtEl>
                                          <p:spTgt spid="15"/>
                                        </p:tgtEl>
                                      </p:cBhvr>
                                    </p:animEffect>
                                  </p:childTnLst>
                                </p:cTn>
                              </p:par>
                              <p:par>
                                <p:cTn id="41" presetID="10" presetClass="exit" presetSubtype="0" fill="hold" grpId="1" nodeType="withEffect">
                                  <p:stCondLst>
                                    <p:cond delay="0"/>
                                  </p:stCondLst>
                                  <p:childTnLst>
                                    <p:animEffect transition="out" filter="fade">
                                      <p:cBhvr>
                                        <p:cTn id="42" dur="500"/>
                                        <p:tgtEl>
                                          <p:spTgt spid="11"/>
                                        </p:tgtEl>
                                      </p:cBhvr>
                                    </p:animEffect>
                                    <p:set>
                                      <p:cBhvr>
                                        <p:cTn id="43" dur="1" fill="hold">
                                          <p:stCondLst>
                                            <p:cond delay="499"/>
                                          </p:stCondLst>
                                        </p:cTn>
                                        <p:tgtEl>
                                          <p:spTgt spid="11"/>
                                        </p:tgtEl>
                                        <p:attrNameLst>
                                          <p:attrName>style.visibility</p:attrName>
                                        </p:attrNameLst>
                                      </p:cBhvr>
                                      <p:to>
                                        <p:strVal val="hidden"/>
                                      </p:to>
                                    </p:set>
                                  </p:childTnLst>
                                </p:cTn>
                              </p:par>
                            </p:childTnLst>
                          </p:cTn>
                        </p:par>
                        <p:par>
                          <p:cTn id="44" fill="hold">
                            <p:stCondLst>
                              <p:cond delay="500"/>
                            </p:stCondLst>
                            <p:childTnLst>
                              <p:par>
                                <p:cTn id="45" presetID="10" presetClass="entr" presetSubtype="0" fill="hold" grpId="0" nodeType="after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fade">
                                      <p:cBhvr>
                                        <p:cTn id="47" dur="500"/>
                                        <p:tgtEl>
                                          <p:spTgt spid="16"/>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fade">
                                      <p:cBhvr>
                                        <p:cTn id="5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9" grpId="0" animBg="1"/>
      <p:bldP spid="9" grpId="1" animBg="1"/>
      <p:bldP spid="10" grpId="0" animBg="1"/>
      <p:bldP spid="10" grpId="1" animBg="1"/>
      <p:bldP spid="11" grpId="0" animBg="1"/>
      <p:bldP spid="11" grpId="1" animBg="1"/>
      <p:bldP spid="13" grpId="0"/>
      <p:bldP spid="15" grpId="0"/>
      <p:bldP spid="16" grpId="0" animBg="1"/>
      <p:bldP spid="1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B1EB5-8892-47E1-BE4C-346184823AB5}"/>
              </a:ext>
            </a:extLst>
          </p:cNvPr>
          <p:cNvSpPr>
            <a:spLocks noGrp="1"/>
          </p:cNvSpPr>
          <p:nvPr>
            <p:ph type="title"/>
          </p:nvPr>
        </p:nvSpPr>
        <p:spPr/>
        <p:txBody>
          <a:bodyPr/>
          <a:lstStyle/>
          <a:p>
            <a:pPr algn="ctr"/>
            <a:r>
              <a:rPr lang="en-US"/>
              <a:t>Ongoing and Future Work</a:t>
            </a:r>
          </a:p>
        </p:txBody>
      </p:sp>
      <p:sp>
        <p:nvSpPr>
          <p:cNvPr id="3" name="Content Placeholder 2">
            <a:extLst>
              <a:ext uri="{FF2B5EF4-FFF2-40B4-BE49-F238E27FC236}">
                <a16:creationId xmlns:a16="http://schemas.microsoft.com/office/drawing/2014/main" id="{E51636D5-399B-4CAF-A2AF-0D81D271D21F}"/>
              </a:ext>
            </a:extLst>
          </p:cNvPr>
          <p:cNvSpPr>
            <a:spLocks noGrp="1"/>
          </p:cNvSpPr>
          <p:nvPr>
            <p:ph idx="1"/>
          </p:nvPr>
        </p:nvSpPr>
        <p:spPr/>
        <p:txBody>
          <a:bodyPr/>
          <a:lstStyle/>
          <a:p>
            <a:r>
              <a:rPr lang="en-US" dirty="0" err="1"/>
              <a:t>Memoization</a:t>
            </a:r>
            <a:r>
              <a:rPr lang="en-US" dirty="0"/>
              <a:t> and Mixed-chaining of computation</a:t>
            </a:r>
          </a:p>
          <a:p>
            <a:pPr lvl="1"/>
            <a:r>
              <a:rPr lang="en-US" dirty="0"/>
              <a:t>R-</a:t>
            </a:r>
            <a:r>
              <a:rPr lang="en-US" dirty="0" err="1"/>
              <a:t>exprs</a:t>
            </a:r>
            <a:r>
              <a:rPr lang="en-US" dirty="0"/>
              <a:t> serve as a basis for representing incomplete computations and can be run in a myriad of different execution orders</a:t>
            </a:r>
          </a:p>
          <a:p>
            <a:pPr lvl="1"/>
            <a:r>
              <a:rPr lang="en-US" dirty="0"/>
              <a:t>Extended version of this paper to (hopefully) appear soon</a:t>
            </a:r>
          </a:p>
          <a:p>
            <a:r>
              <a:rPr lang="en-US" dirty="0"/>
              <a:t>Exploring and learning different execution orders</a:t>
            </a:r>
          </a:p>
          <a:p>
            <a:pPr lvl="1"/>
            <a:r>
              <a:rPr lang="en-US" dirty="0"/>
              <a:t>R-</a:t>
            </a:r>
            <a:r>
              <a:rPr lang="en-US" dirty="0" err="1"/>
              <a:t>exprs</a:t>
            </a:r>
            <a:r>
              <a:rPr lang="en-US" dirty="0"/>
              <a:t> capture </a:t>
            </a:r>
            <a:r>
              <a:rPr lang="en-US" i="1" dirty="0"/>
              <a:t>what</a:t>
            </a:r>
            <a:r>
              <a:rPr lang="en-US" dirty="0"/>
              <a:t> needs to be computed while leaving the order and </a:t>
            </a:r>
            <a:r>
              <a:rPr lang="en-US" i="1" dirty="0"/>
              <a:t>how</a:t>
            </a:r>
            <a:r>
              <a:rPr lang="en-US" dirty="0"/>
              <a:t> open to the runtime to decide</a:t>
            </a:r>
          </a:p>
          <a:p>
            <a:pPr lvl="1"/>
            <a:r>
              <a:rPr lang="en-US" dirty="0"/>
              <a:t>Much like a database optimizer, but for full, long running programs</a:t>
            </a:r>
          </a:p>
          <a:p>
            <a:r>
              <a:rPr lang="en-US" dirty="0"/>
              <a:t>Compilation and optimization of R-</a:t>
            </a:r>
            <a:r>
              <a:rPr lang="en-US" dirty="0" err="1"/>
              <a:t>exprs</a:t>
            </a:r>
            <a:endParaRPr lang="en-US" dirty="0"/>
          </a:p>
          <a:p>
            <a:r>
              <a:rPr lang="en-US" dirty="0">
                <a:hlinkClick r:id="rId3"/>
              </a:rPr>
              <a:t>github.com/</a:t>
            </a:r>
            <a:r>
              <a:rPr lang="en-US" dirty="0" err="1">
                <a:hlinkClick r:id="rId3"/>
              </a:rPr>
              <a:t>matthewfl</a:t>
            </a:r>
            <a:r>
              <a:rPr lang="en-US" dirty="0">
                <a:hlinkClick r:id="rId3"/>
              </a:rPr>
              <a:t>/dyna-R</a:t>
            </a:r>
            <a:r>
              <a:rPr lang="en-US" dirty="0"/>
              <a:t>          </a:t>
            </a:r>
            <a:r>
              <a:rPr lang="en-US" dirty="0">
                <a:solidFill>
                  <a:schemeClr val="accent1"/>
                </a:solidFill>
                <a:hlinkClick r:id="rId4">
                  <a:extLst>
                    <a:ext uri="{A12FA001-AC4F-418D-AE19-62706E023703}">
                      <ahyp:hlinkClr xmlns:ahyp="http://schemas.microsoft.com/office/drawing/2018/hyperlinkcolor" val="tx"/>
                    </a:ext>
                  </a:extLst>
                </a:hlinkClick>
              </a:rPr>
              <a:t>arxiv.org/abs/2010.10503</a:t>
            </a:r>
            <a:endParaRPr lang="en-US" dirty="0">
              <a:solidFill>
                <a:schemeClr val="accent1"/>
              </a:solidFill>
            </a:endParaRPr>
          </a:p>
          <a:p>
            <a:pPr marL="0" indent="0">
              <a:buNone/>
            </a:pPr>
            <a:endParaRPr lang="en-US" dirty="0"/>
          </a:p>
        </p:txBody>
      </p:sp>
      <p:sp>
        <p:nvSpPr>
          <p:cNvPr id="4" name="Slide Number Placeholder 3">
            <a:extLst>
              <a:ext uri="{FF2B5EF4-FFF2-40B4-BE49-F238E27FC236}">
                <a16:creationId xmlns:a16="http://schemas.microsoft.com/office/drawing/2014/main" id="{8EDEDEBE-D220-4CE0-91D9-F0C6C52010E9}"/>
              </a:ext>
            </a:extLst>
          </p:cNvPr>
          <p:cNvSpPr>
            <a:spLocks noGrp="1"/>
          </p:cNvSpPr>
          <p:nvPr>
            <p:ph type="sldNum" sz="quarter" idx="12"/>
          </p:nvPr>
        </p:nvSpPr>
        <p:spPr/>
        <p:txBody>
          <a:bodyPr/>
          <a:lstStyle/>
          <a:p>
            <a:fld id="{3621B4CF-3BF2-4D07-85C3-ECAFBC7B28BE}" type="slidenum">
              <a:rPr lang="en-US" smtClean="0"/>
              <a:pPr/>
              <a:t>16</a:t>
            </a:fld>
            <a:endParaRPr lang="en-US" sz="1800"/>
          </a:p>
        </p:txBody>
      </p:sp>
    </p:spTree>
    <p:extLst>
      <p:ext uri="{BB962C8B-B14F-4D97-AF65-F5344CB8AC3E}">
        <p14:creationId xmlns:p14="http://schemas.microsoft.com/office/powerpoint/2010/main" val="3979563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childTnLst>
                          </p:cTn>
                        </p:par>
                        <p:par>
                          <p:cTn id="30" fill="hold">
                            <p:stCondLst>
                              <p:cond delay="500"/>
                            </p:stCondLst>
                            <p:childTnLst>
                              <p:par>
                                <p:cTn id="31" presetID="10" presetClass="entr" presetSubtype="0" fill="hold" grpId="0" nodeType="after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fade">
                                      <p:cBhvr>
                                        <p:cTn id="3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B614FD0-0B11-4ABA-AF85-E124CF89561C}"/>
              </a:ext>
            </a:extLst>
          </p:cNvPr>
          <p:cNvSpPr>
            <a:spLocks noGrp="1"/>
          </p:cNvSpPr>
          <p:nvPr>
            <p:ph type="ctrTitle"/>
          </p:nvPr>
        </p:nvSpPr>
        <p:spPr/>
        <p:txBody>
          <a:bodyPr/>
          <a:lstStyle/>
          <a:p>
            <a:r>
              <a:rPr lang="en-US" dirty="0"/>
              <a:t>Thank you</a:t>
            </a:r>
          </a:p>
        </p:txBody>
      </p:sp>
      <p:sp>
        <p:nvSpPr>
          <p:cNvPr id="6" name="Subtitle 5">
            <a:extLst>
              <a:ext uri="{FF2B5EF4-FFF2-40B4-BE49-F238E27FC236}">
                <a16:creationId xmlns:a16="http://schemas.microsoft.com/office/drawing/2014/main" id="{6CC688A3-54A0-4C0B-B419-D2367C7CABD2}"/>
              </a:ext>
            </a:extLst>
          </p:cNvPr>
          <p:cNvSpPr>
            <a:spLocks noGrp="1"/>
          </p:cNvSpPr>
          <p:nvPr>
            <p:ph type="subTitle" idx="1"/>
          </p:nvPr>
        </p:nvSpPr>
        <p:spPr>
          <a:xfrm>
            <a:off x="1524000" y="3602038"/>
            <a:ext cx="9144000" cy="2935922"/>
          </a:xfrm>
        </p:spPr>
        <p:txBody>
          <a:bodyPr>
            <a:normAutofit/>
          </a:bodyPr>
          <a:lstStyle/>
          <a:p>
            <a:endParaRPr lang="en-US" dirty="0"/>
          </a:p>
          <a:p>
            <a:r>
              <a:rPr lang="en-US" sz="3000" dirty="0"/>
              <a:t>Questions?</a:t>
            </a:r>
          </a:p>
          <a:p>
            <a:endParaRPr lang="en-US" dirty="0">
              <a:hlinkClick r:id="rId3"/>
            </a:endParaRPr>
          </a:p>
          <a:p>
            <a:r>
              <a:rPr lang="en-US" dirty="0">
                <a:hlinkClick r:id="rId3"/>
              </a:rPr>
              <a:t>github.com/</a:t>
            </a:r>
            <a:r>
              <a:rPr lang="en-US" dirty="0" err="1">
                <a:hlinkClick r:id="rId3"/>
              </a:rPr>
              <a:t>matthewfl</a:t>
            </a:r>
            <a:r>
              <a:rPr lang="en-US" dirty="0">
                <a:hlinkClick r:id="rId3"/>
              </a:rPr>
              <a:t>/dyna-R</a:t>
            </a:r>
            <a:endParaRPr lang="en-US" dirty="0"/>
          </a:p>
          <a:p>
            <a:r>
              <a:rPr lang="en-US" dirty="0">
                <a:solidFill>
                  <a:schemeClr val="accent1"/>
                </a:solidFill>
                <a:hlinkClick r:id="rId4">
                  <a:extLst>
                    <a:ext uri="{A12FA001-AC4F-418D-AE19-62706E023703}">
                      <ahyp:hlinkClr xmlns:ahyp="http://schemas.microsoft.com/office/drawing/2018/hyperlinkcolor" val="tx"/>
                    </a:ext>
                  </a:extLst>
                </a:hlinkClick>
              </a:rPr>
              <a:t>arxiv.org/abs/2010.10503</a:t>
            </a:r>
            <a:endParaRPr lang="en-US" dirty="0">
              <a:solidFill>
                <a:schemeClr val="accent1"/>
              </a:solidFill>
            </a:endParaRPr>
          </a:p>
          <a:p>
            <a:r>
              <a:rPr lang="en-US" dirty="0">
                <a:solidFill>
                  <a:schemeClr val="accent1"/>
                </a:solidFill>
              </a:rPr>
              <a:t>mfl@cs.jhu.edu</a:t>
            </a:r>
          </a:p>
        </p:txBody>
      </p:sp>
      <p:sp>
        <p:nvSpPr>
          <p:cNvPr id="4" name="Slide Number Placeholder 3">
            <a:extLst>
              <a:ext uri="{FF2B5EF4-FFF2-40B4-BE49-F238E27FC236}">
                <a16:creationId xmlns:a16="http://schemas.microsoft.com/office/drawing/2014/main" id="{9BC116A4-299B-428C-B721-77D92B1F50FD}"/>
              </a:ext>
            </a:extLst>
          </p:cNvPr>
          <p:cNvSpPr>
            <a:spLocks noGrp="1"/>
          </p:cNvSpPr>
          <p:nvPr>
            <p:ph type="sldNum" sz="quarter" idx="12"/>
          </p:nvPr>
        </p:nvSpPr>
        <p:spPr/>
        <p:txBody>
          <a:bodyPr/>
          <a:lstStyle/>
          <a:p>
            <a:fld id="{3621B4CF-3BF2-4D07-85C3-ECAFBC7B28BE}" type="slidenum">
              <a:rPr lang="en-US" smtClean="0"/>
              <a:pPr/>
              <a:t>17</a:t>
            </a:fld>
            <a:endParaRPr lang="en-US" sz="1800"/>
          </a:p>
        </p:txBody>
      </p:sp>
    </p:spTree>
    <p:extLst>
      <p:ext uri="{BB962C8B-B14F-4D97-AF65-F5344CB8AC3E}">
        <p14:creationId xmlns:p14="http://schemas.microsoft.com/office/powerpoint/2010/main" val="464309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BEDE749D-4021-4262-91BE-7F48452BBA97}"/>
              </a:ext>
            </a:extLst>
          </p:cNvPr>
          <p:cNvGrpSpPr/>
          <p:nvPr/>
        </p:nvGrpSpPr>
        <p:grpSpPr>
          <a:xfrm>
            <a:off x="3191665" y="4829198"/>
            <a:ext cx="1563764" cy="1428119"/>
            <a:chOff x="1083587" y="4100568"/>
            <a:chExt cx="2362290" cy="2517855"/>
          </a:xfrm>
        </p:grpSpPr>
        <p:sp>
          <p:nvSpPr>
            <p:cNvPr id="26" name="Oval 25">
              <a:extLst>
                <a:ext uri="{FF2B5EF4-FFF2-40B4-BE49-F238E27FC236}">
                  <a16:creationId xmlns:a16="http://schemas.microsoft.com/office/drawing/2014/main" id="{FC88C584-E4E8-4FEA-87D6-8B1BF2C40DBC}"/>
                </a:ext>
              </a:extLst>
            </p:cNvPr>
            <p:cNvSpPr/>
            <p:nvPr/>
          </p:nvSpPr>
          <p:spPr>
            <a:xfrm>
              <a:off x="1083587" y="4100568"/>
              <a:ext cx="2306862" cy="21929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B93811E9-C6B7-4DCF-ADBD-C2C86BC91617}"/>
                </a:ext>
              </a:extLst>
            </p:cNvPr>
            <p:cNvSpPr/>
            <p:nvPr/>
          </p:nvSpPr>
          <p:spPr>
            <a:xfrm>
              <a:off x="1457563" y="4405739"/>
              <a:ext cx="1553547" cy="1553548"/>
            </a:xfrm>
            <a:prstGeom prst="ellipse">
              <a:avLst/>
            </a:prstGeom>
            <a:solidFill>
              <a:schemeClr val="bg1"/>
            </a:solid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28" name="Rectangle 27">
              <a:extLst>
                <a:ext uri="{FF2B5EF4-FFF2-40B4-BE49-F238E27FC236}">
                  <a16:creationId xmlns:a16="http://schemas.microsoft.com/office/drawing/2014/main" id="{FCF02859-175E-4797-BDE9-6D950F70BE79}"/>
                </a:ext>
              </a:extLst>
            </p:cNvPr>
            <p:cNvSpPr/>
            <p:nvPr/>
          </p:nvSpPr>
          <p:spPr>
            <a:xfrm>
              <a:off x="2153444" y="5234414"/>
              <a:ext cx="1292433" cy="13146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rrow: Right 28">
              <a:extLst>
                <a:ext uri="{FF2B5EF4-FFF2-40B4-BE49-F238E27FC236}">
                  <a16:creationId xmlns:a16="http://schemas.microsoft.com/office/drawing/2014/main" id="{0C9ED16E-2B64-4B6D-9F6E-0649363A52DD}"/>
                </a:ext>
              </a:extLst>
            </p:cNvPr>
            <p:cNvSpPr/>
            <p:nvPr/>
          </p:nvSpPr>
          <p:spPr>
            <a:xfrm>
              <a:off x="2067995" y="5620106"/>
              <a:ext cx="531845" cy="998317"/>
            </a:xfrm>
            <a:prstGeom prst="rightArrow">
              <a:avLst>
                <a:gd name="adj1" fmla="val 50000"/>
                <a:gd name="adj2"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0" name="TextBox 29">
            <a:extLst>
              <a:ext uri="{FF2B5EF4-FFF2-40B4-BE49-F238E27FC236}">
                <a16:creationId xmlns:a16="http://schemas.microsoft.com/office/drawing/2014/main" id="{ED0499BD-D7DB-4E04-AD01-E5C28CB016E2}"/>
              </a:ext>
            </a:extLst>
          </p:cNvPr>
          <p:cNvSpPr txBox="1"/>
          <p:nvPr/>
        </p:nvSpPr>
        <p:spPr>
          <a:xfrm>
            <a:off x="1061661" y="5138028"/>
            <a:ext cx="2101722" cy="461665"/>
          </a:xfrm>
          <a:prstGeom prst="rect">
            <a:avLst/>
          </a:prstGeom>
          <a:noFill/>
        </p:spPr>
        <p:txBody>
          <a:bodyPr wrap="square" rtlCol="0">
            <a:spAutoFit/>
          </a:bodyPr>
          <a:lstStyle/>
          <a:p>
            <a:r>
              <a:rPr lang="en-US" sz="2400"/>
              <a:t>Term Rewriting</a:t>
            </a:r>
          </a:p>
        </p:txBody>
      </p:sp>
      <p:grpSp>
        <p:nvGrpSpPr>
          <p:cNvPr id="35" name="Group 34">
            <a:extLst>
              <a:ext uri="{FF2B5EF4-FFF2-40B4-BE49-F238E27FC236}">
                <a16:creationId xmlns:a16="http://schemas.microsoft.com/office/drawing/2014/main" id="{A3B52CAF-10BE-4889-84AF-FA7AC053FF72}"/>
              </a:ext>
            </a:extLst>
          </p:cNvPr>
          <p:cNvGrpSpPr/>
          <p:nvPr/>
        </p:nvGrpSpPr>
        <p:grpSpPr>
          <a:xfrm>
            <a:off x="2700917" y="3230497"/>
            <a:ext cx="1563764" cy="1428119"/>
            <a:chOff x="1083587" y="4100568"/>
            <a:chExt cx="2362290" cy="2517855"/>
          </a:xfrm>
        </p:grpSpPr>
        <p:sp>
          <p:nvSpPr>
            <p:cNvPr id="31" name="Oval 30">
              <a:extLst>
                <a:ext uri="{FF2B5EF4-FFF2-40B4-BE49-F238E27FC236}">
                  <a16:creationId xmlns:a16="http://schemas.microsoft.com/office/drawing/2014/main" id="{9C733085-B71C-4F4C-8D83-D25AA274E1D0}"/>
                </a:ext>
              </a:extLst>
            </p:cNvPr>
            <p:cNvSpPr/>
            <p:nvPr/>
          </p:nvSpPr>
          <p:spPr>
            <a:xfrm>
              <a:off x="1083587" y="4100568"/>
              <a:ext cx="2306862" cy="21929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39CB829B-FC1B-47CC-9603-364F809BDDF4}"/>
                </a:ext>
              </a:extLst>
            </p:cNvPr>
            <p:cNvSpPr/>
            <p:nvPr/>
          </p:nvSpPr>
          <p:spPr>
            <a:xfrm>
              <a:off x="1457563" y="4405739"/>
              <a:ext cx="1553547" cy="1553548"/>
            </a:xfrm>
            <a:prstGeom prst="ellipse">
              <a:avLst/>
            </a:prstGeom>
            <a:solidFill>
              <a:schemeClr val="bg1"/>
            </a:solid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33" name="Rectangle 32">
              <a:extLst>
                <a:ext uri="{FF2B5EF4-FFF2-40B4-BE49-F238E27FC236}">
                  <a16:creationId xmlns:a16="http://schemas.microsoft.com/office/drawing/2014/main" id="{D19D5037-7887-4A22-852B-33F584284EDC}"/>
                </a:ext>
              </a:extLst>
            </p:cNvPr>
            <p:cNvSpPr/>
            <p:nvPr/>
          </p:nvSpPr>
          <p:spPr>
            <a:xfrm>
              <a:off x="2153444" y="5234414"/>
              <a:ext cx="1292433" cy="13146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Arrow: Right 33">
              <a:extLst>
                <a:ext uri="{FF2B5EF4-FFF2-40B4-BE49-F238E27FC236}">
                  <a16:creationId xmlns:a16="http://schemas.microsoft.com/office/drawing/2014/main" id="{5C6EC0BB-C5D1-4708-A722-5D3603E87082}"/>
                </a:ext>
              </a:extLst>
            </p:cNvPr>
            <p:cNvSpPr/>
            <p:nvPr/>
          </p:nvSpPr>
          <p:spPr>
            <a:xfrm>
              <a:off x="2067995" y="5620106"/>
              <a:ext cx="531845" cy="998317"/>
            </a:xfrm>
            <a:prstGeom prst="rightArrow">
              <a:avLst>
                <a:gd name="adj1" fmla="val 50000"/>
                <a:gd name="adj2"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Slide Number Placeholder 3">
            <a:extLst>
              <a:ext uri="{FF2B5EF4-FFF2-40B4-BE49-F238E27FC236}">
                <a16:creationId xmlns:a16="http://schemas.microsoft.com/office/drawing/2014/main" id="{B1F17091-4340-460E-9C3B-F69B061DC5F5}"/>
              </a:ext>
            </a:extLst>
          </p:cNvPr>
          <p:cNvSpPr>
            <a:spLocks noGrp="1"/>
          </p:cNvSpPr>
          <p:nvPr>
            <p:ph type="sldNum" sz="quarter" idx="12"/>
          </p:nvPr>
        </p:nvSpPr>
        <p:spPr/>
        <p:txBody>
          <a:bodyPr/>
          <a:lstStyle/>
          <a:p>
            <a:fld id="{3621B4CF-3BF2-4D07-85C3-ECAFBC7B28BE}" type="slidenum">
              <a:rPr lang="en-US" smtClean="0"/>
              <a:t>2</a:t>
            </a:fld>
            <a:endParaRPr lang="en-US"/>
          </a:p>
        </p:txBody>
      </p:sp>
      <p:pic>
        <p:nvPicPr>
          <p:cNvPr id="8" name="Picture 7">
            <a:extLst>
              <a:ext uri="{FF2B5EF4-FFF2-40B4-BE49-F238E27FC236}">
                <a16:creationId xmlns:a16="http://schemas.microsoft.com/office/drawing/2014/main" id="{06275F45-5742-446C-81A3-C0F8FC021992}"/>
              </a:ext>
            </a:extLst>
          </p:cNvPr>
          <p:cNvPicPr>
            <a:picLocks noChangeAspect="1"/>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3951356" y="900465"/>
            <a:ext cx="2437244" cy="1919218"/>
          </a:xfrm>
          <a:prstGeom prst="rect">
            <a:avLst/>
          </a:prstGeom>
        </p:spPr>
      </p:pic>
      <p:sp>
        <p:nvSpPr>
          <p:cNvPr id="10" name="TextBox 9">
            <a:extLst>
              <a:ext uri="{FF2B5EF4-FFF2-40B4-BE49-F238E27FC236}">
                <a16:creationId xmlns:a16="http://schemas.microsoft.com/office/drawing/2014/main" id="{D1CC7E28-30E6-4D71-B67A-F74C6D94E4F6}"/>
              </a:ext>
            </a:extLst>
          </p:cNvPr>
          <p:cNvSpPr txBox="1"/>
          <p:nvPr/>
        </p:nvSpPr>
        <p:spPr>
          <a:xfrm>
            <a:off x="1266989" y="452148"/>
            <a:ext cx="2603715" cy="461665"/>
          </a:xfrm>
          <a:prstGeom prst="rect">
            <a:avLst/>
          </a:prstGeom>
          <a:noFill/>
        </p:spPr>
        <p:txBody>
          <a:bodyPr wrap="square" rtlCol="0">
            <a:spAutoFit/>
          </a:bodyPr>
          <a:lstStyle/>
          <a:p>
            <a:r>
              <a:rPr lang="en-US" sz="2400"/>
              <a:t>Machine Learning</a:t>
            </a:r>
          </a:p>
        </p:txBody>
      </p:sp>
      <p:sp>
        <p:nvSpPr>
          <p:cNvPr id="11" name="TextBox 10">
            <a:extLst>
              <a:ext uri="{FF2B5EF4-FFF2-40B4-BE49-F238E27FC236}">
                <a16:creationId xmlns:a16="http://schemas.microsoft.com/office/drawing/2014/main" id="{0F96F8FC-BCA3-4523-9B19-D65F9EFF111D}"/>
              </a:ext>
            </a:extLst>
          </p:cNvPr>
          <p:cNvSpPr txBox="1"/>
          <p:nvPr/>
        </p:nvSpPr>
        <p:spPr>
          <a:xfrm>
            <a:off x="1320123" y="1222072"/>
            <a:ext cx="1784885" cy="461665"/>
          </a:xfrm>
          <a:prstGeom prst="rect">
            <a:avLst/>
          </a:prstGeom>
          <a:noFill/>
        </p:spPr>
        <p:txBody>
          <a:bodyPr wrap="square" rtlCol="0">
            <a:spAutoFit/>
          </a:bodyPr>
          <a:lstStyle/>
          <a:p>
            <a:r>
              <a:rPr lang="en-US" sz="2400" dirty="0"/>
              <a:t>Database</a:t>
            </a:r>
          </a:p>
        </p:txBody>
      </p:sp>
      <p:sp>
        <p:nvSpPr>
          <p:cNvPr id="12" name="TextBox 11">
            <a:extLst>
              <a:ext uri="{FF2B5EF4-FFF2-40B4-BE49-F238E27FC236}">
                <a16:creationId xmlns:a16="http://schemas.microsoft.com/office/drawing/2014/main" id="{F781842E-81BB-4900-9589-F788EECD4C59}"/>
              </a:ext>
            </a:extLst>
          </p:cNvPr>
          <p:cNvSpPr txBox="1"/>
          <p:nvPr/>
        </p:nvSpPr>
        <p:spPr>
          <a:xfrm>
            <a:off x="1210340" y="1738340"/>
            <a:ext cx="1894668" cy="830997"/>
          </a:xfrm>
          <a:prstGeom prst="rect">
            <a:avLst/>
          </a:prstGeom>
          <a:noFill/>
        </p:spPr>
        <p:txBody>
          <a:bodyPr wrap="square" rtlCol="0">
            <a:spAutoFit/>
          </a:bodyPr>
          <a:lstStyle/>
          <a:p>
            <a:r>
              <a:rPr lang="en-US" sz="2400" dirty="0"/>
              <a:t>Deductive Databases</a:t>
            </a:r>
          </a:p>
        </p:txBody>
      </p:sp>
      <p:sp>
        <p:nvSpPr>
          <p:cNvPr id="13" name="TextBox 12">
            <a:extLst>
              <a:ext uri="{FF2B5EF4-FFF2-40B4-BE49-F238E27FC236}">
                <a16:creationId xmlns:a16="http://schemas.microsoft.com/office/drawing/2014/main" id="{58DE28B2-FCA7-43C3-8B64-6F08939AF4AC}"/>
              </a:ext>
            </a:extLst>
          </p:cNvPr>
          <p:cNvSpPr txBox="1"/>
          <p:nvPr/>
        </p:nvSpPr>
        <p:spPr>
          <a:xfrm>
            <a:off x="6938653" y="620696"/>
            <a:ext cx="2603715" cy="830997"/>
          </a:xfrm>
          <a:prstGeom prst="rect">
            <a:avLst/>
          </a:prstGeom>
          <a:noFill/>
        </p:spPr>
        <p:txBody>
          <a:bodyPr wrap="square" rtlCol="0">
            <a:spAutoFit/>
          </a:bodyPr>
          <a:lstStyle/>
          <a:p>
            <a:r>
              <a:rPr lang="en-US" sz="2400" dirty="0"/>
              <a:t>Dynamic Programming</a:t>
            </a:r>
          </a:p>
        </p:txBody>
      </p:sp>
      <p:sp>
        <p:nvSpPr>
          <p:cNvPr id="14" name="TextBox 13">
            <a:extLst>
              <a:ext uri="{FF2B5EF4-FFF2-40B4-BE49-F238E27FC236}">
                <a16:creationId xmlns:a16="http://schemas.microsoft.com/office/drawing/2014/main" id="{289ADB38-179D-4E14-95D8-F79AA6E31CBF}"/>
              </a:ext>
            </a:extLst>
          </p:cNvPr>
          <p:cNvSpPr txBox="1"/>
          <p:nvPr/>
        </p:nvSpPr>
        <p:spPr>
          <a:xfrm>
            <a:off x="7490225" y="2212107"/>
            <a:ext cx="3227657" cy="461665"/>
          </a:xfrm>
          <a:prstGeom prst="rect">
            <a:avLst/>
          </a:prstGeom>
          <a:noFill/>
        </p:spPr>
        <p:txBody>
          <a:bodyPr wrap="square" rtlCol="0">
            <a:spAutoFit/>
          </a:bodyPr>
          <a:lstStyle/>
          <a:p>
            <a:r>
              <a:rPr lang="en-US" sz="2400" dirty="0"/>
              <a:t>Logic Programming</a:t>
            </a:r>
          </a:p>
        </p:txBody>
      </p:sp>
      <p:sp>
        <p:nvSpPr>
          <p:cNvPr id="15" name="TextBox 14">
            <a:extLst>
              <a:ext uri="{FF2B5EF4-FFF2-40B4-BE49-F238E27FC236}">
                <a16:creationId xmlns:a16="http://schemas.microsoft.com/office/drawing/2014/main" id="{1DFF77E2-C0E1-4FE4-83D4-DAE098020F87}"/>
              </a:ext>
            </a:extLst>
          </p:cNvPr>
          <p:cNvSpPr txBox="1"/>
          <p:nvPr/>
        </p:nvSpPr>
        <p:spPr>
          <a:xfrm>
            <a:off x="4761858" y="284912"/>
            <a:ext cx="1711271" cy="461665"/>
          </a:xfrm>
          <a:prstGeom prst="rect">
            <a:avLst/>
          </a:prstGeom>
          <a:noFill/>
        </p:spPr>
        <p:txBody>
          <a:bodyPr wrap="square" rtlCol="0">
            <a:spAutoFit/>
          </a:bodyPr>
          <a:lstStyle/>
          <a:p>
            <a:r>
              <a:rPr lang="en-US" sz="2400" dirty="0"/>
              <a:t>Search</a:t>
            </a:r>
          </a:p>
        </p:txBody>
      </p:sp>
      <p:sp>
        <p:nvSpPr>
          <p:cNvPr id="16" name="TextBox 15">
            <a:extLst>
              <a:ext uri="{FF2B5EF4-FFF2-40B4-BE49-F238E27FC236}">
                <a16:creationId xmlns:a16="http://schemas.microsoft.com/office/drawing/2014/main" id="{44950407-9A0F-458B-B90C-AF6F8E26B149}"/>
              </a:ext>
            </a:extLst>
          </p:cNvPr>
          <p:cNvSpPr txBox="1"/>
          <p:nvPr/>
        </p:nvSpPr>
        <p:spPr>
          <a:xfrm>
            <a:off x="3168112" y="3731587"/>
            <a:ext cx="4459058" cy="954107"/>
          </a:xfrm>
          <a:prstGeom prst="rect">
            <a:avLst/>
          </a:prstGeom>
          <a:noFill/>
        </p:spPr>
        <p:txBody>
          <a:bodyPr wrap="square" rtlCol="0">
            <a:spAutoFit/>
          </a:bodyPr>
          <a:lstStyle/>
          <a:p>
            <a:pPr algn="ctr"/>
            <a:r>
              <a:rPr lang="en-US" sz="2800" b="1" dirty="0"/>
              <a:t>R-</a:t>
            </a:r>
            <a:r>
              <a:rPr lang="en-US" sz="2800" b="1" dirty="0" err="1"/>
              <a:t>exprs</a:t>
            </a:r>
            <a:r>
              <a:rPr lang="en-US" sz="2800" b="1" dirty="0"/>
              <a:t> </a:t>
            </a:r>
          </a:p>
          <a:p>
            <a:pPr algn="ctr"/>
            <a:r>
              <a:rPr lang="en-US" sz="2800" dirty="0"/>
              <a:t>(Relational expressions)</a:t>
            </a:r>
          </a:p>
        </p:txBody>
      </p:sp>
      <p:sp>
        <p:nvSpPr>
          <p:cNvPr id="17" name="Arrow: Down 16">
            <a:extLst>
              <a:ext uri="{FF2B5EF4-FFF2-40B4-BE49-F238E27FC236}">
                <a16:creationId xmlns:a16="http://schemas.microsoft.com/office/drawing/2014/main" id="{CB589A7F-F4BE-4093-B9AE-4C71274B53FD}"/>
              </a:ext>
            </a:extLst>
          </p:cNvPr>
          <p:cNvSpPr/>
          <p:nvPr/>
        </p:nvSpPr>
        <p:spPr>
          <a:xfrm>
            <a:off x="4963335" y="2850117"/>
            <a:ext cx="592811" cy="9663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917E295A-84CD-4B58-A1FD-3E6DC5592372}"/>
              </a:ext>
            </a:extLst>
          </p:cNvPr>
          <p:cNvSpPr txBox="1"/>
          <p:nvPr/>
        </p:nvSpPr>
        <p:spPr>
          <a:xfrm>
            <a:off x="5451533" y="3018974"/>
            <a:ext cx="2138766" cy="461665"/>
          </a:xfrm>
          <a:prstGeom prst="rect">
            <a:avLst/>
          </a:prstGeom>
          <a:noFill/>
        </p:spPr>
        <p:txBody>
          <a:bodyPr wrap="square" rtlCol="0">
            <a:spAutoFit/>
          </a:bodyPr>
          <a:lstStyle/>
          <a:p>
            <a:r>
              <a:rPr lang="en-US" sz="2400"/>
              <a:t>Compile</a:t>
            </a:r>
          </a:p>
        </p:txBody>
      </p:sp>
      <p:sp>
        <p:nvSpPr>
          <p:cNvPr id="36" name="TextBox 35">
            <a:extLst>
              <a:ext uri="{FF2B5EF4-FFF2-40B4-BE49-F238E27FC236}">
                <a16:creationId xmlns:a16="http://schemas.microsoft.com/office/drawing/2014/main" id="{53A9B568-2037-401B-8E44-2AA4D23EF069}"/>
              </a:ext>
            </a:extLst>
          </p:cNvPr>
          <p:cNvSpPr txBox="1"/>
          <p:nvPr/>
        </p:nvSpPr>
        <p:spPr>
          <a:xfrm>
            <a:off x="570913" y="3539327"/>
            <a:ext cx="2101722" cy="461665"/>
          </a:xfrm>
          <a:prstGeom prst="rect">
            <a:avLst/>
          </a:prstGeom>
          <a:noFill/>
        </p:spPr>
        <p:txBody>
          <a:bodyPr wrap="square" rtlCol="0">
            <a:spAutoFit/>
          </a:bodyPr>
          <a:lstStyle/>
          <a:p>
            <a:r>
              <a:rPr lang="en-US" sz="2400"/>
              <a:t>Term Rewriting</a:t>
            </a:r>
          </a:p>
        </p:txBody>
      </p:sp>
      <p:sp>
        <p:nvSpPr>
          <p:cNvPr id="3" name="Arrow: Down 2">
            <a:extLst>
              <a:ext uri="{FF2B5EF4-FFF2-40B4-BE49-F238E27FC236}">
                <a16:creationId xmlns:a16="http://schemas.microsoft.com/office/drawing/2014/main" id="{0FC16D03-C330-45E3-9C6D-78A08781FCF6}"/>
              </a:ext>
            </a:extLst>
          </p:cNvPr>
          <p:cNvSpPr/>
          <p:nvPr/>
        </p:nvSpPr>
        <p:spPr>
          <a:xfrm>
            <a:off x="4942025" y="4634803"/>
            <a:ext cx="635430" cy="8739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A60CABD-F7DD-4BBB-BDEC-2DF01A3B9DD9}"/>
              </a:ext>
            </a:extLst>
          </p:cNvPr>
          <p:cNvSpPr txBox="1"/>
          <p:nvPr/>
        </p:nvSpPr>
        <p:spPr>
          <a:xfrm>
            <a:off x="5677549" y="4639048"/>
            <a:ext cx="1403921" cy="461665"/>
          </a:xfrm>
          <a:prstGeom prst="rect">
            <a:avLst/>
          </a:prstGeom>
          <a:noFill/>
        </p:spPr>
        <p:txBody>
          <a:bodyPr wrap="square" rtlCol="0">
            <a:spAutoFit/>
          </a:bodyPr>
          <a:lstStyle/>
          <a:p>
            <a:r>
              <a:rPr lang="en-US" sz="2400"/>
              <a:t>+ Queries</a:t>
            </a:r>
          </a:p>
        </p:txBody>
      </p:sp>
      <p:sp>
        <p:nvSpPr>
          <p:cNvPr id="6" name="TextBox 5">
            <a:extLst>
              <a:ext uri="{FF2B5EF4-FFF2-40B4-BE49-F238E27FC236}">
                <a16:creationId xmlns:a16="http://schemas.microsoft.com/office/drawing/2014/main" id="{523B1351-6831-4BA2-8DAB-7DED83F5BBAD}"/>
              </a:ext>
            </a:extLst>
          </p:cNvPr>
          <p:cNvSpPr txBox="1"/>
          <p:nvPr/>
        </p:nvSpPr>
        <p:spPr>
          <a:xfrm>
            <a:off x="8143436" y="5691074"/>
            <a:ext cx="1224366" cy="461665"/>
          </a:xfrm>
          <a:prstGeom prst="rect">
            <a:avLst/>
          </a:prstGeom>
          <a:noFill/>
        </p:spPr>
        <p:txBody>
          <a:bodyPr wrap="square" rtlCol="0">
            <a:spAutoFit/>
          </a:bodyPr>
          <a:lstStyle/>
          <a:p>
            <a:r>
              <a:rPr lang="en-US" sz="2400"/>
              <a:t>Results</a:t>
            </a:r>
          </a:p>
        </p:txBody>
      </p:sp>
      <p:sp>
        <p:nvSpPr>
          <p:cNvPr id="7" name="Speech Bubble: Oval 6">
            <a:extLst>
              <a:ext uri="{FF2B5EF4-FFF2-40B4-BE49-F238E27FC236}">
                <a16:creationId xmlns:a16="http://schemas.microsoft.com/office/drawing/2014/main" id="{9E0D182E-57A0-4BF0-9ECE-384BFAC0CA0C}"/>
              </a:ext>
            </a:extLst>
          </p:cNvPr>
          <p:cNvSpPr/>
          <p:nvPr/>
        </p:nvSpPr>
        <p:spPr>
          <a:xfrm>
            <a:off x="8164355" y="3524865"/>
            <a:ext cx="3418359" cy="1889136"/>
          </a:xfrm>
          <a:prstGeom prst="wedgeEllipseCallout">
            <a:avLst>
              <a:gd name="adj1" fmla="val -32600"/>
              <a:gd name="adj2" fmla="val 6800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(Hopefully) Useful Representation for User</a:t>
            </a:r>
          </a:p>
        </p:txBody>
      </p:sp>
      <p:sp>
        <p:nvSpPr>
          <p:cNvPr id="9" name="TextBox 8">
            <a:extLst>
              <a:ext uri="{FF2B5EF4-FFF2-40B4-BE49-F238E27FC236}">
                <a16:creationId xmlns:a16="http://schemas.microsoft.com/office/drawing/2014/main" id="{B8BFB322-1479-499C-968F-345EC6A74D9E}"/>
              </a:ext>
            </a:extLst>
          </p:cNvPr>
          <p:cNvSpPr txBox="1"/>
          <p:nvPr/>
        </p:nvSpPr>
        <p:spPr>
          <a:xfrm>
            <a:off x="4251943" y="5625885"/>
            <a:ext cx="2458826" cy="461665"/>
          </a:xfrm>
          <a:prstGeom prst="rect">
            <a:avLst/>
          </a:prstGeom>
          <a:noFill/>
        </p:spPr>
        <p:txBody>
          <a:bodyPr wrap="square" rtlCol="0">
            <a:spAutoFit/>
          </a:bodyPr>
          <a:lstStyle/>
          <a:p>
            <a:r>
              <a:rPr lang="en-US" sz="2400"/>
              <a:t>R-</a:t>
            </a:r>
            <a:r>
              <a:rPr lang="en-US" sz="2400" err="1"/>
              <a:t>exprs</a:t>
            </a:r>
            <a:r>
              <a:rPr lang="en-US" sz="2400"/>
              <a:t> (+ Query)</a:t>
            </a:r>
          </a:p>
        </p:txBody>
      </p:sp>
      <p:sp>
        <p:nvSpPr>
          <p:cNvPr id="19" name="Arrow: Right 18">
            <a:extLst>
              <a:ext uri="{FF2B5EF4-FFF2-40B4-BE49-F238E27FC236}">
                <a16:creationId xmlns:a16="http://schemas.microsoft.com/office/drawing/2014/main" id="{14EFF8FE-6951-401B-BBF9-A3546E10C6CE}"/>
              </a:ext>
            </a:extLst>
          </p:cNvPr>
          <p:cNvSpPr/>
          <p:nvPr/>
        </p:nvSpPr>
        <p:spPr>
          <a:xfrm>
            <a:off x="6602281" y="5691075"/>
            <a:ext cx="1315536" cy="46166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8E185695-30AF-48CD-BBD5-6E94141996A8}"/>
              </a:ext>
            </a:extLst>
          </p:cNvPr>
          <p:cNvSpPr txBox="1"/>
          <p:nvPr/>
        </p:nvSpPr>
        <p:spPr>
          <a:xfrm>
            <a:off x="6804339" y="6052281"/>
            <a:ext cx="1012159" cy="461665"/>
          </a:xfrm>
          <a:prstGeom prst="rect">
            <a:avLst/>
          </a:prstGeom>
          <a:noFill/>
        </p:spPr>
        <p:txBody>
          <a:bodyPr wrap="square" rtlCol="0">
            <a:spAutoFit/>
          </a:bodyPr>
          <a:lstStyle/>
          <a:p>
            <a:r>
              <a:rPr lang="en-US" sz="2400"/>
              <a:t>Done</a:t>
            </a:r>
          </a:p>
        </p:txBody>
      </p:sp>
      <p:sp>
        <p:nvSpPr>
          <p:cNvPr id="22" name="Freeform: Shape 21">
            <a:extLst>
              <a:ext uri="{FF2B5EF4-FFF2-40B4-BE49-F238E27FC236}">
                <a16:creationId xmlns:a16="http://schemas.microsoft.com/office/drawing/2014/main" id="{D3F5813A-4EE4-4B99-A849-5B2A2C669B16}"/>
              </a:ext>
            </a:extLst>
          </p:cNvPr>
          <p:cNvSpPr/>
          <p:nvPr/>
        </p:nvSpPr>
        <p:spPr>
          <a:xfrm>
            <a:off x="883407" y="170481"/>
            <a:ext cx="9393865" cy="2636222"/>
          </a:xfrm>
          <a:custGeom>
            <a:avLst/>
            <a:gdLst>
              <a:gd name="connsiteX0" fmla="*/ 1363851 w 9393865"/>
              <a:gd name="connsiteY0" fmla="*/ 2588217 h 2636222"/>
              <a:gd name="connsiteX1" fmla="*/ 1363851 w 9393865"/>
              <a:gd name="connsiteY1" fmla="*/ 2588217 h 2636222"/>
              <a:gd name="connsiteX2" fmla="*/ 1627322 w 9393865"/>
              <a:gd name="connsiteY2" fmla="*/ 2557221 h 2636222"/>
              <a:gd name="connsiteX3" fmla="*/ 1720312 w 9393865"/>
              <a:gd name="connsiteY3" fmla="*/ 2541722 h 2636222"/>
              <a:gd name="connsiteX4" fmla="*/ 1952786 w 9393865"/>
              <a:gd name="connsiteY4" fmla="*/ 2510726 h 2636222"/>
              <a:gd name="connsiteX5" fmla="*/ 2216257 w 9393865"/>
              <a:gd name="connsiteY5" fmla="*/ 2448733 h 2636222"/>
              <a:gd name="connsiteX6" fmla="*/ 2278251 w 9393865"/>
              <a:gd name="connsiteY6" fmla="*/ 2433234 h 2636222"/>
              <a:gd name="connsiteX7" fmla="*/ 2340244 w 9393865"/>
              <a:gd name="connsiteY7" fmla="*/ 2417736 h 2636222"/>
              <a:gd name="connsiteX8" fmla="*/ 2386739 w 9393865"/>
              <a:gd name="connsiteY8" fmla="*/ 2386739 h 2636222"/>
              <a:gd name="connsiteX9" fmla="*/ 2417735 w 9393865"/>
              <a:gd name="connsiteY9" fmla="*/ 2309248 h 2636222"/>
              <a:gd name="connsiteX10" fmla="*/ 2479728 w 9393865"/>
              <a:gd name="connsiteY10" fmla="*/ 2014780 h 2636222"/>
              <a:gd name="connsiteX11" fmla="*/ 2541722 w 9393865"/>
              <a:gd name="connsiteY11" fmla="*/ 1797804 h 2636222"/>
              <a:gd name="connsiteX12" fmla="*/ 2588217 w 9393865"/>
              <a:gd name="connsiteY12" fmla="*/ 1580827 h 2636222"/>
              <a:gd name="connsiteX13" fmla="*/ 2619213 w 9393865"/>
              <a:gd name="connsiteY13" fmla="*/ 1503336 h 2636222"/>
              <a:gd name="connsiteX14" fmla="*/ 2681206 w 9393865"/>
              <a:gd name="connsiteY14" fmla="*/ 1301858 h 2636222"/>
              <a:gd name="connsiteX15" fmla="*/ 2805193 w 9393865"/>
              <a:gd name="connsiteY15" fmla="*/ 1069383 h 2636222"/>
              <a:gd name="connsiteX16" fmla="*/ 2836189 w 9393865"/>
              <a:gd name="connsiteY16" fmla="*/ 1053885 h 2636222"/>
              <a:gd name="connsiteX17" fmla="*/ 3022169 w 9393865"/>
              <a:gd name="connsiteY17" fmla="*/ 1007390 h 2636222"/>
              <a:gd name="connsiteX18" fmla="*/ 3099661 w 9393865"/>
              <a:gd name="connsiteY18" fmla="*/ 976394 h 2636222"/>
              <a:gd name="connsiteX19" fmla="*/ 3161654 w 9393865"/>
              <a:gd name="connsiteY19" fmla="*/ 945397 h 2636222"/>
              <a:gd name="connsiteX20" fmla="*/ 3192651 w 9393865"/>
              <a:gd name="connsiteY20" fmla="*/ 929899 h 2636222"/>
              <a:gd name="connsiteX21" fmla="*/ 3270142 w 9393865"/>
              <a:gd name="connsiteY21" fmla="*/ 898902 h 2636222"/>
              <a:gd name="connsiteX22" fmla="*/ 3332135 w 9393865"/>
              <a:gd name="connsiteY22" fmla="*/ 836909 h 2636222"/>
              <a:gd name="connsiteX23" fmla="*/ 3425125 w 9393865"/>
              <a:gd name="connsiteY23" fmla="*/ 759417 h 2636222"/>
              <a:gd name="connsiteX24" fmla="*/ 3456122 w 9393865"/>
              <a:gd name="connsiteY24" fmla="*/ 743919 h 2636222"/>
              <a:gd name="connsiteX25" fmla="*/ 3518115 w 9393865"/>
              <a:gd name="connsiteY25" fmla="*/ 728421 h 2636222"/>
              <a:gd name="connsiteX26" fmla="*/ 3626603 w 9393865"/>
              <a:gd name="connsiteY26" fmla="*/ 681926 h 2636222"/>
              <a:gd name="connsiteX27" fmla="*/ 3688596 w 9393865"/>
              <a:gd name="connsiteY27" fmla="*/ 650929 h 2636222"/>
              <a:gd name="connsiteX28" fmla="*/ 3781586 w 9393865"/>
              <a:gd name="connsiteY28" fmla="*/ 619933 h 2636222"/>
              <a:gd name="connsiteX29" fmla="*/ 3812583 w 9393865"/>
              <a:gd name="connsiteY29" fmla="*/ 604434 h 2636222"/>
              <a:gd name="connsiteX30" fmla="*/ 4463512 w 9393865"/>
              <a:gd name="connsiteY30" fmla="*/ 588936 h 2636222"/>
              <a:gd name="connsiteX31" fmla="*/ 5532895 w 9393865"/>
              <a:gd name="connsiteY31" fmla="*/ 588936 h 2636222"/>
              <a:gd name="connsiteX32" fmla="*/ 5610386 w 9393865"/>
              <a:gd name="connsiteY32" fmla="*/ 619933 h 2636222"/>
              <a:gd name="connsiteX33" fmla="*/ 5672379 w 9393865"/>
              <a:gd name="connsiteY33" fmla="*/ 635431 h 2636222"/>
              <a:gd name="connsiteX34" fmla="*/ 5780867 w 9393865"/>
              <a:gd name="connsiteY34" fmla="*/ 743919 h 2636222"/>
              <a:gd name="connsiteX35" fmla="*/ 5904854 w 9393865"/>
              <a:gd name="connsiteY35" fmla="*/ 867905 h 2636222"/>
              <a:gd name="connsiteX36" fmla="*/ 5982345 w 9393865"/>
              <a:gd name="connsiteY36" fmla="*/ 991892 h 2636222"/>
              <a:gd name="connsiteX37" fmla="*/ 6075335 w 9393865"/>
              <a:gd name="connsiteY37" fmla="*/ 1177872 h 2636222"/>
              <a:gd name="connsiteX38" fmla="*/ 6059837 w 9393865"/>
              <a:gd name="connsiteY38" fmla="*/ 1379350 h 2636222"/>
              <a:gd name="connsiteX39" fmla="*/ 6013342 w 9393865"/>
              <a:gd name="connsiteY39" fmla="*/ 1596326 h 2636222"/>
              <a:gd name="connsiteX40" fmla="*/ 6044339 w 9393865"/>
              <a:gd name="connsiteY40" fmla="*/ 1828800 h 2636222"/>
              <a:gd name="connsiteX41" fmla="*/ 6059837 w 9393865"/>
              <a:gd name="connsiteY41" fmla="*/ 1844299 h 2636222"/>
              <a:gd name="connsiteX42" fmla="*/ 6106332 w 9393865"/>
              <a:gd name="connsiteY42" fmla="*/ 1968285 h 2636222"/>
              <a:gd name="connsiteX43" fmla="*/ 6121830 w 9393865"/>
              <a:gd name="connsiteY43" fmla="*/ 2030278 h 2636222"/>
              <a:gd name="connsiteX44" fmla="*/ 6137328 w 9393865"/>
              <a:gd name="connsiteY44" fmla="*/ 2076773 h 2636222"/>
              <a:gd name="connsiteX45" fmla="*/ 6168325 w 9393865"/>
              <a:gd name="connsiteY45" fmla="*/ 2185261 h 2636222"/>
              <a:gd name="connsiteX46" fmla="*/ 6183823 w 9393865"/>
              <a:gd name="connsiteY46" fmla="*/ 2216258 h 2636222"/>
              <a:gd name="connsiteX47" fmla="*/ 6230318 w 9393865"/>
              <a:gd name="connsiteY47" fmla="*/ 2262753 h 2636222"/>
              <a:gd name="connsiteX48" fmla="*/ 6261315 w 9393865"/>
              <a:gd name="connsiteY48" fmla="*/ 2293750 h 2636222"/>
              <a:gd name="connsiteX49" fmla="*/ 6323308 w 9393865"/>
              <a:gd name="connsiteY49" fmla="*/ 2324746 h 2636222"/>
              <a:gd name="connsiteX50" fmla="*/ 6431796 w 9393865"/>
              <a:gd name="connsiteY50" fmla="*/ 2371241 h 2636222"/>
              <a:gd name="connsiteX51" fmla="*/ 6555783 w 9393865"/>
              <a:gd name="connsiteY51" fmla="*/ 2402238 h 2636222"/>
              <a:gd name="connsiteX52" fmla="*/ 6648773 w 9393865"/>
              <a:gd name="connsiteY52" fmla="*/ 2433234 h 2636222"/>
              <a:gd name="connsiteX53" fmla="*/ 6695267 w 9393865"/>
              <a:gd name="connsiteY53" fmla="*/ 2448733 h 2636222"/>
              <a:gd name="connsiteX54" fmla="*/ 6819254 w 9393865"/>
              <a:gd name="connsiteY54" fmla="*/ 2479729 h 2636222"/>
              <a:gd name="connsiteX55" fmla="*/ 7067227 w 9393865"/>
              <a:gd name="connsiteY55" fmla="*/ 2526224 h 2636222"/>
              <a:gd name="connsiteX56" fmla="*/ 7594169 w 9393865"/>
              <a:gd name="connsiteY56" fmla="*/ 2557221 h 2636222"/>
              <a:gd name="connsiteX57" fmla="*/ 8555064 w 9393865"/>
              <a:gd name="connsiteY57" fmla="*/ 2541722 h 2636222"/>
              <a:gd name="connsiteX58" fmla="*/ 9174996 w 9393865"/>
              <a:gd name="connsiteY58" fmla="*/ 2510726 h 2636222"/>
              <a:gd name="connsiteX59" fmla="*/ 9236989 w 9393865"/>
              <a:gd name="connsiteY59" fmla="*/ 2495227 h 2636222"/>
              <a:gd name="connsiteX60" fmla="*/ 9314481 w 9393865"/>
              <a:gd name="connsiteY60" fmla="*/ 2479729 h 2636222"/>
              <a:gd name="connsiteX61" fmla="*/ 9360976 w 9393865"/>
              <a:gd name="connsiteY61" fmla="*/ 2464231 h 2636222"/>
              <a:gd name="connsiteX62" fmla="*/ 9376474 w 9393865"/>
              <a:gd name="connsiteY62" fmla="*/ 2448733 h 2636222"/>
              <a:gd name="connsiteX63" fmla="*/ 9376474 w 9393865"/>
              <a:gd name="connsiteY63" fmla="*/ 2185261 h 2636222"/>
              <a:gd name="connsiteX64" fmla="*/ 9329979 w 9393865"/>
              <a:gd name="connsiteY64" fmla="*/ 1813302 h 2636222"/>
              <a:gd name="connsiteX65" fmla="*/ 9298983 w 9393865"/>
              <a:gd name="connsiteY65" fmla="*/ 1673817 h 2636222"/>
              <a:gd name="connsiteX66" fmla="*/ 9252488 w 9393865"/>
              <a:gd name="connsiteY66" fmla="*/ 1565329 h 2636222"/>
              <a:gd name="connsiteX67" fmla="*/ 9236989 w 9393865"/>
              <a:gd name="connsiteY67" fmla="*/ 1534333 h 2636222"/>
              <a:gd name="connsiteX68" fmla="*/ 9205993 w 9393865"/>
              <a:gd name="connsiteY68" fmla="*/ 1487838 h 2636222"/>
              <a:gd name="connsiteX69" fmla="*/ 9190495 w 9393865"/>
              <a:gd name="connsiteY69" fmla="*/ 1425844 h 2636222"/>
              <a:gd name="connsiteX70" fmla="*/ 9174996 w 9393865"/>
              <a:gd name="connsiteY70" fmla="*/ 1410346 h 2636222"/>
              <a:gd name="connsiteX71" fmla="*/ 9159498 w 9393865"/>
              <a:gd name="connsiteY71" fmla="*/ 1379350 h 2636222"/>
              <a:gd name="connsiteX72" fmla="*/ 9144000 w 9393865"/>
              <a:gd name="connsiteY72" fmla="*/ 1363851 h 2636222"/>
              <a:gd name="connsiteX73" fmla="*/ 9113003 w 9393865"/>
              <a:gd name="connsiteY73" fmla="*/ 1317356 h 2636222"/>
              <a:gd name="connsiteX74" fmla="*/ 9066508 w 9393865"/>
              <a:gd name="connsiteY74" fmla="*/ 1286360 h 2636222"/>
              <a:gd name="connsiteX75" fmla="*/ 8989017 w 9393865"/>
              <a:gd name="connsiteY75" fmla="*/ 1224366 h 2636222"/>
              <a:gd name="connsiteX76" fmla="*/ 8942522 w 9393865"/>
              <a:gd name="connsiteY76" fmla="*/ 1177872 h 2636222"/>
              <a:gd name="connsiteX77" fmla="*/ 8834034 w 9393865"/>
              <a:gd name="connsiteY77" fmla="*/ 1084882 h 2636222"/>
              <a:gd name="connsiteX78" fmla="*/ 8787539 w 9393865"/>
              <a:gd name="connsiteY78" fmla="*/ 1038387 h 2636222"/>
              <a:gd name="connsiteX79" fmla="*/ 8710047 w 9393865"/>
              <a:gd name="connsiteY79" fmla="*/ 976394 h 2636222"/>
              <a:gd name="connsiteX80" fmla="*/ 8663552 w 9393865"/>
              <a:gd name="connsiteY80" fmla="*/ 929899 h 2636222"/>
              <a:gd name="connsiteX81" fmla="*/ 8508569 w 9393865"/>
              <a:gd name="connsiteY81" fmla="*/ 805912 h 2636222"/>
              <a:gd name="connsiteX82" fmla="*/ 8415579 w 9393865"/>
              <a:gd name="connsiteY82" fmla="*/ 728421 h 2636222"/>
              <a:gd name="connsiteX83" fmla="*/ 8400081 w 9393865"/>
              <a:gd name="connsiteY83" fmla="*/ 712922 h 2636222"/>
              <a:gd name="connsiteX84" fmla="*/ 8369084 w 9393865"/>
              <a:gd name="connsiteY84" fmla="*/ 697424 h 2636222"/>
              <a:gd name="connsiteX85" fmla="*/ 8322589 w 9393865"/>
              <a:gd name="connsiteY85" fmla="*/ 666427 h 2636222"/>
              <a:gd name="connsiteX86" fmla="*/ 8276095 w 9393865"/>
              <a:gd name="connsiteY86" fmla="*/ 650929 h 2636222"/>
              <a:gd name="connsiteX87" fmla="*/ 8260596 w 9393865"/>
              <a:gd name="connsiteY87" fmla="*/ 635431 h 2636222"/>
              <a:gd name="connsiteX88" fmla="*/ 8136610 w 9393865"/>
              <a:gd name="connsiteY88" fmla="*/ 588936 h 2636222"/>
              <a:gd name="connsiteX89" fmla="*/ 8074617 w 9393865"/>
              <a:gd name="connsiteY89" fmla="*/ 557939 h 2636222"/>
              <a:gd name="connsiteX90" fmla="*/ 7888637 w 9393865"/>
              <a:gd name="connsiteY90" fmla="*/ 480448 h 2636222"/>
              <a:gd name="connsiteX91" fmla="*/ 7826644 w 9393865"/>
              <a:gd name="connsiteY91" fmla="*/ 449451 h 2636222"/>
              <a:gd name="connsiteX92" fmla="*/ 7749152 w 9393865"/>
              <a:gd name="connsiteY92" fmla="*/ 418455 h 2636222"/>
              <a:gd name="connsiteX93" fmla="*/ 7609667 w 9393865"/>
              <a:gd name="connsiteY93" fmla="*/ 387458 h 2636222"/>
              <a:gd name="connsiteX94" fmla="*/ 7547674 w 9393865"/>
              <a:gd name="connsiteY94" fmla="*/ 371960 h 2636222"/>
              <a:gd name="connsiteX95" fmla="*/ 7501179 w 9393865"/>
              <a:gd name="connsiteY95" fmla="*/ 356461 h 2636222"/>
              <a:gd name="connsiteX96" fmla="*/ 7392691 w 9393865"/>
              <a:gd name="connsiteY96" fmla="*/ 340963 h 2636222"/>
              <a:gd name="connsiteX97" fmla="*/ 7330698 w 9393865"/>
              <a:gd name="connsiteY97" fmla="*/ 325465 h 2636222"/>
              <a:gd name="connsiteX98" fmla="*/ 7129220 w 9393865"/>
              <a:gd name="connsiteY98" fmla="*/ 294468 h 2636222"/>
              <a:gd name="connsiteX99" fmla="*/ 6958739 w 9393865"/>
              <a:gd name="connsiteY99" fmla="*/ 247973 h 2636222"/>
              <a:gd name="connsiteX100" fmla="*/ 6865749 w 9393865"/>
              <a:gd name="connsiteY100" fmla="*/ 232475 h 2636222"/>
              <a:gd name="connsiteX101" fmla="*/ 6803756 w 9393865"/>
              <a:gd name="connsiteY101" fmla="*/ 216977 h 2636222"/>
              <a:gd name="connsiteX102" fmla="*/ 6710766 w 9393865"/>
              <a:gd name="connsiteY102" fmla="*/ 201478 h 2636222"/>
              <a:gd name="connsiteX103" fmla="*/ 6664271 w 9393865"/>
              <a:gd name="connsiteY103" fmla="*/ 185980 h 2636222"/>
              <a:gd name="connsiteX104" fmla="*/ 6493789 w 9393865"/>
              <a:gd name="connsiteY104" fmla="*/ 154983 h 2636222"/>
              <a:gd name="connsiteX105" fmla="*/ 6276813 w 9393865"/>
              <a:gd name="connsiteY105" fmla="*/ 108488 h 2636222"/>
              <a:gd name="connsiteX106" fmla="*/ 6137328 w 9393865"/>
              <a:gd name="connsiteY106" fmla="*/ 92990 h 2636222"/>
              <a:gd name="connsiteX107" fmla="*/ 6028840 w 9393865"/>
              <a:gd name="connsiteY107" fmla="*/ 77492 h 2636222"/>
              <a:gd name="connsiteX108" fmla="*/ 5858359 w 9393865"/>
              <a:gd name="connsiteY108" fmla="*/ 61994 h 2636222"/>
              <a:gd name="connsiteX109" fmla="*/ 5780867 w 9393865"/>
              <a:gd name="connsiteY109" fmla="*/ 46495 h 2636222"/>
              <a:gd name="connsiteX110" fmla="*/ 5253925 w 9393865"/>
              <a:gd name="connsiteY110" fmla="*/ 15499 h 2636222"/>
              <a:gd name="connsiteX111" fmla="*/ 5036949 w 9393865"/>
              <a:gd name="connsiteY111" fmla="*/ 0 h 2636222"/>
              <a:gd name="connsiteX112" fmla="*/ 3611105 w 9393865"/>
              <a:gd name="connsiteY112" fmla="*/ 15499 h 2636222"/>
              <a:gd name="connsiteX113" fmla="*/ 3239145 w 9393865"/>
              <a:gd name="connsiteY113" fmla="*/ 30997 h 2636222"/>
              <a:gd name="connsiteX114" fmla="*/ 3053166 w 9393865"/>
              <a:gd name="connsiteY114" fmla="*/ 46495 h 2636222"/>
              <a:gd name="connsiteX115" fmla="*/ 2293749 w 9393865"/>
              <a:gd name="connsiteY115" fmla="*/ 61994 h 2636222"/>
              <a:gd name="connsiteX116" fmla="*/ 1503335 w 9393865"/>
              <a:gd name="connsiteY116" fmla="*/ 92990 h 2636222"/>
              <a:gd name="connsiteX117" fmla="*/ 1224366 w 9393865"/>
              <a:gd name="connsiteY117" fmla="*/ 123987 h 2636222"/>
              <a:gd name="connsiteX118" fmla="*/ 1022888 w 9393865"/>
              <a:gd name="connsiteY118" fmla="*/ 139485 h 2636222"/>
              <a:gd name="connsiteX119" fmla="*/ 898901 w 9393865"/>
              <a:gd name="connsiteY119" fmla="*/ 154983 h 2636222"/>
              <a:gd name="connsiteX120" fmla="*/ 666427 w 9393865"/>
              <a:gd name="connsiteY120" fmla="*/ 170482 h 2636222"/>
              <a:gd name="connsiteX121" fmla="*/ 387457 w 9393865"/>
              <a:gd name="connsiteY121" fmla="*/ 201478 h 2636222"/>
              <a:gd name="connsiteX122" fmla="*/ 294467 w 9393865"/>
              <a:gd name="connsiteY122" fmla="*/ 216977 h 2636222"/>
              <a:gd name="connsiteX123" fmla="*/ 216976 w 9393865"/>
              <a:gd name="connsiteY123" fmla="*/ 247973 h 2636222"/>
              <a:gd name="connsiteX124" fmla="*/ 201478 w 9393865"/>
              <a:gd name="connsiteY124" fmla="*/ 278970 h 2636222"/>
              <a:gd name="connsiteX125" fmla="*/ 185979 w 9393865"/>
              <a:gd name="connsiteY125" fmla="*/ 294468 h 2636222"/>
              <a:gd name="connsiteX126" fmla="*/ 139484 w 9393865"/>
              <a:gd name="connsiteY126" fmla="*/ 402956 h 2636222"/>
              <a:gd name="connsiteX127" fmla="*/ 108488 w 9393865"/>
              <a:gd name="connsiteY127" fmla="*/ 433953 h 2636222"/>
              <a:gd name="connsiteX128" fmla="*/ 92989 w 9393865"/>
              <a:gd name="connsiteY128" fmla="*/ 480448 h 2636222"/>
              <a:gd name="connsiteX129" fmla="*/ 46495 w 9393865"/>
              <a:gd name="connsiteY129" fmla="*/ 604434 h 2636222"/>
              <a:gd name="connsiteX130" fmla="*/ 0 w 9393865"/>
              <a:gd name="connsiteY130" fmla="*/ 976394 h 2636222"/>
              <a:gd name="connsiteX131" fmla="*/ 15498 w 9393865"/>
              <a:gd name="connsiteY131" fmla="*/ 1317356 h 2636222"/>
              <a:gd name="connsiteX132" fmla="*/ 46495 w 9393865"/>
              <a:gd name="connsiteY132" fmla="*/ 1456841 h 2636222"/>
              <a:gd name="connsiteX133" fmla="*/ 77491 w 9393865"/>
              <a:gd name="connsiteY133" fmla="*/ 1689316 h 2636222"/>
              <a:gd name="connsiteX134" fmla="*/ 92989 w 9393865"/>
              <a:gd name="connsiteY134" fmla="*/ 1720312 h 2636222"/>
              <a:gd name="connsiteX135" fmla="*/ 123986 w 9393865"/>
              <a:gd name="connsiteY135" fmla="*/ 1844299 h 2636222"/>
              <a:gd name="connsiteX136" fmla="*/ 154983 w 9393865"/>
              <a:gd name="connsiteY136" fmla="*/ 2030278 h 2636222"/>
              <a:gd name="connsiteX137" fmla="*/ 185979 w 9393865"/>
              <a:gd name="connsiteY137" fmla="*/ 2154265 h 2636222"/>
              <a:gd name="connsiteX138" fmla="*/ 201478 w 9393865"/>
              <a:gd name="connsiteY138" fmla="*/ 2231756 h 2636222"/>
              <a:gd name="connsiteX139" fmla="*/ 216976 w 9393865"/>
              <a:gd name="connsiteY139" fmla="*/ 2293750 h 2636222"/>
              <a:gd name="connsiteX140" fmla="*/ 247973 w 9393865"/>
              <a:gd name="connsiteY140" fmla="*/ 2324746 h 2636222"/>
              <a:gd name="connsiteX141" fmla="*/ 278969 w 9393865"/>
              <a:gd name="connsiteY141" fmla="*/ 2386739 h 2636222"/>
              <a:gd name="connsiteX142" fmla="*/ 340962 w 9393865"/>
              <a:gd name="connsiteY142" fmla="*/ 2417736 h 2636222"/>
              <a:gd name="connsiteX143" fmla="*/ 356461 w 9393865"/>
              <a:gd name="connsiteY143" fmla="*/ 2433234 h 2636222"/>
              <a:gd name="connsiteX144" fmla="*/ 387457 w 9393865"/>
              <a:gd name="connsiteY144" fmla="*/ 2448733 h 2636222"/>
              <a:gd name="connsiteX145" fmla="*/ 480447 w 9393865"/>
              <a:gd name="connsiteY145" fmla="*/ 2557221 h 2636222"/>
              <a:gd name="connsiteX146" fmla="*/ 511444 w 9393865"/>
              <a:gd name="connsiteY146" fmla="*/ 2588217 h 2636222"/>
              <a:gd name="connsiteX147" fmla="*/ 805912 w 9393865"/>
              <a:gd name="connsiteY147" fmla="*/ 2634712 h 2636222"/>
              <a:gd name="connsiteX148" fmla="*/ 1193369 w 9393865"/>
              <a:gd name="connsiteY148" fmla="*/ 2634712 h 2636222"/>
              <a:gd name="connsiteX149" fmla="*/ 1363851 w 9393865"/>
              <a:gd name="connsiteY149" fmla="*/ 2588217 h 263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9393865" h="2636222">
                <a:moveTo>
                  <a:pt x="1363851" y="2588217"/>
                </a:moveTo>
                <a:lnTo>
                  <a:pt x="1363851" y="2588217"/>
                </a:lnTo>
                <a:cubicBezTo>
                  <a:pt x="1712274" y="2538443"/>
                  <a:pt x="1168027" y="2614634"/>
                  <a:pt x="1627322" y="2557221"/>
                </a:cubicBezTo>
                <a:cubicBezTo>
                  <a:pt x="1658504" y="2553323"/>
                  <a:pt x="1689163" y="2545875"/>
                  <a:pt x="1720312" y="2541722"/>
                </a:cubicBezTo>
                <a:cubicBezTo>
                  <a:pt x="1811168" y="2529608"/>
                  <a:pt x="1867296" y="2529311"/>
                  <a:pt x="1952786" y="2510726"/>
                </a:cubicBezTo>
                <a:cubicBezTo>
                  <a:pt x="2040949" y="2491560"/>
                  <a:pt x="2128488" y="2469630"/>
                  <a:pt x="2216257" y="2448733"/>
                </a:cubicBezTo>
                <a:cubicBezTo>
                  <a:pt x="2236978" y="2443799"/>
                  <a:pt x="2257586" y="2438400"/>
                  <a:pt x="2278251" y="2433234"/>
                </a:cubicBezTo>
                <a:lnTo>
                  <a:pt x="2340244" y="2417736"/>
                </a:lnTo>
                <a:cubicBezTo>
                  <a:pt x="2355742" y="2407404"/>
                  <a:pt x="2375912" y="2401896"/>
                  <a:pt x="2386739" y="2386739"/>
                </a:cubicBezTo>
                <a:cubicBezTo>
                  <a:pt x="2402909" y="2364101"/>
                  <a:pt x="2410092" y="2335998"/>
                  <a:pt x="2417735" y="2309248"/>
                </a:cubicBezTo>
                <a:cubicBezTo>
                  <a:pt x="2448254" y="2202430"/>
                  <a:pt x="2452561" y="2123446"/>
                  <a:pt x="2479728" y="2014780"/>
                </a:cubicBezTo>
                <a:cubicBezTo>
                  <a:pt x="2497971" y="1941806"/>
                  <a:pt x="2523478" y="1870778"/>
                  <a:pt x="2541722" y="1797804"/>
                </a:cubicBezTo>
                <a:cubicBezTo>
                  <a:pt x="2559662" y="1726045"/>
                  <a:pt x="2569393" y="1652359"/>
                  <a:pt x="2588217" y="1580827"/>
                </a:cubicBezTo>
                <a:cubicBezTo>
                  <a:pt x="2595297" y="1553923"/>
                  <a:pt x="2610415" y="1529728"/>
                  <a:pt x="2619213" y="1503336"/>
                </a:cubicBezTo>
                <a:cubicBezTo>
                  <a:pt x="2667274" y="1359153"/>
                  <a:pt x="2580405" y="1541261"/>
                  <a:pt x="2681206" y="1301858"/>
                </a:cubicBezTo>
                <a:cubicBezTo>
                  <a:pt x="2685100" y="1292609"/>
                  <a:pt x="2774391" y="1106345"/>
                  <a:pt x="2805193" y="1069383"/>
                </a:cubicBezTo>
                <a:cubicBezTo>
                  <a:pt x="2812588" y="1060509"/>
                  <a:pt x="2825082" y="1057058"/>
                  <a:pt x="2836189" y="1053885"/>
                </a:cubicBezTo>
                <a:cubicBezTo>
                  <a:pt x="2897632" y="1036330"/>
                  <a:pt x="2962838" y="1031122"/>
                  <a:pt x="3022169" y="1007390"/>
                </a:cubicBezTo>
                <a:cubicBezTo>
                  <a:pt x="3048000" y="997058"/>
                  <a:pt x="3074238" y="987693"/>
                  <a:pt x="3099661" y="976394"/>
                </a:cubicBezTo>
                <a:cubicBezTo>
                  <a:pt x="3120773" y="967011"/>
                  <a:pt x="3140990" y="955729"/>
                  <a:pt x="3161654" y="945397"/>
                </a:cubicBezTo>
                <a:cubicBezTo>
                  <a:pt x="3171986" y="940231"/>
                  <a:pt x="3181692" y="933552"/>
                  <a:pt x="3192651" y="929899"/>
                </a:cubicBezTo>
                <a:cubicBezTo>
                  <a:pt x="3250104" y="910747"/>
                  <a:pt x="3224533" y="921706"/>
                  <a:pt x="3270142" y="898902"/>
                </a:cubicBezTo>
                <a:lnTo>
                  <a:pt x="3332135" y="836909"/>
                </a:lnTo>
                <a:cubicBezTo>
                  <a:pt x="3370976" y="798068"/>
                  <a:pt x="3369864" y="796257"/>
                  <a:pt x="3425125" y="759417"/>
                </a:cubicBezTo>
                <a:cubicBezTo>
                  <a:pt x="3434737" y="753009"/>
                  <a:pt x="3445163" y="747572"/>
                  <a:pt x="3456122" y="743919"/>
                </a:cubicBezTo>
                <a:cubicBezTo>
                  <a:pt x="3476329" y="737183"/>
                  <a:pt x="3497451" y="733587"/>
                  <a:pt x="3518115" y="728421"/>
                </a:cubicBezTo>
                <a:cubicBezTo>
                  <a:pt x="3723720" y="625617"/>
                  <a:pt x="3466973" y="750339"/>
                  <a:pt x="3626603" y="681926"/>
                </a:cubicBezTo>
                <a:cubicBezTo>
                  <a:pt x="3647838" y="672825"/>
                  <a:pt x="3666678" y="658235"/>
                  <a:pt x="3688596" y="650929"/>
                </a:cubicBezTo>
                <a:cubicBezTo>
                  <a:pt x="3719593" y="640597"/>
                  <a:pt x="3752362" y="634545"/>
                  <a:pt x="3781586" y="619933"/>
                </a:cubicBezTo>
                <a:cubicBezTo>
                  <a:pt x="3791918" y="614767"/>
                  <a:pt x="3801043" y="604959"/>
                  <a:pt x="3812583" y="604434"/>
                </a:cubicBezTo>
                <a:cubicBezTo>
                  <a:pt x="4029397" y="594579"/>
                  <a:pt x="4246536" y="594102"/>
                  <a:pt x="4463512" y="588936"/>
                </a:cubicBezTo>
                <a:cubicBezTo>
                  <a:pt x="4981705" y="553198"/>
                  <a:pt x="4952653" y="537358"/>
                  <a:pt x="5532895" y="588936"/>
                </a:cubicBezTo>
                <a:cubicBezTo>
                  <a:pt x="5560606" y="591399"/>
                  <a:pt x="5583993" y="611135"/>
                  <a:pt x="5610386" y="619933"/>
                </a:cubicBezTo>
                <a:cubicBezTo>
                  <a:pt x="5630593" y="626669"/>
                  <a:pt x="5651715" y="630265"/>
                  <a:pt x="5672379" y="635431"/>
                </a:cubicBezTo>
                <a:lnTo>
                  <a:pt x="5780867" y="743919"/>
                </a:lnTo>
                <a:cubicBezTo>
                  <a:pt x="5822196" y="785248"/>
                  <a:pt x="5872433" y="819274"/>
                  <a:pt x="5904854" y="867905"/>
                </a:cubicBezTo>
                <a:cubicBezTo>
                  <a:pt x="5929447" y="904794"/>
                  <a:pt x="5963647" y="954496"/>
                  <a:pt x="5982345" y="991892"/>
                </a:cubicBezTo>
                <a:cubicBezTo>
                  <a:pt x="6099060" y="1225324"/>
                  <a:pt x="5963920" y="992179"/>
                  <a:pt x="6075335" y="1177872"/>
                </a:cubicBezTo>
                <a:cubicBezTo>
                  <a:pt x="6070169" y="1245031"/>
                  <a:pt x="6068549" y="1312558"/>
                  <a:pt x="6059837" y="1379350"/>
                </a:cubicBezTo>
                <a:cubicBezTo>
                  <a:pt x="6050245" y="1452888"/>
                  <a:pt x="6031275" y="1524595"/>
                  <a:pt x="6013342" y="1596326"/>
                </a:cubicBezTo>
                <a:cubicBezTo>
                  <a:pt x="6017001" y="1632918"/>
                  <a:pt x="6025994" y="1773765"/>
                  <a:pt x="6044339" y="1828800"/>
                </a:cubicBezTo>
                <a:cubicBezTo>
                  <a:pt x="6046649" y="1835731"/>
                  <a:pt x="6054671" y="1839133"/>
                  <a:pt x="6059837" y="1844299"/>
                </a:cubicBezTo>
                <a:cubicBezTo>
                  <a:pt x="6099618" y="2003425"/>
                  <a:pt x="6045548" y="1806196"/>
                  <a:pt x="6106332" y="1968285"/>
                </a:cubicBezTo>
                <a:cubicBezTo>
                  <a:pt x="6113811" y="1988229"/>
                  <a:pt x="6115978" y="2009797"/>
                  <a:pt x="6121830" y="2030278"/>
                </a:cubicBezTo>
                <a:cubicBezTo>
                  <a:pt x="6126318" y="2045986"/>
                  <a:pt x="6132840" y="2061065"/>
                  <a:pt x="6137328" y="2076773"/>
                </a:cubicBezTo>
                <a:cubicBezTo>
                  <a:pt x="6152022" y="2128202"/>
                  <a:pt x="6149748" y="2138816"/>
                  <a:pt x="6168325" y="2185261"/>
                </a:cubicBezTo>
                <a:cubicBezTo>
                  <a:pt x="6172615" y="2195987"/>
                  <a:pt x="6176607" y="2207238"/>
                  <a:pt x="6183823" y="2216258"/>
                </a:cubicBezTo>
                <a:cubicBezTo>
                  <a:pt x="6197515" y="2233373"/>
                  <a:pt x="6214820" y="2247255"/>
                  <a:pt x="6230318" y="2262753"/>
                </a:cubicBezTo>
                <a:cubicBezTo>
                  <a:pt x="6240650" y="2273085"/>
                  <a:pt x="6248245" y="2287215"/>
                  <a:pt x="6261315" y="2293750"/>
                </a:cubicBezTo>
                <a:lnTo>
                  <a:pt x="6323308" y="2324746"/>
                </a:lnTo>
                <a:cubicBezTo>
                  <a:pt x="6374118" y="2350151"/>
                  <a:pt x="6381623" y="2357557"/>
                  <a:pt x="6431796" y="2371241"/>
                </a:cubicBezTo>
                <a:cubicBezTo>
                  <a:pt x="6472896" y="2382450"/>
                  <a:pt x="6515368" y="2388767"/>
                  <a:pt x="6555783" y="2402238"/>
                </a:cubicBezTo>
                <a:lnTo>
                  <a:pt x="6648773" y="2433234"/>
                </a:lnTo>
                <a:cubicBezTo>
                  <a:pt x="6664271" y="2438400"/>
                  <a:pt x="6679418" y="2444771"/>
                  <a:pt x="6695267" y="2448733"/>
                </a:cubicBezTo>
                <a:lnTo>
                  <a:pt x="6819254" y="2479729"/>
                </a:lnTo>
                <a:cubicBezTo>
                  <a:pt x="6903244" y="2500726"/>
                  <a:pt x="6975235" y="2520475"/>
                  <a:pt x="7067227" y="2526224"/>
                </a:cubicBezTo>
                <a:lnTo>
                  <a:pt x="7594169" y="2557221"/>
                </a:lnTo>
                <a:lnTo>
                  <a:pt x="8555064" y="2541722"/>
                </a:lnTo>
                <a:cubicBezTo>
                  <a:pt x="8969667" y="2532610"/>
                  <a:pt x="8890197" y="2536616"/>
                  <a:pt x="9174996" y="2510726"/>
                </a:cubicBezTo>
                <a:cubicBezTo>
                  <a:pt x="9195660" y="2505560"/>
                  <a:pt x="9216196" y="2499848"/>
                  <a:pt x="9236989" y="2495227"/>
                </a:cubicBezTo>
                <a:cubicBezTo>
                  <a:pt x="9262704" y="2489513"/>
                  <a:pt x="9288925" y="2486118"/>
                  <a:pt x="9314481" y="2479729"/>
                </a:cubicBezTo>
                <a:cubicBezTo>
                  <a:pt x="9330330" y="2475767"/>
                  <a:pt x="9345478" y="2469397"/>
                  <a:pt x="9360976" y="2464231"/>
                </a:cubicBezTo>
                <a:cubicBezTo>
                  <a:pt x="9366142" y="2459065"/>
                  <a:pt x="9373761" y="2455516"/>
                  <a:pt x="9376474" y="2448733"/>
                </a:cubicBezTo>
                <a:cubicBezTo>
                  <a:pt x="9411141" y="2362067"/>
                  <a:pt x="9384656" y="2279355"/>
                  <a:pt x="9376474" y="2185261"/>
                </a:cubicBezTo>
                <a:cubicBezTo>
                  <a:pt x="9365651" y="2060803"/>
                  <a:pt x="9352339" y="1936278"/>
                  <a:pt x="9329979" y="1813302"/>
                </a:cubicBezTo>
                <a:cubicBezTo>
                  <a:pt x="9326185" y="1792433"/>
                  <a:pt x="9308028" y="1698691"/>
                  <a:pt x="9298983" y="1673817"/>
                </a:cubicBezTo>
                <a:cubicBezTo>
                  <a:pt x="9285538" y="1636842"/>
                  <a:pt x="9268467" y="1601282"/>
                  <a:pt x="9252488" y="1565329"/>
                </a:cubicBezTo>
                <a:cubicBezTo>
                  <a:pt x="9247796" y="1554773"/>
                  <a:pt x="9242932" y="1544238"/>
                  <a:pt x="9236989" y="1534333"/>
                </a:cubicBezTo>
                <a:cubicBezTo>
                  <a:pt x="9227406" y="1518361"/>
                  <a:pt x="9216325" y="1503336"/>
                  <a:pt x="9205993" y="1487838"/>
                </a:cubicBezTo>
                <a:cubicBezTo>
                  <a:pt x="9200827" y="1467173"/>
                  <a:pt x="9198406" y="1445621"/>
                  <a:pt x="9190495" y="1425844"/>
                </a:cubicBezTo>
                <a:cubicBezTo>
                  <a:pt x="9187782" y="1419060"/>
                  <a:pt x="9179049" y="1416425"/>
                  <a:pt x="9174996" y="1410346"/>
                </a:cubicBezTo>
                <a:cubicBezTo>
                  <a:pt x="9168588" y="1400735"/>
                  <a:pt x="9165906" y="1388962"/>
                  <a:pt x="9159498" y="1379350"/>
                </a:cubicBezTo>
                <a:cubicBezTo>
                  <a:pt x="9155445" y="1373271"/>
                  <a:pt x="9148384" y="1369696"/>
                  <a:pt x="9144000" y="1363851"/>
                </a:cubicBezTo>
                <a:cubicBezTo>
                  <a:pt x="9132824" y="1348950"/>
                  <a:pt x="9126174" y="1330527"/>
                  <a:pt x="9113003" y="1317356"/>
                </a:cubicBezTo>
                <a:cubicBezTo>
                  <a:pt x="9099832" y="1304185"/>
                  <a:pt x="9081409" y="1297536"/>
                  <a:pt x="9066508" y="1286360"/>
                </a:cubicBezTo>
                <a:cubicBezTo>
                  <a:pt x="9040045" y="1266512"/>
                  <a:pt x="9013912" y="1246149"/>
                  <a:pt x="8989017" y="1224366"/>
                </a:cubicBezTo>
                <a:cubicBezTo>
                  <a:pt x="8972522" y="1209933"/>
                  <a:pt x="8959163" y="1192136"/>
                  <a:pt x="8942522" y="1177872"/>
                </a:cubicBezTo>
                <a:cubicBezTo>
                  <a:pt x="8906359" y="1146875"/>
                  <a:pt x="8869436" y="1116744"/>
                  <a:pt x="8834034" y="1084882"/>
                </a:cubicBezTo>
                <a:cubicBezTo>
                  <a:pt x="8817743" y="1070220"/>
                  <a:pt x="8804034" y="1052820"/>
                  <a:pt x="8787539" y="1038387"/>
                </a:cubicBezTo>
                <a:cubicBezTo>
                  <a:pt x="8762644" y="1016604"/>
                  <a:pt x="8734942" y="998177"/>
                  <a:pt x="8710047" y="976394"/>
                </a:cubicBezTo>
                <a:cubicBezTo>
                  <a:pt x="8693552" y="961961"/>
                  <a:pt x="8680284" y="944057"/>
                  <a:pt x="8663552" y="929899"/>
                </a:cubicBezTo>
                <a:cubicBezTo>
                  <a:pt x="8613048" y="887164"/>
                  <a:pt x="8555350" y="852693"/>
                  <a:pt x="8508569" y="805912"/>
                </a:cubicBezTo>
                <a:cubicBezTo>
                  <a:pt x="8423507" y="720850"/>
                  <a:pt x="8501893" y="793157"/>
                  <a:pt x="8415579" y="728421"/>
                </a:cubicBezTo>
                <a:cubicBezTo>
                  <a:pt x="8409734" y="724037"/>
                  <a:pt x="8406160" y="716975"/>
                  <a:pt x="8400081" y="712922"/>
                </a:cubicBezTo>
                <a:cubicBezTo>
                  <a:pt x="8390469" y="706514"/>
                  <a:pt x="8378990" y="703367"/>
                  <a:pt x="8369084" y="697424"/>
                </a:cubicBezTo>
                <a:cubicBezTo>
                  <a:pt x="8353112" y="687841"/>
                  <a:pt x="8339249" y="674757"/>
                  <a:pt x="8322589" y="666427"/>
                </a:cubicBezTo>
                <a:cubicBezTo>
                  <a:pt x="8307977" y="659121"/>
                  <a:pt x="8291593" y="656095"/>
                  <a:pt x="8276095" y="650929"/>
                </a:cubicBezTo>
                <a:cubicBezTo>
                  <a:pt x="8270929" y="645763"/>
                  <a:pt x="8266675" y="639484"/>
                  <a:pt x="8260596" y="635431"/>
                </a:cubicBezTo>
                <a:cubicBezTo>
                  <a:pt x="8230485" y="615357"/>
                  <a:pt x="8155396" y="595198"/>
                  <a:pt x="8136610" y="588936"/>
                </a:cubicBezTo>
                <a:cubicBezTo>
                  <a:pt x="8104782" y="557108"/>
                  <a:pt x="8138727" y="586433"/>
                  <a:pt x="8074617" y="557939"/>
                </a:cubicBezTo>
                <a:cubicBezTo>
                  <a:pt x="7891308" y="476467"/>
                  <a:pt x="8072105" y="541603"/>
                  <a:pt x="7888637" y="480448"/>
                </a:cubicBezTo>
                <a:cubicBezTo>
                  <a:pt x="7859995" y="451806"/>
                  <a:pt x="7883630" y="470821"/>
                  <a:pt x="7826644" y="449451"/>
                </a:cubicBezTo>
                <a:cubicBezTo>
                  <a:pt x="7800595" y="439683"/>
                  <a:pt x="7775545" y="427253"/>
                  <a:pt x="7749152" y="418455"/>
                </a:cubicBezTo>
                <a:cubicBezTo>
                  <a:pt x="7711343" y="405852"/>
                  <a:pt x="7646533" y="395650"/>
                  <a:pt x="7609667" y="387458"/>
                </a:cubicBezTo>
                <a:cubicBezTo>
                  <a:pt x="7588874" y="382837"/>
                  <a:pt x="7568155" y="377812"/>
                  <a:pt x="7547674" y="371960"/>
                </a:cubicBezTo>
                <a:cubicBezTo>
                  <a:pt x="7531966" y="367472"/>
                  <a:pt x="7517198" y="359665"/>
                  <a:pt x="7501179" y="356461"/>
                </a:cubicBezTo>
                <a:cubicBezTo>
                  <a:pt x="7465359" y="349297"/>
                  <a:pt x="7428632" y="347498"/>
                  <a:pt x="7392691" y="340963"/>
                </a:cubicBezTo>
                <a:cubicBezTo>
                  <a:pt x="7371734" y="337153"/>
                  <a:pt x="7351585" y="329642"/>
                  <a:pt x="7330698" y="325465"/>
                </a:cubicBezTo>
                <a:cubicBezTo>
                  <a:pt x="7276921" y="314710"/>
                  <a:pt x="7181345" y="301914"/>
                  <a:pt x="7129220" y="294468"/>
                </a:cubicBezTo>
                <a:cubicBezTo>
                  <a:pt x="7077368" y="242616"/>
                  <a:pt x="7114399" y="273916"/>
                  <a:pt x="6958739" y="247973"/>
                </a:cubicBezTo>
                <a:cubicBezTo>
                  <a:pt x="6927742" y="242807"/>
                  <a:pt x="6896563" y="238638"/>
                  <a:pt x="6865749" y="232475"/>
                </a:cubicBezTo>
                <a:cubicBezTo>
                  <a:pt x="6844862" y="228298"/>
                  <a:pt x="6824643" y="221154"/>
                  <a:pt x="6803756" y="216977"/>
                </a:cubicBezTo>
                <a:cubicBezTo>
                  <a:pt x="6772942" y="210814"/>
                  <a:pt x="6741442" y="208295"/>
                  <a:pt x="6710766" y="201478"/>
                </a:cubicBezTo>
                <a:cubicBezTo>
                  <a:pt x="6694818" y="197934"/>
                  <a:pt x="6680120" y="189942"/>
                  <a:pt x="6664271" y="185980"/>
                </a:cubicBezTo>
                <a:cubicBezTo>
                  <a:pt x="6620958" y="175152"/>
                  <a:pt x="6535231" y="161890"/>
                  <a:pt x="6493789" y="154983"/>
                </a:cubicBezTo>
                <a:cubicBezTo>
                  <a:pt x="6411762" y="113970"/>
                  <a:pt x="6445989" y="127285"/>
                  <a:pt x="6276813" y="108488"/>
                </a:cubicBezTo>
                <a:lnTo>
                  <a:pt x="6137328" y="92990"/>
                </a:lnTo>
                <a:cubicBezTo>
                  <a:pt x="6101080" y="88459"/>
                  <a:pt x="6065146" y="81526"/>
                  <a:pt x="6028840" y="77492"/>
                </a:cubicBezTo>
                <a:cubicBezTo>
                  <a:pt x="5972128" y="71191"/>
                  <a:pt x="5915186" y="67160"/>
                  <a:pt x="5858359" y="61994"/>
                </a:cubicBezTo>
                <a:cubicBezTo>
                  <a:pt x="5832528" y="56828"/>
                  <a:pt x="5807029" y="49573"/>
                  <a:pt x="5780867" y="46495"/>
                </a:cubicBezTo>
                <a:cubicBezTo>
                  <a:pt x="5611094" y="26521"/>
                  <a:pt x="5420035" y="24727"/>
                  <a:pt x="5253925" y="15499"/>
                </a:cubicBezTo>
                <a:cubicBezTo>
                  <a:pt x="5181527" y="11477"/>
                  <a:pt x="5109274" y="5166"/>
                  <a:pt x="5036949" y="0"/>
                </a:cubicBezTo>
                <a:lnTo>
                  <a:pt x="3611105" y="15499"/>
                </a:lnTo>
                <a:cubicBezTo>
                  <a:pt x="3487029" y="17638"/>
                  <a:pt x="3363048" y="24114"/>
                  <a:pt x="3239145" y="30997"/>
                </a:cubicBezTo>
                <a:cubicBezTo>
                  <a:pt x="3177033" y="34448"/>
                  <a:pt x="3115340" y="44456"/>
                  <a:pt x="3053166" y="46495"/>
                </a:cubicBezTo>
                <a:cubicBezTo>
                  <a:pt x="2800110" y="54792"/>
                  <a:pt x="2546862" y="55666"/>
                  <a:pt x="2293749" y="61994"/>
                </a:cubicBezTo>
                <a:cubicBezTo>
                  <a:pt x="1879393" y="72353"/>
                  <a:pt x="1863906" y="74962"/>
                  <a:pt x="1503335" y="92990"/>
                </a:cubicBezTo>
                <a:cubicBezTo>
                  <a:pt x="1410345" y="103322"/>
                  <a:pt x="1317652" y="116811"/>
                  <a:pt x="1224366" y="123987"/>
                </a:cubicBezTo>
                <a:lnTo>
                  <a:pt x="1022888" y="139485"/>
                </a:lnTo>
                <a:cubicBezTo>
                  <a:pt x="981425" y="143434"/>
                  <a:pt x="940395" y="151375"/>
                  <a:pt x="898901" y="154983"/>
                </a:cubicBezTo>
                <a:cubicBezTo>
                  <a:pt x="821530" y="161711"/>
                  <a:pt x="743918" y="165316"/>
                  <a:pt x="666427" y="170482"/>
                </a:cubicBezTo>
                <a:cubicBezTo>
                  <a:pt x="360958" y="214120"/>
                  <a:pt x="813777" y="151322"/>
                  <a:pt x="387457" y="201478"/>
                </a:cubicBezTo>
                <a:cubicBezTo>
                  <a:pt x="356248" y="205150"/>
                  <a:pt x="325464" y="211811"/>
                  <a:pt x="294467" y="216977"/>
                </a:cubicBezTo>
                <a:cubicBezTo>
                  <a:pt x="268637" y="227309"/>
                  <a:pt x="240124" y="232541"/>
                  <a:pt x="216976" y="247973"/>
                </a:cubicBezTo>
                <a:cubicBezTo>
                  <a:pt x="207364" y="254381"/>
                  <a:pt x="207886" y="269358"/>
                  <a:pt x="201478" y="278970"/>
                </a:cubicBezTo>
                <a:cubicBezTo>
                  <a:pt x="197425" y="285049"/>
                  <a:pt x="191145" y="289302"/>
                  <a:pt x="185979" y="294468"/>
                </a:cubicBezTo>
                <a:cubicBezTo>
                  <a:pt x="172202" y="335799"/>
                  <a:pt x="165021" y="364650"/>
                  <a:pt x="139484" y="402956"/>
                </a:cubicBezTo>
                <a:cubicBezTo>
                  <a:pt x="131379" y="415114"/>
                  <a:pt x="118820" y="423621"/>
                  <a:pt x="108488" y="433953"/>
                </a:cubicBezTo>
                <a:cubicBezTo>
                  <a:pt x="103322" y="449451"/>
                  <a:pt x="99056" y="465280"/>
                  <a:pt x="92989" y="480448"/>
                </a:cubicBezTo>
                <a:cubicBezTo>
                  <a:pt x="69078" y="540225"/>
                  <a:pt x="63611" y="501737"/>
                  <a:pt x="46495" y="604434"/>
                </a:cubicBezTo>
                <a:cubicBezTo>
                  <a:pt x="5271" y="851776"/>
                  <a:pt x="20717" y="727783"/>
                  <a:pt x="0" y="976394"/>
                </a:cubicBezTo>
                <a:cubicBezTo>
                  <a:pt x="5166" y="1090048"/>
                  <a:pt x="7094" y="1203895"/>
                  <a:pt x="15498" y="1317356"/>
                </a:cubicBezTo>
                <a:cubicBezTo>
                  <a:pt x="17570" y="1345324"/>
                  <a:pt x="38841" y="1426227"/>
                  <a:pt x="46495" y="1456841"/>
                </a:cubicBezTo>
                <a:cubicBezTo>
                  <a:pt x="52934" y="1521231"/>
                  <a:pt x="57737" y="1620177"/>
                  <a:pt x="77491" y="1689316"/>
                </a:cubicBezTo>
                <a:cubicBezTo>
                  <a:pt x="80664" y="1700423"/>
                  <a:pt x="89670" y="1709248"/>
                  <a:pt x="92989" y="1720312"/>
                </a:cubicBezTo>
                <a:cubicBezTo>
                  <a:pt x="105230" y="1761116"/>
                  <a:pt x="117961" y="1802126"/>
                  <a:pt x="123986" y="1844299"/>
                </a:cubicBezTo>
                <a:cubicBezTo>
                  <a:pt x="135355" y="1923887"/>
                  <a:pt x="137983" y="1956611"/>
                  <a:pt x="154983" y="2030278"/>
                </a:cubicBezTo>
                <a:cubicBezTo>
                  <a:pt x="164562" y="2071788"/>
                  <a:pt x="177624" y="2112491"/>
                  <a:pt x="185979" y="2154265"/>
                </a:cubicBezTo>
                <a:cubicBezTo>
                  <a:pt x="191145" y="2180095"/>
                  <a:pt x="195764" y="2206041"/>
                  <a:pt x="201478" y="2231756"/>
                </a:cubicBezTo>
                <a:cubicBezTo>
                  <a:pt x="206099" y="2252549"/>
                  <a:pt x="207450" y="2274698"/>
                  <a:pt x="216976" y="2293750"/>
                </a:cubicBezTo>
                <a:cubicBezTo>
                  <a:pt x="223511" y="2306819"/>
                  <a:pt x="247973" y="2324746"/>
                  <a:pt x="247973" y="2324746"/>
                </a:cubicBezTo>
                <a:cubicBezTo>
                  <a:pt x="258305" y="2345410"/>
                  <a:pt x="258305" y="2376407"/>
                  <a:pt x="278969" y="2386739"/>
                </a:cubicBezTo>
                <a:cubicBezTo>
                  <a:pt x="299633" y="2397071"/>
                  <a:pt x="321151" y="2405849"/>
                  <a:pt x="340962" y="2417736"/>
                </a:cubicBezTo>
                <a:cubicBezTo>
                  <a:pt x="347227" y="2421495"/>
                  <a:pt x="350382" y="2429181"/>
                  <a:pt x="356461" y="2433234"/>
                </a:cubicBezTo>
                <a:cubicBezTo>
                  <a:pt x="366073" y="2439642"/>
                  <a:pt x="377125" y="2443567"/>
                  <a:pt x="387457" y="2448733"/>
                </a:cubicBezTo>
                <a:cubicBezTo>
                  <a:pt x="419293" y="2512401"/>
                  <a:pt x="394789" y="2471563"/>
                  <a:pt x="480447" y="2557221"/>
                </a:cubicBezTo>
                <a:cubicBezTo>
                  <a:pt x="490779" y="2567553"/>
                  <a:pt x="497582" y="2583596"/>
                  <a:pt x="511444" y="2588217"/>
                </a:cubicBezTo>
                <a:cubicBezTo>
                  <a:pt x="649621" y="2634277"/>
                  <a:pt x="610436" y="2629568"/>
                  <a:pt x="805912" y="2634712"/>
                </a:cubicBezTo>
                <a:cubicBezTo>
                  <a:pt x="935020" y="2638110"/>
                  <a:pt x="1064217" y="2634712"/>
                  <a:pt x="1193369" y="2634712"/>
                </a:cubicBezTo>
                <a:lnTo>
                  <a:pt x="1363851" y="2588217"/>
                </a:lnTo>
                <a:close/>
              </a:path>
            </a:pathLst>
          </a:custGeom>
          <a:noFill/>
          <a:ln w="38100" cap="flat" cmpd="sng" algn="ctr">
            <a:solidFill>
              <a:srgbClr val="ED7D31"/>
            </a:solidFill>
            <a:prstDash val="sysDash"/>
            <a:round/>
            <a:headEnd type="none" w="med" len="med"/>
            <a:tailEnd type="none" w="med" len="med"/>
          </a:ln>
        </p:spPr>
        <p:style>
          <a:lnRef idx="0">
            <a:scrgbClr r="0" g="0" b="0"/>
          </a:lnRef>
          <a:fillRef idx="0">
            <a:scrgbClr r="0" g="0" b="0"/>
          </a:fillRef>
          <a:effectRef idx="0">
            <a:scrgbClr r="0" g="0" b="0"/>
          </a:effectRef>
          <a:fontRef idx="minor">
            <a:schemeClr val="accent5"/>
          </a:fontRef>
        </p:style>
        <p:txBody>
          <a:bodyPr rtlCol="0" anchor="ctr"/>
          <a:lstStyle/>
          <a:p>
            <a:pPr algn="ctr"/>
            <a:endParaRPr lang="en-US"/>
          </a:p>
        </p:txBody>
      </p:sp>
      <p:sp>
        <p:nvSpPr>
          <p:cNvPr id="23" name="Speech Bubble: Oval 22">
            <a:extLst>
              <a:ext uri="{FF2B5EF4-FFF2-40B4-BE49-F238E27FC236}">
                <a16:creationId xmlns:a16="http://schemas.microsoft.com/office/drawing/2014/main" id="{418B04ED-1D18-4000-975A-C2E9573DC879}"/>
              </a:ext>
            </a:extLst>
          </p:cNvPr>
          <p:cNvSpPr/>
          <p:nvPr/>
        </p:nvSpPr>
        <p:spPr>
          <a:xfrm>
            <a:off x="8428561" y="8886"/>
            <a:ext cx="3778075" cy="1499224"/>
          </a:xfrm>
          <a:prstGeom prst="wedgeEllipseCallout">
            <a:avLst>
              <a:gd name="adj1" fmla="val -30678"/>
              <a:gd name="adj2" fmla="val 2080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Care about </a:t>
            </a:r>
            <a:r>
              <a:rPr lang="en-US" sz="2400" b="1"/>
              <a:t>what</a:t>
            </a:r>
            <a:r>
              <a:rPr lang="en-US" sz="2400"/>
              <a:t> not </a:t>
            </a:r>
            <a:r>
              <a:rPr lang="en-US" sz="2400" b="1"/>
              <a:t>how</a:t>
            </a:r>
            <a:r>
              <a:rPr lang="en-US" sz="2400"/>
              <a:t> something is computed</a:t>
            </a:r>
          </a:p>
        </p:txBody>
      </p:sp>
      <p:sp>
        <p:nvSpPr>
          <p:cNvPr id="2" name="TextBox 1">
            <a:extLst>
              <a:ext uri="{FF2B5EF4-FFF2-40B4-BE49-F238E27FC236}">
                <a16:creationId xmlns:a16="http://schemas.microsoft.com/office/drawing/2014/main" id="{1DD68541-A5F1-4CB3-9329-9CC13563325D}"/>
              </a:ext>
            </a:extLst>
          </p:cNvPr>
          <p:cNvSpPr txBox="1"/>
          <p:nvPr/>
        </p:nvSpPr>
        <p:spPr>
          <a:xfrm>
            <a:off x="7711440" y="1559560"/>
            <a:ext cx="1280160" cy="461665"/>
          </a:xfrm>
          <a:prstGeom prst="rect">
            <a:avLst/>
          </a:prstGeom>
          <a:noFill/>
        </p:spPr>
        <p:txBody>
          <a:bodyPr wrap="square" rtlCol="0">
            <a:spAutoFit/>
          </a:bodyPr>
          <a:lstStyle/>
          <a:p>
            <a:r>
              <a:rPr lang="en-US" sz="2400" dirty="0"/>
              <a:t>AI</a:t>
            </a:r>
          </a:p>
        </p:txBody>
      </p:sp>
    </p:spTree>
    <p:extLst>
      <p:ext uri="{BB962C8B-B14F-4D97-AF65-F5344CB8AC3E}">
        <p14:creationId xmlns:p14="http://schemas.microsoft.com/office/powerpoint/2010/main" val="875721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6"/>
                                        </p:tgtEl>
                                        <p:attrNameLst>
                                          <p:attrName>style.visibility</p:attrName>
                                        </p:attrNameLst>
                                      </p:cBhvr>
                                      <p:to>
                                        <p:strVal val="visible"/>
                                      </p:to>
                                    </p:set>
                                    <p:animEffect transition="in" filter="fade">
                                      <p:cBhvr>
                                        <p:cTn id="11" dur="500"/>
                                        <p:tgtEl>
                                          <p:spTgt spid="36"/>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fade">
                                      <p:cBhvr>
                                        <p:cTn id="19" dur="500"/>
                                        <p:tgtEl>
                                          <p:spTgt spid="17"/>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200"/>
                                        <p:tgtEl>
                                          <p:spTgt spid="12"/>
                                        </p:tgtEl>
                                      </p:cBhvr>
                                    </p:animEffect>
                                  </p:childTnLst>
                                </p:cTn>
                              </p:par>
                            </p:childTnLst>
                          </p:cTn>
                        </p:par>
                        <p:par>
                          <p:cTn id="28" fill="hold">
                            <p:stCondLst>
                              <p:cond delay="200"/>
                            </p:stCondLst>
                            <p:childTnLst>
                              <p:par>
                                <p:cTn id="29" presetID="10" presetClass="entr" presetSubtype="0" fill="hold" grpId="0" nodeType="after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200"/>
                                        <p:tgtEl>
                                          <p:spTgt spid="11"/>
                                        </p:tgtEl>
                                      </p:cBhvr>
                                    </p:animEffect>
                                  </p:childTnLst>
                                </p:cTn>
                              </p:par>
                            </p:childTnLst>
                          </p:cTn>
                        </p:par>
                        <p:par>
                          <p:cTn id="32" fill="hold">
                            <p:stCondLst>
                              <p:cond delay="400"/>
                            </p:stCondLst>
                            <p:childTnLst>
                              <p:par>
                                <p:cTn id="33" presetID="10" presetClass="entr" presetSubtype="0" fill="hold" grpId="0" nodeType="after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200"/>
                                        <p:tgtEl>
                                          <p:spTgt spid="10"/>
                                        </p:tgtEl>
                                      </p:cBhvr>
                                    </p:animEffect>
                                  </p:childTnLst>
                                </p:cTn>
                              </p:par>
                            </p:childTnLst>
                          </p:cTn>
                        </p:par>
                        <p:par>
                          <p:cTn id="36" fill="hold">
                            <p:stCondLst>
                              <p:cond delay="600"/>
                            </p:stCondLst>
                            <p:childTnLst>
                              <p:par>
                                <p:cTn id="37" presetID="10" presetClass="entr" presetSubtype="0" fill="hold" grpId="0" nodeType="after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fade">
                                      <p:cBhvr>
                                        <p:cTn id="39" dur="200"/>
                                        <p:tgtEl>
                                          <p:spTgt spid="15"/>
                                        </p:tgtEl>
                                      </p:cBhvr>
                                    </p:animEffect>
                                  </p:childTnLst>
                                </p:cTn>
                              </p:par>
                            </p:childTnLst>
                          </p:cTn>
                        </p:par>
                        <p:par>
                          <p:cTn id="40" fill="hold">
                            <p:stCondLst>
                              <p:cond delay="800"/>
                            </p:stCondLst>
                            <p:childTnLst>
                              <p:par>
                                <p:cTn id="41" presetID="10" presetClass="entr" presetSubtype="0" fill="hold" grpId="0" nodeType="after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fade">
                                      <p:cBhvr>
                                        <p:cTn id="43" dur="200"/>
                                        <p:tgtEl>
                                          <p:spTgt spid="13"/>
                                        </p:tgtEl>
                                      </p:cBhvr>
                                    </p:animEffect>
                                  </p:childTnLst>
                                </p:cTn>
                              </p:par>
                            </p:childTnLst>
                          </p:cTn>
                        </p:par>
                        <p:par>
                          <p:cTn id="44" fill="hold">
                            <p:stCondLst>
                              <p:cond delay="1000"/>
                            </p:stCondLst>
                            <p:childTnLst>
                              <p:par>
                                <p:cTn id="45" presetID="10" presetClass="entr" presetSubtype="0" fill="hold" grpId="0" nodeType="afterEffect">
                                  <p:stCondLst>
                                    <p:cond delay="0"/>
                                  </p:stCondLst>
                                  <p:childTnLst>
                                    <p:set>
                                      <p:cBhvr>
                                        <p:cTn id="46" dur="1" fill="hold">
                                          <p:stCondLst>
                                            <p:cond delay="0"/>
                                          </p:stCondLst>
                                        </p:cTn>
                                        <p:tgtEl>
                                          <p:spTgt spid="2"/>
                                        </p:tgtEl>
                                        <p:attrNameLst>
                                          <p:attrName>style.visibility</p:attrName>
                                        </p:attrNameLst>
                                      </p:cBhvr>
                                      <p:to>
                                        <p:strVal val="visible"/>
                                      </p:to>
                                    </p:set>
                                    <p:animEffect transition="in" filter="fade">
                                      <p:cBhvr>
                                        <p:cTn id="47" dur="200"/>
                                        <p:tgtEl>
                                          <p:spTgt spid="2"/>
                                        </p:tgtEl>
                                      </p:cBhvr>
                                    </p:animEffect>
                                  </p:childTnLst>
                                </p:cTn>
                              </p:par>
                            </p:childTnLst>
                          </p:cTn>
                        </p:par>
                        <p:par>
                          <p:cTn id="48" fill="hold">
                            <p:stCondLst>
                              <p:cond delay="1200"/>
                            </p:stCondLst>
                            <p:childTnLst>
                              <p:par>
                                <p:cTn id="49" presetID="10" presetClass="entr" presetSubtype="0" fill="hold" grpId="0" nodeType="after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fade">
                                      <p:cBhvr>
                                        <p:cTn id="51" dur="200"/>
                                        <p:tgtEl>
                                          <p:spTgt spid="14"/>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22"/>
                                        </p:tgtEl>
                                        <p:attrNameLst>
                                          <p:attrName>style.visibility</p:attrName>
                                        </p:attrNameLst>
                                      </p:cBhvr>
                                      <p:to>
                                        <p:strVal val="visible"/>
                                      </p:to>
                                    </p:set>
                                    <p:animEffect transition="in" filter="fade">
                                      <p:cBhvr>
                                        <p:cTn id="56" dur="500"/>
                                        <p:tgtEl>
                                          <p:spTgt spid="22"/>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23"/>
                                        </p:tgtEl>
                                        <p:attrNameLst>
                                          <p:attrName>style.visibility</p:attrName>
                                        </p:attrNameLst>
                                      </p:cBhvr>
                                      <p:to>
                                        <p:strVal val="visible"/>
                                      </p:to>
                                    </p:set>
                                    <p:animEffect transition="in" filter="fade">
                                      <p:cBhvr>
                                        <p:cTn id="59" dur="500"/>
                                        <p:tgtEl>
                                          <p:spTgt spid="23"/>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5"/>
                                        </p:tgtEl>
                                        <p:attrNameLst>
                                          <p:attrName>style.visibility</p:attrName>
                                        </p:attrNameLst>
                                      </p:cBhvr>
                                      <p:to>
                                        <p:strVal val="visible"/>
                                      </p:to>
                                    </p:set>
                                    <p:animEffect transition="in" filter="fade">
                                      <p:cBhvr>
                                        <p:cTn id="64" dur="500"/>
                                        <p:tgtEl>
                                          <p:spTgt spid="5"/>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3"/>
                                        </p:tgtEl>
                                        <p:attrNameLst>
                                          <p:attrName>style.visibility</p:attrName>
                                        </p:attrNameLst>
                                      </p:cBhvr>
                                      <p:to>
                                        <p:strVal val="visible"/>
                                      </p:to>
                                    </p:set>
                                    <p:animEffect transition="in" filter="fade">
                                      <p:cBhvr>
                                        <p:cTn id="67" dur="500"/>
                                        <p:tgtEl>
                                          <p:spTgt spid="3"/>
                                        </p:tgtEl>
                                      </p:cBhvr>
                                    </p:animEffect>
                                  </p:childTnLst>
                                </p:cTn>
                              </p:par>
                            </p:childTnLst>
                          </p:cTn>
                        </p:par>
                        <p:par>
                          <p:cTn id="68" fill="hold">
                            <p:stCondLst>
                              <p:cond delay="500"/>
                            </p:stCondLst>
                            <p:childTnLst>
                              <p:par>
                                <p:cTn id="69" presetID="10" presetClass="entr" presetSubtype="0" fill="hold" grpId="0" nodeType="afterEffect">
                                  <p:stCondLst>
                                    <p:cond delay="0"/>
                                  </p:stCondLst>
                                  <p:childTnLst>
                                    <p:set>
                                      <p:cBhvr>
                                        <p:cTn id="70" dur="1" fill="hold">
                                          <p:stCondLst>
                                            <p:cond delay="0"/>
                                          </p:stCondLst>
                                        </p:cTn>
                                        <p:tgtEl>
                                          <p:spTgt spid="9"/>
                                        </p:tgtEl>
                                        <p:attrNameLst>
                                          <p:attrName>style.visibility</p:attrName>
                                        </p:attrNameLst>
                                      </p:cBhvr>
                                      <p:to>
                                        <p:strVal val="visible"/>
                                      </p:to>
                                    </p:set>
                                    <p:animEffect transition="in" filter="fade">
                                      <p:cBhvr>
                                        <p:cTn id="71" dur="500"/>
                                        <p:tgtEl>
                                          <p:spTgt spid="9"/>
                                        </p:tgtEl>
                                      </p:cBhvr>
                                    </p:animEffect>
                                  </p:childTnLst>
                                </p:cTn>
                              </p:par>
                            </p:childTnLst>
                          </p:cTn>
                        </p:par>
                        <p:par>
                          <p:cTn id="72" fill="hold">
                            <p:stCondLst>
                              <p:cond delay="1000"/>
                            </p:stCondLst>
                            <p:childTnLst>
                              <p:par>
                                <p:cTn id="73" presetID="10" presetClass="entr" presetSubtype="0" fill="hold" nodeType="afterEffect">
                                  <p:stCondLst>
                                    <p:cond delay="0"/>
                                  </p:stCondLst>
                                  <p:childTnLst>
                                    <p:set>
                                      <p:cBhvr>
                                        <p:cTn id="74" dur="1" fill="hold">
                                          <p:stCondLst>
                                            <p:cond delay="0"/>
                                          </p:stCondLst>
                                        </p:cTn>
                                        <p:tgtEl>
                                          <p:spTgt spid="25"/>
                                        </p:tgtEl>
                                        <p:attrNameLst>
                                          <p:attrName>style.visibility</p:attrName>
                                        </p:attrNameLst>
                                      </p:cBhvr>
                                      <p:to>
                                        <p:strVal val="visible"/>
                                      </p:to>
                                    </p:set>
                                    <p:animEffect transition="in" filter="fade">
                                      <p:cBhvr>
                                        <p:cTn id="75" dur="500"/>
                                        <p:tgtEl>
                                          <p:spTgt spid="25"/>
                                        </p:tgtEl>
                                      </p:cBhvr>
                                    </p:animEffect>
                                  </p:childTnLst>
                                </p:cTn>
                              </p:par>
                            </p:childTnLst>
                          </p:cTn>
                        </p:par>
                        <p:par>
                          <p:cTn id="76" fill="hold">
                            <p:stCondLst>
                              <p:cond delay="1500"/>
                            </p:stCondLst>
                            <p:childTnLst>
                              <p:par>
                                <p:cTn id="77" presetID="10" presetClass="entr" presetSubtype="0" fill="hold" grpId="0" nodeType="afterEffect">
                                  <p:stCondLst>
                                    <p:cond delay="0"/>
                                  </p:stCondLst>
                                  <p:childTnLst>
                                    <p:set>
                                      <p:cBhvr>
                                        <p:cTn id="78" dur="1" fill="hold">
                                          <p:stCondLst>
                                            <p:cond delay="0"/>
                                          </p:stCondLst>
                                        </p:cTn>
                                        <p:tgtEl>
                                          <p:spTgt spid="30"/>
                                        </p:tgtEl>
                                        <p:attrNameLst>
                                          <p:attrName>style.visibility</p:attrName>
                                        </p:attrNameLst>
                                      </p:cBhvr>
                                      <p:to>
                                        <p:strVal val="visible"/>
                                      </p:to>
                                    </p:set>
                                    <p:animEffect transition="in" filter="fade">
                                      <p:cBhvr>
                                        <p:cTn id="79" dur="500"/>
                                        <p:tgtEl>
                                          <p:spTgt spid="30"/>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19"/>
                                        </p:tgtEl>
                                        <p:attrNameLst>
                                          <p:attrName>style.visibility</p:attrName>
                                        </p:attrNameLst>
                                      </p:cBhvr>
                                      <p:to>
                                        <p:strVal val="visible"/>
                                      </p:to>
                                    </p:set>
                                    <p:animEffect transition="in" filter="fade">
                                      <p:cBhvr>
                                        <p:cTn id="84" dur="500"/>
                                        <p:tgtEl>
                                          <p:spTgt spid="19"/>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20"/>
                                        </p:tgtEl>
                                        <p:attrNameLst>
                                          <p:attrName>style.visibility</p:attrName>
                                        </p:attrNameLst>
                                      </p:cBhvr>
                                      <p:to>
                                        <p:strVal val="visible"/>
                                      </p:to>
                                    </p:set>
                                    <p:animEffect transition="in" filter="fade">
                                      <p:cBhvr>
                                        <p:cTn id="87" dur="500"/>
                                        <p:tgtEl>
                                          <p:spTgt spid="20"/>
                                        </p:tgtEl>
                                      </p:cBhvr>
                                    </p:animEffect>
                                  </p:childTnLst>
                                </p:cTn>
                              </p:par>
                            </p:childTnLst>
                          </p:cTn>
                        </p:par>
                        <p:par>
                          <p:cTn id="88" fill="hold">
                            <p:stCondLst>
                              <p:cond delay="500"/>
                            </p:stCondLst>
                            <p:childTnLst>
                              <p:par>
                                <p:cTn id="89" presetID="10" presetClass="entr" presetSubtype="0" fill="hold" grpId="0" nodeType="afterEffect">
                                  <p:stCondLst>
                                    <p:cond delay="0"/>
                                  </p:stCondLst>
                                  <p:childTnLst>
                                    <p:set>
                                      <p:cBhvr>
                                        <p:cTn id="90" dur="1" fill="hold">
                                          <p:stCondLst>
                                            <p:cond delay="0"/>
                                          </p:stCondLst>
                                        </p:cTn>
                                        <p:tgtEl>
                                          <p:spTgt spid="6"/>
                                        </p:tgtEl>
                                        <p:attrNameLst>
                                          <p:attrName>style.visibility</p:attrName>
                                        </p:attrNameLst>
                                      </p:cBhvr>
                                      <p:to>
                                        <p:strVal val="visible"/>
                                      </p:to>
                                    </p:set>
                                    <p:animEffect transition="in" filter="fade">
                                      <p:cBhvr>
                                        <p:cTn id="91" dur="500"/>
                                        <p:tgtEl>
                                          <p:spTgt spid="6"/>
                                        </p:tgtEl>
                                      </p:cBhvr>
                                    </p:animEffect>
                                  </p:childTnLst>
                                </p:cTn>
                              </p:par>
                            </p:childTnLst>
                          </p:cTn>
                        </p:par>
                        <p:par>
                          <p:cTn id="92" fill="hold">
                            <p:stCondLst>
                              <p:cond delay="1000"/>
                            </p:stCondLst>
                            <p:childTnLst>
                              <p:par>
                                <p:cTn id="93" presetID="10" presetClass="entr" presetSubtype="0" fill="hold" grpId="0" nodeType="afterEffect">
                                  <p:stCondLst>
                                    <p:cond delay="0"/>
                                  </p:stCondLst>
                                  <p:childTnLst>
                                    <p:set>
                                      <p:cBhvr>
                                        <p:cTn id="94" dur="1" fill="hold">
                                          <p:stCondLst>
                                            <p:cond delay="0"/>
                                          </p:stCondLst>
                                        </p:cTn>
                                        <p:tgtEl>
                                          <p:spTgt spid="7"/>
                                        </p:tgtEl>
                                        <p:attrNameLst>
                                          <p:attrName>style.visibility</p:attrName>
                                        </p:attrNameLst>
                                      </p:cBhvr>
                                      <p:to>
                                        <p:strVal val="visible"/>
                                      </p:to>
                                    </p:set>
                                    <p:animEffect transition="in" filter="fade">
                                      <p:cBhvr>
                                        <p:cTn id="9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10" grpId="0"/>
      <p:bldP spid="11" grpId="0"/>
      <p:bldP spid="12" grpId="0"/>
      <p:bldP spid="13" grpId="0"/>
      <p:bldP spid="14" grpId="0"/>
      <p:bldP spid="15" grpId="0"/>
      <p:bldP spid="17" grpId="0" animBg="1"/>
      <p:bldP spid="18" grpId="0"/>
      <p:bldP spid="36" grpId="0"/>
      <p:bldP spid="3" grpId="0" animBg="1"/>
      <p:bldP spid="5" grpId="0"/>
      <p:bldP spid="6" grpId="0"/>
      <p:bldP spid="7" grpId="0" animBg="1"/>
      <p:bldP spid="9" grpId="0"/>
      <p:bldP spid="19" grpId="0" animBg="1"/>
      <p:bldP spid="20" grpId="0"/>
      <p:bldP spid="22" grpId="0" animBg="1"/>
      <p:bldP spid="23" grpId="0" animBg="1"/>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10" descr="A picture containing diagram&#10;&#10;Description automatically generated">
            <a:extLst>
              <a:ext uri="{FF2B5EF4-FFF2-40B4-BE49-F238E27FC236}">
                <a16:creationId xmlns:a16="http://schemas.microsoft.com/office/drawing/2014/main" id="{6916C53B-085F-4476-AF72-DEC8277A9713}"/>
              </a:ext>
            </a:extLst>
          </p:cNvPr>
          <p:cNvPicPr>
            <a:picLocks noChangeAspect="1"/>
          </p:cNvPicPr>
          <p:nvPr/>
        </p:nvPicPr>
        <p:blipFill>
          <a:blip r:embed="rId3"/>
          <a:stretch>
            <a:fillRect/>
          </a:stretch>
        </p:blipFill>
        <p:spPr>
          <a:xfrm>
            <a:off x="8025553" y="2952940"/>
            <a:ext cx="2743200" cy="1784133"/>
          </a:xfrm>
          <a:prstGeom prst="rect">
            <a:avLst/>
          </a:prstGeom>
        </p:spPr>
      </p:pic>
      <p:sp>
        <p:nvSpPr>
          <p:cNvPr id="4" name="Slide Number Placeholder 3">
            <a:extLst>
              <a:ext uri="{FF2B5EF4-FFF2-40B4-BE49-F238E27FC236}">
                <a16:creationId xmlns:a16="http://schemas.microsoft.com/office/drawing/2014/main" id="{4CA4796F-B9EE-4BC5-ABEC-2FEDCFCD0B68}"/>
              </a:ext>
            </a:extLst>
          </p:cNvPr>
          <p:cNvSpPr>
            <a:spLocks noGrp="1"/>
          </p:cNvSpPr>
          <p:nvPr>
            <p:ph type="sldNum" sz="quarter" idx="12"/>
          </p:nvPr>
        </p:nvSpPr>
        <p:spPr/>
        <p:txBody>
          <a:bodyPr/>
          <a:lstStyle/>
          <a:p>
            <a:fld id="{3621B4CF-3BF2-4D07-85C3-ECAFBC7B28BE}" type="slidenum">
              <a:rPr lang="en-US" smtClean="0"/>
              <a:pPr/>
              <a:t>3</a:t>
            </a:fld>
            <a:endParaRPr lang="en-US" sz="1800"/>
          </a:p>
        </p:txBody>
      </p:sp>
      <p:sp>
        <p:nvSpPr>
          <p:cNvPr id="9" name="Speech Bubble: Oval 8">
            <a:extLst>
              <a:ext uri="{FF2B5EF4-FFF2-40B4-BE49-F238E27FC236}">
                <a16:creationId xmlns:a16="http://schemas.microsoft.com/office/drawing/2014/main" id="{82A3D170-459D-445A-98A7-D9644A8F4A45}"/>
              </a:ext>
            </a:extLst>
          </p:cNvPr>
          <p:cNvSpPr/>
          <p:nvPr/>
        </p:nvSpPr>
        <p:spPr>
          <a:xfrm>
            <a:off x="8025553" y="1000816"/>
            <a:ext cx="3769832" cy="1138766"/>
          </a:xfrm>
          <a:prstGeom prst="wedgeEllipseCallout">
            <a:avLst>
              <a:gd name="adj1" fmla="val -11483"/>
              <a:gd name="adj2" fmla="val 1522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cs typeface="Calibri"/>
              </a:rPr>
              <a:t>WANT ALL THE THINGS</a:t>
            </a:r>
          </a:p>
        </p:txBody>
      </p:sp>
      <p:graphicFrame>
        <p:nvGraphicFramePr>
          <p:cNvPr id="7" name="Table 12">
            <a:extLst>
              <a:ext uri="{FF2B5EF4-FFF2-40B4-BE49-F238E27FC236}">
                <a16:creationId xmlns:a16="http://schemas.microsoft.com/office/drawing/2014/main" id="{D7305FEA-04C7-4AA2-8A03-1C2AA1A9061D}"/>
              </a:ext>
            </a:extLst>
          </p:cNvPr>
          <p:cNvGraphicFramePr>
            <a:graphicFrameLocks noGrp="1"/>
          </p:cNvGraphicFramePr>
          <p:nvPr>
            <p:extLst>
              <p:ext uri="{D42A27DB-BD31-4B8C-83A1-F6EECF244321}">
                <p14:modId xmlns:p14="http://schemas.microsoft.com/office/powerpoint/2010/main" val="3971132001"/>
              </p:ext>
            </p:extLst>
          </p:nvPr>
        </p:nvGraphicFramePr>
        <p:xfrm>
          <a:off x="333375" y="1580860"/>
          <a:ext cx="7053313" cy="4297680"/>
        </p:xfrm>
        <a:graphic>
          <a:graphicData uri="http://schemas.openxmlformats.org/drawingml/2006/table">
            <a:tbl>
              <a:tblPr firstRow="1" bandRow="1">
                <a:tableStyleId>{5C22544A-7EE6-4342-B048-85BDC9FD1C3A}</a:tableStyleId>
              </a:tblPr>
              <a:tblGrid>
                <a:gridCol w="1700213">
                  <a:extLst>
                    <a:ext uri="{9D8B030D-6E8A-4147-A177-3AD203B41FA5}">
                      <a16:colId xmlns:a16="http://schemas.microsoft.com/office/drawing/2014/main" val="2506615911"/>
                    </a:ext>
                  </a:extLst>
                </a:gridCol>
                <a:gridCol w="828675">
                  <a:extLst>
                    <a:ext uri="{9D8B030D-6E8A-4147-A177-3AD203B41FA5}">
                      <a16:colId xmlns:a16="http://schemas.microsoft.com/office/drawing/2014/main" val="3470495612"/>
                    </a:ext>
                  </a:extLst>
                </a:gridCol>
                <a:gridCol w="1236138">
                  <a:extLst>
                    <a:ext uri="{9D8B030D-6E8A-4147-A177-3AD203B41FA5}">
                      <a16:colId xmlns:a16="http://schemas.microsoft.com/office/drawing/2014/main" val="2312772028"/>
                    </a:ext>
                  </a:extLst>
                </a:gridCol>
                <a:gridCol w="1024428">
                  <a:extLst>
                    <a:ext uri="{9D8B030D-6E8A-4147-A177-3AD203B41FA5}">
                      <a16:colId xmlns:a16="http://schemas.microsoft.com/office/drawing/2014/main" val="4071355348"/>
                    </a:ext>
                  </a:extLst>
                </a:gridCol>
                <a:gridCol w="935897">
                  <a:extLst>
                    <a:ext uri="{9D8B030D-6E8A-4147-A177-3AD203B41FA5}">
                      <a16:colId xmlns:a16="http://schemas.microsoft.com/office/drawing/2014/main" val="1840218957"/>
                    </a:ext>
                  </a:extLst>
                </a:gridCol>
                <a:gridCol w="1327962">
                  <a:extLst>
                    <a:ext uri="{9D8B030D-6E8A-4147-A177-3AD203B41FA5}">
                      <a16:colId xmlns:a16="http://schemas.microsoft.com/office/drawing/2014/main" val="3827522548"/>
                    </a:ext>
                  </a:extLst>
                </a:gridCol>
              </a:tblGrid>
              <a:tr h="370840">
                <a:tc>
                  <a:txBody>
                    <a:bodyPr/>
                    <a:lstStyle/>
                    <a:p>
                      <a:pPr lvl="0">
                        <a:buNone/>
                      </a:pPr>
                      <a:endParaRPr lang="en-US" dirty="0"/>
                    </a:p>
                  </a:txBody>
                  <a:tcPr/>
                </a:tc>
                <a:tc>
                  <a:txBody>
                    <a:bodyPr/>
                    <a:lstStyle/>
                    <a:p>
                      <a:pPr lvl="0" algn="ctr">
                        <a:buNone/>
                      </a:pPr>
                      <a:r>
                        <a:rPr lang="en-US" sz="2400" dirty="0"/>
                        <a:t>SQL</a:t>
                      </a:r>
                    </a:p>
                  </a:txBody>
                  <a:tcPr/>
                </a:tc>
                <a:tc>
                  <a:txBody>
                    <a:bodyPr/>
                    <a:lstStyle/>
                    <a:p>
                      <a:pPr algn="ctr"/>
                      <a:r>
                        <a:rPr lang="en-US" sz="2400" dirty="0" err="1"/>
                        <a:t>Datalog</a:t>
                      </a:r>
                      <a:endParaRPr lang="en-US" sz="2400" dirty="0"/>
                    </a:p>
                  </a:txBody>
                  <a:tcPr/>
                </a:tc>
                <a:tc>
                  <a:txBody>
                    <a:bodyPr/>
                    <a:lstStyle/>
                    <a:p>
                      <a:pPr algn="ctr"/>
                      <a:r>
                        <a:rPr lang="en-US" sz="2400" dirty="0"/>
                        <a:t>Prolog</a:t>
                      </a:r>
                    </a:p>
                  </a:txBody>
                  <a:tcPr/>
                </a:tc>
                <a:tc>
                  <a:txBody>
                    <a:bodyPr/>
                    <a:lstStyle/>
                    <a:p>
                      <a:pPr lvl="0" algn="ctr">
                        <a:buNone/>
                      </a:pPr>
                      <a:r>
                        <a:rPr lang="en-US" sz="2400" dirty="0"/>
                        <a:t>CLP</a:t>
                      </a:r>
                    </a:p>
                  </a:txBody>
                  <a:tcPr/>
                </a:tc>
                <a:tc>
                  <a:txBody>
                    <a:bodyPr/>
                    <a:lstStyle/>
                    <a:p>
                      <a:pPr algn="ctr"/>
                      <a:r>
                        <a:rPr lang="en-US" sz="2400" dirty="0"/>
                        <a:t>Dyna</a:t>
                      </a:r>
                    </a:p>
                  </a:txBody>
                  <a:tcPr/>
                </a:tc>
                <a:extLst>
                  <a:ext uri="{0D108BD9-81ED-4DB2-BD59-A6C34878D82A}">
                    <a16:rowId xmlns:a16="http://schemas.microsoft.com/office/drawing/2014/main" val="3716639538"/>
                  </a:ext>
                </a:extLst>
              </a:tr>
              <a:tr h="370839">
                <a:tc>
                  <a:txBody>
                    <a:bodyPr/>
                    <a:lstStyle/>
                    <a:p>
                      <a:pPr lvl="0">
                        <a:buNone/>
                      </a:pPr>
                      <a:r>
                        <a:rPr lang="en-US" sz="2400" dirty="0"/>
                        <a:t>Finite</a:t>
                      </a:r>
                    </a:p>
                  </a:txBody>
                  <a:tcPr/>
                </a:tc>
                <a:tc>
                  <a:txBody>
                    <a:bodyPr/>
                    <a:lstStyle/>
                    <a:p>
                      <a:pPr lvl="0" algn="ctr">
                        <a:buNone/>
                      </a:pPr>
                      <a:r>
                        <a:rPr lang="en-US" sz="3000" b="0" i="0" u="none" strike="noStrike" noProof="0" dirty="0">
                          <a:solidFill>
                            <a:srgbClr val="70AD47"/>
                          </a:solidFill>
                          <a:latin typeface="Calibri"/>
                        </a:rPr>
                        <a:t>✓</a:t>
                      </a:r>
                      <a:endParaRPr lang="en-US" dirty="0">
                        <a:solidFill>
                          <a:srgbClr val="70AD47"/>
                        </a:solidFill>
                        <a:latin typeface="Calibri"/>
                      </a:endParaRPr>
                    </a:p>
                  </a:txBody>
                  <a:tcPr/>
                </a:tc>
                <a:tc>
                  <a:txBody>
                    <a:bodyPr/>
                    <a:lstStyle/>
                    <a:p>
                      <a:pPr lvl="0" algn="ctr">
                        <a:buNone/>
                      </a:pPr>
                      <a:r>
                        <a:rPr lang="en-US" sz="3000" b="0" i="0" u="none" strike="noStrike" noProof="0" dirty="0">
                          <a:solidFill>
                            <a:srgbClr val="70AD47"/>
                          </a:solidFill>
                          <a:latin typeface="Calibri"/>
                        </a:rPr>
                        <a:t>✓</a:t>
                      </a:r>
                      <a:endParaRPr lang="en-US" sz="3000" b="0" dirty="0">
                        <a:solidFill>
                          <a:srgbClr val="70AD47"/>
                        </a:solidFill>
                      </a:endParaRPr>
                    </a:p>
                  </a:txBody>
                  <a:tcPr/>
                </a:tc>
                <a:tc>
                  <a:txBody>
                    <a:bodyPr/>
                    <a:lstStyle/>
                    <a:p>
                      <a:pPr lvl="0" algn="ctr">
                        <a:buNone/>
                      </a:pPr>
                      <a:r>
                        <a:rPr lang="en-US" sz="3000" b="0" i="0" u="none" strike="noStrike" noProof="0" dirty="0">
                          <a:solidFill>
                            <a:srgbClr val="70AD47"/>
                          </a:solidFill>
                          <a:latin typeface="Calibri"/>
                        </a:rPr>
                        <a:t>✓</a:t>
                      </a:r>
                      <a:endParaRPr lang="en-US" sz="3000" b="0" dirty="0">
                        <a:solidFill>
                          <a:srgbClr val="70AD47"/>
                        </a:solidFill>
                      </a:endParaRPr>
                    </a:p>
                  </a:txBody>
                  <a:tcPr/>
                </a:tc>
                <a:tc>
                  <a:txBody>
                    <a:bodyPr/>
                    <a:lstStyle/>
                    <a:p>
                      <a:pPr lvl="0" algn="ctr">
                        <a:buNone/>
                      </a:pPr>
                      <a:r>
                        <a:rPr lang="en-US" sz="3000" b="0" i="0" u="none" strike="noStrike" noProof="0" dirty="0">
                          <a:solidFill>
                            <a:srgbClr val="70AD47"/>
                          </a:solidFill>
                          <a:latin typeface="Calibri"/>
                        </a:rPr>
                        <a:t>✓</a:t>
                      </a:r>
                      <a:endParaRPr lang="en-US" dirty="0"/>
                    </a:p>
                  </a:txBody>
                  <a:tcPr/>
                </a:tc>
                <a:tc>
                  <a:txBody>
                    <a:bodyPr/>
                    <a:lstStyle/>
                    <a:p>
                      <a:pPr lvl="0" algn="ctr">
                        <a:buNone/>
                      </a:pPr>
                      <a:r>
                        <a:rPr lang="en-US" sz="3000" b="0" i="0" u="none" strike="noStrike" noProof="0" dirty="0">
                          <a:solidFill>
                            <a:srgbClr val="70AD47"/>
                          </a:solidFill>
                          <a:latin typeface="Calibri"/>
                        </a:rPr>
                        <a:t>✓</a:t>
                      </a:r>
                      <a:endParaRPr lang="en-US" sz="3000" b="0" dirty="0">
                        <a:solidFill>
                          <a:srgbClr val="70AD47"/>
                        </a:solidFill>
                      </a:endParaRPr>
                    </a:p>
                  </a:txBody>
                  <a:tcPr/>
                </a:tc>
                <a:extLst>
                  <a:ext uri="{0D108BD9-81ED-4DB2-BD59-A6C34878D82A}">
                    <a16:rowId xmlns:a16="http://schemas.microsoft.com/office/drawing/2014/main" val="3544506704"/>
                  </a:ext>
                </a:extLst>
              </a:tr>
              <a:tr h="370838">
                <a:tc>
                  <a:txBody>
                    <a:bodyPr/>
                    <a:lstStyle/>
                    <a:p>
                      <a:pPr lvl="0">
                        <a:buNone/>
                      </a:pPr>
                      <a:r>
                        <a:rPr lang="en-US" sz="2400" dirty="0"/>
                        <a:t>Deductive</a:t>
                      </a:r>
                    </a:p>
                  </a:txBody>
                  <a:tcPr/>
                </a:tc>
                <a:tc>
                  <a:txBody>
                    <a:bodyPr/>
                    <a:lstStyle/>
                    <a:p>
                      <a:pPr lvl="0" algn="ctr">
                        <a:buNone/>
                      </a:pPr>
                      <a:r>
                        <a:rPr lang="en-US" sz="3000" b="0" i="0" u="none" strike="noStrike" noProof="0" dirty="0">
                          <a:solidFill>
                            <a:srgbClr val="FF0000"/>
                          </a:solidFill>
                          <a:latin typeface="Calibri"/>
                        </a:rPr>
                        <a:t>✗</a:t>
                      </a:r>
                      <a:endParaRPr lang="en-US" dirty="0"/>
                    </a:p>
                  </a:txBody>
                  <a:tcPr/>
                </a:tc>
                <a:tc>
                  <a:txBody>
                    <a:bodyPr/>
                    <a:lstStyle/>
                    <a:p>
                      <a:pPr lvl="0" algn="ctr">
                        <a:buNone/>
                      </a:pPr>
                      <a:r>
                        <a:rPr lang="en-US" sz="3000" b="0" i="0" u="none" strike="noStrike" noProof="0">
                          <a:solidFill>
                            <a:srgbClr val="70AD47"/>
                          </a:solidFill>
                          <a:latin typeface="Calibri"/>
                        </a:rPr>
                        <a:t>✓</a:t>
                      </a:r>
                      <a:endParaRPr lang="en-US"/>
                    </a:p>
                  </a:txBody>
                  <a:tcPr/>
                </a:tc>
                <a:tc>
                  <a:txBody>
                    <a:bodyPr/>
                    <a:lstStyle/>
                    <a:p>
                      <a:pPr lvl="0" algn="ctr">
                        <a:buNone/>
                      </a:pPr>
                      <a:r>
                        <a:rPr lang="en-US" sz="3000" b="0" i="0" u="none" strike="noStrike" noProof="0">
                          <a:solidFill>
                            <a:srgbClr val="70AD47"/>
                          </a:solidFill>
                          <a:latin typeface="Calibri"/>
                        </a:rPr>
                        <a:t>✓</a:t>
                      </a:r>
                      <a:endParaRPr lang="en-US"/>
                    </a:p>
                  </a:txBody>
                  <a:tcPr/>
                </a:tc>
                <a:tc>
                  <a:txBody>
                    <a:bodyPr/>
                    <a:lstStyle/>
                    <a:p>
                      <a:pPr lvl="0" algn="ctr">
                        <a:buNone/>
                      </a:pPr>
                      <a:r>
                        <a:rPr lang="en-US" sz="3000" b="0" i="0" u="none" strike="noStrike" noProof="0">
                          <a:solidFill>
                            <a:srgbClr val="70AD47"/>
                          </a:solidFill>
                          <a:latin typeface="Calibri"/>
                        </a:rPr>
                        <a:t>✓</a:t>
                      </a:r>
                      <a:endParaRPr lang="en-US"/>
                    </a:p>
                  </a:txBody>
                  <a:tcPr/>
                </a:tc>
                <a:tc>
                  <a:txBody>
                    <a:bodyPr/>
                    <a:lstStyle/>
                    <a:p>
                      <a:pPr lvl="0" algn="ctr">
                        <a:buNone/>
                      </a:pPr>
                      <a:r>
                        <a:rPr lang="en-US" sz="3000" b="0" i="0" u="none" strike="noStrike" noProof="0" dirty="0">
                          <a:solidFill>
                            <a:srgbClr val="70AD47"/>
                          </a:solidFill>
                          <a:latin typeface="Calibri"/>
                        </a:rPr>
                        <a:t>✓</a:t>
                      </a:r>
                      <a:endParaRPr lang="en-US" dirty="0"/>
                    </a:p>
                  </a:txBody>
                  <a:tcPr/>
                </a:tc>
                <a:extLst>
                  <a:ext uri="{0D108BD9-81ED-4DB2-BD59-A6C34878D82A}">
                    <a16:rowId xmlns:a16="http://schemas.microsoft.com/office/drawing/2014/main" val="2865538227"/>
                  </a:ext>
                </a:extLst>
              </a:tr>
              <a:tr h="370840">
                <a:tc>
                  <a:txBody>
                    <a:bodyPr/>
                    <a:lstStyle/>
                    <a:p>
                      <a:pPr lvl="0">
                        <a:buNone/>
                      </a:pPr>
                      <a:r>
                        <a:rPr lang="en-US" sz="2400" dirty="0"/>
                        <a:t>Infinite relations</a:t>
                      </a:r>
                    </a:p>
                  </a:txBody>
                  <a:tcPr/>
                </a:tc>
                <a:tc>
                  <a:txBody>
                    <a:bodyPr/>
                    <a:lstStyle/>
                    <a:p>
                      <a:pPr lvl="0" algn="ctr">
                        <a:buNone/>
                      </a:pPr>
                      <a:r>
                        <a:rPr lang="en-US" sz="3000" b="0" i="0" u="none" strike="noStrike" noProof="0">
                          <a:solidFill>
                            <a:srgbClr val="FF0000"/>
                          </a:solidFill>
                          <a:latin typeface="Calibri"/>
                        </a:rPr>
                        <a:t>✗</a:t>
                      </a:r>
                      <a:endParaRPr lang="en-US">
                        <a:solidFill>
                          <a:srgbClr val="FF0000"/>
                        </a:solidFill>
                      </a:endParaRPr>
                    </a:p>
                  </a:txBody>
                  <a:tcPr/>
                </a:tc>
                <a:tc>
                  <a:txBody>
                    <a:bodyPr/>
                    <a:lstStyle/>
                    <a:p>
                      <a:pPr lvl="0" algn="ctr">
                        <a:buNone/>
                      </a:pPr>
                      <a:r>
                        <a:rPr lang="en-US" sz="3000" b="0" i="0" u="none" strike="noStrike" noProof="0">
                          <a:solidFill>
                            <a:srgbClr val="FF0000"/>
                          </a:solidFill>
                          <a:latin typeface="Calibri"/>
                        </a:rPr>
                        <a:t>✗</a:t>
                      </a:r>
                      <a:endParaRPr lang="en-US"/>
                    </a:p>
                  </a:txBody>
                  <a:tcPr/>
                </a:tc>
                <a:tc>
                  <a:txBody>
                    <a:bodyPr/>
                    <a:lstStyle/>
                    <a:p>
                      <a:pPr lvl="0" algn="ctr">
                        <a:buNone/>
                      </a:pPr>
                      <a:r>
                        <a:rPr lang="en-US" sz="3000" b="0" i="0" u="none" strike="noStrike" noProof="0">
                          <a:solidFill>
                            <a:srgbClr val="70AD47"/>
                          </a:solidFill>
                          <a:latin typeface="Calibri"/>
                        </a:rPr>
                        <a:t>✓</a:t>
                      </a:r>
                      <a:endParaRPr lang="en-US" sz="3000" b="0">
                        <a:solidFill>
                          <a:srgbClr val="70AD47"/>
                        </a:solidFill>
                      </a:endParaRPr>
                    </a:p>
                  </a:txBody>
                  <a:tcPr/>
                </a:tc>
                <a:tc>
                  <a:txBody>
                    <a:bodyPr/>
                    <a:lstStyle/>
                    <a:p>
                      <a:pPr lvl="0" algn="ctr">
                        <a:buNone/>
                      </a:pPr>
                      <a:r>
                        <a:rPr lang="en-US" sz="3000" b="0" i="0" u="none" strike="noStrike" noProof="0">
                          <a:solidFill>
                            <a:srgbClr val="70AD47"/>
                          </a:solidFill>
                          <a:latin typeface="Calibri"/>
                        </a:rPr>
                        <a:t>✓</a:t>
                      </a:r>
                      <a:endParaRPr lang="en-US"/>
                    </a:p>
                  </a:txBody>
                  <a:tcPr/>
                </a:tc>
                <a:tc>
                  <a:txBody>
                    <a:bodyPr/>
                    <a:lstStyle/>
                    <a:p>
                      <a:pPr lvl="0" algn="ctr">
                        <a:buNone/>
                      </a:pPr>
                      <a:r>
                        <a:rPr lang="en-US" sz="3000" b="0" i="0" u="none" strike="noStrike" noProof="0">
                          <a:solidFill>
                            <a:srgbClr val="70AD47"/>
                          </a:solidFill>
                          <a:latin typeface="Calibri"/>
                        </a:rPr>
                        <a:t>✓</a:t>
                      </a:r>
                      <a:endParaRPr lang="en-US" sz="3000" b="0">
                        <a:solidFill>
                          <a:srgbClr val="70AD47"/>
                        </a:solidFill>
                      </a:endParaRPr>
                    </a:p>
                  </a:txBody>
                  <a:tcPr/>
                </a:tc>
                <a:extLst>
                  <a:ext uri="{0D108BD9-81ED-4DB2-BD59-A6C34878D82A}">
                    <a16:rowId xmlns:a16="http://schemas.microsoft.com/office/drawing/2014/main" val="1505743883"/>
                  </a:ext>
                </a:extLst>
              </a:tr>
              <a:tr h="370839">
                <a:tc>
                  <a:txBody>
                    <a:bodyPr/>
                    <a:lstStyle/>
                    <a:p>
                      <a:pPr lvl="0">
                        <a:buNone/>
                      </a:pPr>
                      <a:r>
                        <a:rPr lang="en-US" sz="2400" dirty="0"/>
                        <a:t>Aggregation</a:t>
                      </a:r>
                    </a:p>
                  </a:txBody>
                  <a:tcPr/>
                </a:tc>
                <a:tc>
                  <a:txBody>
                    <a:bodyPr/>
                    <a:lstStyle/>
                    <a:p>
                      <a:pPr lvl="0" algn="ctr">
                        <a:buNone/>
                      </a:pPr>
                      <a:r>
                        <a:rPr lang="en-US" sz="3000" b="0" i="0" u="none" strike="noStrike" noProof="0">
                          <a:solidFill>
                            <a:srgbClr val="70AD47"/>
                          </a:solidFill>
                          <a:latin typeface="Calibri"/>
                        </a:rPr>
                        <a:t>✓</a:t>
                      </a:r>
                      <a:endParaRPr lang="en-US" sz="3000" b="0">
                        <a:solidFill>
                          <a:srgbClr val="70AD47"/>
                        </a:solidFill>
                        <a:latin typeface="Calibri"/>
                      </a:endParaRPr>
                    </a:p>
                  </a:txBody>
                  <a:tcPr/>
                </a:tc>
                <a:tc>
                  <a:txBody>
                    <a:bodyPr/>
                    <a:lstStyle/>
                    <a:p>
                      <a:pPr lvl="0" algn="ctr">
                        <a:buNone/>
                      </a:pPr>
                      <a:r>
                        <a:rPr lang="en-US" sz="3000" b="0" i="0" u="none" strike="noStrike" noProof="0">
                          <a:solidFill>
                            <a:srgbClr val="70AD47"/>
                          </a:solidFill>
                          <a:latin typeface="Calibri"/>
                        </a:rPr>
                        <a:t>✓</a:t>
                      </a:r>
                      <a:endParaRPr lang="en-US" sz="3000" b="0">
                        <a:solidFill>
                          <a:srgbClr val="70AD47"/>
                        </a:solidFill>
                      </a:endParaRPr>
                    </a:p>
                  </a:txBody>
                  <a:tcPr/>
                </a:tc>
                <a:tc>
                  <a:txBody>
                    <a:bodyPr/>
                    <a:lstStyle/>
                    <a:p>
                      <a:pPr lvl="0" algn="ctr">
                        <a:buNone/>
                      </a:pPr>
                      <a:r>
                        <a:rPr lang="en-US" sz="3000" b="0" i="0" u="none" strike="noStrike" noProof="0" dirty="0">
                          <a:solidFill>
                            <a:srgbClr val="FF0000"/>
                          </a:solidFill>
                          <a:latin typeface="Calibri"/>
                        </a:rPr>
                        <a:t>✗</a:t>
                      </a:r>
                      <a:endParaRPr lang="en-US" dirty="0"/>
                    </a:p>
                  </a:txBody>
                  <a:tcPr/>
                </a:tc>
                <a:tc>
                  <a:txBody>
                    <a:bodyPr/>
                    <a:lstStyle/>
                    <a:p>
                      <a:pPr lvl="0" algn="ctr">
                        <a:buNone/>
                      </a:pPr>
                      <a:r>
                        <a:rPr lang="en-US" sz="3000" b="0" i="0" u="none" strike="noStrike" noProof="0">
                          <a:solidFill>
                            <a:srgbClr val="FF0000"/>
                          </a:solidFill>
                          <a:latin typeface="Calibri"/>
                        </a:rPr>
                        <a:t>✗</a:t>
                      </a:r>
                      <a:endParaRPr lang="en-US"/>
                    </a:p>
                  </a:txBody>
                  <a:tcPr/>
                </a:tc>
                <a:tc>
                  <a:txBody>
                    <a:bodyPr/>
                    <a:lstStyle/>
                    <a:p>
                      <a:pPr lvl="0" algn="ctr">
                        <a:buNone/>
                      </a:pPr>
                      <a:r>
                        <a:rPr lang="en-US" sz="3000" b="0" i="0" u="none" strike="noStrike" noProof="0">
                          <a:solidFill>
                            <a:srgbClr val="70AD47"/>
                          </a:solidFill>
                          <a:latin typeface="Calibri"/>
                        </a:rPr>
                        <a:t>✓</a:t>
                      </a:r>
                      <a:endParaRPr lang="en-US" sz="3000" b="0">
                        <a:solidFill>
                          <a:srgbClr val="70AD47"/>
                        </a:solidFill>
                      </a:endParaRPr>
                    </a:p>
                  </a:txBody>
                  <a:tcPr/>
                </a:tc>
                <a:extLst>
                  <a:ext uri="{0D108BD9-81ED-4DB2-BD59-A6C34878D82A}">
                    <a16:rowId xmlns:a16="http://schemas.microsoft.com/office/drawing/2014/main" val="3522662703"/>
                  </a:ext>
                </a:extLst>
              </a:tr>
              <a:tr h="370838">
                <a:tc>
                  <a:txBody>
                    <a:bodyPr/>
                    <a:lstStyle/>
                    <a:p>
                      <a:pPr lvl="0">
                        <a:buNone/>
                      </a:pPr>
                      <a:r>
                        <a:rPr lang="en-US" sz="2400" dirty="0"/>
                        <a:t>Turing complete</a:t>
                      </a:r>
                    </a:p>
                  </a:txBody>
                  <a:tcPr/>
                </a:tc>
                <a:tc>
                  <a:txBody>
                    <a:bodyPr/>
                    <a:lstStyle/>
                    <a:p>
                      <a:pPr lvl="0" algn="ctr">
                        <a:buNone/>
                      </a:pPr>
                      <a:r>
                        <a:rPr lang="en-US" sz="3000" b="0" i="0" u="none" strike="noStrike" noProof="0">
                          <a:solidFill>
                            <a:srgbClr val="FF0000"/>
                          </a:solidFill>
                          <a:latin typeface="Calibri"/>
                        </a:rPr>
                        <a:t>✗</a:t>
                      </a:r>
                      <a:endParaRPr lang="en-US"/>
                    </a:p>
                  </a:txBody>
                  <a:tcPr/>
                </a:tc>
                <a:tc>
                  <a:txBody>
                    <a:bodyPr/>
                    <a:lstStyle/>
                    <a:p>
                      <a:pPr lvl="0" algn="ctr">
                        <a:buNone/>
                      </a:pPr>
                      <a:r>
                        <a:rPr lang="en-US" sz="3000" b="0" i="0" u="none" strike="noStrike" noProof="0">
                          <a:solidFill>
                            <a:srgbClr val="FF0000"/>
                          </a:solidFill>
                          <a:latin typeface="Calibri"/>
                        </a:rPr>
                        <a:t>✗</a:t>
                      </a:r>
                      <a:endParaRPr lang="en-US"/>
                    </a:p>
                  </a:txBody>
                  <a:tcPr/>
                </a:tc>
                <a:tc>
                  <a:txBody>
                    <a:bodyPr/>
                    <a:lstStyle/>
                    <a:p>
                      <a:pPr lvl="0" algn="ctr">
                        <a:buNone/>
                      </a:pPr>
                      <a:r>
                        <a:rPr lang="en-US" sz="3000" b="0" i="0" u="none" strike="noStrike" noProof="0">
                          <a:solidFill>
                            <a:srgbClr val="70AD47"/>
                          </a:solidFill>
                          <a:latin typeface="Calibri"/>
                        </a:rPr>
                        <a:t>✓</a:t>
                      </a:r>
                      <a:endParaRPr lang="en-US" sz="3000" b="0">
                        <a:solidFill>
                          <a:srgbClr val="70AD47"/>
                        </a:solidFill>
                      </a:endParaRPr>
                    </a:p>
                  </a:txBody>
                  <a:tcPr/>
                </a:tc>
                <a:tc>
                  <a:txBody>
                    <a:bodyPr/>
                    <a:lstStyle/>
                    <a:p>
                      <a:pPr lvl="0" algn="ctr">
                        <a:buNone/>
                      </a:pPr>
                      <a:r>
                        <a:rPr lang="en-US" sz="3000" b="0" i="0" u="none" strike="noStrike" noProof="0">
                          <a:solidFill>
                            <a:srgbClr val="70AD47"/>
                          </a:solidFill>
                          <a:latin typeface="Calibri"/>
                        </a:rPr>
                        <a:t>✓</a:t>
                      </a:r>
                      <a:endParaRPr lang="en-US"/>
                    </a:p>
                  </a:txBody>
                  <a:tcPr/>
                </a:tc>
                <a:tc>
                  <a:txBody>
                    <a:bodyPr/>
                    <a:lstStyle/>
                    <a:p>
                      <a:pPr lvl="0" algn="ctr">
                        <a:buNone/>
                      </a:pPr>
                      <a:r>
                        <a:rPr lang="en-US" sz="3000" b="0" i="0" u="none" strike="noStrike" noProof="0">
                          <a:solidFill>
                            <a:srgbClr val="70AD47"/>
                          </a:solidFill>
                          <a:latin typeface="Calibri"/>
                        </a:rPr>
                        <a:t>✓</a:t>
                      </a:r>
                      <a:endParaRPr lang="en-US" sz="3000" b="0">
                        <a:solidFill>
                          <a:srgbClr val="70AD47"/>
                        </a:solidFill>
                      </a:endParaRPr>
                    </a:p>
                  </a:txBody>
                  <a:tcPr/>
                </a:tc>
                <a:extLst>
                  <a:ext uri="{0D108BD9-81ED-4DB2-BD59-A6C34878D82A}">
                    <a16:rowId xmlns:a16="http://schemas.microsoft.com/office/drawing/2014/main" val="957847615"/>
                  </a:ext>
                </a:extLst>
              </a:tr>
              <a:tr h="370838">
                <a:tc>
                  <a:txBody>
                    <a:bodyPr/>
                    <a:lstStyle/>
                    <a:p>
                      <a:pPr lvl="0">
                        <a:buNone/>
                      </a:pPr>
                      <a:r>
                        <a:rPr lang="en-US" sz="2400" dirty="0"/>
                        <a:t>Constraints</a:t>
                      </a:r>
                    </a:p>
                  </a:txBody>
                  <a:tcPr/>
                </a:tc>
                <a:tc>
                  <a:txBody>
                    <a:bodyPr/>
                    <a:lstStyle/>
                    <a:p>
                      <a:pPr lvl="0" algn="ctr">
                        <a:buNone/>
                      </a:pPr>
                      <a:r>
                        <a:rPr lang="en-US" sz="3000" b="0" i="0" u="none" strike="noStrike" noProof="0" dirty="0">
                          <a:solidFill>
                            <a:srgbClr val="FF0000"/>
                          </a:solidFill>
                          <a:latin typeface="Calibri"/>
                        </a:rPr>
                        <a:t>✗</a:t>
                      </a:r>
                      <a:endParaRPr lang="en-US" dirty="0"/>
                    </a:p>
                  </a:txBody>
                  <a:tcPr/>
                </a:tc>
                <a:tc>
                  <a:txBody>
                    <a:bodyPr/>
                    <a:lstStyle/>
                    <a:p>
                      <a:pPr lvl="0" algn="ctr">
                        <a:buNone/>
                      </a:pPr>
                      <a:r>
                        <a:rPr lang="en-US" sz="3000" b="0" i="0" u="none" strike="noStrike" noProof="0">
                          <a:solidFill>
                            <a:srgbClr val="FF0000"/>
                          </a:solidFill>
                          <a:latin typeface="Calibri"/>
                        </a:rPr>
                        <a:t>✗</a:t>
                      </a:r>
                      <a:endParaRPr lang="en-US"/>
                    </a:p>
                  </a:txBody>
                  <a:tcPr/>
                </a:tc>
                <a:tc>
                  <a:txBody>
                    <a:bodyPr/>
                    <a:lstStyle/>
                    <a:p>
                      <a:pPr lvl="0" algn="ctr">
                        <a:buNone/>
                      </a:pPr>
                      <a:r>
                        <a:rPr lang="en-US" sz="3000" b="0" i="0" u="none" strike="noStrike" noProof="0">
                          <a:solidFill>
                            <a:srgbClr val="FF0000"/>
                          </a:solidFill>
                          <a:latin typeface="Calibri"/>
                        </a:rPr>
                        <a:t>✗</a:t>
                      </a:r>
                      <a:endParaRPr lang="en-US"/>
                    </a:p>
                  </a:txBody>
                  <a:tcPr/>
                </a:tc>
                <a:tc>
                  <a:txBody>
                    <a:bodyPr/>
                    <a:lstStyle/>
                    <a:p>
                      <a:pPr lvl="0" algn="ctr">
                        <a:buNone/>
                      </a:pPr>
                      <a:r>
                        <a:rPr lang="en-US" sz="3000" b="0" i="0" u="none" strike="noStrike" noProof="0">
                          <a:solidFill>
                            <a:srgbClr val="70AD47"/>
                          </a:solidFill>
                          <a:latin typeface="Calibri"/>
                        </a:rPr>
                        <a:t>✓</a:t>
                      </a:r>
                      <a:endParaRPr lang="en-US"/>
                    </a:p>
                  </a:txBody>
                  <a:tcPr/>
                </a:tc>
                <a:tc>
                  <a:txBody>
                    <a:bodyPr/>
                    <a:lstStyle/>
                    <a:p>
                      <a:pPr lvl="0" algn="ctr">
                        <a:buNone/>
                      </a:pPr>
                      <a:r>
                        <a:rPr lang="en-US" sz="3000" b="0" i="0" u="none" strike="noStrike" noProof="0" dirty="0">
                          <a:solidFill>
                            <a:srgbClr val="70AD47"/>
                          </a:solidFill>
                          <a:latin typeface="Calibri"/>
                        </a:rPr>
                        <a:t>✓</a:t>
                      </a:r>
                      <a:endParaRPr lang="en-US" dirty="0"/>
                    </a:p>
                  </a:txBody>
                  <a:tcPr/>
                </a:tc>
                <a:extLst>
                  <a:ext uri="{0D108BD9-81ED-4DB2-BD59-A6C34878D82A}">
                    <a16:rowId xmlns:a16="http://schemas.microsoft.com/office/drawing/2014/main" val="273178994"/>
                  </a:ext>
                </a:extLst>
              </a:tr>
            </a:tbl>
          </a:graphicData>
        </a:graphic>
      </p:graphicFrame>
      <p:sp>
        <p:nvSpPr>
          <p:cNvPr id="2" name="Oval 1">
            <a:extLst>
              <a:ext uri="{FF2B5EF4-FFF2-40B4-BE49-F238E27FC236}">
                <a16:creationId xmlns:a16="http://schemas.microsoft.com/office/drawing/2014/main" id="{7820C69E-D81B-427D-8BC7-DAF837E4FE78}"/>
              </a:ext>
            </a:extLst>
          </p:cNvPr>
          <p:cNvSpPr/>
          <p:nvPr/>
        </p:nvSpPr>
        <p:spPr>
          <a:xfrm>
            <a:off x="6269046" y="3159684"/>
            <a:ext cx="1009403" cy="1336115"/>
          </a:xfrm>
          <a:prstGeom prst="ellipse">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peech Bubble: Oval 2">
            <a:extLst>
              <a:ext uri="{FF2B5EF4-FFF2-40B4-BE49-F238E27FC236}">
                <a16:creationId xmlns:a16="http://schemas.microsoft.com/office/drawing/2014/main" id="{ED5FB5D1-4F28-4471-81A9-022E293FAE8A}"/>
              </a:ext>
            </a:extLst>
          </p:cNvPr>
          <p:cNvSpPr/>
          <p:nvPr/>
        </p:nvSpPr>
        <p:spPr>
          <a:xfrm>
            <a:off x="8010822" y="5111929"/>
            <a:ext cx="3040083" cy="1318161"/>
          </a:xfrm>
          <a:prstGeom prst="wedgeEllipseCallout">
            <a:avLst>
              <a:gd name="adj1" fmla="val -77175"/>
              <a:gd name="adj2" fmla="val -10637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Hard to mix</a:t>
            </a:r>
          </a:p>
        </p:txBody>
      </p:sp>
      <p:sp>
        <p:nvSpPr>
          <p:cNvPr id="5" name="TextBox 4">
            <a:extLst>
              <a:ext uri="{FF2B5EF4-FFF2-40B4-BE49-F238E27FC236}">
                <a16:creationId xmlns:a16="http://schemas.microsoft.com/office/drawing/2014/main" id="{4A00C8E7-9DDD-427E-9B6A-83F5A467E58B}"/>
              </a:ext>
            </a:extLst>
          </p:cNvPr>
          <p:cNvSpPr txBox="1"/>
          <p:nvPr/>
        </p:nvSpPr>
        <p:spPr>
          <a:xfrm>
            <a:off x="0" y="201746"/>
            <a:ext cx="12192000" cy="769441"/>
          </a:xfrm>
          <a:prstGeom prst="rect">
            <a:avLst/>
          </a:prstGeom>
          <a:noFill/>
        </p:spPr>
        <p:txBody>
          <a:bodyPr wrap="square" rtlCol="0">
            <a:spAutoFit/>
          </a:bodyPr>
          <a:lstStyle/>
          <a:p>
            <a:pPr algn="ctr"/>
            <a:r>
              <a:rPr lang="en-US" sz="4400" dirty="0">
                <a:latin typeface="+mj-lt"/>
              </a:rPr>
              <a:t>Dyna vs.  Prior Work</a:t>
            </a:r>
          </a:p>
        </p:txBody>
      </p:sp>
      <p:sp>
        <p:nvSpPr>
          <p:cNvPr id="8" name="blocker 1">
            <a:extLst>
              <a:ext uri="{FF2B5EF4-FFF2-40B4-BE49-F238E27FC236}">
                <a16:creationId xmlns:a16="http://schemas.microsoft.com/office/drawing/2014/main" id="{24029356-3C67-441A-BDE7-A414081655FA}"/>
              </a:ext>
            </a:extLst>
          </p:cNvPr>
          <p:cNvSpPr/>
          <p:nvPr/>
        </p:nvSpPr>
        <p:spPr>
          <a:xfrm>
            <a:off x="247650" y="2057400"/>
            <a:ext cx="8138583" cy="4014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blocker 2">
            <a:extLst>
              <a:ext uri="{FF2B5EF4-FFF2-40B4-BE49-F238E27FC236}">
                <a16:creationId xmlns:a16="http://schemas.microsoft.com/office/drawing/2014/main" id="{AED0334F-697E-4561-802F-29F82A28F8F9}"/>
              </a:ext>
            </a:extLst>
          </p:cNvPr>
          <p:cNvSpPr/>
          <p:nvPr/>
        </p:nvSpPr>
        <p:spPr>
          <a:xfrm>
            <a:off x="212220" y="2591089"/>
            <a:ext cx="8138583" cy="4014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blocker 3">
            <a:extLst>
              <a:ext uri="{FF2B5EF4-FFF2-40B4-BE49-F238E27FC236}">
                <a16:creationId xmlns:a16="http://schemas.microsoft.com/office/drawing/2014/main" id="{5FAF8DBC-8F1D-498E-B313-B7E405122246}"/>
              </a:ext>
            </a:extLst>
          </p:cNvPr>
          <p:cNvSpPr/>
          <p:nvPr/>
        </p:nvSpPr>
        <p:spPr>
          <a:xfrm>
            <a:off x="212220" y="3104535"/>
            <a:ext cx="8138583" cy="32518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blocker 4">
            <a:extLst>
              <a:ext uri="{FF2B5EF4-FFF2-40B4-BE49-F238E27FC236}">
                <a16:creationId xmlns:a16="http://schemas.microsoft.com/office/drawing/2014/main" id="{0646CC34-10D9-4BE9-8169-6E37F4AACF59}"/>
              </a:ext>
            </a:extLst>
          </p:cNvPr>
          <p:cNvSpPr/>
          <p:nvPr/>
        </p:nvSpPr>
        <p:spPr>
          <a:xfrm>
            <a:off x="143679" y="3939084"/>
            <a:ext cx="8138583" cy="25491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blocker 5">
            <a:extLst>
              <a:ext uri="{FF2B5EF4-FFF2-40B4-BE49-F238E27FC236}">
                <a16:creationId xmlns:a16="http://schemas.microsoft.com/office/drawing/2014/main" id="{82A50A78-3802-439A-8276-D4FF22EC83BF}"/>
              </a:ext>
            </a:extLst>
          </p:cNvPr>
          <p:cNvSpPr/>
          <p:nvPr/>
        </p:nvSpPr>
        <p:spPr>
          <a:xfrm>
            <a:off x="247650" y="4507091"/>
            <a:ext cx="8138583" cy="21848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blocker 6">
            <a:extLst>
              <a:ext uri="{FF2B5EF4-FFF2-40B4-BE49-F238E27FC236}">
                <a16:creationId xmlns:a16="http://schemas.microsoft.com/office/drawing/2014/main" id="{56006F57-2DAD-40A7-85EE-7A3D9CEE553A}"/>
              </a:ext>
            </a:extLst>
          </p:cNvPr>
          <p:cNvSpPr/>
          <p:nvPr/>
        </p:nvSpPr>
        <p:spPr>
          <a:xfrm>
            <a:off x="142875" y="5337686"/>
            <a:ext cx="8138583" cy="10924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Bubble 1 finite">
            <a:extLst>
              <a:ext uri="{FF2B5EF4-FFF2-40B4-BE49-F238E27FC236}">
                <a16:creationId xmlns:a16="http://schemas.microsoft.com/office/drawing/2014/main" id="{42A32299-B372-474B-8A24-FFD774614D57}"/>
              </a:ext>
            </a:extLst>
          </p:cNvPr>
          <p:cNvSpPr/>
          <p:nvPr/>
        </p:nvSpPr>
        <p:spPr>
          <a:xfrm>
            <a:off x="2973148" y="2856191"/>
            <a:ext cx="3514726" cy="1943100"/>
          </a:xfrm>
          <a:prstGeom prst="wedgeEllipseCallout">
            <a:avLst>
              <a:gd name="adj1" fmla="val -84857"/>
              <a:gd name="adj2" fmla="val -6634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Supported by all.</a:t>
            </a:r>
          </a:p>
          <a:p>
            <a:pPr algn="ctr"/>
            <a:r>
              <a:rPr lang="en-US" sz="2400" dirty="0"/>
              <a:t>Naïve strategies terminate due to finite.</a:t>
            </a:r>
          </a:p>
        </p:txBody>
      </p:sp>
      <p:sp>
        <p:nvSpPr>
          <p:cNvPr id="11" name="bubble 2 deductive">
            <a:extLst>
              <a:ext uri="{FF2B5EF4-FFF2-40B4-BE49-F238E27FC236}">
                <a16:creationId xmlns:a16="http://schemas.microsoft.com/office/drawing/2014/main" id="{28241CF1-617E-4687-9A91-5412FF265414}"/>
              </a:ext>
            </a:extLst>
          </p:cNvPr>
          <p:cNvSpPr/>
          <p:nvPr/>
        </p:nvSpPr>
        <p:spPr>
          <a:xfrm>
            <a:off x="3267594" y="3771901"/>
            <a:ext cx="3220280" cy="1714500"/>
          </a:xfrm>
          <a:prstGeom prst="wedgeEllipseCallout">
            <a:avLst>
              <a:gd name="adj1" fmla="val -88746"/>
              <a:gd name="adj2" fmla="val -875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Combining rules and “facts” to infer new “facts”</a:t>
            </a:r>
          </a:p>
        </p:txBody>
      </p:sp>
      <p:sp>
        <p:nvSpPr>
          <p:cNvPr id="12" name="bubble 3 infinite">
            <a:extLst>
              <a:ext uri="{FF2B5EF4-FFF2-40B4-BE49-F238E27FC236}">
                <a16:creationId xmlns:a16="http://schemas.microsoft.com/office/drawing/2014/main" id="{760C076A-37BC-437F-A34A-4241C7C54816}"/>
              </a:ext>
            </a:extLst>
          </p:cNvPr>
          <p:cNvSpPr/>
          <p:nvPr/>
        </p:nvSpPr>
        <p:spPr>
          <a:xfrm>
            <a:off x="2761644" y="3999358"/>
            <a:ext cx="3514726" cy="2244279"/>
          </a:xfrm>
          <a:prstGeom prst="wedgeEllipseCallout">
            <a:avLst>
              <a:gd name="adj1" fmla="val -70426"/>
              <a:gd name="adj2" fmla="val -520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E.g. can we represent the set of all positive integers, or all prime numbers</a:t>
            </a:r>
          </a:p>
        </p:txBody>
      </p:sp>
      <p:sp>
        <p:nvSpPr>
          <p:cNvPr id="13" name="bubble 4 aggregation">
            <a:extLst>
              <a:ext uri="{FF2B5EF4-FFF2-40B4-BE49-F238E27FC236}">
                <a16:creationId xmlns:a16="http://schemas.microsoft.com/office/drawing/2014/main" id="{29EC2938-D0E7-4FAC-937A-14A5EE55934B}"/>
              </a:ext>
            </a:extLst>
          </p:cNvPr>
          <p:cNvSpPr/>
          <p:nvPr/>
        </p:nvSpPr>
        <p:spPr>
          <a:xfrm>
            <a:off x="3019424" y="4905114"/>
            <a:ext cx="6243639" cy="1209962"/>
          </a:xfrm>
          <a:prstGeom prst="wedgeEllipseCallout">
            <a:avLst>
              <a:gd name="adj1" fmla="val -66026"/>
              <a:gd name="adj2" fmla="val -8533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latin typeface="Courier New" panose="02070309020205020404" pitchFamily="49" charset="0"/>
                <a:cs typeface="Courier New" panose="02070309020205020404" pitchFamily="49" charset="0"/>
              </a:rPr>
              <a:t>SELECT </a:t>
            </a:r>
            <a:r>
              <a:rPr lang="en-US" sz="2200" u="sng" dirty="0">
                <a:latin typeface="Courier New" panose="02070309020205020404" pitchFamily="49" charset="0"/>
                <a:cs typeface="Courier New" panose="02070309020205020404" pitchFamily="49" charset="0"/>
              </a:rPr>
              <a:t>sum(column)</a:t>
            </a:r>
            <a:r>
              <a:rPr lang="en-US" sz="2200" dirty="0">
                <a:latin typeface="Courier New" panose="02070309020205020404" pitchFamily="49" charset="0"/>
                <a:cs typeface="Courier New" panose="02070309020205020404" pitchFamily="49" charset="0"/>
              </a:rPr>
              <a:t> FROM x</a:t>
            </a:r>
          </a:p>
          <a:p>
            <a:pPr algn="ctr"/>
            <a:r>
              <a:rPr lang="en-US" sz="2200" dirty="0">
                <a:cs typeface="Courier New" panose="02070309020205020404" pitchFamily="49" charset="0"/>
              </a:rPr>
              <a:t>Important for weighted programs</a:t>
            </a:r>
          </a:p>
        </p:txBody>
      </p:sp>
      <p:sp>
        <p:nvSpPr>
          <p:cNvPr id="14" name="bubble 5 turing">
            <a:extLst>
              <a:ext uri="{FF2B5EF4-FFF2-40B4-BE49-F238E27FC236}">
                <a16:creationId xmlns:a16="http://schemas.microsoft.com/office/drawing/2014/main" id="{D672BAB2-67B5-483C-9E8F-53BCB3D8F8AD}"/>
              </a:ext>
            </a:extLst>
          </p:cNvPr>
          <p:cNvSpPr/>
          <p:nvPr/>
        </p:nvSpPr>
        <p:spPr>
          <a:xfrm>
            <a:off x="2714372" y="2550011"/>
            <a:ext cx="3629025" cy="1469466"/>
          </a:xfrm>
          <a:prstGeom prst="wedgeEllipseCallout">
            <a:avLst>
              <a:gd name="adj1" fmla="val -70439"/>
              <a:gd name="adj2" fmla="val 877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Is this a full programming language</a:t>
            </a:r>
          </a:p>
        </p:txBody>
      </p:sp>
      <mc:AlternateContent xmlns:mc="http://schemas.openxmlformats.org/markup-compatibility/2006" xmlns:a14="http://schemas.microsoft.com/office/drawing/2010/main">
        <mc:Choice Requires="a14">
          <p:sp>
            <p:nvSpPr>
              <p:cNvPr id="15" name="bubble 6 constraints">
                <a:extLst>
                  <a:ext uri="{FF2B5EF4-FFF2-40B4-BE49-F238E27FC236}">
                    <a16:creationId xmlns:a16="http://schemas.microsoft.com/office/drawing/2014/main" id="{1B85B3B3-2E6C-422D-BB2C-0A7616469102}"/>
                  </a:ext>
                </a:extLst>
              </p:cNvPr>
              <p:cNvSpPr/>
              <p:nvPr/>
            </p:nvSpPr>
            <p:spPr>
              <a:xfrm>
                <a:off x="2000605" y="2771775"/>
                <a:ext cx="4200524" cy="2300288"/>
              </a:xfrm>
              <a:prstGeom prst="wedgeEllipseCallout">
                <a:avLst>
                  <a:gd name="adj1" fmla="val -49260"/>
                  <a:gd name="adj2" fmla="val 606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Can expressions like: </a:t>
                </a:r>
              </a:p>
              <a:p>
                <a:pPr algn="ctr"/>
                <a14:m>
                  <m:oMath xmlns:m="http://schemas.openxmlformats.org/officeDocument/2006/math">
                    <m:r>
                      <a:rPr lang="en-US" sz="2400" b="0" i="1" smtClean="0">
                        <a:latin typeface="Cambria Math" panose="02040503050406030204" pitchFamily="18" charset="0"/>
                      </a:rPr>
                      <m:t>𝑋</m:t>
                    </m:r>
                    <m:r>
                      <a:rPr lang="en-US" sz="2400" b="0" i="1" smtClean="0">
                        <a:latin typeface="Cambria Math" panose="02040503050406030204" pitchFamily="18" charset="0"/>
                      </a:rPr>
                      <m:t>&lt;</m:t>
                    </m:r>
                    <m:r>
                      <a:rPr lang="en-US" sz="2400" b="0" i="1" smtClean="0">
                        <a:latin typeface="Cambria Math" panose="02040503050406030204" pitchFamily="18" charset="0"/>
                      </a:rPr>
                      <m:t>𝑌</m:t>
                    </m:r>
                  </m:oMath>
                </a14:m>
                <a:r>
                  <a:rPr lang="en-US" sz="2400" dirty="0"/>
                  <a:t> &amp;&amp; </a:t>
                </a:r>
                <a14:m>
                  <m:oMath xmlns:m="http://schemas.openxmlformats.org/officeDocument/2006/math">
                    <m:r>
                      <a:rPr lang="en-US" sz="2400" b="0" i="1" smtClean="0">
                        <a:latin typeface="Cambria Math" panose="02040503050406030204" pitchFamily="18" charset="0"/>
                      </a:rPr>
                      <m:t>𝑌</m:t>
                    </m:r>
                    <m:r>
                      <a:rPr lang="en-US" sz="2400" b="0" i="1" smtClean="0">
                        <a:latin typeface="Cambria Math" panose="02040503050406030204" pitchFamily="18" charset="0"/>
                      </a:rPr>
                      <m:t>&lt;</m:t>
                    </m:r>
                    <m:r>
                      <a:rPr lang="en-US" sz="2400" b="0" i="1" smtClean="0">
                        <a:latin typeface="Cambria Math" panose="02040503050406030204" pitchFamily="18" charset="0"/>
                      </a:rPr>
                      <m:t>𝑋</m:t>
                    </m:r>
                  </m:oMath>
                </a14:m>
                <a:endParaRPr lang="en-US" sz="2400" dirty="0"/>
              </a:p>
              <a:p>
                <a:pPr algn="ctr"/>
                <a:r>
                  <a:rPr lang="en-US" sz="2400" dirty="0"/>
                  <a:t> be identified as impossible</a:t>
                </a:r>
              </a:p>
            </p:txBody>
          </p:sp>
        </mc:Choice>
        <mc:Fallback xmlns="">
          <p:sp>
            <p:nvSpPr>
              <p:cNvPr id="15" name="bubble 6 constraints">
                <a:extLst>
                  <a:ext uri="{FF2B5EF4-FFF2-40B4-BE49-F238E27FC236}">
                    <a16:creationId xmlns:a16="http://schemas.microsoft.com/office/drawing/2014/main" id="{1B85B3B3-2E6C-422D-BB2C-0A7616469102}"/>
                  </a:ext>
                </a:extLst>
              </p:cNvPr>
              <p:cNvSpPr>
                <a:spLocks noRot="1" noChangeAspect="1" noMove="1" noResize="1" noEditPoints="1" noAdjustHandles="1" noChangeArrowheads="1" noChangeShapeType="1" noTextEdit="1"/>
              </p:cNvSpPr>
              <p:nvPr/>
            </p:nvSpPr>
            <p:spPr>
              <a:xfrm>
                <a:off x="2000605" y="2771775"/>
                <a:ext cx="4200524" cy="2300288"/>
              </a:xfrm>
              <a:prstGeom prst="wedgeEllipseCallout">
                <a:avLst>
                  <a:gd name="adj1" fmla="val -49260"/>
                  <a:gd name="adj2" fmla="val 60637"/>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172551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par>
                                <p:cTn id="13" presetID="1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0" nodeType="clickEffect">
                                  <p:stCondLst>
                                    <p:cond delay="0"/>
                                  </p:stCondLst>
                                  <p:childTnLst>
                                    <p:animEffect transition="out" filter="fade">
                                      <p:cBhvr>
                                        <p:cTn id="19" dur="500"/>
                                        <p:tgtEl>
                                          <p:spTgt spid="16"/>
                                        </p:tgtEl>
                                      </p:cBhvr>
                                    </p:animEffect>
                                    <p:set>
                                      <p:cBhvr>
                                        <p:cTn id="20" dur="1" fill="hold">
                                          <p:stCondLst>
                                            <p:cond delay="499"/>
                                          </p:stCondLst>
                                        </p:cTn>
                                        <p:tgtEl>
                                          <p:spTgt spid="16"/>
                                        </p:tgtEl>
                                        <p:attrNameLst>
                                          <p:attrName>style.visibility</p:attrName>
                                        </p:attrNameLst>
                                      </p:cBhvr>
                                      <p:to>
                                        <p:strVal val="hidden"/>
                                      </p:to>
                                    </p:set>
                                  </p:childTnLst>
                                </p:cTn>
                              </p:par>
                              <p:par>
                                <p:cTn id="21" presetID="10" presetClass="exit" presetSubtype="0" fill="hold" grpId="1" nodeType="withEffect">
                                  <p:stCondLst>
                                    <p:cond delay="0"/>
                                  </p:stCondLst>
                                  <p:childTnLst>
                                    <p:animEffect transition="out" filter="fade">
                                      <p:cBhvr>
                                        <p:cTn id="22" dur="500"/>
                                        <p:tgtEl>
                                          <p:spTgt spid="6"/>
                                        </p:tgtEl>
                                      </p:cBhvr>
                                    </p:animEffect>
                                    <p:set>
                                      <p:cBhvr>
                                        <p:cTn id="23" dur="1" fill="hold">
                                          <p:stCondLst>
                                            <p:cond delay="499"/>
                                          </p:stCondLst>
                                        </p:cTn>
                                        <p:tgtEl>
                                          <p:spTgt spid="6"/>
                                        </p:tgtEl>
                                        <p:attrNameLst>
                                          <p:attrName>style.visibility</p:attrName>
                                        </p:attrNameLst>
                                      </p:cBhvr>
                                      <p:to>
                                        <p:strVal val="hidden"/>
                                      </p:to>
                                    </p:set>
                                  </p:childTnLst>
                                </p:cTn>
                              </p:par>
                              <p:par>
                                <p:cTn id="24" presetID="10" presetClass="entr" presetSubtype="0"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5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17"/>
                                        </p:tgtEl>
                                      </p:cBhvr>
                                    </p:animEffect>
                                    <p:set>
                                      <p:cBhvr>
                                        <p:cTn id="31" dur="1" fill="hold">
                                          <p:stCondLst>
                                            <p:cond delay="499"/>
                                          </p:stCondLst>
                                        </p:cTn>
                                        <p:tgtEl>
                                          <p:spTgt spid="17"/>
                                        </p:tgtEl>
                                        <p:attrNameLst>
                                          <p:attrName>style.visibility</p:attrName>
                                        </p:attrNameLst>
                                      </p:cBhvr>
                                      <p:to>
                                        <p:strVal val="hidden"/>
                                      </p:to>
                                    </p:set>
                                  </p:childTnLst>
                                </p:cTn>
                              </p:par>
                              <p:par>
                                <p:cTn id="32" presetID="10" presetClass="exit" presetSubtype="0" fill="hold" grpId="1" nodeType="withEffect">
                                  <p:stCondLst>
                                    <p:cond delay="0"/>
                                  </p:stCondLst>
                                  <p:childTnLst>
                                    <p:animEffect transition="out" filter="fade">
                                      <p:cBhvr>
                                        <p:cTn id="33" dur="500"/>
                                        <p:tgtEl>
                                          <p:spTgt spid="11"/>
                                        </p:tgtEl>
                                      </p:cBhvr>
                                    </p:animEffect>
                                    <p:set>
                                      <p:cBhvr>
                                        <p:cTn id="34" dur="1" fill="hold">
                                          <p:stCondLst>
                                            <p:cond delay="499"/>
                                          </p:stCondLst>
                                        </p:cTn>
                                        <p:tgtEl>
                                          <p:spTgt spid="11"/>
                                        </p:tgtEl>
                                        <p:attrNameLst>
                                          <p:attrName>style.visibility</p:attrName>
                                        </p:attrNameLst>
                                      </p:cBhvr>
                                      <p:to>
                                        <p:strVal val="hidden"/>
                                      </p:to>
                                    </p:set>
                                  </p:childTnLst>
                                </p:cTn>
                              </p:par>
                              <p:par>
                                <p:cTn id="35" presetID="10"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0" nodeType="clickEffect">
                                  <p:stCondLst>
                                    <p:cond delay="0"/>
                                  </p:stCondLst>
                                  <p:childTnLst>
                                    <p:animEffect transition="out" filter="fade">
                                      <p:cBhvr>
                                        <p:cTn id="41" dur="500"/>
                                        <p:tgtEl>
                                          <p:spTgt spid="18"/>
                                        </p:tgtEl>
                                      </p:cBhvr>
                                    </p:animEffect>
                                    <p:set>
                                      <p:cBhvr>
                                        <p:cTn id="42" dur="1" fill="hold">
                                          <p:stCondLst>
                                            <p:cond delay="499"/>
                                          </p:stCondLst>
                                        </p:cTn>
                                        <p:tgtEl>
                                          <p:spTgt spid="18"/>
                                        </p:tgtEl>
                                        <p:attrNameLst>
                                          <p:attrName>style.visibility</p:attrName>
                                        </p:attrNameLst>
                                      </p:cBhvr>
                                      <p:to>
                                        <p:strVal val="hidden"/>
                                      </p:to>
                                    </p:set>
                                  </p:childTnLst>
                                </p:cTn>
                              </p:par>
                              <p:par>
                                <p:cTn id="43" presetID="10" presetClass="exit" presetSubtype="0" fill="hold" grpId="1" nodeType="withEffect">
                                  <p:stCondLst>
                                    <p:cond delay="0"/>
                                  </p:stCondLst>
                                  <p:childTnLst>
                                    <p:animEffect transition="out" filter="fade">
                                      <p:cBhvr>
                                        <p:cTn id="44" dur="500"/>
                                        <p:tgtEl>
                                          <p:spTgt spid="12"/>
                                        </p:tgtEl>
                                      </p:cBhvr>
                                    </p:animEffect>
                                    <p:set>
                                      <p:cBhvr>
                                        <p:cTn id="45" dur="1" fill="hold">
                                          <p:stCondLst>
                                            <p:cond delay="499"/>
                                          </p:stCondLst>
                                        </p:cTn>
                                        <p:tgtEl>
                                          <p:spTgt spid="12"/>
                                        </p:tgtEl>
                                        <p:attrNameLst>
                                          <p:attrName>style.visibility</p:attrName>
                                        </p:attrNameLst>
                                      </p:cBhvr>
                                      <p:to>
                                        <p:strVal val="hidden"/>
                                      </p:to>
                                    </p:set>
                                  </p:childTnLst>
                                </p:cTn>
                              </p:par>
                              <p:par>
                                <p:cTn id="46" presetID="10" presetClass="entr" presetSubtype="0" fill="hold" grpId="0" nodeType="with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fade">
                                      <p:cBhvr>
                                        <p:cTn id="48" dur="500"/>
                                        <p:tgtEl>
                                          <p:spTgt spid="13"/>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xit" presetSubtype="0" fill="hold" grpId="0" nodeType="clickEffect">
                                  <p:stCondLst>
                                    <p:cond delay="0"/>
                                  </p:stCondLst>
                                  <p:childTnLst>
                                    <p:animEffect transition="out" filter="fade">
                                      <p:cBhvr>
                                        <p:cTn id="52" dur="500"/>
                                        <p:tgtEl>
                                          <p:spTgt spid="19"/>
                                        </p:tgtEl>
                                      </p:cBhvr>
                                    </p:animEffect>
                                    <p:set>
                                      <p:cBhvr>
                                        <p:cTn id="53" dur="1" fill="hold">
                                          <p:stCondLst>
                                            <p:cond delay="499"/>
                                          </p:stCondLst>
                                        </p:cTn>
                                        <p:tgtEl>
                                          <p:spTgt spid="19"/>
                                        </p:tgtEl>
                                        <p:attrNameLst>
                                          <p:attrName>style.visibility</p:attrName>
                                        </p:attrNameLst>
                                      </p:cBhvr>
                                      <p:to>
                                        <p:strVal val="hidden"/>
                                      </p:to>
                                    </p:set>
                                  </p:childTnLst>
                                </p:cTn>
                              </p:par>
                              <p:par>
                                <p:cTn id="54" presetID="10" presetClass="exit" presetSubtype="0" fill="hold" grpId="1" nodeType="withEffect">
                                  <p:stCondLst>
                                    <p:cond delay="0"/>
                                  </p:stCondLst>
                                  <p:childTnLst>
                                    <p:animEffect transition="out" filter="fade">
                                      <p:cBhvr>
                                        <p:cTn id="55" dur="500"/>
                                        <p:tgtEl>
                                          <p:spTgt spid="13"/>
                                        </p:tgtEl>
                                      </p:cBhvr>
                                    </p:animEffect>
                                    <p:set>
                                      <p:cBhvr>
                                        <p:cTn id="56" dur="1" fill="hold">
                                          <p:stCondLst>
                                            <p:cond delay="499"/>
                                          </p:stCondLst>
                                        </p:cTn>
                                        <p:tgtEl>
                                          <p:spTgt spid="13"/>
                                        </p:tgtEl>
                                        <p:attrNameLst>
                                          <p:attrName>style.visibility</p:attrName>
                                        </p:attrNameLst>
                                      </p:cBhvr>
                                      <p:to>
                                        <p:strVal val="hidden"/>
                                      </p:to>
                                    </p:set>
                                  </p:childTnLst>
                                </p:cTn>
                              </p:par>
                              <p:par>
                                <p:cTn id="57" presetID="10" presetClass="entr" presetSubtype="0" fill="hold" grpId="0" nodeType="with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fade">
                                      <p:cBhvr>
                                        <p:cTn id="59" dur="500"/>
                                        <p:tgtEl>
                                          <p:spTgt spid="14"/>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xit" presetSubtype="0" fill="hold" grpId="0" nodeType="clickEffect">
                                  <p:stCondLst>
                                    <p:cond delay="0"/>
                                  </p:stCondLst>
                                  <p:childTnLst>
                                    <p:animEffect transition="out" filter="fade">
                                      <p:cBhvr>
                                        <p:cTn id="63" dur="500"/>
                                        <p:tgtEl>
                                          <p:spTgt spid="20"/>
                                        </p:tgtEl>
                                      </p:cBhvr>
                                    </p:animEffect>
                                    <p:set>
                                      <p:cBhvr>
                                        <p:cTn id="64" dur="1" fill="hold">
                                          <p:stCondLst>
                                            <p:cond delay="499"/>
                                          </p:stCondLst>
                                        </p:cTn>
                                        <p:tgtEl>
                                          <p:spTgt spid="20"/>
                                        </p:tgtEl>
                                        <p:attrNameLst>
                                          <p:attrName>style.visibility</p:attrName>
                                        </p:attrNameLst>
                                      </p:cBhvr>
                                      <p:to>
                                        <p:strVal val="hidden"/>
                                      </p:to>
                                    </p:set>
                                  </p:childTnLst>
                                </p:cTn>
                              </p:par>
                              <p:par>
                                <p:cTn id="65" presetID="10" presetClass="entr" presetSubtype="0" fill="hold" grpId="0" nodeType="with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fade">
                                      <p:cBhvr>
                                        <p:cTn id="67" dur="500"/>
                                        <p:tgtEl>
                                          <p:spTgt spid="15"/>
                                        </p:tgtEl>
                                      </p:cBhvr>
                                    </p:animEffect>
                                  </p:childTnLst>
                                </p:cTn>
                              </p:par>
                              <p:par>
                                <p:cTn id="68" presetID="10" presetClass="exit" presetSubtype="0" fill="hold" grpId="1" nodeType="withEffect">
                                  <p:stCondLst>
                                    <p:cond delay="0"/>
                                  </p:stCondLst>
                                  <p:childTnLst>
                                    <p:animEffect transition="out" filter="fade">
                                      <p:cBhvr>
                                        <p:cTn id="69" dur="500"/>
                                        <p:tgtEl>
                                          <p:spTgt spid="14"/>
                                        </p:tgtEl>
                                      </p:cBhvr>
                                    </p:animEffect>
                                    <p:set>
                                      <p:cBhvr>
                                        <p:cTn id="70" dur="1" fill="hold">
                                          <p:stCondLst>
                                            <p:cond delay="499"/>
                                          </p:stCondLst>
                                        </p:cTn>
                                        <p:tgtEl>
                                          <p:spTgt spid="14"/>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10"/>
                                        </p:tgtEl>
                                        <p:attrNameLst>
                                          <p:attrName>style.visibility</p:attrName>
                                        </p:attrNameLst>
                                      </p:cBhvr>
                                      <p:to>
                                        <p:strVal val="visible"/>
                                      </p:to>
                                    </p:set>
                                    <p:animEffect transition="in" filter="fade">
                                      <p:cBhvr>
                                        <p:cTn id="75" dur="500"/>
                                        <p:tgtEl>
                                          <p:spTgt spid="10"/>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9"/>
                                        </p:tgtEl>
                                        <p:attrNameLst>
                                          <p:attrName>style.visibility</p:attrName>
                                        </p:attrNameLst>
                                      </p:cBhvr>
                                      <p:to>
                                        <p:strVal val="visible"/>
                                      </p:to>
                                    </p:set>
                                    <p:animEffect transition="in" filter="fade">
                                      <p:cBhvr>
                                        <p:cTn id="78" dur="500"/>
                                        <p:tgtEl>
                                          <p:spTgt spid="9"/>
                                        </p:tgtEl>
                                      </p:cBhvr>
                                    </p:animEffect>
                                  </p:childTnLst>
                                </p:cTn>
                              </p:par>
                              <p:par>
                                <p:cTn id="79" presetID="10" presetClass="exit" presetSubtype="0" fill="hold" grpId="1" nodeType="withEffect">
                                  <p:stCondLst>
                                    <p:cond delay="0"/>
                                  </p:stCondLst>
                                  <p:childTnLst>
                                    <p:animEffect transition="out" filter="fade">
                                      <p:cBhvr>
                                        <p:cTn id="80" dur="500"/>
                                        <p:tgtEl>
                                          <p:spTgt spid="15"/>
                                        </p:tgtEl>
                                      </p:cBhvr>
                                    </p:animEffect>
                                    <p:set>
                                      <p:cBhvr>
                                        <p:cTn id="81" dur="1" fill="hold">
                                          <p:stCondLst>
                                            <p:cond delay="499"/>
                                          </p:stCondLst>
                                        </p:cTn>
                                        <p:tgtEl>
                                          <p:spTgt spid="15"/>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2"/>
                                        </p:tgtEl>
                                        <p:attrNameLst>
                                          <p:attrName>style.visibility</p:attrName>
                                        </p:attrNameLst>
                                      </p:cBhvr>
                                      <p:to>
                                        <p:strVal val="visible"/>
                                      </p:to>
                                    </p:set>
                                    <p:animEffect transition="in" filter="fade">
                                      <p:cBhvr>
                                        <p:cTn id="86" dur="500"/>
                                        <p:tgtEl>
                                          <p:spTgt spid="2"/>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3"/>
                                        </p:tgtEl>
                                        <p:attrNameLst>
                                          <p:attrName>style.visibility</p:attrName>
                                        </p:attrNameLst>
                                      </p:cBhvr>
                                      <p:to>
                                        <p:strVal val="visible"/>
                                      </p:to>
                                    </p:set>
                                    <p:animEffect transition="in" filter="fade">
                                      <p:cBhvr>
                                        <p:cTn id="8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 grpId="0" animBg="1"/>
      <p:bldP spid="3" grpId="0" animBg="1"/>
      <p:bldP spid="8" grpId="0" animBg="1"/>
      <p:bldP spid="16" grpId="0" animBg="1"/>
      <p:bldP spid="17" grpId="0" animBg="1"/>
      <p:bldP spid="18" grpId="0" animBg="1"/>
      <p:bldP spid="19" grpId="0" animBg="1"/>
      <p:bldP spid="20" grpId="0" animBg="1"/>
      <p:bldP spid="6" grpId="0" animBg="1"/>
      <p:bldP spid="6"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F7F4CBF-470B-4491-AFDF-46BFAA1A140F}"/>
              </a:ext>
            </a:extLst>
          </p:cNvPr>
          <p:cNvSpPr>
            <a:spLocks noGrp="1"/>
          </p:cNvSpPr>
          <p:nvPr>
            <p:ph type="title"/>
          </p:nvPr>
        </p:nvSpPr>
        <p:spPr/>
        <p:txBody>
          <a:bodyPr/>
          <a:lstStyle/>
          <a:p>
            <a:pPr algn="ctr"/>
            <a:r>
              <a:rPr lang="en-US" dirty="0"/>
              <a:t>Aggregation + Infinite</a:t>
            </a:r>
          </a:p>
        </p:txBody>
      </p:sp>
      <p:sp>
        <p:nvSpPr>
          <p:cNvPr id="6" name="Text Placeholder 5">
            <a:extLst>
              <a:ext uri="{FF2B5EF4-FFF2-40B4-BE49-F238E27FC236}">
                <a16:creationId xmlns:a16="http://schemas.microsoft.com/office/drawing/2014/main" id="{DB210720-6726-45E6-A620-97D6623660C7}"/>
              </a:ext>
            </a:extLst>
          </p:cNvPr>
          <p:cNvSpPr>
            <a:spLocks noGrp="1"/>
          </p:cNvSpPr>
          <p:nvPr>
            <p:ph type="body" idx="1"/>
          </p:nvPr>
        </p:nvSpPr>
        <p:spPr/>
        <p:txBody>
          <a:bodyPr/>
          <a:lstStyle/>
          <a:p>
            <a:r>
              <a:rPr lang="en-US" dirty="0"/>
              <a:t>Aggregators</a:t>
            </a:r>
          </a:p>
        </p:txBody>
      </p:sp>
      <p:sp>
        <p:nvSpPr>
          <p:cNvPr id="7" name="Content Placeholder 6">
            <a:extLst>
              <a:ext uri="{FF2B5EF4-FFF2-40B4-BE49-F238E27FC236}">
                <a16:creationId xmlns:a16="http://schemas.microsoft.com/office/drawing/2014/main" id="{6476FE3D-9155-43B3-8A18-4C0C6E62566B}"/>
              </a:ext>
            </a:extLst>
          </p:cNvPr>
          <p:cNvSpPr>
            <a:spLocks noGrp="1"/>
          </p:cNvSpPr>
          <p:nvPr>
            <p:ph sz="half" idx="2"/>
          </p:nvPr>
        </p:nvSpPr>
        <p:spPr/>
        <p:txBody>
          <a:bodyPr>
            <a:normAutofit fontScale="92500" lnSpcReduction="10000"/>
          </a:bodyPr>
          <a:lstStyle/>
          <a:p>
            <a:r>
              <a:rPr lang="en-US" dirty="0"/>
              <a:t>OR – Exists A True Branch</a:t>
            </a:r>
          </a:p>
          <a:p>
            <a:pPr lvl="1"/>
            <a:r>
              <a:rPr lang="en-US" dirty="0"/>
              <a:t>Used in Prolog (</a:t>
            </a:r>
            <a:r>
              <a:rPr lang="en-US" dirty="0">
                <a:solidFill>
                  <a:srgbClr val="4472C4"/>
                </a:solidFill>
                <a:latin typeface="Courier New" panose="02070309020205020404" pitchFamily="49" charset="0"/>
                <a:cs typeface="Courier New" panose="02070309020205020404" pitchFamily="49" charset="0"/>
              </a:rPr>
              <a:t>:-</a:t>
            </a:r>
            <a:r>
              <a:rPr lang="en-US" dirty="0"/>
              <a:t>)</a:t>
            </a:r>
          </a:p>
          <a:p>
            <a:pPr lvl="1"/>
            <a:r>
              <a:rPr lang="en-US" dirty="0"/>
              <a:t>Can stop early if find true value</a:t>
            </a:r>
          </a:p>
          <a:p>
            <a:r>
              <a:rPr lang="en-US" dirty="0"/>
              <a:t>AND – Not exist false branch</a:t>
            </a:r>
          </a:p>
          <a:p>
            <a:r>
              <a:rPr lang="en-US" dirty="0"/>
              <a:t>Sum/Product – exhaustive expansion of non-identity contributions</a:t>
            </a:r>
          </a:p>
          <a:p>
            <a:r>
              <a:rPr lang="en-US" dirty="0"/>
              <a:t>Max/Min – Structured Search problem or exhaustive search</a:t>
            </a:r>
          </a:p>
        </p:txBody>
      </p:sp>
      <p:sp>
        <p:nvSpPr>
          <p:cNvPr id="8" name="Text Placeholder 7">
            <a:extLst>
              <a:ext uri="{FF2B5EF4-FFF2-40B4-BE49-F238E27FC236}">
                <a16:creationId xmlns:a16="http://schemas.microsoft.com/office/drawing/2014/main" id="{5FD23563-0C7B-4683-ACE6-8E2E1BC96FDC}"/>
              </a:ext>
            </a:extLst>
          </p:cNvPr>
          <p:cNvSpPr>
            <a:spLocks noGrp="1"/>
          </p:cNvSpPr>
          <p:nvPr>
            <p:ph type="body" sz="quarter" idx="3"/>
          </p:nvPr>
        </p:nvSpPr>
        <p:spPr/>
        <p:txBody>
          <a:bodyPr/>
          <a:lstStyle/>
          <a:p>
            <a:r>
              <a:rPr lang="en-US" dirty="0"/>
              <a:t>Infinite Relations</a:t>
            </a:r>
          </a:p>
        </p:txBody>
      </p:sp>
      <mc:AlternateContent xmlns:mc="http://schemas.openxmlformats.org/markup-compatibility/2006" xmlns:a14="http://schemas.microsoft.com/office/drawing/2010/main">
        <mc:Choice Requires="a14">
          <p:sp>
            <p:nvSpPr>
              <p:cNvPr id="9" name="Content Placeholder 8">
                <a:extLst>
                  <a:ext uri="{FF2B5EF4-FFF2-40B4-BE49-F238E27FC236}">
                    <a16:creationId xmlns:a16="http://schemas.microsoft.com/office/drawing/2014/main" id="{1754E15A-2645-4B9A-B949-D987D8A61C16}"/>
                  </a:ext>
                </a:extLst>
              </p:cNvPr>
              <p:cNvSpPr>
                <a:spLocks noGrp="1"/>
              </p:cNvSpPr>
              <p:nvPr>
                <p:ph sz="quarter" idx="4"/>
              </p:nvPr>
            </p:nvSpPr>
            <p:spPr/>
            <p:txBody>
              <a:bodyPr>
                <a:normAutofit fontScale="92500" lnSpcReduction="10000"/>
              </a:bodyPr>
              <a:lstStyle/>
              <a:p>
                <a:r>
                  <a:rPr lang="en-US" dirty="0"/>
                  <a:t>Infinite …..</a:t>
                </a:r>
              </a:p>
              <a:p>
                <a:pPr lvl="1"/>
                <a:r>
                  <a:rPr lang="en-US" dirty="0"/>
                  <a:t>Can’t use a naïve enumerate strategy unless it stops early</a:t>
                </a:r>
              </a:p>
              <a:p>
                <a14:m>
                  <m:oMath xmlns:m="http://schemas.openxmlformats.org/officeDocument/2006/math">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𝑋</m:t>
                        </m:r>
                        <m:r>
                          <a:rPr lang="en-US" b="0" i="1" smtClean="0">
                            <a:latin typeface="Cambria Math" panose="02040503050406030204" pitchFamily="18" charset="0"/>
                          </a:rPr>
                          <m:t> : </m:t>
                        </m:r>
                        <m:r>
                          <a:rPr lang="en-US" b="0" i="1" smtClean="0">
                            <a:latin typeface="Cambria Math" panose="02040503050406030204" pitchFamily="18" charset="0"/>
                          </a:rPr>
                          <m:t>𝑋</m:t>
                        </m:r>
                        <m:r>
                          <a:rPr lang="en-US" b="0" i="1" smtClean="0">
                            <a:latin typeface="Cambria Math" panose="02040503050406030204" pitchFamily="18" charset="0"/>
                          </a:rPr>
                          <m:t>≥5</m:t>
                        </m:r>
                      </m:e>
                    </m:d>
                  </m:oMath>
                </a14:m>
                <a:endParaRPr lang="en-US" b="0" dirty="0"/>
              </a:p>
              <a:p>
                <a:pPr lvl="1"/>
                <a:r>
                  <a:rPr lang="en-US" dirty="0"/>
                  <a:t>s</a:t>
                </a:r>
                <a14:m>
                  <m:oMath xmlns:m="http://schemas.openxmlformats.org/officeDocument/2006/math">
                    <m:r>
                      <m:rPr>
                        <m:sty m:val="p"/>
                      </m:rPr>
                      <a:rPr lang="en-US" b="0" i="0" smtClean="0">
                        <a:latin typeface="Cambria Math" panose="02040503050406030204" pitchFamily="18" charset="0"/>
                      </a:rPr>
                      <m:t>um</m:t>
                    </m:r>
                    <m:r>
                      <a:rPr lang="en-US" b="0" i="0" smtClean="0">
                        <a:latin typeface="Cambria Math" panose="02040503050406030204" pitchFamily="18" charset="0"/>
                      </a:rPr>
                      <m:t>(</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𝑋</m:t>
                        </m:r>
                        <m:r>
                          <a:rPr lang="en-US" b="0" i="1" smtClean="0">
                            <a:latin typeface="Cambria Math" panose="02040503050406030204" pitchFamily="18" charset="0"/>
                          </a:rPr>
                          <m:t> :</m:t>
                        </m:r>
                        <m:r>
                          <a:rPr lang="en-US" b="0" i="1" smtClean="0">
                            <a:latin typeface="Cambria Math" panose="02040503050406030204" pitchFamily="18" charset="0"/>
                          </a:rPr>
                          <m:t>𝑋</m:t>
                        </m:r>
                        <m:r>
                          <a:rPr lang="en-US" b="0" i="1" smtClean="0">
                            <a:latin typeface="Cambria Math" panose="02040503050406030204" pitchFamily="18" charset="0"/>
                          </a:rPr>
                          <m:t>≥5</m:t>
                        </m:r>
                      </m:e>
                    </m:d>
                    <m:r>
                      <a:rPr lang="en-US" b="0" i="1" smtClean="0">
                        <a:latin typeface="Cambria Math" panose="02040503050406030204" pitchFamily="18" charset="0"/>
                      </a:rPr>
                      <m:t>)=∞</m:t>
                    </m:r>
                  </m:oMath>
                </a14:m>
                <a:endParaRPr lang="en-US" b="0" dirty="0"/>
              </a:p>
              <a:p>
                <a:pPr lvl="1"/>
                <a:r>
                  <a:rPr lang="en-US" b="0" dirty="0"/>
                  <a:t>min</a:t>
                </a:r>
                <a14:m>
                  <m:oMath xmlns:m="http://schemas.openxmlformats.org/officeDocument/2006/math">
                    <m:r>
                      <a:rPr lang="en-US" b="0" i="0" smtClean="0">
                        <a:latin typeface="Cambria Math" panose="02040503050406030204" pitchFamily="18" charset="0"/>
                      </a:rPr>
                      <m:t>(</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𝑋</m:t>
                        </m:r>
                        <m:r>
                          <a:rPr lang="en-US" b="0" i="1" smtClean="0">
                            <a:latin typeface="Cambria Math" panose="02040503050406030204" pitchFamily="18" charset="0"/>
                          </a:rPr>
                          <m:t> :</m:t>
                        </m:r>
                        <m:r>
                          <a:rPr lang="en-US" b="0" i="1" smtClean="0">
                            <a:latin typeface="Cambria Math" panose="02040503050406030204" pitchFamily="18" charset="0"/>
                          </a:rPr>
                          <m:t>𝑋</m:t>
                        </m:r>
                        <m:r>
                          <a:rPr lang="en-US" b="0" i="1" smtClean="0">
                            <a:latin typeface="Cambria Math" panose="02040503050406030204" pitchFamily="18" charset="0"/>
                          </a:rPr>
                          <m:t>≥5</m:t>
                        </m:r>
                      </m:e>
                    </m:d>
                    <m:r>
                      <a:rPr lang="en-US" b="0" i="1" smtClean="0">
                        <a:latin typeface="Cambria Math" panose="02040503050406030204" pitchFamily="18" charset="0"/>
                      </a:rPr>
                      <m:t>)=5</m:t>
                    </m:r>
                  </m:oMath>
                </a14:m>
                <a:endParaRPr lang="en-US" b="0" dirty="0"/>
              </a:p>
              <a:p>
                <a14:m>
                  <m:oMath xmlns:m="http://schemas.openxmlformats.org/officeDocument/2006/math">
                    <m:sSubSup>
                      <m:sSubSupPr>
                        <m:ctrlPr>
                          <a:rPr lang="en-US" b="0" i="1" smtClean="0">
                            <a:latin typeface="Cambria Math" panose="02040503050406030204" pitchFamily="18" charset="0"/>
                          </a:rPr>
                        </m:ctrlPr>
                      </m:sSubSupPr>
                      <m:e>
                        <m:r>
                          <a:rPr lang="en-US" b="0" i="1" smtClean="0">
                            <a:latin typeface="Cambria Math" panose="02040503050406030204" pitchFamily="18" charset="0"/>
                          </a:rPr>
                          <m:t>∑</m:t>
                        </m:r>
                      </m:e>
                      <m:sub>
                        <m:r>
                          <a:rPr lang="en-US" b="0" i="1" smtClean="0">
                            <a:latin typeface="Cambria Math" panose="02040503050406030204" pitchFamily="18" charset="0"/>
                          </a:rPr>
                          <m:t>𝑖</m:t>
                        </m:r>
                        <m:r>
                          <a:rPr lang="en-US" b="0" i="1" smtClean="0">
                            <a:latin typeface="Cambria Math" panose="02040503050406030204" pitchFamily="18" charset="0"/>
                          </a:rPr>
                          <m:t>=0</m:t>
                        </m:r>
                      </m:sub>
                      <m:sup>
                        <m:r>
                          <a:rPr lang="en-US" b="0" i="1" smtClean="0">
                            <a:latin typeface="Cambria Math" panose="02040503050406030204" pitchFamily="18" charset="0"/>
                          </a:rPr>
                          <m:t>∞</m:t>
                        </m:r>
                      </m:sup>
                    </m:sSubSup>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𝑖</m:t>
                            </m:r>
                          </m:sup>
                        </m:sSup>
                      </m:den>
                    </m:f>
                  </m:oMath>
                </a14:m>
                <a:r>
                  <a:rPr lang="en-US" b="0" dirty="0"/>
                  <a:t> = 2</a:t>
                </a:r>
              </a:p>
              <a:p>
                <a:pPr lvl="1"/>
                <a:r>
                  <a:rPr lang="en-US" dirty="0"/>
                  <a:t>Require special rules to understand sequences</a:t>
                </a:r>
                <a:endParaRPr lang="en-US" b="0" dirty="0"/>
              </a:p>
            </p:txBody>
          </p:sp>
        </mc:Choice>
        <mc:Fallback xmlns="">
          <p:sp>
            <p:nvSpPr>
              <p:cNvPr id="9" name="Content Placeholder 8">
                <a:extLst>
                  <a:ext uri="{FF2B5EF4-FFF2-40B4-BE49-F238E27FC236}">
                    <a16:creationId xmlns:a16="http://schemas.microsoft.com/office/drawing/2014/main" id="{1754E15A-2645-4B9A-B949-D987D8A61C16}"/>
                  </a:ext>
                </a:extLst>
              </p:cNvPr>
              <p:cNvSpPr>
                <a:spLocks noGrp="1" noRot="1" noChangeAspect="1" noMove="1" noResize="1" noEditPoints="1" noAdjustHandles="1" noChangeArrowheads="1" noChangeShapeType="1" noTextEdit="1"/>
              </p:cNvSpPr>
              <p:nvPr>
                <p:ph sz="quarter" idx="4"/>
              </p:nvPr>
            </p:nvSpPr>
            <p:spPr>
              <a:blipFill>
                <a:blip r:embed="rId3"/>
                <a:stretch>
                  <a:fillRect l="-1882" t="-3311" r="-588"/>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DD8031E5-C840-4329-B5C3-BB215439BF1A}"/>
              </a:ext>
            </a:extLst>
          </p:cNvPr>
          <p:cNvSpPr>
            <a:spLocks noGrp="1"/>
          </p:cNvSpPr>
          <p:nvPr>
            <p:ph type="sldNum" sz="quarter" idx="12"/>
          </p:nvPr>
        </p:nvSpPr>
        <p:spPr/>
        <p:txBody>
          <a:bodyPr/>
          <a:lstStyle/>
          <a:p>
            <a:fld id="{3621B4CF-3BF2-4D07-85C3-ECAFBC7B28BE}" type="slidenum">
              <a:rPr lang="en-US" smtClean="0"/>
              <a:pPr/>
              <a:t>4</a:t>
            </a:fld>
            <a:endParaRPr lang="en-US" sz="1800"/>
          </a:p>
        </p:txBody>
      </p:sp>
    </p:spTree>
    <p:extLst>
      <p:ext uri="{BB962C8B-B14F-4D97-AF65-F5344CB8AC3E}">
        <p14:creationId xmlns:p14="http://schemas.microsoft.com/office/powerpoint/2010/main" val="2550216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500"/>
                                        <p:tgtEl>
                                          <p:spTgt spid="7">
                                            <p:txEl>
                                              <p:pRg st="1" end="1"/>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Effect transition="in" filter="fade">
                                      <p:cBhvr>
                                        <p:cTn id="37" dur="500"/>
                                        <p:tgtEl>
                                          <p:spTgt spid="8">
                                            <p:txEl>
                                              <p:pRg st="0" end="0"/>
                                            </p:txEl>
                                          </p:spTgt>
                                        </p:tgtEl>
                                      </p:cBhvr>
                                    </p:animEffect>
                                  </p:childTnLst>
                                </p:cTn>
                              </p:par>
                            </p:childTnLst>
                          </p:cTn>
                        </p:par>
                        <p:par>
                          <p:cTn id="38" fill="hold">
                            <p:stCondLst>
                              <p:cond delay="500"/>
                            </p:stCondLst>
                            <p:childTnLst>
                              <p:par>
                                <p:cTn id="39" presetID="10" presetClass="entr" presetSubtype="0" fill="hold" grpId="0" nodeType="afterEffect">
                                  <p:stCondLst>
                                    <p:cond delay="0"/>
                                  </p:stCondLst>
                                  <p:childTnLst>
                                    <p:set>
                                      <p:cBhvr>
                                        <p:cTn id="40" dur="1" fill="hold">
                                          <p:stCondLst>
                                            <p:cond delay="0"/>
                                          </p:stCondLst>
                                        </p:cTn>
                                        <p:tgtEl>
                                          <p:spTgt spid="9">
                                            <p:txEl>
                                              <p:pRg st="0" end="0"/>
                                            </p:txEl>
                                          </p:spTgt>
                                        </p:tgtEl>
                                        <p:attrNameLst>
                                          <p:attrName>style.visibility</p:attrName>
                                        </p:attrNameLst>
                                      </p:cBhvr>
                                      <p:to>
                                        <p:strVal val="visible"/>
                                      </p:to>
                                    </p:set>
                                    <p:animEffect transition="in" filter="fade">
                                      <p:cBhvr>
                                        <p:cTn id="41" dur="500"/>
                                        <p:tgtEl>
                                          <p:spTgt spid="9">
                                            <p:txEl>
                                              <p:pRg st="0" end="0"/>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9">
                                            <p:txEl>
                                              <p:pRg st="1" end="1"/>
                                            </p:txEl>
                                          </p:spTgt>
                                        </p:tgtEl>
                                        <p:attrNameLst>
                                          <p:attrName>style.visibility</p:attrName>
                                        </p:attrNameLst>
                                      </p:cBhvr>
                                      <p:to>
                                        <p:strVal val="visible"/>
                                      </p:to>
                                    </p:set>
                                    <p:animEffect transition="in" filter="fade">
                                      <p:cBhvr>
                                        <p:cTn id="44" dur="500"/>
                                        <p:tgtEl>
                                          <p:spTgt spid="9">
                                            <p:txEl>
                                              <p:pRg st="1" end="1"/>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9">
                                            <p:txEl>
                                              <p:pRg st="2" end="2"/>
                                            </p:txEl>
                                          </p:spTgt>
                                        </p:tgtEl>
                                        <p:attrNameLst>
                                          <p:attrName>style.visibility</p:attrName>
                                        </p:attrNameLst>
                                      </p:cBhvr>
                                      <p:to>
                                        <p:strVal val="visible"/>
                                      </p:to>
                                    </p:set>
                                    <p:animEffect transition="in" filter="fade">
                                      <p:cBhvr>
                                        <p:cTn id="49" dur="500"/>
                                        <p:tgtEl>
                                          <p:spTgt spid="9">
                                            <p:txEl>
                                              <p:pRg st="2" end="2"/>
                                            </p:txEl>
                                          </p:spTgt>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9">
                                            <p:txEl>
                                              <p:pRg st="3" end="3"/>
                                            </p:txEl>
                                          </p:spTgt>
                                        </p:tgtEl>
                                        <p:attrNameLst>
                                          <p:attrName>style.visibility</p:attrName>
                                        </p:attrNameLst>
                                      </p:cBhvr>
                                      <p:to>
                                        <p:strVal val="visible"/>
                                      </p:to>
                                    </p:set>
                                    <p:animEffect transition="in" filter="fade">
                                      <p:cBhvr>
                                        <p:cTn id="52" dur="500"/>
                                        <p:tgtEl>
                                          <p:spTgt spid="9">
                                            <p:txEl>
                                              <p:pRg st="3" end="3"/>
                                            </p:txEl>
                                          </p:spTgt>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9">
                                            <p:txEl>
                                              <p:pRg st="4" end="4"/>
                                            </p:txEl>
                                          </p:spTgt>
                                        </p:tgtEl>
                                        <p:attrNameLst>
                                          <p:attrName>style.visibility</p:attrName>
                                        </p:attrNameLst>
                                      </p:cBhvr>
                                      <p:to>
                                        <p:strVal val="visible"/>
                                      </p:to>
                                    </p:set>
                                    <p:animEffect transition="in" filter="fade">
                                      <p:cBhvr>
                                        <p:cTn id="55" dur="500"/>
                                        <p:tgtEl>
                                          <p:spTgt spid="9">
                                            <p:txEl>
                                              <p:pRg st="4" end="4"/>
                                            </p:txEl>
                                          </p:spTgt>
                                        </p:tgtEl>
                                      </p:cBhvr>
                                    </p:animEffect>
                                  </p:childTnLst>
                                </p:cTn>
                              </p:par>
                            </p:childTnLst>
                          </p:cTn>
                        </p:par>
                        <p:par>
                          <p:cTn id="56" fill="hold">
                            <p:stCondLst>
                              <p:cond delay="500"/>
                            </p:stCondLst>
                            <p:childTnLst>
                              <p:par>
                                <p:cTn id="57" presetID="10" presetClass="entr" presetSubtype="0" fill="hold" grpId="0" nodeType="afterEffect">
                                  <p:stCondLst>
                                    <p:cond delay="0"/>
                                  </p:stCondLst>
                                  <p:childTnLst>
                                    <p:set>
                                      <p:cBhvr>
                                        <p:cTn id="58" dur="1" fill="hold">
                                          <p:stCondLst>
                                            <p:cond delay="0"/>
                                          </p:stCondLst>
                                        </p:cTn>
                                        <p:tgtEl>
                                          <p:spTgt spid="9">
                                            <p:txEl>
                                              <p:pRg st="5" end="5"/>
                                            </p:txEl>
                                          </p:spTgt>
                                        </p:tgtEl>
                                        <p:attrNameLst>
                                          <p:attrName>style.visibility</p:attrName>
                                        </p:attrNameLst>
                                      </p:cBhvr>
                                      <p:to>
                                        <p:strVal val="visible"/>
                                      </p:to>
                                    </p:set>
                                    <p:animEffect transition="in" filter="fade">
                                      <p:cBhvr>
                                        <p:cTn id="59" dur="500"/>
                                        <p:tgtEl>
                                          <p:spTgt spid="9">
                                            <p:txEl>
                                              <p:pRg st="5" end="5"/>
                                            </p:txEl>
                                          </p:spTgt>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9">
                                            <p:txEl>
                                              <p:pRg st="6" end="6"/>
                                            </p:txEl>
                                          </p:spTgt>
                                        </p:tgtEl>
                                        <p:attrNameLst>
                                          <p:attrName>style.visibility</p:attrName>
                                        </p:attrNameLst>
                                      </p:cBhvr>
                                      <p:to>
                                        <p:strVal val="visible"/>
                                      </p:to>
                                    </p:set>
                                    <p:animEffect transition="in" filter="fade">
                                      <p:cBhvr>
                                        <p:cTn id="62"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uiExpand="1" build="p"/>
      <p:bldP spid="8" grpId="0" build="p"/>
      <p:bldP spid="9"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0" name="Rectangle 2">
            <a:extLst>
              <a:ext uri="{FF2B5EF4-FFF2-40B4-BE49-F238E27FC236}">
                <a16:creationId xmlns:a16="http://schemas.microsoft.com/office/drawing/2014/main" id="{14770C28-5A93-4168-9AED-0C867435F35A}"/>
              </a:ext>
            </a:extLst>
          </p:cNvPr>
          <p:cNvSpPr>
            <a:spLocks noGrp="1" noChangeArrowheads="1"/>
          </p:cNvSpPr>
          <p:nvPr>
            <p:ph type="title"/>
          </p:nvPr>
        </p:nvSpPr>
        <p:spPr>
          <a:xfrm>
            <a:off x="838200" y="-5126"/>
            <a:ext cx="10515600" cy="1325563"/>
          </a:xfrm>
        </p:spPr>
        <p:txBody>
          <a:bodyPr/>
          <a:lstStyle/>
          <a:p>
            <a:pPr algn="ctr"/>
            <a:r>
              <a:rPr lang="en-US" altLang="en-US" dirty="0"/>
              <a:t>Dyna = Logic Programming + Aggregation</a:t>
            </a:r>
          </a:p>
        </p:txBody>
      </p:sp>
      <p:sp>
        <p:nvSpPr>
          <p:cNvPr id="365571" name="Rectangle 3">
            <a:extLst>
              <a:ext uri="{FF2B5EF4-FFF2-40B4-BE49-F238E27FC236}">
                <a16:creationId xmlns:a16="http://schemas.microsoft.com/office/drawing/2014/main" id="{C225E3D6-6561-4B6F-AFE3-AE482C4184DA}"/>
              </a:ext>
            </a:extLst>
          </p:cNvPr>
          <p:cNvSpPr>
            <a:spLocks noGrp="1" noChangeArrowheads="1"/>
          </p:cNvSpPr>
          <p:nvPr>
            <p:ph idx="1"/>
          </p:nvPr>
        </p:nvSpPr>
        <p:spPr>
          <a:xfrm>
            <a:off x="1839914" y="1026748"/>
            <a:ext cx="8740775" cy="5969225"/>
          </a:xfrm>
        </p:spPr>
        <p:txBody>
          <a:bodyPr>
            <a:normAutofit/>
          </a:bodyPr>
          <a:lstStyle/>
          <a:p>
            <a:pPr marL="0" indent="0">
              <a:buNone/>
            </a:pPr>
            <a:r>
              <a:rPr lang="en-US" altLang="en-US" sz="2500" b="1" dirty="0">
                <a:latin typeface="Courier New" panose="02070309020205020404" pitchFamily="49" charset="0"/>
              </a:rPr>
              <a:t>a(</a:t>
            </a:r>
            <a:r>
              <a:rPr lang="en-US" altLang="en-US" sz="2500" b="1" dirty="0">
                <a:solidFill>
                  <a:srgbClr val="70AD47"/>
                </a:solidFill>
                <a:latin typeface="Courier New" panose="02070309020205020404" pitchFamily="49" charset="0"/>
              </a:rPr>
              <a:t>I</a:t>
            </a:r>
            <a:r>
              <a:rPr lang="en-US" altLang="en-US" sz="2500" b="1" dirty="0">
                <a:latin typeface="Courier New" panose="02070309020205020404" pitchFamily="49" charset="0"/>
              </a:rPr>
              <a:t>) </a:t>
            </a:r>
            <a:r>
              <a:rPr lang="en-US" altLang="en-US" sz="2500" b="1" dirty="0">
                <a:solidFill>
                  <a:srgbClr val="4472C4"/>
                </a:solidFill>
                <a:latin typeface="Courier New" panose="02070309020205020404" pitchFamily="49" charset="0"/>
              </a:rPr>
              <a:t>:-</a:t>
            </a:r>
            <a:r>
              <a:rPr lang="en-US" altLang="en-US" sz="2500" b="1" dirty="0">
                <a:latin typeface="Courier New" panose="02070309020205020404" pitchFamily="49" charset="0"/>
              </a:rPr>
              <a:t> b(</a:t>
            </a:r>
            <a:r>
              <a:rPr lang="en-US" altLang="en-US" sz="2500" b="1" dirty="0">
                <a:solidFill>
                  <a:srgbClr val="70AD47"/>
                </a:solidFill>
                <a:latin typeface="Courier New" panose="02070309020205020404" pitchFamily="49" charset="0"/>
              </a:rPr>
              <a:t>I</a:t>
            </a:r>
            <a:r>
              <a:rPr lang="en-US" altLang="en-US" sz="2500" b="1" dirty="0">
                <a:latin typeface="Courier New" panose="02070309020205020404" pitchFamily="49" charset="0"/>
              </a:rPr>
              <a:t>)</a:t>
            </a:r>
            <a:r>
              <a:rPr lang="en-US" altLang="en-US" sz="2500" b="1" dirty="0">
                <a:solidFill>
                  <a:srgbClr val="4472C4"/>
                </a:solidFill>
                <a:latin typeface="Courier New" panose="02070309020205020404" pitchFamily="49" charset="0"/>
              </a:rPr>
              <a:t>,</a:t>
            </a:r>
            <a:r>
              <a:rPr lang="en-US" altLang="en-US" sz="2500" b="1" dirty="0">
                <a:latin typeface="Courier New" panose="02070309020205020404" pitchFamily="49" charset="0"/>
              </a:rPr>
              <a:t> c(</a:t>
            </a:r>
            <a:r>
              <a:rPr lang="en-US" altLang="en-US" sz="2500" b="1" dirty="0">
                <a:solidFill>
                  <a:srgbClr val="70AD47"/>
                </a:solidFill>
                <a:latin typeface="Courier New" panose="02070309020205020404" pitchFamily="49" charset="0"/>
              </a:rPr>
              <a:t>I</a:t>
            </a:r>
            <a:r>
              <a:rPr lang="en-US" altLang="en-US" sz="2500" b="1" dirty="0">
                <a:latin typeface="Courier New" panose="02070309020205020404" pitchFamily="49" charset="0"/>
              </a:rPr>
              <a:t>).</a:t>
            </a:r>
          </a:p>
          <a:p>
            <a:pPr lvl="1"/>
            <a:r>
              <a:rPr lang="en-US" altLang="en-US" sz="2500" dirty="0"/>
              <a:t>pointwise logical AND</a:t>
            </a:r>
          </a:p>
          <a:p>
            <a:pPr marL="0" indent="0">
              <a:buNone/>
            </a:pPr>
            <a:r>
              <a:rPr lang="en-US" altLang="en-US" sz="2500" b="1" dirty="0">
                <a:latin typeface="Courier New" panose="02070309020205020404" pitchFamily="49" charset="0"/>
              </a:rPr>
              <a:t>a(</a:t>
            </a:r>
            <a:r>
              <a:rPr lang="en-US" altLang="en-US" sz="2500" b="1" dirty="0">
                <a:solidFill>
                  <a:schemeClr val="accent6"/>
                </a:solidFill>
                <a:latin typeface="Courier New" panose="02070309020205020404" pitchFamily="49" charset="0"/>
              </a:rPr>
              <a:t>I</a:t>
            </a:r>
            <a:r>
              <a:rPr lang="en-US" altLang="en-US" sz="2500" b="1" dirty="0">
                <a:latin typeface="Courier New" panose="02070309020205020404" pitchFamily="49" charset="0"/>
              </a:rPr>
              <a:t>) </a:t>
            </a:r>
            <a:r>
              <a:rPr lang="en-US" altLang="en-US" sz="2500" b="1" dirty="0">
                <a:solidFill>
                  <a:schemeClr val="accent1"/>
                </a:solidFill>
                <a:latin typeface="Courier New" panose="02070309020205020404" pitchFamily="49" charset="0"/>
              </a:rPr>
              <a:t>= </a:t>
            </a:r>
            <a:r>
              <a:rPr lang="en-US" altLang="en-US" sz="2500" b="1" dirty="0">
                <a:latin typeface="Courier New" panose="02070309020205020404" pitchFamily="49" charset="0"/>
              </a:rPr>
              <a:t>b(</a:t>
            </a:r>
            <a:r>
              <a:rPr lang="en-US" altLang="en-US" sz="2500" b="1" dirty="0">
                <a:solidFill>
                  <a:schemeClr val="accent6"/>
                </a:solidFill>
                <a:latin typeface="Courier New" panose="02070309020205020404" pitchFamily="49" charset="0"/>
              </a:rPr>
              <a:t>I</a:t>
            </a:r>
            <a:r>
              <a:rPr lang="en-US" altLang="en-US" sz="2500" b="1" dirty="0">
                <a:latin typeface="Courier New" panose="02070309020205020404" pitchFamily="49" charset="0"/>
              </a:rPr>
              <a:t>) </a:t>
            </a:r>
            <a:r>
              <a:rPr lang="en-US" altLang="en-US" sz="2500" b="1" dirty="0">
                <a:solidFill>
                  <a:schemeClr val="accent1"/>
                </a:solidFill>
                <a:latin typeface="Courier New" panose="02070309020205020404" pitchFamily="49" charset="0"/>
              </a:rPr>
              <a:t>* </a:t>
            </a:r>
            <a:r>
              <a:rPr lang="en-US" altLang="en-US" sz="2500" b="1" dirty="0">
                <a:latin typeface="Courier New" panose="02070309020205020404" pitchFamily="49" charset="0"/>
              </a:rPr>
              <a:t>c(</a:t>
            </a:r>
            <a:r>
              <a:rPr lang="en-US" altLang="en-US" sz="2500" b="1" dirty="0">
                <a:solidFill>
                  <a:schemeClr val="accent6"/>
                </a:solidFill>
                <a:latin typeface="Courier New" panose="02070309020205020404" pitchFamily="49" charset="0"/>
              </a:rPr>
              <a:t>I</a:t>
            </a:r>
            <a:r>
              <a:rPr lang="en-US" altLang="en-US" sz="2500" b="1" dirty="0">
                <a:latin typeface="Courier New" panose="02070309020205020404" pitchFamily="49" charset="0"/>
              </a:rPr>
              <a:t>).</a:t>
            </a:r>
            <a:endParaRPr lang="en-US" altLang="en-US" sz="2500" b="1" dirty="0"/>
          </a:p>
          <a:p>
            <a:pPr lvl="1"/>
            <a:r>
              <a:rPr lang="en-US" altLang="en-US" sz="2500" dirty="0"/>
              <a:t>pointwise multiplication</a:t>
            </a:r>
          </a:p>
          <a:p>
            <a:pPr marL="0" indent="0">
              <a:buNone/>
            </a:pPr>
            <a:r>
              <a:rPr lang="en-US" altLang="en-US" sz="2500" b="1" dirty="0">
                <a:latin typeface="Courier New" panose="02070309020205020404" pitchFamily="49" charset="0"/>
              </a:rPr>
              <a:t>a</a:t>
            </a:r>
            <a:r>
              <a:rPr lang="en-US" altLang="en-US" sz="2500" b="1" dirty="0">
                <a:solidFill>
                  <a:schemeClr val="accent1"/>
                </a:solidFill>
                <a:latin typeface="Courier New" panose="02070309020205020404" pitchFamily="49" charset="0"/>
              </a:rPr>
              <a:t> += </a:t>
            </a:r>
            <a:r>
              <a:rPr lang="en-US" altLang="en-US" sz="2500" b="1" dirty="0">
                <a:latin typeface="Courier New" panose="02070309020205020404" pitchFamily="49" charset="0"/>
              </a:rPr>
              <a:t>b(</a:t>
            </a:r>
            <a:r>
              <a:rPr lang="en-US" altLang="en-US" sz="2500" b="1" dirty="0">
                <a:solidFill>
                  <a:schemeClr val="accent6"/>
                </a:solidFill>
                <a:latin typeface="Courier New" panose="02070309020205020404" pitchFamily="49" charset="0"/>
              </a:rPr>
              <a:t>I</a:t>
            </a:r>
            <a:r>
              <a:rPr lang="en-US" altLang="en-US" sz="2500" b="1" dirty="0">
                <a:latin typeface="Courier New" panose="02070309020205020404" pitchFamily="49" charset="0"/>
              </a:rPr>
              <a:t>)</a:t>
            </a:r>
            <a:r>
              <a:rPr lang="en-US" altLang="en-US" sz="2500" b="1" dirty="0">
                <a:solidFill>
                  <a:schemeClr val="accent1"/>
                </a:solidFill>
                <a:latin typeface="Courier New" panose="02070309020205020404" pitchFamily="49" charset="0"/>
              </a:rPr>
              <a:t> * </a:t>
            </a:r>
            <a:r>
              <a:rPr lang="en-US" altLang="en-US" sz="2500" b="1" dirty="0">
                <a:latin typeface="Courier New" panose="02070309020205020404" pitchFamily="49" charset="0"/>
              </a:rPr>
              <a:t>c(</a:t>
            </a:r>
            <a:r>
              <a:rPr lang="en-US" altLang="en-US" sz="2500" b="1" dirty="0">
                <a:solidFill>
                  <a:schemeClr val="accent6"/>
                </a:solidFill>
                <a:latin typeface="Courier New" panose="02070309020205020404" pitchFamily="49" charset="0"/>
              </a:rPr>
              <a:t>I</a:t>
            </a:r>
            <a:r>
              <a:rPr lang="en-US" altLang="en-US" sz="2500" b="1" dirty="0">
                <a:latin typeface="Courier New" panose="02070309020205020404" pitchFamily="49" charset="0"/>
              </a:rPr>
              <a:t>).</a:t>
            </a:r>
            <a:r>
              <a:rPr lang="en-US" altLang="en-US" sz="2500" dirty="0"/>
              <a:t>   </a:t>
            </a:r>
            <a:endParaRPr lang="en-US" altLang="en-US" sz="2500" i="1" dirty="0"/>
          </a:p>
          <a:p>
            <a:pPr lvl="1"/>
            <a:r>
              <a:rPr lang="en-US" altLang="en-US" sz="2500" dirty="0"/>
              <a:t>dot product</a:t>
            </a:r>
          </a:p>
          <a:p>
            <a:endParaRPr lang="en-US" altLang="en-US" sz="2500" b="1" dirty="0">
              <a:solidFill>
                <a:schemeClr val="accent1"/>
              </a:solidFill>
              <a:latin typeface="Courier New" panose="02070309020205020404" pitchFamily="49" charset="0"/>
            </a:endParaRPr>
          </a:p>
          <a:p>
            <a:pPr marL="0" indent="0">
              <a:buNone/>
            </a:pPr>
            <a:r>
              <a:rPr lang="en-US" altLang="en-US" sz="2500" b="1" dirty="0">
                <a:latin typeface="Courier New" panose="02070309020205020404" pitchFamily="49" charset="0"/>
              </a:rPr>
              <a:t>a(</a:t>
            </a:r>
            <a:r>
              <a:rPr lang="en-US" altLang="en-US" sz="2500" b="1" dirty="0">
                <a:solidFill>
                  <a:schemeClr val="accent6"/>
                </a:solidFill>
                <a:latin typeface="Courier New" panose="02070309020205020404" pitchFamily="49" charset="0"/>
              </a:rPr>
              <a:t>I</a:t>
            </a:r>
            <a:r>
              <a:rPr lang="en-US" altLang="en-US" sz="2500" b="1" dirty="0">
                <a:latin typeface="Courier New" panose="02070309020205020404" pitchFamily="49" charset="0"/>
              </a:rPr>
              <a:t>,</a:t>
            </a:r>
            <a:r>
              <a:rPr lang="en-US" altLang="en-US" sz="2500" b="1" dirty="0">
                <a:solidFill>
                  <a:schemeClr val="accent6"/>
                </a:solidFill>
                <a:latin typeface="Courier New" panose="02070309020205020404" pitchFamily="49" charset="0"/>
              </a:rPr>
              <a:t>K</a:t>
            </a:r>
            <a:r>
              <a:rPr lang="en-US" altLang="en-US" sz="2500" b="1" dirty="0">
                <a:latin typeface="Courier New" panose="02070309020205020404" pitchFamily="49" charset="0"/>
              </a:rPr>
              <a:t>)</a:t>
            </a:r>
            <a:r>
              <a:rPr lang="en-US" altLang="en-US" sz="2500" b="1" dirty="0">
                <a:solidFill>
                  <a:schemeClr val="accent1"/>
                </a:solidFill>
                <a:latin typeface="Courier New" panose="02070309020205020404" pitchFamily="49" charset="0"/>
              </a:rPr>
              <a:t> += </a:t>
            </a:r>
            <a:r>
              <a:rPr lang="en-US" altLang="en-US" sz="2500" b="1" dirty="0">
                <a:latin typeface="Courier New" panose="02070309020205020404" pitchFamily="49" charset="0"/>
              </a:rPr>
              <a:t>b(</a:t>
            </a:r>
            <a:r>
              <a:rPr lang="en-US" altLang="en-US" sz="2500" b="1" dirty="0">
                <a:solidFill>
                  <a:schemeClr val="accent6"/>
                </a:solidFill>
                <a:latin typeface="Courier New" panose="02070309020205020404" pitchFamily="49" charset="0"/>
              </a:rPr>
              <a:t>I</a:t>
            </a:r>
            <a:r>
              <a:rPr lang="en-US" altLang="en-US" sz="2500" b="1" dirty="0">
                <a:latin typeface="Courier New" panose="02070309020205020404" pitchFamily="49" charset="0"/>
              </a:rPr>
              <a:t>,</a:t>
            </a:r>
            <a:r>
              <a:rPr lang="en-US" altLang="en-US" sz="2500" b="1" dirty="0">
                <a:solidFill>
                  <a:schemeClr val="accent6"/>
                </a:solidFill>
                <a:latin typeface="Courier New" panose="02070309020205020404" pitchFamily="49" charset="0"/>
              </a:rPr>
              <a:t>J</a:t>
            </a:r>
            <a:r>
              <a:rPr lang="en-US" altLang="en-US" sz="2500" b="1" dirty="0">
                <a:latin typeface="Courier New" panose="02070309020205020404" pitchFamily="49" charset="0"/>
              </a:rPr>
              <a:t>)</a:t>
            </a:r>
            <a:r>
              <a:rPr lang="en-US" altLang="en-US" sz="2500" b="1" dirty="0">
                <a:solidFill>
                  <a:schemeClr val="accent1"/>
                </a:solidFill>
                <a:latin typeface="Courier New" panose="02070309020205020404" pitchFamily="49" charset="0"/>
              </a:rPr>
              <a:t> * </a:t>
            </a:r>
            <a:r>
              <a:rPr lang="en-US" altLang="en-US" sz="2500" b="1" dirty="0">
                <a:latin typeface="Courier New" panose="02070309020205020404" pitchFamily="49" charset="0"/>
              </a:rPr>
              <a:t>c(</a:t>
            </a:r>
            <a:r>
              <a:rPr lang="en-US" altLang="en-US" sz="2500" b="1" dirty="0">
                <a:solidFill>
                  <a:schemeClr val="accent6"/>
                </a:solidFill>
                <a:latin typeface="Courier New" panose="02070309020205020404" pitchFamily="49" charset="0"/>
              </a:rPr>
              <a:t>J</a:t>
            </a:r>
            <a:r>
              <a:rPr lang="en-US" altLang="en-US" sz="2500" b="1" dirty="0">
                <a:latin typeface="Courier New" panose="02070309020205020404" pitchFamily="49" charset="0"/>
              </a:rPr>
              <a:t>,</a:t>
            </a:r>
            <a:r>
              <a:rPr lang="en-US" altLang="en-US" sz="2500" b="1" dirty="0">
                <a:solidFill>
                  <a:schemeClr val="accent6"/>
                </a:solidFill>
                <a:latin typeface="Courier New" panose="02070309020205020404" pitchFamily="49" charset="0"/>
              </a:rPr>
              <a:t>K</a:t>
            </a:r>
            <a:r>
              <a:rPr lang="en-US" altLang="en-US" sz="2500" b="1" dirty="0">
                <a:latin typeface="Courier New" panose="02070309020205020404" pitchFamily="49" charset="0"/>
              </a:rPr>
              <a:t>).</a:t>
            </a:r>
            <a:r>
              <a:rPr lang="en-US" altLang="en-US" sz="2500" dirty="0"/>
              <a:t>      </a:t>
            </a:r>
            <a:endParaRPr lang="en-US" altLang="en-US" sz="2500" i="1" dirty="0">
              <a:solidFill>
                <a:schemeClr val="folHlink"/>
              </a:solidFill>
            </a:endParaRPr>
          </a:p>
          <a:p>
            <a:pPr lvl="1"/>
            <a:r>
              <a:rPr lang="en-US" altLang="en-US" sz="2500" dirty="0"/>
              <a:t>matrix multiplication; could be sparse</a:t>
            </a:r>
          </a:p>
          <a:p>
            <a:pPr lvl="1"/>
            <a:r>
              <a:rPr lang="en-US" altLang="en-US" sz="2500" b="1" dirty="0">
                <a:latin typeface="+mj-lt"/>
              </a:rPr>
              <a:t> </a:t>
            </a:r>
            <a:r>
              <a:rPr lang="en-US" altLang="en-US" sz="2500" b="1" dirty="0">
                <a:solidFill>
                  <a:srgbClr val="70AD47"/>
                </a:solidFill>
                <a:latin typeface="Courier New" panose="02070309020205020404" pitchFamily="49" charset="0"/>
              </a:rPr>
              <a:t>J</a:t>
            </a:r>
            <a:r>
              <a:rPr lang="en-US" altLang="en-US" sz="2500" dirty="0"/>
              <a:t> is free on the right-hand side, so we sum over it</a:t>
            </a:r>
          </a:p>
          <a:p>
            <a:pPr marL="0" indent="0">
              <a:buNone/>
            </a:pPr>
            <a:r>
              <a:rPr lang="en-US" altLang="en-US" sz="2500" b="1" dirty="0">
                <a:latin typeface="Courier New" panose="02070309020205020404" pitchFamily="49" charset="0"/>
                <a:cs typeface="Courier New" panose="02070309020205020404" pitchFamily="49" charset="0"/>
              </a:rPr>
              <a:t>b(</a:t>
            </a:r>
            <a:r>
              <a:rPr lang="en-US" altLang="en-US" sz="2500" b="1" dirty="0">
                <a:solidFill>
                  <a:srgbClr val="70AD47"/>
                </a:solidFill>
                <a:latin typeface="Courier New" panose="02070309020205020404" pitchFamily="49" charset="0"/>
                <a:cs typeface="Courier New" panose="02070309020205020404" pitchFamily="49" charset="0"/>
              </a:rPr>
              <a:t>I</a:t>
            </a:r>
            <a:r>
              <a:rPr lang="en-US" altLang="en-US" sz="2500" b="1" dirty="0">
                <a:latin typeface="Courier New" panose="02070309020205020404" pitchFamily="49" charset="0"/>
                <a:cs typeface="Courier New" panose="02070309020205020404" pitchFamily="49" charset="0"/>
              </a:rPr>
              <a:t>,</a:t>
            </a:r>
            <a:r>
              <a:rPr lang="en-US" altLang="en-US" sz="2500" b="1" dirty="0">
                <a:solidFill>
                  <a:srgbClr val="70AD47"/>
                </a:solidFill>
                <a:latin typeface="Courier New" panose="02070309020205020404" pitchFamily="49" charset="0"/>
                <a:cs typeface="Courier New" panose="02070309020205020404" pitchFamily="49" charset="0"/>
              </a:rPr>
              <a:t>I</a:t>
            </a:r>
            <a:r>
              <a:rPr lang="en-US" altLang="en-US" sz="2500" b="1" dirty="0">
                <a:latin typeface="Courier New" panose="02070309020205020404" pitchFamily="49" charset="0"/>
                <a:cs typeface="Courier New" panose="02070309020205020404" pitchFamily="49" charset="0"/>
              </a:rPr>
              <a:t>) </a:t>
            </a:r>
            <a:r>
              <a:rPr lang="en-US" altLang="en-US" sz="2500" b="1" dirty="0">
                <a:solidFill>
                  <a:srgbClr val="4472C4"/>
                </a:solidFill>
                <a:latin typeface="Courier New" panose="02070309020205020404" pitchFamily="49" charset="0"/>
                <a:cs typeface="Courier New" panose="02070309020205020404" pitchFamily="49" charset="0"/>
              </a:rPr>
              <a:t>+=</a:t>
            </a:r>
            <a:r>
              <a:rPr lang="en-US" altLang="en-US" sz="2500" b="1" dirty="0">
                <a:latin typeface="Courier New" panose="02070309020205020404" pitchFamily="49" charset="0"/>
                <a:cs typeface="Courier New" panose="02070309020205020404" pitchFamily="49" charset="0"/>
              </a:rPr>
              <a:t> 1.   b(</a:t>
            </a:r>
            <a:r>
              <a:rPr lang="en-US" altLang="en-US" sz="2500" b="1" dirty="0">
                <a:solidFill>
                  <a:srgbClr val="70AD47"/>
                </a:solidFill>
                <a:latin typeface="Courier New" panose="02070309020205020404" pitchFamily="49" charset="0"/>
                <a:cs typeface="Courier New" panose="02070309020205020404" pitchFamily="49" charset="0"/>
              </a:rPr>
              <a:t>I</a:t>
            </a:r>
            <a:r>
              <a:rPr lang="en-US" altLang="en-US" sz="2500" b="1" dirty="0">
                <a:latin typeface="Courier New" panose="02070309020205020404" pitchFamily="49" charset="0"/>
                <a:cs typeface="Courier New" panose="02070309020205020404" pitchFamily="49" charset="0"/>
              </a:rPr>
              <a:t>,</a:t>
            </a:r>
            <a:r>
              <a:rPr lang="en-US" altLang="en-US" sz="2500" b="1" dirty="0">
                <a:solidFill>
                  <a:srgbClr val="70AD47"/>
                </a:solidFill>
                <a:latin typeface="Courier New" panose="02070309020205020404" pitchFamily="49" charset="0"/>
                <a:cs typeface="Courier New" panose="02070309020205020404" pitchFamily="49" charset="0"/>
              </a:rPr>
              <a:t>J</a:t>
            </a:r>
            <a:r>
              <a:rPr lang="en-US" altLang="en-US" sz="2500" b="1" dirty="0">
                <a:latin typeface="Courier New" panose="02070309020205020404" pitchFamily="49" charset="0"/>
                <a:cs typeface="Courier New" panose="02070309020205020404" pitchFamily="49" charset="0"/>
              </a:rPr>
              <a:t>) </a:t>
            </a:r>
            <a:r>
              <a:rPr lang="en-US" altLang="en-US" sz="2500" b="1" dirty="0">
                <a:solidFill>
                  <a:srgbClr val="4472C4"/>
                </a:solidFill>
                <a:latin typeface="Courier New" panose="02070309020205020404" pitchFamily="49" charset="0"/>
                <a:cs typeface="Courier New" panose="02070309020205020404" pitchFamily="49" charset="0"/>
              </a:rPr>
              <a:t>+=</a:t>
            </a:r>
            <a:r>
              <a:rPr lang="en-US" altLang="en-US" sz="2500" b="1" dirty="0">
                <a:latin typeface="Courier New" panose="02070309020205020404" pitchFamily="49" charset="0"/>
                <a:cs typeface="Courier New" panose="02070309020205020404" pitchFamily="49" charset="0"/>
              </a:rPr>
              <a:t> 0.</a:t>
            </a:r>
          </a:p>
          <a:p>
            <a:pPr lvl="1"/>
            <a:r>
              <a:rPr lang="en-US" altLang="en-US" sz="2500" i="1" dirty="0"/>
              <a:t>Infinite</a:t>
            </a:r>
            <a:r>
              <a:rPr lang="en-US" altLang="en-US" sz="2500" dirty="0"/>
              <a:t> identity matrix</a:t>
            </a:r>
          </a:p>
        </p:txBody>
      </p:sp>
      <p:sp>
        <p:nvSpPr>
          <p:cNvPr id="16" name="Slide Number Placeholder 15">
            <a:extLst>
              <a:ext uri="{FF2B5EF4-FFF2-40B4-BE49-F238E27FC236}">
                <a16:creationId xmlns:a16="http://schemas.microsoft.com/office/drawing/2014/main" id="{237891C7-3DC0-4B7E-BC13-B84812D665A9}"/>
              </a:ext>
            </a:extLst>
          </p:cNvPr>
          <p:cNvSpPr>
            <a:spLocks noGrp="1"/>
          </p:cNvSpPr>
          <p:nvPr>
            <p:ph type="sldNum" sz="quarter" idx="12"/>
          </p:nvPr>
        </p:nvSpPr>
        <p:spPr/>
        <p:txBody>
          <a:bodyPr/>
          <a:lstStyle/>
          <a:p>
            <a:fld id="{68574FF7-DF95-4B49-B19D-0C0BC3D1EFE6}" type="slidenum">
              <a:rPr lang="en-US" altLang="en-US"/>
              <a:pPr/>
              <a:t>5</a:t>
            </a:fld>
            <a:endParaRPr lang="en-US" altLang="en-US"/>
          </a:p>
        </p:txBody>
      </p:sp>
      <p:sp>
        <p:nvSpPr>
          <p:cNvPr id="365584" name="Oval 16">
            <a:extLst>
              <a:ext uri="{FF2B5EF4-FFF2-40B4-BE49-F238E27FC236}">
                <a16:creationId xmlns:a16="http://schemas.microsoft.com/office/drawing/2014/main" id="{25D1065F-A498-453B-95A7-26C8C17F0695}"/>
              </a:ext>
            </a:extLst>
          </p:cNvPr>
          <p:cNvSpPr>
            <a:spLocks noChangeArrowheads="1"/>
          </p:cNvSpPr>
          <p:nvPr/>
        </p:nvSpPr>
        <p:spPr bwMode="auto">
          <a:xfrm>
            <a:off x="4571997" y="4103648"/>
            <a:ext cx="1624013" cy="519351"/>
          </a:xfrm>
          <a:prstGeom prst="ellipse">
            <a:avLst/>
          </a:prstGeom>
          <a:noFill/>
          <a:ln w="28575" algn="ctr">
            <a:solidFill>
              <a:srgbClr val="FF505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endParaRPr lang="en-US"/>
          </a:p>
        </p:txBody>
      </p:sp>
      <p:sp>
        <p:nvSpPr>
          <p:cNvPr id="365586" name="Freeform 18">
            <a:extLst>
              <a:ext uri="{FF2B5EF4-FFF2-40B4-BE49-F238E27FC236}">
                <a16:creationId xmlns:a16="http://schemas.microsoft.com/office/drawing/2014/main" id="{DE14D6D4-1BCF-47C2-9E92-AF2DFFE1C0F6}"/>
              </a:ext>
            </a:extLst>
          </p:cNvPr>
          <p:cNvSpPr>
            <a:spLocks/>
          </p:cNvSpPr>
          <p:nvPr/>
        </p:nvSpPr>
        <p:spPr bwMode="auto">
          <a:xfrm>
            <a:off x="2379515" y="3853302"/>
            <a:ext cx="1905000" cy="369332"/>
          </a:xfrm>
          <a:custGeom>
            <a:avLst/>
            <a:gdLst>
              <a:gd name="T0" fmla="*/ 1200 w 1200"/>
              <a:gd name="T1" fmla="*/ 186 h 187"/>
              <a:gd name="T2" fmla="*/ 1012 w 1200"/>
              <a:gd name="T3" fmla="*/ 38 h 187"/>
              <a:gd name="T4" fmla="*/ 201 w 1200"/>
              <a:gd name="T5" fmla="*/ 25 h 187"/>
              <a:gd name="T6" fmla="*/ 0 w 1200"/>
              <a:gd name="T7" fmla="*/ 187 h 187"/>
            </a:gdLst>
            <a:ahLst/>
            <a:cxnLst>
              <a:cxn ang="0">
                <a:pos x="T0" y="T1"/>
              </a:cxn>
              <a:cxn ang="0">
                <a:pos x="T2" y="T3"/>
              </a:cxn>
              <a:cxn ang="0">
                <a:pos x="T4" y="T5"/>
              </a:cxn>
              <a:cxn ang="0">
                <a:pos x="T6" y="T7"/>
              </a:cxn>
            </a:cxnLst>
            <a:rect l="0" t="0" r="r" b="b"/>
            <a:pathLst>
              <a:path w="1200" h="187">
                <a:moveTo>
                  <a:pt x="1200" y="186"/>
                </a:moveTo>
                <a:cubicBezTo>
                  <a:pt x="1169" y="161"/>
                  <a:pt x="1178" y="65"/>
                  <a:pt x="1012" y="38"/>
                </a:cubicBezTo>
                <a:cubicBezTo>
                  <a:pt x="846" y="11"/>
                  <a:pt x="370" y="0"/>
                  <a:pt x="201" y="25"/>
                </a:cubicBezTo>
                <a:cubicBezTo>
                  <a:pt x="32" y="50"/>
                  <a:pt x="42" y="153"/>
                  <a:pt x="0" y="187"/>
                </a:cubicBezTo>
              </a:path>
            </a:pathLst>
          </a:custGeom>
          <a:noFill/>
          <a:ln w="28575" cap="flat" cmpd="sng">
            <a:solidFill>
              <a:schemeClr val="accent1"/>
            </a:solidFill>
            <a:prstDash val="sysDot"/>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365587" name="Freeform 19">
            <a:extLst>
              <a:ext uri="{FF2B5EF4-FFF2-40B4-BE49-F238E27FC236}">
                <a16:creationId xmlns:a16="http://schemas.microsoft.com/office/drawing/2014/main" id="{343681B7-40C6-4962-8CBB-7AFDFEEC259B}"/>
              </a:ext>
            </a:extLst>
          </p:cNvPr>
          <p:cNvSpPr>
            <a:spLocks/>
          </p:cNvSpPr>
          <p:nvPr/>
        </p:nvSpPr>
        <p:spPr bwMode="auto">
          <a:xfrm>
            <a:off x="2677677" y="3789704"/>
            <a:ext cx="3667125" cy="369332"/>
          </a:xfrm>
          <a:custGeom>
            <a:avLst/>
            <a:gdLst>
              <a:gd name="T0" fmla="*/ 2310 w 2310"/>
              <a:gd name="T1" fmla="*/ 265 h 284"/>
              <a:gd name="T2" fmla="*/ 1957 w 2310"/>
              <a:gd name="T3" fmla="*/ 36 h 284"/>
              <a:gd name="T4" fmla="*/ 314 w 2310"/>
              <a:gd name="T5" fmla="*/ 49 h 284"/>
              <a:gd name="T6" fmla="*/ 74 w 2310"/>
              <a:gd name="T7" fmla="*/ 284 h 284"/>
            </a:gdLst>
            <a:ahLst/>
            <a:cxnLst>
              <a:cxn ang="0">
                <a:pos x="T0" y="T1"/>
              </a:cxn>
              <a:cxn ang="0">
                <a:pos x="T2" y="T3"/>
              </a:cxn>
              <a:cxn ang="0">
                <a:pos x="T4" y="T5"/>
              </a:cxn>
              <a:cxn ang="0">
                <a:pos x="T6" y="T7"/>
              </a:cxn>
            </a:cxnLst>
            <a:rect l="0" t="0" r="r" b="b"/>
            <a:pathLst>
              <a:path w="2310" h="284">
                <a:moveTo>
                  <a:pt x="2310" y="265"/>
                </a:moveTo>
                <a:cubicBezTo>
                  <a:pt x="2251" y="227"/>
                  <a:pt x="2290" y="72"/>
                  <a:pt x="1957" y="36"/>
                </a:cubicBezTo>
                <a:cubicBezTo>
                  <a:pt x="1624" y="0"/>
                  <a:pt x="628" y="8"/>
                  <a:pt x="314" y="49"/>
                </a:cubicBezTo>
                <a:cubicBezTo>
                  <a:pt x="0" y="90"/>
                  <a:pt x="124" y="235"/>
                  <a:pt x="74" y="284"/>
                </a:cubicBezTo>
              </a:path>
            </a:pathLst>
          </a:custGeom>
          <a:noFill/>
          <a:ln w="28575" cap="flat" cmpd="sng">
            <a:solidFill>
              <a:schemeClr val="accent1"/>
            </a:solidFill>
            <a:prstDash val="sysDot"/>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grpSp>
        <p:nvGrpSpPr>
          <p:cNvPr id="365590" name="Group 22">
            <a:extLst>
              <a:ext uri="{FF2B5EF4-FFF2-40B4-BE49-F238E27FC236}">
                <a16:creationId xmlns:a16="http://schemas.microsoft.com/office/drawing/2014/main" id="{FA535249-D392-459E-87E8-0E7A34394476}"/>
              </a:ext>
            </a:extLst>
          </p:cNvPr>
          <p:cNvGrpSpPr>
            <a:grpSpLocks/>
          </p:cNvGrpSpPr>
          <p:nvPr/>
        </p:nvGrpSpPr>
        <p:grpSpPr bwMode="auto">
          <a:xfrm>
            <a:off x="3276598" y="4045693"/>
            <a:ext cx="2343961" cy="766763"/>
            <a:chOff x="1248" y="2764"/>
            <a:chExt cx="1056" cy="483"/>
          </a:xfrm>
        </p:grpSpPr>
        <p:sp>
          <p:nvSpPr>
            <p:cNvPr id="365588" name="Freeform 20">
              <a:extLst>
                <a:ext uri="{FF2B5EF4-FFF2-40B4-BE49-F238E27FC236}">
                  <a16:creationId xmlns:a16="http://schemas.microsoft.com/office/drawing/2014/main" id="{556FCCA9-3506-477D-AC67-A6384665AAD0}"/>
                </a:ext>
              </a:extLst>
            </p:cNvPr>
            <p:cNvSpPr>
              <a:spLocks/>
            </p:cNvSpPr>
            <p:nvPr/>
          </p:nvSpPr>
          <p:spPr bwMode="auto">
            <a:xfrm>
              <a:off x="1439" y="3014"/>
              <a:ext cx="865" cy="233"/>
            </a:xfrm>
            <a:custGeom>
              <a:avLst/>
              <a:gdLst>
                <a:gd name="T0" fmla="*/ 865 w 865"/>
                <a:gd name="T1" fmla="*/ 58 h 124"/>
                <a:gd name="T2" fmla="*/ 455 w 865"/>
                <a:gd name="T3" fmla="*/ 118 h 124"/>
                <a:gd name="T4" fmla="*/ 68 w 865"/>
                <a:gd name="T5" fmla="*/ 95 h 124"/>
                <a:gd name="T6" fmla="*/ 5 w 865"/>
                <a:gd name="T7" fmla="*/ 0 h 124"/>
              </a:gdLst>
              <a:ahLst/>
              <a:cxnLst>
                <a:cxn ang="0">
                  <a:pos x="T0" y="T1"/>
                </a:cxn>
                <a:cxn ang="0">
                  <a:pos x="T2" y="T3"/>
                </a:cxn>
                <a:cxn ang="0">
                  <a:pos x="T4" y="T5"/>
                </a:cxn>
                <a:cxn ang="0">
                  <a:pos x="T6" y="T7"/>
                </a:cxn>
              </a:cxnLst>
              <a:rect l="0" t="0" r="r" b="b"/>
              <a:pathLst>
                <a:path w="865" h="124">
                  <a:moveTo>
                    <a:pt x="865" y="58"/>
                  </a:moveTo>
                  <a:cubicBezTo>
                    <a:pt x="797" y="68"/>
                    <a:pt x="588" y="112"/>
                    <a:pt x="455" y="118"/>
                  </a:cubicBezTo>
                  <a:cubicBezTo>
                    <a:pt x="322" y="124"/>
                    <a:pt x="136" y="113"/>
                    <a:pt x="68" y="95"/>
                  </a:cubicBezTo>
                  <a:cubicBezTo>
                    <a:pt x="0" y="77"/>
                    <a:pt x="18" y="20"/>
                    <a:pt x="5" y="0"/>
                  </a:cubicBezTo>
                </a:path>
              </a:pathLst>
            </a:custGeom>
            <a:noFill/>
            <a:ln w="28575" cap="flat" cmpd="sng">
              <a:solidFill>
                <a:srgbClr val="FF5050"/>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365589" name="Oval 21">
              <a:extLst>
                <a:ext uri="{FF2B5EF4-FFF2-40B4-BE49-F238E27FC236}">
                  <a16:creationId xmlns:a16="http://schemas.microsoft.com/office/drawing/2014/main" id="{B92C1436-38D0-46E0-94CB-DE3AD08E298F}"/>
                </a:ext>
              </a:extLst>
            </p:cNvPr>
            <p:cNvSpPr>
              <a:spLocks noChangeArrowheads="1"/>
            </p:cNvSpPr>
            <p:nvPr/>
          </p:nvSpPr>
          <p:spPr bwMode="auto">
            <a:xfrm>
              <a:off x="1248" y="2764"/>
              <a:ext cx="164" cy="327"/>
            </a:xfrm>
            <a:prstGeom prst="ellipse">
              <a:avLst/>
            </a:prstGeom>
            <a:noFill/>
            <a:ln w="28575" algn="ctr">
              <a:solidFill>
                <a:srgbClr val="FF505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pSp>
      <p:pic>
        <p:nvPicPr>
          <p:cNvPr id="11" name="Picture 10">
            <a:extLst>
              <a:ext uri="{FF2B5EF4-FFF2-40B4-BE49-F238E27FC236}">
                <a16:creationId xmlns:a16="http://schemas.microsoft.com/office/drawing/2014/main" id="{09348641-4D9B-472D-81A0-5C2EC1C7C2BC}"/>
              </a:ext>
            </a:extLst>
          </p:cNvPr>
          <p:cNvPicPr>
            <a:picLocks noChangeAspect="1"/>
          </p:cNvPicPr>
          <p:nvPr>
            <p:custDataLst>
              <p:tags r:id="rId1"/>
            </p:custDataLst>
          </p:nvPr>
        </p:nvPicPr>
        <p:blipFill>
          <a:blip r:embed="rId5">
            <a:extLst>
              <a:ext uri="{28A0092B-C50C-407E-A947-70E740481C1C}">
                <a14:useLocalDpi xmlns:a14="http://schemas.microsoft.com/office/drawing/2010/main" val="0"/>
              </a:ext>
            </a:extLst>
          </a:blip>
          <a:stretch>
            <a:fillRect/>
          </a:stretch>
        </p:blipFill>
        <p:spPr>
          <a:xfrm>
            <a:off x="6456747" y="2369107"/>
            <a:ext cx="2528687" cy="1073234"/>
          </a:xfrm>
          <a:prstGeom prst="rect">
            <a:avLst/>
          </a:prstGeom>
        </p:spPr>
      </p:pic>
      <p:pic>
        <p:nvPicPr>
          <p:cNvPr id="9" name="Picture 8">
            <a:extLst>
              <a:ext uri="{FF2B5EF4-FFF2-40B4-BE49-F238E27FC236}">
                <a16:creationId xmlns:a16="http://schemas.microsoft.com/office/drawing/2014/main" id="{58BF37EF-D2A4-4D84-8849-E272656584C0}"/>
              </a:ext>
            </a:extLst>
          </p:cNvPr>
          <p:cNvPicPr>
            <a:picLocks noChangeAspect="1"/>
          </p:cNvPicPr>
          <p:nvPr>
            <p:custDataLst>
              <p:tags r:id="rId2"/>
            </p:custDataLst>
          </p:nvPr>
        </p:nvPicPr>
        <p:blipFill>
          <a:blip r:embed="rId6">
            <a:extLst>
              <a:ext uri="{28A0092B-C50C-407E-A947-70E740481C1C}">
                <a14:useLocalDpi xmlns:a14="http://schemas.microsoft.com/office/drawing/2010/main" val="0"/>
              </a:ext>
            </a:extLst>
          </a:blip>
          <a:stretch>
            <a:fillRect/>
          </a:stretch>
        </p:blipFill>
        <p:spPr>
          <a:xfrm>
            <a:off x="7721091" y="3759984"/>
            <a:ext cx="3003339" cy="1141307"/>
          </a:xfrm>
          <a:prstGeom prst="rect">
            <a:avLst/>
          </a:prstGeom>
        </p:spPr>
      </p:pic>
      <p:sp>
        <p:nvSpPr>
          <p:cNvPr id="2" name="Speech Bubble: Oval 1">
            <a:extLst>
              <a:ext uri="{FF2B5EF4-FFF2-40B4-BE49-F238E27FC236}">
                <a16:creationId xmlns:a16="http://schemas.microsoft.com/office/drawing/2014/main" id="{53266D1D-10AC-43E5-8C87-1D34AABBE853}"/>
              </a:ext>
            </a:extLst>
          </p:cNvPr>
          <p:cNvSpPr/>
          <p:nvPr/>
        </p:nvSpPr>
        <p:spPr>
          <a:xfrm>
            <a:off x="6196010" y="128140"/>
            <a:ext cx="3444744" cy="2351766"/>
          </a:xfrm>
          <a:prstGeom prst="wedgeEllipseCallout">
            <a:avLst>
              <a:gd name="adj1" fmla="val -93399"/>
              <a:gd name="adj2" fmla="val 6664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70AD47"/>
                </a:solidFill>
                <a:latin typeface="Courier New" panose="02070309020205020404" pitchFamily="49" charset="0"/>
                <a:cs typeface="Courier New" panose="02070309020205020404" pitchFamily="49" charset="0"/>
              </a:rPr>
              <a:t>I</a:t>
            </a:r>
            <a:r>
              <a:rPr lang="en-US" sz="2400" dirty="0"/>
              <a:t> can range over any value, not just integers</a:t>
            </a:r>
          </a:p>
        </p:txBody>
      </p:sp>
    </p:spTree>
    <p:extLst>
      <p:ext uri="{BB962C8B-B14F-4D97-AF65-F5344CB8AC3E}">
        <p14:creationId xmlns:p14="http://schemas.microsoft.com/office/powerpoint/2010/main" val="40349996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5571">
                                            <p:txEl>
                                              <p:pRg st="0" end="0"/>
                                            </p:txEl>
                                          </p:spTgt>
                                        </p:tgtEl>
                                        <p:attrNameLst>
                                          <p:attrName>style.visibility</p:attrName>
                                        </p:attrNameLst>
                                      </p:cBhvr>
                                      <p:to>
                                        <p:strVal val="visible"/>
                                      </p:to>
                                    </p:set>
                                    <p:animEffect transition="in" filter="fade">
                                      <p:cBhvr>
                                        <p:cTn id="7" dur="500"/>
                                        <p:tgtEl>
                                          <p:spTgt spid="365571">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65571">
                                            <p:txEl>
                                              <p:pRg st="1" end="1"/>
                                            </p:txEl>
                                          </p:spTgt>
                                        </p:tgtEl>
                                        <p:attrNameLst>
                                          <p:attrName>style.visibility</p:attrName>
                                        </p:attrNameLst>
                                      </p:cBhvr>
                                      <p:to>
                                        <p:strVal val="visible"/>
                                      </p:to>
                                    </p:set>
                                    <p:animEffect transition="in" filter="fade">
                                      <p:cBhvr>
                                        <p:cTn id="10" dur="500"/>
                                        <p:tgtEl>
                                          <p:spTgt spid="36557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65571">
                                            <p:txEl>
                                              <p:pRg st="2" end="2"/>
                                            </p:txEl>
                                          </p:spTgt>
                                        </p:tgtEl>
                                        <p:attrNameLst>
                                          <p:attrName>style.visibility</p:attrName>
                                        </p:attrNameLst>
                                      </p:cBhvr>
                                      <p:to>
                                        <p:strVal val="visible"/>
                                      </p:to>
                                    </p:set>
                                    <p:animEffect transition="in" filter="fade">
                                      <p:cBhvr>
                                        <p:cTn id="15" dur="500"/>
                                        <p:tgtEl>
                                          <p:spTgt spid="365571">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65571">
                                            <p:txEl>
                                              <p:pRg st="3" end="3"/>
                                            </p:txEl>
                                          </p:spTgt>
                                        </p:tgtEl>
                                        <p:attrNameLst>
                                          <p:attrName>style.visibility</p:attrName>
                                        </p:attrNameLst>
                                      </p:cBhvr>
                                      <p:to>
                                        <p:strVal val="visible"/>
                                      </p:to>
                                    </p:set>
                                    <p:animEffect transition="in" filter="fade">
                                      <p:cBhvr>
                                        <p:cTn id="18" dur="500"/>
                                        <p:tgtEl>
                                          <p:spTgt spid="365571">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65571">
                                            <p:txEl>
                                              <p:pRg st="4" end="4"/>
                                            </p:txEl>
                                          </p:spTgt>
                                        </p:tgtEl>
                                        <p:attrNameLst>
                                          <p:attrName>style.visibility</p:attrName>
                                        </p:attrNameLst>
                                      </p:cBhvr>
                                      <p:to>
                                        <p:strVal val="visible"/>
                                      </p:to>
                                    </p:set>
                                    <p:animEffect transition="in" filter="fade">
                                      <p:cBhvr>
                                        <p:cTn id="23" dur="500"/>
                                        <p:tgtEl>
                                          <p:spTgt spid="365571">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500"/>
                                        <p:tgtEl>
                                          <p:spTgt spid="11"/>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65571">
                                            <p:txEl>
                                              <p:pRg st="5" end="5"/>
                                            </p:txEl>
                                          </p:spTgt>
                                        </p:tgtEl>
                                        <p:attrNameLst>
                                          <p:attrName>style.visibility</p:attrName>
                                        </p:attrNameLst>
                                      </p:cBhvr>
                                      <p:to>
                                        <p:strVal val="visible"/>
                                      </p:to>
                                    </p:set>
                                    <p:animEffect transition="in" filter="fade">
                                      <p:cBhvr>
                                        <p:cTn id="29" dur="500"/>
                                        <p:tgtEl>
                                          <p:spTgt spid="365571">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fade">
                                      <p:cBhvr>
                                        <p:cTn id="34" dur="500"/>
                                        <p:tgtEl>
                                          <p:spTgt spid="2"/>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65571">
                                            <p:txEl>
                                              <p:pRg st="7" end="7"/>
                                            </p:txEl>
                                          </p:spTgt>
                                        </p:tgtEl>
                                        <p:attrNameLst>
                                          <p:attrName>style.visibility</p:attrName>
                                        </p:attrNameLst>
                                      </p:cBhvr>
                                      <p:to>
                                        <p:strVal val="visible"/>
                                      </p:to>
                                    </p:set>
                                    <p:animEffect transition="in" filter="fade">
                                      <p:cBhvr>
                                        <p:cTn id="39" dur="500"/>
                                        <p:tgtEl>
                                          <p:spTgt spid="365571">
                                            <p:txEl>
                                              <p:pRg st="7" end="7"/>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65571">
                                            <p:txEl>
                                              <p:pRg st="8" end="8"/>
                                            </p:txEl>
                                          </p:spTgt>
                                        </p:tgtEl>
                                        <p:attrNameLst>
                                          <p:attrName>style.visibility</p:attrName>
                                        </p:attrNameLst>
                                      </p:cBhvr>
                                      <p:to>
                                        <p:strVal val="visible"/>
                                      </p:to>
                                    </p:set>
                                    <p:animEffect transition="in" filter="fade">
                                      <p:cBhvr>
                                        <p:cTn id="42" dur="500"/>
                                        <p:tgtEl>
                                          <p:spTgt spid="365571">
                                            <p:txEl>
                                              <p:pRg st="8" end="8"/>
                                            </p:tx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65571">
                                            <p:txEl>
                                              <p:pRg st="9" end="9"/>
                                            </p:txEl>
                                          </p:spTgt>
                                        </p:tgtEl>
                                        <p:attrNameLst>
                                          <p:attrName>style.visibility</p:attrName>
                                        </p:attrNameLst>
                                      </p:cBhvr>
                                      <p:to>
                                        <p:strVal val="visible"/>
                                      </p:to>
                                    </p:set>
                                    <p:animEffect transition="in" filter="fade">
                                      <p:cBhvr>
                                        <p:cTn id="45" dur="500"/>
                                        <p:tgtEl>
                                          <p:spTgt spid="365571">
                                            <p:txEl>
                                              <p:pRg st="9" end="9"/>
                                            </p:txEl>
                                          </p:spTgt>
                                        </p:tgtEl>
                                      </p:cBhvr>
                                    </p:animEffect>
                                  </p:childTnLst>
                                </p:cTn>
                              </p:par>
                              <p:par>
                                <p:cTn id="46" presetID="10" presetClass="entr" presetSubtype="0" fill="hold" nodeType="with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fade">
                                      <p:cBhvr>
                                        <p:cTn id="48" dur="500"/>
                                        <p:tgtEl>
                                          <p:spTgt spid="9"/>
                                        </p:tgtEl>
                                      </p:cBhvr>
                                    </p:animEffect>
                                  </p:childTnLst>
                                </p:cTn>
                              </p:par>
                              <p:par>
                                <p:cTn id="49" presetID="10" presetClass="exit" presetSubtype="0" fill="hold" grpId="1" nodeType="withEffect">
                                  <p:stCondLst>
                                    <p:cond delay="0"/>
                                  </p:stCondLst>
                                  <p:childTnLst>
                                    <p:animEffect transition="out" filter="fade">
                                      <p:cBhvr>
                                        <p:cTn id="50" dur="500"/>
                                        <p:tgtEl>
                                          <p:spTgt spid="2"/>
                                        </p:tgtEl>
                                      </p:cBhvr>
                                    </p:animEffect>
                                    <p:set>
                                      <p:cBhvr>
                                        <p:cTn id="51" dur="1" fill="hold">
                                          <p:stCondLst>
                                            <p:cond delay="499"/>
                                          </p:stCondLst>
                                        </p:cTn>
                                        <p:tgtEl>
                                          <p:spTgt spid="2"/>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nodeType="clickEffect">
                                  <p:stCondLst>
                                    <p:cond delay="0"/>
                                  </p:stCondLst>
                                  <p:childTnLst>
                                    <p:set>
                                      <p:cBhvr>
                                        <p:cTn id="55" dur="1" fill="hold">
                                          <p:stCondLst>
                                            <p:cond delay="0"/>
                                          </p:stCondLst>
                                        </p:cTn>
                                        <p:tgtEl>
                                          <p:spTgt spid="365586"/>
                                        </p:tgtEl>
                                        <p:attrNameLst>
                                          <p:attrName>style.visibility</p:attrName>
                                        </p:attrNameLst>
                                      </p:cBhvr>
                                      <p:to>
                                        <p:strVal val="visible"/>
                                      </p:to>
                                    </p:set>
                                  </p:childTnLst>
                                </p:cTn>
                              </p:par>
                              <p:par>
                                <p:cTn id="56" presetID="1" presetClass="entr" presetSubtype="0" fill="hold" nodeType="withEffect">
                                  <p:stCondLst>
                                    <p:cond delay="0"/>
                                  </p:stCondLst>
                                  <p:childTnLst>
                                    <p:set>
                                      <p:cBhvr>
                                        <p:cTn id="57" dur="1" fill="hold">
                                          <p:stCondLst>
                                            <p:cond delay="0"/>
                                          </p:stCondLst>
                                        </p:cTn>
                                        <p:tgtEl>
                                          <p:spTgt spid="365587"/>
                                        </p:tgtEl>
                                        <p:attrNameLst>
                                          <p:attrName>style.visibility</p:attrName>
                                        </p:attrNameLst>
                                      </p:cBhvr>
                                      <p:to>
                                        <p:strVal val="visible"/>
                                      </p:to>
                                    </p:set>
                                  </p:childTnLst>
                                </p:cTn>
                              </p:par>
                            </p:childTnLst>
                          </p:cTn>
                        </p:par>
                      </p:childTnLst>
                    </p:cTn>
                  </p:par>
                  <p:par>
                    <p:cTn id="58" fill="hold" nodeType="clickPar">
                      <p:stCondLst>
                        <p:cond delay="indefinite"/>
                      </p:stCondLst>
                      <p:childTnLst>
                        <p:par>
                          <p:cTn id="59" fill="hold" nodeType="withGroup">
                            <p:stCondLst>
                              <p:cond delay="0"/>
                            </p:stCondLst>
                            <p:childTnLst>
                              <p:par>
                                <p:cTn id="60" presetID="1" presetClass="entr" presetSubtype="0" fill="hold" nodeType="clickEffect">
                                  <p:stCondLst>
                                    <p:cond delay="0"/>
                                  </p:stCondLst>
                                  <p:childTnLst>
                                    <p:set>
                                      <p:cBhvr>
                                        <p:cTn id="61" dur="1" fill="hold">
                                          <p:stCondLst>
                                            <p:cond delay="0"/>
                                          </p:stCondLst>
                                        </p:cTn>
                                        <p:tgtEl>
                                          <p:spTgt spid="365584"/>
                                        </p:tgtEl>
                                        <p:attrNameLst>
                                          <p:attrName>style.visibility</p:attrName>
                                        </p:attrNameLst>
                                      </p:cBhvr>
                                      <p:to>
                                        <p:strVal val="visible"/>
                                      </p:to>
                                    </p:set>
                                  </p:childTnLst>
                                </p:cTn>
                              </p:par>
                            </p:childTnLst>
                          </p:cTn>
                        </p:par>
                        <p:par>
                          <p:cTn id="62" fill="hold" nodeType="afterGroup">
                            <p:stCondLst>
                              <p:cond delay="0"/>
                            </p:stCondLst>
                            <p:childTnLst>
                              <p:par>
                                <p:cTn id="63" presetID="22" presetClass="entr" presetSubtype="2" fill="hold" nodeType="afterEffect">
                                  <p:stCondLst>
                                    <p:cond delay="0"/>
                                  </p:stCondLst>
                                  <p:childTnLst>
                                    <p:set>
                                      <p:cBhvr>
                                        <p:cTn id="64" dur="1" fill="hold">
                                          <p:stCondLst>
                                            <p:cond delay="0"/>
                                          </p:stCondLst>
                                        </p:cTn>
                                        <p:tgtEl>
                                          <p:spTgt spid="365590"/>
                                        </p:tgtEl>
                                        <p:attrNameLst>
                                          <p:attrName>style.visibility</p:attrName>
                                        </p:attrNameLst>
                                      </p:cBhvr>
                                      <p:to>
                                        <p:strVal val="visible"/>
                                      </p:to>
                                    </p:set>
                                    <p:animEffect transition="in" filter="wipe(right)">
                                      <p:cBhvr>
                                        <p:cTn id="65" dur="500"/>
                                        <p:tgtEl>
                                          <p:spTgt spid="365590"/>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365571">
                                            <p:txEl>
                                              <p:pRg st="10" end="10"/>
                                            </p:txEl>
                                          </p:spTgt>
                                        </p:tgtEl>
                                        <p:attrNameLst>
                                          <p:attrName>style.visibility</p:attrName>
                                        </p:attrNameLst>
                                      </p:cBhvr>
                                      <p:to>
                                        <p:strVal val="visible"/>
                                      </p:to>
                                    </p:set>
                                    <p:animEffect transition="in" filter="fade">
                                      <p:cBhvr>
                                        <p:cTn id="70" dur="500"/>
                                        <p:tgtEl>
                                          <p:spTgt spid="365571">
                                            <p:txEl>
                                              <p:pRg st="10" end="10"/>
                                            </p:txEl>
                                          </p:spTgt>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365571">
                                            <p:txEl>
                                              <p:pRg st="11" end="11"/>
                                            </p:txEl>
                                          </p:spTgt>
                                        </p:tgtEl>
                                        <p:attrNameLst>
                                          <p:attrName>style.visibility</p:attrName>
                                        </p:attrNameLst>
                                      </p:cBhvr>
                                      <p:to>
                                        <p:strVal val="visible"/>
                                      </p:to>
                                    </p:set>
                                    <p:animEffect transition="in" filter="fade">
                                      <p:cBhvr>
                                        <p:cTn id="73" dur="500"/>
                                        <p:tgtEl>
                                          <p:spTgt spid="365571">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5571" grpId="0" uiExpand="1" build="p"/>
      <p:bldP spid="2" grpId="0" animBg="1"/>
      <p:bldP spid="2"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72F40-0847-4470-AC2D-798D8147A4D4}"/>
              </a:ext>
            </a:extLst>
          </p:cNvPr>
          <p:cNvSpPr>
            <a:spLocks noGrp="1"/>
          </p:cNvSpPr>
          <p:nvPr>
            <p:ph type="title"/>
          </p:nvPr>
        </p:nvSpPr>
        <p:spPr/>
        <p:txBody>
          <a:bodyPr/>
          <a:lstStyle/>
          <a:p>
            <a:pPr algn="ctr"/>
            <a:r>
              <a:rPr lang="en-US" dirty="0"/>
              <a:t>Example Program: Shortest path</a:t>
            </a:r>
          </a:p>
        </p:txBody>
      </p:sp>
      <p:sp>
        <p:nvSpPr>
          <p:cNvPr id="12" name="Slide Number Placeholder 11">
            <a:extLst>
              <a:ext uri="{FF2B5EF4-FFF2-40B4-BE49-F238E27FC236}">
                <a16:creationId xmlns:a16="http://schemas.microsoft.com/office/drawing/2014/main" id="{0B5E5D6C-92F1-49F5-BFC7-17556AC02AD3}"/>
              </a:ext>
            </a:extLst>
          </p:cNvPr>
          <p:cNvSpPr>
            <a:spLocks noGrp="1"/>
          </p:cNvSpPr>
          <p:nvPr>
            <p:ph type="sldNum" sz="quarter" idx="12"/>
          </p:nvPr>
        </p:nvSpPr>
        <p:spPr/>
        <p:txBody>
          <a:bodyPr/>
          <a:lstStyle/>
          <a:p>
            <a:fld id="{DD2D5612-D1A6-4510-A96B-3BEF8629B754}" type="slidenum">
              <a:rPr lang="en-US" smtClean="0"/>
              <a:t>6</a:t>
            </a:fld>
            <a:endParaRPr lang="en-US"/>
          </a:p>
        </p:txBody>
      </p:sp>
      <p:sp>
        <p:nvSpPr>
          <p:cNvPr id="8" name="TextBox 7">
            <a:extLst>
              <a:ext uri="{FF2B5EF4-FFF2-40B4-BE49-F238E27FC236}">
                <a16:creationId xmlns:a16="http://schemas.microsoft.com/office/drawing/2014/main" id="{03FAB45A-DD39-4D9C-A629-C6939047FD86}"/>
              </a:ext>
            </a:extLst>
          </p:cNvPr>
          <p:cNvSpPr txBox="1"/>
          <p:nvPr/>
        </p:nvSpPr>
        <p:spPr>
          <a:xfrm>
            <a:off x="1265695" y="1690688"/>
            <a:ext cx="10383863" cy="830997"/>
          </a:xfrm>
          <a:prstGeom prst="rect">
            <a:avLst/>
          </a:prstGeom>
          <a:noFill/>
        </p:spPr>
        <p:txBody>
          <a:bodyPr wrap="square" rtlCol="0">
            <a:spAutoFit/>
          </a:bodyPr>
          <a:lstStyle/>
          <a:p>
            <a:r>
              <a:rPr lang="en-US" sz="2400" kern="1200" dirty="0">
                <a:solidFill>
                  <a:schemeClr val="tx1"/>
                </a:solidFill>
                <a:latin typeface="Consolas" panose="020B0609020204030204" pitchFamily="49" charset="0"/>
                <a:cs typeface="Courier New" panose="02070309020205020404" pitchFamily="49" charset="0"/>
              </a:rPr>
              <a:t>distance(</a:t>
            </a:r>
            <a:r>
              <a:rPr lang="en-US" sz="2400" kern="1200" dirty="0">
                <a:solidFill>
                  <a:srgbClr val="70AD47"/>
                </a:solidFill>
                <a:latin typeface="Consolas" panose="020B0609020204030204" pitchFamily="49" charset="0"/>
                <a:cs typeface="Courier New" panose="02070309020205020404" pitchFamily="49" charset="0"/>
              </a:rPr>
              <a:t>Start</a:t>
            </a:r>
            <a:r>
              <a:rPr lang="en-US" sz="2400" kern="1200" dirty="0">
                <a:solidFill>
                  <a:schemeClr val="tx1"/>
                </a:solidFill>
                <a:latin typeface="Consolas" panose="020B0609020204030204" pitchFamily="49" charset="0"/>
                <a:cs typeface="Courier New" panose="02070309020205020404" pitchFamily="49" charset="0"/>
              </a:rPr>
              <a:t>, </a:t>
            </a:r>
            <a:r>
              <a:rPr lang="en-US" sz="2400" dirty="0">
                <a:solidFill>
                  <a:schemeClr val="accent6"/>
                </a:solidFill>
                <a:latin typeface="Consolas" panose="020B0609020204030204" pitchFamily="49" charset="0"/>
                <a:cs typeface="Courier New" panose="02070309020205020404" pitchFamily="49" charset="0"/>
              </a:rPr>
              <a:t>Y</a:t>
            </a:r>
            <a:r>
              <a:rPr lang="en-US" sz="2400" kern="1200" dirty="0">
                <a:solidFill>
                  <a:schemeClr val="tx1"/>
                </a:solidFill>
                <a:latin typeface="Consolas" panose="020B0609020204030204" pitchFamily="49" charset="0"/>
                <a:cs typeface="Courier New" panose="02070309020205020404" pitchFamily="49" charset="0"/>
              </a:rPr>
              <a:t>) </a:t>
            </a:r>
            <a:r>
              <a:rPr lang="en-US" sz="2400" kern="1200" dirty="0">
                <a:solidFill>
                  <a:schemeClr val="accent1"/>
                </a:solidFill>
                <a:latin typeface="Consolas" panose="020B0609020204030204" pitchFamily="49" charset="0"/>
                <a:cs typeface="Courier New" panose="02070309020205020404" pitchFamily="49" charset="0"/>
              </a:rPr>
              <a:t>min= </a:t>
            </a:r>
            <a:r>
              <a:rPr lang="en-US" sz="2400" kern="1200" dirty="0">
                <a:solidFill>
                  <a:schemeClr val="tx1"/>
                </a:solidFill>
                <a:latin typeface="Consolas" panose="020B0609020204030204" pitchFamily="49" charset="0"/>
                <a:cs typeface="Courier New" panose="02070309020205020404" pitchFamily="49" charset="0"/>
              </a:rPr>
              <a:t>distance(</a:t>
            </a:r>
            <a:r>
              <a:rPr lang="en-US" sz="2400" kern="1200" dirty="0">
                <a:solidFill>
                  <a:srgbClr val="70AD47"/>
                </a:solidFill>
                <a:latin typeface="Consolas" panose="020B0609020204030204" pitchFamily="49" charset="0"/>
                <a:cs typeface="Courier New" panose="02070309020205020404" pitchFamily="49" charset="0"/>
              </a:rPr>
              <a:t>Start</a:t>
            </a:r>
            <a:r>
              <a:rPr lang="en-US" sz="2400" kern="1200" dirty="0">
                <a:solidFill>
                  <a:schemeClr val="tx1"/>
                </a:solidFill>
                <a:latin typeface="Consolas" panose="020B0609020204030204" pitchFamily="49" charset="0"/>
                <a:cs typeface="Courier New" panose="02070309020205020404" pitchFamily="49" charset="0"/>
              </a:rPr>
              <a:t>, </a:t>
            </a:r>
            <a:r>
              <a:rPr lang="en-US" sz="2400" dirty="0">
                <a:solidFill>
                  <a:schemeClr val="accent6"/>
                </a:solidFill>
                <a:latin typeface="Consolas" panose="020B0609020204030204" pitchFamily="49" charset="0"/>
                <a:cs typeface="Courier New" panose="02070309020205020404" pitchFamily="49" charset="0"/>
              </a:rPr>
              <a:t>X</a:t>
            </a:r>
            <a:r>
              <a:rPr lang="en-US" sz="2400" dirty="0">
                <a:latin typeface="Consolas" panose="020B0609020204030204" pitchFamily="49" charset="0"/>
                <a:cs typeface="Courier New" panose="02070309020205020404" pitchFamily="49" charset="0"/>
              </a:rPr>
              <a:t>) </a:t>
            </a:r>
            <a:r>
              <a:rPr lang="en-US" sz="2400" dirty="0">
                <a:solidFill>
                  <a:srgbClr val="4472C4"/>
                </a:solidFill>
                <a:latin typeface="Consolas" panose="020B0609020204030204" pitchFamily="49" charset="0"/>
                <a:cs typeface="Courier New" panose="02070309020205020404" pitchFamily="49" charset="0"/>
              </a:rPr>
              <a:t>+</a:t>
            </a:r>
            <a:r>
              <a:rPr lang="en-US" sz="2400" dirty="0">
                <a:latin typeface="Consolas" panose="020B0609020204030204" pitchFamily="49" charset="0"/>
                <a:cs typeface="Courier New" panose="02070309020205020404" pitchFamily="49" charset="0"/>
              </a:rPr>
              <a:t> edge(</a:t>
            </a:r>
            <a:r>
              <a:rPr lang="en-US" sz="2400" dirty="0">
                <a:solidFill>
                  <a:schemeClr val="accent6"/>
                </a:solidFill>
                <a:latin typeface="Consolas" panose="020B0609020204030204" pitchFamily="49" charset="0"/>
                <a:cs typeface="Courier New" panose="02070309020205020404" pitchFamily="49" charset="0"/>
              </a:rPr>
              <a:t>X</a:t>
            </a:r>
            <a:r>
              <a:rPr lang="en-US" sz="2400" dirty="0">
                <a:latin typeface="Consolas" panose="020B0609020204030204" pitchFamily="49" charset="0"/>
                <a:cs typeface="Courier New" panose="02070309020205020404" pitchFamily="49" charset="0"/>
              </a:rPr>
              <a:t>,</a:t>
            </a:r>
            <a:r>
              <a:rPr lang="en-US" sz="2400" dirty="0">
                <a:solidFill>
                  <a:schemeClr val="accent6"/>
                </a:solidFill>
                <a:latin typeface="Consolas" panose="020B0609020204030204" pitchFamily="49" charset="0"/>
                <a:cs typeface="Courier New" panose="02070309020205020404" pitchFamily="49" charset="0"/>
              </a:rPr>
              <a:t> Y</a:t>
            </a:r>
            <a:r>
              <a:rPr lang="en-US" sz="2400" dirty="0">
                <a:latin typeface="Consolas" panose="020B0609020204030204" pitchFamily="49" charset="0"/>
                <a:cs typeface="Courier New" panose="02070309020205020404" pitchFamily="49" charset="0"/>
              </a:rPr>
              <a:t>).</a:t>
            </a:r>
            <a:endParaRPr lang="en-US" sz="2400" kern="1200" dirty="0">
              <a:solidFill>
                <a:schemeClr val="tx1"/>
              </a:solidFill>
              <a:latin typeface="Consolas" panose="020B0609020204030204" pitchFamily="49" charset="0"/>
              <a:cs typeface="Courier New" panose="02070309020205020404" pitchFamily="49" charset="0"/>
            </a:endParaRPr>
          </a:p>
          <a:p>
            <a:r>
              <a:rPr lang="en-US" sz="2400" dirty="0">
                <a:latin typeface="Consolas" panose="020B0609020204030204" pitchFamily="49" charset="0"/>
                <a:cs typeface="Courier New" panose="02070309020205020404" pitchFamily="49" charset="0"/>
              </a:rPr>
              <a:t>distance(</a:t>
            </a:r>
            <a:r>
              <a:rPr lang="en-US" sz="2400" dirty="0">
                <a:solidFill>
                  <a:srgbClr val="70AD47"/>
                </a:solidFill>
                <a:latin typeface="Consolas" panose="020B0609020204030204" pitchFamily="49" charset="0"/>
                <a:cs typeface="Courier New" panose="02070309020205020404" pitchFamily="49" charset="0"/>
              </a:rPr>
              <a:t>Start</a:t>
            </a:r>
            <a:r>
              <a:rPr lang="en-US" sz="2400" dirty="0">
                <a:latin typeface="Consolas" panose="020B0609020204030204" pitchFamily="49" charset="0"/>
                <a:cs typeface="Courier New" panose="02070309020205020404" pitchFamily="49" charset="0"/>
              </a:rPr>
              <a:t>, </a:t>
            </a:r>
            <a:r>
              <a:rPr lang="en-US" sz="2400" dirty="0">
                <a:solidFill>
                  <a:srgbClr val="70AD47"/>
                </a:solidFill>
                <a:latin typeface="Consolas" panose="020B0609020204030204" pitchFamily="49" charset="0"/>
                <a:cs typeface="Courier New" panose="02070309020205020404" pitchFamily="49" charset="0"/>
              </a:rPr>
              <a:t>Start</a:t>
            </a:r>
            <a:r>
              <a:rPr lang="en-US" sz="2400" dirty="0">
                <a:latin typeface="Consolas" panose="020B0609020204030204" pitchFamily="49" charset="0"/>
                <a:cs typeface="Courier New" panose="02070309020205020404" pitchFamily="49" charset="0"/>
              </a:rPr>
              <a:t>) </a:t>
            </a:r>
            <a:r>
              <a:rPr lang="en-US" sz="2400" dirty="0">
                <a:solidFill>
                  <a:schemeClr val="accent1"/>
                </a:solidFill>
                <a:latin typeface="Consolas" panose="020B0609020204030204" pitchFamily="49" charset="0"/>
                <a:cs typeface="Courier New" panose="02070309020205020404" pitchFamily="49" charset="0"/>
              </a:rPr>
              <a:t>min= </a:t>
            </a:r>
            <a:r>
              <a:rPr lang="en-US" sz="2400" dirty="0">
                <a:latin typeface="Consolas" panose="020B0609020204030204" pitchFamily="49" charset="0"/>
                <a:cs typeface="Courier New" panose="02070309020205020404" pitchFamily="49" charset="0"/>
              </a:rPr>
              <a:t>0.</a:t>
            </a:r>
          </a:p>
        </p:txBody>
      </p:sp>
      <p:sp>
        <p:nvSpPr>
          <p:cNvPr id="7" name="TextBox edge defs">
            <a:extLst>
              <a:ext uri="{FF2B5EF4-FFF2-40B4-BE49-F238E27FC236}">
                <a16:creationId xmlns:a16="http://schemas.microsoft.com/office/drawing/2014/main" id="{3B2B4768-9E56-40B4-8A2A-9819B0CD4496}"/>
              </a:ext>
            </a:extLst>
          </p:cNvPr>
          <p:cNvSpPr txBox="1"/>
          <p:nvPr/>
        </p:nvSpPr>
        <p:spPr>
          <a:xfrm>
            <a:off x="1363630" y="3508907"/>
            <a:ext cx="7375357" cy="1200329"/>
          </a:xfrm>
          <a:prstGeom prst="rect">
            <a:avLst/>
          </a:prstGeom>
          <a:noFill/>
        </p:spPr>
        <p:txBody>
          <a:bodyPr wrap="square" rtlCol="0">
            <a:spAutoFit/>
          </a:bodyPr>
          <a:lstStyle/>
          <a:p>
            <a:r>
              <a:rPr lang="en-US" sz="2400" dirty="0">
                <a:latin typeface="Consolas" panose="020B0609020204030204" pitchFamily="49" charset="0"/>
                <a:cs typeface="Courier New" panose="02070309020205020404" pitchFamily="49" charset="0"/>
              </a:rPr>
              <a:t>edge("a", "b") = 10.</a:t>
            </a:r>
          </a:p>
          <a:p>
            <a:r>
              <a:rPr lang="en-US" sz="2400" dirty="0">
                <a:latin typeface="Consolas" panose="020B0609020204030204" pitchFamily="49" charset="0"/>
                <a:cs typeface="Courier New" panose="02070309020205020404" pitchFamily="49" charset="0"/>
              </a:rPr>
              <a:t>edge("b", "c") = 2.</a:t>
            </a:r>
          </a:p>
          <a:p>
            <a:r>
              <a:rPr lang="en-US" sz="2400" dirty="0">
                <a:latin typeface="Consolas" panose="020B0609020204030204" pitchFamily="49" charset="0"/>
                <a:cs typeface="Courier New" panose="02070309020205020404" pitchFamily="49" charset="0"/>
              </a:rPr>
              <a:t>edge("c", "d") = 7.</a:t>
            </a:r>
          </a:p>
        </p:txBody>
      </p:sp>
      <p:sp>
        <p:nvSpPr>
          <p:cNvPr id="5" name="Speech Bubble: Oval 4">
            <a:extLst>
              <a:ext uri="{FF2B5EF4-FFF2-40B4-BE49-F238E27FC236}">
                <a16:creationId xmlns:a16="http://schemas.microsoft.com/office/drawing/2014/main" id="{6A45E62D-3A1A-44C8-A2D7-366BF7D0854C}"/>
              </a:ext>
            </a:extLst>
          </p:cNvPr>
          <p:cNvSpPr/>
          <p:nvPr/>
        </p:nvSpPr>
        <p:spPr>
          <a:xfrm>
            <a:off x="1556645" y="3104271"/>
            <a:ext cx="3857296" cy="2815524"/>
          </a:xfrm>
          <a:prstGeom prst="wedgeEllipseCallout">
            <a:avLst>
              <a:gd name="adj1" fmla="val 120367"/>
              <a:gd name="adj2" fmla="val -8351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 Variables not present in the head of an expression are aggregated over like with the dot product example.</a:t>
            </a:r>
          </a:p>
        </p:txBody>
      </p:sp>
      <p:graphicFrame>
        <p:nvGraphicFramePr>
          <p:cNvPr id="20" name="Table 20 1">
            <a:extLst>
              <a:ext uri="{FF2B5EF4-FFF2-40B4-BE49-F238E27FC236}">
                <a16:creationId xmlns:a16="http://schemas.microsoft.com/office/drawing/2014/main" id="{4C2C3D7F-C898-492F-90B9-82E30BCC22EC}"/>
              </a:ext>
            </a:extLst>
          </p:cNvPr>
          <p:cNvGraphicFramePr>
            <a:graphicFrameLocks noGrp="1"/>
          </p:cNvGraphicFramePr>
          <p:nvPr>
            <p:extLst>
              <p:ext uri="{D42A27DB-BD31-4B8C-83A1-F6EECF244321}">
                <p14:modId xmlns:p14="http://schemas.microsoft.com/office/powerpoint/2010/main" val="1533653842"/>
              </p:ext>
            </p:extLst>
          </p:nvPr>
        </p:nvGraphicFramePr>
        <p:xfrm>
          <a:off x="6659792" y="3429000"/>
          <a:ext cx="2876803" cy="3352800"/>
        </p:xfrm>
        <a:graphic>
          <a:graphicData uri="http://schemas.openxmlformats.org/drawingml/2006/table">
            <a:tbl>
              <a:tblPr firstRow="1" bandRow="1">
                <a:tableStyleId>{8EC20E35-A176-4012-BC5E-935CFFF8708E}</a:tableStyleId>
              </a:tblPr>
              <a:tblGrid>
                <a:gridCol w="583971">
                  <a:extLst>
                    <a:ext uri="{9D8B030D-6E8A-4147-A177-3AD203B41FA5}">
                      <a16:colId xmlns:a16="http://schemas.microsoft.com/office/drawing/2014/main" val="3745466398"/>
                    </a:ext>
                  </a:extLst>
                </a:gridCol>
                <a:gridCol w="558798">
                  <a:extLst>
                    <a:ext uri="{9D8B030D-6E8A-4147-A177-3AD203B41FA5}">
                      <a16:colId xmlns:a16="http://schemas.microsoft.com/office/drawing/2014/main" val="2026317325"/>
                    </a:ext>
                  </a:extLst>
                </a:gridCol>
                <a:gridCol w="1734034">
                  <a:extLst>
                    <a:ext uri="{9D8B030D-6E8A-4147-A177-3AD203B41FA5}">
                      <a16:colId xmlns:a16="http://schemas.microsoft.com/office/drawing/2014/main" val="2413410726"/>
                    </a:ext>
                  </a:extLst>
                </a:gridCol>
              </a:tblGrid>
              <a:tr h="242522">
                <a:tc>
                  <a:txBody>
                    <a:bodyPr/>
                    <a:lstStyle/>
                    <a:p>
                      <a:r>
                        <a:rPr lang="en-US" sz="1400" dirty="0">
                          <a:solidFill>
                            <a:srgbClr val="70AD47"/>
                          </a:solidFill>
                        </a:rPr>
                        <a:t>Start</a:t>
                      </a:r>
                      <a:endParaRPr lang="en-US" sz="1400" dirty="0">
                        <a:solidFill>
                          <a:srgbClr val="70AD47"/>
                        </a:solidFill>
                        <a:latin typeface="Consolas" panose="020B0609020204030204" pitchFamily="49" charset="0"/>
                      </a:endParaRPr>
                    </a:p>
                  </a:txBody>
                  <a:tcPr/>
                </a:tc>
                <a:tc>
                  <a:txBody>
                    <a:bodyPr/>
                    <a:lstStyle/>
                    <a:p>
                      <a:r>
                        <a:rPr lang="en-US" sz="1400" dirty="0">
                          <a:solidFill>
                            <a:srgbClr val="70AD47"/>
                          </a:solidFill>
                          <a:latin typeface="Consolas" panose="020B0609020204030204" pitchFamily="49" charset="0"/>
                        </a:rPr>
                        <a:t>Y</a:t>
                      </a:r>
                    </a:p>
                  </a:txBody>
                  <a:tcPr/>
                </a:tc>
                <a:tc>
                  <a:txBody>
                    <a:bodyPr/>
                    <a:lstStyle/>
                    <a:p>
                      <a:r>
                        <a:rPr lang="en-US" sz="1400" dirty="0"/>
                        <a:t>distance(</a:t>
                      </a:r>
                      <a:r>
                        <a:rPr lang="en-US" sz="1400" dirty="0">
                          <a:solidFill>
                            <a:srgbClr val="70AD47"/>
                          </a:solidFill>
                        </a:rPr>
                        <a:t>Start</a:t>
                      </a:r>
                      <a:r>
                        <a:rPr lang="en-US" sz="1400" dirty="0"/>
                        <a:t>, </a:t>
                      </a:r>
                      <a:r>
                        <a:rPr lang="en-US" sz="1400" dirty="0">
                          <a:solidFill>
                            <a:srgbClr val="70AD47"/>
                          </a:solidFill>
                        </a:rPr>
                        <a:t>Y</a:t>
                      </a:r>
                      <a:r>
                        <a:rPr lang="en-US" sz="1400" dirty="0"/>
                        <a:t>)</a:t>
                      </a:r>
                      <a:endParaRPr lang="en-US" sz="1400" dirty="0">
                        <a:latin typeface="Consolas" panose="020B0609020204030204" pitchFamily="49" charset="0"/>
                      </a:endParaRPr>
                    </a:p>
                  </a:txBody>
                  <a:tcPr/>
                </a:tc>
                <a:extLst>
                  <a:ext uri="{0D108BD9-81ED-4DB2-BD59-A6C34878D82A}">
                    <a16:rowId xmlns:a16="http://schemas.microsoft.com/office/drawing/2014/main" val="710276165"/>
                  </a:ext>
                </a:extLst>
              </a:tr>
              <a:tr h="241902">
                <a:tc>
                  <a:txBody>
                    <a:bodyPr/>
                    <a:lstStyle/>
                    <a:p>
                      <a:r>
                        <a:rPr lang="en-US" sz="1400"/>
                        <a:t>"a"</a:t>
                      </a:r>
                    </a:p>
                  </a:txBody>
                  <a:tcPr/>
                </a:tc>
                <a:tc>
                  <a:txBody>
                    <a:bodyPr/>
                    <a:lstStyle/>
                    <a:p>
                      <a:r>
                        <a:rPr lang="en-US" sz="1400"/>
                        <a:t>"a"</a:t>
                      </a:r>
                    </a:p>
                  </a:txBody>
                  <a:tcPr/>
                </a:tc>
                <a:tc>
                  <a:txBody>
                    <a:bodyPr/>
                    <a:lstStyle/>
                    <a:p>
                      <a:r>
                        <a:rPr lang="en-US" sz="1400"/>
                        <a:t>0</a:t>
                      </a:r>
                    </a:p>
                  </a:txBody>
                  <a:tcPr/>
                </a:tc>
                <a:extLst>
                  <a:ext uri="{0D108BD9-81ED-4DB2-BD59-A6C34878D82A}">
                    <a16:rowId xmlns:a16="http://schemas.microsoft.com/office/drawing/2014/main" val="4274485061"/>
                  </a:ext>
                </a:extLst>
              </a:tr>
              <a:tr h="240245">
                <a:tc>
                  <a:txBody>
                    <a:bodyPr/>
                    <a:lstStyle/>
                    <a:p>
                      <a:r>
                        <a:rPr lang="en-US" sz="1400"/>
                        <a:t>"a"</a:t>
                      </a:r>
                    </a:p>
                  </a:txBody>
                  <a:tcPr/>
                </a:tc>
                <a:tc>
                  <a:txBody>
                    <a:bodyPr/>
                    <a:lstStyle/>
                    <a:p>
                      <a:r>
                        <a:rPr lang="en-US" sz="1400"/>
                        <a:t>"b" </a:t>
                      </a:r>
                    </a:p>
                  </a:txBody>
                  <a:tcPr/>
                </a:tc>
                <a:tc>
                  <a:txBody>
                    <a:bodyPr/>
                    <a:lstStyle/>
                    <a:p>
                      <a:r>
                        <a:rPr lang="en-US" sz="1400"/>
                        <a:t>10</a:t>
                      </a:r>
                    </a:p>
                  </a:txBody>
                  <a:tcPr/>
                </a:tc>
                <a:extLst>
                  <a:ext uri="{0D108BD9-81ED-4DB2-BD59-A6C34878D82A}">
                    <a16:rowId xmlns:a16="http://schemas.microsoft.com/office/drawing/2014/main" val="273224918"/>
                  </a:ext>
                </a:extLst>
              </a:tr>
              <a:tr h="240245">
                <a:tc>
                  <a:txBody>
                    <a:bodyPr/>
                    <a:lstStyle/>
                    <a:p>
                      <a:r>
                        <a:rPr lang="en-US" sz="1400"/>
                        <a:t>"a"</a:t>
                      </a:r>
                    </a:p>
                  </a:txBody>
                  <a:tcPr/>
                </a:tc>
                <a:tc>
                  <a:txBody>
                    <a:bodyPr/>
                    <a:lstStyle/>
                    <a:p>
                      <a:r>
                        <a:rPr lang="en-US" sz="1400"/>
                        <a:t>"c"</a:t>
                      </a:r>
                    </a:p>
                  </a:txBody>
                  <a:tcPr/>
                </a:tc>
                <a:tc>
                  <a:txBody>
                    <a:bodyPr/>
                    <a:lstStyle/>
                    <a:p>
                      <a:r>
                        <a:rPr lang="en-US" sz="1400"/>
                        <a:t>12</a:t>
                      </a:r>
                    </a:p>
                  </a:txBody>
                  <a:tcPr/>
                </a:tc>
                <a:extLst>
                  <a:ext uri="{0D108BD9-81ED-4DB2-BD59-A6C34878D82A}">
                    <a16:rowId xmlns:a16="http://schemas.microsoft.com/office/drawing/2014/main" val="1308072832"/>
                  </a:ext>
                </a:extLst>
              </a:tr>
              <a:tr h="240245">
                <a:tc>
                  <a:txBody>
                    <a:bodyPr/>
                    <a:lstStyle/>
                    <a:p>
                      <a:r>
                        <a:rPr lang="en-US" sz="1400"/>
                        <a:t>"a"</a:t>
                      </a:r>
                    </a:p>
                  </a:txBody>
                  <a:tcPr/>
                </a:tc>
                <a:tc>
                  <a:txBody>
                    <a:bodyPr/>
                    <a:lstStyle/>
                    <a:p>
                      <a:r>
                        <a:rPr lang="en-US" sz="1400"/>
                        <a:t>"d" </a:t>
                      </a:r>
                    </a:p>
                  </a:txBody>
                  <a:tcPr/>
                </a:tc>
                <a:tc>
                  <a:txBody>
                    <a:bodyPr/>
                    <a:lstStyle/>
                    <a:p>
                      <a:r>
                        <a:rPr lang="en-US" sz="1400"/>
                        <a:t>19</a:t>
                      </a:r>
                    </a:p>
                  </a:txBody>
                  <a:tcPr/>
                </a:tc>
                <a:extLst>
                  <a:ext uri="{0D108BD9-81ED-4DB2-BD59-A6C34878D82A}">
                    <a16:rowId xmlns:a16="http://schemas.microsoft.com/office/drawing/2014/main" val="1942372746"/>
                  </a:ext>
                </a:extLst>
              </a:tr>
              <a:tr h="240245">
                <a:tc>
                  <a:txBody>
                    <a:bodyPr/>
                    <a:lstStyle/>
                    <a:p>
                      <a:r>
                        <a:rPr lang="en-US" sz="1400"/>
                        <a:t>"b"</a:t>
                      </a:r>
                    </a:p>
                  </a:txBody>
                  <a:tcPr/>
                </a:tc>
                <a:tc>
                  <a:txBody>
                    <a:bodyPr/>
                    <a:lstStyle/>
                    <a:p>
                      <a:r>
                        <a:rPr lang="en-US" sz="1400"/>
                        <a:t>"b" </a:t>
                      </a:r>
                    </a:p>
                  </a:txBody>
                  <a:tcPr/>
                </a:tc>
                <a:tc>
                  <a:txBody>
                    <a:bodyPr/>
                    <a:lstStyle/>
                    <a:p>
                      <a:r>
                        <a:rPr lang="en-US" sz="1400"/>
                        <a:t>0</a:t>
                      </a:r>
                    </a:p>
                  </a:txBody>
                  <a:tcPr/>
                </a:tc>
                <a:extLst>
                  <a:ext uri="{0D108BD9-81ED-4DB2-BD59-A6C34878D82A}">
                    <a16:rowId xmlns:a16="http://schemas.microsoft.com/office/drawing/2014/main" val="2229557944"/>
                  </a:ext>
                </a:extLst>
              </a:tr>
              <a:tr h="240245">
                <a:tc>
                  <a:txBody>
                    <a:bodyPr/>
                    <a:lstStyle/>
                    <a:p>
                      <a:r>
                        <a:rPr lang="en-US" sz="1400"/>
                        <a:t>"b"</a:t>
                      </a:r>
                    </a:p>
                  </a:txBody>
                  <a:tcPr/>
                </a:tc>
                <a:tc>
                  <a:txBody>
                    <a:bodyPr/>
                    <a:lstStyle/>
                    <a:p>
                      <a:r>
                        <a:rPr lang="en-US" sz="1400"/>
                        <a:t>"c" </a:t>
                      </a:r>
                    </a:p>
                  </a:txBody>
                  <a:tcPr/>
                </a:tc>
                <a:tc>
                  <a:txBody>
                    <a:bodyPr/>
                    <a:lstStyle/>
                    <a:p>
                      <a:r>
                        <a:rPr lang="en-US" sz="1400"/>
                        <a:t>2</a:t>
                      </a:r>
                    </a:p>
                  </a:txBody>
                  <a:tcPr/>
                </a:tc>
                <a:extLst>
                  <a:ext uri="{0D108BD9-81ED-4DB2-BD59-A6C34878D82A}">
                    <a16:rowId xmlns:a16="http://schemas.microsoft.com/office/drawing/2014/main" val="3751562451"/>
                  </a:ext>
                </a:extLst>
              </a:tr>
              <a:tr h="2402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t>"b"</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t>"d"</a:t>
                      </a:r>
                    </a:p>
                  </a:txBody>
                  <a:tcPr/>
                </a:tc>
                <a:tc>
                  <a:txBody>
                    <a:bodyPr/>
                    <a:lstStyle/>
                    <a:p>
                      <a:r>
                        <a:rPr lang="en-US" sz="1400"/>
                        <a:t>9</a:t>
                      </a:r>
                    </a:p>
                  </a:txBody>
                  <a:tcPr/>
                </a:tc>
                <a:extLst>
                  <a:ext uri="{0D108BD9-81ED-4DB2-BD59-A6C34878D82A}">
                    <a16:rowId xmlns:a16="http://schemas.microsoft.com/office/drawing/2014/main" val="3902041231"/>
                  </a:ext>
                </a:extLst>
              </a:tr>
              <a:tr h="2402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t>"c"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t>"c"</a:t>
                      </a:r>
                    </a:p>
                  </a:txBody>
                  <a:tcPr/>
                </a:tc>
                <a:tc>
                  <a:txBody>
                    <a:bodyPr/>
                    <a:lstStyle/>
                    <a:p>
                      <a:r>
                        <a:rPr lang="en-US" sz="1400"/>
                        <a:t>0</a:t>
                      </a:r>
                    </a:p>
                  </a:txBody>
                  <a:tcPr/>
                </a:tc>
                <a:extLst>
                  <a:ext uri="{0D108BD9-81ED-4DB2-BD59-A6C34878D82A}">
                    <a16:rowId xmlns:a16="http://schemas.microsoft.com/office/drawing/2014/main" val="229862613"/>
                  </a:ext>
                </a:extLst>
              </a:tr>
              <a:tr h="2402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t>"c"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a:t>
                      </a:r>
                    </a:p>
                  </a:txBody>
                  <a:tcPr/>
                </a:tc>
                <a:tc>
                  <a:txBody>
                    <a:bodyPr/>
                    <a:lstStyle/>
                    <a:p>
                      <a:r>
                        <a:rPr lang="en-US" sz="1400"/>
                        <a:t>7</a:t>
                      </a:r>
                    </a:p>
                  </a:txBody>
                  <a:tcPr/>
                </a:tc>
                <a:extLst>
                  <a:ext uri="{0D108BD9-81ED-4DB2-BD59-A6C34878D82A}">
                    <a16:rowId xmlns:a16="http://schemas.microsoft.com/office/drawing/2014/main" val="1614075691"/>
                  </a:ext>
                </a:extLst>
              </a:tr>
              <a:tr h="2402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t>"d"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t>"d"</a:t>
                      </a:r>
                    </a:p>
                  </a:txBody>
                  <a:tcPr/>
                </a:tc>
                <a:tc>
                  <a:txBody>
                    <a:bodyPr/>
                    <a:lstStyle/>
                    <a:p>
                      <a:r>
                        <a:rPr lang="en-US" sz="1400" dirty="0"/>
                        <a:t>0</a:t>
                      </a:r>
                    </a:p>
                  </a:txBody>
                  <a:tcPr/>
                </a:tc>
                <a:extLst>
                  <a:ext uri="{0D108BD9-81ED-4DB2-BD59-A6C34878D82A}">
                    <a16:rowId xmlns:a16="http://schemas.microsoft.com/office/drawing/2014/main" val="3572794376"/>
                  </a:ext>
                </a:extLst>
              </a:tr>
            </a:tbl>
          </a:graphicData>
        </a:graphic>
      </p:graphicFrame>
      <p:graphicFrame>
        <p:nvGraphicFramePr>
          <p:cNvPr id="23" name="Table 20 2">
            <a:extLst>
              <a:ext uri="{FF2B5EF4-FFF2-40B4-BE49-F238E27FC236}">
                <a16:creationId xmlns:a16="http://schemas.microsoft.com/office/drawing/2014/main" id="{8A1D1AD5-12DA-4018-A44A-69075152D92D}"/>
              </a:ext>
            </a:extLst>
          </p:cNvPr>
          <p:cNvGraphicFramePr>
            <a:graphicFrameLocks noGrp="1"/>
          </p:cNvGraphicFramePr>
          <p:nvPr>
            <p:extLst>
              <p:ext uri="{D42A27DB-BD31-4B8C-83A1-F6EECF244321}">
                <p14:modId xmlns:p14="http://schemas.microsoft.com/office/powerpoint/2010/main" val="2044827066"/>
              </p:ext>
            </p:extLst>
          </p:nvPr>
        </p:nvGraphicFramePr>
        <p:xfrm>
          <a:off x="2294857" y="5355534"/>
          <a:ext cx="2948035" cy="1219200"/>
        </p:xfrm>
        <a:graphic>
          <a:graphicData uri="http://schemas.openxmlformats.org/drawingml/2006/table">
            <a:tbl>
              <a:tblPr firstRow="1" bandRow="1">
                <a:tableStyleId>{8EC20E35-A176-4012-BC5E-935CFFF8708E}</a:tableStyleId>
              </a:tblPr>
              <a:tblGrid>
                <a:gridCol w="756456">
                  <a:extLst>
                    <a:ext uri="{9D8B030D-6E8A-4147-A177-3AD203B41FA5}">
                      <a16:colId xmlns:a16="http://schemas.microsoft.com/office/drawing/2014/main" val="3745466398"/>
                    </a:ext>
                  </a:extLst>
                </a:gridCol>
                <a:gridCol w="715617">
                  <a:extLst>
                    <a:ext uri="{9D8B030D-6E8A-4147-A177-3AD203B41FA5}">
                      <a16:colId xmlns:a16="http://schemas.microsoft.com/office/drawing/2014/main" val="2026317325"/>
                    </a:ext>
                  </a:extLst>
                </a:gridCol>
                <a:gridCol w="1475962">
                  <a:extLst>
                    <a:ext uri="{9D8B030D-6E8A-4147-A177-3AD203B41FA5}">
                      <a16:colId xmlns:a16="http://schemas.microsoft.com/office/drawing/2014/main" val="2413410726"/>
                    </a:ext>
                  </a:extLst>
                </a:gridCol>
              </a:tblGrid>
              <a:tr h="242522">
                <a:tc>
                  <a:txBody>
                    <a:bodyPr/>
                    <a:lstStyle/>
                    <a:p>
                      <a:r>
                        <a:rPr lang="en-US" sz="1400" dirty="0">
                          <a:solidFill>
                            <a:srgbClr val="70AD47"/>
                          </a:solidFill>
                        </a:rPr>
                        <a:t>Start</a:t>
                      </a:r>
                      <a:endParaRPr lang="en-US" sz="1400" dirty="0">
                        <a:solidFill>
                          <a:srgbClr val="70AD47"/>
                        </a:solidFill>
                        <a:latin typeface="Consolas" panose="020B0609020204030204" pitchFamily="49" charset="0"/>
                      </a:endParaRPr>
                    </a:p>
                  </a:txBody>
                  <a:tcPr/>
                </a:tc>
                <a:tc>
                  <a:txBody>
                    <a:bodyPr/>
                    <a:lstStyle/>
                    <a:p>
                      <a:r>
                        <a:rPr lang="en-US" sz="1400" dirty="0">
                          <a:solidFill>
                            <a:srgbClr val="70AD47"/>
                          </a:solidFill>
                          <a:latin typeface="Consolas" panose="020B0609020204030204" pitchFamily="49" charset="0"/>
                        </a:rPr>
                        <a:t>Y</a:t>
                      </a:r>
                    </a:p>
                  </a:txBody>
                  <a:tcPr/>
                </a:tc>
                <a:tc>
                  <a:txBody>
                    <a:bodyPr/>
                    <a:lstStyle/>
                    <a:p>
                      <a:r>
                        <a:rPr lang="en-US" sz="1400" dirty="0"/>
                        <a:t>distance(</a:t>
                      </a:r>
                      <a:r>
                        <a:rPr lang="en-US" sz="1400" dirty="0">
                          <a:solidFill>
                            <a:srgbClr val="70AD47"/>
                          </a:solidFill>
                        </a:rPr>
                        <a:t>Start</a:t>
                      </a:r>
                      <a:r>
                        <a:rPr lang="en-US" sz="1400" dirty="0"/>
                        <a:t>, </a:t>
                      </a:r>
                      <a:r>
                        <a:rPr lang="en-US" sz="1400" dirty="0">
                          <a:solidFill>
                            <a:srgbClr val="70AD47"/>
                          </a:solidFill>
                        </a:rPr>
                        <a:t>Y</a:t>
                      </a:r>
                      <a:r>
                        <a:rPr lang="en-US" sz="1400" dirty="0"/>
                        <a:t>)</a:t>
                      </a:r>
                      <a:endParaRPr lang="en-US" sz="1400" dirty="0">
                        <a:latin typeface="Consolas" panose="020B0609020204030204" pitchFamily="49" charset="0"/>
                      </a:endParaRPr>
                    </a:p>
                  </a:txBody>
                  <a:tcPr/>
                </a:tc>
                <a:extLst>
                  <a:ext uri="{0D108BD9-81ED-4DB2-BD59-A6C34878D82A}">
                    <a16:rowId xmlns:a16="http://schemas.microsoft.com/office/drawing/2014/main" val="710276165"/>
                  </a:ext>
                </a:extLst>
              </a:tr>
              <a:tr h="241902">
                <a:tc>
                  <a:txBody>
                    <a:bodyPr/>
                    <a:lstStyle/>
                    <a:p>
                      <a:r>
                        <a:rPr lang="en-US" sz="1400"/>
                        <a:t>"foo"</a:t>
                      </a:r>
                    </a:p>
                  </a:txBody>
                  <a:tcPr/>
                </a:tc>
                <a:tc>
                  <a:txBody>
                    <a:bodyPr/>
                    <a:lstStyle/>
                    <a:p>
                      <a:r>
                        <a:rPr lang="en-US" sz="1400"/>
                        <a:t>"foo"</a:t>
                      </a:r>
                    </a:p>
                  </a:txBody>
                  <a:tcPr/>
                </a:tc>
                <a:tc>
                  <a:txBody>
                    <a:bodyPr/>
                    <a:lstStyle/>
                    <a:p>
                      <a:r>
                        <a:rPr lang="en-US" sz="1400" dirty="0"/>
                        <a:t>0</a:t>
                      </a:r>
                    </a:p>
                  </a:txBody>
                  <a:tcPr/>
                </a:tc>
                <a:extLst>
                  <a:ext uri="{0D108BD9-81ED-4DB2-BD59-A6C34878D82A}">
                    <a16:rowId xmlns:a16="http://schemas.microsoft.com/office/drawing/2014/main" val="4274485061"/>
                  </a:ext>
                </a:extLst>
              </a:tr>
              <a:tr h="240245">
                <a:tc>
                  <a:txBody>
                    <a:bodyPr/>
                    <a:lstStyle/>
                    <a:p>
                      <a:r>
                        <a:rPr lang="en-US" sz="1400"/>
                        <a:t>7</a:t>
                      </a:r>
                    </a:p>
                  </a:txBody>
                  <a:tcPr/>
                </a:tc>
                <a:tc>
                  <a:txBody>
                    <a:bodyPr/>
                    <a:lstStyle/>
                    <a:p>
                      <a:r>
                        <a:rPr lang="en-US" sz="1400"/>
                        <a:t>7</a:t>
                      </a:r>
                    </a:p>
                  </a:txBody>
                  <a:tcPr/>
                </a:tc>
                <a:tc>
                  <a:txBody>
                    <a:bodyPr/>
                    <a:lstStyle/>
                    <a:p>
                      <a:r>
                        <a:rPr lang="en-US" sz="1400"/>
                        <a:t>0</a:t>
                      </a:r>
                    </a:p>
                  </a:txBody>
                  <a:tcPr/>
                </a:tc>
                <a:extLst>
                  <a:ext uri="{0D108BD9-81ED-4DB2-BD59-A6C34878D82A}">
                    <a16:rowId xmlns:a16="http://schemas.microsoft.com/office/drawing/2014/main" val="273224918"/>
                  </a:ext>
                </a:extLst>
              </a:tr>
              <a:tr h="240245">
                <a:tc>
                  <a:txBody>
                    <a:bodyPr/>
                    <a:lstStyle/>
                    <a:p>
                      <a:r>
                        <a:rPr lang="en-US" sz="1400"/>
                        <a:t>3.1415</a:t>
                      </a:r>
                    </a:p>
                  </a:txBody>
                  <a:tcPr/>
                </a:tc>
                <a:tc>
                  <a:txBody>
                    <a:bodyPr/>
                    <a:lstStyle/>
                    <a:p>
                      <a:r>
                        <a:rPr lang="en-US" sz="1400"/>
                        <a:t>3.1415</a:t>
                      </a:r>
                    </a:p>
                  </a:txBody>
                  <a:tcPr/>
                </a:tc>
                <a:tc>
                  <a:txBody>
                    <a:bodyPr/>
                    <a:lstStyle/>
                    <a:p>
                      <a:r>
                        <a:rPr lang="en-US" sz="1400" dirty="0"/>
                        <a:t>0</a:t>
                      </a:r>
                    </a:p>
                  </a:txBody>
                  <a:tcPr/>
                </a:tc>
                <a:extLst>
                  <a:ext uri="{0D108BD9-81ED-4DB2-BD59-A6C34878D82A}">
                    <a16:rowId xmlns:a16="http://schemas.microsoft.com/office/drawing/2014/main" val="1308072832"/>
                  </a:ext>
                </a:extLst>
              </a:tr>
            </a:tbl>
          </a:graphicData>
        </a:graphic>
      </p:graphicFrame>
      <p:sp>
        <p:nvSpPr>
          <p:cNvPr id="6" name="Speech Bubble: Oval 5">
            <a:extLst>
              <a:ext uri="{FF2B5EF4-FFF2-40B4-BE49-F238E27FC236}">
                <a16:creationId xmlns:a16="http://schemas.microsoft.com/office/drawing/2014/main" id="{EEEBAE05-BD16-4383-98DC-FFCC92F54167}"/>
              </a:ext>
            </a:extLst>
          </p:cNvPr>
          <p:cNvSpPr/>
          <p:nvPr/>
        </p:nvSpPr>
        <p:spPr>
          <a:xfrm>
            <a:off x="6716111" y="2901264"/>
            <a:ext cx="3420279" cy="3250154"/>
          </a:xfrm>
          <a:prstGeom prst="wedgeEllipseCallout">
            <a:avLst>
              <a:gd name="adj1" fmla="val -100205"/>
              <a:gd name="adj2" fmla="val -7472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Here the “</a:t>
            </a:r>
            <a:r>
              <a:rPr lang="en-US" sz="2400" dirty="0">
                <a:latin typeface="Courier New" panose="02070309020205020404" pitchFamily="49" charset="0"/>
                <a:cs typeface="Courier New" panose="02070309020205020404" pitchFamily="49" charset="0"/>
              </a:rPr>
              <a:t>min=“</a:t>
            </a:r>
            <a:r>
              <a:rPr lang="en-US" sz="2400" dirty="0"/>
              <a:t> aggregator only keeps the minimal value that we have  computed</a:t>
            </a:r>
          </a:p>
        </p:txBody>
      </p:sp>
      <p:grpSp>
        <p:nvGrpSpPr>
          <p:cNvPr id="29" name="Group 28">
            <a:extLst>
              <a:ext uri="{FF2B5EF4-FFF2-40B4-BE49-F238E27FC236}">
                <a16:creationId xmlns:a16="http://schemas.microsoft.com/office/drawing/2014/main" id="{8D37D0CC-BD36-406C-911A-0823AE02994E}"/>
              </a:ext>
            </a:extLst>
          </p:cNvPr>
          <p:cNvGrpSpPr/>
          <p:nvPr/>
        </p:nvGrpSpPr>
        <p:grpSpPr>
          <a:xfrm>
            <a:off x="352839" y="2683565"/>
            <a:ext cx="3420279" cy="2146852"/>
            <a:chOff x="352839" y="2683565"/>
            <a:chExt cx="3420279" cy="2146852"/>
          </a:xfrm>
        </p:grpSpPr>
        <p:sp>
          <p:nvSpPr>
            <p:cNvPr id="28" name="Speech Bubble: Oval 27">
              <a:extLst>
                <a:ext uri="{FF2B5EF4-FFF2-40B4-BE49-F238E27FC236}">
                  <a16:creationId xmlns:a16="http://schemas.microsoft.com/office/drawing/2014/main" id="{6310AF68-9C86-41F4-91AC-89D7CA208367}"/>
                </a:ext>
              </a:extLst>
            </p:cNvPr>
            <p:cNvSpPr/>
            <p:nvPr/>
          </p:nvSpPr>
          <p:spPr>
            <a:xfrm>
              <a:off x="1664804" y="3652630"/>
              <a:ext cx="1475961" cy="745435"/>
            </a:xfrm>
            <a:prstGeom prst="wedgeEllipseCallout">
              <a:avLst>
                <a:gd name="adj1" fmla="val 92298"/>
                <a:gd name="adj2" fmla="val 170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Speech Bubble: Oval 26">
              <a:extLst>
                <a:ext uri="{FF2B5EF4-FFF2-40B4-BE49-F238E27FC236}">
                  <a16:creationId xmlns:a16="http://schemas.microsoft.com/office/drawing/2014/main" id="{9E01C826-ADCE-4613-88C4-928B59BBA887}"/>
                </a:ext>
              </a:extLst>
            </p:cNvPr>
            <p:cNvSpPr/>
            <p:nvPr/>
          </p:nvSpPr>
          <p:spPr>
            <a:xfrm>
              <a:off x="352839" y="2683565"/>
              <a:ext cx="3420279" cy="2146852"/>
            </a:xfrm>
            <a:prstGeom prst="wedgeEllipseCallout">
              <a:avLst>
                <a:gd name="adj1" fmla="val 33218"/>
                <a:gd name="adj2" fmla="val -6041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Defined for all cases where both arguments are equal</a:t>
              </a:r>
            </a:p>
          </p:txBody>
        </p:sp>
      </p:grpSp>
      <p:sp>
        <p:nvSpPr>
          <p:cNvPr id="4" name="Speech Bubble: Oval 3">
            <a:extLst>
              <a:ext uri="{FF2B5EF4-FFF2-40B4-BE49-F238E27FC236}">
                <a16:creationId xmlns:a16="http://schemas.microsoft.com/office/drawing/2014/main" id="{11F3A16F-5013-4848-BEC5-628D8A9D1CC9}"/>
              </a:ext>
            </a:extLst>
          </p:cNvPr>
          <p:cNvSpPr/>
          <p:nvPr/>
        </p:nvSpPr>
        <p:spPr>
          <a:xfrm>
            <a:off x="8345027" y="650356"/>
            <a:ext cx="3846973" cy="2061458"/>
          </a:xfrm>
          <a:prstGeom prst="wedgeEllipseCallout">
            <a:avLst>
              <a:gd name="adj1" fmla="val -19145"/>
              <a:gd name="adj2" fmla="val 837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Dyna programs are equivalent to the set of values they define</a:t>
            </a:r>
          </a:p>
        </p:txBody>
      </p:sp>
      <p:sp>
        <p:nvSpPr>
          <p:cNvPr id="9" name="Oval 8">
            <a:extLst>
              <a:ext uri="{FF2B5EF4-FFF2-40B4-BE49-F238E27FC236}">
                <a16:creationId xmlns:a16="http://schemas.microsoft.com/office/drawing/2014/main" id="{A19FD5FE-4317-442F-8B56-067B5FDD697B}"/>
              </a:ext>
            </a:extLst>
          </p:cNvPr>
          <p:cNvSpPr/>
          <p:nvPr/>
        </p:nvSpPr>
        <p:spPr>
          <a:xfrm>
            <a:off x="838200" y="2932042"/>
            <a:ext cx="4611117" cy="2186609"/>
          </a:xfrm>
          <a:prstGeom prst="ellipse">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73338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par>
                                <p:cTn id="18" presetID="10" presetClass="exit" presetSubtype="0" fill="hold" grpId="1" nodeType="withEffect">
                                  <p:stCondLst>
                                    <p:cond delay="0"/>
                                  </p:stCondLst>
                                  <p:childTnLst>
                                    <p:animEffect transition="out" filter="fade">
                                      <p:cBhvr>
                                        <p:cTn id="19" dur="500"/>
                                        <p:tgtEl>
                                          <p:spTgt spid="5"/>
                                        </p:tgtEl>
                                      </p:cBhvr>
                                    </p:animEffect>
                                    <p:set>
                                      <p:cBhvr>
                                        <p:cTn id="20" dur="1" fill="hold">
                                          <p:stCondLst>
                                            <p:cond delay="499"/>
                                          </p:stCondLst>
                                        </p:cTn>
                                        <p:tgtEl>
                                          <p:spTgt spid="5"/>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500"/>
                                        <p:tgtEl>
                                          <p:spTgt spid="7"/>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par>
                                <p:cTn id="29" presetID="10" presetClass="exit" presetSubtype="0" fill="hold" grpId="1" nodeType="withEffect">
                                  <p:stCondLst>
                                    <p:cond delay="0"/>
                                  </p:stCondLst>
                                  <p:childTnLst>
                                    <p:animEffect transition="out" filter="fade">
                                      <p:cBhvr>
                                        <p:cTn id="30" dur="500"/>
                                        <p:tgtEl>
                                          <p:spTgt spid="6"/>
                                        </p:tgtEl>
                                      </p:cBhvr>
                                    </p:animEffect>
                                    <p:set>
                                      <p:cBhvr>
                                        <p:cTn id="31" dur="1" fill="hold">
                                          <p:stCondLst>
                                            <p:cond delay="499"/>
                                          </p:stCondLst>
                                        </p:cTn>
                                        <p:tgtEl>
                                          <p:spTgt spid="6"/>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fade">
                                      <p:cBhvr>
                                        <p:cTn id="36" dur="500"/>
                                        <p:tgtEl>
                                          <p:spTgt spid="20"/>
                                        </p:tgtEl>
                                      </p:cBhvr>
                                    </p:animEffect>
                                  </p:childTnLst>
                                </p:cTn>
                              </p:par>
                              <p:par>
                                <p:cTn id="37" presetID="10" presetClass="exit" presetSubtype="0" fill="hold" grpId="1" nodeType="withEffect">
                                  <p:stCondLst>
                                    <p:cond delay="0"/>
                                  </p:stCondLst>
                                  <p:childTnLst>
                                    <p:animEffect transition="out" filter="fade">
                                      <p:cBhvr>
                                        <p:cTn id="38" dur="200"/>
                                        <p:tgtEl>
                                          <p:spTgt spid="9"/>
                                        </p:tgtEl>
                                      </p:cBhvr>
                                    </p:animEffect>
                                    <p:set>
                                      <p:cBhvr>
                                        <p:cTn id="39" dur="1" fill="hold">
                                          <p:stCondLst>
                                            <p:cond delay="199"/>
                                          </p:stCondLst>
                                        </p:cTn>
                                        <p:tgtEl>
                                          <p:spTgt spid="9"/>
                                        </p:tgtEl>
                                        <p:attrNameLst>
                                          <p:attrName>style.visibility</p:attrName>
                                        </p:attrNameLst>
                                      </p:cBhvr>
                                      <p:to>
                                        <p:strVal val="hidden"/>
                                      </p:to>
                                    </p:set>
                                  </p:childTnLst>
                                </p:cTn>
                              </p:par>
                              <p:par>
                                <p:cTn id="40" presetID="10" presetClass="entr" presetSubtype="0" fill="hold" grpId="0" nodeType="with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fade">
                                      <p:cBhvr>
                                        <p:cTn id="47" dur="500"/>
                                        <p:tgtEl>
                                          <p:spTgt spid="23"/>
                                        </p:tgtEl>
                                      </p:cBhvr>
                                    </p:animEffect>
                                  </p:childTnLst>
                                </p:cTn>
                              </p:par>
                              <p:par>
                                <p:cTn id="48" presetID="10" presetClass="exit" presetSubtype="0" fill="hold" grpId="1" nodeType="withEffect">
                                  <p:stCondLst>
                                    <p:cond delay="0"/>
                                  </p:stCondLst>
                                  <p:childTnLst>
                                    <p:animEffect transition="out" filter="fade">
                                      <p:cBhvr>
                                        <p:cTn id="49" dur="500"/>
                                        <p:tgtEl>
                                          <p:spTgt spid="4"/>
                                        </p:tgtEl>
                                      </p:cBhvr>
                                    </p:animEffect>
                                    <p:set>
                                      <p:cBhvr>
                                        <p:cTn id="50" dur="1" fill="hold">
                                          <p:stCondLst>
                                            <p:cond delay="499"/>
                                          </p:stCondLst>
                                        </p:cTn>
                                        <p:tgtEl>
                                          <p:spTgt spid="4"/>
                                        </p:tgtEl>
                                        <p:attrNameLst>
                                          <p:attrName>style.visibility</p:attrName>
                                        </p:attrNameLst>
                                      </p:cBhvr>
                                      <p:to>
                                        <p:strVal val="hidden"/>
                                      </p:to>
                                    </p:set>
                                  </p:childTnLst>
                                </p:cTn>
                              </p:par>
                            </p:childTnLst>
                          </p:cTn>
                        </p:par>
                        <p:par>
                          <p:cTn id="51" fill="hold">
                            <p:stCondLst>
                              <p:cond delay="500"/>
                            </p:stCondLst>
                            <p:childTnLst>
                              <p:par>
                                <p:cTn id="52" presetID="10" presetClass="entr" presetSubtype="0" fill="hold" nodeType="afterEffect">
                                  <p:stCondLst>
                                    <p:cond delay="0"/>
                                  </p:stCondLst>
                                  <p:childTnLst>
                                    <p:set>
                                      <p:cBhvr>
                                        <p:cTn id="53" dur="1" fill="hold">
                                          <p:stCondLst>
                                            <p:cond delay="0"/>
                                          </p:stCondLst>
                                        </p:cTn>
                                        <p:tgtEl>
                                          <p:spTgt spid="29"/>
                                        </p:tgtEl>
                                        <p:attrNameLst>
                                          <p:attrName>style.visibility</p:attrName>
                                        </p:attrNameLst>
                                      </p:cBhvr>
                                      <p:to>
                                        <p:strVal val="visible"/>
                                      </p:to>
                                    </p:set>
                                    <p:animEffect transition="in" filter="fade">
                                      <p:cBhvr>
                                        <p:cTn id="54"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P spid="5" grpId="0" animBg="1"/>
      <p:bldP spid="5" grpId="1" animBg="1"/>
      <p:bldP spid="6" grpId="0" animBg="1"/>
      <p:bldP spid="6" grpId="1" animBg="1"/>
      <p:bldP spid="4" grpId="0" animBg="1"/>
      <p:bldP spid="4" grpId="1" animBg="1"/>
      <p:bldP spid="9" grpId="0" animBg="1"/>
      <p:bldP spid="9"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822E8-A910-4EA7-81D6-D233A6543D8A}"/>
              </a:ext>
            </a:extLst>
          </p:cNvPr>
          <p:cNvSpPr>
            <a:spLocks noGrp="1"/>
          </p:cNvSpPr>
          <p:nvPr>
            <p:ph type="title"/>
          </p:nvPr>
        </p:nvSpPr>
        <p:spPr/>
        <p:txBody>
          <a:bodyPr/>
          <a:lstStyle/>
          <a:p>
            <a:pPr algn="ctr"/>
            <a:r>
              <a:rPr lang="en-US" dirty="0"/>
              <a:t>Shortest Path (cont.)</a:t>
            </a:r>
          </a:p>
        </p:txBody>
      </p:sp>
      <p:sp>
        <p:nvSpPr>
          <p:cNvPr id="4" name="Slide Number Placeholder 3">
            <a:extLst>
              <a:ext uri="{FF2B5EF4-FFF2-40B4-BE49-F238E27FC236}">
                <a16:creationId xmlns:a16="http://schemas.microsoft.com/office/drawing/2014/main" id="{26949FC3-BE94-4524-9A31-86C653509ED9}"/>
              </a:ext>
            </a:extLst>
          </p:cNvPr>
          <p:cNvSpPr>
            <a:spLocks noGrp="1"/>
          </p:cNvSpPr>
          <p:nvPr>
            <p:ph type="sldNum" sz="quarter" idx="12"/>
          </p:nvPr>
        </p:nvSpPr>
        <p:spPr/>
        <p:txBody>
          <a:bodyPr/>
          <a:lstStyle/>
          <a:p>
            <a:fld id="{3621B4CF-3BF2-4D07-85C3-ECAFBC7B28BE}" type="slidenum">
              <a:rPr lang="en-US" smtClean="0"/>
              <a:pPr/>
              <a:t>7</a:t>
            </a:fld>
            <a:endParaRPr lang="en-US" sz="1800"/>
          </a:p>
        </p:txBody>
      </p:sp>
      <p:sp>
        <p:nvSpPr>
          <p:cNvPr id="5" name="TextBox 4">
            <a:extLst>
              <a:ext uri="{FF2B5EF4-FFF2-40B4-BE49-F238E27FC236}">
                <a16:creationId xmlns:a16="http://schemas.microsoft.com/office/drawing/2014/main" id="{E89B6EF8-1C7B-4C21-BBAA-7572893520DF}"/>
              </a:ext>
            </a:extLst>
          </p:cNvPr>
          <p:cNvSpPr txBox="1"/>
          <p:nvPr/>
        </p:nvSpPr>
        <p:spPr>
          <a:xfrm>
            <a:off x="838200" y="3736330"/>
            <a:ext cx="9252488" cy="461665"/>
          </a:xfrm>
          <a:prstGeom prst="rect">
            <a:avLst/>
          </a:prstGeom>
          <a:noFill/>
        </p:spPr>
        <p:txBody>
          <a:bodyPr wrap="square" rtlCol="0">
            <a:spAutoFit/>
          </a:bodyPr>
          <a:lstStyle/>
          <a:p>
            <a:r>
              <a:rPr lang="en-US" sz="2400" kern="1200" dirty="0">
                <a:solidFill>
                  <a:schemeClr val="tx1"/>
                </a:solidFill>
                <a:latin typeface="Consolas" panose="020B0609020204030204" pitchFamily="49" charset="0"/>
                <a:cs typeface="Courier New" panose="02070309020205020404" pitchFamily="49" charset="0"/>
              </a:rPr>
              <a:t>distance(</a:t>
            </a:r>
            <a:r>
              <a:rPr lang="en-US" sz="2400" kern="1200" dirty="0">
                <a:solidFill>
                  <a:srgbClr val="70AD47"/>
                </a:solidFill>
                <a:latin typeface="Consolas" panose="020B0609020204030204" pitchFamily="49" charset="0"/>
                <a:cs typeface="Courier New" panose="02070309020205020404" pitchFamily="49" charset="0"/>
              </a:rPr>
              <a:t>S</a:t>
            </a:r>
            <a:r>
              <a:rPr lang="en-US" sz="2400" kern="1200" dirty="0">
                <a:solidFill>
                  <a:schemeClr val="tx1"/>
                </a:solidFill>
                <a:latin typeface="Consolas" panose="020B0609020204030204" pitchFamily="49" charset="0"/>
                <a:cs typeface="Courier New" panose="02070309020205020404" pitchFamily="49" charset="0"/>
              </a:rPr>
              <a:t>, </a:t>
            </a:r>
            <a:r>
              <a:rPr lang="en-US" sz="2400" dirty="0">
                <a:solidFill>
                  <a:schemeClr val="accent6"/>
                </a:solidFill>
                <a:latin typeface="Consolas" panose="020B0609020204030204" pitchFamily="49" charset="0"/>
                <a:cs typeface="Courier New" panose="02070309020205020404" pitchFamily="49" charset="0"/>
              </a:rPr>
              <a:t>Y</a:t>
            </a:r>
            <a:r>
              <a:rPr lang="en-US" sz="2400" kern="1200" dirty="0">
                <a:solidFill>
                  <a:schemeClr val="tx1"/>
                </a:solidFill>
                <a:latin typeface="Consolas" panose="020B0609020204030204" pitchFamily="49" charset="0"/>
                <a:cs typeface="Courier New" panose="02070309020205020404" pitchFamily="49" charset="0"/>
              </a:rPr>
              <a:t>) </a:t>
            </a:r>
            <a:r>
              <a:rPr lang="en-US" sz="2400" kern="1200" dirty="0">
                <a:solidFill>
                  <a:schemeClr val="accent1"/>
                </a:solidFill>
                <a:latin typeface="Consolas" panose="020B0609020204030204" pitchFamily="49" charset="0"/>
                <a:cs typeface="Courier New" panose="02070309020205020404" pitchFamily="49" charset="0"/>
              </a:rPr>
              <a:t>= </a:t>
            </a:r>
            <a:r>
              <a:rPr lang="en-US" sz="2400" kern="1200" dirty="0">
                <a:solidFill>
                  <a:schemeClr val="tx1"/>
                </a:solidFill>
                <a:latin typeface="Consolas" panose="020B0609020204030204" pitchFamily="49" charset="0"/>
                <a:cs typeface="Courier New" panose="02070309020205020404" pitchFamily="49" charset="0"/>
              </a:rPr>
              <a:t>distance(</a:t>
            </a:r>
            <a:r>
              <a:rPr lang="en-US" sz="2400" kern="1200" dirty="0">
                <a:solidFill>
                  <a:srgbClr val="70AD47"/>
                </a:solidFill>
                <a:latin typeface="Consolas" panose="020B0609020204030204" pitchFamily="49" charset="0"/>
                <a:cs typeface="Courier New" panose="02070309020205020404" pitchFamily="49" charset="0"/>
              </a:rPr>
              <a:t>S</a:t>
            </a:r>
            <a:r>
              <a:rPr lang="en-US" sz="2400" kern="1200" dirty="0">
                <a:solidFill>
                  <a:schemeClr val="tx1"/>
                </a:solidFill>
                <a:latin typeface="Consolas" panose="020B0609020204030204" pitchFamily="49" charset="0"/>
                <a:cs typeface="Courier New" panose="02070309020205020404" pitchFamily="49" charset="0"/>
              </a:rPr>
              <a:t>, </a:t>
            </a:r>
            <a:r>
              <a:rPr lang="en-US" sz="2400" kern="1200" dirty="0">
                <a:solidFill>
                  <a:srgbClr val="70AD47"/>
                </a:solidFill>
                <a:latin typeface="Consolas" panose="020B0609020204030204" pitchFamily="49" charset="0"/>
                <a:cs typeface="Courier New" panose="02070309020205020404" pitchFamily="49" charset="0"/>
              </a:rPr>
              <a:t>X</a:t>
            </a:r>
            <a:r>
              <a:rPr lang="en-US" sz="2400" dirty="0">
                <a:latin typeface="Consolas" panose="020B0609020204030204" pitchFamily="49" charset="0"/>
                <a:cs typeface="Courier New" panose="02070309020205020404" pitchFamily="49" charset="0"/>
              </a:rPr>
              <a:t>) </a:t>
            </a:r>
            <a:r>
              <a:rPr lang="en-US" sz="2400" dirty="0">
                <a:solidFill>
                  <a:srgbClr val="4472C4"/>
                </a:solidFill>
                <a:latin typeface="Consolas" panose="020B0609020204030204" pitchFamily="49" charset="0"/>
                <a:cs typeface="Courier New" panose="02070309020205020404" pitchFamily="49" charset="0"/>
              </a:rPr>
              <a:t>+</a:t>
            </a:r>
            <a:r>
              <a:rPr lang="en-US" sz="2400" dirty="0">
                <a:latin typeface="Consolas" panose="020B0609020204030204" pitchFamily="49" charset="0"/>
                <a:cs typeface="Courier New" panose="02070309020205020404" pitchFamily="49" charset="0"/>
              </a:rPr>
              <a:t> edge(</a:t>
            </a:r>
            <a:r>
              <a:rPr lang="en-US" sz="2400" dirty="0">
                <a:solidFill>
                  <a:schemeClr val="accent6"/>
                </a:solidFill>
                <a:latin typeface="Consolas" panose="020B0609020204030204" pitchFamily="49" charset="0"/>
                <a:cs typeface="Courier New" panose="02070309020205020404" pitchFamily="49" charset="0"/>
              </a:rPr>
              <a:t>X</a:t>
            </a:r>
            <a:r>
              <a:rPr lang="en-US" sz="2400" dirty="0">
                <a:latin typeface="Consolas" panose="020B0609020204030204" pitchFamily="49" charset="0"/>
                <a:cs typeface="Courier New" panose="02070309020205020404" pitchFamily="49" charset="0"/>
              </a:rPr>
              <a:t>, </a:t>
            </a:r>
            <a:r>
              <a:rPr lang="en-US" sz="2400" dirty="0">
                <a:solidFill>
                  <a:schemeClr val="accent6"/>
                </a:solidFill>
                <a:latin typeface="Consolas" panose="020B0609020204030204" pitchFamily="49" charset="0"/>
                <a:cs typeface="Courier New" panose="02070309020205020404" pitchFamily="49" charset="0"/>
              </a:rPr>
              <a:t>Y</a:t>
            </a:r>
            <a:r>
              <a:rPr lang="en-US" sz="2400" dirty="0">
                <a:latin typeface="Consolas" panose="020B0609020204030204" pitchFamily="49" charset="0"/>
                <a:cs typeface="Courier New" panose="02070309020205020404" pitchFamily="49" charset="0"/>
              </a:rPr>
              <a:t>).</a:t>
            </a:r>
            <a:endParaRPr lang="en-US" sz="2400" kern="1200" dirty="0">
              <a:solidFill>
                <a:schemeClr val="tx1"/>
              </a:solidFill>
              <a:latin typeface="Consolas" panose="020B06090202040302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180A1F1A-3E56-4ADB-A361-930D041D2CBA}"/>
              </a:ext>
            </a:extLst>
          </p:cNvPr>
          <p:cNvSpPr txBox="1"/>
          <p:nvPr/>
        </p:nvSpPr>
        <p:spPr>
          <a:xfrm>
            <a:off x="2265336" y="1420387"/>
            <a:ext cx="3487118" cy="461665"/>
          </a:xfrm>
          <a:prstGeom prst="rect">
            <a:avLst/>
          </a:prstGeom>
          <a:noFill/>
        </p:spPr>
        <p:txBody>
          <a:bodyPr wrap="square" rtlCol="0">
            <a:spAutoFit/>
          </a:bodyPr>
          <a:lstStyle/>
          <a:p>
            <a:r>
              <a:rPr lang="en-US" sz="2400">
                <a:latin typeface="Consolas" panose="020B0609020204030204" pitchFamily="49" charset="0"/>
                <a:cs typeface="Courier New" panose="02070309020205020404" pitchFamily="49" charset="0"/>
              </a:rPr>
              <a:t>distance(</a:t>
            </a:r>
            <a:r>
              <a:rPr lang="en-US" sz="2400">
                <a:solidFill>
                  <a:srgbClr val="70AD47"/>
                </a:solidFill>
                <a:latin typeface="Consolas" panose="020B0609020204030204" pitchFamily="49" charset="0"/>
                <a:cs typeface="Courier New" panose="02070309020205020404" pitchFamily="49" charset="0"/>
              </a:rPr>
              <a:t>S</a:t>
            </a:r>
            <a:r>
              <a:rPr lang="en-US" sz="2400">
                <a:latin typeface="Consolas" panose="020B0609020204030204" pitchFamily="49" charset="0"/>
                <a:cs typeface="Courier New" panose="02070309020205020404" pitchFamily="49" charset="0"/>
              </a:rPr>
              <a:t>, </a:t>
            </a:r>
            <a:r>
              <a:rPr lang="en-US" sz="2400">
                <a:solidFill>
                  <a:srgbClr val="70AD47"/>
                </a:solidFill>
                <a:latin typeface="Consolas" panose="020B0609020204030204" pitchFamily="49" charset="0"/>
                <a:cs typeface="Courier New" panose="02070309020205020404" pitchFamily="49" charset="0"/>
              </a:rPr>
              <a:t>S</a:t>
            </a:r>
            <a:r>
              <a:rPr lang="en-US" sz="2400">
                <a:latin typeface="Consolas" panose="020B0609020204030204" pitchFamily="49" charset="0"/>
                <a:cs typeface="Courier New" panose="02070309020205020404" pitchFamily="49" charset="0"/>
              </a:rPr>
              <a:t>) </a:t>
            </a:r>
            <a:r>
              <a:rPr lang="en-US" sz="2400">
                <a:solidFill>
                  <a:schemeClr val="accent1"/>
                </a:solidFill>
                <a:latin typeface="Consolas" panose="020B0609020204030204" pitchFamily="49" charset="0"/>
                <a:cs typeface="Courier New" panose="02070309020205020404" pitchFamily="49" charset="0"/>
              </a:rPr>
              <a:t>= </a:t>
            </a:r>
            <a:r>
              <a:rPr lang="en-US" sz="2400">
                <a:latin typeface="Consolas" panose="020B0609020204030204" pitchFamily="49" charset="0"/>
                <a:cs typeface="Courier New" panose="02070309020205020404" pitchFamily="49" charset="0"/>
              </a:rPr>
              <a:t>0.</a:t>
            </a:r>
          </a:p>
        </p:txBody>
      </p:sp>
      <p:sp>
        <p:nvSpPr>
          <p:cNvPr id="7" name="SP aggregator omitted" hidden="1">
            <a:extLst>
              <a:ext uri="{FF2B5EF4-FFF2-40B4-BE49-F238E27FC236}">
                <a16:creationId xmlns:a16="http://schemas.microsoft.com/office/drawing/2014/main" id="{5650A259-1151-498B-B82D-55C3669FEA36}"/>
              </a:ext>
            </a:extLst>
          </p:cNvPr>
          <p:cNvSpPr/>
          <p:nvPr/>
        </p:nvSpPr>
        <p:spPr>
          <a:xfrm>
            <a:off x="3357966" y="2386739"/>
            <a:ext cx="4587498" cy="1503335"/>
          </a:xfrm>
          <a:prstGeom prst="wedgeEllipseCallout">
            <a:avLst>
              <a:gd name="adj1" fmla="val -45495"/>
              <a:gd name="adj2" fmla="val -7152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t>Aggregator Omitted </a:t>
            </a:r>
          </a:p>
          <a:p>
            <a:pPr algn="ctr"/>
            <a:r>
              <a:rPr lang="en-US" sz="2800"/>
              <a:t>for now</a:t>
            </a: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D581A46E-086C-4210-978B-6EA94226A28B}"/>
                  </a:ext>
                </a:extLst>
              </p:cNvPr>
              <p:cNvSpPr txBox="1"/>
              <p:nvPr/>
            </p:nvSpPr>
            <p:spPr>
              <a:xfrm>
                <a:off x="4212955" y="2209431"/>
                <a:ext cx="727628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r>
                            <a:rPr lang="en-US" sz="2400" b="0" i="1" smtClean="0">
                              <a:solidFill>
                                <a:srgbClr val="70AD47"/>
                              </a:solidFill>
                              <a:latin typeface="Cambria Math" panose="02040503050406030204" pitchFamily="18" charset="0"/>
                            </a:rPr>
                            <m:t>𝐴𝑟</m:t>
                          </m:r>
                          <m:sSub>
                            <m:sSubPr>
                              <m:ctrlPr>
                                <a:rPr lang="en-US" sz="2400" b="0" i="1" smtClean="0">
                                  <a:solidFill>
                                    <a:srgbClr val="70AD47"/>
                                  </a:solidFill>
                                  <a:latin typeface="Cambria Math" panose="02040503050406030204" pitchFamily="18" charset="0"/>
                                </a:rPr>
                              </m:ctrlPr>
                            </m:sSubPr>
                            <m:e>
                              <m:r>
                                <a:rPr lang="en-US" sz="2400" b="0" i="1" smtClean="0">
                                  <a:solidFill>
                                    <a:srgbClr val="70AD47"/>
                                  </a:solidFill>
                                  <a:latin typeface="Cambria Math" panose="02040503050406030204" pitchFamily="18" charset="0"/>
                                </a:rPr>
                                <m:t>𝑔</m:t>
                              </m:r>
                            </m:e>
                            <m:sub>
                              <m:r>
                                <a:rPr lang="en-US" sz="2400" b="0" i="1" smtClean="0">
                                  <a:solidFill>
                                    <a:srgbClr val="70AD47"/>
                                  </a:solidFill>
                                  <a:latin typeface="Cambria Math" panose="02040503050406030204" pitchFamily="18" charset="0"/>
                                </a:rPr>
                                <m:t>1</m:t>
                              </m:r>
                            </m:sub>
                          </m:sSub>
                          <m:r>
                            <a:rPr lang="en-US" sz="2400" b="0" i="1" smtClean="0">
                              <a:latin typeface="Cambria Math" panose="02040503050406030204" pitchFamily="18" charset="0"/>
                            </a:rPr>
                            <m:t>,</m:t>
                          </m:r>
                          <m:r>
                            <a:rPr lang="en-US" sz="2400" b="0" i="1" smtClean="0">
                              <a:solidFill>
                                <a:srgbClr val="70AD47"/>
                              </a:solidFill>
                              <a:latin typeface="Cambria Math" panose="02040503050406030204" pitchFamily="18" charset="0"/>
                            </a:rPr>
                            <m:t>𝐴𝑟</m:t>
                          </m:r>
                          <m:sSub>
                            <m:sSubPr>
                              <m:ctrlPr>
                                <a:rPr lang="en-US" sz="2400" b="0" i="1" smtClean="0">
                                  <a:solidFill>
                                    <a:srgbClr val="70AD47"/>
                                  </a:solidFill>
                                  <a:latin typeface="Cambria Math" panose="02040503050406030204" pitchFamily="18" charset="0"/>
                                </a:rPr>
                              </m:ctrlPr>
                            </m:sSubPr>
                            <m:e>
                              <m:r>
                                <a:rPr lang="en-US" sz="2400" b="0" i="1" smtClean="0">
                                  <a:solidFill>
                                    <a:srgbClr val="70AD47"/>
                                  </a:solidFill>
                                  <a:latin typeface="Cambria Math" panose="02040503050406030204" pitchFamily="18" charset="0"/>
                                </a:rPr>
                                <m:t>𝑔</m:t>
                              </m:r>
                            </m:e>
                            <m:sub>
                              <m:r>
                                <a:rPr lang="en-US" sz="2400" b="0" i="1" smtClean="0">
                                  <a:solidFill>
                                    <a:srgbClr val="70AD47"/>
                                  </a:solidFill>
                                  <a:latin typeface="Cambria Math" panose="02040503050406030204" pitchFamily="18" charset="0"/>
                                </a:rPr>
                                <m:t>2</m:t>
                              </m:r>
                            </m:sub>
                          </m:sSub>
                          <m:r>
                            <a:rPr lang="en-US" sz="2400" b="0" i="1" smtClean="0">
                              <a:latin typeface="Cambria Math" panose="02040503050406030204" pitchFamily="18" charset="0"/>
                            </a:rPr>
                            <m:t>,</m:t>
                          </m:r>
                          <m:r>
                            <a:rPr lang="en-US" sz="2400" b="0" i="1" smtClean="0">
                              <a:solidFill>
                                <a:srgbClr val="70AD47"/>
                              </a:solidFill>
                              <a:latin typeface="Cambria Math" panose="02040503050406030204" pitchFamily="18" charset="0"/>
                            </a:rPr>
                            <m:t>𝑅𝑒𝑠𝑢𝑙𝑡</m:t>
                          </m:r>
                        </m:e>
                      </m:d>
                      <m:r>
                        <a:rPr lang="en-US" sz="2400" b="0" i="1" smtClean="0">
                          <a:latin typeface="Cambria Math" panose="02040503050406030204" pitchFamily="18" charset="0"/>
                        </a:rPr>
                        <m:t>:</m:t>
                      </m:r>
                      <m:r>
                        <a:rPr lang="en-US" sz="2400" b="0" i="1" smtClean="0">
                          <a:solidFill>
                            <a:srgbClr val="70AD47"/>
                          </a:solidFill>
                          <a:latin typeface="Cambria Math" panose="02040503050406030204" pitchFamily="18" charset="0"/>
                        </a:rPr>
                        <m:t>𝐴𝑟</m:t>
                      </m:r>
                      <m:sSub>
                        <m:sSubPr>
                          <m:ctrlPr>
                            <a:rPr lang="en-US" sz="2400" b="0" i="1" smtClean="0">
                              <a:solidFill>
                                <a:srgbClr val="70AD47"/>
                              </a:solidFill>
                              <a:latin typeface="Cambria Math" panose="02040503050406030204" pitchFamily="18" charset="0"/>
                            </a:rPr>
                          </m:ctrlPr>
                        </m:sSubPr>
                        <m:e>
                          <m:r>
                            <a:rPr lang="en-US" sz="2400" b="0" i="1" smtClean="0">
                              <a:solidFill>
                                <a:srgbClr val="70AD47"/>
                              </a:solidFill>
                              <a:latin typeface="Cambria Math" panose="02040503050406030204" pitchFamily="18" charset="0"/>
                            </a:rPr>
                            <m:t>𝑔</m:t>
                          </m:r>
                        </m:e>
                        <m:sub>
                          <m:r>
                            <a:rPr lang="en-US" sz="2400" b="0" i="1" smtClean="0">
                              <a:solidFill>
                                <a:srgbClr val="70AD47"/>
                              </a:solidFill>
                              <a:latin typeface="Cambria Math" panose="02040503050406030204" pitchFamily="18" charset="0"/>
                            </a:rPr>
                            <m:t>1</m:t>
                          </m:r>
                        </m:sub>
                      </m:sSub>
                      <m:r>
                        <a:rPr lang="en-US" sz="2400" b="0" i="1" smtClean="0">
                          <a:latin typeface="Cambria Math" panose="02040503050406030204" pitchFamily="18" charset="0"/>
                        </a:rPr>
                        <m:t>=</m:t>
                      </m:r>
                      <m:r>
                        <a:rPr lang="en-US" sz="2400" b="0" i="1" smtClean="0">
                          <a:solidFill>
                            <a:srgbClr val="70AD47"/>
                          </a:solidFill>
                          <a:latin typeface="Cambria Math" panose="02040503050406030204" pitchFamily="18" charset="0"/>
                        </a:rPr>
                        <m:t>𝐴𝑟</m:t>
                      </m:r>
                      <m:sSub>
                        <m:sSubPr>
                          <m:ctrlPr>
                            <a:rPr lang="en-US" sz="2400" b="0" i="1" smtClean="0">
                              <a:solidFill>
                                <a:srgbClr val="70AD47"/>
                              </a:solidFill>
                              <a:latin typeface="Cambria Math" panose="02040503050406030204" pitchFamily="18" charset="0"/>
                            </a:rPr>
                          </m:ctrlPr>
                        </m:sSubPr>
                        <m:e>
                          <m:r>
                            <a:rPr lang="en-US" sz="2400" b="0" i="1" smtClean="0">
                              <a:solidFill>
                                <a:srgbClr val="70AD47"/>
                              </a:solidFill>
                              <a:latin typeface="Cambria Math" panose="02040503050406030204" pitchFamily="18" charset="0"/>
                            </a:rPr>
                            <m:t>𝑔</m:t>
                          </m:r>
                        </m:e>
                        <m:sub>
                          <m:r>
                            <a:rPr lang="en-US" sz="2400" b="0" i="1" smtClean="0">
                              <a:solidFill>
                                <a:srgbClr val="70AD47"/>
                              </a:solidFill>
                              <a:latin typeface="Cambria Math" panose="02040503050406030204" pitchFamily="18" charset="0"/>
                            </a:rPr>
                            <m:t>2</m:t>
                          </m:r>
                        </m:sub>
                      </m:sSub>
                      <m:r>
                        <a:rPr lang="en-US" sz="2400" b="0" i="1" smtClean="0">
                          <a:latin typeface="Cambria Math" panose="02040503050406030204" pitchFamily="18" charset="0"/>
                        </a:rPr>
                        <m:t> </m:t>
                      </m:r>
                      <m:r>
                        <a:rPr lang="en-US" sz="2400" b="1" i="0" smtClean="0">
                          <a:latin typeface="Cambria Math" panose="02040503050406030204" pitchFamily="18" charset="0"/>
                        </a:rPr>
                        <m:t>𝐀𝐍𝐃</m:t>
                      </m:r>
                      <m:r>
                        <a:rPr lang="en-US" sz="2400" b="0" i="1" smtClean="0">
                          <a:latin typeface="Cambria Math" panose="02040503050406030204" pitchFamily="18" charset="0"/>
                        </a:rPr>
                        <m:t> </m:t>
                      </m:r>
                      <m:r>
                        <a:rPr lang="en-US" sz="2400" b="0" i="1" smtClean="0">
                          <a:solidFill>
                            <a:srgbClr val="70AD47"/>
                          </a:solidFill>
                          <a:latin typeface="Cambria Math" panose="02040503050406030204" pitchFamily="18" charset="0"/>
                        </a:rPr>
                        <m:t>𝑅𝑒𝑠𝑢𝑙𝑡</m:t>
                      </m:r>
                      <m:r>
                        <a:rPr lang="en-US" sz="2400" b="0" i="1" smtClean="0">
                          <a:latin typeface="Cambria Math" panose="02040503050406030204" pitchFamily="18" charset="0"/>
                        </a:rPr>
                        <m:t>=0}</m:t>
                      </m:r>
                    </m:oMath>
                  </m:oMathPara>
                </a14:m>
                <a:endParaRPr lang="en-US" sz="2400" dirty="0"/>
              </a:p>
            </p:txBody>
          </p:sp>
        </mc:Choice>
        <mc:Fallback xmlns="">
          <p:sp>
            <p:nvSpPr>
              <p:cNvPr id="9" name="TextBox 8">
                <a:extLst>
                  <a:ext uri="{FF2B5EF4-FFF2-40B4-BE49-F238E27FC236}">
                    <a16:creationId xmlns:a16="http://schemas.microsoft.com/office/drawing/2014/main" id="{D581A46E-086C-4210-978B-6EA94226A28B}"/>
                  </a:ext>
                </a:extLst>
              </p:cNvPr>
              <p:cNvSpPr txBox="1">
                <a:spLocks noRot="1" noChangeAspect="1" noMove="1" noResize="1" noEditPoints="1" noAdjustHandles="1" noChangeArrowheads="1" noChangeShapeType="1" noTextEdit="1"/>
              </p:cNvSpPr>
              <p:nvPr/>
            </p:nvSpPr>
            <p:spPr>
              <a:xfrm>
                <a:off x="4212955" y="2209431"/>
                <a:ext cx="7276287" cy="369332"/>
              </a:xfrm>
              <a:prstGeom prst="rect">
                <a:avLst/>
              </a:prstGeom>
              <a:blipFill>
                <a:blip r:embed="rId3"/>
                <a:stretch>
                  <a:fillRect b="-34426"/>
                </a:stretch>
              </a:blipFill>
            </p:spPr>
            <p:txBody>
              <a:bodyPr/>
              <a:lstStyle/>
              <a:p>
                <a:r>
                  <a:rPr lang="en-US">
                    <a:noFill/>
                  </a:rPr>
                  <a:t> </a:t>
                </a:r>
              </a:p>
            </p:txBody>
          </p:sp>
        </mc:Fallback>
      </mc:AlternateContent>
      <p:sp>
        <p:nvSpPr>
          <p:cNvPr id="11" name="Right Brace 10">
            <a:extLst>
              <a:ext uri="{FF2B5EF4-FFF2-40B4-BE49-F238E27FC236}">
                <a16:creationId xmlns:a16="http://schemas.microsoft.com/office/drawing/2014/main" id="{10F146AB-DF4A-4F1A-81C5-E415B40E3829}"/>
              </a:ext>
            </a:extLst>
          </p:cNvPr>
          <p:cNvSpPr/>
          <p:nvPr/>
        </p:nvSpPr>
        <p:spPr>
          <a:xfrm rot="5400000">
            <a:off x="5499432" y="1534879"/>
            <a:ext cx="506044" cy="2619214"/>
          </a:xfrm>
          <a:prstGeom prst="rightBrace">
            <a:avLst>
              <a:gd name="adj1" fmla="val 25000"/>
              <a:gd name="adj2" fmla="val 50000"/>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
        <p:nvSpPr>
          <p:cNvPr id="12" name="TextBox 11">
            <a:extLst>
              <a:ext uri="{FF2B5EF4-FFF2-40B4-BE49-F238E27FC236}">
                <a16:creationId xmlns:a16="http://schemas.microsoft.com/office/drawing/2014/main" id="{05F652C8-ECCE-4902-9F41-99F44CF7D748}"/>
              </a:ext>
            </a:extLst>
          </p:cNvPr>
          <p:cNvSpPr txBox="1"/>
          <p:nvPr/>
        </p:nvSpPr>
        <p:spPr>
          <a:xfrm>
            <a:off x="3909735" y="3125906"/>
            <a:ext cx="3400299" cy="461665"/>
          </a:xfrm>
          <a:prstGeom prst="rect">
            <a:avLst/>
          </a:prstGeom>
          <a:noFill/>
        </p:spPr>
        <p:txBody>
          <a:bodyPr wrap="square" rtlCol="0">
            <a:spAutoFit/>
          </a:bodyPr>
          <a:lstStyle/>
          <a:p>
            <a:r>
              <a:rPr lang="en-US" sz="2400" dirty="0"/>
              <a:t>Tuple of Named Variables</a:t>
            </a:r>
          </a:p>
        </p:txBody>
      </p:sp>
      <p:sp>
        <p:nvSpPr>
          <p:cNvPr id="14" name="Right Brace 13">
            <a:extLst>
              <a:ext uri="{FF2B5EF4-FFF2-40B4-BE49-F238E27FC236}">
                <a16:creationId xmlns:a16="http://schemas.microsoft.com/office/drawing/2014/main" id="{3411CB39-DD13-49C8-A14A-6C9611925F93}"/>
              </a:ext>
            </a:extLst>
          </p:cNvPr>
          <p:cNvSpPr/>
          <p:nvPr/>
        </p:nvSpPr>
        <p:spPr>
          <a:xfrm rot="5400000">
            <a:off x="8970971" y="819313"/>
            <a:ext cx="506044" cy="4050063"/>
          </a:xfrm>
          <a:prstGeom prst="rightBrace">
            <a:avLst>
              <a:gd name="adj1" fmla="val 25000"/>
              <a:gd name="adj2" fmla="val 50000"/>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
        <p:nvSpPr>
          <p:cNvPr id="15" name="TextBox 14">
            <a:extLst>
              <a:ext uri="{FF2B5EF4-FFF2-40B4-BE49-F238E27FC236}">
                <a16:creationId xmlns:a16="http://schemas.microsoft.com/office/drawing/2014/main" id="{6E9D144A-3049-4F3F-80CF-7FC2DB112F75}"/>
              </a:ext>
            </a:extLst>
          </p:cNvPr>
          <p:cNvSpPr txBox="1"/>
          <p:nvPr/>
        </p:nvSpPr>
        <p:spPr>
          <a:xfrm>
            <a:off x="7465017" y="3117885"/>
            <a:ext cx="4386020" cy="461665"/>
          </a:xfrm>
          <a:prstGeom prst="rect">
            <a:avLst/>
          </a:prstGeom>
          <a:noFill/>
        </p:spPr>
        <p:txBody>
          <a:bodyPr wrap="square" rtlCol="0">
            <a:spAutoFit/>
          </a:bodyPr>
          <a:lstStyle/>
          <a:p>
            <a:r>
              <a:rPr lang="en-US" sz="2400"/>
              <a:t>Executable Code Defines the Rule</a:t>
            </a:r>
          </a:p>
        </p:txBody>
      </p:sp>
      <p:graphicFrame>
        <p:nvGraphicFramePr>
          <p:cNvPr id="16" name="Table 20 2">
            <a:extLst>
              <a:ext uri="{FF2B5EF4-FFF2-40B4-BE49-F238E27FC236}">
                <a16:creationId xmlns:a16="http://schemas.microsoft.com/office/drawing/2014/main" id="{14754B7C-F0A2-4082-8DB1-3AC75EB3C13C}"/>
              </a:ext>
            </a:extLst>
          </p:cNvPr>
          <p:cNvGraphicFramePr>
            <a:graphicFrameLocks noGrp="1"/>
          </p:cNvGraphicFramePr>
          <p:nvPr>
            <p:extLst>
              <p:ext uri="{D42A27DB-BD31-4B8C-83A1-F6EECF244321}">
                <p14:modId xmlns:p14="http://schemas.microsoft.com/office/powerpoint/2010/main" val="517644509"/>
              </p:ext>
            </p:extLst>
          </p:nvPr>
        </p:nvGraphicFramePr>
        <p:xfrm>
          <a:off x="622784" y="2093745"/>
          <a:ext cx="2948035" cy="1219200"/>
        </p:xfrm>
        <a:graphic>
          <a:graphicData uri="http://schemas.openxmlformats.org/drawingml/2006/table">
            <a:tbl>
              <a:tblPr firstRow="1" bandRow="1">
                <a:tableStyleId>{8EC20E35-A176-4012-BC5E-935CFFF8708E}</a:tableStyleId>
              </a:tblPr>
              <a:tblGrid>
                <a:gridCol w="756456">
                  <a:extLst>
                    <a:ext uri="{9D8B030D-6E8A-4147-A177-3AD203B41FA5}">
                      <a16:colId xmlns:a16="http://schemas.microsoft.com/office/drawing/2014/main" val="3745466398"/>
                    </a:ext>
                  </a:extLst>
                </a:gridCol>
                <a:gridCol w="715617">
                  <a:extLst>
                    <a:ext uri="{9D8B030D-6E8A-4147-A177-3AD203B41FA5}">
                      <a16:colId xmlns:a16="http://schemas.microsoft.com/office/drawing/2014/main" val="2026317325"/>
                    </a:ext>
                  </a:extLst>
                </a:gridCol>
                <a:gridCol w="1475962">
                  <a:extLst>
                    <a:ext uri="{9D8B030D-6E8A-4147-A177-3AD203B41FA5}">
                      <a16:colId xmlns:a16="http://schemas.microsoft.com/office/drawing/2014/main" val="2413410726"/>
                    </a:ext>
                  </a:extLst>
                </a:gridCol>
              </a:tblGrid>
              <a:tr h="242522">
                <a:tc>
                  <a:txBody>
                    <a:bodyPr/>
                    <a:lstStyle/>
                    <a:p>
                      <a:r>
                        <a:rPr lang="en-US" sz="1400">
                          <a:solidFill>
                            <a:srgbClr val="70AD47"/>
                          </a:solidFill>
                        </a:rPr>
                        <a:t>S</a:t>
                      </a:r>
                      <a:endParaRPr lang="en-US" sz="1400">
                        <a:solidFill>
                          <a:srgbClr val="70AD47"/>
                        </a:solidFill>
                        <a:latin typeface="Consolas" panose="020B0609020204030204" pitchFamily="49" charset="0"/>
                      </a:endParaRPr>
                    </a:p>
                  </a:txBody>
                  <a:tcPr/>
                </a:tc>
                <a:tc>
                  <a:txBody>
                    <a:bodyPr/>
                    <a:lstStyle/>
                    <a:p>
                      <a:r>
                        <a:rPr lang="en-US" sz="1400" dirty="0">
                          <a:solidFill>
                            <a:srgbClr val="70AD47"/>
                          </a:solidFill>
                        </a:rPr>
                        <a:t>Y</a:t>
                      </a:r>
                      <a:endParaRPr lang="en-US" sz="1400" dirty="0">
                        <a:solidFill>
                          <a:srgbClr val="70AD47"/>
                        </a:solidFill>
                        <a:latin typeface="Consolas" panose="020B0609020204030204" pitchFamily="49" charset="0"/>
                      </a:endParaRPr>
                    </a:p>
                  </a:txBody>
                  <a:tcPr/>
                </a:tc>
                <a:tc>
                  <a:txBody>
                    <a:bodyPr/>
                    <a:lstStyle/>
                    <a:p>
                      <a:r>
                        <a:rPr lang="en-US" sz="1400" dirty="0"/>
                        <a:t>distance(</a:t>
                      </a:r>
                      <a:r>
                        <a:rPr lang="en-US" sz="1400" dirty="0">
                          <a:solidFill>
                            <a:srgbClr val="70AD47"/>
                          </a:solidFill>
                        </a:rPr>
                        <a:t>S</a:t>
                      </a:r>
                      <a:r>
                        <a:rPr lang="en-US" sz="1400" dirty="0"/>
                        <a:t>, </a:t>
                      </a:r>
                      <a:r>
                        <a:rPr lang="en-US" sz="1400" dirty="0">
                          <a:solidFill>
                            <a:srgbClr val="70AD47"/>
                          </a:solidFill>
                        </a:rPr>
                        <a:t>Y</a:t>
                      </a:r>
                      <a:r>
                        <a:rPr lang="en-US" sz="1400" dirty="0"/>
                        <a:t>)</a:t>
                      </a:r>
                      <a:endParaRPr lang="en-US" sz="1400" dirty="0">
                        <a:latin typeface="Consolas" panose="020B0609020204030204" pitchFamily="49" charset="0"/>
                      </a:endParaRPr>
                    </a:p>
                  </a:txBody>
                  <a:tcPr/>
                </a:tc>
                <a:extLst>
                  <a:ext uri="{0D108BD9-81ED-4DB2-BD59-A6C34878D82A}">
                    <a16:rowId xmlns:a16="http://schemas.microsoft.com/office/drawing/2014/main" val="710276165"/>
                  </a:ext>
                </a:extLst>
              </a:tr>
              <a:tr h="241902">
                <a:tc>
                  <a:txBody>
                    <a:bodyPr/>
                    <a:lstStyle/>
                    <a:p>
                      <a:r>
                        <a:rPr lang="en-US" sz="1400"/>
                        <a:t>"foo"</a:t>
                      </a:r>
                    </a:p>
                  </a:txBody>
                  <a:tcPr/>
                </a:tc>
                <a:tc>
                  <a:txBody>
                    <a:bodyPr/>
                    <a:lstStyle/>
                    <a:p>
                      <a:r>
                        <a:rPr lang="en-US" sz="1400"/>
                        <a:t>"foo"</a:t>
                      </a:r>
                    </a:p>
                  </a:txBody>
                  <a:tcPr/>
                </a:tc>
                <a:tc>
                  <a:txBody>
                    <a:bodyPr/>
                    <a:lstStyle/>
                    <a:p>
                      <a:r>
                        <a:rPr lang="en-US" sz="1400" dirty="0"/>
                        <a:t>0</a:t>
                      </a:r>
                    </a:p>
                  </a:txBody>
                  <a:tcPr/>
                </a:tc>
                <a:extLst>
                  <a:ext uri="{0D108BD9-81ED-4DB2-BD59-A6C34878D82A}">
                    <a16:rowId xmlns:a16="http://schemas.microsoft.com/office/drawing/2014/main" val="4274485061"/>
                  </a:ext>
                </a:extLst>
              </a:tr>
              <a:tr h="240245">
                <a:tc>
                  <a:txBody>
                    <a:bodyPr/>
                    <a:lstStyle/>
                    <a:p>
                      <a:r>
                        <a:rPr lang="en-US" sz="1400"/>
                        <a:t>7</a:t>
                      </a:r>
                    </a:p>
                  </a:txBody>
                  <a:tcPr/>
                </a:tc>
                <a:tc>
                  <a:txBody>
                    <a:bodyPr/>
                    <a:lstStyle/>
                    <a:p>
                      <a:r>
                        <a:rPr lang="en-US" sz="1400"/>
                        <a:t>7</a:t>
                      </a:r>
                    </a:p>
                  </a:txBody>
                  <a:tcPr/>
                </a:tc>
                <a:tc>
                  <a:txBody>
                    <a:bodyPr/>
                    <a:lstStyle/>
                    <a:p>
                      <a:r>
                        <a:rPr lang="en-US" sz="1400"/>
                        <a:t>0</a:t>
                      </a:r>
                    </a:p>
                  </a:txBody>
                  <a:tcPr/>
                </a:tc>
                <a:extLst>
                  <a:ext uri="{0D108BD9-81ED-4DB2-BD59-A6C34878D82A}">
                    <a16:rowId xmlns:a16="http://schemas.microsoft.com/office/drawing/2014/main" val="273224918"/>
                  </a:ext>
                </a:extLst>
              </a:tr>
              <a:tr h="240245">
                <a:tc>
                  <a:txBody>
                    <a:bodyPr/>
                    <a:lstStyle/>
                    <a:p>
                      <a:r>
                        <a:rPr lang="en-US" sz="1400"/>
                        <a:t>3.1415</a:t>
                      </a:r>
                    </a:p>
                  </a:txBody>
                  <a:tcPr/>
                </a:tc>
                <a:tc>
                  <a:txBody>
                    <a:bodyPr/>
                    <a:lstStyle/>
                    <a:p>
                      <a:r>
                        <a:rPr lang="en-US" sz="1400"/>
                        <a:t>3.1415</a:t>
                      </a:r>
                    </a:p>
                  </a:txBody>
                  <a:tcPr/>
                </a:tc>
                <a:tc>
                  <a:txBody>
                    <a:bodyPr/>
                    <a:lstStyle/>
                    <a:p>
                      <a:r>
                        <a:rPr lang="en-US" sz="1400" dirty="0"/>
                        <a:t>0</a:t>
                      </a:r>
                    </a:p>
                  </a:txBody>
                  <a:tcPr/>
                </a:tc>
                <a:extLst>
                  <a:ext uri="{0D108BD9-81ED-4DB2-BD59-A6C34878D82A}">
                    <a16:rowId xmlns:a16="http://schemas.microsoft.com/office/drawing/2014/main" val="1308072832"/>
                  </a:ext>
                </a:extLst>
              </a:tr>
            </a:tbl>
          </a:graphicData>
        </a:graphic>
      </p:graphicFrame>
      <p:sp>
        <p:nvSpPr>
          <p:cNvPr id="8" name="Arrow: Right 7">
            <a:extLst>
              <a:ext uri="{FF2B5EF4-FFF2-40B4-BE49-F238E27FC236}">
                <a16:creationId xmlns:a16="http://schemas.microsoft.com/office/drawing/2014/main" id="{E15B858D-EB8D-4DA3-87C7-F131FABEE5B5}"/>
              </a:ext>
            </a:extLst>
          </p:cNvPr>
          <p:cNvSpPr/>
          <p:nvPr/>
        </p:nvSpPr>
        <p:spPr>
          <a:xfrm rot="1965322">
            <a:off x="3883756" y="1976766"/>
            <a:ext cx="798049" cy="138511"/>
          </a:xfrm>
          <a:prstGeom prst="rightArrow">
            <a:avLst>
              <a:gd name="adj1" fmla="val 12733"/>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568E4B2B-7DEF-4836-A777-B165C9716240}"/>
              </a:ext>
            </a:extLst>
          </p:cNvPr>
          <p:cNvSpPr/>
          <p:nvPr/>
        </p:nvSpPr>
        <p:spPr>
          <a:xfrm rot="1965322">
            <a:off x="4419492" y="2024489"/>
            <a:ext cx="956248" cy="138511"/>
          </a:xfrm>
          <a:prstGeom prst="rightArrow">
            <a:avLst>
              <a:gd name="adj1" fmla="val 12733"/>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Right 12">
            <a:extLst>
              <a:ext uri="{FF2B5EF4-FFF2-40B4-BE49-F238E27FC236}">
                <a16:creationId xmlns:a16="http://schemas.microsoft.com/office/drawing/2014/main" id="{6DDC1E1B-F2AA-4640-B889-D7978026B2F3}"/>
              </a:ext>
            </a:extLst>
          </p:cNvPr>
          <p:cNvSpPr/>
          <p:nvPr/>
        </p:nvSpPr>
        <p:spPr>
          <a:xfrm rot="1418153">
            <a:off x="5283537" y="1994815"/>
            <a:ext cx="1167371" cy="138511"/>
          </a:xfrm>
          <a:prstGeom prst="rightArrow">
            <a:avLst>
              <a:gd name="adj1" fmla="val 12733"/>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4">
            <p14:nvContentPartPr>
              <p14:cNvPr id="17" name="Ink 16" hidden="1">
                <a:extLst>
                  <a:ext uri="{FF2B5EF4-FFF2-40B4-BE49-F238E27FC236}">
                    <a16:creationId xmlns:a16="http://schemas.microsoft.com/office/drawing/2014/main" id="{BEB573FD-3FBE-439E-8FA1-D61785B80B3F}"/>
                  </a:ext>
                </a:extLst>
              </p14:cNvPr>
              <p14:cNvContentPartPr/>
              <p14:nvPr/>
            </p14:nvContentPartPr>
            <p14:xfrm>
              <a:off x="2117520" y="3405600"/>
              <a:ext cx="8611560" cy="3288240"/>
            </p14:xfrm>
          </p:contentPart>
        </mc:Choice>
        <mc:Fallback xmlns="">
          <p:pic>
            <p:nvPicPr>
              <p:cNvPr id="17" name="Ink 16" hidden="1">
                <a:extLst>
                  <a:ext uri="{FF2B5EF4-FFF2-40B4-BE49-F238E27FC236}">
                    <a16:creationId xmlns:a16="http://schemas.microsoft.com/office/drawing/2014/main" id="{BEB573FD-3FBE-439E-8FA1-D61785B80B3F}"/>
                  </a:ext>
                </a:extLst>
              </p:cNvPr>
              <p:cNvPicPr/>
              <p:nvPr/>
            </p:nvPicPr>
            <p:blipFill>
              <a:blip r:embed="rId5"/>
              <a:stretch>
                <a:fillRect/>
              </a:stretch>
            </p:blipFill>
            <p:spPr>
              <a:xfrm>
                <a:off x="2108160" y="3396240"/>
                <a:ext cx="8630280" cy="3306960"/>
              </a:xfrm>
              <a:prstGeom prst="rect">
                <a:avLst/>
              </a:prstGeom>
            </p:spPr>
          </p:pic>
        </mc:Fallback>
      </mc:AlternateContent>
      <p:sp>
        <p:nvSpPr>
          <p:cNvPr id="3" name="TextBox 2">
            <a:extLst>
              <a:ext uri="{FF2B5EF4-FFF2-40B4-BE49-F238E27FC236}">
                <a16:creationId xmlns:a16="http://schemas.microsoft.com/office/drawing/2014/main" id="{7D22EB58-1765-40EB-90DC-5979DCB8A45B}"/>
              </a:ext>
            </a:extLst>
          </p:cNvPr>
          <p:cNvSpPr txBox="1"/>
          <p:nvPr/>
        </p:nvSpPr>
        <p:spPr>
          <a:xfrm>
            <a:off x="1262865" y="4555628"/>
            <a:ext cx="10263656" cy="492443"/>
          </a:xfrm>
          <a:prstGeom prst="rect">
            <a:avLst/>
          </a:prstGeom>
          <a:noFill/>
        </p:spPr>
        <p:txBody>
          <a:bodyPr wrap="square" rtlCol="0">
            <a:spAutoFit/>
          </a:bodyPr>
          <a:lstStyle/>
          <a:p>
            <a:pPr algn="r"/>
            <a:r>
              <a:rPr lang="en-US" sz="2600" i="1" dirty="0"/>
              <a:t>Because of recursion, it can not be expressed using the set builder notation</a:t>
            </a:r>
          </a:p>
        </p:txBody>
      </p:sp>
    </p:spTree>
    <p:extLst>
      <p:ext uri="{BB962C8B-B14F-4D97-AF65-F5344CB8AC3E}">
        <p14:creationId xmlns:p14="http://schemas.microsoft.com/office/powerpoint/2010/main" val="2944385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500"/>
                                        <p:tgtEl>
                                          <p:spTgt spid="8"/>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fade">
                                      <p:cBhvr>
                                        <p:cTn id="33" dur="500"/>
                                        <p:tgtEl>
                                          <p:spTgt spid="11"/>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fade">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fade">
                                      <p:cBhvr>
                                        <p:cTn id="41" dur="500"/>
                                        <p:tgtEl>
                                          <p:spTgt spid="14"/>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fade">
                                      <p:cBhvr>
                                        <p:cTn id="44" dur="500"/>
                                        <p:tgtEl>
                                          <p:spTgt spid="15"/>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fade">
                                      <p:cBhvr>
                                        <p:cTn id="49" dur="500"/>
                                        <p:tgtEl>
                                          <p:spTgt spid="5"/>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3"/>
                                        </p:tgtEl>
                                        <p:attrNameLst>
                                          <p:attrName>style.visibility</p:attrName>
                                        </p:attrNameLst>
                                      </p:cBhvr>
                                      <p:to>
                                        <p:strVal val="visible"/>
                                      </p:to>
                                    </p:set>
                                    <p:animEffect transition="in" filter="fade">
                                      <p:cBhvr>
                                        <p:cTn id="5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9" grpId="0"/>
      <p:bldP spid="11" grpId="0" animBg="1"/>
      <p:bldP spid="12" grpId="0"/>
      <p:bldP spid="14" grpId="0" animBg="1"/>
      <p:bldP spid="15" grpId="0"/>
      <p:bldP spid="8" grpId="0" animBg="1"/>
      <p:bldP spid="10" grpId="0" animBg="1"/>
      <p:bldP spid="13" grpId="0" animBg="1"/>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246BE209-2DF5-4DE9-B1C7-1D9B8E75588C}"/>
              </a:ext>
            </a:extLst>
          </p:cNvPr>
          <p:cNvCxnSpPr>
            <a:cxnSpLocks/>
          </p:cNvCxnSpPr>
          <p:nvPr/>
        </p:nvCxnSpPr>
        <p:spPr>
          <a:xfrm>
            <a:off x="233680" y="2976880"/>
            <a:ext cx="11445240" cy="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47A6C506-D081-41CD-8DE7-42388CAA360E}"/>
              </a:ext>
            </a:extLst>
          </p:cNvPr>
          <p:cNvSpPr>
            <a:spLocks noGrp="1"/>
          </p:cNvSpPr>
          <p:nvPr>
            <p:ph type="sldNum" sz="quarter" idx="12"/>
          </p:nvPr>
        </p:nvSpPr>
        <p:spPr/>
        <p:txBody>
          <a:bodyPr/>
          <a:lstStyle/>
          <a:p>
            <a:fld id="{3621B4CF-3BF2-4D07-85C3-ECAFBC7B28BE}" type="slidenum">
              <a:rPr lang="en-US" smtClean="0"/>
              <a:pPr/>
              <a:t>8</a:t>
            </a:fld>
            <a:endParaRPr lang="en-US" sz="1800"/>
          </a:p>
        </p:txBody>
      </p:sp>
      <p:sp>
        <p:nvSpPr>
          <p:cNvPr id="6" name="TextBox 5">
            <a:extLst>
              <a:ext uri="{FF2B5EF4-FFF2-40B4-BE49-F238E27FC236}">
                <a16:creationId xmlns:a16="http://schemas.microsoft.com/office/drawing/2014/main" id="{4A4AE248-A632-40DE-B325-D0D06DDD0DCB}"/>
              </a:ext>
            </a:extLst>
          </p:cNvPr>
          <p:cNvSpPr txBox="1"/>
          <p:nvPr/>
        </p:nvSpPr>
        <p:spPr>
          <a:xfrm>
            <a:off x="652220" y="574676"/>
            <a:ext cx="9252488" cy="461665"/>
          </a:xfrm>
          <a:prstGeom prst="rect">
            <a:avLst/>
          </a:prstGeom>
          <a:noFill/>
        </p:spPr>
        <p:txBody>
          <a:bodyPr wrap="square" rtlCol="0">
            <a:spAutoFit/>
          </a:bodyPr>
          <a:lstStyle/>
          <a:p>
            <a:r>
              <a:rPr lang="en-US" sz="2400" kern="1200" dirty="0">
                <a:solidFill>
                  <a:schemeClr val="tx1"/>
                </a:solidFill>
                <a:latin typeface="Consolas" panose="020B0609020204030204" pitchFamily="49" charset="0"/>
                <a:cs typeface="Courier New" panose="02070309020205020404" pitchFamily="49" charset="0"/>
              </a:rPr>
              <a:t>distance(</a:t>
            </a:r>
            <a:r>
              <a:rPr lang="en-US" sz="2400" kern="1200" dirty="0">
                <a:solidFill>
                  <a:srgbClr val="70AD47"/>
                </a:solidFill>
                <a:latin typeface="Consolas" panose="020B0609020204030204" pitchFamily="49" charset="0"/>
                <a:cs typeface="Courier New" panose="02070309020205020404" pitchFamily="49" charset="0"/>
              </a:rPr>
              <a:t>Start</a:t>
            </a:r>
            <a:r>
              <a:rPr lang="en-US" sz="2400" kern="1200" dirty="0">
                <a:solidFill>
                  <a:schemeClr val="tx1"/>
                </a:solidFill>
                <a:latin typeface="Consolas" panose="020B0609020204030204" pitchFamily="49" charset="0"/>
                <a:cs typeface="Courier New" panose="02070309020205020404" pitchFamily="49" charset="0"/>
              </a:rPr>
              <a:t>, </a:t>
            </a:r>
            <a:r>
              <a:rPr lang="en-US" sz="2400" dirty="0">
                <a:solidFill>
                  <a:schemeClr val="accent6"/>
                </a:solidFill>
                <a:latin typeface="Consolas" panose="020B0609020204030204" pitchFamily="49" charset="0"/>
                <a:cs typeface="Courier New" panose="02070309020205020404" pitchFamily="49" charset="0"/>
              </a:rPr>
              <a:t>Y</a:t>
            </a:r>
            <a:r>
              <a:rPr lang="en-US" sz="2400" kern="1200" dirty="0">
                <a:solidFill>
                  <a:schemeClr val="tx1"/>
                </a:solidFill>
                <a:latin typeface="Consolas" panose="020B0609020204030204" pitchFamily="49" charset="0"/>
                <a:cs typeface="Courier New" panose="02070309020205020404" pitchFamily="49" charset="0"/>
              </a:rPr>
              <a:t>) </a:t>
            </a:r>
            <a:r>
              <a:rPr lang="en-US" sz="2400" kern="1200" dirty="0">
                <a:solidFill>
                  <a:schemeClr val="accent1"/>
                </a:solidFill>
                <a:latin typeface="Consolas" panose="020B0609020204030204" pitchFamily="49" charset="0"/>
                <a:cs typeface="Courier New" panose="02070309020205020404" pitchFamily="49" charset="0"/>
              </a:rPr>
              <a:t>= </a:t>
            </a:r>
            <a:r>
              <a:rPr lang="en-US" sz="2400" dirty="0">
                <a:latin typeface="Consolas" panose="020B0609020204030204" pitchFamily="49" charset="0"/>
                <a:cs typeface="Courier New" panose="02070309020205020404" pitchFamily="49" charset="0"/>
              </a:rPr>
              <a:t>edge(</a:t>
            </a:r>
            <a:r>
              <a:rPr lang="en-US" sz="2400" dirty="0">
                <a:solidFill>
                  <a:schemeClr val="accent6"/>
                </a:solidFill>
                <a:latin typeface="Consolas" panose="020B0609020204030204" pitchFamily="49" charset="0"/>
                <a:cs typeface="Courier New" panose="02070309020205020404" pitchFamily="49" charset="0"/>
              </a:rPr>
              <a:t>X</a:t>
            </a:r>
            <a:r>
              <a:rPr lang="en-US" sz="2400" dirty="0">
                <a:latin typeface="Consolas" panose="020B0609020204030204" pitchFamily="49" charset="0"/>
                <a:cs typeface="Courier New" panose="02070309020205020404" pitchFamily="49" charset="0"/>
              </a:rPr>
              <a:t>, </a:t>
            </a:r>
            <a:r>
              <a:rPr lang="en-US" sz="2400" dirty="0">
                <a:solidFill>
                  <a:schemeClr val="accent6"/>
                </a:solidFill>
                <a:latin typeface="Consolas" panose="020B0609020204030204" pitchFamily="49" charset="0"/>
                <a:cs typeface="Courier New" panose="02070309020205020404" pitchFamily="49" charset="0"/>
              </a:rPr>
              <a:t>Y</a:t>
            </a:r>
            <a:r>
              <a:rPr lang="en-US" sz="2400" dirty="0">
                <a:latin typeface="Consolas" panose="020B0609020204030204" pitchFamily="49" charset="0"/>
                <a:cs typeface="Courier New" panose="02070309020205020404" pitchFamily="49" charset="0"/>
              </a:rPr>
              <a:t>) </a:t>
            </a:r>
            <a:r>
              <a:rPr lang="en-US" sz="2400" dirty="0">
                <a:solidFill>
                  <a:srgbClr val="4472C4"/>
                </a:solidFill>
                <a:latin typeface="Consolas" panose="020B0609020204030204" pitchFamily="49" charset="0"/>
                <a:cs typeface="Courier New" panose="02070309020205020404" pitchFamily="49" charset="0"/>
              </a:rPr>
              <a:t>+</a:t>
            </a:r>
            <a:r>
              <a:rPr lang="en-US" sz="2400" dirty="0">
                <a:latin typeface="Consolas" panose="020B0609020204030204" pitchFamily="49" charset="0"/>
                <a:cs typeface="Courier New" panose="02070309020205020404" pitchFamily="49" charset="0"/>
              </a:rPr>
              <a:t> </a:t>
            </a:r>
            <a:r>
              <a:rPr lang="en-US" sz="2400" kern="1200" dirty="0">
                <a:solidFill>
                  <a:schemeClr val="tx1"/>
                </a:solidFill>
                <a:latin typeface="Consolas" panose="020B0609020204030204" pitchFamily="49" charset="0"/>
                <a:cs typeface="Courier New" panose="02070309020205020404" pitchFamily="49" charset="0"/>
              </a:rPr>
              <a:t>distance(</a:t>
            </a:r>
            <a:r>
              <a:rPr lang="en-US" sz="2400" kern="1200" dirty="0">
                <a:solidFill>
                  <a:srgbClr val="70AD47"/>
                </a:solidFill>
                <a:latin typeface="Consolas" panose="020B0609020204030204" pitchFamily="49" charset="0"/>
                <a:cs typeface="Courier New" panose="02070309020205020404" pitchFamily="49" charset="0"/>
              </a:rPr>
              <a:t>Start</a:t>
            </a:r>
            <a:r>
              <a:rPr lang="en-US" sz="2400" kern="1200" dirty="0">
                <a:solidFill>
                  <a:schemeClr val="tx1"/>
                </a:solidFill>
                <a:latin typeface="Consolas" panose="020B0609020204030204" pitchFamily="49" charset="0"/>
                <a:cs typeface="Courier New" panose="02070309020205020404" pitchFamily="49" charset="0"/>
              </a:rPr>
              <a:t>, </a:t>
            </a:r>
            <a:r>
              <a:rPr lang="en-US" sz="2400" kern="1200" dirty="0">
                <a:solidFill>
                  <a:schemeClr val="accent6"/>
                </a:solidFill>
                <a:latin typeface="Consolas" panose="020B0609020204030204" pitchFamily="49" charset="0"/>
                <a:cs typeface="Courier New" panose="02070309020205020404" pitchFamily="49" charset="0"/>
              </a:rPr>
              <a:t>X</a:t>
            </a:r>
            <a:r>
              <a:rPr lang="en-US" sz="2400" dirty="0">
                <a:latin typeface="Consolas" panose="020B0609020204030204" pitchFamily="49" charset="0"/>
                <a:cs typeface="Courier New" panose="02070309020205020404" pitchFamily="49" charset="0"/>
              </a:rPr>
              <a:t>).</a:t>
            </a:r>
            <a:endParaRPr lang="en-US" sz="2400" kern="1200" dirty="0">
              <a:solidFill>
                <a:schemeClr val="tx1"/>
              </a:solidFill>
              <a:latin typeface="Consolas" panose="020B06090202040302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ABBE69E3-0570-41D7-AA84-2FB54ED690D9}"/>
              </a:ext>
            </a:extLst>
          </p:cNvPr>
          <p:cNvSpPr txBox="1"/>
          <p:nvPr/>
        </p:nvSpPr>
        <p:spPr>
          <a:xfrm>
            <a:off x="1085463" y="3315263"/>
            <a:ext cx="5650396" cy="461665"/>
          </a:xfrm>
          <a:prstGeom prst="rect">
            <a:avLst/>
          </a:prstGeom>
          <a:noFill/>
        </p:spPr>
        <p:txBody>
          <a:bodyPr wrap="square" rtlCol="0">
            <a:spAutoFit/>
          </a:bodyPr>
          <a:lstStyle/>
          <a:p>
            <a:r>
              <a:rPr lang="en-US" sz="2400" dirty="0">
                <a:latin typeface="Source Code Pro" panose="020B0509030403020204" pitchFamily="49" charset="0"/>
              </a:rPr>
              <a:t>(</a:t>
            </a:r>
            <a:r>
              <a:rPr lang="en-US" sz="2400" dirty="0">
                <a:solidFill>
                  <a:srgbClr val="70AD47"/>
                </a:solidFill>
                <a:latin typeface="Source Code Pro" panose="020B0509030403020204" pitchFamily="49" charset="0"/>
              </a:rPr>
              <a:t>E</a:t>
            </a:r>
            <a:r>
              <a:rPr lang="en-US" sz="2400" dirty="0">
                <a:latin typeface="Source Code Pro" panose="020B0509030403020204" pitchFamily="49" charset="0"/>
              </a:rPr>
              <a:t> is edge(</a:t>
            </a:r>
            <a:r>
              <a:rPr lang="en-US" sz="2400" dirty="0">
                <a:solidFill>
                  <a:srgbClr val="70AD47"/>
                </a:solidFill>
                <a:latin typeface="Source Code Pro" panose="020B0509030403020204" pitchFamily="49" charset="0"/>
              </a:rPr>
              <a:t>Arg2</a:t>
            </a:r>
            <a:r>
              <a:rPr lang="en-US" sz="2400" dirty="0">
                <a:latin typeface="Source Code Pro" panose="020B0509030403020204" pitchFamily="49" charset="0"/>
              </a:rPr>
              <a:t>, </a:t>
            </a:r>
            <a:r>
              <a:rPr lang="en-US" sz="2400" dirty="0">
                <a:solidFill>
                  <a:srgbClr val="70AD47"/>
                </a:solidFill>
                <a:latin typeface="Source Code Pro" panose="020B0509030403020204" pitchFamily="49" charset="0"/>
              </a:rPr>
              <a:t>X</a:t>
            </a:r>
            <a:r>
              <a:rPr lang="en-US" sz="2400" dirty="0">
                <a:latin typeface="Source Code Pro" panose="020B0509030403020204" pitchFamily="49" charset="0"/>
              </a:rPr>
              <a:t>))</a:t>
            </a:r>
          </a:p>
        </p:txBody>
      </p:sp>
      <p:sp>
        <p:nvSpPr>
          <p:cNvPr id="9" name="TextBox 8">
            <a:extLst>
              <a:ext uri="{FF2B5EF4-FFF2-40B4-BE49-F238E27FC236}">
                <a16:creationId xmlns:a16="http://schemas.microsoft.com/office/drawing/2014/main" id="{7929E6BE-42AC-4996-9E4A-04C27768ED6A}"/>
              </a:ext>
            </a:extLst>
          </p:cNvPr>
          <p:cNvSpPr txBox="1"/>
          <p:nvPr/>
        </p:nvSpPr>
        <p:spPr>
          <a:xfrm>
            <a:off x="1085463" y="3851781"/>
            <a:ext cx="5650396" cy="461665"/>
          </a:xfrm>
          <a:prstGeom prst="rect">
            <a:avLst/>
          </a:prstGeom>
          <a:noFill/>
        </p:spPr>
        <p:txBody>
          <a:bodyPr wrap="square" rtlCol="0">
            <a:spAutoFit/>
          </a:bodyPr>
          <a:lstStyle/>
          <a:p>
            <a:r>
              <a:rPr lang="en-US" sz="2400" dirty="0">
                <a:latin typeface="Source Code Pro" panose="020B0509030403020204" pitchFamily="49" charset="0"/>
              </a:rPr>
              <a:t>(</a:t>
            </a:r>
            <a:r>
              <a:rPr lang="en-US" sz="2400" dirty="0">
                <a:solidFill>
                  <a:srgbClr val="70AD47"/>
                </a:solidFill>
                <a:latin typeface="Source Code Pro" panose="020B0509030403020204" pitchFamily="49" charset="0"/>
              </a:rPr>
              <a:t>D</a:t>
            </a:r>
            <a:r>
              <a:rPr lang="en-US" sz="2400" dirty="0">
                <a:latin typeface="Source Code Pro" panose="020B0509030403020204" pitchFamily="49" charset="0"/>
              </a:rPr>
              <a:t> is distance(</a:t>
            </a:r>
            <a:r>
              <a:rPr lang="en-US" sz="2400" dirty="0">
                <a:solidFill>
                  <a:srgbClr val="70AD47"/>
                </a:solidFill>
                <a:latin typeface="Source Code Pro" panose="020B0509030403020204" pitchFamily="49" charset="0"/>
              </a:rPr>
              <a:t>Arg1</a:t>
            </a:r>
            <a:r>
              <a:rPr lang="en-US" sz="2400" dirty="0">
                <a:latin typeface="Source Code Pro" panose="020B0509030403020204" pitchFamily="49" charset="0"/>
              </a:rPr>
              <a:t>, </a:t>
            </a:r>
            <a:r>
              <a:rPr lang="en-US" sz="2400" dirty="0">
                <a:solidFill>
                  <a:srgbClr val="70AD47"/>
                </a:solidFill>
                <a:latin typeface="Source Code Pro" panose="020B0509030403020204" pitchFamily="49" charset="0"/>
              </a:rPr>
              <a:t>X</a:t>
            </a:r>
            <a:r>
              <a:rPr lang="en-US" sz="2400" dirty="0">
                <a:latin typeface="Source Code Pro" panose="020B0509030403020204" pitchFamily="49" charset="0"/>
              </a:rPr>
              <a:t>))</a:t>
            </a:r>
          </a:p>
        </p:txBody>
      </p:sp>
      <p:sp>
        <p:nvSpPr>
          <p:cNvPr id="11" name="TextBox 10">
            <a:extLst>
              <a:ext uri="{FF2B5EF4-FFF2-40B4-BE49-F238E27FC236}">
                <a16:creationId xmlns:a16="http://schemas.microsoft.com/office/drawing/2014/main" id="{80A761EB-1294-471E-A3B1-A511F82F1A12}"/>
              </a:ext>
            </a:extLst>
          </p:cNvPr>
          <p:cNvSpPr txBox="1"/>
          <p:nvPr/>
        </p:nvSpPr>
        <p:spPr>
          <a:xfrm>
            <a:off x="1085463" y="4362817"/>
            <a:ext cx="5650396" cy="461665"/>
          </a:xfrm>
          <a:prstGeom prst="rect">
            <a:avLst/>
          </a:prstGeom>
          <a:noFill/>
        </p:spPr>
        <p:txBody>
          <a:bodyPr wrap="square" rtlCol="0">
            <a:spAutoFit/>
          </a:bodyPr>
          <a:lstStyle/>
          <a:p>
            <a:r>
              <a:rPr lang="en-US" sz="2400" dirty="0" err="1">
                <a:latin typeface="Source Code Pro" panose="020B0509030403020204" pitchFamily="49" charset="0"/>
              </a:rPr>
              <a:t>builtin_plus</a:t>
            </a:r>
            <a:r>
              <a:rPr lang="en-US" sz="2400" dirty="0">
                <a:latin typeface="Source Code Pro" panose="020B0509030403020204" pitchFamily="49" charset="0"/>
              </a:rPr>
              <a:t>(</a:t>
            </a:r>
            <a:r>
              <a:rPr lang="en-US" sz="2400" dirty="0">
                <a:solidFill>
                  <a:srgbClr val="70AD47"/>
                </a:solidFill>
                <a:latin typeface="Source Code Pro" panose="020B0509030403020204" pitchFamily="49" charset="0"/>
              </a:rPr>
              <a:t>Result</a:t>
            </a:r>
            <a:r>
              <a:rPr lang="en-US" sz="2400" dirty="0">
                <a:latin typeface="Source Code Pro" panose="020B0509030403020204" pitchFamily="49" charset="0"/>
              </a:rPr>
              <a:t>, </a:t>
            </a:r>
            <a:r>
              <a:rPr lang="en-US" sz="2400" dirty="0">
                <a:solidFill>
                  <a:srgbClr val="70AD47"/>
                </a:solidFill>
                <a:latin typeface="Source Code Pro" panose="020B0509030403020204" pitchFamily="49" charset="0"/>
              </a:rPr>
              <a:t>E</a:t>
            </a:r>
            <a:r>
              <a:rPr lang="en-US" sz="2400" dirty="0">
                <a:latin typeface="Source Code Pro" panose="020B0509030403020204" pitchFamily="49" charset="0"/>
              </a:rPr>
              <a:t>, </a:t>
            </a:r>
            <a:r>
              <a:rPr lang="en-US" sz="2400" dirty="0">
                <a:solidFill>
                  <a:srgbClr val="70AD47"/>
                </a:solidFill>
                <a:latin typeface="Source Code Pro" panose="020B0509030403020204" pitchFamily="49" charset="0"/>
              </a:rPr>
              <a:t>D</a:t>
            </a:r>
            <a:r>
              <a:rPr lang="en-US" sz="2400" dirty="0">
                <a:latin typeface="Source Code Pro" panose="020B0509030403020204" pitchFamily="49" charset="0"/>
              </a:rPr>
              <a:t>)</a:t>
            </a:r>
          </a:p>
        </p:txBody>
      </p:sp>
      <p:sp>
        <p:nvSpPr>
          <p:cNvPr id="13" name="TextBox 12">
            <a:extLst>
              <a:ext uri="{FF2B5EF4-FFF2-40B4-BE49-F238E27FC236}">
                <a16:creationId xmlns:a16="http://schemas.microsoft.com/office/drawing/2014/main" id="{ADEF24AC-B855-449D-A24D-69175C25E67F}"/>
              </a:ext>
            </a:extLst>
          </p:cNvPr>
          <p:cNvSpPr txBox="1"/>
          <p:nvPr/>
        </p:nvSpPr>
        <p:spPr>
          <a:xfrm>
            <a:off x="592585" y="2048024"/>
            <a:ext cx="10484576" cy="830997"/>
          </a:xfrm>
          <a:prstGeom prst="rect">
            <a:avLst/>
          </a:prstGeom>
          <a:noFill/>
        </p:spPr>
        <p:txBody>
          <a:bodyPr wrap="square" rtlCol="0">
            <a:spAutoFit/>
          </a:bodyPr>
          <a:lstStyle/>
          <a:p>
            <a:r>
              <a:rPr lang="en-US" sz="2400" kern="1200" dirty="0">
                <a:solidFill>
                  <a:srgbClr val="70AD47"/>
                </a:solidFill>
                <a:latin typeface="Consolas" panose="020B0609020204030204" pitchFamily="49" charset="0"/>
                <a:cs typeface="Courier New" panose="02070309020205020404" pitchFamily="49" charset="0"/>
              </a:rPr>
              <a:t>Result</a:t>
            </a:r>
            <a:r>
              <a:rPr lang="en-US" sz="2400" kern="1200" dirty="0">
                <a:solidFill>
                  <a:schemeClr val="tx1"/>
                </a:solidFill>
                <a:latin typeface="Consolas" panose="020B0609020204030204" pitchFamily="49" charset="0"/>
                <a:cs typeface="Courier New" panose="02070309020205020404" pitchFamily="49" charset="0"/>
              </a:rPr>
              <a:t> is distance(</a:t>
            </a:r>
            <a:r>
              <a:rPr lang="en-US" sz="2400" kern="1200" dirty="0">
                <a:solidFill>
                  <a:srgbClr val="70AD47"/>
                </a:solidFill>
                <a:latin typeface="Consolas" panose="020B0609020204030204" pitchFamily="49" charset="0"/>
                <a:cs typeface="Courier New" panose="02070309020205020404" pitchFamily="49" charset="0"/>
              </a:rPr>
              <a:t>Arg1</a:t>
            </a:r>
            <a:r>
              <a:rPr lang="en-US" sz="2400" kern="1200" dirty="0">
                <a:solidFill>
                  <a:schemeClr val="tx1"/>
                </a:solidFill>
                <a:latin typeface="Consolas" panose="020B0609020204030204" pitchFamily="49" charset="0"/>
                <a:cs typeface="Courier New" panose="02070309020205020404" pitchFamily="49" charset="0"/>
              </a:rPr>
              <a:t>, </a:t>
            </a:r>
            <a:r>
              <a:rPr lang="en-US" sz="2400" dirty="0">
                <a:solidFill>
                  <a:schemeClr val="accent6"/>
                </a:solidFill>
                <a:latin typeface="Consolas" panose="020B0609020204030204" pitchFamily="49" charset="0"/>
                <a:cs typeface="Courier New" panose="02070309020205020404" pitchFamily="49" charset="0"/>
              </a:rPr>
              <a:t>Arg2</a:t>
            </a:r>
            <a:r>
              <a:rPr lang="en-US" sz="2400" kern="1200" dirty="0">
                <a:solidFill>
                  <a:schemeClr val="tx1"/>
                </a:solidFill>
                <a:latin typeface="Consolas" panose="020B0609020204030204" pitchFamily="49" charset="0"/>
                <a:cs typeface="Courier New" panose="02070309020205020404" pitchFamily="49" charset="0"/>
              </a:rPr>
              <a:t>) </a:t>
            </a:r>
            <a:r>
              <a:rPr lang="en-US" sz="2400" kern="1200" dirty="0">
                <a:solidFill>
                  <a:srgbClr val="4472C4"/>
                </a:solidFill>
                <a:latin typeface="Consolas" panose="020B0609020204030204" pitchFamily="49" charset="0"/>
                <a:cs typeface="Courier New" panose="02070309020205020404" pitchFamily="49" charset="0"/>
              </a:rPr>
              <a:t>:-</a:t>
            </a:r>
          </a:p>
          <a:p>
            <a:r>
              <a:rPr lang="en-US" sz="2400" dirty="0">
                <a:latin typeface="Consolas" panose="020B0609020204030204" pitchFamily="49" charset="0"/>
                <a:cs typeface="Courier New" panose="02070309020205020404" pitchFamily="49" charset="0"/>
              </a:rPr>
              <a:t>     </a:t>
            </a:r>
            <a:r>
              <a:rPr lang="en-US" sz="2400" dirty="0">
                <a:solidFill>
                  <a:srgbClr val="70AD47"/>
                </a:solidFill>
                <a:latin typeface="Consolas" panose="020B0609020204030204" pitchFamily="49" charset="0"/>
                <a:cs typeface="Courier New" panose="02070309020205020404" pitchFamily="49" charset="0"/>
              </a:rPr>
              <a:t>Result</a:t>
            </a:r>
            <a:r>
              <a:rPr lang="en-US" sz="2400" dirty="0">
                <a:latin typeface="Consolas" panose="020B0609020204030204" pitchFamily="49" charset="0"/>
                <a:cs typeface="Courier New" panose="02070309020205020404" pitchFamily="49" charset="0"/>
              </a:rPr>
              <a:t> </a:t>
            </a:r>
            <a:r>
              <a:rPr lang="en-US" sz="2400" dirty="0">
                <a:solidFill>
                  <a:srgbClr val="4472C4"/>
                </a:solidFill>
                <a:latin typeface="Consolas" panose="020B0609020204030204" pitchFamily="49" charset="0"/>
                <a:cs typeface="Courier New" panose="02070309020205020404" pitchFamily="49" charset="0"/>
              </a:rPr>
              <a:t>=</a:t>
            </a:r>
            <a:r>
              <a:rPr lang="en-US" sz="2400" dirty="0">
                <a:latin typeface="Consolas" panose="020B0609020204030204" pitchFamily="49" charset="0"/>
                <a:cs typeface="Courier New" panose="02070309020205020404" pitchFamily="49" charset="0"/>
              </a:rPr>
              <a:t> </a:t>
            </a:r>
            <a:r>
              <a:rPr lang="en-US" sz="2400" kern="1200" dirty="0">
                <a:solidFill>
                  <a:schemeClr val="tx1"/>
                </a:solidFill>
                <a:latin typeface="Consolas" panose="020B0609020204030204" pitchFamily="49" charset="0"/>
                <a:cs typeface="Courier New" panose="02070309020205020404" pitchFamily="49" charset="0"/>
              </a:rPr>
              <a:t>edge(</a:t>
            </a:r>
            <a:r>
              <a:rPr lang="en-US" sz="2400" dirty="0">
                <a:solidFill>
                  <a:schemeClr val="accent6"/>
                </a:solidFill>
                <a:latin typeface="Consolas" panose="020B0609020204030204" pitchFamily="49" charset="0"/>
                <a:cs typeface="Courier New" panose="02070309020205020404" pitchFamily="49" charset="0"/>
              </a:rPr>
              <a:t>Arg2</a:t>
            </a:r>
            <a:r>
              <a:rPr lang="en-US" sz="2400" kern="1200" dirty="0">
                <a:solidFill>
                  <a:schemeClr val="tx1"/>
                </a:solidFill>
                <a:latin typeface="Consolas" panose="020B0609020204030204" pitchFamily="49" charset="0"/>
                <a:cs typeface="Courier New" panose="02070309020205020404" pitchFamily="49" charset="0"/>
              </a:rPr>
              <a:t>, </a:t>
            </a:r>
            <a:r>
              <a:rPr lang="en-US" sz="2400" dirty="0">
                <a:solidFill>
                  <a:schemeClr val="accent6"/>
                </a:solidFill>
                <a:latin typeface="Consolas" panose="020B0609020204030204" pitchFamily="49" charset="0"/>
                <a:cs typeface="Courier New" panose="02070309020205020404" pitchFamily="49" charset="0"/>
              </a:rPr>
              <a:t>X</a:t>
            </a:r>
            <a:r>
              <a:rPr lang="en-US" sz="2400" kern="1200" dirty="0">
                <a:solidFill>
                  <a:schemeClr val="tx1"/>
                </a:solidFill>
                <a:latin typeface="Consolas" panose="020B0609020204030204" pitchFamily="49" charset="0"/>
                <a:cs typeface="Courier New" panose="02070309020205020404" pitchFamily="49" charset="0"/>
              </a:rPr>
              <a:t>) </a:t>
            </a:r>
            <a:r>
              <a:rPr lang="en-US" sz="2400" kern="1200" dirty="0">
                <a:solidFill>
                  <a:schemeClr val="accent1"/>
                </a:solidFill>
                <a:latin typeface="Consolas" panose="020B0609020204030204" pitchFamily="49" charset="0"/>
                <a:cs typeface="Courier New" panose="02070309020205020404" pitchFamily="49" charset="0"/>
              </a:rPr>
              <a:t>+</a:t>
            </a:r>
            <a:r>
              <a:rPr lang="en-US" sz="2400" kern="1200" dirty="0">
                <a:solidFill>
                  <a:schemeClr val="tx1"/>
                </a:solidFill>
                <a:latin typeface="Consolas" panose="020B0609020204030204" pitchFamily="49" charset="0"/>
                <a:cs typeface="Courier New" panose="02070309020205020404" pitchFamily="49" charset="0"/>
              </a:rPr>
              <a:t> distance(</a:t>
            </a:r>
            <a:r>
              <a:rPr lang="en-US" sz="2400" dirty="0">
                <a:solidFill>
                  <a:srgbClr val="70AD47"/>
                </a:solidFill>
                <a:latin typeface="Consolas" panose="020B0609020204030204" pitchFamily="49" charset="0"/>
                <a:cs typeface="Courier New" panose="02070309020205020404" pitchFamily="49" charset="0"/>
              </a:rPr>
              <a:t>Arg1</a:t>
            </a:r>
            <a:r>
              <a:rPr lang="en-US" sz="2400" kern="1200" dirty="0">
                <a:solidFill>
                  <a:schemeClr val="tx1"/>
                </a:solidFill>
                <a:latin typeface="Consolas" panose="020B0609020204030204" pitchFamily="49" charset="0"/>
                <a:cs typeface="Courier New" panose="02070309020205020404" pitchFamily="49" charset="0"/>
              </a:rPr>
              <a:t>, </a:t>
            </a:r>
            <a:r>
              <a:rPr lang="en-US" sz="2400" dirty="0">
                <a:solidFill>
                  <a:schemeClr val="accent6"/>
                </a:solidFill>
                <a:latin typeface="Consolas" panose="020B0609020204030204" pitchFamily="49" charset="0"/>
                <a:cs typeface="Courier New" panose="02070309020205020404" pitchFamily="49" charset="0"/>
              </a:rPr>
              <a:t>X</a:t>
            </a:r>
            <a:r>
              <a:rPr lang="en-US" sz="2400" kern="1200" dirty="0">
                <a:solidFill>
                  <a:schemeClr val="tx1"/>
                </a:solidFill>
                <a:latin typeface="Consolas" panose="020B0609020204030204" pitchFamily="49" charset="0"/>
                <a:cs typeface="Courier New" panose="02070309020205020404" pitchFamily="49" charset="0"/>
              </a:rPr>
              <a:t>).</a:t>
            </a:r>
          </a:p>
        </p:txBody>
      </p:sp>
      <p:sp>
        <p:nvSpPr>
          <p:cNvPr id="14" name="Arrow: Down 13">
            <a:extLst>
              <a:ext uri="{FF2B5EF4-FFF2-40B4-BE49-F238E27FC236}">
                <a16:creationId xmlns:a16="http://schemas.microsoft.com/office/drawing/2014/main" id="{3FF42536-0FC0-408E-B2E7-7B293D23ED1E}"/>
              </a:ext>
            </a:extLst>
          </p:cNvPr>
          <p:cNvSpPr/>
          <p:nvPr/>
        </p:nvSpPr>
        <p:spPr>
          <a:xfrm>
            <a:off x="3451363" y="1119220"/>
            <a:ext cx="819978" cy="89389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Speech Bubble: Oval 15">
            <a:extLst>
              <a:ext uri="{FF2B5EF4-FFF2-40B4-BE49-F238E27FC236}">
                <a16:creationId xmlns:a16="http://schemas.microsoft.com/office/drawing/2014/main" id="{2A57F583-9379-4E6A-A753-14BF8C20EA7A}"/>
              </a:ext>
            </a:extLst>
          </p:cNvPr>
          <p:cNvSpPr/>
          <p:nvPr/>
        </p:nvSpPr>
        <p:spPr>
          <a:xfrm>
            <a:off x="6246744" y="1111194"/>
            <a:ext cx="5590760" cy="1124193"/>
          </a:xfrm>
          <a:prstGeom prst="wedgeEllipseCallout">
            <a:avLst>
              <a:gd name="adj1" fmla="val -87500"/>
              <a:gd name="adj2" fmla="val 2720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Normalize with standard names for all arguments</a:t>
            </a:r>
          </a:p>
        </p:txBody>
      </p:sp>
      <p:cxnSp>
        <p:nvCxnSpPr>
          <p:cNvPr id="18" name="Straight Arrow Connector 17">
            <a:extLst>
              <a:ext uri="{FF2B5EF4-FFF2-40B4-BE49-F238E27FC236}">
                <a16:creationId xmlns:a16="http://schemas.microsoft.com/office/drawing/2014/main" id="{C56BA8D7-B958-4915-8509-7FA44B3A5D34}"/>
              </a:ext>
            </a:extLst>
          </p:cNvPr>
          <p:cNvCxnSpPr/>
          <p:nvPr/>
        </p:nvCxnSpPr>
        <p:spPr>
          <a:xfrm flipH="1">
            <a:off x="3160643" y="2817743"/>
            <a:ext cx="551622" cy="611257"/>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20" name="Straight Arrow Connector 19">
            <a:extLst>
              <a:ext uri="{FF2B5EF4-FFF2-40B4-BE49-F238E27FC236}">
                <a16:creationId xmlns:a16="http://schemas.microsoft.com/office/drawing/2014/main" id="{8486A057-27CE-4EA2-88F1-03018B75B176}"/>
              </a:ext>
            </a:extLst>
          </p:cNvPr>
          <p:cNvCxnSpPr>
            <a:cxnSpLocks/>
          </p:cNvCxnSpPr>
          <p:nvPr/>
        </p:nvCxnSpPr>
        <p:spPr>
          <a:xfrm flipH="1">
            <a:off x="5261081" y="2879021"/>
            <a:ext cx="985666" cy="1066252"/>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22" name="Connector: Curved 21">
            <a:extLst>
              <a:ext uri="{FF2B5EF4-FFF2-40B4-BE49-F238E27FC236}">
                <a16:creationId xmlns:a16="http://schemas.microsoft.com/office/drawing/2014/main" id="{7B217B0A-1C77-4276-B5FB-50B85B23A736}"/>
              </a:ext>
            </a:extLst>
          </p:cNvPr>
          <p:cNvCxnSpPr>
            <a:cxnSpLocks/>
          </p:cNvCxnSpPr>
          <p:nvPr/>
        </p:nvCxnSpPr>
        <p:spPr>
          <a:xfrm rot="16200000" flipH="1">
            <a:off x="4793868" y="3556642"/>
            <a:ext cx="1578820" cy="223577"/>
          </a:xfrm>
          <a:prstGeom prst="curvedConnector3">
            <a:avLst>
              <a:gd name="adj1" fmla="val 21042"/>
            </a:avLst>
          </a:prstGeom>
          <a:ln>
            <a:tailEnd type="triangle"/>
          </a:ln>
        </p:spPr>
        <p:style>
          <a:lnRef idx="3">
            <a:schemeClr val="accent5"/>
          </a:lnRef>
          <a:fillRef idx="0">
            <a:schemeClr val="accent5"/>
          </a:fillRef>
          <a:effectRef idx="2">
            <a:schemeClr val="accent5"/>
          </a:effectRef>
          <a:fontRef idx="minor">
            <a:schemeClr val="tx1"/>
          </a:fontRef>
        </p:style>
      </p:cxnSp>
      <p:grpSp>
        <p:nvGrpSpPr>
          <p:cNvPr id="30" name="Group 29">
            <a:extLst>
              <a:ext uri="{FF2B5EF4-FFF2-40B4-BE49-F238E27FC236}">
                <a16:creationId xmlns:a16="http://schemas.microsoft.com/office/drawing/2014/main" id="{8223CDAA-3E12-486F-964F-182A7050EB87}"/>
              </a:ext>
            </a:extLst>
          </p:cNvPr>
          <p:cNvGrpSpPr/>
          <p:nvPr/>
        </p:nvGrpSpPr>
        <p:grpSpPr>
          <a:xfrm>
            <a:off x="4892159" y="3336006"/>
            <a:ext cx="347851" cy="579385"/>
            <a:chOff x="8937127" y="4372412"/>
            <a:chExt cx="347851" cy="579385"/>
          </a:xfrm>
        </p:grpSpPr>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6F871798-FA32-4125-B62C-8FC29B692846}"/>
                    </a:ext>
                  </a:extLst>
                </p:cNvPr>
                <p:cNvSpPr txBox="1"/>
                <p:nvPr/>
              </p:nvSpPr>
              <p:spPr>
                <a:xfrm>
                  <a:off x="8937127" y="4372412"/>
                  <a:ext cx="347851" cy="4616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000" b="0" i="1" smtClean="0">
                            <a:latin typeface="Cambria Math" panose="02040503050406030204" pitchFamily="18" charset="0"/>
                          </a:rPr>
                          <m:t>∩</m:t>
                        </m:r>
                      </m:oMath>
                    </m:oMathPara>
                  </a14:m>
                  <a:endParaRPr lang="en-US" sz="3000" b="0"/>
                </a:p>
              </p:txBody>
            </p:sp>
          </mc:Choice>
          <mc:Fallback xmlns="">
            <p:sp>
              <p:nvSpPr>
                <p:cNvPr id="28" name="TextBox 27">
                  <a:extLst>
                    <a:ext uri="{FF2B5EF4-FFF2-40B4-BE49-F238E27FC236}">
                      <a16:creationId xmlns:a16="http://schemas.microsoft.com/office/drawing/2014/main" id="{6F871798-FA32-4125-B62C-8FC29B692846}"/>
                    </a:ext>
                  </a:extLst>
                </p:cNvPr>
                <p:cNvSpPr txBox="1">
                  <a:spLocks noRot="1" noChangeAspect="1" noMove="1" noResize="1" noEditPoints="1" noAdjustHandles="1" noChangeArrowheads="1" noChangeShapeType="1" noTextEdit="1"/>
                </p:cNvSpPr>
                <p:nvPr/>
              </p:nvSpPr>
              <p:spPr>
                <a:xfrm>
                  <a:off x="8937127" y="4372412"/>
                  <a:ext cx="347851" cy="461665"/>
                </a:xfrm>
                <a:prstGeom prst="rect">
                  <a:avLst/>
                </a:prstGeom>
                <a:blipFill>
                  <a:blip r:embed="rId3"/>
                  <a:stretch>
                    <a:fillRect/>
                  </a:stretch>
                </a:blipFill>
              </p:spPr>
              <p:txBody>
                <a:bodyPr/>
                <a:lstStyle/>
                <a:p>
                  <a:r>
                    <a:rPr lang="en-US">
                      <a:noFill/>
                    </a:rPr>
                    <a:t> </a:t>
                  </a:r>
                </a:p>
              </p:txBody>
            </p:sp>
          </mc:Fallback>
        </mc:AlternateContent>
        <p:sp>
          <p:nvSpPr>
            <p:cNvPr id="29" name="TextBox 28">
              <a:extLst>
                <a:ext uri="{FF2B5EF4-FFF2-40B4-BE49-F238E27FC236}">
                  <a16:creationId xmlns:a16="http://schemas.microsoft.com/office/drawing/2014/main" id="{717A6AD4-FE44-4E50-B1FA-727FD985A8D0}"/>
                </a:ext>
              </a:extLst>
            </p:cNvPr>
            <p:cNvSpPr txBox="1"/>
            <p:nvPr/>
          </p:nvSpPr>
          <p:spPr>
            <a:xfrm>
              <a:off x="8937127" y="4490132"/>
              <a:ext cx="307181" cy="461665"/>
            </a:xfrm>
            <a:prstGeom prst="rect">
              <a:avLst/>
            </a:prstGeom>
            <a:noFill/>
          </p:spPr>
          <p:txBody>
            <a:bodyPr wrap="square" rtlCol="0">
              <a:spAutoFit/>
            </a:bodyPr>
            <a:lstStyle/>
            <a:p>
              <a:r>
                <a:rPr lang="en-US" sz="2400" dirty="0"/>
                <a:t>*</a:t>
              </a:r>
            </a:p>
          </p:txBody>
        </p:sp>
      </p:grpSp>
      <p:grpSp>
        <p:nvGrpSpPr>
          <p:cNvPr id="31" name="Group 30">
            <a:extLst>
              <a:ext uri="{FF2B5EF4-FFF2-40B4-BE49-F238E27FC236}">
                <a16:creationId xmlns:a16="http://schemas.microsoft.com/office/drawing/2014/main" id="{2DE867EB-9E37-4778-B214-6BD27DAD3DB3}"/>
              </a:ext>
            </a:extLst>
          </p:cNvPr>
          <p:cNvGrpSpPr/>
          <p:nvPr/>
        </p:nvGrpSpPr>
        <p:grpSpPr>
          <a:xfrm>
            <a:off x="5695067" y="3826299"/>
            <a:ext cx="347851" cy="580821"/>
            <a:chOff x="8937127" y="4372412"/>
            <a:chExt cx="347851" cy="580821"/>
          </a:xfrm>
        </p:grpSpPr>
        <mc:AlternateContent xmlns:mc="http://schemas.openxmlformats.org/markup-compatibility/2006" xmlns:a14="http://schemas.microsoft.com/office/drawing/2010/main">
          <mc:Choice Requires="a14">
            <p:sp>
              <p:nvSpPr>
                <p:cNvPr id="32" name="TextBox 31">
                  <a:extLst>
                    <a:ext uri="{FF2B5EF4-FFF2-40B4-BE49-F238E27FC236}">
                      <a16:creationId xmlns:a16="http://schemas.microsoft.com/office/drawing/2014/main" id="{CB887078-7D57-409B-9044-A6D6985425E2}"/>
                    </a:ext>
                  </a:extLst>
                </p:cNvPr>
                <p:cNvSpPr txBox="1"/>
                <p:nvPr/>
              </p:nvSpPr>
              <p:spPr>
                <a:xfrm>
                  <a:off x="8937127" y="4372412"/>
                  <a:ext cx="347851" cy="4616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000" b="0" i="1" smtClean="0">
                            <a:latin typeface="Cambria Math" panose="02040503050406030204" pitchFamily="18" charset="0"/>
                          </a:rPr>
                          <m:t>∩</m:t>
                        </m:r>
                      </m:oMath>
                    </m:oMathPara>
                  </a14:m>
                  <a:endParaRPr lang="en-US" sz="3000" b="0"/>
                </a:p>
              </p:txBody>
            </p:sp>
          </mc:Choice>
          <mc:Fallback xmlns="">
            <p:sp>
              <p:nvSpPr>
                <p:cNvPr id="32" name="TextBox 31">
                  <a:extLst>
                    <a:ext uri="{FF2B5EF4-FFF2-40B4-BE49-F238E27FC236}">
                      <a16:creationId xmlns:a16="http://schemas.microsoft.com/office/drawing/2014/main" id="{CB887078-7D57-409B-9044-A6D6985425E2}"/>
                    </a:ext>
                  </a:extLst>
                </p:cNvPr>
                <p:cNvSpPr txBox="1">
                  <a:spLocks noRot="1" noChangeAspect="1" noMove="1" noResize="1" noEditPoints="1" noAdjustHandles="1" noChangeArrowheads="1" noChangeShapeType="1" noTextEdit="1"/>
                </p:cNvSpPr>
                <p:nvPr/>
              </p:nvSpPr>
              <p:spPr>
                <a:xfrm>
                  <a:off x="8937127" y="4372412"/>
                  <a:ext cx="347851" cy="461665"/>
                </a:xfrm>
                <a:prstGeom prst="rect">
                  <a:avLst/>
                </a:prstGeom>
                <a:blipFill>
                  <a:blip r:embed="rId4"/>
                  <a:stretch>
                    <a:fillRect/>
                  </a:stretch>
                </a:blipFill>
              </p:spPr>
              <p:txBody>
                <a:bodyPr/>
                <a:lstStyle/>
                <a:p>
                  <a:r>
                    <a:rPr lang="en-US">
                      <a:noFill/>
                    </a:rPr>
                    <a:t> </a:t>
                  </a:r>
                </a:p>
              </p:txBody>
            </p:sp>
          </mc:Fallback>
        </mc:AlternateContent>
        <p:sp>
          <p:nvSpPr>
            <p:cNvPr id="33" name="TextBox 32">
              <a:extLst>
                <a:ext uri="{FF2B5EF4-FFF2-40B4-BE49-F238E27FC236}">
                  <a16:creationId xmlns:a16="http://schemas.microsoft.com/office/drawing/2014/main" id="{08135FA5-5779-4A09-B8D8-58ECB0275AB5}"/>
                </a:ext>
              </a:extLst>
            </p:cNvPr>
            <p:cNvSpPr txBox="1"/>
            <p:nvPr/>
          </p:nvSpPr>
          <p:spPr>
            <a:xfrm>
              <a:off x="8940662" y="4491568"/>
              <a:ext cx="307181" cy="461665"/>
            </a:xfrm>
            <a:prstGeom prst="rect">
              <a:avLst/>
            </a:prstGeom>
            <a:noFill/>
          </p:spPr>
          <p:txBody>
            <a:bodyPr wrap="square" rtlCol="0">
              <a:spAutoFit/>
            </a:bodyPr>
            <a:lstStyle/>
            <a:p>
              <a:r>
                <a:rPr lang="en-US" sz="2400" dirty="0"/>
                <a:t>*</a:t>
              </a:r>
            </a:p>
          </p:txBody>
        </p:sp>
      </p:grpSp>
      <p:sp>
        <p:nvSpPr>
          <p:cNvPr id="37" name="Left Brace 36">
            <a:extLst>
              <a:ext uri="{FF2B5EF4-FFF2-40B4-BE49-F238E27FC236}">
                <a16:creationId xmlns:a16="http://schemas.microsoft.com/office/drawing/2014/main" id="{6ECD2D35-936D-4EF6-8232-90A0CE019CE1}"/>
              </a:ext>
            </a:extLst>
          </p:cNvPr>
          <p:cNvSpPr/>
          <p:nvPr/>
        </p:nvSpPr>
        <p:spPr>
          <a:xfrm rot="16200000">
            <a:off x="3374500" y="2297449"/>
            <a:ext cx="549979" cy="5566453"/>
          </a:xfrm>
          <a:prstGeom prst="leftBrace">
            <a:avLst>
              <a:gd name="adj1" fmla="val 46284"/>
              <a:gd name="adj2" fmla="val 83479"/>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42" name="TextBox 41">
                <a:extLst>
                  <a:ext uri="{FF2B5EF4-FFF2-40B4-BE49-F238E27FC236}">
                    <a16:creationId xmlns:a16="http://schemas.microsoft.com/office/drawing/2014/main" id="{234D8560-9450-4973-9CBA-D591303FA845}"/>
                  </a:ext>
                </a:extLst>
              </p:cNvPr>
              <p:cNvSpPr txBox="1"/>
              <p:nvPr/>
            </p:nvSpPr>
            <p:spPr>
              <a:xfrm>
                <a:off x="1206623" y="5788853"/>
                <a:ext cx="6172200" cy="461665"/>
              </a:xfrm>
              <a:prstGeom prst="rect">
                <a:avLst/>
              </a:prstGeom>
              <a:noFill/>
            </p:spPr>
            <p:txBody>
              <a:bodyPr wrap="square" rtlCol="0">
                <a:spAutoFit/>
              </a:bodyPr>
              <a:lstStyle/>
              <a:p>
                <a:r>
                  <a:rPr lang="en-US" sz="2400" dirty="0"/>
                  <a:t>Over the tuple </a:t>
                </a:r>
                <a14:m>
                  <m:oMath xmlns:m="http://schemas.openxmlformats.org/officeDocument/2006/math">
                    <m:r>
                      <a:rPr lang="en-US" sz="2400" b="0" i="1" smtClean="0">
                        <a:latin typeface="Cambria Math" panose="02040503050406030204" pitchFamily="18" charset="0"/>
                      </a:rPr>
                      <m:t>⟨</m:t>
                    </m:r>
                    <m:r>
                      <m:rPr>
                        <m:sty m:val="p"/>
                      </m:rPr>
                      <a:rPr lang="en-US" sz="2400" b="0" i="0" smtClean="0">
                        <a:solidFill>
                          <a:srgbClr val="70AD47"/>
                        </a:solidFill>
                        <a:latin typeface="Cambria Math" panose="02040503050406030204" pitchFamily="18" charset="0"/>
                      </a:rPr>
                      <m:t>Arg</m:t>
                    </m:r>
                    <m:r>
                      <a:rPr lang="en-US" sz="2400" b="0" i="0" smtClean="0">
                        <a:solidFill>
                          <a:srgbClr val="70AD47"/>
                        </a:solidFill>
                        <a:latin typeface="Cambria Math" panose="02040503050406030204" pitchFamily="18" charset="0"/>
                      </a:rPr>
                      <m:t>1</m:t>
                    </m:r>
                    <m:r>
                      <a:rPr lang="en-US" sz="2400" b="0" i="1" smtClean="0">
                        <a:latin typeface="Cambria Math" panose="02040503050406030204" pitchFamily="18" charset="0"/>
                      </a:rPr>
                      <m:t>, </m:t>
                    </m:r>
                    <m:r>
                      <m:rPr>
                        <m:sty m:val="p"/>
                      </m:rPr>
                      <a:rPr lang="en-US" sz="2400" b="0" i="0" smtClean="0">
                        <a:solidFill>
                          <a:srgbClr val="70AD47"/>
                        </a:solidFill>
                        <a:latin typeface="Cambria Math" panose="02040503050406030204" pitchFamily="18" charset="0"/>
                      </a:rPr>
                      <m:t>Arg</m:t>
                    </m:r>
                    <m:r>
                      <a:rPr lang="en-US" sz="2400" b="0" i="0" smtClean="0">
                        <a:solidFill>
                          <a:srgbClr val="70AD47"/>
                        </a:solidFill>
                        <a:latin typeface="Cambria Math" panose="02040503050406030204" pitchFamily="18" charset="0"/>
                      </a:rPr>
                      <m:t>2</m:t>
                    </m:r>
                    <m:r>
                      <a:rPr lang="en-US" sz="2400" b="0" i="1" smtClean="0">
                        <a:latin typeface="Cambria Math" panose="02040503050406030204" pitchFamily="18" charset="0"/>
                      </a:rPr>
                      <m:t>, </m:t>
                    </m:r>
                    <m:r>
                      <m:rPr>
                        <m:sty m:val="p"/>
                      </m:rPr>
                      <a:rPr lang="en-US" sz="2400" b="0" i="0" smtClean="0">
                        <a:solidFill>
                          <a:srgbClr val="70AD47"/>
                        </a:solidFill>
                        <a:latin typeface="Cambria Math" panose="02040503050406030204" pitchFamily="18" charset="0"/>
                      </a:rPr>
                      <m:t>Result</m:t>
                    </m:r>
                    <m:r>
                      <a:rPr lang="en-US" sz="2400" b="0" i="1" smtClean="0">
                        <a:latin typeface="Cambria Math" panose="02040503050406030204" pitchFamily="18" charset="0"/>
                      </a:rPr>
                      <m:t>, </m:t>
                    </m:r>
                    <m:r>
                      <m:rPr>
                        <m:sty m:val="p"/>
                      </m:rPr>
                      <a:rPr lang="en-US" sz="2400" b="0" i="0" smtClean="0">
                        <a:solidFill>
                          <a:srgbClr val="70AD47"/>
                        </a:solidFill>
                        <a:latin typeface="Cambria Math" panose="02040503050406030204" pitchFamily="18" charset="0"/>
                      </a:rPr>
                      <m:t>E</m:t>
                    </m:r>
                    <m:r>
                      <a:rPr lang="en-US" sz="2400" b="0" i="1" smtClean="0">
                        <a:latin typeface="Cambria Math" panose="02040503050406030204" pitchFamily="18" charset="0"/>
                      </a:rPr>
                      <m:t>,</m:t>
                    </m:r>
                    <m:r>
                      <m:rPr>
                        <m:sty m:val="p"/>
                      </m:rPr>
                      <a:rPr lang="en-US" sz="2400" b="0" i="0" smtClean="0">
                        <a:solidFill>
                          <a:srgbClr val="70AD47"/>
                        </a:solidFill>
                        <a:latin typeface="Cambria Math" panose="02040503050406030204" pitchFamily="18" charset="0"/>
                      </a:rPr>
                      <m:t>D</m:t>
                    </m:r>
                    <m:r>
                      <a:rPr lang="en-US" sz="2400" b="0" i="1" smtClean="0">
                        <a:latin typeface="Cambria Math" panose="02040503050406030204" pitchFamily="18" charset="0"/>
                      </a:rPr>
                      <m:t>,</m:t>
                    </m:r>
                    <m:r>
                      <m:rPr>
                        <m:sty m:val="p"/>
                      </m:rPr>
                      <a:rPr lang="en-US" sz="2400" b="0" i="0" smtClean="0">
                        <a:solidFill>
                          <a:srgbClr val="70AD47"/>
                        </a:solidFill>
                        <a:latin typeface="Cambria Math" panose="02040503050406030204" pitchFamily="18" charset="0"/>
                      </a:rPr>
                      <m:t>X</m:t>
                    </m:r>
                    <m:r>
                      <a:rPr lang="en-US" sz="2400" b="0" i="1" smtClean="0">
                        <a:latin typeface="Cambria Math" panose="02040503050406030204" pitchFamily="18" charset="0"/>
                      </a:rPr>
                      <m:t>⟩</m:t>
                    </m:r>
                  </m:oMath>
                </a14:m>
                <a:endParaRPr lang="en-US" sz="2400" dirty="0"/>
              </a:p>
            </p:txBody>
          </p:sp>
        </mc:Choice>
        <mc:Fallback xmlns="">
          <p:sp>
            <p:nvSpPr>
              <p:cNvPr id="42" name="TextBox 41">
                <a:extLst>
                  <a:ext uri="{FF2B5EF4-FFF2-40B4-BE49-F238E27FC236}">
                    <a16:creationId xmlns:a16="http://schemas.microsoft.com/office/drawing/2014/main" id="{234D8560-9450-4973-9CBA-D591303FA845}"/>
                  </a:ext>
                </a:extLst>
              </p:cNvPr>
              <p:cNvSpPr txBox="1">
                <a:spLocks noRot="1" noChangeAspect="1" noMove="1" noResize="1" noEditPoints="1" noAdjustHandles="1" noChangeArrowheads="1" noChangeShapeType="1" noTextEdit="1"/>
              </p:cNvSpPr>
              <p:nvPr/>
            </p:nvSpPr>
            <p:spPr>
              <a:xfrm>
                <a:off x="1206623" y="5788853"/>
                <a:ext cx="6172200" cy="461665"/>
              </a:xfrm>
              <a:prstGeom prst="rect">
                <a:avLst/>
              </a:prstGeom>
              <a:blipFill>
                <a:blip r:embed="rId5"/>
                <a:stretch>
                  <a:fillRect l="-1581" t="-10667" b="-30667"/>
                </a:stretch>
              </a:blipFill>
            </p:spPr>
            <p:txBody>
              <a:bodyPr/>
              <a:lstStyle/>
              <a:p>
                <a:r>
                  <a:rPr lang="en-US">
                    <a:noFill/>
                  </a:rPr>
                  <a:t> </a:t>
                </a:r>
              </a:p>
            </p:txBody>
          </p:sp>
        </mc:Fallback>
      </mc:AlternateContent>
      <p:sp>
        <p:nvSpPr>
          <p:cNvPr id="43" name="TextBox 42">
            <a:extLst>
              <a:ext uri="{FF2B5EF4-FFF2-40B4-BE49-F238E27FC236}">
                <a16:creationId xmlns:a16="http://schemas.microsoft.com/office/drawing/2014/main" id="{2C9F2569-2097-4988-B18D-5C7F35EBA422}"/>
              </a:ext>
            </a:extLst>
          </p:cNvPr>
          <p:cNvSpPr txBox="1"/>
          <p:nvPr/>
        </p:nvSpPr>
        <p:spPr>
          <a:xfrm>
            <a:off x="866263" y="5241844"/>
            <a:ext cx="7036904" cy="461665"/>
          </a:xfrm>
          <a:prstGeom prst="rect">
            <a:avLst/>
          </a:prstGeom>
          <a:noFill/>
        </p:spPr>
        <p:txBody>
          <a:bodyPr wrap="square" rtlCol="0">
            <a:spAutoFit/>
          </a:bodyPr>
          <a:lstStyle/>
          <a:p>
            <a:r>
              <a:rPr lang="en-US" sz="2400" dirty="0" err="1">
                <a:latin typeface="Source Code Pro" panose="020B0509030403020204" pitchFamily="49" charset="0"/>
              </a:rPr>
              <a:t>proj</a:t>
            </a:r>
            <a:r>
              <a:rPr lang="en-US" sz="2400" dirty="0">
                <a:latin typeface="Source Code Pro" panose="020B0509030403020204" pitchFamily="49" charset="0"/>
              </a:rPr>
              <a:t>(</a:t>
            </a:r>
            <a:r>
              <a:rPr lang="en-US" sz="2400" dirty="0">
                <a:solidFill>
                  <a:srgbClr val="70AD47"/>
                </a:solidFill>
                <a:latin typeface="Source Code Pro" panose="020B0509030403020204" pitchFamily="49" charset="0"/>
              </a:rPr>
              <a:t>E</a:t>
            </a:r>
            <a:r>
              <a:rPr lang="en-US" sz="2400" dirty="0">
                <a:latin typeface="Source Code Pro" panose="020B0509030403020204" pitchFamily="49" charset="0"/>
              </a:rPr>
              <a:t>, </a:t>
            </a:r>
            <a:r>
              <a:rPr lang="en-US" sz="2400" dirty="0" err="1">
                <a:latin typeface="Source Code Pro" panose="020B0509030403020204" pitchFamily="49" charset="0"/>
              </a:rPr>
              <a:t>proj</a:t>
            </a:r>
            <a:r>
              <a:rPr lang="en-US" sz="2400" dirty="0">
                <a:latin typeface="Source Code Pro" panose="020B0509030403020204" pitchFamily="49" charset="0"/>
              </a:rPr>
              <a:t>(</a:t>
            </a:r>
            <a:r>
              <a:rPr lang="en-US" sz="2400" dirty="0">
                <a:solidFill>
                  <a:srgbClr val="70AD47"/>
                </a:solidFill>
                <a:latin typeface="Source Code Pro" panose="020B0509030403020204" pitchFamily="49" charset="0"/>
              </a:rPr>
              <a:t>D</a:t>
            </a:r>
            <a:r>
              <a:rPr lang="en-US" sz="2400" dirty="0">
                <a:latin typeface="Source Code Pro" panose="020B0509030403020204" pitchFamily="49" charset="0"/>
              </a:rPr>
              <a:t>, </a:t>
            </a:r>
            <a:r>
              <a:rPr lang="en-US" sz="2400" dirty="0" err="1">
                <a:latin typeface="Source Code Pro" panose="020B0509030403020204" pitchFamily="49" charset="0"/>
              </a:rPr>
              <a:t>proj</a:t>
            </a:r>
            <a:r>
              <a:rPr lang="en-US" sz="2400" dirty="0">
                <a:latin typeface="Source Code Pro" panose="020B0509030403020204" pitchFamily="49" charset="0"/>
              </a:rPr>
              <a:t>(</a:t>
            </a:r>
            <a:r>
              <a:rPr lang="en-US" sz="2400" dirty="0">
                <a:solidFill>
                  <a:srgbClr val="70AD47"/>
                </a:solidFill>
                <a:latin typeface="Source Code Pro" panose="020B0509030403020204" pitchFamily="49" charset="0"/>
              </a:rPr>
              <a:t>X</a:t>
            </a:r>
            <a:r>
              <a:rPr lang="en-US" sz="2400" dirty="0">
                <a:latin typeface="Source Code Pro" panose="020B0509030403020204" pitchFamily="49" charset="0"/>
              </a:rPr>
              <a:t>,    )))</a:t>
            </a:r>
          </a:p>
        </p:txBody>
      </p:sp>
      <p:sp>
        <p:nvSpPr>
          <p:cNvPr id="45" name="Speech Bubble: Oval 44">
            <a:extLst>
              <a:ext uri="{FF2B5EF4-FFF2-40B4-BE49-F238E27FC236}">
                <a16:creationId xmlns:a16="http://schemas.microsoft.com/office/drawing/2014/main" id="{99015874-E1EC-4565-BEC5-7C353BD302C4}"/>
              </a:ext>
            </a:extLst>
          </p:cNvPr>
          <p:cNvSpPr/>
          <p:nvPr/>
        </p:nvSpPr>
        <p:spPr>
          <a:xfrm>
            <a:off x="6797600" y="2964935"/>
            <a:ext cx="3801717" cy="1311968"/>
          </a:xfrm>
          <a:prstGeom prst="wedgeEllipseCallout">
            <a:avLst>
              <a:gd name="adj1" fmla="val -100441"/>
              <a:gd name="adj2" fmla="val -227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R-expr to Call function by name</a:t>
            </a:r>
          </a:p>
        </p:txBody>
      </p:sp>
      <mc:AlternateContent xmlns:mc="http://schemas.openxmlformats.org/markup-compatibility/2006" xmlns:a14="http://schemas.microsoft.com/office/drawing/2010/main">
        <mc:Choice Requires="a14">
          <p:sp>
            <p:nvSpPr>
              <p:cNvPr id="48" name="TextBox 47">
                <a:extLst>
                  <a:ext uri="{FF2B5EF4-FFF2-40B4-BE49-F238E27FC236}">
                    <a16:creationId xmlns:a16="http://schemas.microsoft.com/office/drawing/2014/main" id="{C206E9E1-9F41-48D8-B3CD-4DB0663E8EB1}"/>
                  </a:ext>
                </a:extLst>
              </p:cNvPr>
              <p:cNvSpPr txBox="1"/>
              <p:nvPr/>
            </p:nvSpPr>
            <p:spPr>
              <a:xfrm>
                <a:off x="572265" y="5788853"/>
                <a:ext cx="5403527" cy="461665"/>
              </a:xfrm>
              <a:prstGeom prst="rect">
                <a:avLst/>
              </a:prstGeom>
              <a:noFill/>
            </p:spPr>
            <p:txBody>
              <a:bodyPr wrap="square" rtlCol="0">
                <a:spAutoFit/>
              </a:bodyPr>
              <a:lstStyle/>
              <a:p>
                <a:r>
                  <a:rPr lang="en-US" sz="2400" dirty="0"/>
                  <a:t>Now Over the tuple </a:t>
                </a:r>
                <a14:m>
                  <m:oMath xmlns:m="http://schemas.openxmlformats.org/officeDocument/2006/math">
                    <m:r>
                      <a:rPr lang="en-US" sz="2400" b="0" i="1" smtClean="0">
                        <a:latin typeface="Cambria Math" panose="02040503050406030204" pitchFamily="18" charset="0"/>
                      </a:rPr>
                      <m:t>⟨</m:t>
                    </m:r>
                    <m:r>
                      <m:rPr>
                        <m:sty m:val="p"/>
                      </m:rPr>
                      <a:rPr lang="en-US" sz="2400" b="0" i="0" smtClean="0">
                        <a:solidFill>
                          <a:srgbClr val="70AD47"/>
                        </a:solidFill>
                        <a:latin typeface="Cambria Math" panose="02040503050406030204" pitchFamily="18" charset="0"/>
                      </a:rPr>
                      <m:t>Arg</m:t>
                    </m:r>
                    <m:r>
                      <a:rPr lang="en-US" sz="2400" b="0" i="0" smtClean="0">
                        <a:solidFill>
                          <a:srgbClr val="70AD47"/>
                        </a:solidFill>
                        <a:latin typeface="Cambria Math" panose="02040503050406030204" pitchFamily="18" charset="0"/>
                      </a:rPr>
                      <m:t>1</m:t>
                    </m:r>
                    <m:r>
                      <a:rPr lang="en-US" sz="2400" b="0" i="1" smtClean="0">
                        <a:latin typeface="Cambria Math" panose="02040503050406030204" pitchFamily="18" charset="0"/>
                      </a:rPr>
                      <m:t>, </m:t>
                    </m:r>
                    <m:r>
                      <m:rPr>
                        <m:sty m:val="p"/>
                      </m:rPr>
                      <a:rPr lang="en-US" sz="2400" b="0" i="0" smtClean="0">
                        <a:solidFill>
                          <a:srgbClr val="70AD47"/>
                        </a:solidFill>
                        <a:latin typeface="Cambria Math" panose="02040503050406030204" pitchFamily="18" charset="0"/>
                      </a:rPr>
                      <m:t>Arg</m:t>
                    </m:r>
                    <m:r>
                      <a:rPr lang="en-US" sz="2400" b="0" i="0" smtClean="0">
                        <a:solidFill>
                          <a:srgbClr val="70AD47"/>
                        </a:solidFill>
                        <a:latin typeface="Cambria Math" panose="02040503050406030204" pitchFamily="18" charset="0"/>
                      </a:rPr>
                      <m:t>2</m:t>
                    </m:r>
                    <m:r>
                      <a:rPr lang="en-US" sz="2400" b="0" i="1" smtClean="0">
                        <a:latin typeface="Cambria Math" panose="02040503050406030204" pitchFamily="18" charset="0"/>
                      </a:rPr>
                      <m:t>, </m:t>
                    </m:r>
                    <m:r>
                      <m:rPr>
                        <m:sty m:val="p"/>
                      </m:rPr>
                      <a:rPr lang="en-US" sz="2400" b="0" i="0" smtClean="0">
                        <a:solidFill>
                          <a:srgbClr val="70AD47"/>
                        </a:solidFill>
                        <a:latin typeface="Cambria Math" panose="02040503050406030204" pitchFamily="18" charset="0"/>
                      </a:rPr>
                      <m:t>Result</m:t>
                    </m:r>
                    <m:r>
                      <a:rPr lang="en-US" sz="2400" b="0" i="1" smtClean="0">
                        <a:latin typeface="Cambria Math" panose="02040503050406030204" pitchFamily="18" charset="0"/>
                      </a:rPr>
                      <m:t>⟩</m:t>
                    </m:r>
                  </m:oMath>
                </a14:m>
                <a:endParaRPr lang="en-US" sz="2400" dirty="0"/>
              </a:p>
            </p:txBody>
          </p:sp>
        </mc:Choice>
        <mc:Fallback xmlns="">
          <p:sp>
            <p:nvSpPr>
              <p:cNvPr id="48" name="TextBox 47">
                <a:extLst>
                  <a:ext uri="{FF2B5EF4-FFF2-40B4-BE49-F238E27FC236}">
                    <a16:creationId xmlns:a16="http://schemas.microsoft.com/office/drawing/2014/main" id="{C206E9E1-9F41-48D8-B3CD-4DB0663E8EB1}"/>
                  </a:ext>
                </a:extLst>
              </p:cNvPr>
              <p:cNvSpPr txBox="1">
                <a:spLocks noRot="1" noChangeAspect="1" noMove="1" noResize="1" noEditPoints="1" noAdjustHandles="1" noChangeArrowheads="1" noChangeShapeType="1" noTextEdit="1"/>
              </p:cNvSpPr>
              <p:nvPr/>
            </p:nvSpPr>
            <p:spPr>
              <a:xfrm>
                <a:off x="572265" y="5788853"/>
                <a:ext cx="5403527" cy="461665"/>
              </a:xfrm>
              <a:prstGeom prst="rect">
                <a:avLst/>
              </a:prstGeom>
              <a:blipFill>
                <a:blip r:embed="rId6"/>
                <a:stretch>
                  <a:fillRect l="-1806" t="-10667" b="-30667"/>
                </a:stretch>
              </a:blipFill>
            </p:spPr>
            <p:txBody>
              <a:bodyPr/>
              <a:lstStyle/>
              <a:p>
                <a:r>
                  <a:rPr lang="en-US">
                    <a:noFill/>
                  </a:rPr>
                  <a:t> </a:t>
                </a:r>
              </a:p>
            </p:txBody>
          </p:sp>
        </mc:Fallback>
      </mc:AlternateContent>
      <p:sp>
        <p:nvSpPr>
          <p:cNvPr id="2" name="Speech Bubble: Oval 1">
            <a:extLst>
              <a:ext uri="{FF2B5EF4-FFF2-40B4-BE49-F238E27FC236}">
                <a16:creationId xmlns:a16="http://schemas.microsoft.com/office/drawing/2014/main" id="{E1C0A0D1-D67D-43A8-A40D-5070A6B3C5D5}"/>
              </a:ext>
            </a:extLst>
          </p:cNvPr>
          <p:cNvSpPr/>
          <p:nvPr/>
        </p:nvSpPr>
        <p:spPr>
          <a:xfrm>
            <a:off x="7166554" y="4331106"/>
            <a:ext cx="3594651" cy="1217113"/>
          </a:xfrm>
          <a:prstGeom prst="wedgeEllipseCallout">
            <a:avLst>
              <a:gd name="adj1" fmla="val -83969"/>
              <a:gd name="adj2" fmla="val -171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Built-in represented in the R-expr</a:t>
            </a:r>
          </a:p>
        </p:txBody>
      </p:sp>
      <p:sp>
        <p:nvSpPr>
          <p:cNvPr id="44" name="Speech Bubble: Oval 43">
            <a:extLst>
              <a:ext uri="{FF2B5EF4-FFF2-40B4-BE49-F238E27FC236}">
                <a16:creationId xmlns:a16="http://schemas.microsoft.com/office/drawing/2014/main" id="{6F01F02E-6D60-4174-B6D1-C36DC8FE8E8C}"/>
              </a:ext>
            </a:extLst>
          </p:cNvPr>
          <p:cNvSpPr/>
          <p:nvPr/>
        </p:nvSpPr>
        <p:spPr>
          <a:xfrm>
            <a:off x="7469698" y="2383632"/>
            <a:ext cx="3944178" cy="3078674"/>
          </a:xfrm>
          <a:prstGeom prst="wedgeEllipseCallout">
            <a:avLst>
              <a:gd name="adj1" fmla="val -87089"/>
              <a:gd name="adj2" fmla="val 555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Intersect the bag by multiplying the multiplicities and joining these expressions using the same variable names</a:t>
            </a:r>
          </a:p>
        </p:txBody>
      </p:sp>
      <p:sp>
        <p:nvSpPr>
          <p:cNvPr id="3" name="Speech Bubble: Oval 2">
            <a:extLst>
              <a:ext uri="{FF2B5EF4-FFF2-40B4-BE49-F238E27FC236}">
                <a16:creationId xmlns:a16="http://schemas.microsoft.com/office/drawing/2014/main" id="{7E3ADE0F-5836-4337-97B1-20E5B0CCCB0C}"/>
              </a:ext>
            </a:extLst>
          </p:cNvPr>
          <p:cNvSpPr/>
          <p:nvPr/>
        </p:nvSpPr>
        <p:spPr>
          <a:xfrm>
            <a:off x="7126833" y="5014295"/>
            <a:ext cx="3143250" cy="1549115"/>
          </a:xfrm>
          <a:prstGeom prst="wedgeEllipseCallout">
            <a:avLst>
              <a:gd name="adj1" fmla="val -69470"/>
              <a:gd name="adj2" fmla="val -179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Project out all local variables</a:t>
            </a:r>
          </a:p>
        </p:txBody>
      </p:sp>
      <p:sp>
        <p:nvSpPr>
          <p:cNvPr id="5" name="Speech Bubble: Oval 4">
            <a:extLst>
              <a:ext uri="{FF2B5EF4-FFF2-40B4-BE49-F238E27FC236}">
                <a16:creationId xmlns:a16="http://schemas.microsoft.com/office/drawing/2014/main" id="{D35F6B8E-4636-4521-901B-F1E5AEAD82AF}"/>
              </a:ext>
            </a:extLst>
          </p:cNvPr>
          <p:cNvSpPr/>
          <p:nvPr/>
        </p:nvSpPr>
        <p:spPr>
          <a:xfrm>
            <a:off x="-70167" y="890588"/>
            <a:ext cx="2657476" cy="2115631"/>
          </a:xfrm>
          <a:prstGeom prst="wedgeEllipseCallout">
            <a:avLst>
              <a:gd name="adj1" fmla="val 7319"/>
              <a:gd name="adj2" fmla="val 6975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Intermediate  results are mapped to variables</a:t>
            </a:r>
          </a:p>
        </p:txBody>
      </p:sp>
      <p:sp>
        <p:nvSpPr>
          <p:cNvPr id="35" name="Speech Bubble: Oval 34">
            <a:extLst>
              <a:ext uri="{FF2B5EF4-FFF2-40B4-BE49-F238E27FC236}">
                <a16:creationId xmlns:a16="http://schemas.microsoft.com/office/drawing/2014/main" id="{5A84C277-2CA8-493E-9E75-A23BE7E6CCAE}"/>
              </a:ext>
            </a:extLst>
          </p:cNvPr>
          <p:cNvSpPr/>
          <p:nvPr/>
        </p:nvSpPr>
        <p:spPr>
          <a:xfrm>
            <a:off x="6940864" y="3362503"/>
            <a:ext cx="2474764" cy="1493719"/>
          </a:xfrm>
          <a:prstGeom prst="wedgeEllipseCallout">
            <a:avLst>
              <a:gd name="adj1" fmla="val -105238"/>
              <a:gd name="adj2" fmla="val -188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Recursive call to distance</a:t>
            </a:r>
          </a:p>
        </p:txBody>
      </p:sp>
    </p:spTree>
    <p:extLst>
      <p:ext uri="{BB962C8B-B14F-4D97-AF65-F5344CB8AC3E}">
        <p14:creationId xmlns:p14="http://schemas.microsoft.com/office/powerpoint/2010/main" val="2377765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500"/>
                                        <p:tgtEl>
                                          <p:spTgt spid="14"/>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up)">
                                      <p:cBhvr>
                                        <p:cTn id="11" dur="500"/>
                                        <p:tgtEl>
                                          <p:spTgt spid="13"/>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fade">
                                      <p:cBhvr>
                                        <p:cTn id="14" dur="500"/>
                                        <p:tgtEl>
                                          <p:spTgt spid="16"/>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par>
                                <p:cTn id="20" presetID="10" presetClass="entr" presetSubtype="0" fill="hold" nodeType="with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45"/>
                                        </p:tgtEl>
                                        <p:attrNameLst>
                                          <p:attrName>style.visibility</p:attrName>
                                        </p:attrNameLst>
                                      </p:cBhvr>
                                      <p:to>
                                        <p:strVal val="visible"/>
                                      </p:to>
                                    </p:set>
                                    <p:animEffect transition="in" filter="fade">
                                      <p:cBhvr>
                                        <p:cTn id="25" dur="500"/>
                                        <p:tgtEl>
                                          <p:spTgt spid="45"/>
                                        </p:tgtEl>
                                      </p:cBhvr>
                                    </p:animEffect>
                                  </p:childTnLst>
                                </p:cTn>
                              </p:par>
                              <p:par>
                                <p:cTn id="26" presetID="10" presetClass="exit" presetSubtype="0" fill="hold" grpId="1" nodeType="withEffect">
                                  <p:stCondLst>
                                    <p:cond delay="0"/>
                                  </p:stCondLst>
                                  <p:childTnLst>
                                    <p:animEffect transition="out" filter="fade">
                                      <p:cBhvr>
                                        <p:cTn id="27" dur="500"/>
                                        <p:tgtEl>
                                          <p:spTgt spid="16"/>
                                        </p:tgtEl>
                                      </p:cBhvr>
                                    </p:animEffect>
                                    <p:set>
                                      <p:cBhvr>
                                        <p:cTn id="28" dur="1" fill="hold">
                                          <p:stCondLst>
                                            <p:cond delay="499"/>
                                          </p:stCondLst>
                                        </p:cTn>
                                        <p:tgtEl>
                                          <p:spTgt spid="16"/>
                                        </p:tgtEl>
                                        <p:attrNameLst>
                                          <p:attrName>style.visibility</p:attrName>
                                        </p:attrNameLst>
                                      </p:cBhvr>
                                      <p:to>
                                        <p:strVal val="hidden"/>
                                      </p:to>
                                    </p:set>
                                  </p:childTnLst>
                                </p:cTn>
                              </p:par>
                              <p:par>
                                <p:cTn id="29" presetID="1" presetClass="entr" presetSubtype="0"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500"/>
                                        <p:tgtEl>
                                          <p:spTgt spid="5"/>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500"/>
                                        <p:tgtEl>
                                          <p:spTgt spid="9"/>
                                        </p:tgtEl>
                                      </p:cBhvr>
                                    </p:animEffect>
                                  </p:childTnLst>
                                </p:cTn>
                              </p:par>
                              <p:par>
                                <p:cTn id="41" presetID="10" presetClass="entr" presetSubtype="0" fill="hold" nodeType="with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fade">
                                      <p:cBhvr>
                                        <p:cTn id="43" dur="500"/>
                                        <p:tgtEl>
                                          <p:spTgt spid="20"/>
                                        </p:tgtEl>
                                      </p:cBhvr>
                                    </p:animEffect>
                                  </p:childTnLst>
                                </p:cTn>
                              </p:par>
                              <p:par>
                                <p:cTn id="44" presetID="10" presetClass="exit" presetSubtype="0" fill="hold" grpId="1" nodeType="withEffect">
                                  <p:stCondLst>
                                    <p:cond delay="0"/>
                                  </p:stCondLst>
                                  <p:childTnLst>
                                    <p:animEffect transition="out" filter="fade">
                                      <p:cBhvr>
                                        <p:cTn id="45" dur="500"/>
                                        <p:tgtEl>
                                          <p:spTgt spid="45"/>
                                        </p:tgtEl>
                                      </p:cBhvr>
                                    </p:animEffect>
                                    <p:set>
                                      <p:cBhvr>
                                        <p:cTn id="46" dur="1" fill="hold">
                                          <p:stCondLst>
                                            <p:cond delay="499"/>
                                          </p:stCondLst>
                                        </p:cTn>
                                        <p:tgtEl>
                                          <p:spTgt spid="45"/>
                                        </p:tgtEl>
                                        <p:attrNameLst>
                                          <p:attrName>style.visibility</p:attrName>
                                        </p:attrNameLst>
                                      </p:cBhvr>
                                      <p:to>
                                        <p:strVal val="hidden"/>
                                      </p:to>
                                    </p:set>
                                  </p:childTnLst>
                                </p:cTn>
                              </p:par>
                              <p:par>
                                <p:cTn id="47" presetID="10" presetClass="exit" presetSubtype="0" fill="hold" grpId="1" nodeType="withEffect">
                                  <p:stCondLst>
                                    <p:cond delay="0"/>
                                  </p:stCondLst>
                                  <p:childTnLst>
                                    <p:animEffect transition="out" filter="fade">
                                      <p:cBhvr>
                                        <p:cTn id="48" dur="500"/>
                                        <p:tgtEl>
                                          <p:spTgt spid="5"/>
                                        </p:tgtEl>
                                      </p:cBhvr>
                                    </p:animEffect>
                                    <p:set>
                                      <p:cBhvr>
                                        <p:cTn id="49" dur="1" fill="hold">
                                          <p:stCondLst>
                                            <p:cond delay="499"/>
                                          </p:stCondLst>
                                        </p:cTn>
                                        <p:tgtEl>
                                          <p:spTgt spid="5"/>
                                        </p:tgtEl>
                                        <p:attrNameLst>
                                          <p:attrName>style.visibility</p:attrName>
                                        </p:attrNameLst>
                                      </p:cBhvr>
                                      <p:to>
                                        <p:strVal val="hidden"/>
                                      </p:to>
                                    </p:set>
                                  </p:childTnLst>
                                </p:cTn>
                              </p:par>
                              <p:par>
                                <p:cTn id="50" presetID="10" presetClass="entr" presetSubtype="0" fill="hold" grpId="0" nodeType="withEffect">
                                  <p:stCondLst>
                                    <p:cond delay="0"/>
                                  </p:stCondLst>
                                  <p:childTnLst>
                                    <p:set>
                                      <p:cBhvr>
                                        <p:cTn id="51" dur="1" fill="hold">
                                          <p:stCondLst>
                                            <p:cond delay="0"/>
                                          </p:stCondLst>
                                        </p:cTn>
                                        <p:tgtEl>
                                          <p:spTgt spid="35"/>
                                        </p:tgtEl>
                                        <p:attrNameLst>
                                          <p:attrName>style.visibility</p:attrName>
                                        </p:attrNameLst>
                                      </p:cBhvr>
                                      <p:to>
                                        <p:strVal val="visible"/>
                                      </p:to>
                                    </p:set>
                                    <p:animEffect transition="in" filter="fade">
                                      <p:cBhvr>
                                        <p:cTn id="52" dur="500"/>
                                        <p:tgtEl>
                                          <p:spTgt spid="35"/>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Effect transition="in" filter="fade">
                                      <p:cBhvr>
                                        <p:cTn id="57" dur="500"/>
                                        <p:tgtEl>
                                          <p:spTgt spid="11"/>
                                        </p:tgtEl>
                                      </p:cBhvr>
                                    </p:animEffect>
                                  </p:childTnLst>
                                </p:cTn>
                              </p:par>
                              <p:par>
                                <p:cTn id="58" presetID="10" presetClass="entr" presetSubtype="0" fill="hold" nodeType="withEffect">
                                  <p:stCondLst>
                                    <p:cond delay="0"/>
                                  </p:stCondLst>
                                  <p:childTnLst>
                                    <p:set>
                                      <p:cBhvr>
                                        <p:cTn id="59" dur="1" fill="hold">
                                          <p:stCondLst>
                                            <p:cond delay="0"/>
                                          </p:stCondLst>
                                        </p:cTn>
                                        <p:tgtEl>
                                          <p:spTgt spid="22"/>
                                        </p:tgtEl>
                                        <p:attrNameLst>
                                          <p:attrName>style.visibility</p:attrName>
                                        </p:attrNameLst>
                                      </p:cBhvr>
                                      <p:to>
                                        <p:strVal val="visible"/>
                                      </p:to>
                                    </p:set>
                                    <p:animEffect transition="in" filter="fade">
                                      <p:cBhvr>
                                        <p:cTn id="60" dur="500"/>
                                        <p:tgtEl>
                                          <p:spTgt spid="22"/>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2"/>
                                        </p:tgtEl>
                                        <p:attrNameLst>
                                          <p:attrName>style.visibility</p:attrName>
                                        </p:attrNameLst>
                                      </p:cBhvr>
                                      <p:to>
                                        <p:strVal val="visible"/>
                                      </p:to>
                                    </p:set>
                                    <p:animEffect transition="in" filter="fade">
                                      <p:cBhvr>
                                        <p:cTn id="63" dur="500"/>
                                        <p:tgtEl>
                                          <p:spTgt spid="2"/>
                                        </p:tgtEl>
                                      </p:cBhvr>
                                    </p:animEffect>
                                  </p:childTnLst>
                                </p:cTn>
                              </p:par>
                              <p:par>
                                <p:cTn id="64" presetID="10" presetClass="exit" presetSubtype="0" fill="hold" grpId="1" nodeType="withEffect">
                                  <p:stCondLst>
                                    <p:cond delay="0"/>
                                  </p:stCondLst>
                                  <p:childTnLst>
                                    <p:animEffect transition="out" filter="fade">
                                      <p:cBhvr>
                                        <p:cTn id="65" dur="500"/>
                                        <p:tgtEl>
                                          <p:spTgt spid="35"/>
                                        </p:tgtEl>
                                      </p:cBhvr>
                                    </p:animEffect>
                                    <p:set>
                                      <p:cBhvr>
                                        <p:cTn id="66" dur="1" fill="hold">
                                          <p:stCondLst>
                                            <p:cond delay="499"/>
                                          </p:stCondLst>
                                        </p:cTn>
                                        <p:tgtEl>
                                          <p:spTgt spid="35"/>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30"/>
                                        </p:tgtEl>
                                        <p:attrNameLst>
                                          <p:attrName>style.visibility</p:attrName>
                                        </p:attrNameLst>
                                      </p:cBhvr>
                                      <p:to>
                                        <p:strVal val="visible"/>
                                      </p:to>
                                    </p:set>
                                    <p:animEffect transition="in" filter="fade">
                                      <p:cBhvr>
                                        <p:cTn id="71" dur="500"/>
                                        <p:tgtEl>
                                          <p:spTgt spid="30"/>
                                        </p:tgtEl>
                                      </p:cBhvr>
                                    </p:animEffect>
                                  </p:childTnLst>
                                </p:cTn>
                              </p:par>
                              <p:par>
                                <p:cTn id="72" presetID="10" presetClass="entr" presetSubtype="0" fill="hold" nodeType="withEffect">
                                  <p:stCondLst>
                                    <p:cond delay="0"/>
                                  </p:stCondLst>
                                  <p:childTnLst>
                                    <p:set>
                                      <p:cBhvr>
                                        <p:cTn id="73" dur="1" fill="hold">
                                          <p:stCondLst>
                                            <p:cond delay="0"/>
                                          </p:stCondLst>
                                        </p:cTn>
                                        <p:tgtEl>
                                          <p:spTgt spid="31"/>
                                        </p:tgtEl>
                                        <p:attrNameLst>
                                          <p:attrName>style.visibility</p:attrName>
                                        </p:attrNameLst>
                                      </p:cBhvr>
                                      <p:to>
                                        <p:strVal val="visible"/>
                                      </p:to>
                                    </p:set>
                                    <p:animEffect transition="in" filter="fade">
                                      <p:cBhvr>
                                        <p:cTn id="74" dur="500"/>
                                        <p:tgtEl>
                                          <p:spTgt spid="31"/>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44"/>
                                        </p:tgtEl>
                                        <p:attrNameLst>
                                          <p:attrName>style.visibility</p:attrName>
                                        </p:attrNameLst>
                                      </p:cBhvr>
                                      <p:to>
                                        <p:strVal val="visible"/>
                                      </p:to>
                                    </p:set>
                                    <p:animEffect transition="in" filter="fade">
                                      <p:cBhvr>
                                        <p:cTn id="77" dur="500"/>
                                        <p:tgtEl>
                                          <p:spTgt spid="44"/>
                                        </p:tgtEl>
                                      </p:cBhvr>
                                    </p:animEffect>
                                  </p:childTnLst>
                                </p:cTn>
                              </p:par>
                              <p:par>
                                <p:cTn id="78" presetID="10" presetClass="exit" presetSubtype="0" fill="hold" grpId="1" nodeType="withEffect">
                                  <p:stCondLst>
                                    <p:cond delay="0"/>
                                  </p:stCondLst>
                                  <p:childTnLst>
                                    <p:animEffect transition="out" filter="fade">
                                      <p:cBhvr>
                                        <p:cTn id="79" dur="500"/>
                                        <p:tgtEl>
                                          <p:spTgt spid="2"/>
                                        </p:tgtEl>
                                      </p:cBhvr>
                                    </p:animEffect>
                                    <p:set>
                                      <p:cBhvr>
                                        <p:cTn id="80" dur="1" fill="hold">
                                          <p:stCondLst>
                                            <p:cond delay="499"/>
                                          </p:stCondLst>
                                        </p:cTn>
                                        <p:tgtEl>
                                          <p:spTgt spid="2"/>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grpId="0" nodeType="clickEffect">
                                  <p:stCondLst>
                                    <p:cond delay="0"/>
                                  </p:stCondLst>
                                  <p:childTnLst>
                                    <p:set>
                                      <p:cBhvr>
                                        <p:cTn id="84" dur="1" fill="hold">
                                          <p:stCondLst>
                                            <p:cond delay="0"/>
                                          </p:stCondLst>
                                        </p:cTn>
                                        <p:tgtEl>
                                          <p:spTgt spid="37"/>
                                        </p:tgtEl>
                                        <p:attrNameLst>
                                          <p:attrName>style.visibility</p:attrName>
                                        </p:attrNameLst>
                                      </p:cBhvr>
                                      <p:to>
                                        <p:strVal val="visible"/>
                                      </p:to>
                                    </p:set>
                                    <p:animEffect transition="in" filter="fade">
                                      <p:cBhvr>
                                        <p:cTn id="85" dur="500"/>
                                        <p:tgtEl>
                                          <p:spTgt spid="37"/>
                                        </p:tgtEl>
                                      </p:cBhvr>
                                    </p:animEffect>
                                  </p:childTnLst>
                                </p:cTn>
                              </p:par>
                              <p:par>
                                <p:cTn id="86" presetID="10" presetClass="entr" presetSubtype="0" fill="hold" grpId="0" nodeType="withEffect">
                                  <p:stCondLst>
                                    <p:cond delay="0"/>
                                  </p:stCondLst>
                                  <p:childTnLst>
                                    <p:set>
                                      <p:cBhvr>
                                        <p:cTn id="87" dur="1" fill="hold">
                                          <p:stCondLst>
                                            <p:cond delay="0"/>
                                          </p:stCondLst>
                                        </p:cTn>
                                        <p:tgtEl>
                                          <p:spTgt spid="42"/>
                                        </p:tgtEl>
                                        <p:attrNameLst>
                                          <p:attrName>style.visibility</p:attrName>
                                        </p:attrNameLst>
                                      </p:cBhvr>
                                      <p:to>
                                        <p:strVal val="visible"/>
                                      </p:to>
                                    </p:set>
                                    <p:animEffect transition="in" filter="fade">
                                      <p:cBhvr>
                                        <p:cTn id="88" dur="500"/>
                                        <p:tgtEl>
                                          <p:spTgt spid="42"/>
                                        </p:tgtEl>
                                      </p:cBhvr>
                                    </p:animEffect>
                                  </p:childTnLst>
                                </p:cTn>
                              </p:par>
                              <p:par>
                                <p:cTn id="89" presetID="10" presetClass="exit" presetSubtype="0" fill="hold" grpId="1" nodeType="withEffect">
                                  <p:stCondLst>
                                    <p:cond delay="0"/>
                                  </p:stCondLst>
                                  <p:childTnLst>
                                    <p:animEffect transition="out" filter="fade">
                                      <p:cBhvr>
                                        <p:cTn id="90" dur="500"/>
                                        <p:tgtEl>
                                          <p:spTgt spid="44"/>
                                        </p:tgtEl>
                                      </p:cBhvr>
                                    </p:animEffect>
                                    <p:set>
                                      <p:cBhvr>
                                        <p:cTn id="91" dur="1" fill="hold">
                                          <p:stCondLst>
                                            <p:cond delay="499"/>
                                          </p:stCondLst>
                                        </p:cTn>
                                        <p:tgtEl>
                                          <p:spTgt spid="44"/>
                                        </p:tgtEl>
                                        <p:attrNameLst>
                                          <p:attrName>style.visibility</p:attrName>
                                        </p:attrNameLst>
                                      </p:cBhvr>
                                      <p:to>
                                        <p:strVal val="hidden"/>
                                      </p:to>
                                    </p:se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grpId="0" nodeType="clickEffect">
                                  <p:stCondLst>
                                    <p:cond delay="0"/>
                                  </p:stCondLst>
                                  <p:childTnLst>
                                    <p:set>
                                      <p:cBhvr>
                                        <p:cTn id="95" dur="1" fill="hold">
                                          <p:stCondLst>
                                            <p:cond delay="0"/>
                                          </p:stCondLst>
                                        </p:cTn>
                                        <p:tgtEl>
                                          <p:spTgt spid="43"/>
                                        </p:tgtEl>
                                        <p:attrNameLst>
                                          <p:attrName>style.visibility</p:attrName>
                                        </p:attrNameLst>
                                      </p:cBhvr>
                                      <p:to>
                                        <p:strVal val="visible"/>
                                      </p:to>
                                    </p:set>
                                    <p:animEffect transition="in" filter="fade">
                                      <p:cBhvr>
                                        <p:cTn id="96" dur="500"/>
                                        <p:tgtEl>
                                          <p:spTgt spid="43"/>
                                        </p:tgtEl>
                                      </p:cBhvr>
                                    </p:animEffect>
                                  </p:childTnLst>
                                </p:cTn>
                              </p:par>
                              <p:par>
                                <p:cTn id="97" presetID="10" presetClass="exit" presetSubtype="0" fill="hold" grpId="1" nodeType="withEffect">
                                  <p:stCondLst>
                                    <p:cond delay="0"/>
                                  </p:stCondLst>
                                  <p:childTnLst>
                                    <p:animEffect transition="out" filter="fade">
                                      <p:cBhvr>
                                        <p:cTn id="98" dur="500"/>
                                        <p:tgtEl>
                                          <p:spTgt spid="42"/>
                                        </p:tgtEl>
                                      </p:cBhvr>
                                    </p:animEffect>
                                    <p:set>
                                      <p:cBhvr>
                                        <p:cTn id="99" dur="1" fill="hold">
                                          <p:stCondLst>
                                            <p:cond delay="499"/>
                                          </p:stCondLst>
                                        </p:cTn>
                                        <p:tgtEl>
                                          <p:spTgt spid="42"/>
                                        </p:tgtEl>
                                        <p:attrNameLst>
                                          <p:attrName>style.visibility</p:attrName>
                                        </p:attrNameLst>
                                      </p:cBhvr>
                                      <p:to>
                                        <p:strVal val="hidden"/>
                                      </p:to>
                                    </p:set>
                                  </p:childTnLst>
                                </p:cTn>
                              </p:par>
                              <p:par>
                                <p:cTn id="100" presetID="10" presetClass="entr" presetSubtype="0" fill="hold" grpId="0" nodeType="withEffect">
                                  <p:stCondLst>
                                    <p:cond delay="0"/>
                                  </p:stCondLst>
                                  <p:childTnLst>
                                    <p:set>
                                      <p:cBhvr>
                                        <p:cTn id="101" dur="1" fill="hold">
                                          <p:stCondLst>
                                            <p:cond delay="0"/>
                                          </p:stCondLst>
                                        </p:cTn>
                                        <p:tgtEl>
                                          <p:spTgt spid="48"/>
                                        </p:tgtEl>
                                        <p:attrNameLst>
                                          <p:attrName>style.visibility</p:attrName>
                                        </p:attrNameLst>
                                      </p:cBhvr>
                                      <p:to>
                                        <p:strVal val="visible"/>
                                      </p:to>
                                    </p:set>
                                    <p:animEffect transition="in" filter="fade">
                                      <p:cBhvr>
                                        <p:cTn id="102" dur="500"/>
                                        <p:tgtEl>
                                          <p:spTgt spid="48"/>
                                        </p:tgtEl>
                                      </p:cBhvr>
                                    </p:animEffect>
                                  </p:childTnLst>
                                </p:cTn>
                              </p:par>
                              <p:par>
                                <p:cTn id="103" presetID="10" presetClass="entr" presetSubtype="0" fill="hold" grpId="0" nodeType="withEffect">
                                  <p:stCondLst>
                                    <p:cond delay="0"/>
                                  </p:stCondLst>
                                  <p:childTnLst>
                                    <p:set>
                                      <p:cBhvr>
                                        <p:cTn id="104" dur="1" fill="hold">
                                          <p:stCondLst>
                                            <p:cond delay="0"/>
                                          </p:stCondLst>
                                        </p:cTn>
                                        <p:tgtEl>
                                          <p:spTgt spid="3"/>
                                        </p:tgtEl>
                                        <p:attrNameLst>
                                          <p:attrName>style.visibility</p:attrName>
                                        </p:attrNameLst>
                                      </p:cBhvr>
                                      <p:to>
                                        <p:strVal val="visible"/>
                                      </p:to>
                                    </p:set>
                                    <p:animEffect transition="in" filter="fade">
                                      <p:cBhvr>
                                        <p:cTn id="10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P spid="14" grpId="0" animBg="1"/>
      <p:bldP spid="16" grpId="0" animBg="1"/>
      <p:bldP spid="16" grpId="1" animBg="1"/>
      <p:bldP spid="37" grpId="0" animBg="1"/>
      <p:bldP spid="42" grpId="0"/>
      <p:bldP spid="42" grpId="1"/>
      <p:bldP spid="43" grpId="0"/>
      <p:bldP spid="45" grpId="0" animBg="1"/>
      <p:bldP spid="45" grpId="1" animBg="1"/>
      <p:bldP spid="48" grpId="0"/>
      <p:bldP spid="2" grpId="0" animBg="1"/>
      <p:bldP spid="2" grpId="1" animBg="1"/>
      <p:bldP spid="44" grpId="0" animBg="1"/>
      <p:bldP spid="44" grpId="1" animBg="1"/>
      <p:bldP spid="3" grpId="0" animBg="1"/>
      <p:bldP spid="5" grpId="0" animBg="1"/>
      <p:bldP spid="5" grpId="1" animBg="1"/>
      <p:bldP spid="35" grpId="0" animBg="1"/>
      <p:bldP spid="35"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2FF46-0098-47F4-AE8E-DD75B2B68BDA}"/>
              </a:ext>
            </a:extLst>
          </p:cNvPr>
          <p:cNvSpPr>
            <a:spLocks noGrp="1"/>
          </p:cNvSpPr>
          <p:nvPr>
            <p:ph type="title"/>
          </p:nvPr>
        </p:nvSpPr>
        <p:spPr/>
        <p:txBody>
          <a:bodyPr/>
          <a:lstStyle/>
          <a:p>
            <a:pPr algn="ctr"/>
            <a:r>
              <a:rPr lang="en-US"/>
              <a:t>What about Aggregation?</a:t>
            </a:r>
          </a:p>
        </p:txBody>
      </p:sp>
      <p:sp>
        <p:nvSpPr>
          <p:cNvPr id="4" name="Slide Number Placeholder 3">
            <a:extLst>
              <a:ext uri="{FF2B5EF4-FFF2-40B4-BE49-F238E27FC236}">
                <a16:creationId xmlns:a16="http://schemas.microsoft.com/office/drawing/2014/main" id="{AF521362-C065-475B-A60C-D5F538653E44}"/>
              </a:ext>
            </a:extLst>
          </p:cNvPr>
          <p:cNvSpPr>
            <a:spLocks noGrp="1"/>
          </p:cNvSpPr>
          <p:nvPr>
            <p:ph type="sldNum" sz="quarter" idx="12"/>
          </p:nvPr>
        </p:nvSpPr>
        <p:spPr/>
        <p:txBody>
          <a:bodyPr/>
          <a:lstStyle/>
          <a:p>
            <a:fld id="{3621B4CF-3BF2-4D07-85C3-ECAFBC7B28BE}" type="slidenum">
              <a:rPr lang="en-US" smtClean="0"/>
              <a:pPr/>
              <a:t>9</a:t>
            </a:fld>
            <a:endParaRPr lang="en-US" sz="1800"/>
          </a:p>
        </p:txBody>
      </p:sp>
      <p:sp>
        <p:nvSpPr>
          <p:cNvPr id="6" name="TextBox 5">
            <a:extLst>
              <a:ext uri="{FF2B5EF4-FFF2-40B4-BE49-F238E27FC236}">
                <a16:creationId xmlns:a16="http://schemas.microsoft.com/office/drawing/2014/main" id="{BEFEC189-E41C-44C3-8693-899025C92CDA}"/>
              </a:ext>
            </a:extLst>
          </p:cNvPr>
          <p:cNvSpPr txBox="1"/>
          <p:nvPr/>
        </p:nvSpPr>
        <p:spPr>
          <a:xfrm>
            <a:off x="729712" y="1628561"/>
            <a:ext cx="9252488" cy="461665"/>
          </a:xfrm>
          <a:prstGeom prst="rect">
            <a:avLst/>
          </a:prstGeom>
          <a:noFill/>
        </p:spPr>
        <p:txBody>
          <a:bodyPr wrap="square" rtlCol="0">
            <a:spAutoFit/>
          </a:bodyPr>
          <a:lstStyle/>
          <a:p>
            <a:r>
              <a:rPr lang="en-US" sz="2400" kern="1200">
                <a:solidFill>
                  <a:schemeClr val="tx1"/>
                </a:solidFill>
                <a:latin typeface="Consolas" panose="020B0609020204030204" pitchFamily="49" charset="0"/>
                <a:cs typeface="Courier New" panose="02070309020205020404" pitchFamily="49" charset="0"/>
              </a:rPr>
              <a:t>distance(</a:t>
            </a:r>
            <a:r>
              <a:rPr lang="en-US" sz="2400" kern="1200">
                <a:solidFill>
                  <a:srgbClr val="70AD47"/>
                </a:solidFill>
                <a:latin typeface="Consolas" panose="020B0609020204030204" pitchFamily="49" charset="0"/>
                <a:cs typeface="Courier New" panose="02070309020205020404" pitchFamily="49" charset="0"/>
              </a:rPr>
              <a:t>S</a:t>
            </a:r>
            <a:r>
              <a:rPr lang="en-US" sz="2400" kern="1200">
                <a:solidFill>
                  <a:schemeClr val="tx1"/>
                </a:solidFill>
                <a:latin typeface="Consolas" panose="020B0609020204030204" pitchFamily="49" charset="0"/>
                <a:cs typeface="Courier New" panose="02070309020205020404" pitchFamily="49" charset="0"/>
              </a:rPr>
              <a:t>, </a:t>
            </a:r>
            <a:r>
              <a:rPr lang="en-US" sz="2400" kern="1200">
                <a:solidFill>
                  <a:schemeClr val="accent6"/>
                </a:solidFill>
                <a:latin typeface="Consolas" panose="020B0609020204030204" pitchFamily="49" charset="0"/>
                <a:cs typeface="Courier New" panose="02070309020205020404" pitchFamily="49" charset="0"/>
              </a:rPr>
              <a:t>X</a:t>
            </a:r>
            <a:r>
              <a:rPr lang="en-US" sz="2400" kern="1200">
                <a:solidFill>
                  <a:schemeClr val="tx1"/>
                </a:solidFill>
                <a:latin typeface="Consolas" panose="020B0609020204030204" pitchFamily="49" charset="0"/>
                <a:cs typeface="Courier New" panose="02070309020205020404" pitchFamily="49" charset="0"/>
              </a:rPr>
              <a:t>) </a:t>
            </a:r>
            <a:r>
              <a:rPr lang="en-US" sz="2400" kern="1200">
                <a:solidFill>
                  <a:schemeClr val="accent1"/>
                </a:solidFill>
                <a:latin typeface="Consolas" panose="020B0609020204030204" pitchFamily="49" charset="0"/>
                <a:cs typeface="Courier New" panose="02070309020205020404" pitchFamily="49" charset="0"/>
              </a:rPr>
              <a:t>min= </a:t>
            </a:r>
            <a:r>
              <a:rPr lang="en-US" sz="2400" kern="1200">
                <a:solidFill>
                  <a:schemeClr val="tx1"/>
                </a:solidFill>
                <a:latin typeface="Consolas" panose="020B0609020204030204" pitchFamily="49" charset="0"/>
                <a:cs typeface="Courier New" panose="02070309020205020404" pitchFamily="49" charset="0"/>
              </a:rPr>
              <a:t>edge(</a:t>
            </a:r>
            <a:r>
              <a:rPr lang="en-US" sz="2400" kern="1200">
                <a:solidFill>
                  <a:schemeClr val="accent6"/>
                </a:solidFill>
                <a:latin typeface="Consolas" panose="020B0609020204030204" pitchFamily="49" charset="0"/>
                <a:cs typeface="Courier New" panose="02070309020205020404" pitchFamily="49" charset="0"/>
              </a:rPr>
              <a:t>X</a:t>
            </a:r>
            <a:r>
              <a:rPr lang="en-US" sz="2400" kern="1200">
                <a:solidFill>
                  <a:schemeClr val="tx1"/>
                </a:solidFill>
                <a:latin typeface="Consolas" panose="020B0609020204030204" pitchFamily="49" charset="0"/>
                <a:cs typeface="Courier New" panose="02070309020205020404" pitchFamily="49" charset="0"/>
              </a:rPr>
              <a:t>, </a:t>
            </a:r>
            <a:r>
              <a:rPr lang="en-US" sz="2400" kern="1200">
                <a:solidFill>
                  <a:schemeClr val="accent6"/>
                </a:solidFill>
                <a:latin typeface="Consolas" panose="020B0609020204030204" pitchFamily="49" charset="0"/>
                <a:cs typeface="Courier New" panose="02070309020205020404" pitchFamily="49" charset="0"/>
              </a:rPr>
              <a:t>Y</a:t>
            </a:r>
            <a:r>
              <a:rPr lang="en-US" sz="2400" kern="1200">
                <a:solidFill>
                  <a:schemeClr val="tx1"/>
                </a:solidFill>
                <a:latin typeface="Consolas" panose="020B0609020204030204" pitchFamily="49" charset="0"/>
                <a:cs typeface="Courier New" panose="02070309020205020404" pitchFamily="49" charset="0"/>
              </a:rPr>
              <a:t>) </a:t>
            </a:r>
            <a:r>
              <a:rPr lang="en-US" sz="2400" kern="1200">
                <a:solidFill>
                  <a:schemeClr val="accent1"/>
                </a:solidFill>
                <a:latin typeface="Consolas" panose="020B0609020204030204" pitchFamily="49" charset="0"/>
                <a:cs typeface="Courier New" panose="02070309020205020404" pitchFamily="49" charset="0"/>
              </a:rPr>
              <a:t>+</a:t>
            </a:r>
            <a:r>
              <a:rPr lang="en-US" sz="2400" kern="1200">
                <a:solidFill>
                  <a:schemeClr val="tx1"/>
                </a:solidFill>
                <a:latin typeface="Consolas" panose="020B0609020204030204" pitchFamily="49" charset="0"/>
                <a:cs typeface="Courier New" panose="02070309020205020404" pitchFamily="49" charset="0"/>
              </a:rPr>
              <a:t> distance(</a:t>
            </a:r>
            <a:r>
              <a:rPr lang="en-US" sz="2400" kern="1200">
                <a:solidFill>
                  <a:srgbClr val="70AD47"/>
                </a:solidFill>
                <a:latin typeface="Consolas" panose="020B0609020204030204" pitchFamily="49" charset="0"/>
                <a:cs typeface="Courier New" panose="02070309020205020404" pitchFamily="49" charset="0"/>
              </a:rPr>
              <a:t>S</a:t>
            </a:r>
            <a:r>
              <a:rPr lang="en-US" sz="2400" kern="1200">
                <a:solidFill>
                  <a:schemeClr val="tx1"/>
                </a:solidFill>
                <a:latin typeface="Consolas" panose="020B0609020204030204" pitchFamily="49" charset="0"/>
                <a:cs typeface="Courier New" panose="02070309020205020404" pitchFamily="49" charset="0"/>
              </a:rPr>
              <a:t>, </a:t>
            </a:r>
            <a:r>
              <a:rPr lang="en-US" sz="2400" kern="1200">
                <a:solidFill>
                  <a:schemeClr val="accent6"/>
                </a:solidFill>
                <a:latin typeface="Consolas" panose="020B0609020204030204" pitchFamily="49" charset="0"/>
                <a:cs typeface="Courier New" panose="02070309020205020404" pitchFamily="49" charset="0"/>
              </a:rPr>
              <a:t>Y</a:t>
            </a:r>
            <a:r>
              <a:rPr lang="en-US" sz="2400" kern="1200">
                <a:solidFill>
                  <a:schemeClr val="tx1"/>
                </a:solidFill>
                <a:latin typeface="Consolas" panose="020B0609020204030204" pitchFamily="49" charset="0"/>
                <a:cs typeface="Courier New" panose="02070309020205020404" pitchFamily="49" charset="0"/>
              </a:rPr>
              <a:t>).</a:t>
            </a:r>
          </a:p>
        </p:txBody>
      </p:sp>
      <p:sp>
        <p:nvSpPr>
          <p:cNvPr id="7" name="Rectangle: Rounded Corners 6">
            <a:extLst>
              <a:ext uri="{FF2B5EF4-FFF2-40B4-BE49-F238E27FC236}">
                <a16:creationId xmlns:a16="http://schemas.microsoft.com/office/drawing/2014/main" id="{69337461-5E38-4463-A947-90249E6BA784}"/>
              </a:ext>
            </a:extLst>
          </p:cNvPr>
          <p:cNvSpPr/>
          <p:nvPr/>
        </p:nvSpPr>
        <p:spPr>
          <a:xfrm>
            <a:off x="3249477" y="1628561"/>
            <a:ext cx="883403" cy="461665"/>
          </a:xfrm>
          <a:prstGeom prst="roundRect">
            <a:avLst/>
          </a:prstGeom>
          <a:noFill/>
          <a:ln w="3810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a:p>
        </p:txBody>
      </p:sp>
      <p:sp>
        <p:nvSpPr>
          <p:cNvPr id="10" name="TextBox 9">
            <a:extLst>
              <a:ext uri="{FF2B5EF4-FFF2-40B4-BE49-F238E27FC236}">
                <a16:creationId xmlns:a16="http://schemas.microsoft.com/office/drawing/2014/main" id="{0F5530E1-23F5-4487-81E5-4C7736A6F8DE}"/>
              </a:ext>
            </a:extLst>
          </p:cNvPr>
          <p:cNvSpPr txBox="1"/>
          <p:nvPr/>
        </p:nvSpPr>
        <p:spPr>
          <a:xfrm>
            <a:off x="838200" y="2272937"/>
            <a:ext cx="9765792" cy="461665"/>
          </a:xfrm>
          <a:prstGeom prst="rect">
            <a:avLst/>
          </a:prstGeom>
          <a:noFill/>
        </p:spPr>
        <p:txBody>
          <a:bodyPr wrap="square" rtlCol="0">
            <a:spAutoFit/>
          </a:bodyPr>
          <a:lstStyle/>
          <a:p>
            <a:pPr marL="342900" indent="-342900">
              <a:buFont typeface="Arial" panose="020B0604020202020204" pitchFamily="34" charset="0"/>
              <a:buChar char="•"/>
            </a:pPr>
            <a:r>
              <a:rPr lang="en-US" sz="2400" dirty="0"/>
              <a:t>Any semi-group: min, max, sum, product, logical OR, logical AND</a:t>
            </a:r>
          </a:p>
        </p:txBody>
      </p:sp>
      <p:sp>
        <p:nvSpPr>
          <p:cNvPr id="12" name="Speech Bubble: Oval 11">
            <a:extLst>
              <a:ext uri="{FF2B5EF4-FFF2-40B4-BE49-F238E27FC236}">
                <a16:creationId xmlns:a16="http://schemas.microsoft.com/office/drawing/2014/main" id="{EB3DFE56-4906-4E53-9909-D09183292DA6}"/>
              </a:ext>
            </a:extLst>
          </p:cNvPr>
          <p:cNvSpPr/>
          <p:nvPr/>
        </p:nvSpPr>
        <p:spPr>
          <a:xfrm>
            <a:off x="8188234" y="4075611"/>
            <a:ext cx="2962656" cy="1674949"/>
          </a:xfrm>
          <a:prstGeom prst="wedgeEllipseCallout">
            <a:avLst>
              <a:gd name="adj1" fmla="val -41506"/>
              <a:gd name="adj2" fmla="val -10048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R-expr composed on previous slide</a:t>
            </a:r>
          </a:p>
        </p:txBody>
      </p:sp>
      <p:sp>
        <p:nvSpPr>
          <p:cNvPr id="13" name="Speech Bubble: Oval 12">
            <a:extLst>
              <a:ext uri="{FF2B5EF4-FFF2-40B4-BE49-F238E27FC236}">
                <a16:creationId xmlns:a16="http://schemas.microsoft.com/office/drawing/2014/main" id="{7EE58CCE-E9D6-4D7B-B1CE-11C205332B4A}"/>
              </a:ext>
            </a:extLst>
          </p:cNvPr>
          <p:cNvSpPr/>
          <p:nvPr/>
        </p:nvSpPr>
        <p:spPr>
          <a:xfrm>
            <a:off x="4877408" y="3881625"/>
            <a:ext cx="2962656" cy="2335306"/>
          </a:xfrm>
          <a:prstGeom prst="wedgeEllipseCallout">
            <a:avLst>
              <a:gd name="adj1" fmla="val -1785"/>
              <a:gd name="adj2" fmla="val -77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New intermediate variable introduced</a:t>
            </a:r>
          </a:p>
          <a:p>
            <a:pPr algn="ctr"/>
            <a:r>
              <a:rPr lang="en-US" sz="2400" dirty="0"/>
              <a:t>(Like project)</a:t>
            </a:r>
          </a:p>
        </p:txBody>
      </p:sp>
      <p:sp>
        <p:nvSpPr>
          <p:cNvPr id="14" name="Speech Bubble: Oval 13">
            <a:extLst>
              <a:ext uri="{FF2B5EF4-FFF2-40B4-BE49-F238E27FC236}">
                <a16:creationId xmlns:a16="http://schemas.microsoft.com/office/drawing/2014/main" id="{1FB5CE1D-C284-4801-B443-781E9B799318}"/>
              </a:ext>
            </a:extLst>
          </p:cNvPr>
          <p:cNvSpPr/>
          <p:nvPr/>
        </p:nvSpPr>
        <p:spPr>
          <a:xfrm>
            <a:off x="1325880" y="3767270"/>
            <a:ext cx="2365298" cy="1859436"/>
          </a:xfrm>
          <a:prstGeom prst="wedgeEllipseCallout">
            <a:avLst>
              <a:gd name="adj1" fmla="val 52148"/>
              <a:gd name="adj2" fmla="val -7822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Resulting value from aggregation</a:t>
            </a:r>
          </a:p>
        </p:txBody>
      </p:sp>
      <p:sp>
        <p:nvSpPr>
          <p:cNvPr id="3" name="TextBox 2">
            <a:extLst>
              <a:ext uri="{FF2B5EF4-FFF2-40B4-BE49-F238E27FC236}">
                <a16:creationId xmlns:a16="http://schemas.microsoft.com/office/drawing/2014/main" id="{6ACD4DDA-18D5-4D49-A2B8-242EE85570CA}"/>
              </a:ext>
            </a:extLst>
          </p:cNvPr>
          <p:cNvSpPr txBox="1"/>
          <p:nvPr/>
        </p:nvSpPr>
        <p:spPr>
          <a:xfrm>
            <a:off x="2747727" y="2782389"/>
            <a:ext cx="7856265" cy="461665"/>
          </a:xfrm>
          <a:prstGeom prst="rect">
            <a:avLst/>
          </a:prstGeom>
          <a:noFill/>
        </p:spPr>
        <p:txBody>
          <a:bodyPr wrap="square" rtlCol="0">
            <a:spAutoFit/>
          </a:bodyPr>
          <a:lstStyle/>
          <a:p>
            <a:r>
              <a:rPr lang="en-US" sz="2400" dirty="0">
                <a:latin typeface="Source Code Pro" panose="020B0509030403020204" pitchFamily="49" charset="0"/>
              </a:rPr>
              <a:t>(</a:t>
            </a:r>
            <a:r>
              <a:rPr lang="en-US" sz="2400" dirty="0">
                <a:solidFill>
                  <a:srgbClr val="70AD47"/>
                </a:solidFill>
                <a:latin typeface="Source Code Pro" panose="020B0509030403020204" pitchFamily="49" charset="0"/>
              </a:rPr>
              <a:t>Result</a:t>
            </a:r>
            <a:r>
              <a:rPr lang="en-US" sz="2400" dirty="0">
                <a:latin typeface="Source Code Pro" panose="020B0509030403020204" pitchFamily="49" charset="0"/>
              </a:rPr>
              <a:t>=min(</a:t>
            </a:r>
            <a:r>
              <a:rPr lang="en-US" sz="2400" dirty="0" err="1">
                <a:solidFill>
                  <a:srgbClr val="70AD47"/>
                </a:solidFill>
                <a:latin typeface="Source Code Pro" panose="020B0509030403020204" pitchFamily="49" charset="0"/>
              </a:rPr>
              <a:t>MinInputVariable</a:t>
            </a:r>
            <a:r>
              <a:rPr lang="en-US" sz="2400" dirty="0">
                <a:latin typeface="Source Code Pro" panose="020B0509030403020204" pitchFamily="49" charset="0"/>
              </a:rPr>
              <a:t>, </a:t>
            </a:r>
            <a:r>
              <a:rPr lang="en-US" sz="2400" dirty="0">
                <a:solidFill>
                  <a:srgbClr val="00B0F0"/>
                </a:solidFill>
                <a:latin typeface="Source Code Pro" panose="020B0509030403020204" pitchFamily="49" charset="0"/>
              </a:rPr>
              <a:t>R</a:t>
            </a:r>
            <a:r>
              <a:rPr lang="en-US" sz="2400" dirty="0">
                <a:latin typeface="Source Code Pro" panose="020B0509030403020204" pitchFamily="49" charset="0"/>
              </a:rPr>
              <a:t>))</a:t>
            </a:r>
          </a:p>
        </p:txBody>
      </p:sp>
    </p:spTree>
    <p:extLst>
      <p:ext uri="{BB962C8B-B14F-4D97-AF65-F5344CB8AC3E}">
        <p14:creationId xmlns:p14="http://schemas.microsoft.com/office/powerpoint/2010/main" val="3716138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5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500"/>
                                        <p:tgtEl>
                                          <p:spTgt spid="13"/>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fade">
                                      <p:cBhvr>
                                        <p:cTn id="3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10" grpId="0"/>
      <p:bldP spid="12" grpId="0" animBg="1"/>
      <p:bldP spid="13" grpId="0" animBg="1"/>
      <p:bldP spid="14" grpId="0" animBg="1"/>
      <p:bldP spid="3" grpId="0"/>
    </p:bldLst>
  </p:timing>
</p:sld>
</file>

<file path=ppt/tags/tag1.xml><?xml version="1.0" encoding="utf-8"?>
<p:tagLst xmlns:a="http://schemas.openxmlformats.org/drawingml/2006/main" xmlns:r="http://schemas.openxmlformats.org/officeDocument/2006/relationships" xmlns:p="http://schemas.openxmlformats.org/presentationml/2006/main">
  <p:tag name="ORIGINALHEIGHT" val="339.0473"/>
  <p:tag name="ORIGINALWIDTH" val="430.5601"/>
  <p:tag name="OUTPUTDPI" val="1200"/>
  <p:tag name="LATEXADDIN" val="\documentclass{article}&#10;\usepackage{amsmath}&#10;\usepackage{graphicx}&#10;\pagestyle{empty}&#10;\begin{document}&#10;&#10;$\scalebox{2.2}{\ensuremath{\Delta \nabla}}$&#10;&#10;\vspace*{-1mm}&#10;\texttt{:-dyna.}&#10;&#10;\end{document}"/>
  <p:tag name="IGUANATEXSIZE" val="20"/>
  <p:tag name="IGUANATEXCURSOR" val="160"/>
  <p:tag name="TRANSPARENCY" val="True"/>
  <p:tag name="FILENAME" val=""/>
  <p:tag name="INPUTTYPE" val="0"/>
  <p:tag name="LATEXENGINEID" val="1"/>
  <p:tag name="TEMPFOLDER" val="c:\temp\"/>
</p:tagLst>
</file>

<file path=ppt/tags/tag2.xml><?xml version="1.0" encoding="utf-8"?>
<p:tagLst xmlns:a="http://schemas.openxmlformats.org/drawingml/2006/main" xmlns:r="http://schemas.openxmlformats.org/officeDocument/2006/relationships" xmlns:p="http://schemas.openxmlformats.org/presentationml/2006/main">
  <p:tag name="ORIGINALHEIGHT" val="372.802"/>
  <p:tag name="ORIGINALWIDTH" val="878.3726"/>
  <p:tag name="OUTPUTDPI" val="1200"/>
  <p:tag name="LATEXADDIN" val="\documentclass{article}&#10;\usepackage{amsmath}&#10;\pagestyle{empty}&#10;\begin{document}&#10;&#10;&#10;\[ \left( a = \sum_i b_i * c_i \right) \]&#10;&#10;\end{document}"/>
  <p:tag name="IGUANATEXSIZE" val="20"/>
  <p:tag name="IGUANATEXCURSOR" val="120"/>
  <p:tag name="TRANSPARENCY" val="True"/>
  <p:tag name="FILENAME" val=""/>
  <p:tag name="INPUTTYPE" val="0"/>
  <p:tag name="LATEXENGINEID" val="1"/>
  <p:tag name="TEMPFOLDER" val="c:\temp\"/>
</p:tagLst>
</file>

<file path=ppt/tags/tag3.xml><?xml version="1.0" encoding="utf-8"?>
<p:tagLst xmlns:a="http://schemas.openxmlformats.org/drawingml/2006/main" xmlns:r="http://schemas.openxmlformats.org/officeDocument/2006/relationships" xmlns:p="http://schemas.openxmlformats.org/presentationml/2006/main">
  <p:tag name="ORIGINALHEIGHT" val="447.8125"/>
  <p:tag name="ORIGINALWIDTH" val="1178.414"/>
  <p:tag name="OUTPUTDPI" val="1200"/>
  <p:tag name="LATEXADDIN" val="\documentclass{article}&#10;\usepackage{amsmath}&#10;\pagestyle{empty}&#10;\begin{document}&#10;&#10;\[ \left( a_{i,k} = \sum_j b_{i, j} * c_{j, k} \right) \]&#10;&#10;&#10;\end{document}"/>
  <p:tag name="IGUANATEXSIZE" val="20"/>
  <p:tag name="IGUANATEXCURSOR" val="84"/>
  <p:tag name="TRANSPARENCY" val="True"/>
  <p:tag name="FILENAME" val=""/>
  <p:tag name="INPUTTYPE" val="0"/>
  <p:tag name="LATEXENGINEID" val="1"/>
  <p:tag name="TEMPFOLDER" val="c:\temp\"/>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8000</TotalTime>
  <Words>5720</Words>
  <Application>Microsoft Office PowerPoint</Application>
  <PresentationFormat>Widescreen</PresentationFormat>
  <Paragraphs>462</Paragraphs>
  <Slides>17</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Calibri Light</vt:lpstr>
      <vt:lpstr>Cambria Math</vt:lpstr>
      <vt:lpstr>Consolas</vt:lpstr>
      <vt:lpstr>Courier New</vt:lpstr>
      <vt:lpstr>Source Code Pro</vt:lpstr>
      <vt:lpstr>Office Theme</vt:lpstr>
      <vt:lpstr>Dyna Evaluation of Logic Programs with Built-Ins and Aggregation: A Calculus for Bag Relations</vt:lpstr>
      <vt:lpstr>PowerPoint Presentation</vt:lpstr>
      <vt:lpstr>PowerPoint Presentation</vt:lpstr>
      <vt:lpstr>Aggregation + Infinite</vt:lpstr>
      <vt:lpstr>Dyna = Logic Programming + Aggregation</vt:lpstr>
      <vt:lpstr>Example Program: Shortest path</vt:lpstr>
      <vt:lpstr>Shortest Path (cont.)</vt:lpstr>
      <vt:lpstr>PowerPoint Presentation</vt:lpstr>
      <vt:lpstr>What about Aggregation?</vt:lpstr>
      <vt:lpstr>Shortest Path All Together Now</vt:lpstr>
      <vt:lpstr>Manipulating R-exprs via Rewrites</vt:lpstr>
      <vt:lpstr>R-expr Rewrites—Built-ins</vt:lpstr>
      <vt:lpstr>Rewriting Example: Shortest Path</vt:lpstr>
      <vt:lpstr>PowerPoint Presentation</vt:lpstr>
      <vt:lpstr>Rewrites for Aggregators</vt:lpstr>
      <vt:lpstr>Ongoing and Future Work</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Dyna Evaluation of Logic Programs with Built-Ins and Aggregation: A Calculus for Bag Relations</dc:title>
  <dc:creator>Matthew FL</dc:creator>
  <cp:lastModifiedBy>Matthew FL</cp:lastModifiedBy>
  <cp:revision>454</cp:revision>
  <dcterms:created xsi:type="dcterms:W3CDTF">2020-10-15T02:36:00Z</dcterms:created>
  <dcterms:modified xsi:type="dcterms:W3CDTF">2020-10-21T17:58:29Z</dcterms:modified>
</cp:coreProperties>
</file>