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 id="2147483664" r:id="rId2"/>
    <p:sldMasterId id="2147483665" r:id="rId3"/>
  </p:sldMasterIdLst>
  <p:notesMasterIdLst>
    <p:notesMasterId r:id="rId18"/>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Lst>
  <p:sldSz cx="9144000" cy="5143500" type="screen16x9"/>
  <p:notesSz cx="6858000" cy="9144000"/>
  <p:embeddedFontLst>
    <p:embeddedFont>
      <p:font typeface="Inter" panose="020B0604020202020204" charset="0"/>
      <p:regular r:id="rId19"/>
      <p:bold r:id="rId20"/>
      <p:italic r:id="rId21"/>
      <p:boldItalic r:id="rId22"/>
    </p:embeddedFont>
    <p:embeddedFont>
      <p:font typeface="Source Serif 4" panose="020B060402020202020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A58B"/>
    <a:srgbClr val="FF77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3E2E97-F173-45D7-F7DC-866761C7321B}" v="480" dt="2026-10-12T14:14:03.594"/>
    <p1510:client id="{2551763C-1720-EF3B-A365-3EC1FD376D25}" v="16" dt="2026-10-12T21:34:31.809"/>
    <p1510:client id="{26253499-0344-3C03-D957-269D2465A236}" v="96" dt="2026-10-12T16:28:00.743"/>
    <p1510:client id="{9FD5C0DA-5C77-0F76-AAD6-98F7D49CCCDC}" v="298" dt="2026-10-12T18:36:35.718"/>
    <p1510:client id="{A6EE3311-A275-4899-0F73-8D4799FB7CBF}" v="218" dt="2026-10-12T01:57:30.293"/>
  </p1510:revLst>
</p1510:revInfo>
</file>

<file path=ppt/tableStyles.xml><?xml version="1.0" encoding="utf-8"?>
<a:tblStyleLst xmlns:a="http://schemas.openxmlformats.org/drawingml/2006/main" def="{A3BEF115-4919-4346-AACD-F05D4EB6AC16}">
  <a:tblStyle styleId="{A3BEF115-4919-4346-AACD-F05D4EB6AC16}"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Master" Target="slideMasters/slideMaster3.xml"/><Relationship Id="rId21" Type="http://schemas.openxmlformats.org/officeDocument/2006/relationships/font" Target="fonts/font3.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6.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font" Target="fonts/font1.fntdata"/><Relationship Id="rId31"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h2ad22df9fd994fbf_3_7: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 name="Google Shape;66;h2ad22df9fd994fbf_3_7:notes"/>
          <p:cNvSpPr txBox="1">
            <a:spLocks noGrp="1"/>
          </p:cNvSpPr>
          <p:nvPr>
            <p:ph type="body" idx="1"/>
          </p:nvPr>
        </p:nvSpPr>
        <p:spPr>
          <a:xfrm>
            <a:off x="685800" y="3300413"/>
            <a:ext cx="5486400" cy="2700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CrossWeave demo Q&amp;A. Slide 2 is an index of anticipated questions; jump to the matching slide when one comes up.</a:t>
            </a:r>
            <a:endParaRPr/>
          </a:p>
        </p:txBody>
      </p:sp>
      <p:sp>
        <p:nvSpPr>
          <p:cNvPr id="67" name="Google Shape;67;h2ad22df9fd994fbf_3_7:notes"/>
          <p:cNvSpPr txBox="1">
            <a:spLocks noGrp="1"/>
          </p:cNvSpPr>
          <p:nvPr>
            <p:ph type="sldNum" idx="12"/>
          </p:nvPr>
        </p:nvSpPr>
        <p:spPr>
          <a:xfrm>
            <a:off x="3884613" y="6513910"/>
            <a:ext cx="2971800" cy="34409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h2ad22df9fd994fbf_3_21: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h2ad22df9fd994fbf_3_21:notes"/>
          <p:cNvSpPr txBox="1">
            <a:spLocks noGrp="1"/>
          </p:cNvSpPr>
          <p:nvPr>
            <p:ph type="body" idx="1"/>
          </p:nvPr>
        </p:nvSpPr>
        <p:spPr>
          <a:xfrm>
            <a:off x="685800" y="3300413"/>
            <a:ext cx="5486400" cy="2700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Index of anticipated questions. Each Q number matches the pill on its answer slide.</a:t>
            </a:r>
            <a:endParaRPr/>
          </a:p>
        </p:txBody>
      </p:sp>
      <p:sp>
        <p:nvSpPr>
          <p:cNvPr id="80" name="Google Shape;80;h2ad22df9fd994fbf_3_21:notes"/>
          <p:cNvSpPr txBox="1">
            <a:spLocks noGrp="1"/>
          </p:cNvSpPr>
          <p:nvPr>
            <p:ph type="sldNum" idx="12"/>
          </p:nvPr>
        </p:nvSpPr>
        <p:spPr>
          <a:xfrm>
            <a:off x="3884613" y="6513910"/>
            <a:ext cx="2971800" cy="34409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h2ad22df9fd994fbf_3_52: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h2ad22df9fd994fbf_3_52:notes"/>
          <p:cNvSpPr txBox="1">
            <a:spLocks noGrp="1"/>
          </p:cNvSpPr>
          <p:nvPr>
            <p:ph type="body" idx="1"/>
          </p:nvPr>
        </p:nvSpPr>
        <p:spPr>
          <a:xfrm>
            <a:off x="685800" y="3300413"/>
            <a:ext cx="5486400" cy="2700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Hard to sustain serious discussion. Good ideas and objections are lost in the sea. Filter bubble: even common points of view aren't seen by the other side. Backfire effect: users dig in their heels when they're criticized directly.</a:t>
            </a:r>
            <a:endParaRPr/>
          </a:p>
        </p:txBody>
      </p:sp>
      <p:sp>
        <p:nvSpPr>
          <p:cNvPr id="112" name="Google Shape;112;h2ad22df9fd994fbf_3_52:notes"/>
          <p:cNvSpPr txBox="1">
            <a:spLocks noGrp="1"/>
          </p:cNvSpPr>
          <p:nvPr>
            <p:ph type="sldNum" idx="12"/>
          </p:nvPr>
        </p:nvSpPr>
        <p:spPr>
          <a:xfrm>
            <a:off x="3884613" y="6513910"/>
            <a:ext cx="2971800" cy="34409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h2ad22df9fd994fbf_3_75: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h2ad22df9fd994fbf_3_75:notes"/>
          <p:cNvSpPr txBox="1">
            <a:spLocks noGrp="1"/>
          </p:cNvSpPr>
          <p:nvPr>
            <p:ph type="body" idx="1"/>
          </p:nvPr>
        </p:nvSpPr>
        <p:spPr>
          <a:xfrm>
            <a:off x="685800" y="3300413"/>
            <a:ext cx="5486400" cy="2700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Keep your familiar junk food feed, but AI provides healthy vegetables on the side. CrossWeave adds perspective by showing related posts alongside your regular social media feed: instant evidence and arguments to bring new ideas into your discussion; the whole picture of what other users across the site are saying, in their own words; and, as you type, AI shows you how others might respond. All posts are still written by humans.</a:t>
            </a:r>
            <a:endParaRPr/>
          </a:p>
        </p:txBody>
      </p:sp>
      <p:sp>
        <p:nvSpPr>
          <p:cNvPr id="136" name="Google Shape;136;h2ad22df9fd994fbf_3_75:notes"/>
          <p:cNvSpPr txBox="1">
            <a:spLocks noGrp="1"/>
          </p:cNvSpPr>
          <p:nvPr>
            <p:ph type="sldNum" idx="12"/>
          </p:nvPr>
        </p:nvSpPr>
        <p:spPr>
          <a:xfrm>
            <a:off x="3884613" y="6513910"/>
            <a:ext cx="2971800" cy="34409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h2ad22df9fd994fbf_3_104: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h2ad22df9fd994fbf_3_104:notes"/>
          <p:cNvSpPr txBox="1">
            <a:spLocks noGrp="1"/>
          </p:cNvSpPr>
          <p:nvPr>
            <p:ph type="body" idx="1"/>
          </p:nvPr>
        </p:nvSpPr>
        <p:spPr>
          <a:xfrm>
            <a:off x="685800" y="3300413"/>
            <a:ext cx="5486400" cy="2700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CrossWeave does not mutate your feed. It just augments it with interesting alternatives in a side pane, so users keep the feed they came for.</a:t>
            </a:r>
            <a:endParaRPr/>
          </a:p>
        </p:txBody>
      </p:sp>
      <p:sp>
        <p:nvSpPr>
          <p:cNvPr id="165" name="Google Shape;165;h2ad22df9fd994fbf_3_104:notes"/>
          <p:cNvSpPr txBox="1">
            <a:spLocks noGrp="1"/>
          </p:cNvSpPr>
          <p:nvPr>
            <p:ph type="sldNum" idx="12"/>
          </p:nvPr>
        </p:nvSpPr>
        <p:spPr>
          <a:xfrm>
            <a:off x="3884613" y="6513910"/>
            <a:ext cx="2971800" cy="34409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h2ad22df9fd994fbf_9_7: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h2ad22df9fd994fbf_9_7:notes"/>
          <p:cNvSpPr txBox="1">
            <a:spLocks noGrp="1"/>
          </p:cNvSpPr>
          <p:nvPr>
            <p:ph type="body" idx="1"/>
          </p:nvPr>
        </p:nvSpPr>
        <p:spPr>
          <a:xfrm>
            <a:off x="685800" y="3300413"/>
            <a:ext cx="5486400" cy="2700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1 Scroll the side pane to get a feel for the different contribution types, marked with icons and colors. 2 Hover a highlighted span in a side post to see why it was chosen: the matching span lights up in the focused post. 3 Click a contribution-type filter, or the topic tooltip ("2 more Industrial Policy And Investment"), to focus in on a type or topic; "more like this" overrides our usual preference for diversity. 4 Type in the reply box to get instant feedback, plus simulated replies.</a:t>
            </a:r>
            <a:endParaRPr/>
          </a:p>
        </p:txBody>
      </p:sp>
      <p:sp>
        <p:nvSpPr>
          <p:cNvPr id="199" name="Google Shape;199;h2ad22df9fd994fbf_9_7:notes"/>
          <p:cNvSpPr txBox="1">
            <a:spLocks noGrp="1"/>
          </p:cNvSpPr>
          <p:nvPr>
            <p:ph type="sldNum" idx="12"/>
          </p:nvPr>
        </p:nvSpPr>
        <p:spPr>
          <a:xfrm>
            <a:off x="3884613" y="6513910"/>
            <a:ext cx="2971800" cy="34409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h2ad22df9fd994fbf_3_164: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h2ad22df9fd994fbf_3_164:notes"/>
          <p:cNvSpPr txBox="1">
            <a:spLocks noGrp="1"/>
          </p:cNvSpPr>
          <p:nvPr>
            <p:ph type="body" idx="1"/>
          </p:nvPr>
        </p:nvSpPr>
        <p:spPr>
          <a:xfrm>
            <a:off x="685800" y="3300413"/>
            <a:ext cx="5486400" cy="2700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Most users are not coming to social media for information. But they're getting it anyway, and it's hurting society. So we should make healthy options available for a balanced diet.</a:t>
            </a:r>
            <a:endParaRPr/>
          </a:p>
        </p:txBody>
      </p:sp>
      <p:sp>
        <p:nvSpPr>
          <p:cNvPr id="240" name="Google Shape;240;h2ad22df9fd994fbf_3_164:notes"/>
          <p:cNvSpPr txBox="1">
            <a:spLocks noGrp="1"/>
          </p:cNvSpPr>
          <p:nvPr>
            <p:ph type="sldNum" idx="12"/>
          </p:nvPr>
        </p:nvSpPr>
        <p:spPr>
          <a:xfrm>
            <a:off x="3884613" y="6513910"/>
            <a:ext cx="2971800" cy="34409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h2ad22df9fd994fbf_3_180: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h2ad22df9fd994fbf_3_180:notes"/>
          <p:cNvSpPr txBox="1">
            <a:spLocks noGrp="1"/>
          </p:cNvSpPr>
          <p:nvPr>
            <p:ph type="body" idx="1"/>
          </p:nvPr>
        </p:nvSpPr>
        <p:spPr>
          <a:xfrm>
            <a:off x="685800" y="3300413"/>
            <a:ext cx="5486400" cy="2700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We don't know for sure, but we think platform providers will want it: it provides more opportunities for engagement, may make users feel better about using the site, and helps smaller sites foster a constructive reader community.</a:t>
            </a:r>
            <a:endParaRPr/>
          </a:p>
        </p:txBody>
      </p:sp>
      <p:sp>
        <p:nvSpPr>
          <p:cNvPr id="257" name="Google Shape;257;h2ad22df9fd994fbf_3_180:notes"/>
          <p:cNvSpPr txBox="1">
            <a:spLocks noGrp="1"/>
          </p:cNvSpPr>
          <p:nvPr>
            <p:ph type="sldNum" idx="12"/>
          </p:nvPr>
        </p:nvSpPr>
        <p:spPr>
          <a:xfrm>
            <a:off x="3884613" y="6513910"/>
            <a:ext cx="2971800" cy="34409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h2ad22df9fd994fbf_3_201: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h2ad22df9fd994fbf_3_201:notes"/>
          <p:cNvSpPr txBox="1">
            <a:spLocks noGrp="1"/>
          </p:cNvSpPr>
          <p:nvPr>
            <p:ph type="body" idx="1"/>
          </p:nvPr>
        </p:nvSpPr>
        <p:spPr>
          <a:xfrm>
            <a:off x="685800" y="3300413"/>
            <a:ext cx="5486400" cy="2700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Yes! The demo shows 300+ real posts drawn from communities with distinct norms and audiences: New York Times reader comments, Fox News reader comments, and Reddit r/changemyview. We scraped threads on 3 specific topics so we'd have enough posts on each topic.</a:t>
            </a:r>
            <a:endParaRPr/>
          </a:p>
        </p:txBody>
      </p:sp>
      <p:sp>
        <p:nvSpPr>
          <p:cNvPr id="279" name="Google Shape;279;h2ad22df9fd994fbf_3_201:notes"/>
          <p:cNvSpPr txBox="1">
            <a:spLocks noGrp="1"/>
          </p:cNvSpPr>
          <p:nvPr>
            <p:ph type="sldNum" idx="12"/>
          </p:nvPr>
        </p:nvSpPr>
        <p:spPr>
          <a:xfrm>
            <a:off x="3884613" y="6513910"/>
            <a:ext cx="2971800" cy="34409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h2ad22df9fd994fbf_3_226: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h2ad22df9fd994fbf_3_226:notes"/>
          <p:cNvSpPr txBox="1">
            <a:spLocks noGrp="1"/>
          </p:cNvSpPr>
          <p:nvPr>
            <p:ph type="body" idx="1"/>
          </p:nvPr>
        </p:nvSpPr>
        <p:spPr>
          <a:xfrm>
            <a:off x="685800" y="3300413"/>
            <a:ext cx="5486400" cy="2700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Side posts are plucked from their original threads, so "he", "us" or "this" may be unclear. We produce a decontextualized version of each post (arxiv.org/abs/2102.05169) with an LLM (GPT-5.6-luna) prompted to retain as much of the author's voice as possible. Rewritten posts are labeled Modified; hovering the label reveals the original as edit markup.</a:t>
            </a:r>
            <a:endParaRPr/>
          </a:p>
        </p:txBody>
      </p:sp>
      <p:sp>
        <p:nvSpPr>
          <p:cNvPr id="305" name="Google Shape;305;h2ad22df9fd994fbf_3_226:notes"/>
          <p:cNvSpPr txBox="1">
            <a:spLocks noGrp="1"/>
          </p:cNvSpPr>
          <p:nvPr>
            <p:ph type="sldNum" idx="12"/>
          </p:nvPr>
        </p:nvSpPr>
        <p:spPr>
          <a:xfrm>
            <a:off x="3884613" y="6513910"/>
            <a:ext cx="2971800" cy="34409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h2ad22df9fd994fbf_3_242: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h2ad22df9fd994fbf_3_242:notes"/>
          <p:cNvSpPr txBox="1">
            <a:spLocks noGrp="1"/>
          </p:cNvSpPr>
          <p:nvPr>
            <p:ph type="body" idx="1"/>
          </p:nvPr>
        </p:nvSpPr>
        <p:spPr>
          <a:xfrm>
            <a:off x="685800" y="3300413"/>
            <a:ext cx="5486400" cy="2700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Phase A curates a discourse universe: 3 topics, 18 on-topic threads (6 per topic) from NYT, Fox and Reddit, 3.7k scraped posts, curated down to a small, densely connected subset of 90–125 posts per topic. Phase B produces a side pane for each post: decontextualize, judge each post-to-post connection, induce subtopics, then rank. The result is 300+ precomputed side panes. Next slide: which model does each step.</a:t>
            </a:r>
            <a:endParaRPr/>
          </a:p>
        </p:txBody>
      </p:sp>
      <p:sp>
        <p:nvSpPr>
          <p:cNvPr id="322" name="Google Shape;322;h2ad22df9fd994fbf_3_242:notes"/>
          <p:cNvSpPr txBox="1">
            <a:spLocks noGrp="1"/>
          </p:cNvSpPr>
          <p:nvPr>
            <p:ph type="sldNum" idx="12"/>
          </p:nvPr>
        </p:nvSpPr>
        <p:spPr>
          <a:xfrm>
            <a:off x="3884613" y="6513910"/>
            <a:ext cx="2971800" cy="34409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h2ad22df9fd994fbf_3_279: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9" name="Google Shape;359;h2ad22df9fd994fbf_3_279:notes"/>
          <p:cNvSpPr txBox="1">
            <a:spLocks noGrp="1"/>
          </p:cNvSpPr>
          <p:nvPr>
            <p:ph type="body" idx="1"/>
          </p:nvPr>
        </p:nvSpPr>
        <p:spPr>
          <a:xfrm>
            <a:off x="685800" y="3300413"/>
            <a:ext cx="5486400" cy="2700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1. Decontextualization is done with GPT-5.6-luna (see the previous question). 2. GPT-5.4 annotates strength and identifies highlights; Jev classifies contribution types, based on annotations from GPT-5.4. 3. Subtopic induction is done with GPT-5.4; per-post subtopic assignment with GPT-4.1-mini. 4. Ranking uses a deterministic scoring function based on maximal marginal relevance (MMR), with features from the outputs of steps 2 and 3.</a:t>
            </a:r>
            <a:endParaRPr/>
          </a:p>
        </p:txBody>
      </p:sp>
      <p:sp>
        <p:nvSpPr>
          <p:cNvPr id="360" name="Google Shape;360;h2ad22df9fd994fbf_3_279:notes"/>
          <p:cNvSpPr txBox="1">
            <a:spLocks noGrp="1"/>
          </p:cNvSpPr>
          <p:nvPr>
            <p:ph type="sldNum" idx="12"/>
          </p:nvPr>
        </p:nvSpPr>
        <p:spPr>
          <a:xfrm>
            <a:off x="3884613" y="6513910"/>
            <a:ext cx="2971800" cy="34409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h2ad22df9fd994fbf_3_294:notes"/>
          <p:cNvSpPr>
            <a:spLocks noGrp="1" noRot="1" noChangeAspect="1"/>
          </p:cNvSpPr>
          <p:nvPr>
            <p:ph type="sldImg" idx="2"/>
          </p:nvPr>
        </p:nvSpPr>
        <p:spPr>
          <a:xfrm>
            <a:off x="685800" y="857250"/>
            <a:ext cx="54864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h2ad22df9fd994fbf_3_294:notes"/>
          <p:cNvSpPr txBox="1">
            <a:spLocks noGrp="1"/>
          </p:cNvSpPr>
          <p:nvPr>
            <p:ph type="body" idx="1"/>
          </p:nvPr>
        </p:nvSpPr>
        <p:spPr>
          <a:xfrm>
            <a:off x="685800" y="3300413"/>
            <a:ext cx="5486400" cy="2700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TBD — that's our current research! This UI demo uses an expensive workflow. We need a cheaper workflow, similar to information retrieval. LLMs can extract arguments from each post, but they can't read all pairs of posts.</a:t>
            </a:r>
            <a:endParaRPr/>
          </a:p>
        </p:txBody>
      </p:sp>
      <p:sp>
        <p:nvSpPr>
          <p:cNvPr id="376" name="Google Shape;376;h2ad22df9fd994fbf_3_294:notes"/>
          <p:cNvSpPr txBox="1">
            <a:spLocks noGrp="1"/>
          </p:cNvSpPr>
          <p:nvPr>
            <p:ph type="sldNum" idx="12"/>
          </p:nvPr>
        </p:nvSpPr>
        <p:spPr>
          <a:xfrm>
            <a:off x="3884613" y="6513910"/>
            <a:ext cx="2971800" cy="34409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h2ad22df9fd994fbf_3_317:notes"/>
          <p:cNvSpPr>
            <a:spLocks noGrp="1" noRot="1" noChangeAspect="1"/>
          </p:cNvSpPr>
          <p:nvPr>
            <p:ph type="sldImg" idx="2"/>
          </p:nvPr>
        </p:nvSpPr>
        <p:spPr>
          <a:xfrm>
            <a:off x="685800" y="857250"/>
            <a:ext cx="54864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9" name="Google Shape;399;h2ad22df9fd994fbf_3_317:notes"/>
          <p:cNvSpPr txBox="1">
            <a:spLocks noGrp="1"/>
          </p:cNvSpPr>
          <p:nvPr>
            <p:ph type="body" idx="1"/>
          </p:nvPr>
        </p:nvSpPr>
        <p:spPr>
          <a:xfrm>
            <a:off x="685800" y="3300413"/>
            <a:ext cx="5486400" cy="2700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Yes. We only try to give a faithful picture of the range of ideas on the site. Some ideas may include misinformation, and the site may not represent the voting population. Other measures are needed to combat those problems.</a:t>
            </a:r>
            <a:endParaRPr/>
          </a:p>
        </p:txBody>
      </p:sp>
      <p:sp>
        <p:nvSpPr>
          <p:cNvPr id="400" name="Google Shape;400;h2ad22df9fd994fbf_3_317:notes"/>
          <p:cNvSpPr txBox="1">
            <a:spLocks noGrp="1"/>
          </p:cNvSpPr>
          <p:nvPr>
            <p:ph type="sldNum" idx="12"/>
          </p:nvPr>
        </p:nvSpPr>
        <p:spPr>
          <a:xfrm>
            <a:off x="3884613" y="6513910"/>
            <a:ext cx="2971800" cy="34409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p:cSld name="Title and body">
    <p:bg>
      <p:bgPr>
        <a:solidFill>
          <a:srgbClr val="FCFCFD"/>
        </a:solidFill>
        <a:effectLst/>
      </p:bgPr>
    </p:bg>
    <p:spTree>
      <p:nvGrpSpPr>
        <p:cNvPr id="1" name="Shape 53"/>
        <p:cNvGrpSpPr/>
        <p:nvPr/>
      </p:nvGrpSpPr>
      <p:grpSpPr>
        <a:xfrm>
          <a:off x="0" y="0"/>
          <a:ext cx="0" cy="0"/>
          <a:chOff x="0" y="0"/>
          <a:chExt cx="0" cy="0"/>
        </a:xfrm>
      </p:grpSpPr>
      <p:sp>
        <p:nvSpPr>
          <p:cNvPr id="54" name="Google Shape;54;p14"/>
          <p:cNvSpPr txBox="1">
            <a:spLocks noGrp="1"/>
          </p:cNvSpPr>
          <p:nvPr>
            <p:ph type="title"/>
          </p:nvPr>
        </p:nvSpPr>
        <p:spPr>
          <a:xfrm>
            <a:off x="1123690" y="495300"/>
            <a:ext cx="5729436" cy="314325"/>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rgbClr val="1C2645"/>
              </a:buClr>
              <a:buSzPts val="2300"/>
              <a:buFont typeface="Source Serif 4"/>
              <a:buNone/>
              <a:defRPr sz="2300">
                <a:solidFill>
                  <a:srgbClr val="1C2645"/>
                </a:solidFill>
                <a:latin typeface="Source Serif 4"/>
                <a:ea typeface="Source Serif 4"/>
                <a:cs typeface="Source Serif 4"/>
                <a:sym typeface="Source Serif 4"/>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5" name="Google Shape;55;p14"/>
          <p:cNvSpPr txBox="1">
            <a:spLocks noGrp="1"/>
          </p:cNvSpPr>
          <p:nvPr>
            <p:ph type="body" idx="1"/>
          </p:nvPr>
        </p:nvSpPr>
        <p:spPr>
          <a:xfrm>
            <a:off x="1123690" y="1038225"/>
            <a:ext cx="7410710" cy="3495675"/>
          </a:xfrm>
          <a:prstGeom prst="rect">
            <a:avLst/>
          </a:prstGeom>
          <a:noFill/>
          <a:ln>
            <a:noFill/>
          </a:ln>
        </p:spPr>
        <p:txBody>
          <a:bodyPr spcFirstLastPara="1" wrap="square" lIns="0" tIns="0" rIns="0" bIns="0" anchor="t" anchorCtr="0">
            <a:noAutofit/>
          </a:bodyPr>
          <a:lstStyle>
            <a:lvl1pPr marL="457200" lvl="0" indent="-228600" algn="l">
              <a:lnSpc>
                <a:spcPct val="140000"/>
              </a:lnSpc>
              <a:spcBef>
                <a:spcPts val="200"/>
              </a:spcBef>
              <a:spcAft>
                <a:spcPts val="0"/>
              </a:spcAft>
              <a:buClr>
                <a:srgbClr val="1C2645"/>
              </a:buClr>
              <a:buSzPts val="1200"/>
              <a:buNone/>
              <a:defRPr sz="1200">
                <a:solidFill>
                  <a:srgbClr val="1C2645"/>
                </a:solidFill>
                <a:latin typeface="Inter"/>
                <a:ea typeface="Inter"/>
                <a:cs typeface="Inter"/>
                <a:sym typeface="Inter"/>
              </a:defRPr>
            </a:lvl1pPr>
            <a:lvl2pPr marL="914400" lvl="1" indent="-317500" algn="l">
              <a:spcBef>
                <a:spcPts val="300"/>
              </a:spcBef>
              <a:spcAft>
                <a:spcPts val="0"/>
              </a:spcAft>
              <a:buClr>
                <a:schemeClr val="dk1"/>
              </a:buClr>
              <a:buSzPts val="1400"/>
              <a:buChar char="–"/>
              <a:defRPr/>
            </a:lvl2pPr>
            <a:lvl3pPr marL="1371600" lvl="2" indent="-317500" algn="l">
              <a:spcBef>
                <a:spcPts val="300"/>
              </a:spcBef>
              <a:spcAft>
                <a:spcPts val="0"/>
              </a:spcAft>
              <a:buClr>
                <a:schemeClr val="dk1"/>
              </a:buClr>
              <a:buSzPts val="1400"/>
              <a:buChar char="•"/>
              <a:defRPr/>
            </a:lvl3pPr>
            <a:lvl4pPr marL="1828800" lvl="3" indent="-317500" algn="l">
              <a:spcBef>
                <a:spcPts val="300"/>
              </a:spcBef>
              <a:spcAft>
                <a:spcPts val="0"/>
              </a:spcAft>
              <a:buClr>
                <a:schemeClr val="dk1"/>
              </a:buClr>
              <a:buSzPts val="1400"/>
              <a:buChar char="–"/>
              <a:defRPr/>
            </a:lvl4pPr>
            <a:lvl5pPr marL="2286000" lvl="4" indent="-317500" algn="l">
              <a:spcBef>
                <a:spcPts val="300"/>
              </a:spcBef>
              <a:spcAft>
                <a:spcPts val="0"/>
              </a:spcAft>
              <a:buClr>
                <a:schemeClr val="dk1"/>
              </a:buClr>
              <a:buSzPts val="14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56"/>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p:cSld name="Title and body">
    <p:bg>
      <p:bgPr>
        <a:solidFill>
          <a:srgbClr val="FCFCFD"/>
        </a:solidFill>
        <a:effectLst/>
      </p:bgPr>
    </p:bg>
    <p:spTree>
      <p:nvGrpSpPr>
        <p:cNvPr id="1" name="Shape 60"/>
        <p:cNvGrpSpPr/>
        <p:nvPr/>
      </p:nvGrpSpPr>
      <p:grpSpPr>
        <a:xfrm>
          <a:off x="0" y="0"/>
          <a:ext cx="0" cy="0"/>
          <a:chOff x="0" y="0"/>
          <a:chExt cx="0" cy="0"/>
        </a:xfrm>
      </p:grpSpPr>
      <p:sp>
        <p:nvSpPr>
          <p:cNvPr id="61" name="Google Shape;61;p17"/>
          <p:cNvSpPr txBox="1">
            <a:spLocks noGrp="1"/>
          </p:cNvSpPr>
          <p:nvPr>
            <p:ph type="title"/>
          </p:nvPr>
        </p:nvSpPr>
        <p:spPr>
          <a:xfrm>
            <a:off x="1123690" y="495300"/>
            <a:ext cx="5729436" cy="314325"/>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rgbClr val="1C2645"/>
              </a:buClr>
              <a:buSzPts val="2300"/>
              <a:buFont typeface="Source Serif 4"/>
              <a:buNone/>
              <a:defRPr sz="2300">
                <a:solidFill>
                  <a:srgbClr val="1C2645"/>
                </a:solidFill>
                <a:latin typeface="Source Serif 4"/>
                <a:ea typeface="Source Serif 4"/>
                <a:cs typeface="Source Serif 4"/>
                <a:sym typeface="Source Serif 4"/>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2" name="Google Shape;62;p17"/>
          <p:cNvSpPr txBox="1">
            <a:spLocks noGrp="1"/>
          </p:cNvSpPr>
          <p:nvPr>
            <p:ph type="body" idx="1"/>
          </p:nvPr>
        </p:nvSpPr>
        <p:spPr>
          <a:xfrm>
            <a:off x="1123690" y="1038225"/>
            <a:ext cx="7410710" cy="3495675"/>
          </a:xfrm>
          <a:prstGeom prst="rect">
            <a:avLst/>
          </a:prstGeom>
          <a:noFill/>
          <a:ln>
            <a:noFill/>
          </a:ln>
        </p:spPr>
        <p:txBody>
          <a:bodyPr spcFirstLastPara="1" wrap="square" lIns="0" tIns="0" rIns="0" bIns="0" anchor="t" anchorCtr="0">
            <a:noAutofit/>
          </a:bodyPr>
          <a:lstStyle>
            <a:lvl1pPr marL="457200" lvl="0" indent="-228600" algn="l">
              <a:lnSpc>
                <a:spcPct val="140000"/>
              </a:lnSpc>
              <a:spcBef>
                <a:spcPts val="200"/>
              </a:spcBef>
              <a:spcAft>
                <a:spcPts val="0"/>
              </a:spcAft>
              <a:buClr>
                <a:srgbClr val="1C2645"/>
              </a:buClr>
              <a:buSzPts val="1200"/>
              <a:buNone/>
              <a:defRPr sz="1200">
                <a:solidFill>
                  <a:srgbClr val="1C2645"/>
                </a:solidFill>
                <a:latin typeface="Inter"/>
                <a:ea typeface="Inter"/>
                <a:cs typeface="Inter"/>
                <a:sym typeface="Inter"/>
              </a:defRPr>
            </a:lvl1pPr>
            <a:lvl2pPr marL="914400" lvl="1" indent="-317500" algn="l">
              <a:spcBef>
                <a:spcPts val="300"/>
              </a:spcBef>
              <a:spcAft>
                <a:spcPts val="0"/>
              </a:spcAft>
              <a:buClr>
                <a:schemeClr val="dk1"/>
              </a:buClr>
              <a:buSzPts val="1400"/>
              <a:buChar char="–"/>
              <a:defRPr/>
            </a:lvl2pPr>
            <a:lvl3pPr marL="1371600" lvl="2" indent="-317500" algn="l">
              <a:spcBef>
                <a:spcPts val="300"/>
              </a:spcBef>
              <a:spcAft>
                <a:spcPts val="0"/>
              </a:spcAft>
              <a:buClr>
                <a:schemeClr val="dk1"/>
              </a:buClr>
              <a:buSzPts val="1400"/>
              <a:buChar char="•"/>
              <a:defRPr/>
            </a:lvl3pPr>
            <a:lvl4pPr marL="1828800" lvl="3" indent="-317500" algn="l">
              <a:spcBef>
                <a:spcPts val="300"/>
              </a:spcBef>
              <a:spcAft>
                <a:spcPts val="0"/>
              </a:spcAft>
              <a:buClr>
                <a:schemeClr val="dk1"/>
              </a:buClr>
              <a:buSzPts val="1400"/>
              <a:buChar char="–"/>
              <a:defRPr/>
            </a:lvl4pPr>
            <a:lvl5pPr marL="2286000" lvl="4" indent="-317500" algn="l">
              <a:spcBef>
                <a:spcPts val="300"/>
              </a:spcBef>
              <a:spcAft>
                <a:spcPts val="0"/>
              </a:spcAft>
              <a:buClr>
                <a:schemeClr val="dk1"/>
              </a:buClr>
              <a:buSzPts val="14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6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CFCFD"/>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123690" y="495300"/>
            <a:ext cx="5729436" cy="314325"/>
          </a:xfrm>
          <a:prstGeom prst="rect">
            <a:avLst/>
          </a:prstGeom>
          <a:noFill/>
          <a:ln>
            <a:noFill/>
          </a:ln>
        </p:spPr>
        <p:txBody>
          <a:bodyPr spcFirstLastPara="1" wrap="square" lIns="0" tIns="0" rIns="0" bIns="0" anchor="t" anchorCtr="0">
            <a:noAutofit/>
          </a:bodyPr>
          <a:lstStyle>
            <a:lvl1pPr marR="0" lvl="0" algn="l" rtl="0">
              <a:lnSpc>
                <a:spcPct val="115000"/>
              </a:lnSpc>
              <a:spcBef>
                <a:spcPts val="0"/>
              </a:spcBef>
              <a:spcAft>
                <a:spcPts val="0"/>
              </a:spcAft>
              <a:buClr>
                <a:srgbClr val="1C2645"/>
              </a:buClr>
              <a:buSzPts val="2300"/>
              <a:buFont typeface="Source Serif 4"/>
              <a:buNone/>
              <a:defRPr sz="2300" b="0" i="0" u="none" strike="noStrike" cap="none">
                <a:solidFill>
                  <a:srgbClr val="1C2645"/>
                </a:solidFill>
                <a:latin typeface="Source Serif 4"/>
                <a:ea typeface="Source Serif 4"/>
                <a:cs typeface="Source Serif 4"/>
                <a:sym typeface="Source Serif 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1123690" y="1038225"/>
            <a:ext cx="7410710" cy="3495675"/>
          </a:xfrm>
          <a:prstGeom prst="rect">
            <a:avLst/>
          </a:prstGeom>
          <a:noFill/>
          <a:ln>
            <a:noFill/>
          </a:ln>
        </p:spPr>
        <p:txBody>
          <a:bodyPr spcFirstLastPara="1" wrap="square" lIns="0" tIns="0" rIns="0" bIns="0" anchor="t" anchorCtr="0">
            <a:noAutofit/>
          </a:bodyPr>
          <a:lstStyle>
            <a:lvl1pPr marL="457200" marR="0" lvl="0" indent="-228600" algn="l" rtl="0">
              <a:lnSpc>
                <a:spcPct val="140000"/>
              </a:lnSpc>
              <a:spcBef>
                <a:spcPts val="200"/>
              </a:spcBef>
              <a:spcAft>
                <a:spcPts val="0"/>
              </a:spcAft>
              <a:buClr>
                <a:srgbClr val="1C2645"/>
              </a:buClr>
              <a:buSzPts val="1200"/>
              <a:buFont typeface="Arial"/>
              <a:buNone/>
              <a:defRPr sz="1200" b="0" i="0" u="none" strike="noStrike" cap="none">
                <a:solidFill>
                  <a:srgbClr val="1C2645"/>
                </a:solidFill>
                <a:latin typeface="Inter"/>
                <a:ea typeface="Inter"/>
                <a:cs typeface="Inter"/>
                <a:sym typeface="Inter"/>
              </a:defRPr>
            </a:lvl1pPr>
            <a:lvl2pPr marL="914400" marR="0" lvl="1" indent="-361950" algn="l" rtl="0">
              <a:spcBef>
                <a:spcPts val="400"/>
              </a:spcBef>
              <a:spcAft>
                <a:spcPts val="0"/>
              </a:spcAft>
              <a:buClr>
                <a:schemeClr val="dk1"/>
              </a:buClr>
              <a:buSzPts val="2100"/>
              <a:buFont typeface="Arial"/>
              <a:buChar char="–"/>
              <a:defRPr sz="2100" b="0" i="0" u="none" strike="noStrike" cap="none">
                <a:solidFill>
                  <a:schemeClr val="dk1"/>
                </a:solidFill>
                <a:latin typeface="Inter"/>
                <a:ea typeface="Inter"/>
                <a:cs typeface="Inter"/>
                <a:sym typeface="Inter"/>
              </a:defRPr>
            </a:lvl2pPr>
            <a:lvl3pPr marL="1371600" marR="0" lvl="2" indent="-342900" algn="l" rtl="0">
              <a:spcBef>
                <a:spcPts val="4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Inter"/>
                <a:ea typeface="Inter"/>
                <a:cs typeface="Inter"/>
                <a:sym typeface="Inter"/>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Inter"/>
                <a:ea typeface="Inter"/>
                <a:cs typeface="Inter"/>
                <a:sym typeface="Inter"/>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Inter"/>
                <a:ea typeface="Inter"/>
                <a:cs typeface="Inter"/>
                <a:sym typeface="Inter"/>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Inter"/>
                <a:ea typeface="Inter"/>
                <a:cs typeface="Inter"/>
                <a:sym typeface="Inter"/>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Inter"/>
                <a:ea typeface="Inter"/>
                <a:cs typeface="Inter"/>
                <a:sym typeface="Inter"/>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Inter"/>
                <a:ea typeface="Inter"/>
                <a:cs typeface="Inter"/>
                <a:sym typeface="Inter"/>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CFCFD"/>
        </a:solidFill>
        <a:effectLst/>
      </p:bgPr>
    </p:bg>
    <p:spTree>
      <p:nvGrpSpPr>
        <p:cNvPr id="1" name="Shape 57"/>
        <p:cNvGrpSpPr/>
        <p:nvPr/>
      </p:nvGrpSpPr>
      <p:grpSpPr>
        <a:xfrm>
          <a:off x="0" y="0"/>
          <a:ext cx="0" cy="0"/>
          <a:chOff x="0" y="0"/>
          <a:chExt cx="0" cy="0"/>
        </a:xfrm>
      </p:grpSpPr>
      <p:sp>
        <p:nvSpPr>
          <p:cNvPr id="58" name="Google Shape;58;p16"/>
          <p:cNvSpPr txBox="1">
            <a:spLocks noGrp="1"/>
          </p:cNvSpPr>
          <p:nvPr>
            <p:ph type="title"/>
          </p:nvPr>
        </p:nvSpPr>
        <p:spPr>
          <a:xfrm>
            <a:off x="1123690" y="495300"/>
            <a:ext cx="5729436" cy="314325"/>
          </a:xfrm>
          <a:prstGeom prst="rect">
            <a:avLst/>
          </a:prstGeom>
          <a:noFill/>
          <a:ln>
            <a:noFill/>
          </a:ln>
        </p:spPr>
        <p:txBody>
          <a:bodyPr spcFirstLastPara="1" wrap="square" lIns="0" tIns="0" rIns="0" bIns="0" anchor="t" anchorCtr="0">
            <a:noAutofit/>
          </a:bodyPr>
          <a:lstStyle>
            <a:lvl1pPr marR="0" lvl="0" algn="l" rtl="0">
              <a:lnSpc>
                <a:spcPct val="115000"/>
              </a:lnSpc>
              <a:spcBef>
                <a:spcPts val="0"/>
              </a:spcBef>
              <a:spcAft>
                <a:spcPts val="0"/>
              </a:spcAft>
              <a:buClr>
                <a:srgbClr val="1C2645"/>
              </a:buClr>
              <a:buSzPts val="2300"/>
              <a:buFont typeface="Source Serif 4"/>
              <a:buNone/>
              <a:defRPr sz="2300" b="0" i="0" u="none" strike="noStrike" cap="none">
                <a:solidFill>
                  <a:srgbClr val="1C2645"/>
                </a:solidFill>
                <a:latin typeface="Source Serif 4"/>
                <a:ea typeface="Source Serif 4"/>
                <a:cs typeface="Source Serif 4"/>
                <a:sym typeface="Source Serif 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9" name="Google Shape;59;p16"/>
          <p:cNvSpPr txBox="1">
            <a:spLocks noGrp="1"/>
          </p:cNvSpPr>
          <p:nvPr>
            <p:ph type="body" idx="1"/>
          </p:nvPr>
        </p:nvSpPr>
        <p:spPr>
          <a:xfrm>
            <a:off x="1123690" y="1038225"/>
            <a:ext cx="7410710" cy="3495675"/>
          </a:xfrm>
          <a:prstGeom prst="rect">
            <a:avLst/>
          </a:prstGeom>
          <a:noFill/>
          <a:ln>
            <a:noFill/>
          </a:ln>
        </p:spPr>
        <p:txBody>
          <a:bodyPr spcFirstLastPara="1" wrap="square" lIns="0" tIns="0" rIns="0" bIns="0" anchor="t" anchorCtr="0">
            <a:noAutofit/>
          </a:bodyPr>
          <a:lstStyle>
            <a:lvl1pPr marL="457200" marR="0" lvl="0" indent="-228600" algn="l" rtl="0">
              <a:lnSpc>
                <a:spcPct val="140000"/>
              </a:lnSpc>
              <a:spcBef>
                <a:spcPts val="200"/>
              </a:spcBef>
              <a:spcAft>
                <a:spcPts val="0"/>
              </a:spcAft>
              <a:buClr>
                <a:srgbClr val="1C2645"/>
              </a:buClr>
              <a:buSzPts val="1200"/>
              <a:buFont typeface="Arial"/>
              <a:buNone/>
              <a:defRPr sz="1200" b="0" i="0" u="none" strike="noStrike" cap="none">
                <a:solidFill>
                  <a:srgbClr val="1C2645"/>
                </a:solidFill>
                <a:latin typeface="Inter"/>
                <a:ea typeface="Inter"/>
                <a:cs typeface="Inter"/>
                <a:sym typeface="Inter"/>
              </a:defRPr>
            </a:lvl1pPr>
            <a:lvl2pPr marL="914400" marR="0" lvl="1" indent="-361950" algn="l" rtl="0">
              <a:spcBef>
                <a:spcPts val="400"/>
              </a:spcBef>
              <a:spcAft>
                <a:spcPts val="0"/>
              </a:spcAft>
              <a:buClr>
                <a:schemeClr val="dk1"/>
              </a:buClr>
              <a:buSzPts val="2100"/>
              <a:buFont typeface="Arial"/>
              <a:buChar char="–"/>
              <a:defRPr sz="2100" b="0" i="0" u="none" strike="noStrike" cap="none">
                <a:solidFill>
                  <a:schemeClr val="dk1"/>
                </a:solidFill>
                <a:latin typeface="Inter"/>
                <a:ea typeface="Inter"/>
                <a:cs typeface="Inter"/>
                <a:sym typeface="Inter"/>
              </a:defRPr>
            </a:lvl2pPr>
            <a:lvl3pPr marL="1371600" marR="0" lvl="2" indent="-342900" algn="l" rtl="0">
              <a:spcBef>
                <a:spcPts val="4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Inter"/>
                <a:ea typeface="Inter"/>
                <a:cs typeface="Inter"/>
                <a:sym typeface="Inter"/>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Inter"/>
                <a:ea typeface="Inter"/>
                <a:cs typeface="Inter"/>
                <a:sym typeface="Inter"/>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Inter"/>
                <a:ea typeface="Inter"/>
                <a:cs typeface="Inter"/>
                <a:sym typeface="Inter"/>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Inter"/>
                <a:ea typeface="Inter"/>
                <a:cs typeface="Inter"/>
                <a:sym typeface="Inter"/>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Inter"/>
                <a:ea typeface="Inter"/>
                <a:cs typeface="Inter"/>
                <a:sym typeface="Inter"/>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Inter"/>
                <a:ea typeface="Inter"/>
                <a:cs typeface="Inter"/>
                <a:sym typeface="Inter"/>
              </a:defRPr>
            </a:lvl9pPr>
          </a:lstStyle>
          <a:p>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9.png"/><Relationship Id="rId7"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5.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hyperlink" Target="https://arxiv.org/abs/2102.05169"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5.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8"/>
        <p:cNvGrpSpPr/>
        <p:nvPr/>
      </p:nvGrpSpPr>
      <p:grpSpPr>
        <a:xfrm>
          <a:off x="0" y="0"/>
          <a:ext cx="0" cy="0"/>
          <a:chOff x="0" y="0"/>
          <a:chExt cx="0" cy="0"/>
        </a:xfrm>
      </p:grpSpPr>
      <p:sp>
        <p:nvSpPr>
          <p:cNvPr id="69" name="Google Shape;69;p19"/>
          <p:cNvSpPr/>
          <p:nvPr/>
        </p:nvSpPr>
        <p:spPr>
          <a:xfrm>
            <a:off x="609600" y="318459"/>
            <a:ext cx="2571750" cy="323850"/>
          </a:xfrm>
          <a:prstGeom prst="rect">
            <a:avLst/>
          </a:prstGeom>
          <a:solidFill>
            <a:srgbClr val="E4E7EE"/>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70" name="Google Shape;70;p19" descr="CrossWeave logo"/>
          <p:cNvPicPr preferRelativeResize="0"/>
          <p:nvPr/>
        </p:nvPicPr>
        <p:blipFill rotWithShape="1">
          <a:blip r:embed="rId3">
            <a:alphaModFix/>
          </a:blip>
          <a:srcRect l="-20" r="-30"/>
          <a:stretch/>
        </p:blipFill>
        <p:spPr>
          <a:xfrm>
            <a:off x="609600" y="318459"/>
            <a:ext cx="2571750" cy="323850"/>
          </a:xfrm>
          <a:prstGeom prst="rect">
            <a:avLst/>
          </a:prstGeom>
          <a:noFill/>
          <a:ln>
            <a:noFill/>
          </a:ln>
        </p:spPr>
      </p:pic>
      <p:sp>
        <p:nvSpPr>
          <p:cNvPr id="71" name="Google Shape;71;p19"/>
          <p:cNvSpPr txBox="1">
            <a:spLocks noGrp="1"/>
          </p:cNvSpPr>
          <p:nvPr>
            <p:ph type="title"/>
          </p:nvPr>
        </p:nvSpPr>
        <p:spPr>
          <a:xfrm>
            <a:off x="609600" y="733225"/>
            <a:ext cx="3531900" cy="1377000"/>
          </a:xfrm>
          <a:prstGeom prst="rect">
            <a:avLst/>
          </a:prstGeom>
          <a:noFill/>
          <a:ln>
            <a:noFill/>
          </a:ln>
        </p:spPr>
        <p:txBody>
          <a:bodyPr spcFirstLastPara="1" wrap="square" lIns="0" tIns="0" rIns="0" bIns="0" anchor="t" anchorCtr="0">
            <a:noAutofit/>
          </a:bodyPr>
          <a:lstStyle/>
          <a:p>
            <a:pPr>
              <a:lnSpc>
                <a:spcPct val="114999"/>
              </a:lnSpc>
            </a:pPr>
            <a:r>
              <a:rPr lang="en" sz="2000" b="1"/>
              <a:t>Bridging Perspectives Across Online Communities with a Dual-Pane Design</a:t>
            </a:r>
            <a:endParaRPr lang="en-US" sz="2000" b="1"/>
          </a:p>
          <a:p>
            <a:pPr marL="0" lvl="0" indent="0" algn="l">
              <a:lnSpc>
                <a:spcPct val="108000"/>
              </a:lnSpc>
              <a:spcBef>
                <a:spcPts val="0"/>
              </a:spcBef>
              <a:spcAft>
                <a:spcPts val="0"/>
              </a:spcAft>
              <a:buFont typeface="Source Serif 4"/>
              <a:buNone/>
            </a:pPr>
            <a:endParaRPr lang="en" sz="2000" b="1"/>
          </a:p>
        </p:txBody>
      </p:sp>
      <p:sp>
        <p:nvSpPr>
          <p:cNvPr id="72" name="Google Shape;72;p19"/>
          <p:cNvSpPr/>
          <p:nvPr/>
        </p:nvSpPr>
        <p:spPr>
          <a:xfrm>
            <a:off x="617593" y="1919771"/>
            <a:ext cx="3412005" cy="1980457"/>
          </a:xfrm>
          <a:prstGeom prst="rect">
            <a:avLst/>
          </a:prstGeom>
          <a:noFill/>
          <a:ln>
            <a:noFill/>
          </a:ln>
        </p:spPr>
        <p:txBody>
          <a:bodyPr spcFirstLastPara="1" wrap="square" lIns="0" tIns="0" rIns="0" bIns="0" anchor="t" anchorCtr="0">
            <a:noAutofit/>
          </a:bodyPr>
          <a:lstStyle/>
          <a:p>
            <a:pPr>
              <a:lnSpc>
                <a:spcPct val="140000"/>
              </a:lnSpc>
            </a:pPr>
            <a:r>
              <a:rPr lang="en" sz="900">
                <a:solidFill>
                  <a:srgbClr val="2A3A63"/>
                </a:solidFill>
                <a:latin typeface="Inter"/>
                <a:ea typeface="Inter"/>
              </a:rPr>
              <a:t>Fei Fang, Reva Hirave, William Jurayj, Yuqi Li, Brian Lu, Tarik Metin, Tsugunobu Miyake, Kateryna Morhun, Yash Permalla, Kenan Rustamov, Allen Shen, Haojun Shi, Prabhav Singh, Xiheng Tom Wang, Kevin Xu, Qingcheng Zeng, Jiayi Zhang, Daniel Khashabi, Andrew Perrin, Tiziano Piccardi, </a:t>
            </a:r>
            <a:r>
              <a:rPr lang="en" sz="900" err="1">
                <a:solidFill>
                  <a:srgbClr val="2A3A63"/>
                </a:solidFill>
                <a:latin typeface="Inter"/>
                <a:ea typeface="Inter"/>
              </a:rPr>
              <a:t>Ziang</a:t>
            </a:r>
            <a:r>
              <a:rPr lang="en" sz="900">
                <a:solidFill>
                  <a:srgbClr val="2A3A63"/>
                </a:solidFill>
                <a:latin typeface="Inter"/>
                <a:ea typeface="Inter"/>
              </a:rPr>
              <a:t> Xiao, Jason Eisner</a:t>
            </a:r>
            <a:endParaRPr lang="en-US" sz="1000">
              <a:latin typeface="Inter"/>
              <a:ea typeface="Inter"/>
            </a:endParaRPr>
          </a:p>
        </p:txBody>
      </p:sp>
      <p:sp>
        <p:nvSpPr>
          <p:cNvPr id="73" name="Google Shape;73;p19"/>
          <p:cNvSpPr/>
          <p:nvPr/>
        </p:nvSpPr>
        <p:spPr>
          <a:xfrm>
            <a:off x="609600" y="3194527"/>
            <a:ext cx="3531900" cy="19230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1000"/>
              <a:buFont typeface="Inter"/>
              <a:buNone/>
            </a:pPr>
            <a:r>
              <a:rPr lang="en" sz="1800" b="0" i="0" u="none" strike="noStrike" cap="none">
                <a:solidFill>
                  <a:srgbClr val="5F6B85"/>
                </a:solidFill>
                <a:latin typeface="Inter"/>
                <a:ea typeface="Inter"/>
                <a:cs typeface="Inter"/>
                <a:sym typeface="Inter"/>
              </a:rPr>
              <a:t>CSCW’26 · </a:t>
            </a:r>
            <a:r>
              <a:rPr lang="en" sz="1800" b="1" i="0" u="none" strike="noStrike" cap="none">
                <a:solidFill>
                  <a:srgbClr val="1C2645"/>
                </a:solidFill>
                <a:latin typeface="Inter"/>
                <a:ea typeface="Inter"/>
                <a:cs typeface="Inter"/>
                <a:sym typeface="Inter"/>
              </a:rPr>
              <a:t>x-weave.org</a:t>
            </a:r>
            <a:endParaRPr lang="en-US" sz="1800" b="0" i="0" u="none" strike="noStrike" cap="none">
              <a:solidFill>
                <a:schemeClr val="dk1"/>
              </a:solidFill>
              <a:latin typeface="Inter"/>
              <a:ea typeface="Inter"/>
              <a:cs typeface="Inter"/>
            </a:endParaRPr>
          </a:p>
        </p:txBody>
      </p:sp>
      <p:sp>
        <p:nvSpPr>
          <p:cNvPr id="74" name="Google Shape;74;p19"/>
          <p:cNvSpPr/>
          <p:nvPr/>
        </p:nvSpPr>
        <p:spPr>
          <a:xfrm>
            <a:off x="4381500" y="589214"/>
            <a:ext cx="4152900" cy="2738438"/>
          </a:xfrm>
          <a:prstGeom prst="roundRect">
            <a:avLst>
              <a:gd name="adj" fmla="val 3478"/>
            </a:avLst>
          </a:prstGeom>
          <a:solidFill>
            <a:srgbClr val="FFFFFF"/>
          </a:solidFill>
          <a:ln>
            <a:noFill/>
          </a:ln>
          <a:effectLst>
            <a:outerShdw blurRad="406400" dist="152400" dir="5400000" algn="bl" rotWithShape="0">
              <a:srgbClr val="1C2645">
                <a:alpha val="14118"/>
              </a:srgbClr>
            </a:outerShdw>
          </a:effectLst>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75" name="Google Shape;75;p19" descr="CrossWeave demo: a focused post in the main pane, related posts in the side pane, and AI feedback on a draft reply"/>
          <p:cNvPicPr preferRelativeResize="0"/>
          <p:nvPr/>
        </p:nvPicPr>
        <p:blipFill rotWithShape="1">
          <a:blip r:embed="rId4">
            <a:alphaModFix/>
          </a:blip>
          <a:srcRect l="-71" r="-71"/>
          <a:stretch/>
        </p:blipFill>
        <p:spPr>
          <a:xfrm>
            <a:off x="4386263" y="593977"/>
            <a:ext cx="4143375" cy="2728913"/>
          </a:xfrm>
          <a:prstGeom prst="roundRect">
            <a:avLst>
              <a:gd name="adj" fmla="val 3316"/>
            </a:avLst>
          </a:prstGeom>
          <a:noFill/>
          <a:ln>
            <a:noFill/>
          </a:ln>
        </p:spPr>
      </p:pic>
      <p:pic>
        <p:nvPicPr>
          <p:cNvPr id="76" name="Google Shape;76;p19" title="arxiv-crossweave_writing_plus_reading_default.jpg"/>
          <p:cNvPicPr preferRelativeResize="0"/>
          <p:nvPr/>
        </p:nvPicPr>
        <p:blipFill rotWithShape="1">
          <a:blip r:embed="rId5">
            <a:alphaModFix/>
          </a:blip>
          <a:srcRect/>
          <a:stretch/>
        </p:blipFill>
        <p:spPr>
          <a:xfrm>
            <a:off x="4144537" y="481385"/>
            <a:ext cx="4999297" cy="3337405"/>
          </a:xfrm>
          <a:prstGeom prst="rect">
            <a:avLst/>
          </a:prstGeom>
          <a:noFill/>
          <a:ln>
            <a:noFill/>
          </a:ln>
        </p:spPr>
      </p:pic>
      <p:sp>
        <p:nvSpPr>
          <p:cNvPr id="2" name="TextBox 1">
            <a:extLst>
              <a:ext uri="{FF2B5EF4-FFF2-40B4-BE49-F238E27FC236}">
                <a16:creationId xmlns:a16="http://schemas.microsoft.com/office/drawing/2014/main" id="{F879C48D-E232-84A5-2A85-67EDFA68CCF7}"/>
              </a:ext>
            </a:extLst>
          </p:cNvPr>
          <p:cNvSpPr txBox="1"/>
          <p:nvPr/>
        </p:nvSpPr>
        <p:spPr>
          <a:xfrm>
            <a:off x="2598134" y="4300935"/>
            <a:ext cx="530100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2+ years of work</a:t>
            </a:r>
            <a:r>
              <a:rPr lang="en-US" sz="1100"/>
              <a:t>   (kicked off by a 6-week team hackathon at JSALT 2024)</a:t>
            </a:r>
          </a:p>
          <a:p>
            <a:r>
              <a:rPr lang="en-US"/>
              <a:t>Multiple design iterations </a:t>
            </a:r>
          </a:p>
          <a:p>
            <a:r>
              <a:rPr lang="en-US"/>
              <a:t>First paper from the project!</a:t>
            </a:r>
          </a:p>
        </p:txBody>
      </p:sp>
      <p:pic>
        <p:nvPicPr>
          <p:cNvPr id="4" name="Picture 3" descr="Johns Hopkins University Logo">
            <a:extLst>
              <a:ext uri="{FF2B5EF4-FFF2-40B4-BE49-F238E27FC236}">
                <a16:creationId xmlns:a16="http://schemas.microsoft.com/office/drawing/2014/main" id="{1A5EC5E0-A4EA-C850-5863-6990D587F9F2}"/>
              </a:ext>
            </a:extLst>
          </p:cNvPr>
          <p:cNvPicPr>
            <a:picLocks noChangeAspect="1"/>
          </p:cNvPicPr>
          <p:nvPr/>
        </p:nvPicPr>
        <p:blipFill>
          <a:blip r:embed="rId6"/>
          <a:stretch>
            <a:fillRect/>
          </a:stretch>
        </p:blipFill>
        <p:spPr>
          <a:xfrm>
            <a:off x="551986" y="4024185"/>
            <a:ext cx="1802316" cy="101199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CFCFD"/>
        </a:solidFill>
        <a:effectLst/>
      </p:bgPr>
    </p:bg>
    <p:spTree>
      <p:nvGrpSpPr>
        <p:cNvPr id="1" name="Shape 81"/>
        <p:cNvGrpSpPr/>
        <p:nvPr/>
      </p:nvGrpSpPr>
      <p:grpSpPr>
        <a:xfrm>
          <a:off x="0" y="0"/>
          <a:ext cx="0" cy="0"/>
          <a:chOff x="0" y="0"/>
          <a:chExt cx="0" cy="0"/>
        </a:xfrm>
      </p:grpSpPr>
      <p:sp>
        <p:nvSpPr>
          <p:cNvPr id="82" name="Google Shape;82;p20"/>
          <p:cNvSpPr txBox="1">
            <a:spLocks noGrp="1"/>
          </p:cNvSpPr>
          <p:nvPr>
            <p:ph type="title"/>
          </p:nvPr>
        </p:nvSpPr>
        <p:spPr>
          <a:xfrm>
            <a:off x="436925" y="495300"/>
            <a:ext cx="8162400" cy="333300"/>
          </a:xfrm>
          <a:prstGeom prst="rect">
            <a:avLst/>
          </a:prstGeom>
          <a:noFill/>
          <a:ln>
            <a:noFill/>
          </a:ln>
        </p:spPr>
        <p:txBody>
          <a:bodyPr spcFirstLastPara="1" wrap="square" lIns="0" tIns="0" rIns="0" bIns="0" anchor="t" anchorCtr="0">
            <a:normAutofit fontScale="90000"/>
          </a:bodyPr>
          <a:lstStyle/>
          <a:p>
            <a:pPr marL="0" lvl="0" indent="0" algn="l" rtl="0">
              <a:lnSpc>
                <a:spcPct val="110000"/>
              </a:lnSpc>
              <a:spcBef>
                <a:spcPts val="0"/>
              </a:spcBef>
              <a:spcAft>
                <a:spcPts val="0"/>
              </a:spcAft>
              <a:buClr>
                <a:srgbClr val="1C2645"/>
              </a:buClr>
              <a:buSzPct val="100000"/>
              <a:buFont typeface="Source Serif 4"/>
              <a:buNone/>
            </a:pPr>
            <a:r>
              <a:rPr lang="en" sz="2300" b="1" i="0">
                <a:solidFill>
                  <a:srgbClr val="1C2645"/>
                </a:solidFill>
                <a:latin typeface="Source Serif 4"/>
                <a:ea typeface="Source Serif 4"/>
                <a:cs typeface="Source Serif 4"/>
                <a:sym typeface="Source Serif 4"/>
              </a:rPr>
              <a:t>Anticipated questions</a:t>
            </a:r>
            <a:endParaRPr sz="2300"/>
          </a:p>
        </p:txBody>
      </p:sp>
      <p:sp>
        <p:nvSpPr>
          <p:cNvPr id="83" name="Google Shape;83;p20"/>
          <p:cNvSpPr/>
          <p:nvPr/>
        </p:nvSpPr>
        <p:spPr>
          <a:xfrm>
            <a:off x="441701" y="1157288"/>
            <a:ext cx="390525" cy="207615"/>
          </a:xfrm>
          <a:custGeom>
            <a:avLst/>
            <a:gdLst/>
            <a:ahLst/>
            <a:cxnLst/>
            <a:rect l="l" t="t" r="r" b="b"/>
            <a:pathLst>
              <a:path w="520700" h="276820" extrusionOk="0">
                <a:moveTo>
                  <a:pt x="138410" y="0"/>
                </a:moveTo>
                <a:lnTo>
                  <a:pt x="382290" y="0"/>
                </a:lnTo>
                <a:cubicBezTo>
                  <a:pt x="418999" y="0"/>
                  <a:pt x="454204" y="14582"/>
                  <a:pt x="480161" y="40539"/>
                </a:cubicBezTo>
                <a:cubicBezTo>
                  <a:pt x="506118" y="66496"/>
                  <a:pt x="520700" y="101701"/>
                  <a:pt x="520700" y="138410"/>
                </a:cubicBezTo>
                <a:lnTo>
                  <a:pt x="520700" y="138410"/>
                </a:lnTo>
                <a:cubicBezTo>
                  <a:pt x="520700" y="214852"/>
                  <a:pt x="458732" y="276820"/>
                  <a:pt x="382290" y="276820"/>
                </a:cubicBezTo>
                <a:lnTo>
                  <a:pt x="138410" y="276820"/>
                </a:lnTo>
                <a:cubicBezTo>
                  <a:pt x="61968" y="276820"/>
                  <a:pt x="0" y="214852"/>
                  <a:pt x="0" y="138410"/>
                </a:cubicBezTo>
                <a:lnTo>
                  <a:pt x="0" y="138410"/>
                </a:lnTo>
                <a:cubicBezTo>
                  <a:pt x="0" y="61968"/>
                  <a:pt x="61968" y="0"/>
                  <a:pt x="138410"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23825" rIns="0" bIns="4775" anchor="t" anchorCtr="0">
            <a:noAutofit/>
          </a:bodyPr>
          <a:lstStyle/>
          <a:p>
            <a:pPr marL="0" marR="0" lvl="0" indent="0" algn="ctr" rtl="0">
              <a:lnSpc>
                <a:spcPct val="140000"/>
              </a:lnSpc>
              <a:spcBef>
                <a:spcPts val="0"/>
              </a:spcBef>
              <a:spcAft>
                <a:spcPts val="0"/>
              </a:spcAft>
              <a:buClr>
                <a:srgbClr val="23786A"/>
              </a:buClr>
              <a:buSzPts val="900"/>
              <a:buFont typeface="Inter"/>
              <a:buNone/>
            </a:pPr>
            <a:r>
              <a:rPr lang="en" sz="900" b="1" i="0" u="none" strike="noStrike" cap="none">
                <a:solidFill>
                  <a:srgbClr val="23786A"/>
                </a:solidFill>
                <a:latin typeface="Inter"/>
                <a:ea typeface="Inter"/>
                <a:cs typeface="Inter"/>
                <a:sym typeface="Inter"/>
              </a:rPr>
              <a:t>Q1</a:t>
            </a:r>
            <a:endParaRPr sz="900" b="0" i="0" u="none" strike="noStrike" cap="none">
              <a:solidFill>
                <a:schemeClr val="dk1"/>
              </a:solidFill>
              <a:latin typeface="Inter"/>
              <a:ea typeface="Inter"/>
              <a:cs typeface="Inter"/>
              <a:sym typeface="Inter"/>
            </a:endParaRPr>
          </a:p>
        </p:txBody>
      </p:sp>
      <p:sp>
        <p:nvSpPr>
          <p:cNvPr id="84" name="Google Shape;84;p20"/>
          <p:cNvSpPr/>
          <p:nvPr/>
        </p:nvSpPr>
        <p:spPr>
          <a:xfrm>
            <a:off x="951288" y="1162050"/>
            <a:ext cx="3448200" cy="2172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A3A63"/>
              </a:buClr>
              <a:buSzPts val="1200"/>
              <a:buFont typeface="Inter"/>
              <a:buNone/>
            </a:pPr>
            <a:r>
              <a:rPr lang="en" sz="1200" b="0" i="0" u="none" strike="noStrike" cap="none">
                <a:solidFill>
                  <a:srgbClr val="2A3A63"/>
                </a:solidFill>
                <a:latin typeface="Inter"/>
                <a:ea typeface="Inter"/>
                <a:cs typeface="Inter"/>
                <a:sym typeface="Inter"/>
              </a:rPr>
              <a:t>What’s wrong with current social media?</a:t>
            </a:r>
            <a:endParaRPr sz="1200" b="0" i="0" u="none" strike="noStrike" cap="none">
              <a:solidFill>
                <a:schemeClr val="dk1"/>
              </a:solidFill>
              <a:latin typeface="Inter"/>
              <a:ea typeface="Inter"/>
              <a:cs typeface="Inter"/>
              <a:sym typeface="Inter"/>
            </a:endParaRPr>
          </a:p>
        </p:txBody>
      </p:sp>
      <p:sp>
        <p:nvSpPr>
          <p:cNvPr id="85" name="Google Shape;85;p20"/>
          <p:cNvSpPr/>
          <p:nvPr/>
        </p:nvSpPr>
        <p:spPr>
          <a:xfrm>
            <a:off x="4767340" y="1124663"/>
            <a:ext cx="390525" cy="207615"/>
          </a:xfrm>
          <a:custGeom>
            <a:avLst/>
            <a:gdLst/>
            <a:ahLst/>
            <a:cxnLst/>
            <a:rect l="l" t="t" r="r" b="b"/>
            <a:pathLst>
              <a:path w="520700" h="276820" extrusionOk="0">
                <a:moveTo>
                  <a:pt x="138410" y="0"/>
                </a:moveTo>
                <a:lnTo>
                  <a:pt x="382290" y="0"/>
                </a:lnTo>
                <a:cubicBezTo>
                  <a:pt x="418999" y="0"/>
                  <a:pt x="454204" y="14582"/>
                  <a:pt x="480161" y="40539"/>
                </a:cubicBezTo>
                <a:cubicBezTo>
                  <a:pt x="506118" y="66496"/>
                  <a:pt x="520700" y="101701"/>
                  <a:pt x="520700" y="138410"/>
                </a:cubicBezTo>
                <a:lnTo>
                  <a:pt x="520700" y="138410"/>
                </a:lnTo>
                <a:cubicBezTo>
                  <a:pt x="520700" y="214852"/>
                  <a:pt x="458732" y="276820"/>
                  <a:pt x="382290" y="276820"/>
                </a:cubicBezTo>
                <a:lnTo>
                  <a:pt x="138410" y="276820"/>
                </a:lnTo>
                <a:cubicBezTo>
                  <a:pt x="61968" y="276820"/>
                  <a:pt x="0" y="214852"/>
                  <a:pt x="0" y="138410"/>
                </a:cubicBezTo>
                <a:lnTo>
                  <a:pt x="0" y="138410"/>
                </a:lnTo>
                <a:cubicBezTo>
                  <a:pt x="0" y="61968"/>
                  <a:pt x="61968" y="0"/>
                  <a:pt x="138410"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23825" rIns="0" bIns="4775" anchor="t" anchorCtr="0">
            <a:noAutofit/>
          </a:bodyPr>
          <a:lstStyle/>
          <a:p>
            <a:pPr marL="0" marR="0" lvl="0" indent="0" algn="ctr" rtl="0">
              <a:lnSpc>
                <a:spcPct val="140000"/>
              </a:lnSpc>
              <a:spcBef>
                <a:spcPts val="0"/>
              </a:spcBef>
              <a:spcAft>
                <a:spcPts val="0"/>
              </a:spcAft>
              <a:buClr>
                <a:srgbClr val="23786A"/>
              </a:buClr>
              <a:buSzPts val="900"/>
              <a:buFont typeface="Inter"/>
              <a:buNone/>
            </a:pPr>
            <a:r>
              <a:rPr lang="en" sz="900" b="1" i="0" u="none" strike="noStrike" cap="none">
                <a:solidFill>
                  <a:srgbClr val="23786A"/>
                </a:solidFill>
                <a:latin typeface="Inter"/>
                <a:ea typeface="Inter"/>
                <a:cs typeface="Inter"/>
                <a:sym typeface="Inter"/>
              </a:rPr>
              <a:t>Q7</a:t>
            </a:r>
            <a:endParaRPr sz="900" b="0" i="0" u="none" strike="noStrike" cap="none">
              <a:solidFill>
                <a:schemeClr val="dk1"/>
              </a:solidFill>
              <a:latin typeface="Inter"/>
              <a:ea typeface="Inter"/>
              <a:cs typeface="Inter"/>
              <a:sym typeface="Inter"/>
            </a:endParaRPr>
          </a:p>
        </p:txBody>
      </p:sp>
      <p:sp>
        <p:nvSpPr>
          <p:cNvPr id="86" name="Google Shape;86;p20"/>
          <p:cNvSpPr/>
          <p:nvPr/>
        </p:nvSpPr>
        <p:spPr>
          <a:xfrm>
            <a:off x="5276927" y="1129425"/>
            <a:ext cx="3321900" cy="2172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A3A63"/>
              </a:buClr>
              <a:buSzPts val="1200"/>
              <a:buFont typeface="Inter"/>
              <a:buNone/>
            </a:pPr>
            <a:r>
              <a:rPr lang="en" sz="1200" b="0" i="0" u="none" strike="noStrike" cap="none">
                <a:solidFill>
                  <a:srgbClr val="2A3A63"/>
                </a:solidFill>
                <a:latin typeface="Inter"/>
                <a:ea typeface="Inter"/>
                <a:cs typeface="Inter"/>
                <a:sym typeface="Inter"/>
              </a:rPr>
              <a:t>Are the demo posts real? Where from?</a:t>
            </a:r>
            <a:endParaRPr sz="1200" b="0" i="0" u="none" strike="noStrike" cap="none">
              <a:solidFill>
                <a:schemeClr val="dk1"/>
              </a:solidFill>
              <a:latin typeface="Inter"/>
              <a:ea typeface="Inter"/>
              <a:cs typeface="Inter"/>
              <a:sym typeface="Inter"/>
            </a:endParaRPr>
          </a:p>
        </p:txBody>
      </p:sp>
      <p:sp>
        <p:nvSpPr>
          <p:cNvPr id="87" name="Google Shape;87;p20"/>
          <p:cNvSpPr/>
          <p:nvPr/>
        </p:nvSpPr>
        <p:spPr>
          <a:xfrm>
            <a:off x="441701" y="1463948"/>
            <a:ext cx="390525" cy="207615"/>
          </a:xfrm>
          <a:custGeom>
            <a:avLst/>
            <a:gdLst/>
            <a:ahLst/>
            <a:cxnLst/>
            <a:rect l="l" t="t" r="r" b="b"/>
            <a:pathLst>
              <a:path w="520700" h="276820" extrusionOk="0">
                <a:moveTo>
                  <a:pt x="138410" y="0"/>
                </a:moveTo>
                <a:lnTo>
                  <a:pt x="382290" y="0"/>
                </a:lnTo>
                <a:cubicBezTo>
                  <a:pt x="418999" y="0"/>
                  <a:pt x="454204" y="14582"/>
                  <a:pt x="480161" y="40539"/>
                </a:cubicBezTo>
                <a:cubicBezTo>
                  <a:pt x="506118" y="66496"/>
                  <a:pt x="520700" y="101701"/>
                  <a:pt x="520700" y="138410"/>
                </a:cubicBezTo>
                <a:lnTo>
                  <a:pt x="520700" y="138410"/>
                </a:lnTo>
                <a:cubicBezTo>
                  <a:pt x="520700" y="214852"/>
                  <a:pt x="458732" y="276820"/>
                  <a:pt x="382290" y="276820"/>
                </a:cubicBezTo>
                <a:lnTo>
                  <a:pt x="138410" y="276820"/>
                </a:lnTo>
                <a:cubicBezTo>
                  <a:pt x="61968" y="276820"/>
                  <a:pt x="0" y="214852"/>
                  <a:pt x="0" y="138410"/>
                </a:cubicBezTo>
                <a:lnTo>
                  <a:pt x="0" y="138410"/>
                </a:lnTo>
                <a:cubicBezTo>
                  <a:pt x="0" y="61968"/>
                  <a:pt x="61968" y="0"/>
                  <a:pt x="138410"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23825" rIns="0" bIns="4775" anchor="t" anchorCtr="0">
            <a:noAutofit/>
          </a:bodyPr>
          <a:lstStyle/>
          <a:p>
            <a:pPr marL="0" marR="0" lvl="0" indent="0" algn="ctr" rtl="0">
              <a:lnSpc>
                <a:spcPct val="140000"/>
              </a:lnSpc>
              <a:spcBef>
                <a:spcPts val="0"/>
              </a:spcBef>
              <a:spcAft>
                <a:spcPts val="0"/>
              </a:spcAft>
              <a:buClr>
                <a:srgbClr val="23786A"/>
              </a:buClr>
              <a:buSzPts val="900"/>
              <a:buFont typeface="Inter"/>
              <a:buNone/>
            </a:pPr>
            <a:r>
              <a:rPr lang="en" sz="900" b="1" i="0" u="none" strike="noStrike" cap="none">
                <a:solidFill>
                  <a:srgbClr val="23786A"/>
                </a:solidFill>
                <a:latin typeface="Inter"/>
                <a:ea typeface="Inter"/>
                <a:cs typeface="Inter"/>
                <a:sym typeface="Inter"/>
              </a:rPr>
              <a:t>Q2</a:t>
            </a:r>
            <a:endParaRPr sz="900" b="0" i="0" u="none" strike="noStrike" cap="none">
              <a:solidFill>
                <a:schemeClr val="dk1"/>
              </a:solidFill>
              <a:latin typeface="Inter"/>
              <a:ea typeface="Inter"/>
              <a:cs typeface="Inter"/>
              <a:sym typeface="Inter"/>
            </a:endParaRPr>
          </a:p>
        </p:txBody>
      </p:sp>
      <p:sp>
        <p:nvSpPr>
          <p:cNvPr id="88" name="Google Shape;88;p20"/>
          <p:cNvSpPr/>
          <p:nvPr/>
        </p:nvSpPr>
        <p:spPr>
          <a:xfrm>
            <a:off x="951288" y="1468710"/>
            <a:ext cx="1850400" cy="2172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A3A63"/>
              </a:buClr>
              <a:buSzPts val="1200"/>
              <a:buFont typeface="Inter"/>
              <a:buNone/>
            </a:pPr>
            <a:r>
              <a:rPr lang="en" sz="1200" b="0" i="0" u="none" strike="noStrike" cap="none">
                <a:solidFill>
                  <a:srgbClr val="2A3A63"/>
                </a:solidFill>
                <a:latin typeface="Inter"/>
                <a:ea typeface="Inter"/>
                <a:cs typeface="Inter"/>
                <a:sym typeface="Inter"/>
              </a:rPr>
              <a:t>What’s your big idea?</a:t>
            </a:r>
            <a:endParaRPr sz="1200" b="0" i="0" u="none" strike="noStrike" cap="none">
              <a:solidFill>
                <a:schemeClr val="dk1"/>
              </a:solidFill>
              <a:latin typeface="Inter"/>
              <a:ea typeface="Inter"/>
              <a:cs typeface="Inter"/>
              <a:sym typeface="Inter"/>
            </a:endParaRPr>
          </a:p>
        </p:txBody>
      </p:sp>
      <p:sp>
        <p:nvSpPr>
          <p:cNvPr id="89" name="Google Shape;89;p20"/>
          <p:cNvSpPr/>
          <p:nvPr/>
        </p:nvSpPr>
        <p:spPr>
          <a:xfrm>
            <a:off x="4762565" y="1451710"/>
            <a:ext cx="390525" cy="207615"/>
          </a:xfrm>
          <a:custGeom>
            <a:avLst/>
            <a:gdLst/>
            <a:ahLst/>
            <a:cxnLst/>
            <a:rect l="l" t="t" r="r" b="b"/>
            <a:pathLst>
              <a:path w="520700" h="276820" extrusionOk="0">
                <a:moveTo>
                  <a:pt x="138410" y="0"/>
                </a:moveTo>
                <a:lnTo>
                  <a:pt x="382290" y="0"/>
                </a:lnTo>
                <a:cubicBezTo>
                  <a:pt x="418999" y="0"/>
                  <a:pt x="454204" y="14582"/>
                  <a:pt x="480161" y="40539"/>
                </a:cubicBezTo>
                <a:cubicBezTo>
                  <a:pt x="506118" y="66496"/>
                  <a:pt x="520700" y="101701"/>
                  <a:pt x="520700" y="138410"/>
                </a:cubicBezTo>
                <a:lnTo>
                  <a:pt x="520700" y="138410"/>
                </a:lnTo>
                <a:cubicBezTo>
                  <a:pt x="520700" y="214852"/>
                  <a:pt x="458732" y="276820"/>
                  <a:pt x="382290" y="276820"/>
                </a:cubicBezTo>
                <a:lnTo>
                  <a:pt x="138410" y="276820"/>
                </a:lnTo>
                <a:cubicBezTo>
                  <a:pt x="61968" y="276820"/>
                  <a:pt x="0" y="214852"/>
                  <a:pt x="0" y="138410"/>
                </a:cubicBezTo>
                <a:lnTo>
                  <a:pt x="0" y="138410"/>
                </a:lnTo>
                <a:cubicBezTo>
                  <a:pt x="0" y="61968"/>
                  <a:pt x="61968" y="0"/>
                  <a:pt x="138410"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23825" rIns="0" bIns="4775" anchor="t" anchorCtr="0">
            <a:noAutofit/>
          </a:bodyPr>
          <a:lstStyle/>
          <a:p>
            <a:pPr marL="0" marR="0" lvl="0" indent="0" algn="ctr" rtl="0">
              <a:lnSpc>
                <a:spcPct val="140000"/>
              </a:lnSpc>
              <a:spcBef>
                <a:spcPts val="0"/>
              </a:spcBef>
              <a:spcAft>
                <a:spcPts val="0"/>
              </a:spcAft>
              <a:buClr>
                <a:srgbClr val="23786A"/>
              </a:buClr>
              <a:buSzPts val="900"/>
              <a:buFont typeface="Inter"/>
              <a:buNone/>
            </a:pPr>
            <a:r>
              <a:rPr lang="en" sz="900" b="1" i="0" u="none" strike="noStrike" cap="none">
                <a:solidFill>
                  <a:srgbClr val="23786A"/>
                </a:solidFill>
                <a:latin typeface="Inter"/>
                <a:ea typeface="Inter"/>
                <a:cs typeface="Inter"/>
                <a:sym typeface="Inter"/>
              </a:rPr>
              <a:t>Q8</a:t>
            </a:r>
            <a:endParaRPr sz="900" b="0" i="0" u="none" strike="noStrike" cap="none">
              <a:solidFill>
                <a:schemeClr val="dk1"/>
              </a:solidFill>
              <a:latin typeface="Inter"/>
              <a:ea typeface="Inter"/>
              <a:cs typeface="Inter"/>
              <a:sym typeface="Inter"/>
            </a:endParaRPr>
          </a:p>
        </p:txBody>
      </p:sp>
      <p:sp>
        <p:nvSpPr>
          <p:cNvPr id="90" name="Google Shape;90;p20"/>
          <p:cNvSpPr/>
          <p:nvPr/>
        </p:nvSpPr>
        <p:spPr>
          <a:xfrm>
            <a:off x="5272152" y="1442088"/>
            <a:ext cx="3784200" cy="2172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A3A63"/>
              </a:buClr>
              <a:buSzPts val="1200"/>
              <a:buFont typeface="Inter"/>
              <a:buNone/>
            </a:pPr>
            <a:r>
              <a:rPr lang="en" sz="1200" b="0" i="0" u="none" strike="noStrike" cap="none">
                <a:solidFill>
                  <a:srgbClr val="2A3A63"/>
                </a:solidFill>
                <a:latin typeface="Inter"/>
                <a:ea typeface="Inter"/>
                <a:cs typeface="Inter"/>
                <a:sym typeface="Inter"/>
              </a:rPr>
              <a:t>What if posts can’t be understood out of context?</a:t>
            </a:r>
            <a:endParaRPr sz="1200" b="0" i="0" u="none" strike="noStrike" cap="none">
              <a:solidFill>
                <a:schemeClr val="dk1"/>
              </a:solidFill>
              <a:latin typeface="Inter"/>
              <a:ea typeface="Inter"/>
              <a:cs typeface="Inter"/>
              <a:sym typeface="Inter"/>
            </a:endParaRPr>
          </a:p>
        </p:txBody>
      </p:sp>
      <p:sp>
        <p:nvSpPr>
          <p:cNvPr id="91" name="Google Shape;91;p20"/>
          <p:cNvSpPr/>
          <p:nvPr/>
        </p:nvSpPr>
        <p:spPr>
          <a:xfrm>
            <a:off x="441701" y="1783554"/>
            <a:ext cx="390525" cy="207615"/>
          </a:xfrm>
          <a:custGeom>
            <a:avLst/>
            <a:gdLst/>
            <a:ahLst/>
            <a:cxnLst/>
            <a:rect l="l" t="t" r="r" b="b"/>
            <a:pathLst>
              <a:path w="520700" h="276820" extrusionOk="0">
                <a:moveTo>
                  <a:pt x="138410" y="0"/>
                </a:moveTo>
                <a:lnTo>
                  <a:pt x="382290" y="0"/>
                </a:lnTo>
                <a:cubicBezTo>
                  <a:pt x="418999" y="0"/>
                  <a:pt x="454204" y="14582"/>
                  <a:pt x="480161" y="40539"/>
                </a:cubicBezTo>
                <a:cubicBezTo>
                  <a:pt x="506118" y="66496"/>
                  <a:pt x="520700" y="101701"/>
                  <a:pt x="520700" y="138410"/>
                </a:cubicBezTo>
                <a:lnTo>
                  <a:pt x="520700" y="138410"/>
                </a:lnTo>
                <a:cubicBezTo>
                  <a:pt x="520700" y="214852"/>
                  <a:pt x="458732" y="276820"/>
                  <a:pt x="382290" y="276820"/>
                </a:cubicBezTo>
                <a:lnTo>
                  <a:pt x="138410" y="276820"/>
                </a:lnTo>
                <a:cubicBezTo>
                  <a:pt x="61968" y="276820"/>
                  <a:pt x="0" y="214852"/>
                  <a:pt x="0" y="138410"/>
                </a:cubicBezTo>
                <a:lnTo>
                  <a:pt x="0" y="138410"/>
                </a:lnTo>
                <a:cubicBezTo>
                  <a:pt x="0" y="61968"/>
                  <a:pt x="61968" y="0"/>
                  <a:pt x="138410"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23825" rIns="0" bIns="4775" anchor="t" anchorCtr="0">
            <a:noAutofit/>
          </a:bodyPr>
          <a:lstStyle/>
          <a:p>
            <a:pPr marL="0" marR="0" lvl="0" indent="0" algn="ctr" rtl="0">
              <a:lnSpc>
                <a:spcPct val="140000"/>
              </a:lnSpc>
              <a:spcBef>
                <a:spcPts val="0"/>
              </a:spcBef>
              <a:spcAft>
                <a:spcPts val="0"/>
              </a:spcAft>
              <a:buClr>
                <a:srgbClr val="23786A"/>
              </a:buClr>
              <a:buSzPts val="900"/>
              <a:buFont typeface="Inter"/>
              <a:buNone/>
            </a:pPr>
            <a:r>
              <a:rPr lang="en" sz="900" b="1" i="0" u="none" strike="noStrike" cap="none">
                <a:solidFill>
                  <a:srgbClr val="23786A"/>
                </a:solidFill>
                <a:latin typeface="Inter"/>
                <a:ea typeface="Inter"/>
                <a:cs typeface="Inter"/>
                <a:sym typeface="Inter"/>
              </a:rPr>
              <a:t>Q3</a:t>
            </a:r>
            <a:endParaRPr sz="900" b="0" i="0" u="none" strike="noStrike" cap="none">
              <a:solidFill>
                <a:schemeClr val="dk1"/>
              </a:solidFill>
              <a:latin typeface="Inter"/>
              <a:ea typeface="Inter"/>
              <a:cs typeface="Inter"/>
              <a:sym typeface="Inter"/>
            </a:endParaRPr>
          </a:p>
        </p:txBody>
      </p:sp>
      <p:sp>
        <p:nvSpPr>
          <p:cNvPr id="92" name="Google Shape;92;p20"/>
          <p:cNvSpPr/>
          <p:nvPr/>
        </p:nvSpPr>
        <p:spPr>
          <a:xfrm>
            <a:off x="951288" y="1775338"/>
            <a:ext cx="4729200" cy="2172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A3A63"/>
              </a:buClr>
              <a:buSzPts val="1200"/>
              <a:buFont typeface="Inter"/>
              <a:buNone/>
            </a:pPr>
            <a:r>
              <a:rPr lang="en" sz="1200" b="0" i="0" u="none" strike="noStrike" cap="none">
                <a:solidFill>
                  <a:srgbClr val="2A3A63"/>
                </a:solidFill>
                <a:latin typeface="Inter"/>
                <a:ea typeface="Inter"/>
                <a:cs typeface="Inter"/>
                <a:sym typeface="Inter"/>
              </a:rPr>
              <a:t>How is it different from bridging feeds like MySky?</a:t>
            </a:r>
            <a:endParaRPr sz="1200" b="0" i="0" u="none" strike="noStrike" cap="none">
              <a:solidFill>
                <a:schemeClr val="dk1"/>
              </a:solidFill>
              <a:latin typeface="Inter"/>
              <a:ea typeface="Inter"/>
              <a:cs typeface="Inter"/>
              <a:sym typeface="Inter"/>
            </a:endParaRPr>
          </a:p>
        </p:txBody>
      </p:sp>
      <p:sp>
        <p:nvSpPr>
          <p:cNvPr id="93" name="Google Shape;93;p20"/>
          <p:cNvSpPr/>
          <p:nvPr/>
        </p:nvSpPr>
        <p:spPr>
          <a:xfrm>
            <a:off x="4762552" y="1783566"/>
            <a:ext cx="390525" cy="207615"/>
          </a:xfrm>
          <a:custGeom>
            <a:avLst/>
            <a:gdLst/>
            <a:ahLst/>
            <a:cxnLst/>
            <a:rect l="l" t="t" r="r" b="b"/>
            <a:pathLst>
              <a:path w="520700" h="276820" extrusionOk="0">
                <a:moveTo>
                  <a:pt x="138410" y="0"/>
                </a:moveTo>
                <a:lnTo>
                  <a:pt x="382290" y="0"/>
                </a:lnTo>
                <a:cubicBezTo>
                  <a:pt x="418999" y="0"/>
                  <a:pt x="454204" y="14582"/>
                  <a:pt x="480161" y="40539"/>
                </a:cubicBezTo>
                <a:cubicBezTo>
                  <a:pt x="506118" y="66496"/>
                  <a:pt x="520700" y="101701"/>
                  <a:pt x="520700" y="138410"/>
                </a:cubicBezTo>
                <a:lnTo>
                  <a:pt x="520700" y="138410"/>
                </a:lnTo>
                <a:cubicBezTo>
                  <a:pt x="520700" y="214852"/>
                  <a:pt x="458732" y="276820"/>
                  <a:pt x="382290" y="276820"/>
                </a:cubicBezTo>
                <a:lnTo>
                  <a:pt x="138410" y="276820"/>
                </a:lnTo>
                <a:cubicBezTo>
                  <a:pt x="61968" y="276820"/>
                  <a:pt x="0" y="214852"/>
                  <a:pt x="0" y="138410"/>
                </a:cubicBezTo>
                <a:lnTo>
                  <a:pt x="0" y="138410"/>
                </a:lnTo>
                <a:cubicBezTo>
                  <a:pt x="0" y="61968"/>
                  <a:pt x="61968" y="0"/>
                  <a:pt x="138410"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23825" rIns="0" bIns="4775" anchor="t" anchorCtr="0">
            <a:noAutofit/>
          </a:bodyPr>
          <a:lstStyle/>
          <a:p>
            <a:pPr marL="0" marR="0" lvl="0" indent="0" algn="ctr" rtl="0">
              <a:lnSpc>
                <a:spcPct val="140000"/>
              </a:lnSpc>
              <a:spcBef>
                <a:spcPts val="0"/>
              </a:spcBef>
              <a:spcAft>
                <a:spcPts val="0"/>
              </a:spcAft>
              <a:buClr>
                <a:srgbClr val="23786A"/>
              </a:buClr>
              <a:buSzPts val="900"/>
              <a:buFont typeface="Inter"/>
              <a:buNone/>
            </a:pPr>
            <a:r>
              <a:rPr lang="en" sz="900" b="1" i="0" u="none" strike="noStrike" cap="none">
                <a:solidFill>
                  <a:srgbClr val="23786A"/>
                </a:solidFill>
                <a:latin typeface="Inter"/>
                <a:ea typeface="Inter"/>
                <a:cs typeface="Inter"/>
                <a:sym typeface="Inter"/>
              </a:rPr>
              <a:t>Q9</a:t>
            </a:r>
            <a:endParaRPr sz="900" b="0" i="0" u="none" strike="noStrike" cap="none">
              <a:solidFill>
                <a:schemeClr val="dk1"/>
              </a:solidFill>
              <a:latin typeface="Inter"/>
              <a:ea typeface="Inter"/>
              <a:cs typeface="Inter"/>
              <a:sym typeface="Inter"/>
            </a:endParaRPr>
          </a:p>
        </p:txBody>
      </p:sp>
      <p:sp>
        <p:nvSpPr>
          <p:cNvPr id="94" name="Google Shape;94;p20"/>
          <p:cNvSpPr/>
          <p:nvPr/>
        </p:nvSpPr>
        <p:spPr>
          <a:xfrm>
            <a:off x="5272140" y="1778773"/>
            <a:ext cx="3551400" cy="2172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A3A63"/>
              </a:buClr>
              <a:buSzPts val="1200"/>
              <a:buFont typeface="Inter"/>
              <a:buNone/>
            </a:pPr>
            <a:r>
              <a:rPr lang="en" sz="1200" b="0" i="0" u="none" strike="noStrike" cap="none">
                <a:solidFill>
                  <a:srgbClr val="2A3A63"/>
                </a:solidFill>
                <a:latin typeface="Inter"/>
                <a:ea typeface="Inter"/>
                <a:cs typeface="Inter"/>
                <a:sym typeface="Inter"/>
              </a:rPr>
              <a:t>How do you choose and organize related posts?</a:t>
            </a:r>
            <a:endParaRPr sz="1200" b="0" i="0" u="none" strike="noStrike" cap="none">
              <a:solidFill>
                <a:schemeClr val="dk1"/>
              </a:solidFill>
              <a:latin typeface="Inter"/>
              <a:ea typeface="Inter"/>
              <a:cs typeface="Inter"/>
              <a:sym typeface="Inter"/>
            </a:endParaRPr>
          </a:p>
        </p:txBody>
      </p:sp>
      <p:sp>
        <p:nvSpPr>
          <p:cNvPr id="95" name="Google Shape;95;p20"/>
          <p:cNvSpPr/>
          <p:nvPr/>
        </p:nvSpPr>
        <p:spPr>
          <a:xfrm>
            <a:off x="441701" y="2082051"/>
            <a:ext cx="390525" cy="207615"/>
          </a:xfrm>
          <a:custGeom>
            <a:avLst/>
            <a:gdLst/>
            <a:ahLst/>
            <a:cxnLst/>
            <a:rect l="l" t="t" r="r" b="b"/>
            <a:pathLst>
              <a:path w="520700" h="276820" extrusionOk="0">
                <a:moveTo>
                  <a:pt x="138410" y="0"/>
                </a:moveTo>
                <a:lnTo>
                  <a:pt x="382290" y="0"/>
                </a:lnTo>
                <a:cubicBezTo>
                  <a:pt x="418999" y="0"/>
                  <a:pt x="454204" y="14582"/>
                  <a:pt x="480161" y="40539"/>
                </a:cubicBezTo>
                <a:cubicBezTo>
                  <a:pt x="506118" y="66496"/>
                  <a:pt x="520700" y="101701"/>
                  <a:pt x="520700" y="138410"/>
                </a:cubicBezTo>
                <a:lnTo>
                  <a:pt x="520700" y="138410"/>
                </a:lnTo>
                <a:cubicBezTo>
                  <a:pt x="520700" y="214852"/>
                  <a:pt x="458732" y="276820"/>
                  <a:pt x="382290" y="276820"/>
                </a:cubicBezTo>
                <a:lnTo>
                  <a:pt x="138410" y="276820"/>
                </a:lnTo>
                <a:cubicBezTo>
                  <a:pt x="61968" y="276820"/>
                  <a:pt x="0" y="214852"/>
                  <a:pt x="0" y="138410"/>
                </a:cubicBezTo>
                <a:lnTo>
                  <a:pt x="0" y="138410"/>
                </a:lnTo>
                <a:cubicBezTo>
                  <a:pt x="0" y="61968"/>
                  <a:pt x="61968" y="0"/>
                  <a:pt x="138410"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23825" rIns="0" bIns="4775" anchor="t" anchorCtr="0">
            <a:noAutofit/>
          </a:bodyPr>
          <a:lstStyle/>
          <a:p>
            <a:pPr marL="0" marR="0" lvl="0" indent="0" algn="ctr" rtl="0">
              <a:lnSpc>
                <a:spcPct val="140000"/>
              </a:lnSpc>
              <a:spcBef>
                <a:spcPts val="0"/>
              </a:spcBef>
              <a:spcAft>
                <a:spcPts val="0"/>
              </a:spcAft>
              <a:buClr>
                <a:srgbClr val="23786A"/>
              </a:buClr>
              <a:buSzPts val="900"/>
              <a:buFont typeface="Inter"/>
              <a:buNone/>
            </a:pPr>
            <a:r>
              <a:rPr lang="en" sz="900" b="1" i="0" u="none" strike="noStrike" cap="none">
                <a:solidFill>
                  <a:srgbClr val="23786A"/>
                </a:solidFill>
                <a:latin typeface="Inter"/>
                <a:ea typeface="Inter"/>
                <a:cs typeface="Inter"/>
                <a:sym typeface="Inter"/>
              </a:rPr>
              <a:t>Q4</a:t>
            </a:r>
            <a:endParaRPr sz="900" b="0" i="0" u="none" strike="noStrike" cap="none">
              <a:solidFill>
                <a:schemeClr val="dk1"/>
              </a:solidFill>
              <a:latin typeface="Inter"/>
              <a:ea typeface="Inter"/>
              <a:cs typeface="Inter"/>
              <a:sym typeface="Inter"/>
            </a:endParaRPr>
          </a:p>
        </p:txBody>
      </p:sp>
      <p:sp>
        <p:nvSpPr>
          <p:cNvPr id="96" name="Google Shape;96;p20"/>
          <p:cNvSpPr/>
          <p:nvPr/>
        </p:nvSpPr>
        <p:spPr>
          <a:xfrm>
            <a:off x="951288" y="2086814"/>
            <a:ext cx="2811300" cy="2172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A3A63"/>
              </a:buClr>
              <a:buSzPts val="1200"/>
              <a:buFont typeface="Inter"/>
              <a:buNone/>
            </a:pPr>
            <a:r>
              <a:rPr lang="en" sz="1200" b="0" i="0" u="none" strike="noStrike" cap="none">
                <a:solidFill>
                  <a:srgbClr val="2A3A63"/>
                </a:solidFill>
                <a:latin typeface="Inter"/>
                <a:ea typeface="Inter"/>
                <a:cs typeface="Inter"/>
                <a:sym typeface="Inter"/>
              </a:rPr>
              <a:t>What are your other UI features?</a:t>
            </a:r>
            <a:endParaRPr sz="1200" b="0" i="0" u="none" strike="noStrike" cap="none">
              <a:solidFill>
                <a:schemeClr val="dk1"/>
              </a:solidFill>
              <a:latin typeface="Inter"/>
              <a:ea typeface="Inter"/>
              <a:cs typeface="Inter"/>
              <a:sym typeface="Inter"/>
            </a:endParaRPr>
          </a:p>
        </p:txBody>
      </p:sp>
      <p:sp>
        <p:nvSpPr>
          <p:cNvPr id="97" name="Google Shape;97;p20"/>
          <p:cNvSpPr/>
          <p:nvPr/>
        </p:nvSpPr>
        <p:spPr>
          <a:xfrm>
            <a:off x="4767327" y="2128927"/>
            <a:ext cx="390525" cy="207615"/>
          </a:xfrm>
          <a:custGeom>
            <a:avLst/>
            <a:gdLst/>
            <a:ahLst/>
            <a:cxnLst/>
            <a:rect l="l" t="t" r="r" b="b"/>
            <a:pathLst>
              <a:path w="520700" h="276820" extrusionOk="0">
                <a:moveTo>
                  <a:pt x="138410" y="0"/>
                </a:moveTo>
                <a:lnTo>
                  <a:pt x="382290" y="0"/>
                </a:lnTo>
                <a:cubicBezTo>
                  <a:pt x="418999" y="0"/>
                  <a:pt x="454204" y="14582"/>
                  <a:pt x="480161" y="40539"/>
                </a:cubicBezTo>
                <a:cubicBezTo>
                  <a:pt x="506118" y="66496"/>
                  <a:pt x="520700" y="101701"/>
                  <a:pt x="520700" y="138410"/>
                </a:cubicBezTo>
                <a:lnTo>
                  <a:pt x="520700" y="138410"/>
                </a:lnTo>
                <a:cubicBezTo>
                  <a:pt x="520700" y="214852"/>
                  <a:pt x="458732" y="276820"/>
                  <a:pt x="382290" y="276820"/>
                </a:cubicBezTo>
                <a:lnTo>
                  <a:pt x="138410" y="276820"/>
                </a:lnTo>
                <a:cubicBezTo>
                  <a:pt x="61968" y="276820"/>
                  <a:pt x="0" y="214852"/>
                  <a:pt x="0" y="138410"/>
                </a:cubicBezTo>
                <a:lnTo>
                  <a:pt x="0" y="138410"/>
                </a:lnTo>
                <a:cubicBezTo>
                  <a:pt x="0" y="61968"/>
                  <a:pt x="61968" y="0"/>
                  <a:pt x="138410"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23825" rIns="0" bIns="4775" anchor="t" anchorCtr="0">
            <a:noAutofit/>
          </a:bodyPr>
          <a:lstStyle/>
          <a:p>
            <a:pPr marL="0" marR="0" lvl="0" indent="0" algn="ctr" rtl="0">
              <a:lnSpc>
                <a:spcPct val="140000"/>
              </a:lnSpc>
              <a:spcBef>
                <a:spcPts val="0"/>
              </a:spcBef>
              <a:spcAft>
                <a:spcPts val="0"/>
              </a:spcAft>
              <a:buClr>
                <a:srgbClr val="23786A"/>
              </a:buClr>
              <a:buSzPts val="900"/>
              <a:buFont typeface="Inter"/>
              <a:buNone/>
            </a:pPr>
            <a:r>
              <a:rPr lang="en" sz="900" b="1" i="0" u="none" strike="noStrike" cap="none">
                <a:solidFill>
                  <a:srgbClr val="23786A"/>
                </a:solidFill>
                <a:latin typeface="Inter"/>
                <a:ea typeface="Inter"/>
                <a:cs typeface="Inter"/>
                <a:sym typeface="Inter"/>
              </a:rPr>
              <a:t>Q10</a:t>
            </a:r>
            <a:endParaRPr sz="900" b="0" i="0" u="none" strike="noStrike" cap="none">
              <a:solidFill>
                <a:schemeClr val="dk1"/>
              </a:solidFill>
              <a:latin typeface="Inter"/>
              <a:ea typeface="Inter"/>
              <a:cs typeface="Inter"/>
              <a:sym typeface="Inter"/>
            </a:endParaRPr>
          </a:p>
        </p:txBody>
      </p:sp>
      <p:sp>
        <p:nvSpPr>
          <p:cNvPr id="98" name="Google Shape;98;p20"/>
          <p:cNvSpPr/>
          <p:nvPr/>
        </p:nvSpPr>
        <p:spPr>
          <a:xfrm>
            <a:off x="5276915" y="2133689"/>
            <a:ext cx="1542600" cy="2172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A3A63"/>
              </a:buClr>
              <a:buSzPts val="1200"/>
              <a:buFont typeface="Inter"/>
              <a:buNone/>
            </a:pPr>
            <a:r>
              <a:rPr lang="en" sz="1200" b="0" i="0" u="none" strike="noStrike" cap="none">
                <a:solidFill>
                  <a:srgbClr val="2A3A63"/>
                </a:solidFill>
                <a:latin typeface="Inter"/>
                <a:ea typeface="Inter"/>
                <a:cs typeface="Inter"/>
                <a:sym typeface="Inter"/>
              </a:rPr>
              <a:t>Can this UI scale?</a:t>
            </a:r>
            <a:endParaRPr sz="1200" b="0" i="0" u="none" strike="noStrike" cap="none">
              <a:solidFill>
                <a:schemeClr val="dk1"/>
              </a:solidFill>
              <a:latin typeface="Inter"/>
              <a:ea typeface="Inter"/>
              <a:cs typeface="Inter"/>
              <a:sym typeface="Inter"/>
            </a:endParaRPr>
          </a:p>
        </p:txBody>
      </p:sp>
      <p:sp>
        <p:nvSpPr>
          <p:cNvPr id="99" name="Google Shape;99;p20"/>
          <p:cNvSpPr/>
          <p:nvPr/>
        </p:nvSpPr>
        <p:spPr>
          <a:xfrm>
            <a:off x="436926" y="2382916"/>
            <a:ext cx="390525" cy="207615"/>
          </a:xfrm>
          <a:custGeom>
            <a:avLst/>
            <a:gdLst/>
            <a:ahLst/>
            <a:cxnLst/>
            <a:rect l="l" t="t" r="r" b="b"/>
            <a:pathLst>
              <a:path w="520700" h="276820" extrusionOk="0">
                <a:moveTo>
                  <a:pt x="138410" y="0"/>
                </a:moveTo>
                <a:lnTo>
                  <a:pt x="382290" y="0"/>
                </a:lnTo>
                <a:cubicBezTo>
                  <a:pt x="418999" y="0"/>
                  <a:pt x="454204" y="14582"/>
                  <a:pt x="480161" y="40539"/>
                </a:cubicBezTo>
                <a:cubicBezTo>
                  <a:pt x="506118" y="66496"/>
                  <a:pt x="520700" y="101701"/>
                  <a:pt x="520700" y="138410"/>
                </a:cubicBezTo>
                <a:lnTo>
                  <a:pt x="520700" y="138410"/>
                </a:lnTo>
                <a:cubicBezTo>
                  <a:pt x="520700" y="214852"/>
                  <a:pt x="458732" y="276820"/>
                  <a:pt x="382290" y="276820"/>
                </a:cubicBezTo>
                <a:lnTo>
                  <a:pt x="138410" y="276820"/>
                </a:lnTo>
                <a:cubicBezTo>
                  <a:pt x="61968" y="276820"/>
                  <a:pt x="0" y="214852"/>
                  <a:pt x="0" y="138410"/>
                </a:cubicBezTo>
                <a:lnTo>
                  <a:pt x="0" y="138410"/>
                </a:lnTo>
                <a:cubicBezTo>
                  <a:pt x="0" y="61968"/>
                  <a:pt x="61968" y="0"/>
                  <a:pt x="138410"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23825" rIns="0" bIns="4775" anchor="t" anchorCtr="0">
            <a:noAutofit/>
          </a:bodyPr>
          <a:lstStyle/>
          <a:p>
            <a:pPr marL="0" marR="0" lvl="0" indent="0" algn="ctr" rtl="0">
              <a:lnSpc>
                <a:spcPct val="140000"/>
              </a:lnSpc>
              <a:spcBef>
                <a:spcPts val="0"/>
              </a:spcBef>
              <a:spcAft>
                <a:spcPts val="0"/>
              </a:spcAft>
              <a:buClr>
                <a:srgbClr val="23786A"/>
              </a:buClr>
              <a:buSzPts val="900"/>
              <a:buFont typeface="Inter"/>
              <a:buNone/>
            </a:pPr>
            <a:r>
              <a:rPr lang="en" sz="900" b="1" i="0" u="none" strike="noStrike" cap="none">
                <a:solidFill>
                  <a:srgbClr val="23786A"/>
                </a:solidFill>
                <a:latin typeface="Inter"/>
                <a:ea typeface="Inter"/>
                <a:cs typeface="Inter"/>
                <a:sym typeface="Inter"/>
              </a:rPr>
              <a:t>Q5</a:t>
            </a:r>
            <a:endParaRPr sz="900" b="0" i="0" u="none" strike="noStrike" cap="none">
              <a:solidFill>
                <a:schemeClr val="dk1"/>
              </a:solidFill>
              <a:latin typeface="Inter"/>
              <a:ea typeface="Inter"/>
              <a:cs typeface="Inter"/>
              <a:sym typeface="Inter"/>
            </a:endParaRPr>
          </a:p>
        </p:txBody>
      </p:sp>
      <p:sp>
        <p:nvSpPr>
          <p:cNvPr id="100" name="Google Shape;100;p20"/>
          <p:cNvSpPr/>
          <p:nvPr/>
        </p:nvSpPr>
        <p:spPr>
          <a:xfrm>
            <a:off x="946513" y="2387679"/>
            <a:ext cx="2070900" cy="2172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A3A63"/>
              </a:buClr>
              <a:buSzPts val="1200"/>
              <a:buFont typeface="Inter"/>
              <a:buNone/>
            </a:pPr>
            <a:r>
              <a:rPr lang="en" sz="1200" b="0" i="0" u="none" strike="noStrike" cap="none">
                <a:solidFill>
                  <a:srgbClr val="2A3A63"/>
                </a:solidFill>
                <a:latin typeface="Inter"/>
                <a:ea typeface="Inter"/>
                <a:cs typeface="Inter"/>
                <a:sym typeface="Inter"/>
              </a:rPr>
              <a:t>Is this what users want?</a:t>
            </a:r>
            <a:endParaRPr sz="1200" b="0" i="0" u="none" strike="noStrike" cap="none">
              <a:solidFill>
                <a:schemeClr val="dk1"/>
              </a:solidFill>
              <a:latin typeface="Inter"/>
              <a:ea typeface="Inter"/>
              <a:cs typeface="Inter"/>
              <a:sym typeface="Inter"/>
            </a:endParaRPr>
          </a:p>
        </p:txBody>
      </p:sp>
      <p:sp>
        <p:nvSpPr>
          <p:cNvPr id="101" name="Google Shape;101;p20"/>
          <p:cNvSpPr/>
          <p:nvPr/>
        </p:nvSpPr>
        <p:spPr>
          <a:xfrm>
            <a:off x="4767327" y="2455970"/>
            <a:ext cx="390525" cy="207615"/>
          </a:xfrm>
          <a:custGeom>
            <a:avLst/>
            <a:gdLst/>
            <a:ahLst/>
            <a:cxnLst/>
            <a:rect l="l" t="t" r="r" b="b"/>
            <a:pathLst>
              <a:path w="520700" h="276820" extrusionOk="0">
                <a:moveTo>
                  <a:pt x="138410" y="0"/>
                </a:moveTo>
                <a:lnTo>
                  <a:pt x="382290" y="0"/>
                </a:lnTo>
                <a:cubicBezTo>
                  <a:pt x="418999" y="0"/>
                  <a:pt x="454204" y="14582"/>
                  <a:pt x="480161" y="40539"/>
                </a:cubicBezTo>
                <a:cubicBezTo>
                  <a:pt x="506118" y="66496"/>
                  <a:pt x="520700" y="101701"/>
                  <a:pt x="520700" y="138410"/>
                </a:cubicBezTo>
                <a:lnTo>
                  <a:pt x="520700" y="138410"/>
                </a:lnTo>
                <a:cubicBezTo>
                  <a:pt x="520700" y="214852"/>
                  <a:pt x="458732" y="276820"/>
                  <a:pt x="382290" y="276820"/>
                </a:cubicBezTo>
                <a:lnTo>
                  <a:pt x="138410" y="276820"/>
                </a:lnTo>
                <a:cubicBezTo>
                  <a:pt x="61968" y="276820"/>
                  <a:pt x="0" y="214852"/>
                  <a:pt x="0" y="138410"/>
                </a:cubicBezTo>
                <a:lnTo>
                  <a:pt x="0" y="138410"/>
                </a:lnTo>
                <a:cubicBezTo>
                  <a:pt x="0" y="61968"/>
                  <a:pt x="61968" y="0"/>
                  <a:pt x="138410"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23825" rIns="0" bIns="4775" anchor="t" anchorCtr="0">
            <a:noAutofit/>
          </a:bodyPr>
          <a:lstStyle/>
          <a:p>
            <a:pPr marL="0" marR="0" lvl="0" indent="0" algn="ctr" rtl="0">
              <a:lnSpc>
                <a:spcPct val="140000"/>
              </a:lnSpc>
              <a:spcBef>
                <a:spcPts val="0"/>
              </a:spcBef>
              <a:spcAft>
                <a:spcPts val="0"/>
              </a:spcAft>
              <a:buClr>
                <a:srgbClr val="23786A"/>
              </a:buClr>
              <a:buSzPts val="900"/>
              <a:buFont typeface="Inter"/>
              <a:buNone/>
            </a:pPr>
            <a:r>
              <a:rPr lang="en" sz="900" b="1" i="0" u="none" strike="noStrike" cap="none">
                <a:solidFill>
                  <a:srgbClr val="23786A"/>
                </a:solidFill>
                <a:latin typeface="Inter"/>
                <a:ea typeface="Inter"/>
                <a:cs typeface="Inter"/>
                <a:sym typeface="Inter"/>
              </a:rPr>
              <a:t>Q11</a:t>
            </a:r>
            <a:endParaRPr sz="900" b="0" i="0" u="none" strike="noStrike" cap="none">
              <a:solidFill>
                <a:schemeClr val="dk1"/>
              </a:solidFill>
              <a:latin typeface="Inter"/>
              <a:ea typeface="Inter"/>
              <a:cs typeface="Inter"/>
              <a:sym typeface="Inter"/>
            </a:endParaRPr>
          </a:p>
        </p:txBody>
      </p:sp>
      <p:sp>
        <p:nvSpPr>
          <p:cNvPr id="102" name="Google Shape;102;p20"/>
          <p:cNvSpPr/>
          <p:nvPr/>
        </p:nvSpPr>
        <p:spPr>
          <a:xfrm>
            <a:off x="5276915" y="2460732"/>
            <a:ext cx="2907000" cy="2172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A3A63"/>
              </a:buClr>
              <a:buSzPts val="1200"/>
              <a:buFont typeface="Inter"/>
              <a:buNone/>
            </a:pPr>
            <a:r>
              <a:rPr lang="en" sz="1200" b="0" i="0" u="none" strike="noStrike" cap="none">
                <a:solidFill>
                  <a:srgbClr val="2A3A63"/>
                </a:solidFill>
                <a:latin typeface="Inter"/>
                <a:ea typeface="Inter"/>
                <a:cs typeface="Inter"/>
                <a:sym typeface="Inter"/>
              </a:rPr>
              <a:t>Are you vulnerable to bad actors?</a:t>
            </a:r>
            <a:endParaRPr sz="1200" b="0" i="0" u="none" strike="noStrike" cap="none">
              <a:solidFill>
                <a:schemeClr val="dk1"/>
              </a:solidFill>
              <a:latin typeface="Inter"/>
              <a:ea typeface="Inter"/>
              <a:cs typeface="Inter"/>
              <a:sym typeface="Inter"/>
            </a:endParaRPr>
          </a:p>
        </p:txBody>
      </p:sp>
      <p:sp>
        <p:nvSpPr>
          <p:cNvPr id="103" name="Google Shape;103;p20"/>
          <p:cNvSpPr/>
          <p:nvPr/>
        </p:nvSpPr>
        <p:spPr>
          <a:xfrm>
            <a:off x="436926" y="2687356"/>
            <a:ext cx="390525" cy="207615"/>
          </a:xfrm>
          <a:custGeom>
            <a:avLst/>
            <a:gdLst/>
            <a:ahLst/>
            <a:cxnLst/>
            <a:rect l="l" t="t" r="r" b="b"/>
            <a:pathLst>
              <a:path w="520700" h="276820" extrusionOk="0">
                <a:moveTo>
                  <a:pt x="138410" y="0"/>
                </a:moveTo>
                <a:lnTo>
                  <a:pt x="382290" y="0"/>
                </a:lnTo>
                <a:cubicBezTo>
                  <a:pt x="418999" y="0"/>
                  <a:pt x="454204" y="14582"/>
                  <a:pt x="480161" y="40539"/>
                </a:cubicBezTo>
                <a:cubicBezTo>
                  <a:pt x="506118" y="66496"/>
                  <a:pt x="520700" y="101701"/>
                  <a:pt x="520700" y="138410"/>
                </a:cubicBezTo>
                <a:lnTo>
                  <a:pt x="520700" y="138410"/>
                </a:lnTo>
                <a:cubicBezTo>
                  <a:pt x="520700" y="214852"/>
                  <a:pt x="458732" y="276820"/>
                  <a:pt x="382290" y="276820"/>
                </a:cubicBezTo>
                <a:lnTo>
                  <a:pt x="138410" y="276820"/>
                </a:lnTo>
                <a:cubicBezTo>
                  <a:pt x="61968" y="276820"/>
                  <a:pt x="0" y="214852"/>
                  <a:pt x="0" y="138410"/>
                </a:cubicBezTo>
                <a:lnTo>
                  <a:pt x="0" y="138410"/>
                </a:lnTo>
                <a:cubicBezTo>
                  <a:pt x="0" y="61968"/>
                  <a:pt x="61968" y="0"/>
                  <a:pt x="138410"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23825" rIns="0" bIns="4775" anchor="t" anchorCtr="0">
            <a:noAutofit/>
          </a:bodyPr>
          <a:lstStyle/>
          <a:p>
            <a:pPr marL="0" marR="0" lvl="0" indent="0" algn="ctr" rtl="0">
              <a:lnSpc>
                <a:spcPct val="140000"/>
              </a:lnSpc>
              <a:spcBef>
                <a:spcPts val="0"/>
              </a:spcBef>
              <a:spcAft>
                <a:spcPts val="0"/>
              </a:spcAft>
              <a:buClr>
                <a:srgbClr val="23786A"/>
              </a:buClr>
              <a:buSzPts val="900"/>
              <a:buFont typeface="Inter"/>
              <a:buNone/>
            </a:pPr>
            <a:r>
              <a:rPr lang="en" sz="900" b="1" i="0" u="none" strike="noStrike" cap="none">
                <a:solidFill>
                  <a:srgbClr val="23786A"/>
                </a:solidFill>
                <a:latin typeface="Inter"/>
                <a:ea typeface="Inter"/>
                <a:cs typeface="Inter"/>
                <a:sym typeface="Inter"/>
              </a:rPr>
              <a:t>Q6</a:t>
            </a:r>
            <a:endParaRPr sz="900" b="0" i="0" u="none" strike="noStrike" cap="none">
              <a:solidFill>
                <a:schemeClr val="dk1"/>
              </a:solidFill>
              <a:latin typeface="Inter"/>
              <a:ea typeface="Inter"/>
              <a:cs typeface="Inter"/>
              <a:sym typeface="Inter"/>
            </a:endParaRPr>
          </a:p>
        </p:txBody>
      </p:sp>
      <p:sp>
        <p:nvSpPr>
          <p:cNvPr id="104" name="Google Shape;104;p20"/>
          <p:cNvSpPr/>
          <p:nvPr/>
        </p:nvSpPr>
        <p:spPr>
          <a:xfrm>
            <a:off x="946513" y="2692119"/>
            <a:ext cx="3178800" cy="2172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A3A63"/>
              </a:buClr>
              <a:buSzPts val="1200"/>
              <a:buFont typeface="Inter"/>
              <a:buNone/>
            </a:pPr>
            <a:r>
              <a:rPr lang="en" sz="1200" b="0" i="0" u="none" strike="noStrike" cap="none">
                <a:solidFill>
                  <a:srgbClr val="2A3A63"/>
                </a:solidFill>
                <a:latin typeface="Inter"/>
                <a:ea typeface="Inter"/>
                <a:cs typeface="Inter"/>
                <a:sym typeface="Inter"/>
              </a:rPr>
              <a:t>Is this what platform providers want?</a:t>
            </a:r>
            <a:endParaRPr sz="1200" b="0" i="0" u="none" strike="noStrike" cap="none">
              <a:solidFill>
                <a:schemeClr val="dk1"/>
              </a:solidFill>
              <a:latin typeface="Inter"/>
              <a:ea typeface="Inter"/>
              <a:cs typeface="Inter"/>
              <a:sym typeface="Inter"/>
            </a:endParaRPr>
          </a:p>
        </p:txBody>
      </p:sp>
      <p:pic>
        <p:nvPicPr>
          <p:cNvPr id="105" name="Google Shape;105;p20" descr="preencoded.png"/>
          <p:cNvPicPr preferRelativeResize="0"/>
          <p:nvPr/>
        </p:nvPicPr>
        <p:blipFill rotWithShape="1">
          <a:blip r:embed="rId3">
            <a:alphaModFix/>
          </a:blip>
          <a:srcRect/>
          <a:stretch/>
        </p:blipFill>
        <p:spPr>
          <a:xfrm>
            <a:off x="609600" y="4695825"/>
            <a:ext cx="152400" cy="152400"/>
          </a:xfrm>
          <a:prstGeom prst="rect">
            <a:avLst/>
          </a:prstGeom>
          <a:noFill/>
          <a:ln>
            <a:noFill/>
          </a:ln>
        </p:spPr>
      </p:pic>
      <p:sp>
        <p:nvSpPr>
          <p:cNvPr id="106" name="Google Shape;106;p20"/>
          <p:cNvSpPr/>
          <p:nvPr/>
        </p:nvSpPr>
        <p:spPr>
          <a:xfrm>
            <a:off x="828675" y="4692030"/>
            <a:ext cx="732160"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1C2645"/>
              </a:buClr>
              <a:buSzPts val="900"/>
              <a:buFont typeface="Source Serif 4"/>
              <a:buNone/>
            </a:pPr>
            <a:r>
              <a:rPr lang="en" sz="900" b="1" i="0" u="none" strike="noStrike" cap="none">
                <a:solidFill>
                  <a:srgbClr val="1C2645"/>
                </a:solidFill>
                <a:latin typeface="Source Serif 4"/>
                <a:ea typeface="Source Serif 4"/>
                <a:cs typeface="Source Serif 4"/>
                <a:sym typeface="Source Serif 4"/>
              </a:rPr>
              <a:t>CrossWeave</a:t>
            </a:r>
            <a:endParaRPr sz="900" b="0" i="0" u="none" strike="noStrike" cap="none">
              <a:solidFill>
                <a:schemeClr val="dk1"/>
              </a:solidFill>
              <a:latin typeface="Inter"/>
              <a:ea typeface="Inter"/>
              <a:cs typeface="Inter"/>
              <a:sym typeface="Inter"/>
            </a:endParaRPr>
          </a:p>
        </p:txBody>
      </p:sp>
      <p:sp>
        <p:nvSpPr>
          <p:cNvPr id="107" name="Google Shape;107;p20"/>
          <p:cNvSpPr/>
          <p:nvPr/>
        </p:nvSpPr>
        <p:spPr>
          <a:xfrm>
            <a:off x="1560835" y="4692030"/>
            <a:ext cx="707767"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Demo Q&amp;A</a:t>
            </a:r>
            <a:endParaRPr sz="900" b="0" i="0" u="none" strike="noStrike" cap="none">
              <a:solidFill>
                <a:schemeClr val="dk1"/>
              </a:solidFill>
              <a:latin typeface="Inter"/>
              <a:ea typeface="Inter"/>
              <a:cs typeface="Inter"/>
              <a:sym typeface="Inter"/>
            </a:endParaRPr>
          </a:p>
        </p:txBody>
      </p:sp>
      <p:sp>
        <p:nvSpPr>
          <p:cNvPr id="108" name="Google Shape;108;p20"/>
          <p:cNvSpPr/>
          <p:nvPr/>
        </p:nvSpPr>
        <p:spPr>
          <a:xfrm>
            <a:off x="7858907" y="4692030"/>
            <a:ext cx="810600" cy="17910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x-weave.org</a:t>
            </a:r>
            <a:endParaRPr sz="900" b="0" i="0" u="none" strike="noStrike" cap="none">
              <a:solidFill>
                <a:schemeClr val="dk1"/>
              </a:solidFill>
              <a:latin typeface="Inter"/>
              <a:ea typeface="Inter"/>
              <a:cs typeface="Inter"/>
              <a:sym typeface="Inte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CFCFD"/>
        </a:solidFill>
        <a:effectLst/>
      </p:bgPr>
    </p:bg>
    <p:spTree>
      <p:nvGrpSpPr>
        <p:cNvPr id="1" name="Shape 113"/>
        <p:cNvGrpSpPr/>
        <p:nvPr/>
      </p:nvGrpSpPr>
      <p:grpSpPr>
        <a:xfrm>
          <a:off x="0" y="0"/>
          <a:ext cx="0" cy="0"/>
          <a:chOff x="0" y="0"/>
          <a:chExt cx="0" cy="0"/>
        </a:xfrm>
      </p:grpSpPr>
      <p:sp>
        <p:nvSpPr>
          <p:cNvPr id="114" name="Google Shape;114;p21"/>
          <p:cNvSpPr/>
          <p:nvPr/>
        </p:nvSpPr>
        <p:spPr>
          <a:xfrm>
            <a:off x="614363" y="525773"/>
            <a:ext cx="361132" cy="253342"/>
          </a:xfrm>
          <a:custGeom>
            <a:avLst/>
            <a:gdLst/>
            <a:ahLst/>
            <a:cxnLst/>
            <a:rect l="l" t="t" r="r" b="b"/>
            <a:pathLst>
              <a:path w="481509" h="337790" extrusionOk="0">
                <a:moveTo>
                  <a:pt x="168895" y="0"/>
                </a:moveTo>
                <a:lnTo>
                  <a:pt x="312613" y="0"/>
                </a:lnTo>
                <a:cubicBezTo>
                  <a:pt x="357407" y="0"/>
                  <a:pt x="400366" y="17794"/>
                  <a:pt x="432040" y="49468"/>
                </a:cubicBezTo>
                <a:cubicBezTo>
                  <a:pt x="463714" y="81142"/>
                  <a:pt x="481508" y="124101"/>
                  <a:pt x="481508" y="168895"/>
                </a:cubicBezTo>
                <a:lnTo>
                  <a:pt x="481509" y="168895"/>
                </a:lnTo>
                <a:cubicBezTo>
                  <a:pt x="481509" y="262173"/>
                  <a:pt x="405892" y="337790"/>
                  <a:pt x="312614" y="337790"/>
                </a:cubicBezTo>
                <a:lnTo>
                  <a:pt x="168895" y="337790"/>
                </a:lnTo>
                <a:cubicBezTo>
                  <a:pt x="75617" y="337790"/>
                  <a:pt x="0" y="262173"/>
                  <a:pt x="0" y="168895"/>
                </a:cubicBezTo>
                <a:lnTo>
                  <a:pt x="0" y="168895"/>
                </a:lnTo>
                <a:cubicBezTo>
                  <a:pt x="0" y="75617"/>
                  <a:pt x="75617" y="0"/>
                  <a:pt x="168895"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40000"/>
              </a:lnSpc>
              <a:spcBef>
                <a:spcPts val="0"/>
              </a:spcBef>
              <a:spcAft>
                <a:spcPts val="0"/>
              </a:spcAft>
              <a:buClr>
                <a:srgbClr val="23786A"/>
              </a:buClr>
              <a:buSzPts val="1100"/>
              <a:buFont typeface="Inter"/>
              <a:buNone/>
            </a:pPr>
            <a:r>
              <a:rPr lang="en" sz="1100" b="1" i="0" u="none" strike="noStrike" cap="none">
                <a:solidFill>
                  <a:srgbClr val="23786A"/>
                </a:solidFill>
                <a:latin typeface="Inter"/>
                <a:ea typeface="Inter"/>
                <a:cs typeface="Inter"/>
                <a:sym typeface="Inter"/>
              </a:rPr>
              <a:t>Q1</a:t>
            </a:r>
            <a:endParaRPr sz="1100" b="0" i="0" u="none" strike="noStrike" cap="none">
              <a:solidFill>
                <a:schemeClr val="dk1"/>
              </a:solidFill>
              <a:latin typeface="Inter"/>
              <a:ea typeface="Inter"/>
              <a:cs typeface="Inter"/>
              <a:sym typeface="Inter"/>
            </a:endParaRPr>
          </a:p>
        </p:txBody>
      </p:sp>
      <p:sp>
        <p:nvSpPr>
          <p:cNvPr id="115" name="Google Shape;115;p21"/>
          <p:cNvSpPr txBox="1">
            <a:spLocks noGrp="1"/>
          </p:cNvSpPr>
          <p:nvPr>
            <p:ph type="title"/>
          </p:nvPr>
        </p:nvSpPr>
        <p:spPr>
          <a:xfrm>
            <a:off x="1094557" y="495300"/>
            <a:ext cx="6875324" cy="333375"/>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rgbClr val="1C2645"/>
              </a:buClr>
              <a:buSzPts val="2300"/>
              <a:buFont typeface="Source Serif 4"/>
              <a:buNone/>
            </a:pPr>
            <a:r>
              <a:rPr lang="en" sz="2300" b="1" i="0">
                <a:solidFill>
                  <a:srgbClr val="1C2645"/>
                </a:solidFill>
                <a:latin typeface="Source Serif 4"/>
                <a:ea typeface="Source Serif 4"/>
                <a:cs typeface="Source Serif 4"/>
                <a:sym typeface="Source Serif 4"/>
              </a:rPr>
              <a:t>What’s wrong with current social media?</a:t>
            </a:r>
            <a:endParaRPr sz="2300"/>
          </a:p>
        </p:txBody>
      </p:sp>
      <p:sp>
        <p:nvSpPr>
          <p:cNvPr id="116" name="Google Shape;116;p21"/>
          <p:cNvSpPr/>
          <p:nvPr/>
        </p:nvSpPr>
        <p:spPr>
          <a:xfrm>
            <a:off x="609600" y="1090264"/>
            <a:ext cx="8162544" cy="293340"/>
          </a:xfrm>
          <a:prstGeom prst="rect">
            <a:avLst/>
          </a:prstGeom>
          <a:noFill/>
          <a:ln>
            <a:noFill/>
          </a:ln>
        </p:spPr>
        <p:txBody>
          <a:bodyPr spcFirstLastPara="1" wrap="square" lIns="0" tIns="0" rIns="0" bIns="0" anchor="t" anchorCtr="0">
            <a:noAutofit/>
          </a:bodyPr>
          <a:lstStyle/>
          <a:p>
            <a:pPr>
              <a:lnSpc>
                <a:spcPct val="120000"/>
              </a:lnSpc>
              <a:buClr>
                <a:srgbClr val="1C2645"/>
              </a:buClr>
              <a:buSzPts val="1800"/>
              <a:buFont typeface="Source Serif 4"/>
            </a:pPr>
            <a:r>
              <a:rPr lang="en" sz="1800">
                <a:solidFill>
                  <a:srgbClr val="1C2645"/>
                </a:solidFill>
                <a:latin typeface="Source Serif 4"/>
                <a:ea typeface="Source Serif 4"/>
                <a:cs typeface="Source Serif 4"/>
                <a:sym typeface="Source Serif 4"/>
              </a:rPr>
              <a:t>Our</a:t>
            </a:r>
            <a:r>
              <a:rPr lang="en" sz="1800" b="0" i="0" u="none" strike="noStrike" cap="none">
                <a:solidFill>
                  <a:srgbClr val="1C2645"/>
                </a:solidFill>
                <a:latin typeface="Source Serif 4"/>
                <a:ea typeface="Source Serif 4"/>
                <a:cs typeface="Source Serif 4"/>
                <a:sym typeface="Source Serif 4"/>
              </a:rPr>
              <a:t> </a:t>
            </a:r>
            <a:r>
              <a:rPr lang="en" sz="1800">
                <a:solidFill>
                  <a:srgbClr val="1C2645"/>
                </a:solidFill>
                <a:latin typeface="Source Serif 4"/>
                <a:ea typeface="Source Serif 4"/>
                <a:cs typeface="Source Serif 4"/>
                <a:sym typeface="Source Serif 4"/>
              </a:rPr>
              <a:t>society can't sustain</a:t>
            </a:r>
            <a:r>
              <a:rPr lang="en" sz="1800" b="0" i="0" u="none" strike="noStrike" cap="none">
                <a:solidFill>
                  <a:srgbClr val="1C2645"/>
                </a:solidFill>
                <a:latin typeface="Source Serif 4"/>
                <a:ea typeface="Source Serif 4"/>
                <a:cs typeface="Source Serif 4"/>
                <a:sym typeface="Source Serif 4"/>
              </a:rPr>
              <a:t> serious discussion</a:t>
            </a:r>
            <a:r>
              <a:rPr lang="en" sz="1800">
                <a:solidFill>
                  <a:srgbClr val="1C2645"/>
                </a:solidFill>
                <a:latin typeface="Source Serif 4"/>
                <a:ea typeface="Source Serif 4"/>
                <a:cs typeface="Source Serif 4"/>
                <a:sym typeface="Source Serif 4"/>
              </a:rPr>
              <a:t> anymore.</a:t>
            </a:r>
            <a:endParaRPr lang="en-US" sz="1800" b="0" i="0" u="none" strike="noStrike" cap="none">
              <a:solidFill>
                <a:schemeClr val="dk1"/>
              </a:solidFill>
              <a:latin typeface="Inter"/>
              <a:ea typeface="Inter"/>
              <a:cs typeface="Inter"/>
            </a:endParaRPr>
          </a:p>
        </p:txBody>
      </p:sp>
      <p:sp>
        <p:nvSpPr>
          <p:cNvPr id="117" name="Google Shape;117;p21"/>
          <p:cNvSpPr/>
          <p:nvPr/>
        </p:nvSpPr>
        <p:spPr>
          <a:xfrm>
            <a:off x="611981" y="1745147"/>
            <a:ext cx="2535213" cy="1825897"/>
          </a:xfrm>
          <a:prstGeom prst="roundRect">
            <a:avLst>
              <a:gd name="adj" fmla="val 5086"/>
            </a:avLst>
          </a:prstGeom>
          <a:solidFill>
            <a:srgbClr val="FFFFFF"/>
          </a:solidFill>
          <a:ln w="9525" cap="flat" cmpd="sng">
            <a:solidFill>
              <a:srgbClr val="E4E7EE"/>
            </a:solidFill>
            <a:prstDash val="solid"/>
            <a:round/>
            <a:headEnd type="none" w="sm" len="sm"/>
            <a:tailEnd type="none" w="sm" len="sm"/>
          </a:ln>
          <a:effectLst>
            <a:outerShdw blurRad="152400" dist="50800" dir="5400000" algn="bl" rotWithShape="0">
              <a:srgbClr val="1C2645">
                <a:alpha val="5882"/>
              </a:srgbClr>
            </a:outerShdw>
          </a:effectLst>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19" name="Google Shape;119;p21"/>
          <p:cNvSpPr/>
          <p:nvPr/>
        </p:nvSpPr>
        <p:spPr>
          <a:xfrm>
            <a:off x="842962" y="2357129"/>
            <a:ext cx="2135448" cy="24765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1C2645"/>
              </a:buClr>
              <a:buSzPts val="1500"/>
              <a:buFont typeface="Inter"/>
              <a:buNone/>
            </a:pPr>
            <a:r>
              <a:rPr lang="en" sz="1500" b="1" i="0" u="none" strike="noStrike" cap="none">
                <a:solidFill>
                  <a:srgbClr val="1C2645"/>
                </a:solidFill>
                <a:latin typeface="Inter"/>
                <a:ea typeface="Inter"/>
                <a:cs typeface="Inter"/>
                <a:sym typeface="Inter"/>
              </a:rPr>
              <a:t>Drowned out</a:t>
            </a:r>
            <a:endParaRPr sz="1500" b="0" i="0" u="none" strike="noStrike" cap="none">
              <a:solidFill>
                <a:schemeClr val="dk1"/>
              </a:solidFill>
              <a:latin typeface="Inter"/>
              <a:ea typeface="Inter"/>
              <a:cs typeface="Inter"/>
              <a:sym typeface="Inter"/>
            </a:endParaRPr>
          </a:p>
        </p:txBody>
      </p:sp>
      <p:sp>
        <p:nvSpPr>
          <p:cNvPr id="120" name="Google Shape;120;p21"/>
          <p:cNvSpPr/>
          <p:nvPr/>
        </p:nvSpPr>
        <p:spPr>
          <a:xfrm>
            <a:off x="842962" y="2700029"/>
            <a:ext cx="2135448" cy="4457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2A3A63"/>
              </a:buClr>
              <a:buSzPts val="1200"/>
              <a:buFont typeface="Inter"/>
              <a:buNone/>
            </a:pPr>
            <a:r>
              <a:rPr lang="en" sz="1200" b="0" i="0" u="none" strike="noStrike" cap="none">
                <a:solidFill>
                  <a:srgbClr val="2A3A63"/>
                </a:solidFill>
                <a:latin typeface="Inter"/>
                <a:ea typeface="Inter"/>
                <a:cs typeface="Inter"/>
                <a:sym typeface="Inter"/>
              </a:rPr>
              <a:t>Good ideas and objections are lost in the sea.</a:t>
            </a:r>
            <a:endParaRPr sz="1200" b="0" i="0" u="none" strike="noStrike" cap="none">
              <a:solidFill>
                <a:schemeClr val="dk1"/>
              </a:solidFill>
              <a:latin typeface="Inter"/>
              <a:ea typeface="Inter"/>
              <a:cs typeface="Inter"/>
              <a:sym typeface="Inter"/>
            </a:endParaRPr>
          </a:p>
        </p:txBody>
      </p:sp>
      <p:sp>
        <p:nvSpPr>
          <p:cNvPr id="121" name="Google Shape;121;p21"/>
          <p:cNvSpPr/>
          <p:nvPr/>
        </p:nvSpPr>
        <p:spPr>
          <a:xfrm>
            <a:off x="3304357" y="1745147"/>
            <a:ext cx="2535250" cy="1825897"/>
          </a:xfrm>
          <a:prstGeom prst="roundRect">
            <a:avLst>
              <a:gd name="adj" fmla="val 5086"/>
            </a:avLst>
          </a:prstGeom>
          <a:solidFill>
            <a:srgbClr val="FFFFFF"/>
          </a:solidFill>
          <a:ln w="9525" cap="flat" cmpd="sng">
            <a:solidFill>
              <a:srgbClr val="E4E7EE"/>
            </a:solidFill>
            <a:prstDash val="solid"/>
            <a:round/>
            <a:headEnd type="none" w="sm" len="sm"/>
            <a:tailEnd type="none" w="sm" len="sm"/>
          </a:ln>
          <a:effectLst>
            <a:outerShdw blurRad="152400" dist="50800" dir="5400000" algn="bl" rotWithShape="0">
              <a:srgbClr val="1C2645">
                <a:alpha val="5882"/>
              </a:srgbClr>
            </a:outerShdw>
          </a:effectLst>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23" name="Google Shape;123;p21"/>
          <p:cNvSpPr/>
          <p:nvPr/>
        </p:nvSpPr>
        <p:spPr>
          <a:xfrm>
            <a:off x="3535338" y="2357129"/>
            <a:ext cx="2135486" cy="24765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1C2645"/>
              </a:buClr>
              <a:buSzPts val="1500"/>
              <a:buFont typeface="Inter"/>
              <a:buNone/>
            </a:pPr>
            <a:r>
              <a:rPr lang="en" sz="1500" b="1" i="0" u="none" strike="noStrike" cap="none">
                <a:solidFill>
                  <a:srgbClr val="1C2645"/>
                </a:solidFill>
                <a:latin typeface="Inter"/>
                <a:ea typeface="Inter"/>
                <a:cs typeface="Inter"/>
                <a:sym typeface="Inter"/>
              </a:rPr>
              <a:t>Filter bubble</a:t>
            </a:r>
            <a:endParaRPr sz="1500" b="0" i="0" u="none" strike="noStrike" cap="none">
              <a:solidFill>
                <a:schemeClr val="dk1"/>
              </a:solidFill>
              <a:latin typeface="Inter"/>
              <a:ea typeface="Inter"/>
              <a:cs typeface="Inter"/>
              <a:sym typeface="Inter"/>
            </a:endParaRPr>
          </a:p>
        </p:txBody>
      </p:sp>
      <p:sp>
        <p:nvSpPr>
          <p:cNvPr id="124" name="Google Shape;124;p21"/>
          <p:cNvSpPr/>
          <p:nvPr/>
        </p:nvSpPr>
        <p:spPr>
          <a:xfrm>
            <a:off x="3535338" y="2700028"/>
            <a:ext cx="2135486" cy="659085"/>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2A3A63"/>
              </a:buClr>
              <a:buSzPts val="1200"/>
              <a:buFont typeface="Inter"/>
              <a:buNone/>
            </a:pPr>
            <a:r>
              <a:rPr lang="en" sz="1200" b="0" i="0" u="none" strike="noStrike" cap="none">
                <a:solidFill>
                  <a:srgbClr val="2A3A63"/>
                </a:solidFill>
                <a:latin typeface="Inter"/>
                <a:ea typeface="Inter"/>
                <a:cs typeface="Inter"/>
                <a:sym typeface="Inter"/>
              </a:rPr>
              <a:t>Even common points of view aren’t seen by the other side.</a:t>
            </a:r>
            <a:endParaRPr sz="1200" b="0" i="0" u="none" strike="noStrike" cap="none">
              <a:solidFill>
                <a:schemeClr val="dk1"/>
              </a:solidFill>
              <a:latin typeface="Inter"/>
              <a:ea typeface="Inter"/>
              <a:cs typeface="Inter"/>
              <a:sym typeface="Inter"/>
            </a:endParaRPr>
          </a:p>
        </p:txBody>
      </p:sp>
      <p:sp>
        <p:nvSpPr>
          <p:cNvPr id="125" name="Google Shape;125;p21"/>
          <p:cNvSpPr/>
          <p:nvPr/>
        </p:nvSpPr>
        <p:spPr>
          <a:xfrm>
            <a:off x="5996769" y="1745147"/>
            <a:ext cx="2535250" cy="1825897"/>
          </a:xfrm>
          <a:prstGeom prst="roundRect">
            <a:avLst>
              <a:gd name="adj" fmla="val 5086"/>
            </a:avLst>
          </a:prstGeom>
          <a:solidFill>
            <a:srgbClr val="FFFFFF"/>
          </a:solidFill>
          <a:ln w="9525" cap="flat" cmpd="sng">
            <a:solidFill>
              <a:srgbClr val="E4E7EE"/>
            </a:solidFill>
            <a:prstDash val="solid"/>
            <a:round/>
            <a:headEnd type="none" w="sm" len="sm"/>
            <a:tailEnd type="none" w="sm" len="sm"/>
          </a:ln>
          <a:effectLst>
            <a:outerShdw blurRad="152400" dist="50800" dir="5400000" algn="bl" rotWithShape="0">
              <a:srgbClr val="1C2645">
                <a:alpha val="5882"/>
              </a:srgbClr>
            </a:outerShdw>
          </a:effectLst>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27" name="Google Shape;127;p21"/>
          <p:cNvSpPr/>
          <p:nvPr/>
        </p:nvSpPr>
        <p:spPr>
          <a:xfrm>
            <a:off x="6227750" y="2357129"/>
            <a:ext cx="2135486" cy="24765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1C2645"/>
              </a:buClr>
              <a:buSzPts val="1500"/>
              <a:buFont typeface="Inter"/>
              <a:buNone/>
            </a:pPr>
            <a:r>
              <a:rPr lang="en" sz="1500" b="1" i="0" u="none" strike="noStrike" cap="none">
                <a:solidFill>
                  <a:srgbClr val="1C2645"/>
                </a:solidFill>
                <a:latin typeface="Inter"/>
                <a:ea typeface="Inter"/>
                <a:cs typeface="Inter"/>
                <a:sym typeface="Inter"/>
              </a:rPr>
              <a:t>Backfire effect</a:t>
            </a:r>
            <a:endParaRPr sz="1500" b="0" i="0" u="none" strike="noStrike" cap="none">
              <a:solidFill>
                <a:schemeClr val="dk1"/>
              </a:solidFill>
              <a:latin typeface="Inter"/>
              <a:ea typeface="Inter"/>
              <a:cs typeface="Inter"/>
              <a:sym typeface="Inter"/>
            </a:endParaRPr>
          </a:p>
        </p:txBody>
      </p:sp>
      <p:sp>
        <p:nvSpPr>
          <p:cNvPr id="128" name="Google Shape;128;p21"/>
          <p:cNvSpPr/>
          <p:nvPr/>
        </p:nvSpPr>
        <p:spPr>
          <a:xfrm>
            <a:off x="6227750" y="2700028"/>
            <a:ext cx="2135486" cy="659085"/>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2A3A63"/>
              </a:buClr>
              <a:buSzPts val="1200"/>
              <a:buFont typeface="Inter"/>
              <a:buNone/>
            </a:pPr>
            <a:r>
              <a:rPr lang="en" sz="1200" b="0" i="0" u="none" strike="noStrike" cap="none">
                <a:solidFill>
                  <a:srgbClr val="2A3A63"/>
                </a:solidFill>
                <a:latin typeface="Inter"/>
                <a:ea typeface="Inter"/>
                <a:cs typeface="Inter"/>
                <a:sym typeface="Inter"/>
              </a:rPr>
              <a:t>Users dig in their heels when they’re criticized directly.</a:t>
            </a:r>
            <a:endParaRPr sz="1200" b="0" i="0" u="none" strike="noStrike" cap="none">
              <a:solidFill>
                <a:schemeClr val="dk1"/>
              </a:solidFill>
              <a:latin typeface="Inter"/>
              <a:ea typeface="Inter"/>
              <a:cs typeface="Inter"/>
              <a:sym typeface="Inter"/>
            </a:endParaRPr>
          </a:p>
        </p:txBody>
      </p:sp>
      <p:pic>
        <p:nvPicPr>
          <p:cNvPr id="129" name="Google Shape;129;p21" descr="preencoded.png"/>
          <p:cNvPicPr preferRelativeResize="0"/>
          <p:nvPr/>
        </p:nvPicPr>
        <p:blipFill rotWithShape="1">
          <a:blip r:embed="rId3">
            <a:alphaModFix/>
          </a:blip>
          <a:srcRect/>
          <a:stretch/>
        </p:blipFill>
        <p:spPr>
          <a:xfrm>
            <a:off x="609600" y="4695825"/>
            <a:ext cx="152400" cy="152400"/>
          </a:xfrm>
          <a:prstGeom prst="rect">
            <a:avLst/>
          </a:prstGeom>
          <a:noFill/>
          <a:ln>
            <a:noFill/>
          </a:ln>
        </p:spPr>
      </p:pic>
      <p:sp>
        <p:nvSpPr>
          <p:cNvPr id="130" name="Google Shape;130;p21"/>
          <p:cNvSpPr/>
          <p:nvPr/>
        </p:nvSpPr>
        <p:spPr>
          <a:xfrm>
            <a:off x="828675" y="4692030"/>
            <a:ext cx="732160"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1C2645"/>
              </a:buClr>
              <a:buSzPts val="900"/>
              <a:buFont typeface="Source Serif 4"/>
              <a:buNone/>
            </a:pPr>
            <a:r>
              <a:rPr lang="en" sz="900" b="1" i="0" u="none" strike="noStrike" cap="none">
                <a:solidFill>
                  <a:srgbClr val="1C2645"/>
                </a:solidFill>
                <a:latin typeface="Source Serif 4"/>
                <a:ea typeface="Source Serif 4"/>
                <a:cs typeface="Source Serif 4"/>
                <a:sym typeface="Source Serif 4"/>
              </a:rPr>
              <a:t>CrossWeave</a:t>
            </a:r>
            <a:endParaRPr sz="900" b="0" i="0" u="none" strike="noStrike" cap="none">
              <a:solidFill>
                <a:schemeClr val="dk1"/>
              </a:solidFill>
              <a:latin typeface="Inter"/>
              <a:ea typeface="Inter"/>
              <a:cs typeface="Inter"/>
              <a:sym typeface="Inter"/>
            </a:endParaRPr>
          </a:p>
        </p:txBody>
      </p:sp>
      <p:sp>
        <p:nvSpPr>
          <p:cNvPr id="131" name="Google Shape;131;p21"/>
          <p:cNvSpPr/>
          <p:nvPr/>
        </p:nvSpPr>
        <p:spPr>
          <a:xfrm>
            <a:off x="1560835" y="4692030"/>
            <a:ext cx="707767"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Demo Q&amp;A</a:t>
            </a:r>
            <a:endParaRPr sz="900" b="0" i="0" u="none" strike="noStrike" cap="none">
              <a:solidFill>
                <a:schemeClr val="dk1"/>
              </a:solidFill>
              <a:latin typeface="Inter"/>
              <a:ea typeface="Inter"/>
              <a:cs typeface="Inter"/>
              <a:sym typeface="Inter"/>
            </a:endParaRPr>
          </a:p>
        </p:txBody>
      </p:sp>
      <p:sp>
        <p:nvSpPr>
          <p:cNvPr id="132" name="Google Shape;132;p21"/>
          <p:cNvSpPr/>
          <p:nvPr/>
        </p:nvSpPr>
        <p:spPr>
          <a:xfrm>
            <a:off x="7858907" y="4692030"/>
            <a:ext cx="810593"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x-weave.org</a:t>
            </a:r>
            <a:endParaRPr sz="900" b="0" i="0" u="none" strike="noStrike" cap="none">
              <a:solidFill>
                <a:schemeClr val="dk1"/>
              </a:solidFill>
              <a:latin typeface="Inter"/>
              <a:ea typeface="Inter"/>
              <a:cs typeface="Inter"/>
              <a:sym typeface="Inter"/>
            </a:endParaRPr>
          </a:p>
        </p:txBody>
      </p:sp>
      <p:pic>
        <p:nvPicPr>
          <p:cNvPr id="4" name="Picture 3" descr="New Clipart-large powerful ocean wave crashing clipart">
            <a:extLst>
              <a:ext uri="{FF2B5EF4-FFF2-40B4-BE49-F238E27FC236}">
                <a16:creationId xmlns:a16="http://schemas.microsoft.com/office/drawing/2014/main" id="{854BD6B7-3F4D-08C0-9651-CEFD4E573A0C}"/>
              </a:ext>
            </a:extLst>
          </p:cNvPr>
          <p:cNvPicPr>
            <a:picLocks noChangeAspect="1"/>
          </p:cNvPicPr>
          <p:nvPr/>
        </p:nvPicPr>
        <p:blipFill>
          <a:blip r:embed="rId4"/>
          <a:srcRect l="-474" t="19381" r="-133" b="-206"/>
          <a:stretch>
            <a:fillRect/>
          </a:stretch>
        </p:blipFill>
        <p:spPr>
          <a:xfrm>
            <a:off x="2199616" y="1773159"/>
            <a:ext cx="935539" cy="474868"/>
          </a:xfrm>
          <a:prstGeom prst="rect">
            <a:avLst/>
          </a:prstGeom>
        </p:spPr>
      </p:pic>
      <p:pic>
        <p:nvPicPr>
          <p:cNvPr id="6" name="Picture 5" descr="Couple Each Facing Other Stock Illustrations – 471 Couple ...">
            <a:extLst>
              <a:ext uri="{FF2B5EF4-FFF2-40B4-BE49-F238E27FC236}">
                <a16:creationId xmlns:a16="http://schemas.microsoft.com/office/drawing/2014/main" id="{7E3C16C9-F149-D121-A994-19E808C82897}"/>
              </a:ext>
            </a:extLst>
          </p:cNvPr>
          <p:cNvPicPr>
            <a:picLocks noChangeAspect="1"/>
          </p:cNvPicPr>
          <p:nvPr/>
        </p:nvPicPr>
        <p:blipFill>
          <a:blip r:embed="rId5"/>
          <a:stretch>
            <a:fillRect/>
          </a:stretch>
        </p:blipFill>
        <p:spPr>
          <a:xfrm>
            <a:off x="4906536" y="1742377"/>
            <a:ext cx="933916" cy="913007"/>
          </a:xfrm>
          <a:prstGeom prst="rect">
            <a:avLst/>
          </a:prstGeom>
        </p:spPr>
      </p:pic>
      <p:pic>
        <p:nvPicPr>
          <p:cNvPr id="8" name="Picture 7" descr="Remonstrating Couple. Man and woman facing each other pointing. Couple each facing other vectors">
            <a:extLst>
              <a:ext uri="{FF2B5EF4-FFF2-40B4-BE49-F238E27FC236}">
                <a16:creationId xmlns:a16="http://schemas.microsoft.com/office/drawing/2014/main" id="{E7E8C4AC-F244-59F3-53A1-19498CE0410A}"/>
              </a:ext>
            </a:extLst>
          </p:cNvPr>
          <p:cNvPicPr>
            <a:picLocks noChangeAspect="1"/>
          </p:cNvPicPr>
          <p:nvPr/>
        </p:nvPicPr>
        <p:blipFill>
          <a:blip r:embed="rId6"/>
          <a:stretch>
            <a:fillRect/>
          </a:stretch>
        </p:blipFill>
        <p:spPr>
          <a:xfrm>
            <a:off x="7431822" y="1773392"/>
            <a:ext cx="1117446" cy="57219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FCFD"/>
        </a:solidFill>
        <a:effectLst/>
      </p:bgPr>
    </p:bg>
    <p:spTree>
      <p:nvGrpSpPr>
        <p:cNvPr id="1" name="Shape 137"/>
        <p:cNvGrpSpPr/>
        <p:nvPr/>
      </p:nvGrpSpPr>
      <p:grpSpPr>
        <a:xfrm>
          <a:off x="0" y="0"/>
          <a:ext cx="0" cy="0"/>
          <a:chOff x="0" y="0"/>
          <a:chExt cx="0" cy="0"/>
        </a:xfrm>
      </p:grpSpPr>
      <p:sp>
        <p:nvSpPr>
          <p:cNvPr id="138" name="Google Shape;138;p22"/>
          <p:cNvSpPr/>
          <p:nvPr/>
        </p:nvSpPr>
        <p:spPr>
          <a:xfrm>
            <a:off x="614363" y="525773"/>
            <a:ext cx="387586" cy="253342"/>
          </a:xfrm>
          <a:custGeom>
            <a:avLst/>
            <a:gdLst/>
            <a:ahLst/>
            <a:cxnLst/>
            <a:rect l="l" t="t" r="r" b="b"/>
            <a:pathLst>
              <a:path w="516781" h="337790" extrusionOk="0">
                <a:moveTo>
                  <a:pt x="168895" y="0"/>
                </a:moveTo>
                <a:lnTo>
                  <a:pt x="347886" y="0"/>
                </a:lnTo>
                <a:cubicBezTo>
                  <a:pt x="392680" y="0"/>
                  <a:pt x="435639" y="17794"/>
                  <a:pt x="467313" y="49468"/>
                </a:cubicBezTo>
                <a:cubicBezTo>
                  <a:pt x="498987" y="81142"/>
                  <a:pt x="516781" y="124101"/>
                  <a:pt x="516781" y="168895"/>
                </a:cubicBezTo>
                <a:lnTo>
                  <a:pt x="516781" y="168895"/>
                </a:lnTo>
                <a:cubicBezTo>
                  <a:pt x="516781" y="262173"/>
                  <a:pt x="441164" y="337790"/>
                  <a:pt x="347886" y="337790"/>
                </a:cubicBezTo>
                <a:lnTo>
                  <a:pt x="168895" y="337790"/>
                </a:lnTo>
                <a:cubicBezTo>
                  <a:pt x="75617" y="337790"/>
                  <a:pt x="0" y="262173"/>
                  <a:pt x="0" y="168895"/>
                </a:cubicBezTo>
                <a:lnTo>
                  <a:pt x="0" y="168895"/>
                </a:lnTo>
                <a:cubicBezTo>
                  <a:pt x="0" y="75617"/>
                  <a:pt x="75617" y="0"/>
                  <a:pt x="168895"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40000"/>
              </a:lnSpc>
              <a:spcBef>
                <a:spcPts val="0"/>
              </a:spcBef>
              <a:spcAft>
                <a:spcPts val="0"/>
              </a:spcAft>
              <a:buClr>
                <a:srgbClr val="23786A"/>
              </a:buClr>
              <a:buSzPts val="1100"/>
              <a:buFont typeface="Inter"/>
              <a:buNone/>
            </a:pPr>
            <a:r>
              <a:rPr lang="en" sz="1100" b="1" i="0" u="none" strike="noStrike" cap="none">
                <a:solidFill>
                  <a:srgbClr val="23786A"/>
                </a:solidFill>
                <a:latin typeface="Inter"/>
                <a:ea typeface="Inter"/>
                <a:cs typeface="Inter"/>
                <a:sym typeface="Inter"/>
              </a:rPr>
              <a:t>Q2</a:t>
            </a:r>
            <a:endParaRPr sz="1100" b="0" i="0" u="none" strike="noStrike" cap="none">
              <a:solidFill>
                <a:schemeClr val="dk1"/>
              </a:solidFill>
              <a:latin typeface="Inter"/>
              <a:ea typeface="Inter"/>
              <a:cs typeface="Inter"/>
              <a:sym typeface="Inter"/>
            </a:endParaRPr>
          </a:p>
        </p:txBody>
      </p:sp>
      <p:sp>
        <p:nvSpPr>
          <p:cNvPr id="139" name="Google Shape;139;p22"/>
          <p:cNvSpPr txBox="1">
            <a:spLocks noGrp="1"/>
          </p:cNvSpPr>
          <p:nvPr>
            <p:ph type="title"/>
          </p:nvPr>
        </p:nvSpPr>
        <p:spPr>
          <a:xfrm>
            <a:off x="1121011" y="495300"/>
            <a:ext cx="3580448" cy="333375"/>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rgbClr val="1C2645"/>
              </a:buClr>
              <a:buSzPts val="2300"/>
              <a:buFont typeface="Source Serif 4"/>
              <a:buNone/>
            </a:pPr>
            <a:r>
              <a:rPr lang="en" sz="2300" b="1" i="0">
                <a:solidFill>
                  <a:srgbClr val="1C2645"/>
                </a:solidFill>
                <a:latin typeface="Source Serif 4"/>
                <a:ea typeface="Source Serif 4"/>
                <a:cs typeface="Source Serif 4"/>
                <a:sym typeface="Source Serif 4"/>
              </a:rPr>
              <a:t>What’s your big idea?</a:t>
            </a:r>
            <a:endParaRPr sz="2300"/>
          </a:p>
        </p:txBody>
      </p:sp>
      <p:sp>
        <p:nvSpPr>
          <p:cNvPr id="140" name="Google Shape;140;p22"/>
          <p:cNvSpPr/>
          <p:nvPr/>
        </p:nvSpPr>
        <p:spPr>
          <a:xfrm>
            <a:off x="609600" y="1163676"/>
            <a:ext cx="3930734" cy="807653"/>
          </a:xfrm>
          <a:prstGeom prst="rect">
            <a:avLst/>
          </a:prstGeom>
          <a:noFill/>
          <a:ln>
            <a:noFill/>
          </a:ln>
        </p:spPr>
        <p:txBody>
          <a:bodyPr spcFirstLastPara="1" wrap="square" lIns="0" tIns="0" rIns="0" bIns="0" anchor="t" anchorCtr="0">
            <a:noAutofit/>
          </a:bodyPr>
          <a:lstStyle/>
          <a:p>
            <a:pPr>
              <a:lnSpc>
                <a:spcPct val="120000"/>
              </a:lnSpc>
              <a:buClr>
                <a:srgbClr val="1C2645"/>
              </a:buClr>
              <a:buSzPts val="1700"/>
            </a:pPr>
            <a:r>
              <a:rPr lang="en" sz="1700" b="0" i="0" u="none" strike="noStrike" cap="none">
                <a:solidFill>
                  <a:srgbClr val="1C2645"/>
                </a:solidFill>
                <a:latin typeface="Source Serif 4"/>
                <a:ea typeface="Source Serif 4"/>
                <a:cs typeface="Source Serif 4"/>
                <a:sym typeface="Source Serif 4"/>
              </a:rPr>
              <a:t>Keep your familiar </a:t>
            </a:r>
            <a:r>
              <a:rPr lang="en" sz="1700" b="0" i="1" u="none" strike="noStrike" cap="none">
                <a:solidFill>
                  <a:srgbClr val="C00000"/>
                </a:solidFill>
                <a:latin typeface="Source Serif 4"/>
                <a:ea typeface="Source Serif 4"/>
                <a:cs typeface="Source Serif 4"/>
                <a:sym typeface="Source Serif 4"/>
              </a:rPr>
              <a:t>junk food</a:t>
            </a:r>
            <a:r>
              <a:rPr lang="en" sz="1700" b="0" i="0" u="none" strike="noStrike" cap="none">
                <a:solidFill>
                  <a:srgbClr val="1C2645"/>
                </a:solidFill>
                <a:latin typeface="Source Serif 4"/>
                <a:ea typeface="Source Serif 4"/>
                <a:cs typeface="Source Serif 4"/>
                <a:sym typeface="Source Serif 4"/>
              </a:rPr>
              <a:t> feed, </a:t>
            </a:r>
            <a:br>
              <a:rPr lang="en" sz="1700">
                <a:solidFill>
                  <a:srgbClr val="1C2645"/>
                </a:solidFill>
                <a:latin typeface="Source Serif 4"/>
                <a:ea typeface="Source Serif 4"/>
                <a:cs typeface="Source Serif 4"/>
                <a:sym typeface="Source Serif 4"/>
              </a:rPr>
            </a:br>
            <a:r>
              <a:rPr lang="en" sz="1700" b="0" i="0" u="none" strike="noStrike" cap="none">
                <a:solidFill>
                  <a:srgbClr val="1C2645"/>
                </a:solidFill>
                <a:latin typeface="Source Serif 4"/>
                <a:ea typeface="Source Serif 4"/>
                <a:cs typeface="Source Serif 4"/>
                <a:sym typeface="Source Serif 4"/>
              </a:rPr>
              <a:t>but AI provides </a:t>
            </a:r>
            <a:r>
              <a:rPr lang="en" sz="1700" b="0" i="0" u="none" strike="noStrike" cap="none">
                <a:solidFill>
                  <a:srgbClr val="2A894F"/>
                </a:solidFill>
                <a:latin typeface="Source Serif 4"/>
                <a:ea typeface="Source Serif 4"/>
                <a:cs typeface="Source Serif 4"/>
                <a:sym typeface="Source Serif 4"/>
              </a:rPr>
              <a:t>healthy vegetables</a:t>
            </a:r>
            <a:r>
              <a:rPr lang="en" sz="1700" b="0" i="0" u="none" strike="noStrike" cap="none">
                <a:solidFill>
                  <a:srgbClr val="1C2645"/>
                </a:solidFill>
                <a:latin typeface="Source Serif 4"/>
                <a:ea typeface="Source Serif 4"/>
                <a:cs typeface="Source Serif 4"/>
                <a:sym typeface="Source Serif 4"/>
              </a:rPr>
              <a:t> </a:t>
            </a:r>
            <a:br>
              <a:rPr lang="en" sz="1700">
                <a:solidFill>
                  <a:srgbClr val="1C2645"/>
                </a:solidFill>
                <a:latin typeface="Source Serif 4"/>
                <a:ea typeface="Source Serif 4"/>
                <a:cs typeface="Source Serif 4"/>
                <a:sym typeface="Source Serif 4"/>
              </a:rPr>
            </a:br>
            <a:r>
              <a:rPr lang="en" sz="1700" b="0" i="0" u="none" strike="noStrike" cap="none">
                <a:solidFill>
                  <a:srgbClr val="1C2645"/>
                </a:solidFill>
                <a:latin typeface="Source Serif 4"/>
                <a:ea typeface="Source Serif 4"/>
                <a:cs typeface="Source Serif 4"/>
                <a:sym typeface="Source Serif 4"/>
              </a:rPr>
              <a:t>on the side.</a:t>
            </a:r>
            <a:r>
              <a:rPr lang="en" sz="1700">
                <a:solidFill>
                  <a:srgbClr val="1C2645"/>
                </a:solidFill>
                <a:latin typeface="Source Serif 4"/>
                <a:ea typeface="Source Serif 4"/>
                <a:cs typeface="Source Serif 4"/>
                <a:sym typeface="Source Serif 4"/>
              </a:rPr>
              <a:t>  </a:t>
            </a:r>
            <a:r>
              <a:rPr lang="en" sz="1700" i="1">
                <a:solidFill>
                  <a:srgbClr val="1C2645"/>
                </a:solidFill>
                <a:latin typeface="Source Serif 4"/>
                <a:ea typeface="Source Serif 4"/>
                <a:cs typeface="Source Serif 4"/>
                <a:sym typeface="Source Serif 4"/>
              </a:rPr>
              <a:t>(LLMs are good readers!)</a:t>
            </a:r>
            <a:endParaRPr lang="en-US" sz="1700" b="0" i="1" u="none" strike="noStrike" cap="none">
              <a:solidFill>
                <a:schemeClr val="dk1"/>
              </a:solidFill>
              <a:latin typeface="Inter"/>
              <a:ea typeface="Inter"/>
              <a:cs typeface="Inter"/>
            </a:endParaRPr>
          </a:p>
        </p:txBody>
      </p:sp>
      <p:pic>
        <p:nvPicPr>
          <p:cNvPr id="141" name="Google Shape;141;p22" descr="CheckCircle"/>
          <p:cNvPicPr preferRelativeResize="0"/>
          <p:nvPr/>
        </p:nvPicPr>
        <p:blipFill rotWithShape="1">
          <a:blip r:embed="rId3">
            <a:alphaModFix/>
          </a:blip>
          <a:srcRect/>
          <a:stretch/>
        </p:blipFill>
        <p:spPr>
          <a:xfrm>
            <a:off x="609600" y="2451296"/>
            <a:ext cx="209550" cy="209550"/>
          </a:xfrm>
          <a:prstGeom prst="rect">
            <a:avLst/>
          </a:prstGeom>
          <a:noFill/>
          <a:ln>
            <a:noFill/>
          </a:ln>
        </p:spPr>
      </p:pic>
      <p:sp>
        <p:nvSpPr>
          <p:cNvPr id="142" name="Google Shape;142;p22"/>
          <p:cNvSpPr/>
          <p:nvPr/>
        </p:nvSpPr>
        <p:spPr>
          <a:xfrm>
            <a:off x="914400" y="2451296"/>
            <a:ext cx="2691095" cy="204788"/>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1C2645"/>
              </a:buClr>
              <a:buSzPts val="1100"/>
              <a:buFont typeface="Inter"/>
              <a:buNone/>
            </a:pPr>
            <a:r>
              <a:rPr lang="en" sz="1100" b="1" i="0" u="none" strike="noStrike" cap="none">
                <a:solidFill>
                  <a:srgbClr val="1C2645"/>
                </a:solidFill>
                <a:latin typeface="Inter"/>
                <a:ea typeface="Inter"/>
                <a:cs typeface="Inter"/>
                <a:sym typeface="Inter"/>
              </a:rPr>
              <a:t>Instant evidence and arguments</a:t>
            </a:r>
            <a:endParaRPr sz="1100" b="0" i="0" u="none" strike="noStrike" cap="none">
              <a:solidFill>
                <a:schemeClr val="dk1"/>
              </a:solidFill>
              <a:latin typeface="Inter"/>
              <a:ea typeface="Inter"/>
              <a:cs typeface="Inter"/>
              <a:sym typeface="Inter"/>
            </a:endParaRPr>
          </a:p>
        </p:txBody>
      </p:sp>
      <p:sp>
        <p:nvSpPr>
          <p:cNvPr id="143" name="Google Shape;143;p22"/>
          <p:cNvSpPr/>
          <p:nvPr/>
        </p:nvSpPr>
        <p:spPr>
          <a:xfrm>
            <a:off x="914400" y="2656084"/>
            <a:ext cx="2691095" cy="186184"/>
          </a:xfrm>
          <a:prstGeom prst="rect">
            <a:avLst/>
          </a:prstGeom>
          <a:noFill/>
          <a:ln>
            <a:noFill/>
          </a:ln>
        </p:spPr>
        <p:txBody>
          <a:bodyPr spcFirstLastPara="1" wrap="square" lIns="0" tIns="0" rIns="0" bIns="0" anchor="t" anchorCtr="0">
            <a:noAutofit/>
          </a:bodyPr>
          <a:lstStyle/>
          <a:p>
            <a:pPr marL="0" marR="0" lvl="0" indent="0" algn="l" rtl="0">
              <a:lnSpc>
                <a:spcPct val="135000"/>
              </a:lnSpc>
              <a:spcBef>
                <a:spcPts val="0"/>
              </a:spcBef>
              <a:spcAft>
                <a:spcPts val="0"/>
              </a:spcAft>
              <a:buClr>
                <a:srgbClr val="5F6B85"/>
              </a:buClr>
              <a:buSzPts val="1000"/>
              <a:buFont typeface="Inter"/>
              <a:buNone/>
            </a:pPr>
            <a:r>
              <a:rPr lang="en" sz="1000" b="0" i="0" u="none" strike="noStrike" cap="none">
                <a:solidFill>
                  <a:srgbClr val="5F6B85"/>
                </a:solidFill>
                <a:latin typeface="Inter"/>
                <a:ea typeface="Inter"/>
                <a:cs typeface="Inter"/>
                <a:sym typeface="Inter"/>
              </a:rPr>
              <a:t>Bring new ideas into your discussion.</a:t>
            </a:r>
            <a:endParaRPr sz="1000" b="0" i="0" u="none" strike="noStrike" cap="none">
              <a:solidFill>
                <a:schemeClr val="dk1"/>
              </a:solidFill>
              <a:latin typeface="Inter"/>
              <a:ea typeface="Inter"/>
              <a:cs typeface="Inter"/>
              <a:sym typeface="Inter"/>
            </a:endParaRPr>
          </a:p>
        </p:txBody>
      </p:sp>
      <p:pic>
        <p:nvPicPr>
          <p:cNvPr id="144" name="Google Shape;144;p22" descr="CheckCircle"/>
          <p:cNvPicPr preferRelativeResize="0"/>
          <p:nvPr/>
        </p:nvPicPr>
        <p:blipFill rotWithShape="1">
          <a:blip r:embed="rId4">
            <a:alphaModFix/>
          </a:blip>
          <a:srcRect l="-163" r="-163"/>
          <a:stretch/>
        </p:blipFill>
        <p:spPr>
          <a:xfrm>
            <a:off x="609600" y="2947043"/>
            <a:ext cx="172008" cy="209550"/>
          </a:xfrm>
          <a:prstGeom prst="rect">
            <a:avLst/>
          </a:prstGeom>
          <a:noFill/>
          <a:ln>
            <a:noFill/>
          </a:ln>
        </p:spPr>
      </p:pic>
      <p:sp>
        <p:nvSpPr>
          <p:cNvPr id="145" name="Google Shape;145;p22"/>
          <p:cNvSpPr/>
          <p:nvPr/>
        </p:nvSpPr>
        <p:spPr>
          <a:xfrm>
            <a:off x="876858" y="2947043"/>
            <a:ext cx="3550917" cy="204788"/>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1C2645"/>
              </a:buClr>
              <a:buSzPts val="1100"/>
              <a:buFont typeface="Inter"/>
              <a:buNone/>
            </a:pPr>
            <a:r>
              <a:rPr lang="en" sz="1100" b="1" i="0" u="none" strike="noStrike" cap="none">
                <a:solidFill>
                  <a:srgbClr val="1C2645"/>
                </a:solidFill>
                <a:latin typeface="Inter"/>
                <a:ea typeface="Inter"/>
                <a:cs typeface="Inter"/>
                <a:sym typeface="Inter"/>
              </a:rPr>
              <a:t>Get the whole picture</a:t>
            </a:r>
            <a:endParaRPr sz="1100" b="0" i="0" u="none" strike="noStrike" cap="none">
              <a:solidFill>
                <a:schemeClr val="dk1"/>
              </a:solidFill>
              <a:latin typeface="Inter"/>
              <a:ea typeface="Inter"/>
              <a:cs typeface="Inter"/>
              <a:sym typeface="Inter"/>
            </a:endParaRPr>
          </a:p>
        </p:txBody>
      </p:sp>
      <p:sp>
        <p:nvSpPr>
          <p:cNvPr id="146" name="Google Shape;146;p22"/>
          <p:cNvSpPr/>
          <p:nvPr/>
        </p:nvSpPr>
        <p:spPr>
          <a:xfrm>
            <a:off x="876858" y="3151830"/>
            <a:ext cx="3550917" cy="353318"/>
          </a:xfrm>
          <a:prstGeom prst="rect">
            <a:avLst/>
          </a:prstGeom>
          <a:noFill/>
          <a:ln>
            <a:noFill/>
          </a:ln>
        </p:spPr>
        <p:txBody>
          <a:bodyPr spcFirstLastPara="1" wrap="square" lIns="0" tIns="0" rIns="0" bIns="0" anchor="t" anchorCtr="0">
            <a:noAutofit/>
          </a:bodyPr>
          <a:lstStyle/>
          <a:p>
            <a:pPr marL="0" marR="0" lvl="0" indent="0" algn="l" rtl="0">
              <a:lnSpc>
                <a:spcPct val="135000"/>
              </a:lnSpc>
              <a:spcBef>
                <a:spcPts val="0"/>
              </a:spcBef>
              <a:spcAft>
                <a:spcPts val="0"/>
              </a:spcAft>
              <a:buClr>
                <a:srgbClr val="5F6B85"/>
              </a:buClr>
              <a:buSzPts val="1000"/>
              <a:buFont typeface="Inter"/>
              <a:buNone/>
            </a:pPr>
            <a:r>
              <a:rPr lang="en" sz="1000" b="0" i="0" u="none" strike="noStrike" cap="none">
                <a:solidFill>
                  <a:srgbClr val="5F6B85"/>
                </a:solidFill>
                <a:latin typeface="Inter"/>
                <a:ea typeface="Inter"/>
                <a:cs typeface="Inter"/>
                <a:sym typeface="Inter"/>
              </a:rPr>
              <a:t>Find out what other users across the site are saying, in their own words.</a:t>
            </a:r>
            <a:endParaRPr sz="1000" b="0" i="0" u="none" strike="noStrike" cap="none">
              <a:solidFill>
                <a:schemeClr val="dk1"/>
              </a:solidFill>
              <a:latin typeface="Inter"/>
              <a:ea typeface="Inter"/>
              <a:cs typeface="Inter"/>
              <a:sym typeface="Inter"/>
            </a:endParaRPr>
          </a:p>
        </p:txBody>
      </p:sp>
      <p:pic>
        <p:nvPicPr>
          <p:cNvPr id="147" name="Google Shape;147;p22" descr="CheckCircle"/>
          <p:cNvPicPr preferRelativeResize="0"/>
          <p:nvPr/>
        </p:nvPicPr>
        <p:blipFill rotWithShape="1">
          <a:blip r:embed="rId3">
            <a:alphaModFix/>
          </a:blip>
          <a:srcRect/>
          <a:stretch/>
        </p:blipFill>
        <p:spPr>
          <a:xfrm>
            <a:off x="609600" y="3609923"/>
            <a:ext cx="209550" cy="209550"/>
          </a:xfrm>
          <a:prstGeom prst="rect">
            <a:avLst/>
          </a:prstGeom>
          <a:noFill/>
          <a:ln>
            <a:noFill/>
          </a:ln>
        </p:spPr>
      </p:pic>
      <p:sp>
        <p:nvSpPr>
          <p:cNvPr id="148" name="Google Shape;148;p22"/>
          <p:cNvSpPr/>
          <p:nvPr/>
        </p:nvSpPr>
        <p:spPr>
          <a:xfrm>
            <a:off x="914400" y="3609923"/>
            <a:ext cx="3243794" cy="204788"/>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1C2645"/>
              </a:buClr>
              <a:buSzPts val="1100"/>
              <a:buFont typeface="Inter"/>
              <a:buNone/>
            </a:pPr>
            <a:r>
              <a:rPr lang="en" sz="1100" b="1" i="0" u="none" strike="noStrike" cap="none">
                <a:solidFill>
                  <a:srgbClr val="1C2645"/>
                </a:solidFill>
                <a:latin typeface="Inter"/>
                <a:ea typeface="Inter"/>
                <a:cs typeface="Inter"/>
                <a:sym typeface="Inter"/>
              </a:rPr>
              <a:t>Write smart</a:t>
            </a:r>
            <a:endParaRPr sz="1100" b="0" i="0" u="none" strike="noStrike" cap="none">
              <a:solidFill>
                <a:schemeClr val="dk1"/>
              </a:solidFill>
              <a:latin typeface="Inter"/>
              <a:ea typeface="Inter"/>
              <a:cs typeface="Inter"/>
              <a:sym typeface="Inter"/>
            </a:endParaRPr>
          </a:p>
        </p:txBody>
      </p:sp>
      <p:sp>
        <p:nvSpPr>
          <p:cNvPr id="149" name="Google Shape;149;p22"/>
          <p:cNvSpPr/>
          <p:nvPr/>
        </p:nvSpPr>
        <p:spPr>
          <a:xfrm>
            <a:off x="914400" y="3814711"/>
            <a:ext cx="3714750" cy="186184"/>
          </a:xfrm>
          <a:prstGeom prst="rect">
            <a:avLst/>
          </a:prstGeom>
          <a:noFill/>
          <a:ln>
            <a:noFill/>
          </a:ln>
        </p:spPr>
        <p:txBody>
          <a:bodyPr spcFirstLastPara="1" wrap="square" lIns="0" tIns="0" rIns="0" bIns="0" anchor="t" anchorCtr="0">
            <a:noAutofit/>
          </a:bodyPr>
          <a:lstStyle/>
          <a:p>
            <a:pPr marL="0" marR="0" lvl="0" indent="0" algn="l" rtl="0">
              <a:lnSpc>
                <a:spcPct val="135000"/>
              </a:lnSpc>
              <a:spcBef>
                <a:spcPts val="0"/>
              </a:spcBef>
              <a:spcAft>
                <a:spcPts val="0"/>
              </a:spcAft>
              <a:buClr>
                <a:srgbClr val="5F6B85"/>
              </a:buClr>
              <a:buSzPts val="1000"/>
              <a:buFont typeface="Inter"/>
              <a:buNone/>
            </a:pPr>
            <a:r>
              <a:rPr lang="en" sz="1000" b="0" i="0" u="none" strike="noStrike" cap="none">
                <a:solidFill>
                  <a:srgbClr val="5F6B85"/>
                </a:solidFill>
                <a:latin typeface="Inter"/>
                <a:ea typeface="Inter"/>
                <a:cs typeface="Inter"/>
                <a:sym typeface="Inter"/>
              </a:rPr>
              <a:t>As you type, AI shows you how others might respond.</a:t>
            </a:r>
            <a:endParaRPr sz="1000" b="0" i="0" u="none" strike="noStrike" cap="none">
              <a:solidFill>
                <a:schemeClr val="dk1"/>
              </a:solidFill>
              <a:latin typeface="Inter"/>
              <a:ea typeface="Inter"/>
              <a:cs typeface="Inter"/>
              <a:sym typeface="Inter"/>
            </a:endParaRPr>
          </a:p>
        </p:txBody>
      </p:sp>
      <p:sp>
        <p:nvSpPr>
          <p:cNvPr id="150" name="Google Shape;150;p22"/>
          <p:cNvSpPr/>
          <p:nvPr/>
        </p:nvSpPr>
        <p:spPr>
          <a:xfrm>
            <a:off x="609600" y="4153295"/>
            <a:ext cx="3714750" cy="342900"/>
          </a:xfrm>
          <a:prstGeom prst="roundRect">
            <a:avLst>
              <a:gd name="adj" fmla="val 19444"/>
            </a:avLst>
          </a:prstGeom>
          <a:solidFill>
            <a:srgbClr val="EEF9F0"/>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151" name="Google Shape;151;p22" descr="Users"/>
          <p:cNvPicPr preferRelativeResize="0"/>
          <p:nvPr/>
        </p:nvPicPr>
        <p:blipFill rotWithShape="1">
          <a:blip r:embed="rId5">
            <a:alphaModFix/>
          </a:blip>
          <a:srcRect/>
          <a:stretch/>
        </p:blipFill>
        <p:spPr>
          <a:xfrm>
            <a:off x="723900" y="4229495"/>
            <a:ext cx="190500" cy="190500"/>
          </a:xfrm>
          <a:prstGeom prst="rect">
            <a:avLst/>
          </a:prstGeom>
          <a:noFill/>
          <a:ln>
            <a:noFill/>
          </a:ln>
        </p:spPr>
      </p:pic>
      <p:sp>
        <p:nvSpPr>
          <p:cNvPr id="152" name="Google Shape;152;p22"/>
          <p:cNvSpPr/>
          <p:nvPr/>
        </p:nvSpPr>
        <p:spPr>
          <a:xfrm>
            <a:off x="1000125" y="4231876"/>
            <a:ext cx="2989480" cy="204788"/>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1C2645"/>
              </a:buClr>
              <a:buSzPts val="1100"/>
              <a:buFont typeface="Inter"/>
              <a:buNone/>
            </a:pPr>
            <a:r>
              <a:rPr lang="en" sz="1100" b="1" i="0" u="none" strike="noStrike" cap="none">
                <a:solidFill>
                  <a:srgbClr val="1C2645"/>
                </a:solidFill>
                <a:latin typeface="Inter"/>
                <a:ea typeface="Inter"/>
                <a:cs typeface="Inter"/>
                <a:sym typeface="Inter"/>
              </a:rPr>
              <a:t>All posts are still written by humans.</a:t>
            </a:r>
            <a:endParaRPr sz="1100" b="0" i="0" u="none" strike="noStrike" cap="none">
              <a:solidFill>
                <a:schemeClr val="dk1"/>
              </a:solidFill>
              <a:latin typeface="Inter"/>
              <a:ea typeface="Inter"/>
              <a:cs typeface="Inter"/>
              <a:sym typeface="Inter"/>
            </a:endParaRPr>
          </a:p>
        </p:txBody>
      </p:sp>
      <p:sp>
        <p:nvSpPr>
          <p:cNvPr id="156" name="Google Shape;156;p22"/>
          <p:cNvSpPr/>
          <p:nvPr/>
        </p:nvSpPr>
        <p:spPr>
          <a:xfrm>
            <a:off x="4517638" y="5221598"/>
            <a:ext cx="4022408" cy="353318"/>
          </a:xfrm>
          <a:prstGeom prst="rect">
            <a:avLst/>
          </a:prstGeom>
          <a:noFill/>
          <a:ln>
            <a:noFill/>
          </a:ln>
        </p:spPr>
        <p:txBody>
          <a:bodyPr spcFirstLastPara="1" wrap="square" lIns="0" tIns="0" rIns="0" bIns="0" anchor="t" anchorCtr="0">
            <a:noAutofit/>
          </a:bodyPr>
          <a:lstStyle/>
          <a:p>
            <a:pPr algn="ctr">
              <a:lnSpc>
                <a:spcPct val="135000"/>
              </a:lnSpc>
              <a:buClr>
                <a:srgbClr val="5F6B85"/>
              </a:buClr>
              <a:buSzPts val="1000"/>
              <a:buFont typeface="Inter"/>
            </a:pPr>
            <a:r>
              <a:rPr lang="en" sz="1000" b="0" i="0" u="none" strike="noStrike" cap="none" err="1">
                <a:solidFill>
                  <a:srgbClr val="5F6B85"/>
                </a:solidFill>
                <a:latin typeface="Inter"/>
                <a:ea typeface="Inter"/>
                <a:cs typeface="Inter"/>
                <a:sym typeface="Inter"/>
              </a:rPr>
              <a:t>CrossWeave</a:t>
            </a:r>
            <a:r>
              <a:rPr lang="en" sz="1000" b="0" i="0" u="none" strike="noStrike" cap="none">
                <a:solidFill>
                  <a:srgbClr val="5F6B85"/>
                </a:solidFill>
                <a:latin typeface="Inter"/>
                <a:ea typeface="Inter"/>
                <a:cs typeface="Inter"/>
                <a:sym typeface="Inter"/>
              </a:rPr>
              <a:t> adds perspective by showing </a:t>
            </a:r>
            <a:r>
              <a:rPr lang="en" sz="1000" b="0" i="0" u="none" strike="noStrike" cap="none">
                <a:solidFill>
                  <a:srgbClr val="00B050"/>
                </a:solidFill>
                <a:latin typeface="Inter"/>
                <a:ea typeface="Inter"/>
                <a:cs typeface="Inter"/>
                <a:sym typeface="Inter"/>
              </a:rPr>
              <a:t>related posts</a:t>
            </a:r>
            <a:r>
              <a:rPr lang="en" sz="1000" b="0" i="0" u="none" strike="noStrike" cap="none">
                <a:solidFill>
                  <a:srgbClr val="5F6B85"/>
                </a:solidFill>
                <a:latin typeface="Inter"/>
                <a:ea typeface="Inter"/>
                <a:cs typeface="Inter"/>
                <a:sym typeface="Inter"/>
              </a:rPr>
              <a:t> </a:t>
            </a:r>
            <a:br>
              <a:rPr lang="en" sz="1000">
                <a:solidFill>
                  <a:srgbClr val="5F6B85"/>
                </a:solidFill>
                <a:latin typeface="Inter"/>
                <a:ea typeface="Inter"/>
                <a:cs typeface="Inter"/>
                <a:sym typeface="Inter"/>
              </a:rPr>
            </a:br>
            <a:r>
              <a:rPr lang="en" sz="1000" b="0" i="0" u="none" strike="noStrike" cap="none">
                <a:solidFill>
                  <a:srgbClr val="5F6B85"/>
                </a:solidFill>
                <a:latin typeface="Inter"/>
                <a:ea typeface="Inter"/>
                <a:cs typeface="Inter"/>
                <a:sym typeface="Inter"/>
              </a:rPr>
              <a:t>alongside your </a:t>
            </a:r>
            <a:r>
              <a:rPr lang="en" sz="1000" b="0" i="0" u="none" strike="noStrike" cap="none">
                <a:solidFill>
                  <a:srgbClr val="C00000"/>
                </a:solidFill>
                <a:latin typeface="Inter"/>
                <a:ea typeface="Inter"/>
                <a:cs typeface="Inter"/>
                <a:sym typeface="Inter"/>
              </a:rPr>
              <a:t>regular </a:t>
            </a:r>
            <a:r>
              <a:rPr lang="en" sz="1000">
                <a:solidFill>
                  <a:srgbClr val="C00000"/>
                </a:solidFill>
                <a:latin typeface="Inter"/>
                <a:ea typeface="Inter"/>
                <a:cs typeface="Inter"/>
                <a:sym typeface="Inter"/>
              </a:rPr>
              <a:t>social</a:t>
            </a:r>
            <a:r>
              <a:rPr lang="en" sz="1000" b="0" i="0" u="none" strike="noStrike" cap="none">
                <a:solidFill>
                  <a:srgbClr val="C00000"/>
                </a:solidFill>
                <a:latin typeface="Inter"/>
                <a:ea typeface="Inter"/>
                <a:cs typeface="Inter"/>
                <a:sym typeface="Inter"/>
              </a:rPr>
              <a:t> media feed</a:t>
            </a:r>
            <a:r>
              <a:rPr lang="en" sz="1000" b="0" i="0" u="none" strike="noStrike" cap="none">
                <a:solidFill>
                  <a:srgbClr val="5F6B85"/>
                </a:solidFill>
                <a:latin typeface="Inter"/>
                <a:ea typeface="Inter"/>
                <a:cs typeface="Inter"/>
                <a:sym typeface="Inter"/>
              </a:rPr>
              <a:t>.</a:t>
            </a:r>
            <a:endParaRPr lang="en-US" sz="1000" b="0" i="0" u="none" strike="noStrike" cap="none">
              <a:solidFill>
                <a:schemeClr val="dk1"/>
              </a:solidFill>
              <a:latin typeface="Inter"/>
              <a:ea typeface="Inter"/>
              <a:cs typeface="Inter"/>
            </a:endParaRPr>
          </a:p>
        </p:txBody>
      </p:sp>
      <p:pic>
        <p:nvPicPr>
          <p:cNvPr id="157" name="Google Shape;157;p22" descr="preencoded.png"/>
          <p:cNvPicPr preferRelativeResize="0"/>
          <p:nvPr/>
        </p:nvPicPr>
        <p:blipFill rotWithShape="1">
          <a:blip r:embed="rId6">
            <a:alphaModFix/>
          </a:blip>
          <a:srcRect/>
          <a:stretch/>
        </p:blipFill>
        <p:spPr>
          <a:xfrm>
            <a:off x="609600" y="4695825"/>
            <a:ext cx="152400" cy="152400"/>
          </a:xfrm>
          <a:prstGeom prst="rect">
            <a:avLst/>
          </a:prstGeom>
          <a:noFill/>
          <a:ln>
            <a:noFill/>
          </a:ln>
        </p:spPr>
      </p:pic>
      <p:sp>
        <p:nvSpPr>
          <p:cNvPr id="158" name="Google Shape;158;p22"/>
          <p:cNvSpPr/>
          <p:nvPr/>
        </p:nvSpPr>
        <p:spPr>
          <a:xfrm>
            <a:off x="828675" y="4692030"/>
            <a:ext cx="732160"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1C2645"/>
              </a:buClr>
              <a:buSzPts val="900"/>
              <a:buFont typeface="Source Serif 4"/>
              <a:buNone/>
            </a:pPr>
            <a:r>
              <a:rPr lang="en" sz="900" b="1" i="0" u="none" strike="noStrike" cap="none">
                <a:solidFill>
                  <a:srgbClr val="1C2645"/>
                </a:solidFill>
                <a:latin typeface="Source Serif 4"/>
                <a:ea typeface="Source Serif 4"/>
                <a:cs typeface="Source Serif 4"/>
                <a:sym typeface="Source Serif 4"/>
              </a:rPr>
              <a:t>CrossWeave</a:t>
            </a:r>
            <a:endParaRPr sz="900" b="0" i="0" u="none" strike="noStrike" cap="none">
              <a:solidFill>
                <a:schemeClr val="dk1"/>
              </a:solidFill>
              <a:latin typeface="Inter"/>
              <a:ea typeface="Inter"/>
              <a:cs typeface="Inter"/>
              <a:sym typeface="Inter"/>
            </a:endParaRPr>
          </a:p>
        </p:txBody>
      </p:sp>
      <p:sp>
        <p:nvSpPr>
          <p:cNvPr id="159" name="Google Shape;159;p22"/>
          <p:cNvSpPr/>
          <p:nvPr/>
        </p:nvSpPr>
        <p:spPr>
          <a:xfrm>
            <a:off x="1560835" y="4692030"/>
            <a:ext cx="707767"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Demo Q&amp;A</a:t>
            </a:r>
            <a:endParaRPr sz="900" b="0" i="0" u="none" strike="noStrike" cap="none">
              <a:solidFill>
                <a:schemeClr val="dk1"/>
              </a:solidFill>
              <a:latin typeface="Inter"/>
              <a:ea typeface="Inter"/>
              <a:cs typeface="Inter"/>
              <a:sym typeface="Inter"/>
            </a:endParaRPr>
          </a:p>
        </p:txBody>
      </p:sp>
      <p:sp>
        <p:nvSpPr>
          <p:cNvPr id="160" name="Google Shape;160;p22"/>
          <p:cNvSpPr/>
          <p:nvPr/>
        </p:nvSpPr>
        <p:spPr>
          <a:xfrm>
            <a:off x="7858907" y="4692030"/>
            <a:ext cx="810593"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x-weave.org</a:t>
            </a:r>
            <a:endParaRPr sz="900" b="0" i="0" u="none" strike="noStrike" cap="none">
              <a:solidFill>
                <a:schemeClr val="dk1"/>
              </a:solidFill>
              <a:latin typeface="Inter"/>
              <a:ea typeface="Inter"/>
              <a:cs typeface="Inter"/>
              <a:sym typeface="Inter"/>
            </a:endParaRPr>
          </a:p>
        </p:txBody>
      </p:sp>
      <p:sp>
        <p:nvSpPr>
          <p:cNvPr id="153" name="Google Shape;153;p22"/>
          <p:cNvSpPr/>
          <p:nvPr/>
        </p:nvSpPr>
        <p:spPr>
          <a:xfrm>
            <a:off x="4587333" y="1244481"/>
            <a:ext cx="2725459" cy="225369"/>
          </a:xfrm>
          <a:custGeom>
            <a:avLst/>
            <a:gdLst/>
            <a:ahLst/>
            <a:cxnLst/>
            <a:rect l="l" t="t" r="r" b="b"/>
            <a:pathLst>
              <a:path w="3126234" h="264120" extrusionOk="0">
                <a:moveTo>
                  <a:pt x="132060" y="0"/>
                </a:moveTo>
                <a:lnTo>
                  <a:pt x="2994174" y="0"/>
                </a:lnTo>
                <a:cubicBezTo>
                  <a:pt x="3029198" y="0"/>
                  <a:pt x="3062788" y="13913"/>
                  <a:pt x="3087555" y="38679"/>
                </a:cubicBezTo>
                <a:cubicBezTo>
                  <a:pt x="3112321" y="63446"/>
                  <a:pt x="3126234" y="97036"/>
                  <a:pt x="3126234" y="132060"/>
                </a:cubicBezTo>
                <a:lnTo>
                  <a:pt x="3126234" y="132060"/>
                </a:lnTo>
                <a:cubicBezTo>
                  <a:pt x="3126234" y="204995"/>
                  <a:pt x="3067109" y="264120"/>
                  <a:pt x="2994174" y="264120"/>
                </a:cubicBezTo>
                <a:lnTo>
                  <a:pt x="132060" y="264120"/>
                </a:lnTo>
                <a:cubicBezTo>
                  <a:pt x="59125" y="264120"/>
                  <a:pt x="0" y="204995"/>
                  <a:pt x="0" y="132060"/>
                </a:cubicBezTo>
                <a:lnTo>
                  <a:pt x="0" y="132060"/>
                </a:lnTo>
                <a:cubicBezTo>
                  <a:pt x="0" y="59125"/>
                  <a:pt x="59125" y="0"/>
                  <a:pt x="132060" y="0"/>
                </a:cubicBezTo>
                <a:close/>
              </a:path>
            </a:pathLst>
          </a:custGeom>
          <a:solidFill>
            <a:srgbClr val="FCA58B"/>
          </a:solidFill>
          <a:ln>
            <a:noFill/>
          </a:ln>
        </p:spPr>
        <p:txBody>
          <a:bodyPr spcFirstLastPara="1" wrap="square" lIns="53125" tIns="19050" rIns="53125" bIns="0" anchor="t" anchorCtr="0">
            <a:noAutofit/>
          </a:bodyPr>
          <a:lstStyle/>
          <a:p>
            <a:pPr algn="ctr">
              <a:lnSpc>
                <a:spcPct val="140000"/>
              </a:lnSpc>
              <a:buClr>
                <a:srgbClr val="5F6B85"/>
              </a:buClr>
              <a:buSzPts val="900"/>
            </a:pPr>
            <a:r>
              <a:rPr lang="en" sz="900" b="1" i="0" u="none" strike="noStrike" cap="none">
                <a:solidFill>
                  <a:srgbClr val="5F6B85"/>
                </a:solidFill>
                <a:latin typeface="Inter"/>
                <a:ea typeface="Inter"/>
                <a:cs typeface="Inter"/>
                <a:sym typeface="Inter"/>
              </a:rPr>
              <a:t>Your familiar</a:t>
            </a:r>
            <a:r>
              <a:rPr lang="en" sz="900" b="1">
                <a:solidFill>
                  <a:srgbClr val="5F6B85"/>
                </a:solidFill>
                <a:latin typeface="Inter"/>
                <a:ea typeface="Inter"/>
                <a:cs typeface="Inter"/>
                <a:sym typeface="Inter"/>
              </a:rPr>
              <a:t> view</a:t>
            </a:r>
            <a:endParaRPr sz="900" b="0" i="0" u="none" strike="noStrike" cap="none">
              <a:solidFill>
                <a:schemeClr val="dk1"/>
              </a:solidFill>
              <a:latin typeface="Inter"/>
              <a:ea typeface="Inter"/>
              <a:cs typeface="Inter"/>
              <a:sym typeface="Inter"/>
            </a:endParaRPr>
          </a:p>
        </p:txBody>
      </p:sp>
      <p:sp>
        <p:nvSpPr>
          <p:cNvPr id="154" name="Google Shape;154;p22"/>
          <p:cNvSpPr/>
          <p:nvPr/>
        </p:nvSpPr>
        <p:spPr>
          <a:xfrm>
            <a:off x="7379223" y="1244481"/>
            <a:ext cx="1747585" cy="225369"/>
          </a:xfrm>
          <a:custGeom>
            <a:avLst/>
            <a:gdLst/>
            <a:ahLst/>
            <a:cxnLst/>
            <a:rect l="l" t="t" r="r" b="b"/>
            <a:pathLst>
              <a:path w="2004566" h="264120" extrusionOk="0">
                <a:moveTo>
                  <a:pt x="132060" y="0"/>
                </a:moveTo>
                <a:lnTo>
                  <a:pt x="1872506" y="0"/>
                </a:lnTo>
                <a:cubicBezTo>
                  <a:pt x="1907530" y="0"/>
                  <a:pt x="1941120" y="13913"/>
                  <a:pt x="1965887" y="38679"/>
                </a:cubicBezTo>
                <a:cubicBezTo>
                  <a:pt x="1990653" y="63446"/>
                  <a:pt x="2004566" y="97036"/>
                  <a:pt x="2004566" y="132060"/>
                </a:cubicBezTo>
                <a:lnTo>
                  <a:pt x="2004566" y="132060"/>
                </a:lnTo>
                <a:cubicBezTo>
                  <a:pt x="2004566" y="204995"/>
                  <a:pt x="1945441" y="264120"/>
                  <a:pt x="1872506" y="264120"/>
                </a:cubicBezTo>
                <a:lnTo>
                  <a:pt x="132060" y="264120"/>
                </a:lnTo>
                <a:cubicBezTo>
                  <a:pt x="59125" y="264120"/>
                  <a:pt x="0" y="204995"/>
                  <a:pt x="0" y="132060"/>
                </a:cubicBezTo>
                <a:lnTo>
                  <a:pt x="0" y="132060"/>
                </a:lnTo>
                <a:cubicBezTo>
                  <a:pt x="0" y="59125"/>
                  <a:pt x="59125" y="0"/>
                  <a:pt x="132060" y="0"/>
                </a:cubicBezTo>
                <a:close/>
              </a:path>
            </a:pathLst>
          </a:custGeom>
          <a:solidFill>
            <a:srgbClr val="DCF8E0"/>
          </a:solidFill>
          <a:ln>
            <a:noFill/>
          </a:ln>
        </p:spPr>
        <p:txBody>
          <a:bodyPr spcFirstLastPara="1" wrap="square" lIns="65750" tIns="19050" rIns="65750" bIns="0" anchor="t" anchorCtr="0">
            <a:noAutofit/>
          </a:bodyPr>
          <a:lstStyle/>
          <a:p>
            <a:pPr marL="0" marR="0" lvl="0" indent="0" algn="ctr" rtl="0">
              <a:lnSpc>
                <a:spcPct val="140000"/>
              </a:lnSpc>
              <a:spcBef>
                <a:spcPts val="0"/>
              </a:spcBef>
              <a:spcAft>
                <a:spcPts val="0"/>
              </a:spcAft>
              <a:buClr>
                <a:srgbClr val="2A894F"/>
              </a:buClr>
              <a:buSzPts val="900"/>
              <a:buFont typeface="Inter"/>
              <a:buNone/>
            </a:pPr>
            <a:r>
              <a:rPr lang="en" sz="900" b="1" i="0" u="none" strike="noStrike" cap="none">
                <a:solidFill>
                  <a:srgbClr val="2A894F"/>
                </a:solidFill>
                <a:latin typeface="Inter"/>
                <a:ea typeface="Inter"/>
                <a:cs typeface="Inter"/>
                <a:sym typeface="Inter"/>
              </a:rPr>
              <a:t>AI-curated side pane</a:t>
            </a:r>
            <a:endParaRPr sz="900" b="0" i="0" u="none" strike="noStrike" cap="none">
              <a:solidFill>
                <a:schemeClr val="dk1"/>
              </a:solidFill>
              <a:latin typeface="Inter"/>
              <a:ea typeface="Inter"/>
              <a:cs typeface="Inter"/>
              <a:sym typeface="Inter"/>
            </a:endParaRPr>
          </a:p>
        </p:txBody>
      </p:sp>
      <p:sp>
        <p:nvSpPr>
          <p:cNvPr id="155" name="Google Shape;155;p22"/>
          <p:cNvSpPr/>
          <p:nvPr/>
        </p:nvSpPr>
        <p:spPr>
          <a:xfrm>
            <a:off x="4587333" y="1474342"/>
            <a:ext cx="4539475" cy="2931320"/>
          </a:xfrm>
          <a:prstGeom prst="roundRect">
            <a:avLst>
              <a:gd name="adj" fmla="val 2957"/>
            </a:avLst>
          </a:prstGeom>
          <a:solidFill>
            <a:srgbClr val="FFFFFF"/>
          </a:solidFill>
          <a:ln>
            <a:noFill/>
          </a:ln>
          <a:effectLst>
            <a:outerShdw blurRad="304800" dist="101600" dir="5400000" algn="bl" rotWithShape="0">
              <a:srgbClr val="1C2645">
                <a:alpha val="12157"/>
              </a:srgbClr>
            </a:outerShdw>
          </a:effectLst>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161" name="Google Shape;161;p22" title="arxiv-crossweave_writing_plus_reading_default.jpg"/>
          <p:cNvPicPr preferRelativeResize="0"/>
          <p:nvPr/>
        </p:nvPicPr>
        <p:blipFill rotWithShape="1">
          <a:blip r:embed="rId7">
            <a:alphaModFix/>
          </a:blip>
          <a:srcRect/>
          <a:stretch/>
        </p:blipFill>
        <p:spPr>
          <a:xfrm>
            <a:off x="4587333" y="1734168"/>
            <a:ext cx="4539474" cy="2930906"/>
          </a:xfrm>
          <a:prstGeom prst="rect">
            <a:avLst/>
          </a:prstGeom>
          <a:noFill/>
          <a:ln>
            <a:noFill/>
          </a:ln>
        </p:spPr>
      </p:pic>
      <p:pic>
        <p:nvPicPr>
          <p:cNvPr id="3" name="Picture 2" descr="Carrots Celery And Cucumbers On A White Background Stock Photo - Download  Image Now - Crudite, Cut Out, White Background - iStock">
            <a:extLst>
              <a:ext uri="{FF2B5EF4-FFF2-40B4-BE49-F238E27FC236}">
                <a16:creationId xmlns:a16="http://schemas.microsoft.com/office/drawing/2014/main" id="{D2DB62B4-ACC3-777D-2372-5BBF3A4050E9}"/>
              </a:ext>
            </a:extLst>
          </p:cNvPr>
          <p:cNvPicPr>
            <a:picLocks noChangeAspect="1"/>
          </p:cNvPicPr>
          <p:nvPr/>
        </p:nvPicPr>
        <p:blipFill>
          <a:blip r:embed="rId8"/>
          <a:srcRect l="23775" t="8660" r="41697" b="10878"/>
          <a:stretch>
            <a:fillRect/>
          </a:stretch>
        </p:blipFill>
        <p:spPr>
          <a:xfrm>
            <a:off x="7735530" y="1105"/>
            <a:ext cx="994799" cy="1277301"/>
          </a:xfrm>
          <a:prstGeom prst="rect">
            <a:avLst/>
          </a:prstGeom>
        </p:spPr>
      </p:pic>
      <p:pic>
        <p:nvPicPr>
          <p:cNvPr id="6" name="Picture 5" descr="Candied Cheetos">
            <a:extLst>
              <a:ext uri="{FF2B5EF4-FFF2-40B4-BE49-F238E27FC236}">
                <a16:creationId xmlns:a16="http://schemas.microsoft.com/office/drawing/2014/main" id="{13060975-1F67-E000-E189-47648D033F69}"/>
              </a:ext>
            </a:extLst>
          </p:cNvPr>
          <p:cNvPicPr>
            <a:picLocks noChangeAspect="1"/>
          </p:cNvPicPr>
          <p:nvPr/>
        </p:nvPicPr>
        <p:blipFill>
          <a:blip r:embed="rId9"/>
          <a:srcRect l="1836" t="13311" r="690" b="8000"/>
          <a:stretch>
            <a:fillRect/>
          </a:stretch>
        </p:blipFill>
        <p:spPr>
          <a:xfrm>
            <a:off x="5520656" y="-348"/>
            <a:ext cx="957985" cy="123859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FCFD"/>
        </a:solidFill>
        <a:effectLst/>
      </p:bgPr>
    </p:bg>
    <p:spTree>
      <p:nvGrpSpPr>
        <p:cNvPr id="1" name="Shape 166"/>
        <p:cNvGrpSpPr/>
        <p:nvPr/>
      </p:nvGrpSpPr>
      <p:grpSpPr>
        <a:xfrm>
          <a:off x="0" y="0"/>
          <a:ext cx="0" cy="0"/>
          <a:chOff x="0" y="0"/>
          <a:chExt cx="0" cy="0"/>
        </a:xfrm>
      </p:grpSpPr>
      <p:sp>
        <p:nvSpPr>
          <p:cNvPr id="167" name="Google Shape;167;p23"/>
          <p:cNvSpPr txBox="1">
            <a:spLocks noGrp="1"/>
          </p:cNvSpPr>
          <p:nvPr>
            <p:ph type="title"/>
          </p:nvPr>
        </p:nvSpPr>
        <p:spPr>
          <a:xfrm>
            <a:off x="1062856" y="495300"/>
            <a:ext cx="7695690" cy="647700"/>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rgbClr val="1C2645"/>
              </a:buClr>
              <a:buSzPts val="2300"/>
              <a:buFont typeface="Source Serif 4"/>
              <a:buNone/>
            </a:pPr>
            <a:r>
              <a:rPr lang="en" sz="2300" b="1" i="0">
                <a:solidFill>
                  <a:srgbClr val="1C2645"/>
                </a:solidFill>
                <a:latin typeface="Source Serif 4"/>
                <a:ea typeface="Source Serif 4"/>
                <a:cs typeface="Source Serif 4"/>
                <a:sym typeface="Source Serif 4"/>
              </a:rPr>
              <a:t>How is it different from other prosocial bridging feeds, e.g. MySky on Bluesky?</a:t>
            </a:r>
            <a:endParaRPr sz="2300"/>
          </a:p>
        </p:txBody>
      </p:sp>
      <p:sp>
        <p:nvSpPr>
          <p:cNvPr id="168" name="Google Shape;168;p23"/>
          <p:cNvSpPr/>
          <p:nvPr/>
        </p:nvSpPr>
        <p:spPr>
          <a:xfrm>
            <a:off x="611981" y="1354931"/>
            <a:ext cx="3838575" cy="2101640"/>
          </a:xfrm>
          <a:prstGeom prst="roundRect">
            <a:avLst>
              <a:gd name="adj" fmla="val 4419"/>
            </a:avLst>
          </a:prstGeom>
          <a:solidFill>
            <a:srgbClr val="F4F5F8"/>
          </a:solidFill>
          <a:ln w="9525" cap="flat" cmpd="sng">
            <a:solidFill>
              <a:srgbClr val="E4E7EE"/>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69" name="Google Shape;169;p23"/>
          <p:cNvSpPr/>
          <p:nvPr/>
        </p:nvSpPr>
        <p:spPr>
          <a:xfrm>
            <a:off x="785813" y="1528763"/>
            <a:ext cx="3595640" cy="224767"/>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1C2645"/>
              </a:buClr>
              <a:buSzPts val="1400"/>
              <a:buFont typeface="Inter"/>
              <a:buNone/>
            </a:pPr>
            <a:r>
              <a:rPr lang="en" sz="1400" b="1" i="0" u="none" strike="noStrike" cap="none">
                <a:solidFill>
                  <a:srgbClr val="1C2645"/>
                </a:solidFill>
                <a:latin typeface="Inter"/>
                <a:ea typeface="Inter"/>
                <a:cs typeface="Inter"/>
                <a:sym typeface="Inter"/>
              </a:rPr>
              <a:t>A bridging feed</a:t>
            </a:r>
            <a:endParaRPr sz="1400" b="0" i="0" u="none" strike="noStrike" cap="none">
              <a:solidFill>
                <a:schemeClr val="dk1"/>
              </a:solidFill>
              <a:latin typeface="Inter"/>
              <a:ea typeface="Inter"/>
              <a:cs typeface="Inter"/>
              <a:sym typeface="Inter"/>
            </a:endParaRPr>
          </a:p>
        </p:txBody>
      </p:sp>
      <p:sp>
        <p:nvSpPr>
          <p:cNvPr id="170" name="Google Shape;170;p23"/>
          <p:cNvSpPr/>
          <p:nvPr/>
        </p:nvSpPr>
        <p:spPr>
          <a:xfrm>
            <a:off x="785813" y="1829730"/>
            <a:ext cx="3595640" cy="186184"/>
          </a:xfrm>
          <a:prstGeom prst="rect">
            <a:avLst/>
          </a:prstGeom>
          <a:noFill/>
          <a:ln>
            <a:noFill/>
          </a:ln>
        </p:spPr>
        <p:txBody>
          <a:bodyPr spcFirstLastPara="1" wrap="square" lIns="0" tIns="0" rIns="0" bIns="0" anchor="t" anchorCtr="0">
            <a:noAutofit/>
          </a:bodyPr>
          <a:lstStyle/>
          <a:p>
            <a:pPr>
              <a:lnSpc>
                <a:spcPct val="135000"/>
              </a:lnSpc>
            </a:pPr>
            <a:r>
              <a:rPr lang="en" sz="1000" err="1">
                <a:solidFill>
                  <a:srgbClr val="5F6B85"/>
                </a:solidFill>
                <a:latin typeface="Inter"/>
                <a:ea typeface="Inter"/>
                <a:sym typeface="Inter"/>
              </a:rPr>
              <a:t>Reranks</a:t>
            </a:r>
            <a:r>
              <a:rPr lang="en" sz="1000">
                <a:solidFill>
                  <a:srgbClr val="5F6B85"/>
                </a:solidFill>
                <a:latin typeface="Inter"/>
                <a:ea typeface="Inter"/>
                <a:sym typeface="Inter"/>
              </a:rPr>
              <a:t> and suppresses posts in your feed</a:t>
            </a:r>
            <a:endParaRPr lang="en-US"/>
          </a:p>
        </p:txBody>
      </p:sp>
      <p:sp>
        <p:nvSpPr>
          <p:cNvPr id="171" name="Google Shape;171;p23"/>
          <p:cNvSpPr/>
          <p:nvPr/>
        </p:nvSpPr>
        <p:spPr>
          <a:xfrm>
            <a:off x="785813" y="2092115"/>
            <a:ext cx="2095500" cy="190500"/>
          </a:xfrm>
          <a:prstGeom prst="roundRect">
            <a:avLst>
              <a:gd name="adj" fmla="val 20000"/>
            </a:avLst>
          </a:prstGeom>
          <a:solidFill>
            <a:srgbClr val="E4E7EE"/>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72" name="Google Shape;172;p23"/>
          <p:cNvSpPr/>
          <p:nvPr/>
        </p:nvSpPr>
        <p:spPr>
          <a:xfrm>
            <a:off x="790575" y="2344527"/>
            <a:ext cx="2085975" cy="167617"/>
          </a:xfrm>
          <a:prstGeom prst="roundRect">
            <a:avLst>
              <a:gd name="adj" fmla="val 19889"/>
            </a:avLst>
          </a:prstGeom>
          <a:solidFill>
            <a:schemeClr val="accent3">
              <a:lumMod val="60000"/>
              <a:lumOff val="40000"/>
            </a:schemeClr>
          </a:solidFill>
          <a:ln w="12700" cap="flat" cmpd="sng">
            <a:solidFill>
              <a:srgbClr val="0070C0"/>
            </a:solidFill>
            <a:prstDash val="solid"/>
            <a:round/>
            <a:headEnd type="none" w="sm" len="sm"/>
            <a:tailEnd type="none" w="sm" len="sm"/>
          </a:ln>
        </p:spPr>
        <p:txBody>
          <a:bodyPr spcFirstLastPara="1" wrap="square" lIns="71200" tIns="0" rIns="13475" bIns="0" anchor="t" anchorCtr="0">
            <a:noAutofit/>
          </a:bodyPr>
          <a:lstStyle/>
          <a:p>
            <a:pPr marL="0" marR="0" lvl="0" indent="0" algn="l" rtl="0">
              <a:lnSpc>
                <a:spcPct val="130000"/>
              </a:lnSpc>
              <a:spcBef>
                <a:spcPts val="0"/>
              </a:spcBef>
              <a:spcAft>
                <a:spcPts val="0"/>
              </a:spcAft>
              <a:buClr>
                <a:srgbClr val="6F5D1D"/>
              </a:buClr>
              <a:buSzPts val="900"/>
              <a:buFont typeface="Inter"/>
              <a:buNone/>
            </a:pPr>
            <a:endParaRPr lang="en" sz="900" b="0" i="0" u="none" strike="noStrike" cap="none">
              <a:solidFill>
                <a:srgbClr val="6F5D1D"/>
              </a:solidFill>
              <a:latin typeface="Inter"/>
              <a:ea typeface="Inter"/>
              <a:cs typeface="Inter"/>
            </a:endParaRPr>
          </a:p>
        </p:txBody>
      </p:sp>
      <p:sp>
        <p:nvSpPr>
          <p:cNvPr id="173" name="Google Shape;173;p23"/>
          <p:cNvSpPr/>
          <p:nvPr/>
        </p:nvSpPr>
        <p:spPr>
          <a:xfrm>
            <a:off x="785813" y="2574057"/>
            <a:ext cx="2095500" cy="190500"/>
          </a:xfrm>
          <a:prstGeom prst="roundRect">
            <a:avLst>
              <a:gd name="adj" fmla="val 20000"/>
            </a:avLst>
          </a:prstGeom>
          <a:solidFill>
            <a:srgbClr val="E4E7EE"/>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74" name="Google Shape;174;p23"/>
          <p:cNvSpPr/>
          <p:nvPr/>
        </p:nvSpPr>
        <p:spPr>
          <a:xfrm>
            <a:off x="790575" y="2826470"/>
            <a:ext cx="2085975" cy="167617"/>
          </a:xfrm>
          <a:prstGeom prst="roundRect">
            <a:avLst>
              <a:gd name="adj" fmla="val 19889"/>
            </a:avLst>
          </a:prstGeom>
          <a:solidFill>
            <a:schemeClr val="accent3">
              <a:lumMod val="60000"/>
              <a:lumOff val="40000"/>
            </a:schemeClr>
          </a:solidFill>
          <a:ln w="12700" cap="flat" cmpd="sng">
            <a:solidFill>
              <a:srgbClr val="0070C0"/>
            </a:solidFill>
            <a:prstDash val="solid"/>
            <a:round/>
            <a:headEnd type="none" w="sm" len="sm"/>
            <a:tailEnd type="none" w="sm" len="sm"/>
          </a:ln>
        </p:spPr>
        <p:txBody>
          <a:bodyPr spcFirstLastPara="1" wrap="square" lIns="71200" tIns="0" rIns="13475" bIns="0" anchor="t" anchorCtr="0">
            <a:noAutofit/>
          </a:bodyPr>
          <a:lstStyle/>
          <a:p>
            <a:pPr marL="0" marR="0" lvl="0" indent="0" algn="l" rtl="0">
              <a:lnSpc>
                <a:spcPct val="130000"/>
              </a:lnSpc>
              <a:spcBef>
                <a:spcPts val="0"/>
              </a:spcBef>
              <a:spcAft>
                <a:spcPts val="0"/>
              </a:spcAft>
              <a:buClr>
                <a:srgbClr val="6F5D1D"/>
              </a:buClr>
              <a:buSzPts val="900"/>
              <a:buFont typeface="Inter"/>
              <a:buNone/>
            </a:pPr>
            <a:endParaRPr lang="en" sz="900" b="0" i="0" u="none" strike="noStrike" cap="none">
              <a:solidFill>
                <a:srgbClr val="6F5D1D"/>
              </a:solidFill>
              <a:latin typeface="Inter"/>
              <a:ea typeface="Inter"/>
              <a:cs typeface="Inter"/>
            </a:endParaRPr>
          </a:p>
        </p:txBody>
      </p:sp>
      <p:sp>
        <p:nvSpPr>
          <p:cNvPr id="175" name="Google Shape;175;p23"/>
          <p:cNvSpPr/>
          <p:nvPr/>
        </p:nvSpPr>
        <p:spPr>
          <a:xfrm>
            <a:off x="785813" y="3056000"/>
            <a:ext cx="2095500" cy="190500"/>
          </a:xfrm>
          <a:prstGeom prst="roundRect">
            <a:avLst>
              <a:gd name="adj" fmla="val 20000"/>
            </a:avLst>
          </a:prstGeom>
          <a:solidFill>
            <a:schemeClr val="bg1"/>
          </a:solidFill>
          <a:ln w="12700">
            <a:solidFill>
              <a:srgbClr val="C00000"/>
            </a:solidFill>
            <a:prstDash val="dash"/>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76" name="Google Shape;176;p23"/>
          <p:cNvSpPr/>
          <p:nvPr/>
        </p:nvSpPr>
        <p:spPr>
          <a:xfrm>
            <a:off x="4686300" y="1357313"/>
            <a:ext cx="3843338" cy="2096877"/>
          </a:xfrm>
          <a:prstGeom prst="roundRect">
            <a:avLst>
              <a:gd name="adj" fmla="val 4315"/>
            </a:avLst>
          </a:prstGeom>
          <a:solidFill>
            <a:srgbClr val="FFFFFF"/>
          </a:solidFill>
          <a:ln w="12700" cap="flat" cmpd="sng">
            <a:solidFill>
              <a:srgbClr val="9FD6C8"/>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77" name="Google Shape;177;p23"/>
          <p:cNvSpPr/>
          <p:nvPr/>
        </p:nvSpPr>
        <p:spPr>
          <a:xfrm>
            <a:off x="4862513" y="1533525"/>
            <a:ext cx="3595640" cy="224767"/>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23786A"/>
              </a:buClr>
              <a:buSzPts val="1400"/>
              <a:buFont typeface="Inter"/>
              <a:buNone/>
            </a:pPr>
            <a:r>
              <a:rPr lang="en" sz="1400" b="1" i="0" u="none" strike="noStrike" cap="none">
                <a:solidFill>
                  <a:srgbClr val="23786A"/>
                </a:solidFill>
                <a:latin typeface="Inter"/>
                <a:ea typeface="Inter"/>
                <a:cs typeface="Inter"/>
                <a:sym typeface="Inter"/>
              </a:rPr>
              <a:t>CrossWeave</a:t>
            </a:r>
            <a:endParaRPr sz="1400" b="0" i="0" u="none" strike="noStrike" cap="none">
              <a:solidFill>
                <a:schemeClr val="dk1"/>
              </a:solidFill>
              <a:latin typeface="Inter"/>
              <a:ea typeface="Inter"/>
              <a:cs typeface="Inter"/>
              <a:sym typeface="Inter"/>
            </a:endParaRPr>
          </a:p>
        </p:txBody>
      </p:sp>
      <p:sp>
        <p:nvSpPr>
          <p:cNvPr id="178" name="Google Shape;178;p23"/>
          <p:cNvSpPr/>
          <p:nvPr/>
        </p:nvSpPr>
        <p:spPr>
          <a:xfrm>
            <a:off x="4862513" y="1834493"/>
            <a:ext cx="3595640" cy="186184"/>
          </a:xfrm>
          <a:prstGeom prst="rect">
            <a:avLst/>
          </a:prstGeom>
          <a:noFill/>
          <a:ln>
            <a:noFill/>
          </a:ln>
        </p:spPr>
        <p:txBody>
          <a:bodyPr spcFirstLastPara="1" wrap="square" lIns="0" tIns="0" rIns="0" bIns="0" anchor="t" anchorCtr="0">
            <a:noAutofit/>
          </a:bodyPr>
          <a:lstStyle/>
          <a:p>
            <a:pPr marL="0" marR="0" lvl="0" indent="0" algn="l" rtl="0">
              <a:lnSpc>
                <a:spcPct val="135000"/>
              </a:lnSpc>
              <a:spcBef>
                <a:spcPts val="0"/>
              </a:spcBef>
              <a:spcAft>
                <a:spcPts val="0"/>
              </a:spcAft>
              <a:buClr>
                <a:srgbClr val="5F6B85"/>
              </a:buClr>
              <a:buSzPts val="1000"/>
              <a:buFont typeface="Inter"/>
              <a:buNone/>
            </a:pPr>
            <a:r>
              <a:rPr lang="en" sz="1000" b="0" i="0" u="none" strike="noStrike" cap="none">
                <a:solidFill>
                  <a:srgbClr val="5F6B85"/>
                </a:solidFill>
                <a:latin typeface="Inter"/>
                <a:ea typeface="Inter"/>
                <a:cs typeface="Inter"/>
                <a:sym typeface="Inter"/>
              </a:rPr>
              <a:t>Your feed, untouched — plus a side pane</a:t>
            </a:r>
            <a:endParaRPr sz="1000" b="0" i="0" u="none" strike="noStrike" cap="none">
              <a:solidFill>
                <a:schemeClr val="dk1"/>
              </a:solidFill>
              <a:latin typeface="Inter"/>
              <a:ea typeface="Inter"/>
              <a:cs typeface="Inter"/>
              <a:sym typeface="Inter"/>
            </a:endParaRPr>
          </a:p>
        </p:txBody>
      </p:sp>
      <p:sp>
        <p:nvSpPr>
          <p:cNvPr id="179" name="Google Shape;179;p23"/>
          <p:cNvSpPr/>
          <p:nvPr/>
        </p:nvSpPr>
        <p:spPr>
          <a:xfrm>
            <a:off x="4862513" y="2096877"/>
            <a:ext cx="1905000" cy="190500"/>
          </a:xfrm>
          <a:prstGeom prst="roundRect">
            <a:avLst>
              <a:gd name="adj" fmla="val 20000"/>
            </a:avLst>
          </a:prstGeom>
          <a:solidFill>
            <a:srgbClr val="E4E7EE"/>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80" name="Google Shape;180;p23"/>
          <p:cNvSpPr/>
          <p:nvPr/>
        </p:nvSpPr>
        <p:spPr>
          <a:xfrm>
            <a:off x="4862513" y="2344527"/>
            <a:ext cx="1905000" cy="190500"/>
          </a:xfrm>
          <a:prstGeom prst="roundRect">
            <a:avLst>
              <a:gd name="adj" fmla="val 20000"/>
            </a:avLst>
          </a:prstGeom>
          <a:solidFill>
            <a:srgbClr val="E4E7EE"/>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81" name="Google Shape;181;p23"/>
          <p:cNvSpPr/>
          <p:nvPr/>
        </p:nvSpPr>
        <p:spPr>
          <a:xfrm>
            <a:off x="4862513" y="2592177"/>
            <a:ext cx="1905000" cy="190500"/>
          </a:xfrm>
          <a:prstGeom prst="roundRect">
            <a:avLst>
              <a:gd name="adj" fmla="val 20000"/>
            </a:avLst>
          </a:prstGeom>
          <a:solidFill>
            <a:srgbClr val="E4E7EE"/>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82" name="Google Shape;182;p23"/>
          <p:cNvSpPr/>
          <p:nvPr/>
        </p:nvSpPr>
        <p:spPr>
          <a:xfrm>
            <a:off x="4862513" y="2839827"/>
            <a:ext cx="1905000" cy="190500"/>
          </a:xfrm>
          <a:prstGeom prst="roundRect">
            <a:avLst>
              <a:gd name="adj" fmla="val 20000"/>
            </a:avLst>
          </a:prstGeom>
          <a:solidFill>
            <a:srgbClr val="E4E7EE"/>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83" name="Google Shape;183;p23"/>
          <p:cNvSpPr/>
          <p:nvPr/>
        </p:nvSpPr>
        <p:spPr>
          <a:xfrm>
            <a:off x="4862513" y="3087477"/>
            <a:ext cx="1905000" cy="190500"/>
          </a:xfrm>
          <a:prstGeom prst="roundRect">
            <a:avLst>
              <a:gd name="adj" fmla="val 20000"/>
            </a:avLst>
          </a:prstGeom>
          <a:solidFill>
            <a:srgbClr val="E4E7EE"/>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cxnSp>
        <p:nvCxnSpPr>
          <p:cNvPr id="184" name="Google Shape;184;p23"/>
          <p:cNvCxnSpPr/>
          <p:nvPr/>
        </p:nvCxnSpPr>
        <p:spPr>
          <a:xfrm>
            <a:off x="6886575" y="2096877"/>
            <a:ext cx="0" cy="1181100"/>
          </a:xfrm>
          <a:prstGeom prst="straightConnector1">
            <a:avLst/>
          </a:prstGeom>
          <a:noFill/>
          <a:ln w="12700" cap="flat" cmpd="sng">
            <a:solidFill>
              <a:srgbClr val="9FD6C8"/>
            </a:solidFill>
            <a:prstDash val="dash"/>
            <a:round/>
            <a:headEnd type="none" w="sm" len="sm"/>
            <a:tailEnd type="none" w="sm" len="sm"/>
          </a:ln>
        </p:spPr>
      </p:cxnSp>
      <p:sp>
        <p:nvSpPr>
          <p:cNvPr id="185" name="Google Shape;185;p23"/>
          <p:cNvSpPr/>
          <p:nvPr/>
        </p:nvSpPr>
        <p:spPr>
          <a:xfrm>
            <a:off x="7005638" y="2096877"/>
            <a:ext cx="1347788" cy="190500"/>
          </a:xfrm>
          <a:prstGeom prst="roundRect">
            <a:avLst>
              <a:gd name="adj" fmla="val 20000"/>
            </a:avLst>
          </a:prstGeom>
          <a:solidFill>
            <a:srgbClr val="E7F0FE"/>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86" name="Google Shape;186;p23"/>
          <p:cNvSpPr/>
          <p:nvPr/>
        </p:nvSpPr>
        <p:spPr>
          <a:xfrm>
            <a:off x="7005638" y="2344527"/>
            <a:ext cx="1347788" cy="190500"/>
          </a:xfrm>
          <a:prstGeom prst="roundRect">
            <a:avLst>
              <a:gd name="adj" fmla="val 20000"/>
            </a:avLst>
          </a:prstGeom>
          <a:solidFill>
            <a:srgbClr val="FEE8F9"/>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87" name="Google Shape;187;p23"/>
          <p:cNvSpPr/>
          <p:nvPr/>
        </p:nvSpPr>
        <p:spPr>
          <a:xfrm>
            <a:off x="7005638" y="2592177"/>
            <a:ext cx="1347788" cy="190500"/>
          </a:xfrm>
          <a:prstGeom prst="roundRect">
            <a:avLst>
              <a:gd name="adj" fmla="val 20000"/>
            </a:avLst>
          </a:prstGeom>
          <a:solidFill>
            <a:srgbClr val="DCF8E0"/>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88" name="Google Shape;188;p23"/>
          <p:cNvSpPr/>
          <p:nvPr/>
        </p:nvSpPr>
        <p:spPr>
          <a:xfrm>
            <a:off x="7005638" y="2839827"/>
            <a:ext cx="1347788" cy="190500"/>
          </a:xfrm>
          <a:prstGeom prst="roundRect">
            <a:avLst>
              <a:gd name="adj" fmla="val 20000"/>
            </a:avLst>
          </a:prstGeom>
          <a:solidFill>
            <a:srgbClr val="F4EBFE"/>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89" name="Google Shape;189;p23"/>
          <p:cNvSpPr/>
          <p:nvPr/>
        </p:nvSpPr>
        <p:spPr>
          <a:xfrm>
            <a:off x="7005638" y="3087477"/>
            <a:ext cx="1347788" cy="190500"/>
          </a:xfrm>
          <a:prstGeom prst="roundRect">
            <a:avLst>
              <a:gd name="adj" fmla="val 20000"/>
            </a:avLst>
          </a:prstGeom>
          <a:solidFill>
            <a:srgbClr val="FFEBDF"/>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0" name="Google Shape;190;p23"/>
          <p:cNvSpPr/>
          <p:nvPr/>
        </p:nvSpPr>
        <p:spPr>
          <a:xfrm>
            <a:off x="609600" y="3687552"/>
            <a:ext cx="8162544" cy="590550"/>
          </a:xfrm>
          <a:prstGeom prst="rect">
            <a:avLst/>
          </a:prstGeom>
          <a:noFill/>
          <a:ln>
            <a:noFill/>
          </a:ln>
        </p:spPr>
        <p:txBody>
          <a:bodyPr spcFirstLastPara="1" wrap="square" lIns="0" tIns="0" rIns="0" bIns="0" anchor="t" anchorCtr="0">
            <a:noAutofit/>
          </a:bodyPr>
          <a:lstStyle/>
          <a:p>
            <a:pPr>
              <a:lnSpc>
                <a:spcPct val="125000"/>
              </a:lnSpc>
              <a:buClr>
                <a:srgbClr val="1C2645"/>
              </a:buClr>
              <a:buSzPts val="1800"/>
              <a:buFont typeface="Source Serif 4"/>
            </a:pPr>
            <a:r>
              <a:rPr lang="en" sz="1800" b="0" i="0" u="none" strike="noStrike" cap="none" err="1">
                <a:solidFill>
                  <a:srgbClr val="1C2645"/>
                </a:solidFill>
                <a:latin typeface="Source Serif 4"/>
                <a:ea typeface="Source Serif 4"/>
                <a:cs typeface="Source Serif 4"/>
                <a:sym typeface="Source Serif 4"/>
              </a:rPr>
              <a:t>CrossWeave</a:t>
            </a:r>
            <a:r>
              <a:rPr lang="en" sz="1800" b="0" i="0" u="none" strike="noStrike" cap="none">
                <a:solidFill>
                  <a:srgbClr val="1C2645"/>
                </a:solidFill>
                <a:latin typeface="Source Serif 4"/>
                <a:ea typeface="Source Serif 4"/>
                <a:cs typeface="Source Serif 4"/>
                <a:sym typeface="Source Serif 4"/>
              </a:rPr>
              <a:t> does </a:t>
            </a:r>
            <a:r>
              <a:rPr lang="en" sz="1800" b="0" i="1" u="none" strike="noStrike" cap="none">
                <a:solidFill>
                  <a:srgbClr val="1C2645"/>
                </a:solidFill>
                <a:latin typeface="Source Serif 4"/>
                <a:ea typeface="Source Serif 4"/>
                <a:cs typeface="Source Serif 4"/>
                <a:sym typeface="Source Serif 4"/>
              </a:rPr>
              <a:t>not</a:t>
            </a:r>
            <a:r>
              <a:rPr lang="en" sz="1800" b="0" i="0" u="none" strike="noStrike" cap="none">
                <a:solidFill>
                  <a:srgbClr val="1C2645"/>
                </a:solidFill>
                <a:latin typeface="Source Serif 4"/>
                <a:ea typeface="Source Serif 4"/>
                <a:cs typeface="Source Serif 4"/>
                <a:sym typeface="Source Serif 4"/>
              </a:rPr>
              <a:t> mutate your feed. </a:t>
            </a:r>
            <a:br>
              <a:rPr lang="en" sz="1800">
                <a:solidFill>
                  <a:srgbClr val="1C2645"/>
                </a:solidFill>
                <a:latin typeface="Source Serif 4"/>
                <a:ea typeface="Source Serif 4"/>
                <a:cs typeface="Source Serif 4"/>
                <a:sym typeface="Source Serif 4"/>
              </a:rPr>
            </a:br>
            <a:r>
              <a:rPr lang="en" sz="1800" b="0" i="0" u="none" strike="noStrike" cap="none">
                <a:solidFill>
                  <a:srgbClr val="1C2645"/>
                </a:solidFill>
                <a:latin typeface="Source Serif 4"/>
                <a:ea typeface="Source Serif 4"/>
                <a:cs typeface="Source Serif 4"/>
                <a:sym typeface="Source Serif 4"/>
              </a:rPr>
              <a:t>It just </a:t>
            </a:r>
            <a:r>
              <a:rPr lang="en" sz="1800" b="1" i="0" strike="noStrike" cap="none">
                <a:solidFill>
                  <a:srgbClr val="1C2645"/>
                </a:solidFill>
                <a:latin typeface="Source Serif 4"/>
                <a:ea typeface="Source Serif 4"/>
                <a:cs typeface="Source Serif 4"/>
                <a:sym typeface="Source Serif 4"/>
              </a:rPr>
              <a:t>augments </a:t>
            </a:r>
            <a:r>
              <a:rPr lang="en" sz="1800" b="0" i="0" u="none" strike="noStrike" cap="none">
                <a:solidFill>
                  <a:srgbClr val="1C2645"/>
                </a:solidFill>
                <a:latin typeface="Source Serif 4"/>
                <a:ea typeface="Source Serif 4"/>
                <a:cs typeface="Source Serif 4"/>
                <a:sym typeface="Source Serif 4"/>
              </a:rPr>
              <a:t>it with interesting alternatives.</a:t>
            </a:r>
            <a:endParaRPr lang="en-US" sz="1800" b="0" i="0" u="none" strike="noStrike" cap="none">
              <a:solidFill>
                <a:schemeClr val="dk1"/>
              </a:solidFill>
              <a:latin typeface="Inter"/>
              <a:ea typeface="Inter"/>
              <a:cs typeface="Inter"/>
            </a:endParaRPr>
          </a:p>
        </p:txBody>
      </p:sp>
      <p:pic>
        <p:nvPicPr>
          <p:cNvPr id="191" name="Google Shape;191;p23" descr="preencoded.png"/>
          <p:cNvPicPr preferRelativeResize="0"/>
          <p:nvPr/>
        </p:nvPicPr>
        <p:blipFill rotWithShape="1">
          <a:blip r:embed="rId3">
            <a:alphaModFix/>
          </a:blip>
          <a:srcRect/>
          <a:stretch/>
        </p:blipFill>
        <p:spPr>
          <a:xfrm>
            <a:off x="609600" y="4695825"/>
            <a:ext cx="152400" cy="152400"/>
          </a:xfrm>
          <a:prstGeom prst="rect">
            <a:avLst/>
          </a:prstGeom>
          <a:noFill/>
          <a:ln>
            <a:noFill/>
          </a:ln>
        </p:spPr>
      </p:pic>
      <p:sp>
        <p:nvSpPr>
          <p:cNvPr id="192" name="Google Shape;192;p23"/>
          <p:cNvSpPr/>
          <p:nvPr/>
        </p:nvSpPr>
        <p:spPr>
          <a:xfrm>
            <a:off x="828675" y="4692030"/>
            <a:ext cx="732160"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1C2645"/>
              </a:buClr>
              <a:buSzPts val="900"/>
              <a:buFont typeface="Source Serif 4"/>
              <a:buNone/>
            </a:pPr>
            <a:r>
              <a:rPr lang="en" sz="900" b="1" i="0" u="none" strike="noStrike" cap="none">
                <a:solidFill>
                  <a:srgbClr val="1C2645"/>
                </a:solidFill>
                <a:latin typeface="Source Serif 4"/>
                <a:ea typeface="Source Serif 4"/>
                <a:cs typeface="Source Serif 4"/>
                <a:sym typeface="Source Serif 4"/>
              </a:rPr>
              <a:t>CrossWeave</a:t>
            </a:r>
            <a:endParaRPr sz="900" b="0" i="0" u="none" strike="noStrike" cap="none">
              <a:solidFill>
                <a:schemeClr val="dk1"/>
              </a:solidFill>
              <a:latin typeface="Inter"/>
              <a:ea typeface="Inter"/>
              <a:cs typeface="Inter"/>
              <a:sym typeface="Inter"/>
            </a:endParaRPr>
          </a:p>
        </p:txBody>
      </p:sp>
      <p:sp>
        <p:nvSpPr>
          <p:cNvPr id="193" name="Google Shape;193;p23"/>
          <p:cNvSpPr/>
          <p:nvPr/>
        </p:nvSpPr>
        <p:spPr>
          <a:xfrm>
            <a:off x="1560835" y="4692030"/>
            <a:ext cx="707767"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Demo Q&amp;A</a:t>
            </a:r>
            <a:endParaRPr sz="900" b="0" i="0" u="none" strike="noStrike" cap="none">
              <a:solidFill>
                <a:schemeClr val="dk1"/>
              </a:solidFill>
              <a:latin typeface="Inter"/>
              <a:ea typeface="Inter"/>
              <a:cs typeface="Inter"/>
              <a:sym typeface="Inter"/>
            </a:endParaRPr>
          </a:p>
        </p:txBody>
      </p:sp>
      <p:sp>
        <p:nvSpPr>
          <p:cNvPr id="194" name="Google Shape;194;p23"/>
          <p:cNvSpPr/>
          <p:nvPr/>
        </p:nvSpPr>
        <p:spPr>
          <a:xfrm>
            <a:off x="7858907" y="4692030"/>
            <a:ext cx="810593"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x-weave.org</a:t>
            </a:r>
            <a:endParaRPr sz="900" b="0" i="0" u="none" strike="noStrike" cap="none">
              <a:solidFill>
                <a:schemeClr val="dk1"/>
              </a:solidFill>
              <a:latin typeface="Inter"/>
              <a:ea typeface="Inter"/>
              <a:cs typeface="Inter"/>
              <a:sym typeface="Inter"/>
            </a:endParaRPr>
          </a:p>
        </p:txBody>
      </p:sp>
      <p:sp>
        <p:nvSpPr>
          <p:cNvPr id="195" name="Google Shape;195;p23"/>
          <p:cNvSpPr/>
          <p:nvPr/>
        </p:nvSpPr>
        <p:spPr>
          <a:xfrm>
            <a:off x="614363" y="525773"/>
            <a:ext cx="387586" cy="253342"/>
          </a:xfrm>
          <a:custGeom>
            <a:avLst/>
            <a:gdLst/>
            <a:ahLst/>
            <a:cxnLst/>
            <a:rect l="l" t="t" r="r" b="b"/>
            <a:pathLst>
              <a:path w="516781" h="337790" extrusionOk="0">
                <a:moveTo>
                  <a:pt x="168895" y="0"/>
                </a:moveTo>
                <a:lnTo>
                  <a:pt x="347886" y="0"/>
                </a:lnTo>
                <a:cubicBezTo>
                  <a:pt x="392680" y="0"/>
                  <a:pt x="435639" y="17794"/>
                  <a:pt x="467313" y="49468"/>
                </a:cubicBezTo>
                <a:cubicBezTo>
                  <a:pt x="498987" y="81142"/>
                  <a:pt x="516781" y="124101"/>
                  <a:pt x="516781" y="168895"/>
                </a:cubicBezTo>
                <a:lnTo>
                  <a:pt x="516781" y="168895"/>
                </a:lnTo>
                <a:cubicBezTo>
                  <a:pt x="516781" y="262173"/>
                  <a:pt x="441164" y="337790"/>
                  <a:pt x="347886" y="337790"/>
                </a:cubicBezTo>
                <a:lnTo>
                  <a:pt x="168895" y="337790"/>
                </a:lnTo>
                <a:cubicBezTo>
                  <a:pt x="75617" y="337790"/>
                  <a:pt x="0" y="262173"/>
                  <a:pt x="0" y="168895"/>
                </a:cubicBezTo>
                <a:lnTo>
                  <a:pt x="0" y="168895"/>
                </a:lnTo>
                <a:cubicBezTo>
                  <a:pt x="0" y="75617"/>
                  <a:pt x="75617" y="0"/>
                  <a:pt x="168895"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40000"/>
              </a:lnSpc>
              <a:spcBef>
                <a:spcPts val="0"/>
              </a:spcBef>
              <a:spcAft>
                <a:spcPts val="0"/>
              </a:spcAft>
              <a:buClr>
                <a:srgbClr val="23786A"/>
              </a:buClr>
              <a:buSzPts val="1100"/>
              <a:buFont typeface="Inter"/>
              <a:buNone/>
            </a:pPr>
            <a:r>
              <a:rPr lang="en" sz="1100" b="1" i="0" u="none" strike="noStrike" cap="none">
                <a:solidFill>
                  <a:srgbClr val="23786A"/>
                </a:solidFill>
                <a:latin typeface="Inter"/>
                <a:ea typeface="Inter"/>
                <a:cs typeface="Inter"/>
                <a:sym typeface="Inter"/>
              </a:rPr>
              <a:t>Q</a:t>
            </a:r>
            <a:r>
              <a:rPr lang="en" sz="1100" b="1">
                <a:solidFill>
                  <a:srgbClr val="23786A"/>
                </a:solidFill>
                <a:latin typeface="Inter"/>
                <a:ea typeface="Inter"/>
                <a:cs typeface="Inter"/>
                <a:sym typeface="Inter"/>
              </a:rPr>
              <a:t>3</a:t>
            </a:r>
            <a:endParaRPr sz="1100" b="0" i="0" u="none" strike="noStrike" cap="none">
              <a:solidFill>
                <a:schemeClr val="dk1"/>
              </a:solidFill>
              <a:latin typeface="Inter"/>
              <a:ea typeface="Inter"/>
              <a:cs typeface="Inter"/>
              <a:sym typeface="Inter"/>
            </a:endParaRPr>
          </a:p>
        </p:txBody>
      </p:sp>
      <p:sp>
        <p:nvSpPr>
          <p:cNvPr id="8" name="Text 9">
            <a:extLst>
              <a:ext uri="{FF2B5EF4-FFF2-40B4-BE49-F238E27FC236}">
                <a16:creationId xmlns:a16="http://schemas.microsoft.com/office/drawing/2014/main" id="{8E01B8F9-43E3-7F2C-6B83-374CFFAFA6AF}"/>
              </a:ext>
            </a:extLst>
          </p:cNvPr>
          <p:cNvSpPr/>
          <p:nvPr/>
        </p:nvSpPr>
        <p:spPr>
          <a:xfrm>
            <a:off x="3092183" y="3054187"/>
            <a:ext cx="1040844" cy="223490"/>
          </a:xfrm>
          <a:prstGeom prst="rect">
            <a:avLst/>
          </a:prstGeom>
          <a:noFill/>
          <a:ln/>
        </p:spPr>
        <p:txBody>
          <a:bodyPr wrap="square" lIns="0" tIns="0" rIns="0" bIns="0" rtlCol="0" anchor="t">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ts val="1560"/>
              </a:lnSpc>
              <a:buNone/>
            </a:pPr>
            <a:r>
              <a:rPr lang="en-US" sz="1200" b="1" strike="sngStrike">
                <a:solidFill>
                  <a:srgbClr val="B25056"/>
                </a:solidFill>
                <a:latin typeface="Inter" pitchFamily="34" charset="0"/>
                <a:ea typeface="Inter" pitchFamily="34" charset="-122"/>
                <a:cs typeface="Inter" pitchFamily="34" charset="-120"/>
              </a:rPr>
              <a:t>suppressed</a:t>
            </a:r>
            <a:endParaRPr lang="en-US" sz="1200"/>
          </a:p>
        </p:txBody>
      </p:sp>
      <p:sp>
        <p:nvSpPr>
          <p:cNvPr id="10" name="Text 6">
            <a:extLst>
              <a:ext uri="{FF2B5EF4-FFF2-40B4-BE49-F238E27FC236}">
                <a16:creationId xmlns:a16="http://schemas.microsoft.com/office/drawing/2014/main" id="{2C61E87F-B50D-D631-A7A4-426B75B997DF}"/>
              </a:ext>
            </a:extLst>
          </p:cNvPr>
          <p:cNvSpPr/>
          <p:nvPr/>
        </p:nvSpPr>
        <p:spPr>
          <a:xfrm>
            <a:off x="3090407" y="2325846"/>
            <a:ext cx="882432" cy="223490"/>
          </a:xfrm>
          <a:prstGeom prst="rect">
            <a:avLst/>
          </a:prstGeom>
          <a:noFill/>
          <a:ln/>
        </p:spPr>
        <p:txBody>
          <a:bodyPr wrap="square" lIns="0" tIns="0" rIns="0" bIns="0" rtlCol="0" anchor="t">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ts val="1560"/>
              </a:lnSpc>
              <a:buNone/>
            </a:pPr>
            <a:r>
              <a:rPr lang="en-US" sz="1200" b="1">
                <a:solidFill>
                  <a:srgbClr val="4076BE"/>
                </a:solidFill>
                <a:latin typeface="Inter"/>
                <a:ea typeface="Inter"/>
                <a:cs typeface="Inter" pitchFamily="34" charset="-120"/>
              </a:rPr>
              <a:t>ranked ⬆️</a:t>
            </a:r>
            <a:endParaRPr lang="en-US" sz="1200">
              <a:latin typeface="Inter"/>
              <a:ea typeface="Inter"/>
            </a:endParaRPr>
          </a:p>
        </p:txBody>
      </p:sp>
      <p:sp>
        <p:nvSpPr>
          <p:cNvPr id="11" name="Text 6">
            <a:extLst>
              <a:ext uri="{FF2B5EF4-FFF2-40B4-BE49-F238E27FC236}">
                <a16:creationId xmlns:a16="http://schemas.microsoft.com/office/drawing/2014/main" id="{31CE458A-E747-E2DD-CA63-8CC1F1F52893}"/>
              </a:ext>
            </a:extLst>
          </p:cNvPr>
          <p:cNvSpPr/>
          <p:nvPr/>
        </p:nvSpPr>
        <p:spPr>
          <a:xfrm>
            <a:off x="3090407" y="2797433"/>
            <a:ext cx="882432" cy="223490"/>
          </a:xfrm>
          <a:prstGeom prst="rect">
            <a:avLst/>
          </a:prstGeom>
          <a:noFill/>
          <a:ln/>
        </p:spPr>
        <p:txBody>
          <a:bodyPr wrap="square" lIns="0" tIns="0" rIns="0" bIns="0" rtlCol="0" anchor="t">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ts val="1560"/>
              </a:lnSpc>
              <a:buNone/>
            </a:pPr>
            <a:r>
              <a:rPr lang="en-US" sz="1200" b="1">
                <a:solidFill>
                  <a:srgbClr val="4076BE"/>
                </a:solidFill>
                <a:latin typeface="Inter"/>
                <a:ea typeface="Inter"/>
                <a:cs typeface="Inter" pitchFamily="34" charset="-120"/>
              </a:rPr>
              <a:t>ranked ⬇️</a:t>
            </a:r>
            <a:endParaRPr lang="en-US" sz="1200">
              <a:latin typeface="Inter"/>
              <a:ea typeface="Inte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CFCFD"/>
        </a:solidFill>
        <a:effectLst/>
      </p:bgPr>
    </p:bg>
    <p:spTree>
      <p:nvGrpSpPr>
        <p:cNvPr id="1" name="Shape 200"/>
        <p:cNvGrpSpPr/>
        <p:nvPr/>
      </p:nvGrpSpPr>
      <p:grpSpPr>
        <a:xfrm>
          <a:off x="0" y="0"/>
          <a:ext cx="0" cy="0"/>
          <a:chOff x="0" y="0"/>
          <a:chExt cx="0" cy="0"/>
        </a:xfrm>
      </p:grpSpPr>
      <p:pic>
        <p:nvPicPr>
          <p:cNvPr id="201" name="Google Shape;201;p24" title="arxiv-crossweave_reading_hover.jpg"/>
          <p:cNvPicPr preferRelativeResize="0"/>
          <p:nvPr/>
        </p:nvPicPr>
        <p:blipFill rotWithShape="1">
          <a:blip r:embed="rId3">
            <a:alphaModFix/>
          </a:blip>
          <a:srcRect l="6586" t="8524" b="21897"/>
          <a:stretch/>
        </p:blipFill>
        <p:spPr>
          <a:xfrm>
            <a:off x="619125" y="1382047"/>
            <a:ext cx="4650726" cy="1524001"/>
          </a:xfrm>
          <a:prstGeom prst="rect">
            <a:avLst/>
          </a:prstGeom>
          <a:noFill/>
          <a:ln>
            <a:noFill/>
          </a:ln>
        </p:spPr>
      </p:pic>
      <p:sp>
        <p:nvSpPr>
          <p:cNvPr id="202" name="Google Shape;202;p24"/>
          <p:cNvSpPr/>
          <p:nvPr/>
        </p:nvSpPr>
        <p:spPr>
          <a:xfrm>
            <a:off x="614363" y="594829"/>
            <a:ext cx="393799" cy="253342"/>
          </a:xfrm>
          <a:custGeom>
            <a:avLst/>
            <a:gdLst/>
            <a:ahLst/>
            <a:cxnLst/>
            <a:rect l="l" t="t" r="r" b="b"/>
            <a:pathLst>
              <a:path w="525066" h="337790" extrusionOk="0">
                <a:moveTo>
                  <a:pt x="168895" y="0"/>
                </a:moveTo>
                <a:lnTo>
                  <a:pt x="356171" y="0"/>
                </a:lnTo>
                <a:cubicBezTo>
                  <a:pt x="400965" y="0"/>
                  <a:pt x="443924" y="17794"/>
                  <a:pt x="475598" y="49468"/>
                </a:cubicBezTo>
                <a:cubicBezTo>
                  <a:pt x="507272" y="81142"/>
                  <a:pt x="525066" y="124101"/>
                  <a:pt x="525066" y="168895"/>
                </a:cubicBezTo>
                <a:lnTo>
                  <a:pt x="525066" y="168895"/>
                </a:lnTo>
                <a:cubicBezTo>
                  <a:pt x="525066" y="262173"/>
                  <a:pt x="449449" y="337790"/>
                  <a:pt x="356171" y="337790"/>
                </a:cubicBezTo>
                <a:lnTo>
                  <a:pt x="168895" y="337790"/>
                </a:lnTo>
                <a:cubicBezTo>
                  <a:pt x="75617" y="337790"/>
                  <a:pt x="0" y="262173"/>
                  <a:pt x="0" y="168895"/>
                </a:cubicBezTo>
                <a:lnTo>
                  <a:pt x="0" y="168895"/>
                </a:lnTo>
                <a:cubicBezTo>
                  <a:pt x="0" y="75617"/>
                  <a:pt x="75617" y="0"/>
                  <a:pt x="168895"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40000"/>
              </a:lnSpc>
              <a:spcBef>
                <a:spcPts val="0"/>
              </a:spcBef>
              <a:spcAft>
                <a:spcPts val="0"/>
              </a:spcAft>
              <a:buClr>
                <a:srgbClr val="23786A"/>
              </a:buClr>
              <a:buSzPts val="1100"/>
              <a:buFont typeface="Inter"/>
              <a:buNone/>
            </a:pPr>
            <a:r>
              <a:rPr lang="en" sz="1100" b="1" i="0" u="none" strike="noStrike" cap="none">
                <a:solidFill>
                  <a:srgbClr val="23786A"/>
                </a:solidFill>
                <a:latin typeface="Inter"/>
                <a:ea typeface="Inter"/>
                <a:cs typeface="Inter"/>
                <a:sym typeface="Inter"/>
              </a:rPr>
              <a:t>Q4</a:t>
            </a:r>
            <a:endParaRPr sz="1100" b="0" i="0" u="none" strike="noStrike" cap="none">
              <a:solidFill>
                <a:schemeClr val="dk1"/>
              </a:solidFill>
              <a:latin typeface="Inter"/>
              <a:ea typeface="Inter"/>
              <a:cs typeface="Inter"/>
              <a:sym typeface="Inter"/>
            </a:endParaRPr>
          </a:p>
        </p:txBody>
      </p:sp>
      <p:sp>
        <p:nvSpPr>
          <p:cNvPr id="203" name="Google Shape;203;p24"/>
          <p:cNvSpPr txBox="1">
            <a:spLocks noGrp="1"/>
          </p:cNvSpPr>
          <p:nvPr>
            <p:ph type="title"/>
          </p:nvPr>
        </p:nvSpPr>
        <p:spPr>
          <a:xfrm>
            <a:off x="1127224" y="457200"/>
            <a:ext cx="5475059" cy="333375"/>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rgbClr val="1C2645"/>
              </a:buClr>
              <a:buSzPts val="2300"/>
              <a:buFont typeface="Source Serif 4"/>
              <a:buNone/>
            </a:pPr>
            <a:r>
              <a:rPr lang="en" sz="2300" b="1" i="0">
                <a:solidFill>
                  <a:srgbClr val="1C2645"/>
                </a:solidFill>
                <a:latin typeface="Source Serif 4"/>
                <a:ea typeface="Source Serif 4"/>
                <a:cs typeface="Source Serif 4"/>
                <a:sym typeface="Source Serif 4"/>
              </a:rPr>
              <a:t>What are your other UI features?</a:t>
            </a:r>
            <a:endParaRPr sz="2300"/>
          </a:p>
        </p:txBody>
      </p:sp>
      <p:sp>
        <p:nvSpPr>
          <p:cNvPr id="204" name="Google Shape;204;p24"/>
          <p:cNvSpPr/>
          <p:nvPr/>
        </p:nvSpPr>
        <p:spPr>
          <a:xfrm>
            <a:off x="1127224" y="800100"/>
            <a:ext cx="4699426" cy="204788"/>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5F6B85"/>
              </a:buClr>
              <a:buSzPts val="1100"/>
              <a:buFont typeface="Inter"/>
              <a:buNone/>
            </a:pPr>
            <a:r>
              <a:rPr lang="en" sz="1100" b="0" i="0" u="none" strike="noStrike" cap="none">
                <a:solidFill>
                  <a:srgbClr val="5F6B85"/>
                </a:solidFill>
                <a:latin typeface="Inter"/>
                <a:ea typeface="Inter"/>
                <a:cs typeface="Inter"/>
                <a:sym typeface="Inter"/>
              </a:rPr>
              <a:t>Try scrolling, hovering, clicking, and typing!</a:t>
            </a:r>
            <a:endParaRPr sz="1100" b="0" i="0" u="none" strike="noStrike" cap="none">
              <a:solidFill>
                <a:schemeClr val="dk1"/>
              </a:solidFill>
              <a:latin typeface="Inter"/>
              <a:ea typeface="Inter"/>
              <a:cs typeface="Inter"/>
              <a:sym typeface="Inter"/>
            </a:endParaRPr>
          </a:p>
        </p:txBody>
      </p:sp>
      <p:sp>
        <p:nvSpPr>
          <p:cNvPr id="205" name="Google Shape;205;p24"/>
          <p:cNvSpPr/>
          <p:nvPr/>
        </p:nvSpPr>
        <p:spPr>
          <a:xfrm>
            <a:off x="2595911" y="3162997"/>
            <a:ext cx="2557463" cy="1466850"/>
          </a:xfrm>
          <a:prstGeom prst="roundRect">
            <a:avLst>
              <a:gd name="adj" fmla="val 3896"/>
            </a:avLst>
          </a:prstGeom>
          <a:solidFill>
            <a:srgbClr val="FFFFFF"/>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206" name="Google Shape;206;p24" descr="Drafting a reply: AI feedback on the draft and three simulated possible replies"/>
          <p:cNvPicPr preferRelativeResize="0"/>
          <p:nvPr/>
        </p:nvPicPr>
        <p:blipFill rotWithShape="1">
          <a:blip r:embed="rId4">
            <a:alphaModFix/>
          </a:blip>
          <a:srcRect/>
          <a:stretch/>
        </p:blipFill>
        <p:spPr>
          <a:xfrm>
            <a:off x="2629898" y="3182047"/>
            <a:ext cx="2489489" cy="1428750"/>
          </a:xfrm>
          <a:custGeom>
            <a:avLst/>
            <a:gdLst/>
            <a:ahLst/>
            <a:cxnLst/>
            <a:rect l="l" t="t" r="r" b="b"/>
            <a:pathLst>
              <a:path w="3319318" h="1905000" extrusionOk="0">
                <a:moveTo>
                  <a:pt x="0" y="10466"/>
                </a:moveTo>
                <a:cubicBezTo>
                  <a:pt x="8865" y="3678"/>
                  <a:pt x="19719" y="0"/>
                  <a:pt x="30884" y="0"/>
                </a:cubicBezTo>
                <a:lnTo>
                  <a:pt x="3288434" y="0"/>
                </a:lnTo>
                <a:cubicBezTo>
                  <a:pt x="3299599" y="0"/>
                  <a:pt x="3310453" y="3678"/>
                  <a:pt x="3319318" y="10466"/>
                </a:cubicBezTo>
                <a:lnTo>
                  <a:pt x="3319318" y="1894534"/>
                </a:lnTo>
                <a:cubicBezTo>
                  <a:pt x="3310453" y="1901322"/>
                  <a:pt x="3299599" y="1905000"/>
                  <a:pt x="3288434" y="1905000"/>
                </a:cubicBezTo>
                <a:lnTo>
                  <a:pt x="30884" y="1905000"/>
                </a:lnTo>
                <a:cubicBezTo>
                  <a:pt x="19719" y="1905000"/>
                  <a:pt x="8865" y="1901322"/>
                  <a:pt x="0" y="1894534"/>
                </a:cubicBezTo>
                <a:close/>
              </a:path>
            </a:pathLst>
          </a:custGeom>
          <a:noFill/>
          <a:ln>
            <a:noFill/>
          </a:ln>
        </p:spPr>
      </p:pic>
      <p:sp>
        <p:nvSpPr>
          <p:cNvPr id="207" name="Google Shape;207;p24"/>
          <p:cNvSpPr/>
          <p:nvPr/>
        </p:nvSpPr>
        <p:spPr>
          <a:xfrm>
            <a:off x="2605436" y="3172522"/>
            <a:ext cx="2538413" cy="1447800"/>
          </a:xfrm>
          <a:prstGeom prst="roundRect">
            <a:avLst>
              <a:gd name="adj" fmla="val 3289"/>
            </a:avLst>
          </a:prstGeom>
          <a:noFill/>
          <a:ln w="25400" cap="flat" cmpd="sng">
            <a:solidFill>
              <a:srgbClr val="2A894F"/>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08" name="Google Shape;208;p24"/>
          <p:cNvSpPr/>
          <p:nvPr/>
        </p:nvSpPr>
        <p:spPr>
          <a:xfrm>
            <a:off x="3478915" y="1716670"/>
            <a:ext cx="1623900" cy="1285800"/>
          </a:xfrm>
          <a:prstGeom prst="roundRect">
            <a:avLst>
              <a:gd name="adj" fmla="val 3704"/>
            </a:avLst>
          </a:prstGeom>
          <a:noFill/>
          <a:ln w="25400" cap="flat" cmpd="sng">
            <a:solidFill>
              <a:srgbClr val="4076BE"/>
            </a:solidFill>
            <a:prstDash val="dash"/>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09" name="Google Shape;209;p24"/>
          <p:cNvSpPr/>
          <p:nvPr/>
        </p:nvSpPr>
        <p:spPr>
          <a:xfrm>
            <a:off x="3504600" y="1401085"/>
            <a:ext cx="1552500" cy="295200"/>
          </a:xfrm>
          <a:prstGeom prst="roundRect">
            <a:avLst>
              <a:gd name="adj" fmla="val 12903"/>
            </a:avLst>
          </a:prstGeom>
          <a:noFill/>
          <a:ln w="25400" cap="flat" cmpd="sng">
            <a:solidFill>
              <a:srgbClr val="8960B0"/>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0" name="Google Shape;210;p24"/>
          <p:cNvSpPr/>
          <p:nvPr/>
        </p:nvSpPr>
        <p:spPr>
          <a:xfrm>
            <a:off x="3964368" y="2559544"/>
            <a:ext cx="962100" cy="104700"/>
          </a:xfrm>
          <a:prstGeom prst="roundRect">
            <a:avLst>
              <a:gd name="adj" fmla="val 27273"/>
            </a:avLst>
          </a:prstGeom>
          <a:noFill/>
          <a:ln w="25400" cap="flat" cmpd="sng">
            <a:solidFill>
              <a:srgbClr val="8960B0"/>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1" name="Google Shape;211;p24"/>
          <p:cNvSpPr/>
          <p:nvPr/>
        </p:nvSpPr>
        <p:spPr>
          <a:xfrm>
            <a:off x="3692375" y="2238172"/>
            <a:ext cx="1357200" cy="430800"/>
          </a:xfrm>
          <a:prstGeom prst="roundRect">
            <a:avLst>
              <a:gd name="adj" fmla="val 15686"/>
            </a:avLst>
          </a:prstGeom>
          <a:noFill/>
          <a:ln w="25400" cap="flat" cmpd="sng">
            <a:solidFill>
              <a:srgbClr val="FF9900"/>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2" name="Google Shape;212;p24"/>
          <p:cNvSpPr/>
          <p:nvPr/>
        </p:nvSpPr>
        <p:spPr>
          <a:xfrm>
            <a:off x="780450" y="2342946"/>
            <a:ext cx="2514600" cy="281100"/>
          </a:xfrm>
          <a:prstGeom prst="roundRect">
            <a:avLst>
              <a:gd name="adj" fmla="val 13559"/>
            </a:avLst>
          </a:prstGeom>
          <a:noFill/>
          <a:ln w="25400" cap="flat" cmpd="sng">
            <a:solidFill>
              <a:srgbClr val="FF9900"/>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3" name="Google Shape;213;p24"/>
          <p:cNvSpPr/>
          <p:nvPr/>
        </p:nvSpPr>
        <p:spPr>
          <a:xfrm>
            <a:off x="3374140" y="2916820"/>
            <a:ext cx="190500" cy="190500"/>
          </a:xfrm>
          <a:prstGeom prst="roundRect">
            <a:avLst>
              <a:gd name="adj" fmla="val 50000"/>
            </a:avLst>
          </a:prstGeom>
          <a:solidFill>
            <a:srgbClr val="4076BE"/>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900"/>
              <a:buFont typeface="Inter"/>
              <a:buNone/>
            </a:pPr>
            <a:r>
              <a:rPr lang="en" sz="900" b="1" i="0" u="none" strike="noStrike" cap="none">
                <a:solidFill>
                  <a:srgbClr val="FFFFFF"/>
                </a:solidFill>
                <a:latin typeface="Inter"/>
                <a:ea typeface="Inter"/>
                <a:cs typeface="Inter"/>
                <a:sym typeface="Inter"/>
              </a:rPr>
              <a:t>1</a:t>
            </a:r>
            <a:endParaRPr sz="900" b="0" i="0" u="none" strike="noStrike" cap="none">
              <a:solidFill>
                <a:schemeClr val="dk1"/>
              </a:solidFill>
              <a:latin typeface="Inter"/>
              <a:ea typeface="Inter"/>
              <a:cs typeface="Inter"/>
              <a:sym typeface="Inter"/>
            </a:endParaRPr>
          </a:p>
        </p:txBody>
      </p:sp>
      <p:sp>
        <p:nvSpPr>
          <p:cNvPr id="214" name="Google Shape;214;p24"/>
          <p:cNvSpPr/>
          <p:nvPr/>
        </p:nvSpPr>
        <p:spPr>
          <a:xfrm>
            <a:off x="675675" y="2238171"/>
            <a:ext cx="190500" cy="190500"/>
          </a:xfrm>
          <a:custGeom>
            <a:avLst/>
            <a:gdLst/>
            <a:ahLst/>
            <a:cxnLst/>
            <a:rect l="l" t="t" r="r" b="b"/>
            <a:pathLst>
              <a:path w="254000" h="254000" extrusionOk="0">
                <a:moveTo>
                  <a:pt x="127000" y="0"/>
                </a:moveTo>
                <a:lnTo>
                  <a:pt x="127000" y="0"/>
                </a:lnTo>
                <a:cubicBezTo>
                  <a:pt x="160682" y="0"/>
                  <a:pt x="192985" y="13380"/>
                  <a:pt x="216803" y="37197"/>
                </a:cubicBezTo>
                <a:cubicBezTo>
                  <a:pt x="240620" y="61015"/>
                  <a:pt x="254000" y="93318"/>
                  <a:pt x="254000" y="127000"/>
                </a:cubicBezTo>
                <a:lnTo>
                  <a:pt x="254000" y="127000"/>
                </a:lnTo>
                <a:cubicBezTo>
                  <a:pt x="254000" y="197140"/>
                  <a:pt x="197140" y="254000"/>
                  <a:pt x="127000" y="254000"/>
                </a:cubicBezTo>
                <a:lnTo>
                  <a:pt x="127000" y="254000"/>
                </a:lnTo>
                <a:cubicBezTo>
                  <a:pt x="56860" y="254000"/>
                  <a:pt x="0" y="197140"/>
                  <a:pt x="0" y="127000"/>
                </a:cubicBezTo>
                <a:lnTo>
                  <a:pt x="0" y="127000"/>
                </a:lnTo>
                <a:cubicBezTo>
                  <a:pt x="0" y="56860"/>
                  <a:pt x="56860" y="0"/>
                  <a:pt x="127000" y="0"/>
                </a:cubicBezTo>
                <a:close/>
              </a:path>
            </a:pathLst>
          </a:custGeom>
          <a:solidFill>
            <a:srgbClr val="FF99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900"/>
              <a:buFont typeface="Inter"/>
              <a:buNone/>
            </a:pPr>
            <a:r>
              <a:rPr lang="en" sz="900" b="1" i="0" u="none" strike="noStrike" cap="none">
                <a:solidFill>
                  <a:srgbClr val="FFFFFF"/>
                </a:solidFill>
                <a:latin typeface="Inter"/>
                <a:ea typeface="Inter"/>
                <a:cs typeface="Inter"/>
                <a:sym typeface="Inter"/>
              </a:rPr>
              <a:t>2</a:t>
            </a:r>
            <a:endParaRPr sz="900" b="0" i="0" u="none" strike="noStrike" cap="none">
              <a:solidFill>
                <a:schemeClr val="dk1"/>
              </a:solidFill>
              <a:latin typeface="Inter"/>
              <a:ea typeface="Inter"/>
              <a:cs typeface="Inter"/>
              <a:sym typeface="Inter"/>
            </a:endParaRPr>
          </a:p>
        </p:txBody>
      </p:sp>
      <p:sp>
        <p:nvSpPr>
          <p:cNvPr id="215" name="Google Shape;215;p24"/>
          <p:cNvSpPr/>
          <p:nvPr/>
        </p:nvSpPr>
        <p:spPr>
          <a:xfrm>
            <a:off x="3295050" y="1382035"/>
            <a:ext cx="190500" cy="190500"/>
          </a:xfrm>
          <a:custGeom>
            <a:avLst/>
            <a:gdLst/>
            <a:ahLst/>
            <a:cxnLst/>
            <a:rect l="l" t="t" r="r" b="b"/>
            <a:pathLst>
              <a:path w="254000" h="254000" extrusionOk="0">
                <a:moveTo>
                  <a:pt x="127000" y="0"/>
                </a:moveTo>
                <a:lnTo>
                  <a:pt x="127000" y="0"/>
                </a:lnTo>
                <a:cubicBezTo>
                  <a:pt x="160682" y="0"/>
                  <a:pt x="192985" y="13380"/>
                  <a:pt x="216803" y="37197"/>
                </a:cubicBezTo>
                <a:cubicBezTo>
                  <a:pt x="240620" y="61015"/>
                  <a:pt x="254000" y="93318"/>
                  <a:pt x="254000" y="127000"/>
                </a:cubicBezTo>
                <a:lnTo>
                  <a:pt x="254000" y="127000"/>
                </a:lnTo>
                <a:cubicBezTo>
                  <a:pt x="254000" y="197140"/>
                  <a:pt x="197140" y="254000"/>
                  <a:pt x="127000" y="254000"/>
                </a:cubicBezTo>
                <a:lnTo>
                  <a:pt x="127000" y="254000"/>
                </a:lnTo>
                <a:cubicBezTo>
                  <a:pt x="56860" y="254000"/>
                  <a:pt x="0" y="197140"/>
                  <a:pt x="0" y="127000"/>
                </a:cubicBezTo>
                <a:lnTo>
                  <a:pt x="0" y="127000"/>
                </a:lnTo>
                <a:cubicBezTo>
                  <a:pt x="0" y="56860"/>
                  <a:pt x="56860" y="0"/>
                  <a:pt x="127000" y="0"/>
                </a:cubicBezTo>
                <a:close/>
              </a:path>
            </a:pathLst>
          </a:custGeom>
          <a:solidFill>
            <a:srgbClr val="8960B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900"/>
              <a:buFont typeface="Inter"/>
              <a:buNone/>
            </a:pPr>
            <a:r>
              <a:rPr lang="en" sz="900" b="1" i="0" u="none" strike="noStrike" cap="none">
                <a:solidFill>
                  <a:srgbClr val="FFFFFF"/>
                </a:solidFill>
                <a:latin typeface="Inter"/>
                <a:ea typeface="Inter"/>
                <a:cs typeface="Inter"/>
                <a:sym typeface="Inter"/>
              </a:rPr>
              <a:t>3</a:t>
            </a:r>
            <a:endParaRPr sz="900" b="0" i="0" u="none" strike="noStrike" cap="none">
              <a:solidFill>
                <a:schemeClr val="dk1"/>
              </a:solidFill>
              <a:latin typeface="Inter"/>
              <a:ea typeface="Inter"/>
              <a:cs typeface="Inter"/>
              <a:sym typeface="Inter"/>
            </a:endParaRPr>
          </a:p>
        </p:txBody>
      </p:sp>
      <p:sp>
        <p:nvSpPr>
          <p:cNvPr id="216" name="Google Shape;216;p24"/>
          <p:cNvSpPr/>
          <p:nvPr/>
        </p:nvSpPr>
        <p:spPr>
          <a:xfrm>
            <a:off x="4945443" y="2516681"/>
            <a:ext cx="190500" cy="190500"/>
          </a:xfrm>
          <a:custGeom>
            <a:avLst/>
            <a:gdLst/>
            <a:ahLst/>
            <a:cxnLst/>
            <a:rect l="l" t="t" r="r" b="b"/>
            <a:pathLst>
              <a:path w="254000" h="254000" extrusionOk="0">
                <a:moveTo>
                  <a:pt x="127000" y="0"/>
                </a:moveTo>
                <a:lnTo>
                  <a:pt x="127000" y="0"/>
                </a:lnTo>
                <a:cubicBezTo>
                  <a:pt x="160682" y="0"/>
                  <a:pt x="192985" y="13380"/>
                  <a:pt x="216803" y="37197"/>
                </a:cubicBezTo>
                <a:cubicBezTo>
                  <a:pt x="240620" y="61015"/>
                  <a:pt x="254000" y="93318"/>
                  <a:pt x="254000" y="127000"/>
                </a:cubicBezTo>
                <a:lnTo>
                  <a:pt x="254000" y="127000"/>
                </a:lnTo>
                <a:cubicBezTo>
                  <a:pt x="254000" y="197140"/>
                  <a:pt x="197140" y="254000"/>
                  <a:pt x="127000" y="254000"/>
                </a:cubicBezTo>
                <a:lnTo>
                  <a:pt x="127000" y="254000"/>
                </a:lnTo>
                <a:cubicBezTo>
                  <a:pt x="56860" y="254000"/>
                  <a:pt x="0" y="197140"/>
                  <a:pt x="0" y="127000"/>
                </a:cubicBezTo>
                <a:lnTo>
                  <a:pt x="0" y="127000"/>
                </a:lnTo>
                <a:cubicBezTo>
                  <a:pt x="0" y="56860"/>
                  <a:pt x="56860" y="0"/>
                  <a:pt x="127000" y="0"/>
                </a:cubicBezTo>
                <a:close/>
              </a:path>
            </a:pathLst>
          </a:custGeom>
          <a:solidFill>
            <a:srgbClr val="8960B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900"/>
              <a:buFont typeface="Inter"/>
              <a:buNone/>
            </a:pPr>
            <a:r>
              <a:rPr lang="en" sz="900" b="1" i="0" u="none" strike="noStrike" cap="none">
                <a:solidFill>
                  <a:srgbClr val="FFFFFF"/>
                </a:solidFill>
                <a:latin typeface="Inter"/>
                <a:ea typeface="Inter"/>
                <a:cs typeface="Inter"/>
                <a:sym typeface="Inter"/>
              </a:rPr>
              <a:t>3</a:t>
            </a:r>
            <a:endParaRPr sz="900" b="0" i="0" u="none" strike="noStrike" cap="none">
              <a:solidFill>
                <a:schemeClr val="dk1"/>
              </a:solidFill>
              <a:latin typeface="Inter"/>
              <a:ea typeface="Inter"/>
              <a:cs typeface="Inter"/>
              <a:sym typeface="Inter"/>
            </a:endParaRPr>
          </a:p>
        </p:txBody>
      </p:sp>
      <p:sp>
        <p:nvSpPr>
          <p:cNvPr id="217" name="Google Shape;217;p24"/>
          <p:cNvSpPr/>
          <p:nvPr/>
        </p:nvSpPr>
        <p:spPr>
          <a:xfrm>
            <a:off x="4881911" y="3377322"/>
            <a:ext cx="190500" cy="190500"/>
          </a:xfrm>
          <a:custGeom>
            <a:avLst/>
            <a:gdLst/>
            <a:ahLst/>
            <a:cxnLst/>
            <a:rect l="l" t="t" r="r" b="b"/>
            <a:pathLst>
              <a:path w="254000" h="254000" extrusionOk="0">
                <a:moveTo>
                  <a:pt x="127000" y="0"/>
                </a:moveTo>
                <a:lnTo>
                  <a:pt x="127000" y="0"/>
                </a:lnTo>
                <a:cubicBezTo>
                  <a:pt x="160682" y="0"/>
                  <a:pt x="192985" y="13380"/>
                  <a:pt x="216803" y="37197"/>
                </a:cubicBezTo>
                <a:cubicBezTo>
                  <a:pt x="240620" y="61015"/>
                  <a:pt x="254000" y="93318"/>
                  <a:pt x="254000" y="127000"/>
                </a:cubicBezTo>
                <a:lnTo>
                  <a:pt x="254000" y="127000"/>
                </a:lnTo>
                <a:cubicBezTo>
                  <a:pt x="254000" y="197140"/>
                  <a:pt x="197140" y="254000"/>
                  <a:pt x="127000" y="254000"/>
                </a:cubicBezTo>
                <a:lnTo>
                  <a:pt x="127000" y="254000"/>
                </a:lnTo>
                <a:cubicBezTo>
                  <a:pt x="56860" y="254000"/>
                  <a:pt x="0" y="197140"/>
                  <a:pt x="0" y="127000"/>
                </a:cubicBezTo>
                <a:lnTo>
                  <a:pt x="0" y="127000"/>
                </a:lnTo>
                <a:cubicBezTo>
                  <a:pt x="0" y="56860"/>
                  <a:pt x="56860" y="0"/>
                  <a:pt x="127000" y="0"/>
                </a:cubicBezTo>
                <a:close/>
              </a:path>
            </a:pathLst>
          </a:custGeom>
          <a:solidFill>
            <a:srgbClr val="2A894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900"/>
              <a:buFont typeface="Inter"/>
              <a:buNone/>
            </a:pPr>
            <a:r>
              <a:rPr lang="en" sz="900" b="1" i="0" u="none" strike="noStrike" cap="none">
                <a:solidFill>
                  <a:srgbClr val="FFFFFF"/>
                </a:solidFill>
                <a:latin typeface="Inter"/>
                <a:ea typeface="Inter"/>
                <a:cs typeface="Inter"/>
                <a:sym typeface="Inter"/>
              </a:rPr>
              <a:t>4</a:t>
            </a:r>
            <a:endParaRPr sz="900" b="0" i="0" u="none" strike="noStrike" cap="none">
              <a:solidFill>
                <a:schemeClr val="dk1"/>
              </a:solidFill>
              <a:latin typeface="Inter"/>
              <a:ea typeface="Inter"/>
              <a:cs typeface="Inter"/>
              <a:sym typeface="Inter"/>
            </a:endParaRPr>
          </a:p>
        </p:txBody>
      </p:sp>
      <p:sp>
        <p:nvSpPr>
          <p:cNvPr id="218" name="Google Shape;218;p24"/>
          <p:cNvSpPr/>
          <p:nvPr/>
        </p:nvSpPr>
        <p:spPr>
          <a:xfrm>
            <a:off x="5562600" y="1436135"/>
            <a:ext cx="190500" cy="190500"/>
          </a:xfrm>
          <a:prstGeom prst="roundRect">
            <a:avLst>
              <a:gd name="adj" fmla="val 50000"/>
            </a:avLst>
          </a:prstGeom>
          <a:solidFill>
            <a:srgbClr val="4076BE"/>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900"/>
              <a:buFont typeface="Inter"/>
              <a:buNone/>
            </a:pPr>
            <a:r>
              <a:rPr lang="en" sz="900" b="1" i="0" u="none" strike="noStrike" cap="none">
                <a:solidFill>
                  <a:srgbClr val="FFFFFF"/>
                </a:solidFill>
                <a:latin typeface="Inter"/>
                <a:ea typeface="Inter"/>
                <a:cs typeface="Inter"/>
                <a:sym typeface="Inter"/>
              </a:rPr>
              <a:t>1</a:t>
            </a:r>
            <a:endParaRPr sz="900" b="0" i="0" u="none" strike="noStrike" cap="none">
              <a:solidFill>
                <a:schemeClr val="dk1"/>
              </a:solidFill>
              <a:latin typeface="Inter"/>
              <a:ea typeface="Inter"/>
              <a:cs typeface="Inter"/>
              <a:sym typeface="Inter"/>
            </a:endParaRPr>
          </a:p>
        </p:txBody>
      </p:sp>
      <p:sp>
        <p:nvSpPr>
          <p:cNvPr id="219" name="Google Shape;219;p24"/>
          <p:cNvSpPr/>
          <p:nvPr/>
        </p:nvSpPr>
        <p:spPr>
          <a:xfrm>
            <a:off x="5838825" y="1436135"/>
            <a:ext cx="2776442" cy="19716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4076BE"/>
              </a:buClr>
              <a:buSzPts val="1300"/>
              <a:buFont typeface="Source Serif 4"/>
              <a:buNone/>
            </a:pPr>
            <a:r>
              <a:rPr lang="en" sz="1300" b="1" i="0" u="none" strike="noStrike" cap="none">
                <a:solidFill>
                  <a:srgbClr val="4076BE"/>
                </a:solidFill>
                <a:latin typeface="Source Serif 4"/>
                <a:ea typeface="Source Serif 4"/>
                <a:cs typeface="Source Serif 4"/>
                <a:sym typeface="Source Serif 4"/>
              </a:rPr>
              <a:t>Scroll</a:t>
            </a:r>
            <a:endParaRPr sz="1300" b="0" i="0" u="none" strike="noStrike" cap="none">
              <a:solidFill>
                <a:schemeClr val="dk1"/>
              </a:solidFill>
              <a:latin typeface="Inter"/>
              <a:ea typeface="Inter"/>
              <a:cs typeface="Inter"/>
              <a:sym typeface="Inter"/>
            </a:endParaRPr>
          </a:p>
        </p:txBody>
      </p:sp>
      <p:sp>
        <p:nvSpPr>
          <p:cNvPr id="220" name="Google Shape;220;p24"/>
          <p:cNvSpPr/>
          <p:nvPr/>
        </p:nvSpPr>
        <p:spPr>
          <a:xfrm>
            <a:off x="5838825" y="1623769"/>
            <a:ext cx="2776442" cy="327645"/>
          </a:xfrm>
          <a:prstGeom prst="rect">
            <a:avLst/>
          </a:prstGeom>
          <a:noFill/>
          <a:ln>
            <a:noFill/>
          </a:ln>
        </p:spPr>
        <p:txBody>
          <a:bodyPr spcFirstLastPara="1" wrap="square" lIns="0" tIns="0" rIns="0" bIns="0" anchor="t" anchorCtr="0">
            <a:noAutofit/>
          </a:bodyPr>
          <a:lstStyle/>
          <a:p>
            <a:pPr>
              <a:lnSpc>
                <a:spcPct val="135000"/>
              </a:lnSpc>
              <a:buClr>
                <a:srgbClr val="2A3A63"/>
              </a:buClr>
              <a:buSzPts val="900"/>
              <a:buFont typeface="Inter"/>
            </a:pPr>
            <a:r>
              <a:rPr lang="en" sz="900" b="0" i="0" u="none" strike="noStrike" cap="none">
                <a:solidFill>
                  <a:srgbClr val="2A3A63"/>
                </a:solidFill>
                <a:latin typeface="Inter"/>
                <a:ea typeface="Inter"/>
                <a:cs typeface="Inter"/>
                <a:sym typeface="Inter"/>
              </a:rPr>
              <a:t>to </a:t>
            </a:r>
            <a:r>
              <a:rPr lang="en" sz="900">
                <a:solidFill>
                  <a:srgbClr val="2A3A63"/>
                </a:solidFill>
                <a:latin typeface="Inter"/>
                <a:ea typeface="Inter"/>
                <a:cs typeface="Inter"/>
                <a:sym typeface="Inter"/>
              </a:rPr>
              <a:t>see diverse related posts</a:t>
            </a:r>
            <a:endParaRPr lang="en-US" sz="900" b="0" i="0" u="none" strike="noStrike" cap="none">
              <a:solidFill>
                <a:schemeClr val="dk1"/>
              </a:solidFill>
              <a:latin typeface="Inter"/>
              <a:ea typeface="Inter"/>
              <a:cs typeface="Inter"/>
            </a:endParaRPr>
          </a:p>
        </p:txBody>
      </p:sp>
      <p:sp>
        <p:nvSpPr>
          <p:cNvPr id="221" name="Google Shape;221;p24"/>
          <p:cNvSpPr/>
          <p:nvPr/>
        </p:nvSpPr>
        <p:spPr>
          <a:xfrm>
            <a:off x="5562600" y="2068877"/>
            <a:ext cx="190500" cy="190500"/>
          </a:xfrm>
          <a:custGeom>
            <a:avLst/>
            <a:gdLst/>
            <a:ahLst/>
            <a:cxnLst/>
            <a:rect l="l" t="t" r="r" b="b"/>
            <a:pathLst>
              <a:path w="254000" h="254000" extrusionOk="0">
                <a:moveTo>
                  <a:pt x="127000" y="0"/>
                </a:moveTo>
                <a:lnTo>
                  <a:pt x="127000" y="0"/>
                </a:lnTo>
                <a:cubicBezTo>
                  <a:pt x="160682" y="0"/>
                  <a:pt x="192985" y="13380"/>
                  <a:pt x="216803" y="37197"/>
                </a:cubicBezTo>
                <a:cubicBezTo>
                  <a:pt x="240620" y="61015"/>
                  <a:pt x="254000" y="93318"/>
                  <a:pt x="254000" y="127000"/>
                </a:cubicBezTo>
                <a:lnTo>
                  <a:pt x="254000" y="127000"/>
                </a:lnTo>
                <a:cubicBezTo>
                  <a:pt x="254000" y="197140"/>
                  <a:pt x="197140" y="254000"/>
                  <a:pt x="127000" y="254000"/>
                </a:cubicBezTo>
                <a:lnTo>
                  <a:pt x="127000" y="254000"/>
                </a:lnTo>
                <a:cubicBezTo>
                  <a:pt x="56860" y="254000"/>
                  <a:pt x="0" y="197140"/>
                  <a:pt x="0" y="127000"/>
                </a:cubicBezTo>
                <a:lnTo>
                  <a:pt x="0" y="127000"/>
                </a:lnTo>
                <a:cubicBezTo>
                  <a:pt x="0" y="56860"/>
                  <a:pt x="56860" y="0"/>
                  <a:pt x="127000" y="0"/>
                </a:cubicBezTo>
                <a:close/>
              </a:path>
            </a:pathLst>
          </a:custGeom>
          <a:solidFill>
            <a:srgbClr val="FF99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900"/>
              <a:buFont typeface="Inter"/>
              <a:buNone/>
            </a:pPr>
            <a:r>
              <a:rPr lang="en" sz="900" b="1" i="0" u="none" strike="noStrike" cap="none">
                <a:solidFill>
                  <a:srgbClr val="FFFFFF"/>
                </a:solidFill>
                <a:latin typeface="Inter"/>
                <a:ea typeface="Inter"/>
                <a:cs typeface="Inter"/>
                <a:sym typeface="Inter"/>
              </a:rPr>
              <a:t>2</a:t>
            </a:r>
            <a:endParaRPr sz="900" b="0" i="0" u="none" strike="noStrike" cap="none">
              <a:solidFill>
                <a:schemeClr val="dk1"/>
              </a:solidFill>
              <a:latin typeface="Inter"/>
              <a:ea typeface="Inter"/>
              <a:cs typeface="Inter"/>
              <a:sym typeface="Inter"/>
            </a:endParaRPr>
          </a:p>
        </p:txBody>
      </p:sp>
      <p:sp>
        <p:nvSpPr>
          <p:cNvPr id="222" name="Google Shape;222;p24"/>
          <p:cNvSpPr/>
          <p:nvPr/>
        </p:nvSpPr>
        <p:spPr>
          <a:xfrm>
            <a:off x="5838825" y="2068877"/>
            <a:ext cx="2776442" cy="19716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A15595"/>
              </a:buClr>
              <a:buSzPts val="1300"/>
              <a:buFont typeface="Source Serif 4"/>
              <a:buNone/>
            </a:pPr>
            <a:r>
              <a:rPr lang="en" sz="1300" b="1" i="0" u="none" strike="noStrike" cap="none">
                <a:solidFill>
                  <a:srgbClr val="FF9900"/>
                </a:solidFill>
                <a:latin typeface="Source Serif 4"/>
                <a:ea typeface="Source Serif 4"/>
                <a:cs typeface="Source Serif 4"/>
                <a:sym typeface="Source Serif 4"/>
              </a:rPr>
              <a:t>Hover</a:t>
            </a:r>
            <a:endParaRPr sz="1300" b="0" i="0" u="none" strike="noStrike" cap="none">
              <a:solidFill>
                <a:srgbClr val="FF9900"/>
              </a:solidFill>
              <a:latin typeface="Inter"/>
              <a:ea typeface="Inter"/>
              <a:cs typeface="Inter"/>
              <a:sym typeface="Inter"/>
            </a:endParaRPr>
          </a:p>
        </p:txBody>
      </p:sp>
      <p:sp>
        <p:nvSpPr>
          <p:cNvPr id="223" name="Google Shape;223;p24"/>
          <p:cNvSpPr/>
          <p:nvPr/>
        </p:nvSpPr>
        <p:spPr>
          <a:xfrm>
            <a:off x="5838825" y="2256512"/>
            <a:ext cx="2776442" cy="173347"/>
          </a:xfrm>
          <a:prstGeom prst="rect">
            <a:avLst/>
          </a:prstGeom>
          <a:noFill/>
          <a:ln>
            <a:noFill/>
          </a:ln>
        </p:spPr>
        <p:txBody>
          <a:bodyPr spcFirstLastPara="1" wrap="square" lIns="0" tIns="0" rIns="0" bIns="0" anchor="t" anchorCtr="0">
            <a:noAutofit/>
          </a:bodyPr>
          <a:lstStyle/>
          <a:p>
            <a:pPr>
              <a:lnSpc>
                <a:spcPct val="135000"/>
              </a:lnSpc>
              <a:buClr>
                <a:srgbClr val="2A3A63"/>
              </a:buClr>
              <a:buSzPts val="900"/>
            </a:pPr>
            <a:r>
              <a:rPr lang="en" sz="900" b="0" i="0" u="none" strike="noStrike" cap="none">
                <a:solidFill>
                  <a:srgbClr val="2A3A63"/>
                </a:solidFill>
                <a:latin typeface="Inter"/>
                <a:ea typeface="Inter"/>
                <a:cs typeface="Inter"/>
                <a:sym typeface="Inter"/>
              </a:rPr>
              <a:t>to see </a:t>
            </a:r>
            <a:r>
              <a:rPr lang="en" sz="900" b="0" i="1" u="none" strike="noStrike" cap="none">
                <a:solidFill>
                  <a:srgbClr val="2A3A63"/>
                </a:solidFill>
                <a:latin typeface="Inter"/>
                <a:ea typeface="Inter"/>
                <a:cs typeface="Inter"/>
                <a:sym typeface="Inter"/>
              </a:rPr>
              <a:t>why</a:t>
            </a:r>
            <a:r>
              <a:rPr lang="en" sz="900" b="0" i="0" u="none" strike="noStrike" cap="none">
                <a:solidFill>
                  <a:srgbClr val="2A3A63"/>
                </a:solidFill>
                <a:latin typeface="Inter"/>
                <a:ea typeface="Inter"/>
                <a:cs typeface="Inter"/>
                <a:sym typeface="Inter"/>
              </a:rPr>
              <a:t> side posts were chosen as related</a:t>
            </a:r>
            <a:br>
              <a:rPr lang="en" sz="900">
                <a:solidFill>
                  <a:srgbClr val="2A3A63"/>
                </a:solidFill>
                <a:latin typeface="Inter"/>
                <a:ea typeface="Inter"/>
                <a:cs typeface="Inter"/>
              </a:rPr>
            </a:br>
            <a:r>
              <a:rPr lang="en" sz="900">
                <a:solidFill>
                  <a:srgbClr val="2A3A63"/>
                </a:solidFill>
                <a:latin typeface="Inter"/>
                <a:ea typeface="Inter"/>
                <a:cs typeface="Inter"/>
              </a:rPr>
              <a:t>and to see how prevalent their views are</a:t>
            </a:r>
            <a:endParaRPr sz="900" b="0" i="0" u="none" strike="noStrike" cap="none">
              <a:solidFill>
                <a:schemeClr val="dk1"/>
              </a:solidFill>
              <a:latin typeface="Inter"/>
              <a:ea typeface="Inter"/>
              <a:cs typeface="Inter"/>
              <a:sym typeface="Inter"/>
            </a:endParaRPr>
          </a:p>
        </p:txBody>
      </p:sp>
      <p:sp>
        <p:nvSpPr>
          <p:cNvPr id="224" name="Google Shape;224;p24"/>
          <p:cNvSpPr/>
          <p:nvPr/>
        </p:nvSpPr>
        <p:spPr>
          <a:xfrm>
            <a:off x="5562600" y="2846144"/>
            <a:ext cx="190500" cy="190500"/>
          </a:xfrm>
          <a:custGeom>
            <a:avLst/>
            <a:gdLst/>
            <a:ahLst/>
            <a:cxnLst/>
            <a:rect l="l" t="t" r="r" b="b"/>
            <a:pathLst>
              <a:path w="254000" h="254000" extrusionOk="0">
                <a:moveTo>
                  <a:pt x="127000" y="0"/>
                </a:moveTo>
                <a:lnTo>
                  <a:pt x="127000" y="0"/>
                </a:lnTo>
                <a:cubicBezTo>
                  <a:pt x="160682" y="0"/>
                  <a:pt x="192985" y="13380"/>
                  <a:pt x="216803" y="37197"/>
                </a:cubicBezTo>
                <a:cubicBezTo>
                  <a:pt x="240620" y="61015"/>
                  <a:pt x="254000" y="93318"/>
                  <a:pt x="254000" y="127000"/>
                </a:cubicBezTo>
                <a:lnTo>
                  <a:pt x="254000" y="127000"/>
                </a:lnTo>
                <a:cubicBezTo>
                  <a:pt x="254000" y="197140"/>
                  <a:pt x="197140" y="254000"/>
                  <a:pt x="127000" y="254000"/>
                </a:cubicBezTo>
                <a:lnTo>
                  <a:pt x="127000" y="254000"/>
                </a:lnTo>
                <a:cubicBezTo>
                  <a:pt x="56860" y="254000"/>
                  <a:pt x="0" y="197140"/>
                  <a:pt x="0" y="127000"/>
                </a:cubicBezTo>
                <a:lnTo>
                  <a:pt x="0" y="127000"/>
                </a:lnTo>
                <a:cubicBezTo>
                  <a:pt x="0" y="56860"/>
                  <a:pt x="56860" y="0"/>
                  <a:pt x="127000" y="0"/>
                </a:cubicBezTo>
                <a:close/>
              </a:path>
            </a:pathLst>
          </a:custGeom>
          <a:solidFill>
            <a:srgbClr val="8960B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900"/>
              <a:buFont typeface="Inter"/>
              <a:buNone/>
            </a:pPr>
            <a:r>
              <a:rPr lang="en" sz="900" b="1" i="0" u="none" strike="noStrike" cap="none">
                <a:solidFill>
                  <a:srgbClr val="FFFFFF"/>
                </a:solidFill>
                <a:latin typeface="Inter"/>
                <a:ea typeface="Inter"/>
                <a:cs typeface="Inter"/>
                <a:sym typeface="Inter"/>
              </a:rPr>
              <a:t>3</a:t>
            </a:r>
            <a:endParaRPr sz="900" b="0" i="0" u="none" strike="noStrike" cap="none">
              <a:solidFill>
                <a:schemeClr val="dk1"/>
              </a:solidFill>
              <a:latin typeface="Inter"/>
              <a:ea typeface="Inter"/>
              <a:cs typeface="Inter"/>
              <a:sym typeface="Inter"/>
            </a:endParaRPr>
          </a:p>
        </p:txBody>
      </p:sp>
      <p:sp>
        <p:nvSpPr>
          <p:cNvPr id="225" name="Google Shape;225;p24"/>
          <p:cNvSpPr/>
          <p:nvPr/>
        </p:nvSpPr>
        <p:spPr>
          <a:xfrm>
            <a:off x="5838825" y="2846144"/>
            <a:ext cx="2776442" cy="19716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8960B0"/>
              </a:buClr>
              <a:buSzPts val="1300"/>
              <a:buFont typeface="Source Serif 4"/>
              <a:buNone/>
            </a:pPr>
            <a:r>
              <a:rPr lang="en" sz="1300" b="1" i="0" u="none" strike="noStrike" cap="none">
                <a:solidFill>
                  <a:srgbClr val="8960B0"/>
                </a:solidFill>
                <a:latin typeface="Source Serif 4"/>
                <a:ea typeface="Source Serif 4"/>
                <a:cs typeface="Source Serif 4"/>
                <a:sym typeface="Source Serif 4"/>
              </a:rPr>
              <a:t>Click</a:t>
            </a:r>
            <a:endParaRPr sz="1300" b="0" i="0" u="none" strike="noStrike" cap="none">
              <a:solidFill>
                <a:schemeClr val="dk1"/>
              </a:solidFill>
              <a:latin typeface="Inter"/>
              <a:ea typeface="Inter"/>
              <a:cs typeface="Inter"/>
              <a:sym typeface="Inter"/>
            </a:endParaRPr>
          </a:p>
        </p:txBody>
      </p:sp>
      <p:sp>
        <p:nvSpPr>
          <p:cNvPr id="226" name="Google Shape;226;p24"/>
          <p:cNvSpPr/>
          <p:nvPr/>
        </p:nvSpPr>
        <p:spPr>
          <a:xfrm>
            <a:off x="5838825" y="3048215"/>
            <a:ext cx="2776442" cy="173347"/>
          </a:xfrm>
          <a:prstGeom prst="rect">
            <a:avLst/>
          </a:prstGeom>
          <a:noFill/>
          <a:ln>
            <a:noFill/>
          </a:ln>
        </p:spPr>
        <p:txBody>
          <a:bodyPr spcFirstLastPara="1" wrap="square" lIns="0" tIns="0" rIns="0" bIns="0" anchor="t" anchorCtr="0">
            <a:noAutofit/>
          </a:bodyPr>
          <a:lstStyle/>
          <a:p>
            <a:pPr>
              <a:lnSpc>
                <a:spcPct val="135000"/>
              </a:lnSpc>
              <a:buClr>
                <a:srgbClr val="2A3A63"/>
              </a:buClr>
              <a:buSzPts val="900"/>
            </a:pPr>
            <a:r>
              <a:rPr lang="en" sz="900" b="0" i="0" u="none" strike="noStrike" cap="none" dirty="0">
                <a:solidFill>
                  <a:srgbClr val="2A3A63"/>
                </a:solidFill>
                <a:latin typeface="Inter"/>
                <a:ea typeface="Inter"/>
                <a:cs typeface="Inter"/>
                <a:sym typeface="Inter"/>
              </a:rPr>
              <a:t>to </a:t>
            </a:r>
            <a:r>
              <a:rPr lang="en" sz="900" i="1" dirty="0">
                <a:solidFill>
                  <a:srgbClr val="2A3A63"/>
                </a:solidFill>
                <a:latin typeface="Inter"/>
                <a:ea typeface="Inter"/>
                <a:cs typeface="Inter"/>
                <a:sym typeface="Inter"/>
              </a:rPr>
              <a:t>focus</a:t>
            </a:r>
            <a:r>
              <a:rPr lang="en" sz="900" b="0" i="1" u="none" strike="noStrike" cap="none" dirty="0">
                <a:solidFill>
                  <a:srgbClr val="2A3A63"/>
                </a:solidFill>
                <a:latin typeface="Inter"/>
                <a:ea typeface="Inter"/>
                <a:cs typeface="Inter"/>
                <a:sym typeface="Inter"/>
              </a:rPr>
              <a:t> in</a:t>
            </a:r>
            <a:r>
              <a:rPr lang="en" sz="900" b="0" i="0" u="none" strike="noStrike" cap="none" dirty="0">
                <a:solidFill>
                  <a:srgbClr val="2A3A63"/>
                </a:solidFill>
                <a:latin typeface="Inter"/>
                <a:ea typeface="Inter"/>
                <a:cs typeface="Inter"/>
                <a:sym typeface="Inter"/>
              </a:rPr>
              <a:t> on a particular topic or type</a:t>
            </a:r>
            <a:br>
              <a:rPr lang="en" sz="900" dirty="0">
                <a:latin typeface="Inter"/>
                <a:ea typeface="Inter"/>
                <a:cs typeface="Inter"/>
              </a:rPr>
            </a:br>
            <a:r>
              <a:rPr lang="en" sz="900" dirty="0">
                <a:solidFill>
                  <a:srgbClr val="2A3A63"/>
                </a:solidFill>
                <a:latin typeface="Inter"/>
                <a:ea typeface="Inter"/>
                <a:cs typeface="Inter"/>
              </a:rPr>
              <a:t>or to </a:t>
            </a:r>
            <a:r>
              <a:rPr lang="en" sz="900">
                <a:solidFill>
                  <a:srgbClr val="2A3A63"/>
                </a:solidFill>
                <a:latin typeface="Inter"/>
                <a:ea typeface="Inter"/>
                <a:cs typeface="Inter"/>
              </a:rPr>
              <a:t>navigate</a:t>
            </a:r>
            <a:r>
              <a:rPr lang="en" sz="900" dirty="0">
                <a:solidFill>
                  <a:srgbClr val="2A3A63"/>
                </a:solidFill>
                <a:latin typeface="Inter"/>
                <a:ea typeface="Inter"/>
                <a:cs typeface="Inter"/>
              </a:rPr>
              <a:t> top a post in its original context</a:t>
            </a:r>
            <a:endParaRPr sz="900" b="0" i="0" u="none" strike="noStrike" cap="none" dirty="0">
              <a:solidFill>
                <a:schemeClr val="dk1"/>
              </a:solidFill>
              <a:latin typeface="Inter"/>
              <a:ea typeface="Inter"/>
              <a:cs typeface="Inter"/>
              <a:sym typeface="Inter"/>
            </a:endParaRPr>
          </a:p>
        </p:txBody>
      </p:sp>
      <p:sp>
        <p:nvSpPr>
          <p:cNvPr id="228" name="Google Shape;228;p24"/>
          <p:cNvSpPr/>
          <p:nvPr/>
        </p:nvSpPr>
        <p:spPr>
          <a:xfrm>
            <a:off x="5559928" y="3618966"/>
            <a:ext cx="190500" cy="190500"/>
          </a:xfrm>
          <a:custGeom>
            <a:avLst/>
            <a:gdLst/>
            <a:ahLst/>
            <a:cxnLst/>
            <a:rect l="l" t="t" r="r" b="b"/>
            <a:pathLst>
              <a:path w="254000" h="254000" extrusionOk="0">
                <a:moveTo>
                  <a:pt x="127000" y="0"/>
                </a:moveTo>
                <a:lnTo>
                  <a:pt x="127000" y="0"/>
                </a:lnTo>
                <a:cubicBezTo>
                  <a:pt x="160682" y="0"/>
                  <a:pt x="192985" y="13380"/>
                  <a:pt x="216803" y="37197"/>
                </a:cubicBezTo>
                <a:cubicBezTo>
                  <a:pt x="240620" y="61015"/>
                  <a:pt x="254000" y="93318"/>
                  <a:pt x="254000" y="127000"/>
                </a:cubicBezTo>
                <a:lnTo>
                  <a:pt x="254000" y="127000"/>
                </a:lnTo>
                <a:cubicBezTo>
                  <a:pt x="254000" y="197140"/>
                  <a:pt x="197140" y="254000"/>
                  <a:pt x="127000" y="254000"/>
                </a:cubicBezTo>
                <a:lnTo>
                  <a:pt x="127000" y="254000"/>
                </a:lnTo>
                <a:cubicBezTo>
                  <a:pt x="56860" y="254000"/>
                  <a:pt x="0" y="197140"/>
                  <a:pt x="0" y="127000"/>
                </a:cubicBezTo>
                <a:lnTo>
                  <a:pt x="0" y="127000"/>
                </a:lnTo>
                <a:cubicBezTo>
                  <a:pt x="0" y="56860"/>
                  <a:pt x="56860" y="0"/>
                  <a:pt x="127000" y="0"/>
                </a:cubicBezTo>
                <a:close/>
              </a:path>
            </a:pathLst>
          </a:custGeom>
          <a:solidFill>
            <a:srgbClr val="2A894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900"/>
              <a:buFont typeface="Inter"/>
              <a:buNone/>
            </a:pPr>
            <a:r>
              <a:rPr lang="en" sz="900" b="1" i="0" u="none" strike="noStrike" cap="none">
                <a:solidFill>
                  <a:srgbClr val="FFFFFF"/>
                </a:solidFill>
                <a:latin typeface="Inter"/>
                <a:ea typeface="Inter"/>
                <a:cs typeface="Inter"/>
                <a:sym typeface="Inter"/>
              </a:rPr>
              <a:t>4</a:t>
            </a:r>
            <a:endParaRPr sz="900" b="0" i="0" u="none" strike="noStrike" cap="none">
              <a:solidFill>
                <a:schemeClr val="dk1"/>
              </a:solidFill>
              <a:latin typeface="Inter"/>
              <a:ea typeface="Inter"/>
              <a:cs typeface="Inter"/>
              <a:sym typeface="Inter"/>
            </a:endParaRPr>
          </a:p>
        </p:txBody>
      </p:sp>
      <p:sp>
        <p:nvSpPr>
          <p:cNvPr id="229" name="Google Shape;229;p24"/>
          <p:cNvSpPr/>
          <p:nvPr/>
        </p:nvSpPr>
        <p:spPr>
          <a:xfrm>
            <a:off x="5857062" y="3598058"/>
            <a:ext cx="2322551" cy="392306"/>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2A894F"/>
              </a:buClr>
              <a:buSzPts val="1300"/>
              <a:buFont typeface="Source Serif 4"/>
              <a:buNone/>
            </a:pPr>
            <a:r>
              <a:rPr lang="en" sz="1300" b="1" i="0" u="none" strike="noStrike" cap="none">
                <a:solidFill>
                  <a:srgbClr val="2A894F"/>
                </a:solidFill>
                <a:latin typeface="Source Serif 4"/>
                <a:ea typeface="Source Serif 4"/>
                <a:cs typeface="Source Serif 4"/>
                <a:sym typeface="Source Serif 4"/>
              </a:rPr>
              <a:t>Type</a:t>
            </a:r>
            <a:endParaRPr sz="1300" b="0" i="0" u="none" strike="noStrike" cap="none">
              <a:solidFill>
                <a:schemeClr val="dk1"/>
              </a:solidFill>
              <a:latin typeface="Inter"/>
              <a:ea typeface="Inter"/>
              <a:cs typeface="Inter"/>
              <a:sym typeface="Inter"/>
            </a:endParaRPr>
          </a:p>
        </p:txBody>
      </p:sp>
      <p:sp>
        <p:nvSpPr>
          <p:cNvPr id="230" name="Google Shape;230;p24"/>
          <p:cNvSpPr/>
          <p:nvPr/>
        </p:nvSpPr>
        <p:spPr>
          <a:xfrm>
            <a:off x="5857062" y="3806602"/>
            <a:ext cx="2322551" cy="347584"/>
          </a:xfrm>
          <a:prstGeom prst="rect">
            <a:avLst/>
          </a:prstGeom>
          <a:noFill/>
          <a:ln>
            <a:noFill/>
          </a:ln>
        </p:spPr>
        <p:txBody>
          <a:bodyPr spcFirstLastPara="1" wrap="square" lIns="0" tIns="0" rIns="0" bIns="0" anchor="t" anchorCtr="0">
            <a:noAutofit/>
          </a:bodyPr>
          <a:lstStyle/>
          <a:p>
            <a:pPr>
              <a:lnSpc>
                <a:spcPct val="135000"/>
              </a:lnSpc>
              <a:buClr>
                <a:srgbClr val="2A3A63"/>
              </a:buClr>
              <a:buSzPts val="900"/>
            </a:pPr>
            <a:r>
              <a:rPr lang="en" sz="900" b="0" i="0" u="none" strike="noStrike" cap="none">
                <a:solidFill>
                  <a:srgbClr val="2A3A63"/>
                </a:solidFill>
                <a:latin typeface="Inter"/>
                <a:ea typeface="Inter"/>
                <a:cs typeface="Inter"/>
                <a:sym typeface="Inter"/>
              </a:rPr>
              <a:t>in the reply box </a:t>
            </a:r>
            <a:r>
              <a:rPr lang="en" sz="900">
                <a:solidFill>
                  <a:srgbClr val="2A3A63"/>
                </a:solidFill>
                <a:latin typeface="Inter"/>
                <a:ea typeface="Inter"/>
                <a:cs typeface="Inter"/>
                <a:sym typeface="Inter"/>
              </a:rPr>
              <a:t>and get</a:t>
            </a:r>
            <a:r>
              <a:rPr lang="en" sz="900" b="0" i="0" u="none" strike="noStrike" cap="none">
                <a:solidFill>
                  <a:srgbClr val="2A3A63"/>
                </a:solidFill>
                <a:latin typeface="Inter"/>
                <a:ea typeface="Inter"/>
                <a:cs typeface="Inter"/>
                <a:sym typeface="Inter"/>
              </a:rPr>
              <a:t> instant </a:t>
            </a:r>
            <a:r>
              <a:rPr lang="en" sz="900" b="0" i="1" u="none" strike="noStrike" cap="none">
                <a:solidFill>
                  <a:srgbClr val="2A3A63"/>
                </a:solidFill>
                <a:latin typeface="Inter"/>
                <a:ea typeface="Inter"/>
                <a:cs typeface="Inter"/>
                <a:sym typeface="Inter"/>
              </a:rPr>
              <a:t>feedback</a:t>
            </a:r>
            <a:endParaRPr sz="900" b="0" i="0" u="none" strike="noStrike" cap="none">
              <a:solidFill>
                <a:schemeClr val="dk1"/>
              </a:solidFill>
              <a:latin typeface="Inter"/>
              <a:ea typeface="Inter"/>
              <a:cs typeface="Inter"/>
              <a:sym typeface="Inter"/>
            </a:endParaRPr>
          </a:p>
        </p:txBody>
      </p:sp>
      <p:pic>
        <p:nvPicPr>
          <p:cNvPr id="232" name="Google Shape;232;p24" descr="preencoded.png"/>
          <p:cNvPicPr preferRelativeResize="0"/>
          <p:nvPr/>
        </p:nvPicPr>
        <p:blipFill rotWithShape="1">
          <a:blip r:embed="rId5">
            <a:alphaModFix/>
          </a:blip>
          <a:srcRect/>
          <a:stretch/>
        </p:blipFill>
        <p:spPr>
          <a:xfrm>
            <a:off x="609600" y="4695825"/>
            <a:ext cx="152400" cy="152400"/>
          </a:xfrm>
          <a:prstGeom prst="rect">
            <a:avLst/>
          </a:prstGeom>
          <a:noFill/>
          <a:ln>
            <a:noFill/>
          </a:ln>
        </p:spPr>
      </p:pic>
      <p:sp>
        <p:nvSpPr>
          <p:cNvPr id="233" name="Google Shape;233;p24"/>
          <p:cNvSpPr/>
          <p:nvPr/>
        </p:nvSpPr>
        <p:spPr>
          <a:xfrm>
            <a:off x="828675" y="4692030"/>
            <a:ext cx="732160"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1C2645"/>
              </a:buClr>
              <a:buSzPts val="900"/>
              <a:buFont typeface="Source Serif 4"/>
              <a:buNone/>
            </a:pPr>
            <a:r>
              <a:rPr lang="en" sz="900" b="1" i="0" u="none" strike="noStrike" cap="none">
                <a:solidFill>
                  <a:srgbClr val="1C2645"/>
                </a:solidFill>
                <a:latin typeface="Source Serif 4"/>
                <a:ea typeface="Source Serif 4"/>
                <a:cs typeface="Source Serif 4"/>
                <a:sym typeface="Source Serif 4"/>
              </a:rPr>
              <a:t>CrossWeave</a:t>
            </a:r>
            <a:endParaRPr sz="900" b="0" i="0" u="none" strike="noStrike" cap="none">
              <a:solidFill>
                <a:schemeClr val="dk1"/>
              </a:solidFill>
              <a:latin typeface="Inter"/>
              <a:ea typeface="Inter"/>
              <a:cs typeface="Inter"/>
              <a:sym typeface="Inter"/>
            </a:endParaRPr>
          </a:p>
        </p:txBody>
      </p:sp>
      <p:sp>
        <p:nvSpPr>
          <p:cNvPr id="234" name="Google Shape;234;p24"/>
          <p:cNvSpPr/>
          <p:nvPr/>
        </p:nvSpPr>
        <p:spPr>
          <a:xfrm>
            <a:off x="1560835" y="4692030"/>
            <a:ext cx="707767"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Demo Q&amp;A</a:t>
            </a:r>
            <a:endParaRPr sz="900" b="0" i="0" u="none" strike="noStrike" cap="none">
              <a:solidFill>
                <a:schemeClr val="dk1"/>
              </a:solidFill>
              <a:latin typeface="Inter"/>
              <a:ea typeface="Inter"/>
              <a:cs typeface="Inter"/>
              <a:sym typeface="Inter"/>
            </a:endParaRPr>
          </a:p>
        </p:txBody>
      </p:sp>
      <p:sp>
        <p:nvSpPr>
          <p:cNvPr id="235" name="Google Shape;235;p24"/>
          <p:cNvSpPr/>
          <p:nvPr/>
        </p:nvSpPr>
        <p:spPr>
          <a:xfrm>
            <a:off x="7858907" y="4692030"/>
            <a:ext cx="810593"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x-weave.org</a:t>
            </a:r>
            <a:endParaRPr sz="900" b="0" i="0" u="none" strike="noStrike" cap="none">
              <a:solidFill>
                <a:schemeClr val="dk1"/>
              </a:solidFill>
              <a:latin typeface="Inter"/>
              <a:ea typeface="Inter"/>
              <a:cs typeface="Inter"/>
              <a:sym typeface="Inter"/>
            </a:endParaRPr>
          </a:p>
        </p:txBody>
      </p:sp>
      <p:cxnSp>
        <p:nvCxnSpPr>
          <p:cNvPr id="236" name="Google Shape;236;p24"/>
          <p:cNvCxnSpPr>
            <a:cxnSpLocks/>
          </p:cNvCxnSpPr>
          <p:nvPr/>
        </p:nvCxnSpPr>
        <p:spPr>
          <a:xfrm flipH="1">
            <a:off x="3295175" y="2453572"/>
            <a:ext cx="397325" cy="29924"/>
          </a:xfrm>
          <a:prstGeom prst="straightConnector1">
            <a:avLst/>
          </a:prstGeom>
          <a:noFill/>
          <a:ln w="19050" cap="flat" cmpd="sng">
            <a:solidFill>
              <a:srgbClr val="FF9900"/>
            </a:solidFill>
            <a:prstDash val="dash"/>
            <a:round/>
            <a:headEnd type="none" w="med" len="med"/>
            <a:tailEnd type="triangle" w="med" len="med"/>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FCFD"/>
        </a:solidFill>
        <a:effectLst/>
      </p:bgPr>
    </p:bg>
    <p:spTree>
      <p:nvGrpSpPr>
        <p:cNvPr id="1" name="Shape 241"/>
        <p:cNvGrpSpPr/>
        <p:nvPr/>
      </p:nvGrpSpPr>
      <p:grpSpPr>
        <a:xfrm>
          <a:off x="0" y="0"/>
          <a:ext cx="0" cy="0"/>
          <a:chOff x="0" y="0"/>
          <a:chExt cx="0" cy="0"/>
        </a:xfrm>
      </p:grpSpPr>
      <p:sp>
        <p:nvSpPr>
          <p:cNvPr id="249" name="Google Shape;249;p25"/>
          <p:cNvSpPr/>
          <p:nvPr/>
        </p:nvSpPr>
        <p:spPr>
          <a:xfrm>
            <a:off x="609600" y="2318370"/>
            <a:ext cx="7924800" cy="861045"/>
          </a:xfrm>
          <a:custGeom>
            <a:avLst/>
            <a:gdLst/>
            <a:ahLst/>
            <a:cxnLst/>
            <a:rect l="l" t="t" r="r" b="b"/>
            <a:pathLst>
              <a:path w="10566400" h="1148060" extrusionOk="0">
                <a:moveTo>
                  <a:pt x="50800" y="1148060"/>
                </a:moveTo>
                <a:lnTo>
                  <a:pt x="0" y="1148060"/>
                </a:lnTo>
                <a:lnTo>
                  <a:pt x="0" y="0"/>
                </a:lnTo>
                <a:lnTo>
                  <a:pt x="50800" y="0"/>
                </a:lnTo>
                <a:lnTo>
                  <a:pt x="50800" y="1148060"/>
                </a:lnTo>
                <a:close/>
              </a:path>
            </a:pathLst>
          </a:custGeom>
          <a:solidFill>
            <a:srgbClr val="2A894F"/>
          </a:solidFill>
          <a:ln>
            <a:noFill/>
          </a:ln>
        </p:spPr>
      </p:sp>
      <p:sp>
        <p:nvSpPr>
          <p:cNvPr id="242" name="Google Shape;242;p25"/>
          <p:cNvSpPr/>
          <p:nvPr/>
        </p:nvSpPr>
        <p:spPr>
          <a:xfrm>
            <a:off x="614363" y="525773"/>
            <a:ext cx="386581" cy="253342"/>
          </a:xfrm>
          <a:custGeom>
            <a:avLst/>
            <a:gdLst/>
            <a:ahLst/>
            <a:cxnLst/>
            <a:rect l="l" t="t" r="r" b="b"/>
            <a:pathLst>
              <a:path w="515441" h="337790" extrusionOk="0">
                <a:moveTo>
                  <a:pt x="168895" y="0"/>
                </a:moveTo>
                <a:lnTo>
                  <a:pt x="346546" y="0"/>
                </a:lnTo>
                <a:cubicBezTo>
                  <a:pt x="391340" y="0"/>
                  <a:pt x="434299" y="17794"/>
                  <a:pt x="465973" y="49468"/>
                </a:cubicBezTo>
                <a:cubicBezTo>
                  <a:pt x="497647" y="81142"/>
                  <a:pt x="515441" y="124101"/>
                  <a:pt x="515441" y="168895"/>
                </a:cubicBezTo>
                <a:lnTo>
                  <a:pt x="515441" y="168895"/>
                </a:lnTo>
                <a:cubicBezTo>
                  <a:pt x="515441" y="262173"/>
                  <a:pt x="439824" y="337790"/>
                  <a:pt x="346546" y="337790"/>
                </a:cubicBezTo>
                <a:lnTo>
                  <a:pt x="168895" y="337790"/>
                </a:lnTo>
                <a:cubicBezTo>
                  <a:pt x="75617" y="337790"/>
                  <a:pt x="0" y="262173"/>
                  <a:pt x="0" y="168895"/>
                </a:cubicBezTo>
                <a:lnTo>
                  <a:pt x="0" y="168895"/>
                </a:lnTo>
                <a:cubicBezTo>
                  <a:pt x="0" y="75617"/>
                  <a:pt x="75617" y="0"/>
                  <a:pt x="168895"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40000"/>
              </a:lnSpc>
              <a:spcBef>
                <a:spcPts val="0"/>
              </a:spcBef>
              <a:spcAft>
                <a:spcPts val="0"/>
              </a:spcAft>
              <a:buClr>
                <a:srgbClr val="23786A"/>
              </a:buClr>
              <a:buSzPts val="1100"/>
              <a:buFont typeface="Inter"/>
              <a:buNone/>
            </a:pPr>
            <a:r>
              <a:rPr lang="en" sz="1100" b="1" i="0" u="none" strike="noStrike" cap="none">
                <a:solidFill>
                  <a:srgbClr val="23786A"/>
                </a:solidFill>
                <a:latin typeface="Inter"/>
                <a:ea typeface="Inter"/>
                <a:cs typeface="Inter"/>
                <a:sym typeface="Inter"/>
              </a:rPr>
              <a:t>Q5</a:t>
            </a:r>
            <a:endParaRPr sz="1100" b="0" i="0" u="none" strike="noStrike" cap="none">
              <a:solidFill>
                <a:schemeClr val="dk1"/>
              </a:solidFill>
              <a:latin typeface="Inter"/>
              <a:ea typeface="Inter"/>
              <a:cs typeface="Inter"/>
              <a:sym typeface="Inter"/>
            </a:endParaRPr>
          </a:p>
        </p:txBody>
      </p:sp>
      <p:sp>
        <p:nvSpPr>
          <p:cNvPr id="243" name="Google Shape;243;p25"/>
          <p:cNvSpPr txBox="1">
            <a:spLocks noGrp="1"/>
          </p:cNvSpPr>
          <p:nvPr>
            <p:ph type="title"/>
          </p:nvPr>
        </p:nvSpPr>
        <p:spPr>
          <a:xfrm>
            <a:off x="1120006" y="495300"/>
            <a:ext cx="3985052" cy="333375"/>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rgbClr val="1C2645"/>
              </a:buClr>
              <a:buSzPts val="2300"/>
              <a:buFont typeface="Source Serif 4"/>
              <a:buNone/>
            </a:pPr>
            <a:r>
              <a:rPr lang="en" sz="2300" b="1" i="0">
                <a:solidFill>
                  <a:srgbClr val="1C2645"/>
                </a:solidFill>
                <a:latin typeface="Source Serif 4"/>
                <a:ea typeface="Source Serif 4"/>
                <a:cs typeface="Source Serif 4"/>
                <a:sym typeface="Source Serif 4"/>
              </a:rPr>
              <a:t>Is this what users want?</a:t>
            </a:r>
            <a:endParaRPr sz="2300"/>
          </a:p>
        </p:txBody>
      </p:sp>
      <p:cxnSp>
        <p:nvCxnSpPr>
          <p:cNvPr id="244" name="Google Shape;244;p25"/>
          <p:cNvCxnSpPr/>
          <p:nvPr/>
        </p:nvCxnSpPr>
        <p:spPr>
          <a:xfrm>
            <a:off x="628650" y="1152525"/>
            <a:ext cx="0" cy="411472"/>
          </a:xfrm>
          <a:prstGeom prst="straightConnector1">
            <a:avLst/>
          </a:prstGeom>
          <a:noFill/>
          <a:ln w="50800" cap="flat" cmpd="sng">
            <a:solidFill>
              <a:srgbClr val="C9CED9"/>
            </a:solidFill>
            <a:prstDash val="solid"/>
            <a:round/>
            <a:headEnd type="none" w="sm" len="sm"/>
            <a:tailEnd type="none" w="sm" len="sm"/>
          </a:ln>
        </p:spPr>
      </p:cxnSp>
      <p:sp>
        <p:nvSpPr>
          <p:cNvPr id="245" name="Google Shape;245;p25"/>
          <p:cNvSpPr/>
          <p:nvPr/>
        </p:nvSpPr>
        <p:spPr>
          <a:xfrm>
            <a:off x="838200" y="1209675"/>
            <a:ext cx="7927086" cy="316222"/>
          </a:xfrm>
          <a:prstGeom prst="rect">
            <a:avLst/>
          </a:prstGeom>
          <a:noFill/>
          <a:ln>
            <a:noFill/>
          </a:ln>
        </p:spPr>
        <p:txBody>
          <a:bodyPr spcFirstLastPara="1" wrap="square" lIns="0" tIns="0" rIns="0" bIns="0" anchor="t" anchorCtr="0">
            <a:noAutofit/>
          </a:bodyPr>
          <a:lstStyle/>
          <a:p>
            <a:pPr>
              <a:lnSpc>
                <a:spcPct val="120000"/>
              </a:lnSpc>
              <a:buClr>
                <a:srgbClr val="1C2645"/>
              </a:buClr>
              <a:buSzPts val="2000"/>
            </a:pPr>
            <a:r>
              <a:rPr lang="en" sz="2000">
                <a:solidFill>
                  <a:srgbClr val="1C2645"/>
                </a:solidFill>
                <a:latin typeface="Source Serif 4"/>
                <a:ea typeface="Source Serif 4"/>
                <a:cs typeface="Source Serif 4"/>
                <a:sym typeface="Source Serif 4"/>
              </a:rPr>
              <a:t>Granted, most aren't coming</a:t>
            </a:r>
            <a:r>
              <a:rPr lang="en" sz="2000" b="0" i="0" u="none" strike="noStrike" cap="none">
                <a:solidFill>
                  <a:srgbClr val="1C2645"/>
                </a:solidFill>
                <a:latin typeface="Source Serif 4"/>
                <a:ea typeface="Source Serif 4"/>
                <a:cs typeface="Source Serif 4"/>
                <a:sym typeface="Source Serif 4"/>
              </a:rPr>
              <a:t> to social media for information.</a:t>
            </a:r>
            <a:endParaRPr sz="2000" b="0" i="0" u="none" strike="noStrike" cap="none">
              <a:solidFill>
                <a:schemeClr val="dk1"/>
              </a:solidFill>
              <a:latin typeface="Inter"/>
              <a:ea typeface="Inter"/>
              <a:cs typeface="Inter"/>
              <a:sym typeface="Inter"/>
            </a:endParaRPr>
          </a:p>
        </p:txBody>
      </p:sp>
      <p:cxnSp>
        <p:nvCxnSpPr>
          <p:cNvPr id="246" name="Google Shape;246;p25"/>
          <p:cNvCxnSpPr/>
          <p:nvPr/>
        </p:nvCxnSpPr>
        <p:spPr>
          <a:xfrm>
            <a:off x="628650" y="1735447"/>
            <a:ext cx="0" cy="411472"/>
          </a:xfrm>
          <a:prstGeom prst="straightConnector1">
            <a:avLst/>
          </a:prstGeom>
          <a:noFill/>
          <a:ln w="50800" cap="flat" cmpd="sng">
            <a:solidFill>
              <a:srgbClr val="B25056"/>
            </a:solidFill>
            <a:prstDash val="solid"/>
            <a:round/>
            <a:headEnd type="none" w="sm" len="sm"/>
            <a:tailEnd type="none" w="sm" len="sm"/>
          </a:ln>
        </p:spPr>
      </p:cxnSp>
      <p:sp>
        <p:nvSpPr>
          <p:cNvPr id="247" name="Google Shape;247;p25"/>
          <p:cNvSpPr/>
          <p:nvPr/>
        </p:nvSpPr>
        <p:spPr>
          <a:xfrm>
            <a:off x="838200" y="1792597"/>
            <a:ext cx="7927086" cy="316222"/>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1C2645"/>
              </a:buClr>
              <a:buSzPts val="2000"/>
              <a:buFont typeface="Source Serif 4"/>
              <a:buNone/>
            </a:pPr>
            <a:r>
              <a:rPr lang="en" sz="2000" b="0" i="0" u="none" strike="noStrike" cap="none">
                <a:solidFill>
                  <a:srgbClr val="1C2645"/>
                </a:solidFill>
                <a:latin typeface="Source Serif 4"/>
                <a:ea typeface="Source Serif 4"/>
                <a:cs typeface="Source Serif 4"/>
                <a:sym typeface="Source Serif 4"/>
              </a:rPr>
              <a:t>But they’re getting it anyway, and it’s </a:t>
            </a:r>
            <a:r>
              <a:rPr lang="en" sz="2000" b="0" i="0" u="none" strike="noStrike" cap="none">
                <a:solidFill>
                  <a:srgbClr val="B25056"/>
                </a:solidFill>
                <a:latin typeface="Source Serif 4"/>
                <a:ea typeface="Source Serif 4"/>
                <a:cs typeface="Source Serif 4"/>
                <a:sym typeface="Source Serif 4"/>
              </a:rPr>
              <a:t>hurting society</a:t>
            </a:r>
            <a:r>
              <a:rPr lang="en" sz="2000" b="0" i="0" u="none" strike="noStrike" cap="none">
                <a:solidFill>
                  <a:srgbClr val="1C2645"/>
                </a:solidFill>
                <a:latin typeface="Source Serif 4"/>
                <a:ea typeface="Source Serif 4"/>
                <a:cs typeface="Source Serif 4"/>
                <a:sym typeface="Source Serif 4"/>
              </a:rPr>
              <a:t>.</a:t>
            </a:r>
            <a:endParaRPr sz="2000" b="0" i="0" u="none" strike="noStrike" cap="none">
              <a:solidFill>
                <a:schemeClr val="dk1"/>
              </a:solidFill>
              <a:latin typeface="Inter"/>
              <a:ea typeface="Inter"/>
              <a:cs typeface="Inter"/>
              <a:sym typeface="Inter"/>
            </a:endParaRPr>
          </a:p>
        </p:txBody>
      </p:sp>
      <p:sp>
        <p:nvSpPr>
          <p:cNvPr id="248" name="Google Shape;248;p25"/>
          <p:cNvSpPr/>
          <p:nvPr/>
        </p:nvSpPr>
        <p:spPr>
          <a:xfrm>
            <a:off x="609600" y="2318370"/>
            <a:ext cx="7924800" cy="861045"/>
          </a:xfrm>
          <a:custGeom>
            <a:avLst/>
            <a:gdLst/>
            <a:ahLst/>
            <a:cxnLst/>
            <a:rect l="l" t="t" r="r" b="b"/>
            <a:pathLst>
              <a:path w="10566400" h="1148060" extrusionOk="0">
                <a:moveTo>
                  <a:pt x="0" y="0"/>
                </a:moveTo>
                <a:lnTo>
                  <a:pt x="10439400" y="0"/>
                </a:lnTo>
                <a:cubicBezTo>
                  <a:pt x="10473082" y="0"/>
                  <a:pt x="10505385" y="13380"/>
                  <a:pt x="10529203" y="37197"/>
                </a:cubicBezTo>
                <a:cubicBezTo>
                  <a:pt x="10553020" y="61015"/>
                  <a:pt x="10566400" y="93318"/>
                  <a:pt x="10566400" y="127000"/>
                </a:cubicBezTo>
                <a:lnTo>
                  <a:pt x="10566400" y="1021060"/>
                </a:lnTo>
                <a:cubicBezTo>
                  <a:pt x="10566400" y="1091200"/>
                  <a:pt x="10509540" y="1148060"/>
                  <a:pt x="10439400" y="1148060"/>
                </a:cubicBezTo>
                <a:lnTo>
                  <a:pt x="0" y="1148060"/>
                </a:lnTo>
                <a:lnTo>
                  <a:pt x="0" y="0"/>
                </a:lnTo>
                <a:close/>
              </a:path>
            </a:pathLst>
          </a:custGeom>
          <a:solidFill>
            <a:srgbClr val="EEF9F0"/>
          </a:solidFill>
          <a:ln>
            <a:noFill/>
          </a:ln>
        </p:spPr>
        <p:txBody>
          <a:bodyPr spcFirstLastPara="1" wrap="square" lIns="228600" tIns="133350" rIns="0" bIns="114300" anchor="t" anchorCtr="0">
            <a:noAutofit/>
          </a:bodyPr>
          <a:lstStyle/>
          <a:p>
            <a:pPr>
              <a:lnSpc>
                <a:spcPct val="120000"/>
              </a:lnSpc>
              <a:buClr>
                <a:srgbClr val="1C2645"/>
              </a:buClr>
              <a:buSzPts val="2000"/>
            </a:pPr>
            <a:r>
              <a:rPr lang="en" sz="2000" b="0" i="0" u="none" strike="noStrike" cap="none">
                <a:solidFill>
                  <a:srgbClr val="1C2645"/>
                </a:solidFill>
                <a:latin typeface="Source Serif 4"/>
                <a:ea typeface="Source Serif 4"/>
                <a:cs typeface="Source Serif 4"/>
                <a:sym typeface="Source Serif 4"/>
              </a:rPr>
              <a:t>So we should make </a:t>
            </a:r>
            <a:r>
              <a:rPr lang="en" sz="2000" b="0" i="0" u="none" strike="noStrike" cap="none">
                <a:solidFill>
                  <a:srgbClr val="2A894F"/>
                </a:solidFill>
                <a:latin typeface="Source Serif 4"/>
                <a:ea typeface="Source Serif 4"/>
                <a:cs typeface="Source Serif 4"/>
                <a:sym typeface="Source Serif 4"/>
              </a:rPr>
              <a:t>healthy options</a:t>
            </a:r>
            <a:r>
              <a:rPr lang="en" sz="2000" b="0" i="0" u="none" strike="noStrike" cap="none">
                <a:solidFill>
                  <a:srgbClr val="1C2645"/>
                </a:solidFill>
                <a:latin typeface="Source Serif 4"/>
                <a:ea typeface="Source Serif 4"/>
                <a:cs typeface="Source Serif 4"/>
                <a:sym typeface="Source Serif 4"/>
              </a:rPr>
              <a:t> available </a:t>
            </a:r>
            <a:br>
              <a:rPr lang="en" sz="2000">
                <a:solidFill>
                  <a:srgbClr val="1C2645"/>
                </a:solidFill>
                <a:latin typeface="Source Serif 4"/>
                <a:ea typeface="Source Serif 4"/>
                <a:cs typeface="Source Serif 4"/>
                <a:sym typeface="Source Serif 4"/>
              </a:rPr>
            </a:br>
            <a:r>
              <a:rPr lang="en" sz="2000" b="0" i="0" u="none" strike="noStrike" cap="none">
                <a:solidFill>
                  <a:srgbClr val="1C2645"/>
                </a:solidFill>
                <a:latin typeface="Source Serif 4"/>
                <a:ea typeface="Source Serif 4"/>
                <a:cs typeface="Source Serif 4"/>
                <a:sym typeface="Source Serif 4"/>
              </a:rPr>
              <a:t>for a </a:t>
            </a:r>
            <a:r>
              <a:rPr lang="en" sz="2000">
                <a:solidFill>
                  <a:srgbClr val="1C2645"/>
                </a:solidFill>
                <a:latin typeface="Source Serif 4"/>
                <a:ea typeface="Source Serif 4"/>
                <a:cs typeface="Source Serif 4"/>
                <a:sym typeface="Source Serif 4"/>
              </a:rPr>
              <a:t>more balanced</a:t>
            </a:r>
            <a:r>
              <a:rPr lang="en" sz="2000" b="0" i="0" u="none" strike="noStrike" cap="none">
                <a:solidFill>
                  <a:srgbClr val="1C2645"/>
                </a:solidFill>
                <a:latin typeface="Source Serif 4"/>
                <a:ea typeface="Source Serif 4"/>
                <a:cs typeface="Source Serif 4"/>
                <a:sym typeface="Source Serif 4"/>
              </a:rPr>
              <a:t> diet.</a:t>
            </a:r>
            <a:endParaRPr sz="2000" b="0" i="0" u="none" strike="noStrike" cap="none">
              <a:solidFill>
                <a:schemeClr val="dk1"/>
              </a:solidFill>
              <a:latin typeface="Inter"/>
              <a:ea typeface="Inter"/>
              <a:cs typeface="Inter"/>
              <a:sym typeface="Inter"/>
            </a:endParaRPr>
          </a:p>
        </p:txBody>
      </p:sp>
      <p:pic>
        <p:nvPicPr>
          <p:cNvPr id="250" name="Google Shape;250;p25" descr="preencoded.png"/>
          <p:cNvPicPr preferRelativeResize="0"/>
          <p:nvPr/>
        </p:nvPicPr>
        <p:blipFill rotWithShape="1">
          <a:blip r:embed="rId3">
            <a:alphaModFix/>
          </a:blip>
          <a:srcRect/>
          <a:stretch/>
        </p:blipFill>
        <p:spPr>
          <a:xfrm>
            <a:off x="609600" y="4695825"/>
            <a:ext cx="152400" cy="152400"/>
          </a:xfrm>
          <a:prstGeom prst="rect">
            <a:avLst/>
          </a:prstGeom>
          <a:noFill/>
          <a:ln>
            <a:noFill/>
          </a:ln>
        </p:spPr>
      </p:pic>
      <p:sp>
        <p:nvSpPr>
          <p:cNvPr id="251" name="Google Shape;251;p25"/>
          <p:cNvSpPr/>
          <p:nvPr/>
        </p:nvSpPr>
        <p:spPr>
          <a:xfrm>
            <a:off x="828675" y="4692030"/>
            <a:ext cx="732160"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1C2645"/>
              </a:buClr>
              <a:buSzPts val="900"/>
              <a:buFont typeface="Source Serif 4"/>
              <a:buNone/>
            </a:pPr>
            <a:r>
              <a:rPr lang="en" sz="900" b="1" i="0" u="none" strike="noStrike" cap="none">
                <a:solidFill>
                  <a:srgbClr val="1C2645"/>
                </a:solidFill>
                <a:latin typeface="Source Serif 4"/>
                <a:ea typeface="Source Serif 4"/>
                <a:cs typeface="Source Serif 4"/>
                <a:sym typeface="Source Serif 4"/>
              </a:rPr>
              <a:t>CrossWeave</a:t>
            </a:r>
            <a:endParaRPr sz="900" b="0" i="0" u="none" strike="noStrike" cap="none">
              <a:solidFill>
                <a:schemeClr val="dk1"/>
              </a:solidFill>
              <a:latin typeface="Inter"/>
              <a:ea typeface="Inter"/>
              <a:cs typeface="Inter"/>
              <a:sym typeface="Inter"/>
            </a:endParaRPr>
          </a:p>
        </p:txBody>
      </p:sp>
      <p:sp>
        <p:nvSpPr>
          <p:cNvPr id="252" name="Google Shape;252;p25"/>
          <p:cNvSpPr/>
          <p:nvPr/>
        </p:nvSpPr>
        <p:spPr>
          <a:xfrm>
            <a:off x="1560835" y="4692030"/>
            <a:ext cx="707767"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Demo Q&amp;A</a:t>
            </a:r>
            <a:endParaRPr sz="900" b="0" i="0" u="none" strike="noStrike" cap="none">
              <a:solidFill>
                <a:schemeClr val="dk1"/>
              </a:solidFill>
              <a:latin typeface="Inter"/>
              <a:ea typeface="Inter"/>
              <a:cs typeface="Inter"/>
              <a:sym typeface="Inter"/>
            </a:endParaRPr>
          </a:p>
        </p:txBody>
      </p:sp>
      <p:sp>
        <p:nvSpPr>
          <p:cNvPr id="253" name="Google Shape;253;p25"/>
          <p:cNvSpPr/>
          <p:nvPr/>
        </p:nvSpPr>
        <p:spPr>
          <a:xfrm>
            <a:off x="7858907" y="4692030"/>
            <a:ext cx="810593"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x-weave.org</a:t>
            </a:r>
            <a:endParaRPr sz="900" b="0" i="0" u="none" strike="noStrike" cap="none">
              <a:solidFill>
                <a:schemeClr val="dk1"/>
              </a:solidFill>
              <a:latin typeface="Inter"/>
              <a:ea typeface="Inter"/>
              <a:cs typeface="Inter"/>
              <a:sym typeface="Inter"/>
            </a:endParaRPr>
          </a:p>
        </p:txBody>
      </p:sp>
      <p:pic>
        <p:nvPicPr>
          <p:cNvPr id="3" name="Picture 2" descr="Carrots Celery And Cucumbers On A White Background Stock Photo - Download  Image Now - Crudite, Cut Out, White Background - iStock">
            <a:extLst>
              <a:ext uri="{FF2B5EF4-FFF2-40B4-BE49-F238E27FC236}">
                <a16:creationId xmlns:a16="http://schemas.microsoft.com/office/drawing/2014/main" id="{CC0B528D-FE45-C704-F762-09E1418C1BC1}"/>
              </a:ext>
            </a:extLst>
          </p:cNvPr>
          <p:cNvPicPr>
            <a:picLocks noChangeAspect="1"/>
          </p:cNvPicPr>
          <p:nvPr/>
        </p:nvPicPr>
        <p:blipFill>
          <a:blip r:embed="rId4"/>
          <a:srcRect l="23775" t="8660" r="41697" b="10878"/>
          <a:stretch>
            <a:fillRect/>
          </a:stretch>
        </p:blipFill>
        <p:spPr>
          <a:xfrm>
            <a:off x="7817172" y="2321122"/>
            <a:ext cx="715853" cy="855480"/>
          </a:xfrm>
          <a:prstGeom prst="rect">
            <a:avLst/>
          </a:prstGeom>
        </p:spPr>
      </p:pic>
      <p:pic>
        <p:nvPicPr>
          <p:cNvPr id="5" name="Picture 4" descr="Candied Cheetos">
            <a:extLst>
              <a:ext uri="{FF2B5EF4-FFF2-40B4-BE49-F238E27FC236}">
                <a16:creationId xmlns:a16="http://schemas.microsoft.com/office/drawing/2014/main" id="{9A668B2B-1731-5C65-8B77-340F0B80FD83}"/>
              </a:ext>
            </a:extLst>
          </p:cNvPr>
          <p:cNvPicPr>
            <a:picLocks noChangeAspect="1"/>
          </p:cNvPicPr>
          <p:nvPr/>
        </p:nvPicPr>
        <p:blipFill>
          <a:blip r:embed="rId5"/>
          <a:srcRect l="1836" t="13311" r="690" b="8000"/>
          <a:stretch>
            <a:fillRect/>
          </a:stretch>
        </p:blipFill>
        <p:spPr>
          <a:xfrm>
            <a:off x="7711406" y="1591687"/>
            <a:ext cx="576985" cy="72833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FCFD"/>
        </a:solidFill>
        <a:effectLst/>
      </p:bgPr>
    </p:bg>
    <p:spTree>
      <p:nvGrpSpPr>
        <p:cNvPr id="1" name="Shape 258"/>
        <p:cNvGrpSpPr/>
        <p:nvPr/>
      </p:nvGrpSpPr>
      <p:grpSpPr>
        <a:xfrm>
          <a:off x="0" y="0"/>
          <a:ext cx="0" cy="0"/>
          <a:chOff x="0" y="0"/>
          <a:chExt cx="0" cy="0"/>
        </a:xfrm>
      </p:grpSpPr>
      <p:sp>
        <p:nvSpPr>
          <p:cNvPr id="259" name="Google Shape;259;p26"/>
          <p:cNvSpPr/>
          <p:nvPr/>
        </p:nvSpPr>
        <p:spPr>
          <a:xfrm>
            <a:off x="614363" y="525773"/>
            <a:ext cx="390265" cy="253342"/>
          </a:xfrm>
          <a:custGeom>
            <a:avLst/>
            <a:gdLst/>
            <a:ahLst/>
            <a:cxnLst/>
            <a:rect l="l" t="t" r="r" b="b"/>
            <a:pathLst>
              <a:path w="520353" h="337790" extrusionOk="0">
                <a:moveTo>
                  <a:pt x="168895" y="0"/>
                </a:moveTo>
                <a:lnTo>
                  <a:pt x="351458" y="0"/>
                </a:lnTo>
                <a:cubicBezTo>
                  <a:pt x="396252" y="0"/>
                  <a:pt x="439211" y="17794"/>
                  <a:pt x="470885" y="49468"/>
                </a:cubicBezTo>
                <a:cubicBezTo>
                  <a:pt x="502559" y="81142"/>
                  <a:pt x="520353" y="124101"/>
                  <a:pt x="520353" y="168895"/>
                </a:cubicBezTo>
                <a:lnTo>
                  <a:pt x="520353" y="168895"/>
                </a:lnTo>
                <a:cubicBezTo>
                  <a:pt x="520353" y="262173"/>
                  <a:pt x="444736" y="337790"/>
                  <a:pt x="351458" y="337790"/>
                </a:cubicBezTo>
                <a:lnTo>
                  <a:pt x="168895" y="337790"/>
                </a:lnTo>
                <a:cubicBezTo>
                  <a:pt x="75617" y="337790"/>
                  <a:pt x="0" y="262173"/>
                  <a:pt x="0" y="168895"/>
                </a:cubicBezTo>
                <a:lnTo>
                  <a:pt x="0" y="168895"/>
                </a:lnTo>
                <a:cubicBezTo>
                  <a:pt x="0" y="75617"/>
                  <a:pt x="75617" y="0"/>
                  <a:pt x="168895"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40000"/>
              </a:lnSpc>
              <a:spcBef>
                <a:spcPts val="0"/>
              </a:spcBef>
              <a:spcAft>
                <a:spcPts val="0"/>
              </a:spcAft>
              <a:buClr>
                <a:srgbClr val="23786A"/>
              </a:buClr>
              <a:buSzPts val="1100"/>
              <a:buFont typeface="Inter"/>
              <a:buNone/>
            </a:pPr>
            <a:r>
              <a:rPr lang="en" sz="1100" b="1" i="0" u="none" strike="noStrike" cap="none">
                <a:solidFill>
                  <a:srgbClr val="23786A"/>
                </a:solidFill>
                <a:latin typeface="Inter"/>
                <a:ea typeface="Inter"/>
                <a:cs typeface="Inter"/>
                <a:sym typeface="Inter"/>
              </a:rPr>
              <a:t>Q6</a:t>
            </a:r>
            <a:endParaRPr sz="1100" b="0" i="0" u="none" strike="noStrike" cap="none">
              <a:solidFill>
                <a:schemeClr val="dk1"/>
              </a:solidFill>
              <a:latin typeface="Inter"/>
              <a:ea typeface="Inter"/>
              <a:cs typeface="Inter"/>
              <a:sym typeface="Inter"/>
            </a:endParaRPr>
          </a:p>
        </p:txBody>
      </p:sp>
      <p:sp>
        <p:nvSpPr>
          <p:cNvPr id="260" name="Google Shape;260;p26"/>
          <p:cNvSpPr txBox="1">
            <a:spLocks noGrp="1"/>
          </p:cNvSpPr>
          <p:nvPr>
            <p:ph type="title"/>
          </p:nvPr>
        </p:nvSpPr>
        <p:spPr>
          <a:xfrm>
            <a:off x="1123690" y="495300"/>
            <a:ext cx="6293331" cy="333375"/>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rgbClr val="1C2645"/>
              </a:buClr>
              <a:buSzPts val="2300"/>
              <a:buFont typeface="Source Serif 4"/>
              <a:buNone/>
            </a:pPr>
            <a:r>
              <a:rPr lang="en" sz="2300" b="1" i="0">
                <a:solidFill>
                  <a:srgbClr val="1C2645"/>
                </a:solidFill>
                <a:latin typeface="Source Serif 4"/>
                <a:ea typeface="Source Serif 4"/>
                <a:cs typeface="Source Serif 4"/>
                <a:sym typeface="Source Serif 4"/>
              </a:rPr>
              <a:t>Is this what platform providers want?</a:t>
            </a:r>
            <a:endParaRPr sz="2300"/>
          </a:p>
        </p:txBody>
      </p:sp>
      <p:sp>
        <p:nvSpPr>
          <p:cNvPr id="261" name="Google Shape;261;p26"/>
          <p:cNvSpPr/>
          <p:nvPr/>
        </p:nvSpPr>
        <p:spPr>
          <a:xfrm>
            <a:off x="609600" y="1114425"/>
            <a:ext cx="8162544" cy="22953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5F6B85"/>
              </a:buClr>
              <a:buSzPts val="1300"/>
              <a:buFont typeface="Inter"/>
              <a:buNone/>
            </a:pPr>
            <a:r>
              <a:rPr lang="en" sz="2400" b="0" i="1" u="none" strike="noStrike" cap="none">
                <a:solidFill>
                  <a:srgbClr val="5F6B85"/>
                </a:solidFill>
                <a:latin typeface="Inter"/>
                <a:ea typeface="Inter"/>
                <a:cs typeface="Inter"/>
                <a:sym typeface="Inter"/>
              </a:rPr>
              <a:t>Maybe?</a:t>
            </a:r>
            <a:endParaRPr lang="en-US" sz="2400" b="0" i="0" u="none" strike="noStrike" cap="none">
              <a:solidFill>
                <a:schemeClr val="dk1"/>
              </a:solidFill>
              <a:latin typeface="Inter"/>
              <a:ea typeface="Inter"/>
              <a:cs typeface="Inter"/>
            </a:endParaRPr>
          </a:p>
        </p:txBody>
      </p:sp>
      <p:sp>
        <p:nvSpPr>
          <p:cNvPr id="262" name="Google Shape;262;p26"/>
          <p:cNvSpPr/>
          <p:nvPr/>
        </p:nvSpPr>
        <p:spPr>
          <a:xfrm>
            <a:off x="609600" y="1885519"/>
            <a:ext cx="8162544" cy="339068"/>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1C2645"/>
              </a:buClr>
              <a:buSzPts val="2100"/>
              <a:buFont typeface="Source Serif 4"/>
              <a:buNone/>
            </a:pPr>
            <a:r>
              <a:rPr lang="en" sz="2100">
                <a:solidFill>
                  <a:srgbClr val="1C2645"/>
                </a:solidFill>
                <a:latin typeface="Source Serif 4"/>
                <a:ea typeface="Source Serif 4"/>
                <a:cs typeface="Source Serif 4"/>
                <a:sym typeface="Source Serif 4"/>
              </a:rPr>
              <a:t>Some</a:t>
            </a:r>
            <a:r>
              <a:rPr lang="en" sz="2100" b="0" i="0" u="none" strike="noStrike" cap="none">
                <a:solidFill>
                  <a:srgbClr val="1C2645"/>
                </a:solidFill>
                <a:latin typeface="Source Serif 4"/>
                <a:ea typeface="Source Serif 4"/>
                <a:cs typeface="Source Serif 4"/>
                <a:sym typeface="Source Serif 4"/>
              </a:rPr>
              <a:t> benefits we see:</a:t>
            </a:r>
            <a:endParaRPr sz="2100" b="0" i="0" u="none" strike="noStrike" cap="none">
              <a:solidFill>
                <a:schemeClr val="dk1"/>
              </a:solidFill>
              <a:latin typeface="Inter"/>
              <a:ea typeface="Inter"/>
              <a:cs typeface="Inter"/>
              <a:sym typeface="Inter"/>
            </a:endParaRPr>
          </a:p>
        </p:txBody>
      </p:sp>
      <p:sp>
        <p:nvSpPr>
          <p:cNvPr id="263" name="Google Shape;263;p26"/>
          <p:cNvSpPr/>
          <p:nvPr/>
        </p:nvSpPr>
        <p:spPr>
          <a:xfrm>
            <a:off x="611981" y="2512718"/>
            <a:ext cx="2535213" cy="1436303"/>
          </a:xfrm>
          <a:prstGeom prst="roundRect">
            <a:avLst>
              <a:gd name="adj" fmla="val 6466"/>
            </a:avLst>
          </a:prstGeom>
          <a:solidFill>
            <a:srgbClr val="FFFFFF"/>
          </a:solidFill>
          <a:ln w="9525" cap="flat" cmpd="sng">
            <a:solidFill>
              <a:srgbClr val="E4E7EE"/>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264" name="Google Shape;264;p26" descr="Chat"/>
          <p:cNvPicPr preferRelativeResize="0"/>
          <p:nvPr/>
        </p:nvPicPr>
        <p:blipFill rotWithShape="1">
          <a:blip r:embed="rId3">
            <a:alphaModFix/>
          </a:blip>
          <a:srcRect/>
          <a:stretch/>
        </p:blipFill>
        <p:spPr>
          <a:xfrm>
            <a:off x="823913" y="2724649"/>
            <a:ext cx="266700" cy="266700"/>
          </a:xfrm>
          <a:prstGeom prst="rect">
            <a:avLst/>
          </a:prstGeom>
          <a:noFill/>
          <a:ln>
            <a:noFill/>
          </a:ln>
        </p:spPr>
      </p:pic>
      <p:sp>
        <p:nvSpPr>
          <p:cNvPr id="265" name="Google Shape;265;p26"/>
          <p:cNvSpPr/>
          <p:nvPr/>
        </p:nvSpPr>
        <p:spPr>
          <a:xfrm>
            <a:off x="823913" y="3105649"/>
            <a:ext cx="2174691" cy="650491"/>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1C2645"/>
              </a:buClr>
              <a:buSzPts val="1300"/>
              <a:buFont typeface="Inter"/>
              <a:buNone/>
            </a:pPr>
            <a:r>
              <a:rPr lang="en" sz="1300" b="0" i="0" u="none" strike="noStrike" cap="none">
                <a:solidFill>
                  <a:srgbClr val="1C2645"/>
                </a:solidFill>
                <a:latin typeface="Inter"/>
                <a:ea typeface="Inter"/>
                <a:cs typeface="Inter"/>
                <a:sym typeface="Inter"/>
              </a:rPr>
              <a:t>provides more opportunities for engagement</a:t>
            </a:r>
            <a:endParaRPr sz="1300" b="0" i="0" u="none" strike="noStrike" cap="none">
              <a:solidFill>
                <a:schemeClr val="dk1"/>
              </a:solidFill>
              <a:latin typeface="Inter"/>
              <a:ea typeface="Inter"/>
              <a:cs typeface="Inter"/>
              <a:sym typeface="Inter"/>
            </a:endParaRPr>
          </a:p>
        </p:txBody>
      </p:sp>
      <p:sp>
        <p:nvSpPr>
          <p:cNvPr id="266" name="Google Shape;266;p26"/>
          <p:cNvSpPr/>
          <p:nvPr/>
        </p:nvSpPr>
        <p:spPr>
          <a:xfrm>
            <a:off x="3304357" y="2512718"/>
            <a:ext cx="2535250" cy="1436303"/>
          </a:xfrm>
          <a:prstGeom prst="roundRect">
            <a:avLst>
              <a:gd name="adj" fmla="val 6466"/>
            </a:avLst>
          </a:prstGeom>
          <a:solidFill>
            <a:srgbClr val="FFFFFF"/>
          </a:solidFill>
          <a:ln w="9525" cap="flat" cmpd="sng">
            <a:solidFill>
              <a:srgbClr val="E4E7EE"/>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267" name="Google Shape;267;p26" descr="ThumbsUp"/>
          <p:cNvPicPr preferRelativeResize="0"/>
          <p:nvPr/>
        </p:nvPicPr>
        <p:blipFill rotWithShape="1">
          <a:blip r:embed="rId4">
            <a:alphaModFix/>
          </a:blip>
          <a:srcRect/>
          <a:stretch/>
        </p:blipFill>
        <p:spPr>
          <a:xfrm>
            <a:off x="3516288" y="2724649"/>
            <a:ext cx="266700" cy="266700"/>
          </a:xfrm>
          <a:prstGeom prst="rect">
            <a:avLst/>
          </a:prstGeom>
          <a:noFill/>
          <a:ln>
            <a:noFill/>
          </a:ln>
        </p:spPr>
      </p:pic>
      <p:sp>
        <p:nvSpPr>
          <p:cNvPr id="268" name="Google Shape;268;p26"/>
          <p:cNvSpPr/>
          <p:nvPr/>
        </p:nvSpPr>
        <p:spPr>
          <a:xfrm>
            <a:off x="3516288" y="3105649"/>
            <a:ext cx="2174729" cy="44001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1C2645"/>
              </a:buClr>
              <a:buSzPts val="1300"/>
              <a:buFont typeface="Inter"/>
              <a:buNone/>
            </a:pPr>
            <a:r>
              <a:rPr lang="en" sz="1300" b="0" i="0" u="none" strike="noStrike" cap="none">
                <a:solidFill>
                  <a:srgbClr val="1C2645"/>
                </a:solidFill>
                <a:latin typeface="Inter"/>
                <a:ea typeface="Inter"/>
                <a:cs typeface="Inter"/>
                <a:sym typeface="Inter"/>
              </a:rPr>
              <a:t>may make users feel better about using the site</a:t>
            </a:r>
            <a:endParaRPr sz="1300" b="0" i="0" u="none" strike="noStrike" cap="none">
              <a:solidFill>
                <a:schemeClr val="dk1"/>
              </a:solidFill>
              <a:latin typeface="Inter"/>
              <a:ea typeface="Inter"/>
              <a:cs typeface="Inter"/>
              <a:sym typeface="Inter"/>
            </a:endParaRPr>
          </a:p>
        </p:txBody>
      </p:sp>
      <p:sp>
        <p:nvSpPr>
          <p:cNvPr id="269" name="Google Shape;269;p26"/>
          <p:cNvSpPr/>
          <p:nvPr/>
        </p:nvSpPr>
        <p:spPr>
          <a:xfrm>
            <a:off x="5996769" y="2512718"/>
            <a:ext cx="2535250" cy="1436303"/>
          </a:xfrm>
          <a:prstGeom prst="roundRect">
            <a:avLst>
              <a:gd name="adj" fmla="val 6466"/>
            </a:avLst>
          </a:prstGeom>
          <a:solidFill>
            <a:srgbClr val="FFFFFF"/>
          </a:solidFill>
          <a:ln w="9525" cap="flat" cmpd="sng">
            <a:solidFill>
              <a:srgbClr val="E4E7EE"/>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270" name="Google Shape;270;p26" descr="Users"/>
          <p:cNvPicPr preferRelativeResize="0"/>
          <p:nvPr/>
        </p:nvPicPr>
        <p:blipFill rotWithShape="1">
          <a:blip r:embed="rId5">
            <a:alphaModFix/>
          </a:blip>
          <a:srcRect/>
          <a:stretch/>
        </p:blipFill>
        <p:spPr>
          <a:xfrm>
            <a:off x="6208700" y="2724649"/>
            <a:ext cx="266700" cy="266700"/>
          </a:xfrm>
          <a:prstGeom prst="rect">
            <a:avLst/>
          </a:prstGeom>
          <a:noFill/>
          <a:ln>
            <a:noFill/>
          </a:ln>
        </p:spPr>
      </p:pic>
      <p:sp>
        <p:nvSpPr>
          <p:cNvPr id="271" name="Google Shape;271;p26"/>
          <p:cNvSpPr/>
          <p:nvPr/>
        </p:nvSpPr>
        <p:spPr>
          <a:xfrm>
            <a:off x="6208700" y="3105649"/>
            <a:ext cx="2174729" cy="650491"/>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1C2645"/>
              </a:buClr>
              <a:buSzPts val="1300"/>
              <a:buFont typeface="Inter"/>
              <a:buNone/>
            </a:pPr>
            <a:r>
              <a:rPr lang="en" sz="1300" b="0" i="0" u="none" strike="noStrike" cap="none">
                <a:solidFill>
                  <a:srgbClr val="1C2645"/>
                </a:solidFill>
                <a:latin typeface="Inter"/>
                <a:ea typeface="Inter"/>
                <a:cs typeface="Inter"/>
                <a:sym typeface="Inter"/>
              </a:rPr>
              <a:t>helps smaller sites foster a constructive reader community</a:t>
            </a:r>
            <a:endParaRPr sz="1300" b="0" i="0" u="none" strike="noStrike" cap="none">
              <a:solidFill>
                <a:schemeClr val="dk1"/>
              </a:solidFill>
              <a:latin typeface="Inter"/>
              <a:ea typeface="Inter"/>
              <a:cs typeface="Inter"/>
              <a:sym typeface="Inter"/>
            </a:endParaRPr>
          </a:p>
        </p:txBody>
      </p:sp>
      <p:pic>
        <p:nvPicPr>
          <p:cNvPr id="272" name="Google Shape;272;p26" descr="preencoded.png"/>
          <p:cNvPicPr preferRelativeResize="0"/>
          <p:nvPr/>
        </p:nvPicPr>
        <p:blipFill rotWithShape="1">
          <a:blip r:embed="rId6">
            <a:alphaModFix/>
          </a:blip>
          <a:srcRect/>
          <a:stretch/>
        </p:blipFill>
        <p:spPr>
          <a:xfrm>
            <a:off x="609600" y="4695825"/>
            <a:ext cx="152400" cy="152400"/>
          </a:xfrm>
          <a:prstGeom prst="rect">
            <a:avLst/>
          </a:prstGeom>
          <a:noFill/>
          <a:ln>
            <a:noFill/>
          </a:ln>
        </p:spPr>
      </p:pic>
      <p:sp>
        <p:nvSpPr>
          <p:cNvPr id="273" name="Google Shape;273;p26"/>
          <p:cNvSpPr/>
          <p:nvPr/>
        </p:nvSpPr>
        <p:spPr>
          <a:xfrm>
            <a:off x="828675" y="4692030"/>
            <a:ext cx="732160"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1C2645"/>
              </a:buClr>
              <a:buSzPts val="900"/>
              <a:buFont typeface="Source Serif 4"/>
              <a:buNone/>
            </a:pPr>
            <a:r>
              <a:rPr lang="en" sz="900" b="1" i="0" u="none" strike="noStrike" cap="none">
                <a:solidFill>
                  <a:srgbClr val="1C2645"/>
                </a:solidFill>
                <a:latin typeface="Source Serif 4"/>
                <a:ea typeface="Source Serif 4"/>
                <a:cs typeface="Source Serif 4"/>
                <a:sym typeface="Source Serif 4"/>
              </a:rPr>
              <a:t>CrossWeave</a:t>
            </a:r>
            <a:endParaRPr sz="900" b="0" i="0" u="none" strike="noStrike" cap="none">
              <a:solidFill>
                <a:schemeClr val="dk1"/>
              </a:solidFill>
              <a:latin typeface="Inter"/>
              <a:ea typeface="Inter"/>
              <a:cs typeface="Inter"/>
              <a:sym typeface="Inter"/>
            </a:endParaRPr>
          </a:p>
        </p:txBody>
      </p:sp>
      <p:sp>
        <p:nvSpPr>
          <p:cNvPr id="274" name="Google Shape;274;p26"/>
          <p:cNvSpPr/>
          <p:nvPr/>
        </p:nvSpPr>
        <p:spPr>
          <a:xfrm>
            <a:off x="1560835" y="4692030"/>
            <a:ext cx="707767"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Demo Q&amp;A</a:t>
            </a:r>
            <a:endParaRPr sz="900" b="0" i="0" u="none" strike="noStrike" cap="none">
              <a:solidFill>
                <a:schemeClr val="dk1"/>
              </a:solidFill>
              <a:latin typeface="Inter"/>
              <a:ea typeface="Inter"/>
              <a:cs typeface="Inter"/>
              <a:sym typeface="Inter"/>
            </a:endParaRPr>
          </a:p>
        </p:txBody>
      </p:sp>
      <p:sp>
        <p:nvSpPr>
          <p:cNvPr id="275" name="Google Shape;275;p26"/>
          <p:cNvSpPr/>
          <p:nvPr/>
        </p:nvSpPr>
        <p:spPr>
          <a:xfrm>
            <a:off x="7858907" y="4692030"/>
            <a:ext cx="810593"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x-weave.org</a:t>
            </a:r>
            <a:endParaRPr sz="900" b="0" i="0" u="none" strike="noStrike" cap="none">
              <a:solidFill>
                <a:schemeClr val="dk1"/>
              </a:solidFill>
              <a:latin typeface="Inter"/>
              <a:ea typeface="Inter"/>
              <a:cs typeface="Inter"/>
              <a:sym typeface="Inte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CFCFD"/>
        </a:solidFill>
        <a:effectLst/>
      </p:bgPr>
    </p:bg>
    <p:spTree>
      <p:nvGrpSpPr>
        <p:cNvPr id="1" name="Shape 280"/>
        <p:cNvGrpSpPr/>
        <p:nvPr/>
      </p:nvGrpSpPr>
      <p:grpSpPr>
        <a:xfrm>
          <a:off x="0" y="0"/>
          <a:ext cx="0" cy="0"/>
          <a:chOff x="0" y="0"/>
          <a:chExt cx="0" cy="0"/>
        </a:xfrm>
      </p:grpSpPr>
      <p:sp>
        <p:nvSpPr>
          <p:cNvPr id="281" name="Google Shape;281;p27"/>
          <p:cNvSpPr/>
          <p:nvPr/>
        </p:nvSpPr>
        <p:spPr>
          <a:xfrm>
            <a:off x="614363" y="525773"/>
            <a:ext cx="381148" cy="253342"/>
          </a:xfrm>
          <a:custGeom>
            <a:avLst/>
            <a:gdLst/>
            <a:ahLst/>
            <a:cxnLst/>
            <a:rect l="l" t="t" r="r" b="b"/>
            <a:pathLst>
              <a:path w="508198" h="337790" extrusionOk="0">
                <a:moveTo>
                  <a:pt x="168895" y="0"/>
                </a:moveTo>
                <a:lnTo>
                  <a:pt x="339303" y="0"/>
                </a:lnTo>
                <a:cubicBezTo>
                  <a:pt x="384097" y="0"/>
                  <a:pt x="427056" y="17794"/>
                  <a:pt x="458730" y="49468"/>
                </a:cubicBezTo>
                <a:cubicBezTo>
                  <a:pt x="490404" y="81142"/>
                  <a:pt x="508198" y="124101"/>
                  <a:pt x="508198" y="168895"/>
                </a:cubicBezTo>
                <a:lnTo>
                  <a:pt x="508198" y="168895"/>
                </a:lnTo>
                <a:cubicBezTo>
                  <a:pt x="508198" y="262173"/>
                  <a:pt x="432581" y="337790"/>
                  <a:pt x="339303" y="337790"/>
                </a:cubicBezTo>
                <a:lnTo>
                  <a:pt x="168895" y="337790"/>
                </a:lnTo>
                <a:cubicBezTo>
                  <a:pt x="75617" y="337790"/>
                  <a:pt x="0" y="262173"/>
                  <a:pt x="0" y="168895"/>
                </a:cubicBezTo>
                <a:lnTo>
                  <a:pt x="0" y="168895"/>
                </a:lnTo>
                <a:cubicBezTo>
                  <a:pt x="0" y="75617"/>
                  <a:pt x="75617" y="0"/>
                  <a:pt x="168895"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40000"/>
              </a:lnSpc>
              <a:spcBef>
                <a:spcPts val="0"/>
              </a:spcBef>
              <a:spcAft>
                <a:spcPts val="0"/>
              </a:spcAft>
              <a:buClr>
                <a:srgbClr val="23786A"/>
              </a:buClr>
              <a:buSzPts val="1100"/>
              <a:buFont typeface="Inter"/>
              <a:buNone/>
            </a:pPr>
            <a:r>
              <a:rPr lang="en" sz="1100" b="1" i="0" u="none" strike="noStrike" cap="none">
                <a:solidFill>
                  <a:srgbClr val="23786A"/>
                </a:solidFill>
                <a:latin typeface="Inter"/>
                <a:ea typeface="Inter"/>
                <a:cs typeface="Inter"/>
                <a:sym typeface="Inter"/>
              </a:rPr>
              <a:t>Q7</a:t>
            </a:r>
            <a:endParaRPr sz="1100" b="0" i="0" u="none" strike="noStrike" cap="none">
              <a:solidFill>
                <a:schemeClr val="dk1"/>
              </a:solidFill>
              <a:latin typeface="Inter"/>
              <a:ea typeface="Inter"/>
              <a:cs typeface="Inter"/>
              <a:sym typeface="Inter"/>
            </a:endParaRPr>
          </a:p>
        </p:txBody>
      </p:sp>
      <p:sp>
        <p:nvSpPr>
          <p:cNvPr id="282" name="Google Shape;282;p27"/>
          <p:cNvSpPr txBox="1">
            <a:spLocks noGrp="1"/>
          </p:cNvSpPr>
          <p:nvPr>
            <p:ph type="title"/>
          </p:nvPr>
        </p:nvSpPr>
        <p:spPr>
          <a:xfrm>
            <a:off x="1114574" y="495300"/>
            <a:ext cx="8029427" cy="333375"/>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rgbClr val="1C2645"/>
              </a:buClr>
              <a:buSzPts val="2300"/>
              <a:buFont typeface="Source Serif 4"/>
              <a:buNone/>
            </a:pPr>
            <a:r>
              <a:rPr lang="en" sz="2300" b="1" i="0">
                <a:solidFill>
                  <a:srgbClr val="1C2645"/>
                </a:solidFill>
                <a:latin typeface="Source Serif 4"/>
                <a:ea typeface="Source Serif 4"/>
                <a:cs typeface="Source Serif 4"/>
                <a:sym typeface="Source Serif 4"/>
              </a:rPr>
              <a:t>Are the demo posts real? Where did they come from?</a:t>
            </a:r>
            <a:endParaRPr sz="2300"/>
          </a:p>
        </p:txBody>
      </p:sp>
      <p:sp>
        <p:nvSpPr>
          <p:cNvPr id="283" name="Google Shape;283;p27"/>
          <p:cNvSpPr/>
          <p:nvPr/>
        </p:nvSpPr>
        <p:spPr>
          <a:xfrm>
            <a:off x="609600" y="1606340"/>
            <a:ext cx="3531870" cy="354322"/>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2A894F"/>
              </a:buClr>
              <a:buSzPts val="2400"/>
              <a:buFont typeface="Source Serif 4"/>
              <a:buNone/>
            </a:pPr>
            <a:r>
              <a:rPr lang="en" sz="2400" b="1" i="0" u="none" strike="noStrike" cap="none">
                <a:solidFill>
                  <a:srgbClr val="2A894F"/>
                </a:solidFill>
                <a:latin typeface="Source Serif 4"/>
                <a:ea typeface="Source Serif 4"/>
                <a:cs typeface="Source Serif 4"/>
                <a:sym typeface="Source Serif 4"/>
              </a:rPr>
              <a:t>Yes!</a:t>
            </a:r>
            <a:endParaRPr sz="2400" b="0" i="0" u="none" strike="noStrike" cap="none">
              <a:solidFill>
                <a:schemeClr val="dk1"/>
              </a:solidFill>
              <a:latin typeface="Inter"/>
              <a:ea typeface="Inter"/>
              <a:cs typeface="Inter"/>
              <a:sym typeface="Inter"/>
            </a:endParaRPr>
          </a:p>
        </p:txBody>
      </p:sp>
      <p:sp>
        <p:nvSpPr>
          <p:cNvPr id="284" name="Google Shape;284;p27"/>
          <p:cNvSpPr/>
          <p:nvPr/>
        </p:nvSpPr>
        <p:spPr>
          <a:xfrm>
            <a:off x="609600" y="1998762"/>
            <a:ext cx="2487026" cy="495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C2645"/>
              </a:buClr>
              <a:buSzPts val="3800"/>
              <a:buFont typeface="Source Serif 4"/>
              <a:buNone/>
            </a:pPr>
            <a:r>
              <a:rPr lang="en" sz="3800" b="1" i="0" u="none" strike="noStrike" cap="none">
                <a:solidFill>
                  <a:srgbClr val="1C2645"/>
                </a:solidFill>
                <a:latin typeface="Source Serif 4"/>
                <a:ea typeface="Source Serif 4"/>
                <a:cs typeface="Source Serif 4"/>
                <a:sym typeface="Source Serif 4"/>
              </a:rPr>
              <a:t>300+</a:t>
            </a:r>
            <a:endParaRPr sz="3800" b="0" i="0" u="none" strike="noStrike" cap="none">
              <a:solidFill>
                <a:schemeClr val="dk1"/>
              </a:solidFill>
              <a:latin typeface="Inter"/>
              <a:ea typeface="Inter"/>
              <a:cs typeface="Inter"/>
              <a:sym typeface="Inter"/>
            </a:endParaRPr>
          </a:p>
        </p:txBody>
      </p:sp>
      <p:sp>
        <p:nvSpPr>
          <p:cNvPr id="285" name="Google Shape;285;p27"/>
          <p:cNvSpPr/>
          <p:nvPr/>
        </p:nvSpPr>
        <p:spPr>
          <a:xfrm>
            <a:off x="609600" y="2532162"/>
            <a:ext cx="3531870" cy="456233"/>
          </a:xfrm>
          <a:prstGeom prst="rect">
            <a:avLst/>
          </a:prstGeom>
          <a:noFill/>
          <a:ln>
            <a:noFill/>
          </a:ln>
        </p:spPr>
        <p:txBody>
          <a:bodyPr spcFirstLastPara="1" wrap="square" lIns="0" tIns="0" rIns="0" bIns="0" anchor="t" anchorCtr="0">
            <a:noAutofit/>
          </a:bodyPr>
          <a:lstStyle/>
          <a:p>
            <a:pPr marL="0" marR="0" lvl="0" indent="0" algn="l" rtl="0">
              <a:lnSpc>
                <a:spcPct val="135000"/>
              </a:lnSpc>
              <a:spcBef>
                <a:spcPts val="0"/>
              </a:spcBef>
              <a:spcAft>
                <a:spcPts val="0"/>
              </a:spcAft>
              <a:buClr>
                <a:srgbClr val="2A3A63"/>
              </a:buClr>
              <a:buSzPts val="1300"/>
              <a:buFont typeface="Inter"/>
              <a:buNone/>
            </a:pPr>
            <a:r>
              <a:rPr lang="en" sz="1300" b="0" i="0" u="none" strike="noStrike" cap="none">
                <a:solidFill>
                  <a:srgbClr val="2A3A63"/>
                </a:solidFill>
                <a:latin typeface="Inter"/>
                <a:ea typeface="Inter"/>
                <a:cs typeface="Inter"/>
                <a:sym typeface="Inter"/>
              </a:rPr>
              <a:t>real posts, drawn from communities with distinct norms and audiences</a:t>
            </a:r>
            <a:endParaRPr sz="1300" b="0" i="0" u="none" strike="noStrike" cap="none">
              <a:solidFill>
                <a:schemeClr val="dk1"/>
              </a:solidFill>
              <a:latin typeface="Inter"/>
              <a:ea typeface="Inter"/>
              <a:cs typeface="Inter"/>
              <a:sym typeface="Inter"/>
            </a:endParaRPr>
          </a:p>
        </p:txBody>
      </p:sp>
      <p:sp>
        <p:nvSpPr>
          <p:cNvPr id="286" name="Google Shape;286;p27"/>
          <p:cNvSpPr/>
          <p:nvPr/>
        </p:nvSpPr>
        <p:spPr>
          <a:xfrm>
            <a:off x="4383881" y="1078706"/>
            <a:ext cx="4148138" cy="726728"/>
          </a:xfrm>
          <a:prstGeom prst="roundRect">
            <a:avLst>
              <a:gd name="adj" fmla="val 12779"/>
            </a:avLst>
          </a:prstGeom>
          <a:solidFill>
            <a:srgbClr val="FFFFFF"/>
          </a:solidFill>
          <a:ln w="9525" cap="flat" cmpd="sng">
            <a:solidFill>
              <a:srgbClr val="E4E7EE"/>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87" name="Google Shape;287;p27"/>
          <p:cNvSpPr/>
          <p:nvPr/>
        </p:nvSpPr>
        <p:spPr>
          <a:xfrm>
            <a:off x="4557713" y="1214438"/>
            <a:ext cx="3914489" cy="259073"/>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1C2645"/>
              </a:buClr>
              <a:buSzPts val="1400"/>
              <a:buFont typeface="Inter"/>
              <a:buNone/>
            </a:pPr>
            <a:r>
              <a:rPr lang="en" sz="1400" b="1" i="1" u="none" strike="noStrike" cap="none">
                <a:solidFill>
                  <a:srgbClr val="1C2645"/>
                </a:solidFill>
                <a:latin typeface="Inter"/>
                <a:ea typeface="Inter"/>
                <a:cs typeface="Inter"/>
                <a:sym typeface="Inter"/>
              </a:rPr>
              <a:t>New York Times</a:t>
            </a:r>
            <a:endParaRPr sz="1400" b="0" i="0" u="none" strike="noStrike" cap="none">
              <a:solidFill>
                <a:schemeClr val="dk1"/>
              </a:solidFill>
              <a:latin typeface="Inter"/>
              <a:ea typeface="Inter"/>
              <a:cs typeface="Inter"/>
              <a:sym typeface="Inter"/>
            </a:endParaRPr>
          </a:p>
        </p:txBody>
      </p:sp>
      <p:sp>
        <p:nvSpPr>
          <p:cNvPr id="288" name="Google Shape;288;p27"/>
          <p:cNvSpPr/>
          <p:nvPr/>
        </p:nvSpPr>
        <p:spPr>
          <a:xfrm>
            <a:off x="4557713" y="1483035"/>
            <a:ext cx="3914489" cy="205717"/>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1100"/>
              <a:buFont typeface="Inter"/>
              <a:buNone/>
            </a:pPr>
            <a:r>
              <a:rPr lang="en" sz="1100" b="0" i="0" u="none" strike="noStrike" cap="none">
                <a:solidFill>
                  <a:srgbClr val="5F6B85"/>
                </a:solidFill>
                <a:latin typeface="Inter"/>
                <a:ea typeface="Inter"/>
                <a:cs typeface="Inter"/>
                <a:sym typeface="Inter"/>
              </a:rPr>
              <a:t>reader comments</a:t>
            </a:r>
            <a:endParaRPr sz="1100" b="0" i="0" u="none" strike="noStrike" cap="none">
              <a:solidFill>
                <a:schemeClr val="dk1"/>
              </a:solidFill>
              <a:latin typeface="Inter"/>
              <a:ea typeface="Inter"/>
              <a:cs typeface="Inter"/>
              <a:sym typeface="Inter"/>
            </a:endParaRPr>
          </a:p>
        </p:txBody>
      </p:sp>
      <p:sp>
        <p:nvSpPr>
          <p:cNvPr id="289" name="Google Shape;289;p27"/>
          <p:cNvSpPr/>
          <p:nvPr/>
        </p:nvSpPr>
        <p:spPr>
          <a:xfrm>
            <a:off x="4383881" y="1924496"/>
            <a:ext cx="4148138" cy="726728"/>
          </a:xfrm>
          <a:prstGeom prst="roundRect">
            <a:avLst>
              <a:gd name="adj" fmla="val 12779"/>
            </a:avLst>
          </a:prstGeom>
          <a:solidFill>
            <a:srgbClr val="FFFFFF"/>
          </a:solidFill>
          <a:ln w="9525" cap="flat" cmpd="sng">
            <a:solidFill>
              <a:srgbClr val="E4E7EE"/>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90" name="Google Shape;290;p27"/>
          <p:cNvSpPr/>
          <p:nvPr/>
        </p:nvSpPr>
        <p:spPr>
          <a:xfrm>
            <a:off x="4557713" y="2060228"/>
            <a:ext cx="3914489" cy="259072"/>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1C2645"/>
              </a:buClr>
              <a:buSzPts val="1400"/>
              <a:buFont typeface="Inter"/>
              <a:buNone/>
            </a:pPr>
            <a:r>
              <a:rPr lang="en" sz="1400" b="1" i="1" u="none" strike="noStrike" cap="none">
                <a:solidFill>
                  <a:srgbClr val="1C2645"/>
                </a:solidFill>
                <a:latin typeface="Inter"/>
                <a:ea typeface="Inter"/>
                <a:cs typeface="Inter"/>
                <a:sym typeface="Inter"/>
              </a:rPr>
              <a:t>Fox News</a:t>
            </a:r>
            <a:endParaRPr sz="1400" b="0" i="0" u="none" strike="noStrike" cap="none">
              <a:solidFill>
                <a:schemeClr val="dk1"/>
              </a:solidFill>
              <a:latin typeface="Inter"/>
              <a:ea typeface="Inter"/>
              <a:cs typeface="Inter"/>
              <a:sym typeface="Inter"/>
            </a:endParaRPr>
          </a:p>
        </p:txBody>
      </p:sp>
      <p:sp>
        <p:nvSpPr>
          <p:cNvPr id="291" name="Google Shape;291;p27"/>
          <p:cNvSpPr/>
          <p:nvPr/>
        </p:nvSpPr>
        <p:spPr>
          <a:xfrm>
            <a:off x="4557713" y="2328825"/>
            <a:ext cx="3914489" cy="205717"/>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1100"/>
              <a:buFont typeface="Inter"/>
              <a:buNone/>
            </a:pPr>
            <a:r>
              <a:rPr lang="en" sz="1100" b="0" i="0" u="none" strike="noStrike" cap="none">
                <a:solidFill>
                  <a:srgbClr val="5F6B85"/>
                </a:solidFill>
                <a:latin typeface="Inter"/>
                <a:ea typeface="Inter"/>
                <a:cs typeface="Inter"/>
                <a:sym typeface="Inter"/>
              </a:rPr>
              <a:t>reader comments</a:t>
            </a:r>
            <a:endParaRPr sz="1100" b="0" i="0" u="none" strike="noStrike" cap="none">
              <a:solidFill>
                <a:schemeClr val="dk1"/>
              </a:solidFill>
              <a:latin typeface="Inter"/>
              <a:ea typeface="Inter"/>
              <a:cs typeface="Inter"/>
              <a:sym typeface="Inter"/>
            </a:endParaRPr>
          </a:p>
        </p:txBody>
      </p:sp>
      <p:sp>
        <p:nvSpPr>
          <p:cNvPr id="292" name="Google Shape;292;p27"/>
          <p:cNvSpPr/>
          <p:nvPr/>
        </p:nvSpPr>
        <p:spPr>
          <a:xfrm>
            <a:off x="4383881" y="2770287"/>
            <a:ext cx="4148138" cy="726728"/>
          </a:xfrm>
          <a:prstGeom prst="roundRect">
            <a:avLst>
              <a:gd name="adj" fmla="val 12779"/>
            </a:avLst>
          </a:prstGeom>
          <a:solidFill>
            <a:srgbClr val="FFFFFF"/>
          </a:solidFill>
          <a:ln w="9525" cap="flat" cmpd="sng">
            <a:solidFill>
              <a:srgbClr val="E4E7EE"/>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93" name="Google Shape;293;p27"/>
          <p:cNvSpPr/>
          <p:nvPr/>
        </p:nvSpPr>
        <p:spPr>
          <a:xfrm>
            <a:off x="4557713" y="2906018"/>
            <a:ext cx="3914489" cy="259072"/>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1C2645"/>
              </a:buClr>
              <a:buSzPts val="1400"/>
              <a:buFont typeface="Inter"/>
              <a:buNone/>
            </a:pPr>
            <a:r>
              <a:rPr lang="en" sz="1400" b="1" i="1" u="none" strike="noStrike" cap="none">
                <a:solidFill>
                  <a:srgbClr val="1C2645"/>
                </a:solidFill>
                <a:latin typeface="Inter"/>
                <a:ea typeface="Inter"/>
                <a:cs typeface="Inter"/>
                <a:sym typeface="Inter"/>
              </a:rPr>
              <a:t>Reddit</a:t>
            </a:r>
            <a:r>
              <a:rPr lang="en" sz="1400" b="1" i="0" u="none" strike="noStrike" cap="none">
                <a:solidFill>
                  <a:srgbClr val="1C2645"/>
                </a:solidFill>
                <a:latin typeface="Inter"/>
                <a:ea typeface="Inter"/>
                <a:cs typeface="Inter"/>
                <a:sym typeface="Inter"/>
              </a:rPr>
              <a:t> r/changemyview</a:t>
            </a:r>
            <a:endParaRPr sz="1400" b="0" i="0" u="none" strike="noStrike" cap="none">
              <a:solidFill>
                <a:schemeClr val="dk1"/>
              </a:solidFill>
              <a:latin typeface="Inter"/>
              <a:ea typeface="Inter"/>
              <a:cs typeface="Inter"/>
              <a:sym typeface="Inter"/>
            </a:endParaRPr>
          </a:p>
        </p:txBody>
      </p:sp>
      <p:sp>
        <p:nvSpPr>
          <p:cNvPr id="294" name="Google Shape;294;p27"/>
          <p:cNvSpPr/>
          <p:nvPr/>
        </p:nvSpPr>
        <p:spPr>
          <a:xfrm>
            <a:off x="4557713" y="3174616"/>
            <a:ext cx="3914489" cy="205718"/>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1100"/>
              <a:buFont typeface="Inter"/>
              <a:buNone/>
            </a:pPr>
            <a:r>
              <a:rPr lang="en" sz="1100" b="0" i="0" u="none" strike="noStrike" cap="none">
                <a:solidFill>
                  <a:srgbClr val="5F6B85"/>
                </a:solidFill>
                <a:latin typeface="Inter"/>
                <a:ea typeface="Inter"/>
                <a:cs typeface="Inter"/>
                <a:sym typeface="Inter"/>
              </a:rPr>
              <a:t>threads</a:t>
            </a:r>
            <a:endParaRPr sz="1100" b="0" i="0" u="none" strike="noStrike" cap="none">
              <a:solidFill>
                <a:schemeClr val="dk1"/>
              </a:solidFill>
              <a:latin typeface="Inter"/>
              <a:ea typeface="Inter"/>
              <a:cs typeface="Inter"/>
              <a:sym typeface="Inter"/>
            </a:endParaRPr>
          </a:p>
        </p:txBody>
      </p:sp>
      <p:sp>
        <p:nvSpPr>
          <p:cNvPr id="295" name="Google Shape;295;p27"/>
          <p:cNvSpPr/>
          <p:nvPr/>
        </p:nvSpPr>
        <p:spPr>
          <a:xfrm>
            <a:off x="609600" y="3766096"/>
            <a:ext cx="7924800" cy="383381"/>
          </a:xfrm>
          <a:prstGeom prst="roundRect">
            <a:avLst>
              <a:gd name="adj" fmla="val 19876"/>
            </a:avLst>
          </a:prstGeom>
          <a:solidFill>
            <a:srgbClr val="F4F5F8"/>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296" name="Google Shape;296;p27" descr="Search"/>
          <p:cNvPicPr preferRelativeResize="0"/>
          <p:nvPr/>
        </p:nvPicPr>
        <p:blipFill rotWithShape="1">
          <a:blip r:embed="rId3">
            <a:alphaModFix/>
          </a:blip>
          <a:srcRect/>
          <a:stretch/>
        </p:blipFill>
        <p:spPr>
          <a:xfrm>
            <a:off x="742950" y="3862536"/>
            <a:ext cx="190500" cy="190500"/>
          </a:xfrm>
          <a:prstGeom prst="rect">
            <a:avLst/>
          </a:prstGeom>
          <a:noFill/>
          <a:ln>
            <a:noFill/>
          </a:ln>
        </p:spPr>
      </p:pic>
      <p:sp>
        <p:nvSpPr>
          <p:cNvPr id="297" name="Google Shape;297;p27"/>
          <p:cNvSpPr/>
          <p:nvPr/>
        </p:nvSpPr>
        <p:spPr>
          <a:xfrm>
            <a:off x="1012825" y="3861346"/>
            <a:ext cx="7119927" cy="201348"/>
          </a:xfrm>
          <a:prstGeom prst="rect">
            <a:avLst/>
          </a:prstGeom>
          <a:noFill/>
          <a:ln>
            <a:noFill/>
          </a:ln>
        </p:spPr>
        <p:txBody>
          <a:bodyPr spcFirstLastPara="1" wrap="square" lIns="0" tIns="0" rIns="0" bIns="0" anchor="t" anchorCtr="0">
            <a:noAutofit/>
          </a:bodyPr>
          <a:lstStyle/>
          <a:p>
            <a:pPr>
              <a:lnSpc>
                <a:spcPct val="135000"/>
              </a:lnSpc>
              <a:buClr>
                <a:srgbClr val="2A3A63"/>
              </a:buClr>
              <a:buSzPts val="1100"/>
            </a:pPr>
            <a:r>
              <a:rPr lang="en" sz="1100">
                <a:solidFill>
                  <a:srgbClr val="2A3A63"/>
                </a:solidFill>
                <a:latin typeface="Inter"/>
                <a:ea typeface="Inter"/>
                <a:cs typeface="Inter"/>
                <a:sym typeface="Inter"/>
              </a:rPr>
              <a:t>We </a:t>
            </a:r>
            <a:r>
              <a:rPr lang="en" sz="1100" b="0" i="0" u="none" strike="noStrike" cap="none">
                <a:solidFill>
                  <a:srgbClr val="2A3A63"/>
                </a:solidFill>
                <a:latin typeface="Inter"/>
                <a:ea typeface="Inter"/>
                <a:cs typeface="Inter"/>
                <a:sym typeface="Inter"/>
              </a:rPr>
              <a:t>scraped </a:t>
            </a:r>
            <a:r>
              <a:rPr lang="en" sz="1100" b="1" i="0" u="none" strike="noStrike" cap="none">
                <a:solidFill>
                  <a:srgbClr val="2A3A63"/>
                </a:solidFill>
                <a:latin typeface="Inter"/>
                <a:ea typeface="Inter"/>
                <a:cs typeface="Inter"/>
                <a:sym typeface="Inter"/>
              </a:rPr>
              <a:t>6</a:t>
            </a:r>
            <a:r>
              <a:rPr lang="en" sz="1100" b="0" i="0" u="none" strike="noStrike" cap="none">
                <a:solidFill>
                  <a:srgbClr val="2A3A63"/>
                </a:solidFill>
                <a:latin typeface="Inter"/>
                <a:ea typeface="Inter"/>
                <a:cs typeface="Inter"/>
                <a:sym typeface="Inter"/>
              </a:rPr>
              <a:t> </a:t>
            </a:r>
            <a:r>
              <a:rPr lang="en" sz="1100">
                <a:solidFill>
                  <a:srgbClr val="2A3A63"/>
                </a:solidFill>
                <a:latin typeface="Inter"/>
                <a:ea typeface="Inter"/>
                <a:cs typeface="Inter"/>
                <a:sym typeface="Inter"/>
              </a:rPr>
              <a:t>threads per topic so</a:t>
            </a:r>
            <a:r>
              <a:rPr lang="en" sz="1100" b="0" i="0" u="none" strike="noStrike" cap="none">
                <a:solidFill>
                  <a:srgbClr val="2A3A63"/>
                </a:solidFill>
                <a:latin typeface="Inter"/>
                <a:ea typeface="Inter"/>
                <a:cs typeface="Inter"/>
                <a:sym typeface="Inter"/>
              </a:rPr>
              <a:t> </a:t>
            </a:r>
            <a:r>
              <a:rPr lang="en" sz="1100">
                <a:solidFill>
                  <a:srgbClr val="2A3A63"/>
                </a:solidFill>
                <a:latin typeface="Inter"/>
                <a:ea typeface="Inter"/>
                <a:cs typeface="Inter"/>
                <a:sym typeface="Inter"/>
              </a:rPr>
              <a:t>that our posts would cover a diversity of perspectives </a:t>
            </a:r>
            <a:r>
              <a:rPr lang="en" sz="1100" b="0" i="0" u="none" strike="noStrike" cap="none">
                <a:solidFill>
                  <a:srgbClr val="2A3A63"/>
                </a:solidFill>
                <a:latin typeface="Inter"/>
                <a:ea typeface="Inter"/>
                <a:cs typeface="Inter"/>
                <a:sym typeface="Inter"/>
              </a:rPr>
              <a:t>on each topic.</a:t>
            </a:r>
            <a:endParaRPr sz="1100" b="0" i="0" u="none" strike="noStrike" cap="none">
              <a:solidFill>
                <a:schemeClr val="dk1"/>
              </a:solidFill>
              <a:latin typeface="Inter"/>
              <a:ea typeface="Inter"/>
              <a:cs typeface="Inter"/>
              <a:sym typeface="Inter"/>
            </a:endParaRPr>
          </a:p>
        </p:txBody>
      </p:sp>
      <p:pic>
        <p:nvPicPr>
          <p:cNvPr id="298" name="Google Shape;298;p27" descr="preencoded.png"/>
          <p:cNvPicPr preferRelativeResize="0"/>
          <p:nvPr/>
        </p:nvPicPr>
        <p:blipFill rotWithShape="1">
          <a:blip r:embed="rId4">
            <a:alphaModFix/>
          </a:blip>
          <a:srcRect/>
          <a:stretch/>
        </p:blipFill>
        <p:spPr>
          <a:xfrm>
            <a:off x="609600" y="4695825"/>
            <a:ext cx="152400" cy="152400"/>
          </a:xfrm>
          <a:prstGeom prst="rect">
            <a:avLst/>
          </a:prstGeom>
          <a:noFill/>
          <a:ln>
            <a:noFill/>
          </a:ln>
        </p:spPr>
      </p:pic>
      <p:sp>
        <p:nvSpPr>
          <p:cNvPr id="299" name="Google Shape;299;p27"/>
          <p:cNvSpPr/>
          <p:nvPr/>
        </p:nvSpPr>
        <p:spPr>
          <a:xfrm>
            <a:off x="828675" y="4692030"/>
            <a:ext cx="732160"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1C2645"/>
              </a:buClr>
              <a:buSzPts val="900"/>
              <a:buFont typeface="Source Serif 4"/>
              <a:buNone/>
            </a:pPr>
            <a:r>
              <a:rPr lang="en" sz="900" b="1" i="0" u="none" strike="noStrike" cap="none">
                <a:solidFill>
                  <a:srgbClr val="1C2645"/>
                </a:solidFill>
                <a:latin typeface="Source Serif 4"/>
                <a:ea typeface="Source Serif 4"/>
                <a:cs typeface="Source Serif 4"/>
                <a:sym typeface="Source Serif 4"/>
              </a:rPr>
              <a:t>CrossWeave</a:t>
            </a:r>
            <a:endParaRPr sz="900" b="0" i="0" u="none" strike="noStrike" cap="none">
              <a:solidFill>
                <a:schemeClr val="dk1"/>
              </a:solidFill>
              <a:latin typeface="Inter"/>
              <a:ea typeface="Inter"/>
              <a:cs typeface="Inter"/>
              <a:sym typeface="Inter"/>
            </a:endParaRPr>
          </a:p>
        </p:txBody>
      </p:sp>
      <p:sp>
        <p:nvSpPr>
          <p:cNvPr id="300" name="Google Shape;300;p27"/>
          <p:cNvSpPr/>
          <p:nvPr/>
        </p:nvSpPr>
        <p:spPr>
          <a:xfrm>
            <a:off x="1560835" y="4692030"/>
            <a:ext cx="707767"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Demo Q&amp;A</a:t>
            </a:r>
            <a:endParaRPr sz="900" b="0" i="0" u="none" strike="noStrike" cap="none">
              <a:solidFill>
                <a:schemeClr val="dk1"/>
              </a:solidFill>
              <a:latin typeface="Inter"/>
              <a:ea typeface="Inter"/>
              <a:cs typeface="Inter"/>
              <a:sym typeface="Inter"/>
            </a:endParaRPr>
          </a:p>
        </p:txBody>
      </p:sp>
      <p:sp>
        <p:nvSpPr>
          <p:cNvPr id="301" name="Google Shape;301;p27"/>
          <p:cNvSpPr/>
          <p:nvPr/>
        </p:nvSpPr>
        <p:spPr>
          <a:xfrm>
            <a:off x="7858907" y="4692030"/>
            <a:ext cx="810593"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x-weave.org</a:t>
            </a:r>
            <a:endParaRPr sz="900" b="0" i="0" u="none" strike="noStrike" cap="none">
              <a:solidFill>
                <a:schemeClr val="dk1"/>
              </a:solidFill>
              <a:latin typeface="Inter"/>
              <a:ea typeface="Inter"/>
              <a:cs typeface="Inter"/>
              <a:sym typeface="Inte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CFCFD"/>
        </a:solidFill>
        <a:effectLst/>
      </p:bgPr>
    </p:bg>
    <p:spTree>
      <p:nvGrpSpPr>
        <p:cNvPr id="1" name="Shape 306"/>
        <p:cNvGrpSpPr/>
        <p:nvPr/>
      </p:nvGrpSpPr>
      <p:grpSpPr>
        <a:xfrm>
          <a:off x="0" y="0"/>
          <a:ext cx="0" cy="0"/>
          <a:chOff x="0" y="0"/>
          <a:chExt cx="0" cy="0"/>
        </a:xfrm>
      </p:grpSpPr>
      <p:sp>
        <p:nvSpPr>
          <p:cNvPr id="307" name="Google Shape;307;p28"/>
          <p:cNvSpPr/>
          <p:nvPr/>
        </p:nvSpPr>
        <p:spPr>
          <a:xfrm>
            <a:off x="614363" y="500063"/>
            <a:ext cx="390451" cy="253342"/>
          </a:xfrm>
          <a:custGeom>
            <a:avLst/>
            <a:gdLst/>
            <a:ahLst/>
            <a:cxnLst/>
            <a:rect l="l" t="t" r="r" b="b"/>
            <a:pathLst>
              <a:path w="520601" h="337790" extrusionOk="0">
                <a:moveTo>
                  <a:pt x="168895" y="0"/>
                </a:moveTo>
                <a:lnTo>
                  <a:pt x="351706" y="0"/>
                </a:lnTo>
                <a:cubicBezTo>
                  <a:pt x="396500" y="0"/>
                  <a:pt x="439459" y="17794"/>
                  <a:pt x="471133" y="49468"/>
                </a:cubicBezTo>
                <a:cubicBezTo>
                  <a:pt x="502807" y="81142"/>
                  <a:pt x="520601" y="124101"/>
                  <a:pt x="520601" y="168895"/>
                </a:cubicBezTo>
                <a:lnTo>
                  <a:pt x="520601" y="168895"/>
                </a:lnTo>
                <a:cubicBezTo>
                  <a:pt x="520601" y="262173"/>
                  <a:pt x="444984" y="337790"/>
                  <a:pt x="351706" y="337790"/>
                </a:cubicBezTo>
                <a:lnTo>
                  <a:pt x="168895" y="337790"/>
                </a:lnTo>
                <a:cubicBezTo>
                  <a:pt x="75617" y="337790"/>
                  <a:pt x="0" y="262173"/>
                  <a:pt x="0" y="168895"/>
                </a:cubicBezTo>
                <a:lnTo>
                  <a:pt x="0" y="168895"/>
                </a:lnTo>
                <a:cubicBezTo>
                  <a:pt x="0" y="75617"/>
                  <a:pt x="75617" y="0"/>
                  <a:pt x="168895"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40000"/>
              </a:lnSpc>
              <a:spcBef>
                <a:spcPts val="0"/>
              </a:spcBef>
              <a:spcAft>
                <a:spcPts val="0"/>
              </a:spcAft>
              <a:buClr>
                <a:srgbClr val="23786A"/>
              </a:buClr>
              <a:buSzPts val="1100"/>
              <a:buFont typeface="Inter"/>
              <a:buNone/>
            </a:pPr>
            <a:r>
              <a:rPr lang="en" sz="1100" b="1" i="0" u="none" strike="noStrike" cap="none">
                <a:solidFill>
                  <a:srgbClr val="23786A"/>
                </a:solidFill>
                <a:latin typeface="Inter"/>
                <a:ea typeface="Inter"/>
                <a:cs typeface="Inter"/>
                <a:sym typeface="Inter"/>
              </a:rPr>
              <a:t>Q8</a:t>
            </a:r>
            <a:endParaRPr sz="1100" b="0" i="0" u="none" strike="noStrike" cap="none">
              <a:solidFill>
                <a:schemeClr val="dk1"/>
              </a:solidFill>
              <a:latin typeface="Inter"/>
              <a:ea typeface="Inter"/>
              <a:cs typeface="Inter"/>
              <a:sym typeface="Inter"/>
            </a:endParaRPr>
          </a:p>
        </p:txBody>
      </p:sp>
      <p:sp>
        <p:nvSpPr>
          <p:cNvPr id="308" name="Google Shape;308;p28"/>
          <p:cNvSpPr txBox="1">
            <a:spLocks noGrp="1"/>
          </p:cNvSpPr>
          <p:nvPr>
            <p:ph type="title"/>
          </p:nvPr>
        </p:nvSpPr>
        <p:spPr>
          <a:xfrm>
            <a:off x="1123876" y="495300"/>
            <a:ext cx="8020124" cy="333375"/>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rgbClr val="1C2645"/>
              </a:buClr>
              <a:buSzPts val="2300"/>
              <a:buFont typeface="Source Serif 4"/>
              <a:buNone/>
            </a:pPr>
            <a:r>
              <a:rPr lang="en" sz="2300" b="1" i="0">
                <a:solidFill>
                  <a:srgbClr val="1C2645"/>
                </a:solidFill>
                <a:latin typeface="Source Serif 4"/>
                <a:ea typeface="Source Serif 4"/>
                <a:cs typeface="Source Serif 4"/>
                <a:sym typeface="Source Serif 4"/>
              </a:rPr>
              <a:t>What if posts can’t be understood out of context?</a:t>
            </a:r>
            <a:endParaRPr sz="2300"/>
          </a:p>
        </p:txBody>
      </p:sp>
      <p:sp>
        <p:nvSpPr>
          <p:cNvPr id="309" name="Google Shape;309;p28"/>
          <p:cNvSpPr/>
          <p:nvPr/>
        </p:nvSpPr>
        <p:spPr>
          <a:xfrm>
            <a:off x="1123876" y="847725"/>
            <a:ext cx="6980809" cy="204788"/>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5F6B85"/>
              </a:buClr>
              <a:buSzPts val="1100"/>
              <a:buFont typeface="Inter"/>
              <a:buNone/>
            </a:pPr>
            <a:r>
              <a:rPr lang="en" sz="1100" b="0" i="0" u="none" strike="noStrike" cap="none">
                <a:solidFill>
                  <a:srgbClr val="5F6B85"/>
                </a:solidFill>
                <a:latin typeface="Inter"/>
                <a:ea typeface="Inter"/>
                <a:cs typeface="Inter"/>
                <a:sym typeface="Inter"/>
              </a:rPr>
              <a:t>e.g., references local to the source thread, such as pronouns</a:t>
            </a:r>
            <a:endParaRPr sz="1100" b="0" i="0" u="none" strike="noStrike" cap="none">
              <a:solidFill>
                <a:schemeClr val="dk1"/>
              </a:solidFill>
              <a:latin typeface="Inter"/>
              <a:ea typeface="Inter"/>
              <a:cs typeface="Inter"/>
              <a:sym typeface="Inter"/>
            </a:endParaRPr>
          </a:p>
        </p:txBody>
      </p:sp>
      <p:sp>
        <p:nvSpPr>
          <p:cNvPr id="310" name="Google Shape;310;p28"/>
          <p:cNvSpPr/>
          <p:nvPr/>
        </p:nvSpPr>
        <p:spPr>
          <a:xfrm>
            <a:off x="609600" y="1223963"/>
            <a:ext cx="8162544" cy="4953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1C2645"/>
              </a:buClr>
              <a:buSzPts val="1500"/>
              <a:buFont typeface="Source Serif 4"/>
              <a:buNone/>
            </a:pPr>
            <a:r>
              <a:rPr lang="en" sz="1500" b="0" i="0" u="none" strike="noStrike" cap="none">
                <a:solidFill>
                  <a:srgbClr val="1C2645"/>
                </a:solidFill>
                <a:latin typeface="Source Serif 4"/>
                <a:ea typeface="Source Serif 4"/>
                <a:cs typeface="Source Serif 4"/>
                <a:sym typeface="Source Serif 4"/>
              </a:rPr>
              <a:t>We produce a </a:t>
            </a:r>
            <a:r>
              <a:rPr lang="en" sz="1500" b="0" i="1" u="sng" strike="noStrike" cap="none">
                <a:solidFill>
                  <a:schemeClr val="hlink"/>
                </a:solidFill>
                <a:latin typeface="Source Serif 4"/>
                <a:ea typeface="Source Serif 4"/>
                <a:cs typeface="Source Serif 4"/>
                <a:sym typeface="Source Serif 4"/>
                <a:hlinkClick r:id="rId3"/>
              </a:rPr>
              <a:t>decontextualized</a:t>
            </a:r>
            <a:r>
              <a:rPr lang="en" sz="1500" b="0" i="0" u="none" strike="noStrike" cap="none">
                <a:solidFill>
                  <a:srgbClr val="1C2645"/>
                </a:solidFill>
                <a:latin typeface="Source Serif 4"/>
                <a:ea typeface="Source Serif 4"/>
                <a:cs typeface="Source Serif 4"/>
                <a:sym typeface="Source Serif 4"/>
              </a:rPr>
              <a:t> version of each post with an LLM </a:t>
            </a:r>
            <a:r>
              <a:rPr lang="en" sz="1500" b="0" i="0" u="none" strike="noStrike" cap="none">
                <a:solidFill>
                  <a:srgbClr val="4076BE"/>
                </a:solidFill>
                <a:latin typeface="Source Serif 4"/>
                <a:ea typeface="Source Serif 4"/>
                <a:cs typeface="Source Serif 4"/>
                <a:sym typeface="Source Serif 4"/>
              </a:rPr>
              <a:t>(GPT-5.6-luna)</a:t>
            </a:r>
            <a:r>
              <a:rPr lang="en" sz="1500" b="0" i="0" u="none" strike="noStrike" cap="none">
                <a:solidFill>
                  <a:srgbClr val="1C2645"/>
                </a:solidFill>
                <a:latin typeface="Source Serif 4"/>
                <a:ea typeface="Source Serif 4"/>
                <a:cs typeface="Source Serif 4"/>
                <a:sym typeface="Source Serif 4"/>
              </a:rPr>
              <a:t>, prompted to retain as much of the author’s voice as possible.</a:t>
            </a:r>
            <a:endParaRPr sz="1500" b="0" i="0" u="none" strike="noStrike" cap="none">
              <a:solidFill>
                <a:schemeClr val="dk1"/>
              </a:solidFill>
              <a:latin typeface="Inter"/>
              <a:ea typeface="Inter"/>
              <a:cs typeface="Inter"/>
              <a:sym typeface="Inter"/>
            </a:endParaRPr>
          </a:p>
        </p:txBody>
      </p:sp>
      <p:sp>
        <p:nvSpPr>
          <p:cNvPr id="311" name="Google Shape;311;p28"/>
          <p:cNvSpPr/>
          <p:nvPr/>
        </p:nvSpPr>
        <p:spPr>
          <a:xfrm>
            <a:off x="3853081" y="1890713"/>
            <a:ext cx="1852244" cy="230497"/>
          </a:xfrm>
          <a:custGeom>
            <a:avLst/>
            <a:gdLst/>
            <a:ahLst/>
            <a:cxnLst/>
            <a:rect l="l" t="t" r="r" b="b"/>
            <a:pathLst>
              <a:path w="891232" h="307330" extrusionOk="0">
                <a:moveTo>
                  <a:pt x="153665" y="0"/>
                </a:moveTo>
                <a:lnTo>
                  <a:pt x="737567" y="0"/>
                </a:lnTo>
                <a:cubicBezTo>
                  <a:pt x="778321" y="0"/>
                  <a:pt x="817407" y="16190"/>
                  <a:pt x="846225" y="45007"/>
                </a:cubicBezTo>
                <a:cubicBezTo>
                  <a:pt x="875042" y="73825"/>
                  <a:pt x="891232" y="112911"/>
                  <a:pt x="891232" y="153665"/>
                </a:cubicBezTo>
                <a:lnTo>
                  <a:pt x="891232" y="153665"/>
                </a:lnTo>
                <a:cubicBezTo>
                  <a:pt x="891232" y="238532"/>
                  <a:pt x="822434" y="307330"/>
                  <a:pt x="737567" y="307330"/>
                </a:cubicBezTo>
                <a:lnTo>
                  <a:pt x="153665" y="307330"/>
                </a:lnTo>
                <a:cubicBezTo>
                  <a:pt x="68798" y="307330"/>
                  <a:pt x="0" y="238532"/>
                  <a:pt x="0" y="153665"/>
                </a:cubicBezTo>
                <a:lnTo>
                  <a:pt x="0" y="153665"/>
                </a:lnTo>
                <a:cubicBezTo>
                  <a:pt x="0" y="68798"/>
                  <a:pt x="68798" y="0"/>
                  <a:pt x="153665" y="0"/>
                </a:cubicBezTo>
                <a:close/>
              </a:path>
            </a:pathLst>
          </a:custGeom>
          <a:solidFill>
            <a:srgbClr val="ECEEF3"/>
          </a:solidFill>
          <a:ln>
            <a:noFill/>
          </a:ln>
        </p:spPr>
        <p:txBody>
          <a:bodyPr spcFirstLastPara="1" wrap="square" lIns="0" tIns="0" rIns="0" bIns="0" anchor="ctr" anchorCtr="0">
            <a:noAutofit/>
          </a:bodyPr>
          <a:lstStyle/>
          <a:p>
            <a:pPr algn="ctr">
              <a:lnSpc>
                <a:spcPct val="140000"/>
              </a:lnSpc>
              <a:buClr>
                <a:srgbClr val="5F6B85"/>
              </a:buClr>
              <a:buSzPts val="1000"/>
            </a:pPr>
            <a:r>
              <a:rPr lang="en" sz="1000" b="1" dirty="0">
                <a:solidFill>
                  <a:srgbClr val="5F6B85"/>
                </a:solidFill>
                <a:latin typeface="Inter"/>
                <a:ea typeface="Inter"/>
                <a:cs typeface="Inter"/>
                <a:sym typeface="Inter"/>
              </a:rPr>
              <a:t>"Modified" tag for </a:t>
            </a:r>
            <a:r>
              <a:rPr lang="en" sz="1000" b="1">
                <a:solidFill>
                  <a:srgbClr val="5F6B85"/>
                </a:solidFill>
                <a:latin typeface="Inter"/>
                <a:ea typeface="Inter"/>
                <a:cs typeface="Inter"/>
                <a:sym typeface="Inter"/>
              </a:rPr>
              <a:t>disclosure</a:t>
            </a:r>
            <a:endParaRPr sz="1000" b="0" i="0" u="none" strike="noStrike" cap="none" err="1">
              <a:solidFill>
                <a:schemeClr val="dk1"/>
              </a:solidFill>
              <a:latin typeface="Inter"/>
              <a:ea typeface="Inter"/>
              <a:cs typeface="Inter"/>
              <a:sym typeface="Inter"/>
            </a:endParaRPr>
          </a:p>
        </p:txBody>
      </p:sp>
      <p:sp>
        <p:nvSpPr>
          <p:cNvPr id="312" name="Google Shape;312;p28"/>
          <p:cNvSpPr/>
          <p:nvPr/>
        </p:nvSpPr>
        <p:spPr>
          <a:xfrm>
            <a:off x="6169494" y="1890713"/>
            <a:ext cx="2617887" cy="230497"/>
          </a:xfrm>
          <a:custGeom>
            <a:avLst/>
            <a:gdLst/>
            <a:ahLst/>
            <a:cxnLst/>
            <a:rect l="l" t="t" r="r" b="b"/>
            <a:pathLst>
              <a:path w="3490516" h="307330" extrusionOk="0">
                <a:moveTo>
                  <a:pt x="153665" y="0"/>
                </a:moveTo>
                <a:lnTo>
                  <a:pt x="3336851" y="0"/>
                </a:lnTo>
                <a:cubicBezTo>
                  <a:pt x="3377605" y="0"/>
                  <a:pt x="3416691" y="16190"/>
                  <a:pt x="3445509" y="45007"/>
                </a:cubicBezTo>
                <a:cubicBezTo>
                  <a:pt x="3474326" y="73825"/>
                  <a:pt x="3490516" y="112911"/>
                  <a:pt x="3490516" y="153665"/>
                </a:cubicBezTo>
                <a:lnTo>
                  <a:pt x="3490516" y="153665"/>
                </a:lnTo>
                <a:cubicBezTo>
                  <a:pt x="3490516" y="238532"/>
                  <a:pt x="3421718" y="307330"/>
                  <a:pt x="3336851" y="307330"/>
                </a:cubicBezTo>
                <a:lnTo>
                  <a:pt x="153665" y="307330"/>
                </a:lnTo>
                <a:cubicBezTo>
                  <a:pt x="68798" y="307330"/>
                  <a:pt x="0" y="238532"/>
                  <a:pt x="0" y="153665"/>
                </a:cubicBezTo>
                <a:lnTo>
                  <a:pt x="0" y="153665"/>
                </a:lnTo>
                <a:cubicBezTo>
                  <a:pt x="0" y="68798"/>
                  <a:pt x="68798" y="0"/>
                  <a:pt x="153665" y="0"/>
                </a:cubicBezTo>
                <a:close/>
              </a:path>
            </a:pathLst>
          </a:custGeom>
          <a:solidFill>
            <a:srgbClr val="F4EBFE"/>
          </a:solidFill>
          <a:ln>
            <a:noFill/>
          </a:ln>
        </p:spPr>
        <p:txBody>
          <a:bodyPr spcFirstLastPara="1" wrap="square" lIns="0" tIns="0" rIns="0" bIns="0" anchor="ctr" anchorCtr="0">
            <a:noAutofit/>
          </a:bodyPr>
          <a:lstStyle/>
          <a:p>
            <a:pPr marL="0" marR="0" lvl="0" indent="0" algn="ctr" rtl="0">
              <a:lnSpc>
                <a:spcPct val="140000"/>
              </a:lnSpc>
              <a:spcBef>
                <a:spcPts val="0"/>
              </a:spcBef>
              <a:spcAft>
                <a:spcPts val="0"/>
              </a:spcAft>
              <a:buClr>
                <a:srgbClr val="6E4796"/>
              </a:buClr>
              <a:buSzPts val="1000"/>
              <a:buFont typeface="Inter"/>
              <a:buNone/>
            </a:pPr>
            <a:r>
              <a:rPr lang="en" sz="1000" b="1" i="0" u="none" strike="noStrike" cap="none">
                <a:solidFill>
                  <a:srgbClr val="6E4796"/>
                </a:solidFill>
                <a:latin typeface="Inter"/>
                <a:ea typeface="Inter"/>
                <a:cs typeface="Inter"/>
                <a:sym typeface="Inter"/>
              </a:rPr>
              <a:t>Hovering on “Modified” reveals original</a:t>
            </a:r>
            <a:endParaRPr sz="1000" b="0" i="0" u="none" strike="noStrike" cap="none">
              <a:solidFill>
                <a:schemeClr val="dk1"/>
              </a:solidFill>
              <a:latin typeface="Inter"/>
              <a:ea typeface="Inter"/>
              <a:cs typeface="Inter"/>
              <a:sym typeface="Inter"/>
            </a:endParaRPr>
          </a:p>
        </p:txBody>
      </p:sp>
      <p:pic>
        <p:nvPicPr>
          <p:cNvPr id="313" name="Google Shape;313;p28" descr="The same post while hovering Modified: deleted original words struck through in red, inserted words underlined in green"/>
          <p:cNvPicPr preferRelativeResize="0"/>
          <p:nvPr/>
        </p:nvPicPr>
        <p:blipFill rotWithShape="1">
          <a:blip r:embed="rId4">
            <a:alphaModFix/>
          </a:blip>
          <a:srcRect l="-19" r="-19"/>
          <a:stretch/>
        </p:blipFill>
        <p:spPr>
          <a:xfrm>
            <a:off x="6132658" y="2207827"/>
            <a:ext cx="2727916" cy="1657850"/>
          </a:xfrm>
          <a:prstGeom prst="rect">
            <a:avLst/>
          </a:prstGeom>
          <a:noFill/>
          <a:ln>
            <a:noFill/>
          </a:ln>
        </p:spPr>
      </p:pic>
      <p:pic>
        <p:nvPicPr>
          <p:cNvPr id="314" name="Google Shape;314;p28" descr="preencoded.png"/>
          <p:cNvPicPr preferRelativeResize="0"/>
          <p:nvPr/>
        </p:nvPicPr>
        <p:blipFill rotWithShape="1">
          <a:blip r:embed="rId5">
            <a:alphaModFix/>
          </a:blip>
          <a:srcRect/>
          <a:stretch/>
        </p:blipFill>
        <p:spPr>
          <a:xfrm>
            <a:off x="609600" y="4695825"/>
            <a:ext cx="152400" cy="152400"/>
          </a:xfrm>
          <a:prstGeom prst="rect">
            <a:avLst/>
          </a:prstGeom>
          <a:noFill/>
          <a:ln>
            <a:noFill/>
          </a:ln>
        </p:spPr>
      </p:pic>
      <p:sp>
        <p:nvSpPr>
          <p:cNvPr id="315" name="Google Shape;315;p28"/>
          <p:cNvSpPr/>
          <p:nvPr/>
        </p:nvSpPr>
        <p:spPr>
          <a:xfrm>
            <a:off x="828675" y="4692030"/>
            <a:ext cx="732160"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1C2645"/>
              </a:buClr>
              <a:buSzPts val="900"/>
              <a:buFont typeface="Source Serif 4"/>
              <a:buNone/>
            </a:pPr>
            <a:r>
              <a:rPr lang="en" sz="900" b="1" i="0" u="none" strike="noStrike" cap="none">
                <a:solidFill>
                  <a:srgbClr val="1C2645"/>
                </a:solidFill>
                <a:latin typeface="Source Serif 4"/>
                <a:ea typeface="Source Serif 4"/>
                <a:cs typeface="Source Serif 4"/>
                <a:sym typeface="Source Serif 4"/>
              </a:rPr>
              <a:t>CrossWeave</a:t>
            </a:r>
            <a:endParaRPr sz="900" b="0" i="0" u="none" strike="noStrike" cap="none">
              <a:solidFill>
                <a:schemeClr val="dk1"/>
              </a:solidFill>
              <a:latin typeface="Inter"/>
              <a:ea typeface="Inter"/>
              <a:cs typeface="Inter"/>
              <a:sym typeface="Inter"/>
            </a:endParaRPr>
          </a:p>
        </p:txBody>
      </p:sp>
      <p:sp>
        <p:nvSpPr>
          <p:cNvPr id="316" name="Google Shape;316;p28"/>
          <p:cNvSpPr/>
          <p:nvPr/>
        </p:nvSpPr>
        <p:spPr>
          <a:xfrm>
            <a:off x="1560835" y="4692030"/>
            <a:ext cx="707767"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Demo Q&amp;A</a:t>
            </a:r>
            <a:endParaRPr sz="900" b="0" i="0" u="none" strike="noStrike" cap="none">
              <a:solidFill>
                <a:schemeClr val="dk1"/>
              </a:solidFill>
              <a:latin typeface="Inter"/>
              <a:ea typeface="Inter"/>
              <a:cs typeface="Inter"/>
              <a:sym typeface="Inter"/>
            </a:endParaRPr>
          </a:p>
        </p:txBody>
      </p:sp>
      <p:sp>
        <p:nvSpPr>
          <p:cNvPr id="317" name="Google Shape;317;p28"/>
          <p:cNvSpPr/>
          <p:nvPr/>
        </p:nvSpPr>
        <p:spPr>
          <a:xfrm>
            <a:off x="7858907" y="4692030"/>
            <a:ext cx="810593"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x-weave.org</a:t>
            </a:r>
            <a:endParaRPr sz="900" b="0" i="0" u="none" strike="noStrike" cap="none">
              <a:solidFill>
                <a:schemeClr val="dk1"/>
              </a:solidFill>
              <a:latin typeface="Inter"/>
              <a:ea typeface="Inter"/>
              <a:cs typeface="Inter"/>
              <a:sym typeface="Inter"/>
            </a:endParaRPr>
          </a:p>
        </p:txBody>
      </p:sp>
      <p:pic>
        <p:nvPicPr>
          <p:cNvPr id="318" name="Google Shape;318;p28"/>
          <p:cNvPicPr preferRelativeResize="0"/>
          <p:nvPr/>
        </p:nvPicPr>
        <p:blipFill>
          <a:blip r:embed="rId6">
            <a:alphaModFix/>
          </a:blip>
          <a:stretch>
            <a:fillRect/>
          </a:stretch>
        </p:blipFill>
        <p:spPr>
          <a:xfrm>
            <a:off x="0" y="2227775"/>
            <a:ext cx="5965952" cy="1617950"/>
          </a:xfrm>
          <a:prstGeom prst="rect">
            <a:avLst/>
          </a:prstGeom>
          <a:noFill/>
          <a:ln>
            <a:noFill/>
          </a:ln>
        </p:spPr>
      </p:pic>
      <p:sp>
        <p:nvSpPr>
          <p:cNvPr id="2" name="Arrow: Right 1">
            <a:extLst>
              <a:ext uri="{FF2B5EF4-FFF2-40B4-BE49-F238E27FC236}">
                <a16:creationId xmlns:a16="http://schemas.microsoft.com/office/drawing/2014/main" id="{826E32C5-65BD-85B5-9B2D-D68963D66D80}"/>
              </a:ext>
            </a:extLst>
          </p:cNvPr>
          <p:cNvSpPr/>
          <p:nvPr/>
        </p:nvSpPr>
        <p:spPr>
          <a:xfrm>
            <a:off x="5721804" y="2840491"/>
            <a:ext cx="564696" cy="19730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CFCFD"/>
        </a:solidFill>
        <a:effectLst/>
      </p:bgPr>
    </p:bg>
    <p:spTree>
      <p:nvGrpSpPr>
        <p:cNvPr id="1" name="Shape 323"/>
        <p:cNvGrpSpPr/>
        <p:nvPr/>
      </p:nvGrpSpPr>
      <p:grpSpPr>
        <a:xfrm>
          <a:off x="0" y="0"/>
          <a:ext cx="0" cy="0"/>
          <a:chOff x="0" y="0"/>
          <a:chExt cx="0" cy="0"/>
        </a:xfrm>
      </p:grpSpPr>
      <p:sp>
        <p:nvSpPr>
          <p:cNvPr id="324" name="Google Shape;324;p29"/>
          <p:cNvSpPr/>
          <p:nvPr/>
        </p:nvSpPr>
        <p:spPr>
          <a:xfrm>
            <a:off x="614363" y="525773"/>
            <a:ext cx="390265" cy="253342"/>
          </a:xfrm>
          <a:custGeom>
            <a:avLst/>
            <a:gdLst/>
            <a:ahLst/>
            <a:cxnLst/>
            <a:rect l="l" t="t" r="r" b="b"/>
            <a:pathLst>
              <a:path w="520353" h="337790" extrusionOk="0">
                <a:moveTo>
                  <a:pt x="168895" y="0"/>
                </a:moveTo>
                <a:lnTo>
                  <a:pt x="351458" y="0"/>
                </a:lnTo>
                <a:cubicBezTo>
                  <a:pt x="396252" y="0"/>
                  <a:pt x="439211" y="17794"/>
                  <a:pt x="470885" y="49468"/>
                </a:cubicBezTo>
                <a:cubicBezTo>
                  <a:pt x="502559" y="81142"/>
                  <a:pt x="520353" y="124101"/>
                  <a:pt x="520353" y="168895"/>
                </a:cubicBezTo>
                <a:lnTo>
                  <a:pt x="520353" y="168895"/>
                </a:lnTo>
                <a:cubicBezTo>
                  <a:pt x="520353" y="262173"/>
                  <a:pt x="444736" y="337790"/>
                  <a:pt x="351458" y="337790"/>
                </a:cubicBezTo>
                <a:lnTo>
                  <a:pt x="168895" y="337790"/>
                </a:lnTo>
                <a:cubicBezTo>
                  <a:pt x="75617" y="337790"/>
                  <a:pt x="0" y="262173"/>
                  <a:pt x="0" y="168895"/>
                </a:cubicBezTo>
                <a:lnTo>
                  <a:pt x="0" y="168895"/>
                </a:lnTo>
                <a:cubicBezTo>
                  <a:pt x="0" y="75617"/>
                  <a:pt x="75617" y="0"/>
                  <a:pt x="168895"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40000"/>
              </a:lnSpc>
              <a:spcBef>
                <a:spcPts val="0"/>
              </a:spcBef>
              <a:spcAft>
                <a:spcPts val="0"/>
              </a:spcAft>
              <a:buClr>
                <a:srgbClr val="23786A"/>
              </a:buClr>
              <a:buSzPts val="1100"/>
              <a:buFont typeface="Inter"/>
              <a:buNone/>
            </a:pPr>
            <a:r>
              <a:rPr lang="en" sz="1100" b="1" i="0" u="none" strike="noStrike" cap="none">
                <a:solidFill>
                  <a:srgbClr val="23786A"/>
                </a:solidFill>
                <a:latin typeface="Inter"/>
                <a:ea typeface="Inter"/>
                <a:cs typeface="Inter"/>
                <a:sym typeface="Inter"/>
              </a:rPr>
              <a:t>Q9</a:t>
            </a:r>
            <a:endParaRPr sz="1100" b="0" i="0" u="none" strike="noStrike" cap="none">
              <a:solidFill>
                <a:schemeClr val="dk1"/>
              </a:solidFill>
              <a:latin typeface="Inter"/>
              <a:ea typeface="Inter"/>
              <a:cs typeface="Inter"/>
              <a:sym typeface="Inter"/>
            </a:endParaRPr>
          </a:p>
        </p:txBody>
      </p:sp>
      <p:sp>
        <p:nvSpPr>
          <p:cNvPr id="325" name="Google Shape;325;p29"/>
          <p:cNvSpPr txBox="1">
            <a:spLocks noGrp="1"/>
          </p:cNvSpPr>
          <p:nvPr>
            <p:ph type="title"/>
          </p:nvPr>
        </p:nvSpPr>
        <p:spPr>
          <a:xfrm>
            <a:off x="1123690" y="495300"/>
            <a:ext cx="7871118" cy="333375"/>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rgbClr val="1C2645"/>
              </a:buClr>
              <a:buSzPts val="2300"/>
              <a:buFont typeface="Source Serif 4"/>
              <a:buNone/>
            </a:pPr>
            <a:r>
              <a:rPr lang="en" sz="2300" b="1" i="0">
                <a:solidFill>
                  <a:srgbClr val="1C2645"/>
                </a:solidFill>
                <a:latin typeface="Source Serif 4"/>
                <a:ea typeface="Source Serif 4"/>
                <a:cs typeface="Source Serif 4"/>
                <a:sym typeface="Source Serif 4"/>
              </a:rPr>
              <a:t>How do you choose and organize related posts?</a:t>
            </a:r>
            <a:endParaRPr sz="2300"/>
          </a:p>
        </p:txBody>
      </p:sp>
      <p:sp>
        <p:nvSpPr>
          <p:cNvPr id="326" name="Google Shape;326;p29"/>
          <p:cNvSpPr/>
          <p:nvPr/>
        </p:nvSpPr>
        <p:spPr>
          <a:xfrm>
            <a:off x="611981" y="1012031"/>
            <a:ext cx="7920038" cy="1128713"/>
          </a:xfrm>
          <a:prstGeom prst="roundRect">
            <a:avLst>
              <a:gd name="adj" fmla="val 8228"/>
            </a:avLst>
          </a:prstGeom>
          <a:solidFill>
            <a:srgbClr val="F4F5F8"/>
          </a:solidFill>
          <a:ln w="9525" cap="flat" cmpd="sng">
            <a:solidFill>
              <a:srgbClr val="E4E7EE"/>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27" name="Google Shape;327;p29"/>
          <p:cNvSpPr/>
          <p:nvPr/>
        </p:nvSpPr>
        <p:spPr>
          <a:xfrm>
            <a:off x="762000" y="1090613"/>
            <a:ext cx="7848600" cy="161925"/>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4076BE"/>
              </a:buClr>
              <a:buSzPts val="900"/>
              <a:buFont typeface="Inter"/>
              <a:buNone/>
            </a:pPr>
            <a:r>
              <a:rPr lang="en" sz="900" b="1" i="0" u="none" strike="noStrike" cap="none" spc="50">
                <a:solidFill>
                  <a:srgbClr val="4076BE"/>
                </a:solidFill>
                <a:latin typeface="Inter"/>
                <a:ea typeface="Inter"/>
                <a:cs typeface="Inter"/>
                <a:sym typeface="Inter"/>
              </a:rPr>
              <a:t>PHASE A</a:t>
            </a:r>
            <a:r>
              <a:rPr lang="en" sz="900" b="1" i="0" u="none" strike="noStrike" cap="none" spc="50">
                <a:solidFill>
                  <a:srgbClr val="1C2645"/>
                </a:solidFill>
                <a:latin typeface="Inter"/>
                <a:ea typeface="Inter"/>
                <a:cs typeface="Inter"/>
                <a:sym typeface="Inter"/>
              </a:rPr>
              <a:t> · Curate a discourse universe</a:t>
            </a:r>
            <a:endParaRPr sz="900" b="0" i="0" u="none" strike="noStrike" cap="none">
              <a:solidFill>
                <a:schemeClr val="dk1"/>
              </a:solidFill>
              <a:latin typeface="Inter"/>
              <a:ea typeface="Inter"/>
              <a:cs typeface="Inter"/>
              <a:sym typeface="Inter"/>
            </a:endParaRPr>
          </a:p>
        </p:txBody>
      </p:sp>
      <p:sp>
        <p:nvSpPr>
          <p:cNvPr id="328" name="Google Shape;328;p29"/>
          <p:cNvSpPr/>
          <p:nvPr/>
        </p:nvSpPr>
        <p:spPr>
          <a:xfrm>
            <a:off x="764381" y="1302544"/>
            <a:ext cx="1281113" cy="709613"/>
          </a:xfrm>
          <a:prstGeom prst="roundRect">
            <a:avLst>
              <a:gd name="adj" fmla="val 9060"/>
            </a:avLst>
          </a:prstGeom>
          <a:solidFill>
            <a:srgbClr val="FFFFFF"/>
          </a:solidFill>
          <a:ln w="9525" cap="flat" cmpd="sng">
            <a:solidFill>
              <a:srgbClr val="D6DBE6"/>
            </a:solidFill>
            <a:prstDash val="solid"/>
            <a:round/>
            <a:headEnd type="none" w="sm" len="sm"/>
            <a:tailEnd type="none" w="sm" len="sm"/>
          </a:ln>
        </p:spPr>
        <p:txBody>
          <a:bodyPr spcFirstLastPara="1" wrap="square" lIns="59750" tIns="59750" rIns="59750" bIns="59750" anchor="ctr" anchorCtr="0">
            <a:noAutofit/>
          </a:bodyPr>
          <a:lstStyle/>
          <a:p>
            <a:pPr marL="0" marR="0" lvl="0" indent="0" algn="ctr" rtl="0">
              <a:lnSpc>
                <a:spcPct val="130000"/>
              </a:lnSpc>
              <a:spcBef>
                <a:spcPts val="0"/>
              </a:spcBef>
              <a:spcAft>
                <a:spcPts val="0"/>
              </a:spcAft>
              <a:buClr>
                <a:srgbClr val="1C2645"/>
              </a:buClr>
              <a:buSzPts val="1000"/>
              <a:buFont typeface="Inter"/>
              <a:buNone/>
            </a:pPr>
            <a:r>
              <a:rPr lang="en" sz="1000" b="0" i="0" u="none" strike="noStrike" cap="none">
                <a:solidFill>
                  <a:srgbClr val="1C2645"/>
                </a:solidFill>
                <a:latin typeface="Inter"/>
                <a:ea typeface="Inter"/>
                <a:cs typeface="Inter"/>
                <a:sym typeface="Inter"/>
              </a:rPr>
              <a:t>Identify topics</a:t>
            </a:r>
            <a:endParaRPr sz="1000" b="0" i="0" u="none" strike="noStrike" cap="none">
              <a:solidFill>
                <a:schemeClr val="dk1"/>
              </a:solidFill>
              <a:latin typeface="Inter"/>
              <a:ea typeface="Inter"/>
              <a:cs typeface="Inter"/>
              <a:sym typeface="Inter"/>
            </a:endParaRPr>
          </a:p>
        </p:txBody>
      </p:sp>
      <p:sp>
        <p:nvSpPr>
          <p:cNvPr id="329" name="Google Shape;329;p29"/>
          <p:cNvSpPr/>
          <p:nvPr/>
        </p:nvSpPr>
        <p:spPr>
          <a:xfrm>
            <a:off x="2188101" y="1528763"/>
            <a:ext cx="529173" cy="161925"/>
          </a:xfrm>
          <a:prstGeom prst="rect">
            <a:avLst/>
          </a:prstGeom>
          <a:noFill/>
          <a:ln>
            <a:noFill/>
          </a:ln>
        </p:spPr>
        <p:txBody>
          <a:bodyPr spcFirstLastPara="1" wrap="square" lIns="0" tIns="0" rIns="0" bIns="0" anchor="t" anchorCtr="0">
            <a:noAutofit/>
          </a:bodyPr>
          <a:lstStyle/>
          <a:p>
            <a:pPr marL="0" marR="0" lvl="0" indent="0" algn="ctr" rtl="0">
              <a:lnSpc>
                <a:spcPct val="125000"/>
              </a:lnSpc>
              <a:spcBef>
                <a:spcPts val="0"/>
              </a:spcBef>
              <a:spcAft>
                <a:spcPts val="0"/>
              </a:spcAft>
              <a:buClr>
                <a:srgbClr val="4076BE"/>
              </a:buClr>
              <a:buSzPts val="900"/>
              <a:buFont typeface="Inter"/>
              <a:buNone/>
            </a:pPr>
            <a:r>
              <a:rPr lang="en" sz="900" b="1" i="0" u="none" strike="noStrike" cap="none">
                <a:solidFill>
                  <a:srgbClr val="4076BE"/>
                </a:solidFill>
                <a:latin typeface="Inter"/>
                <a:ea typeface="Inter"/>
                <a:cs typeface="Inter"/>
                <a:sym typeface="Inter"/>
              </a:rPr>
              <a:t>3 topics</a:t>
            </a:r>
            <a:endParaRPr sz="900" b="0" i="0" u="none" strike="noStrike" cap="none">
              <a:solidFill>
                <a:schemeClr val="dk1"/>
              </a:solidFill>
              <a:latin typeface="Inter"/>
              <a:ea typeface="Inter"/>
              <a:cs typeface="Inter"/>
              <a:sym typeface="Inter"/>
            </a:endParaRPr>
          </a:p>
        </p:txBody>
      </p:sp>
      <p:pic>
        <p:nvPicPr>
          <p:cNvPr id="330" name="Google Shape;330;p29" descr="connector"/>
          <p:cNvPicPr preferRelativeResize="0"/>
          <p:nvPr/>
        </p:nvPicPr>
        <p:blipFill rotWithShape="1">
          <a:blip r:embed="rId3">
            <a:alphaModFix/>
          </a:blip>
          <a:srcRect/>
          <a:stretch/>
        </p:blipFill>
        <p:spPr>
          <a:xfrm>
            <a:off x="2119313" y="1709738"/>
            <a:ext cx="666750" cy="76200"/>
          </a:xfrm>
          <a:prstGeom prst="rect">
            <a:avLst/>
          </a:prstGeom>
          <a:noFill/>
          <a:ln>
            <a:noFill/>
          </a:ln>
        </p:spPr>
      </p:pic>
      <p:sp>
        <p:nvSpPr>
          <p:cNvPr id="331" name="Google Shape;331;p29"/>
          <p:cNvSpPr/>
          <p:nvPr/>
        </p:nvSpPr>
        <p:spPr>
          <a:xfrm>
            <a:off x="2859881" y="1302544"/>
            <a:ext cx="1281113" cy="709613"/>
          </a:xfrm>
          <a:prstGeom prst="roundRect">
            <a:avLst>
              <a:gd name="adj" fmla="val 9060"/>
            </a:avLst>
          </a:prstGeom>
          <a:solidFill>
            <a:srgbClr val="FFFFFF"/>
          </a:solidFill>
          <a:ln w="9525" cap="flat" cmpd="sng">
            <a:solidFill>
              <a:srgbClr val="D6DBE6"/>
            </a:solidFill>
            <a:prstDash val="solid"/>
            <a:round/>
            <a:headEnd type="none" w="sm" len="sm"/>
            <a:tailEnd type="none" w="sm" len="sm"/>
          </a:ln>
        </p:spPr>
        <p:txBody>
          <a:bodyPr spcFirstLastPara="1" wrap="square" lIns="59750" tIns="59750" rIns="59750" bIns="59750" anchor="ctr" anchorCtr="0">
            <a:noAutofit/>
          </a:bodyPr>
          <a:lstStyle/>
          <a:p>
            <a:pPr marL="0" marR="0" lvl="0" indent="0" algn="ctr" rtl="0">
              <a:lnSpc>
                <a:spcPct val="130000"/>
              </a:lnSpc>
              <a:spcBef>
                <a:spcPts val="0"/>
              </a:spcBef>
              <a:spcAft>
                <a:spcPts val="0"/>
              </a:spcAft>
              <a:buClr>
                <a:srgbClr val="1C2645"/>
              </a:buClr>
              <a:buSzPts val="1000"/>
              <a:buFont typeface="Inter"/>
              <a:buNone/>
            </a:pPr>
            <a:r>
              <a:rPr lang="en" sz="1000" b="0" i="0" u="none" strike="noStrike" cap="none">
                <a:solidFill>
                  <a:srgbClr val="1C2645"/>
                </a:solidFill>
                <a:latin typeface="Inter"/>
                <a:ea typeface="Inter"/>
                <a:cs typeface="Inter"/>
                <a:sym typeface="Inter"/>
              </a:rPr>
              <a:t>Find on-topic threads from NYT + Fox + Reddit</a:t>
            </a:r>
            <a:endParaRPr sz="1000" b="0" i="0" u="none" strike="noStrike" cap="none">
              <a:solidFill>
                <a:schemeClr val="dk1"/>
              </a:solidFill>
              <a:latin typeface="Inter"/>
              <a:ea typeface="Inter"/>
              <a:cs typeface="Inter"/>
              <a:sym typeface="Inter"/>
            </a:endParaRPr>
          </a:p>
        </p:txBody>
      </p:sp>
      <p:sp>
        <p:nvSpPr>
          <p:cNvPr id="332" name="Google Shape;332;p29"/>
          <p:cNvSpPr/>
          <p:nvPr/>
        </p:nvSpPr>
        <p:spPr>
          <a:xfrm>
            <a:off x="4124325" y="1457325"/>
            <a:ext cx="847725" cy="304800"/>
          </a:xfrm>
          <a:prstGeom prst="rect">
            <a:avLst/>
          </a:prstGeom>
          <a:noFill/>
          <a:ln>
            <a:noFill/>
          </a:ln>
        </p:spPr>
        <p:txBody>
          <a:bodyPr spcFirstLastPara="1" wrap="square" lIns="0" tIns="0" rIns="0" bIns="0" anchor="t" anchorCtr="0">
            <a:noAutofit/>
          </a:bodyPr>
          <a:lstStyle/>
          <a:p>
            <a:pPr marL="0" marR="0" lvl="0" indent="0" algn="ctr" rtl="0">
              <a:lnSpc>
                <a:spcPct val="125000"/>
              </a:lnSpc>
              <a:spcBef>
                <a:spcPts val="0"/>
              </a:spcBef>
              <a:spcAft>
                <a:spcPts val="0"/>
              </a:spcAft>
              <a:buClr>
                <a:srgbClr val="4076BE"/>
              </a:buClr>
              <a:buSzPts val="900"/>
              <a:buFont typeface="Inter"/>
              <a:buNone/>
            </a:pPr>
            <a:r>
              <a:rPr lang="en" sz="900" b="1" i="0" u="none" strike="noStrike" cap="none">
                <a:solidFill>
                  <a:srgbClr val="4076BE"/>
                </a:solidFill>
                <a:latin typeface="Inter"/>
                <a:ea typeface="Inter"/>
                <a:cs typeface="Inter"/>
                <a:sym typeface="Inter"/>
              </a:rPr>
              <a:t>18 threads, 6 per topic</a:t>
            </a:r>
            <a:endParaRPr sz="900" b="0" i="0" u="none" strike="noStrike" cap="none">
              <a:solidFill>
                <a:schemeClr val="dk1"/>
              </a:solidFill>
              <a:latin typeface="Inter"/>
              <a:ea typeface="Inter"/>
              <a:cs typeface="Inter"/>
              <a:sym typeface="Inter"/>
            </a:endParaRPr>
          </a:p>
        </p:txBody>
      </p:sp>
      <p:pic>
        <p:nvPicPr>
          <p:cNvPr id="333" name="Google Shape;333;p29" descr="connector"/>
          <p:cNvPicPr preferRelativeResize="0"/>
          <p:nvPr/>
        </p:nvPicPr>
        <p:blipFill rotWithShape="1">
          <a:blip r:embed="rId3">
            <a:alphaModFix/>
          </a:blip>
          <a:srcRect/>
          <a:stretch/>
        </p:blipFill>
        <p:spPr>
          <a:xfrm>
            <a:off x="4214813" y="1781175"/>
            <a:ext cx="666750" cy="76200"/>
          </a:xfrm>
          <a:prstGeom prst="rect">
            <a:avLst/>
          </a:prstGeom>
          <a:noFill/>
          <a:ln>
            <a:noFill/>
          </a:ln>
        </p:spPr>
      </p:pic>
      <p:sp>
        <p:nvSpPr>
          <p:cNvPr id="334" name="Google Shape;334;p29"/>
          <p:cNvSpPr/>
          <p:nvPr/>
        </p:nvSpPr>
        <p:spPr>
          <a:xfrm>
            <a:off x="4955381" y="1302544"/>
            <a:ext cx="1281113" cy="709613"/>
          </a:xfrm>
          <a:prstGeom prst="roundRect">
            <a:avLst>
              <a:gd name="adj" fmla="val 9060"/>
            </a:avLst>
          </a:prstGeom>
          <a:solidFill>
            <a:srgbClr val="FFFFFF"/>
          </a:solidFill>
          <a:ln w="9525" cap="flat" cmpd="sng">
            <a:solidFill>
              <a:srgbClr val="D6DBE6"/>
            </a:solidFill>
            <a:prstDash val="solid"/>
            <a:round/>
            <a:headEnd type="none" w="sm" len="sm"/>
            <a:tailEnd type="none" w="sm" len="sm"/>
          </a:ln>
        </p:spPr>
        <p:txBody>
          <a:bodyPr spcFirstLastPara="1" wrap="square" lIns="59750" tIns="59750" rIns="59750" bIns="59750" anchor="ctr" anchorCtr="0">
            <a:noAutofit/>
          </a:bodyPr>
          <a:lstStyle/>
          <a:p>
            <a:pPr marL="0" marR="0" lvl="0" indent="0" algn="ctr" rtl="0">
              <a:lnSpc>
                <a:spcPct val="130000"/>
              </a:lnSpc>
              <a:spcBef>
                <a:spcPts val="0"/>
              </a:spcBef>
              <a:spcAft>
                <a:spcPts val="0"/>
              </a:spcAft>
              <a:buClr>
                <a:srgbClr val="1C2645"/>
              </a:buClr>
              <a:buSzPts val="1000"/>
              <a:buFont typeface="Inter"/>
              <a:buNone/>
            </a:pPr>
            <a:r>
              <a:rPr lang="en" sz="1000" b="0" i="0" u="none" strike="noStrike" cap="none">
                <a:solidFill>
                  <a:srgbClr val="1C2645"/>
                </a:solidFill>
                <a:latin typeface="Inter"/>
                <a:ea typeface="Inter"/>
                <a:cs typeface="Inter"/>
                <a:sym typeface="Inter"/>
              </a:rPr>
              <a:t>Scrape all comments from threads</a:t>
            </a:r>
            <a:endParaRPr sz="1000" b="0" i="0" u="none" strike="noStrike" cap="none">
              <a:solidFill>
                <a:schemeClr val="dk1"/>
              </a:solidFill>
              <a:latin typeface="Inter"/>
              <a:ea typeface="Inter"/>
              <a:cs typeface="Inter"/>
              <a:sym typeface="Inter"/>
            </a:endParaRPr>
          </a:p>
        </p:txBody>
      </p:sp>
      <p:sp>
        <p:nvSpPr>
          <p:cNvPr id="335" name="Google Shape;335;p29"/>
          <p:cNvSpPr/>
          <p:nvPr/>
        </p:nvSpPr>
        <p:spPr>
          <a:xfrm>
            <a:off x="6219825" y="1457325"/>
            <a:ext cx="847725" cy="304800"/>
          </a:xfrm>
          <a:prstGeom prst="rect">
            <a:avLst/>
          </a:prstGeom>
          <a:noFill/>
          <a:ln>
            <a:noFill/>
          </a:ln>
        </p:spPr>
        <p:txBody>
          <a:bodyPr spcFirstLastPara="1" wrap="square" lIns="0" tIns="0" rIns="0" bIns="0" anchor="t" anchorCtr="0">
            <a:noAutofit/>
          </a:bodyPr>
          <a:lstStyle/>
          <a:p>
            <a:pPr marL="0" marR="0" lvl="0" indent="0" algn="ctr" rtl="0">
              <a:lnSpc>
                <a:spcPct val="125000"/>
              </a:lnSpc>
              <a:spcBef>
                <a:spcPts val="0"/>
              </a:spcBef>
              <a:spcAft>
                <a:spcPts val="0"/>
              </a:spcAft>
              <a:buClr>
                <a:srgbClr val="4076BE"/>
              </a:buClr>
              <a:buSzPts val="900"/>
              <a:buFont typeface="Inter"/>
              <a:buNone/>
            </a:pPr>
            <a:r>
              <a:rPr lang="en" sz="900" b="1" i="0" u="none" strike="noStrike" cap="none">
                <a:solidFill>
                  <a:srgbClr val="4076BE"/>
                </a:solidFill>
                <a:latin typeface="Inter"/>
                <a:ea typeface="Inter"/>
                <a:cs typeface="Inter"/>
                <a:sym typeface="Inter"/>
              </a:rPr>
              <a:t>3.7k posts total</a:t>
            </a:r>
            <a:endParaRPr sz="900" b="0" i="0" u="none" strike="noStrike" cap="none">
              <a:solidFill>
                <a:schemeClr val="dk1"/>
              </a:solidFill>
              <a:latin typeface="Inter"/>
              <a:ea typeface="Inter"/>
              <a:cs typeface="Inter"/>
              <a:sym typeface="Inter"/>
            </a:endParaRPr>
          </a:p>
        </p:txBody>
      </p:sp>
      <p:pic>
        <p:nvPicPr>
          <p:cNvPr id="336" name="Google Shape;336;p29" descr="connector"/>
          <p:cNvPicPr preferRelativeResize="0"/>
          <p:nvPr/>
        </p:nvPicPr>
        <p:blipFill rotWithShape="1">
          <a:blip r:embed="rId3">
            <a:alphaModFix/>
          </a:blip>
          <a:srcRect/>
          <a:stretch/>
        </p:blipFill>
        <p:spPr>
          <a:xfrm>
            <a:off x="6310313" y="1781175"/>
            <a:ext cx="666750" cy="76200"/>
          </a:xfrm>
          <a:prstGeom prst="rect">
            <a:avLst/>
          </a:prstGeom>
          <a:noFill/>
          <a:ln>
            <a:noFill/>
          </a:ln>
        </p:spPr>
      </p:pic>
      <p:sp>
        <p:nvSpPr>
          <p:cNvPr id="337" name="Google Shape;337;p29"/>
          <p:cNvSpPr/>
          <p:nvPr/>
        </p:nvSpPr>
        <p:spPr>
          <a:xfrm>
            <a:off x="7050881" y="1302544"/>
            <a:ext cx="1281113" cy="709613"/>
          </a:xfrm>
          <a:prstGeom prst="roundRect">
            <a:avLst>
              <a:gd name="adj" fmla="val 9060"/>
            </a:avLst>
          </a:prstGeom>
          <a:solidFill>
            <a:srgbClr val="FFFFFF"/>
          </a:solidFill>
          <a:ln w="9525" cap="flat" cmpd="sng">
            <a:solidFill>
              <a:srgbClr val="D6DBE6"/>
            </a:solidFill>
            <a:prstDash val="solid"/>
            <a:round/>
            <a:headEnd type="none" w="sm" len="sm"/>
            <a:tailEnd type="none" w="sm" len="sm"/>
          </a:ln>
        </p:spPr>
        <p:txBody>
          <a:bodyPr spcFirstLastPara="1" wrap="square" lIns="59750" tIns="59750" rIns="59750" bIns="59750" anchor="ctr" anchorCtr="0">
            <a:noAutofit/>
          </a:bodyPr>
          <a:lstStyle/>
          <a:p>
            <a:pPr marL="0" marR="0" lvl="0" indent="0" algn="ctr" rtl="0">
              <a:lnSpc>
                <a:spcPct val="130000"/>
              </a:lnSpc>
              <a:spcBef>
                <a:spcPts val="0"/>
              </a:spcBef>
              <a:spcAft>
                <a:spcPts val="0"/>
              </a:spcAft>
              <a:buClr>
                <a:srgbClr val="1C2645"/>
              </a:buClr>
              <a:buSzPts val="1000"/>
              <a:buFont typeface="Inter"/>
              <a:buNone/>
            </a:pPr>
            <a:r>
              <a:rPr lang="en" sz="1000" b="0" i="0" u="none" strike="noStrike" cap="none">
                <a:solidFill>
                  <a:srgbClr val="1C2645"/>
                </a:solidFill>
                <a:latin typeface="Inter"/>
                <a:ea typeface="Inter"/>
                <a:cs typeface="Inter"/>
                <a:sym typeface="Inter"/>
              </a:rPr>
              <a:t>Curate a small, densely connected subset</a:t>
            </a:r>
            <a:endParaRPr sz="1000" b="0" i="0" u="none" strike="noStrike" cap="none">
              <a:solidFill>
                <a:schemeClr val="dk1"/>
              </a:solidFill>
              <a:latin typeface="Inter"/>
              <a:ea typeface="Inter"/>
              <a:cs typeface="Inter"/>
              <a:sym typeface="Inter"/>
            </a:endParaRPr>
          </a:p>
        </p:txBody>
      </p:sp>
      <p:pic>
        <p:nvPicPr>
          <p:cNvPr id="338" name="Google Shape;338;p29" descr="connector"/>
          <p:cNvPicPr preferRelativeResize="0"/>
          <p:nvPr/>
        </p:nvPicPr>
        <p:blipFill rotWithShape="1">
          <a:blip r:embed="rId4">
            <a:alphaModFix/>
          </a:blip>
          <a:srcRect/>
          <a:stretch/>
        </p:blipFill>
        <p:spPr>
          <a:xfrm>
            <a:off x="7653338" y="1971675"/>
            <a:ext cx="76200" cy="385763"/>
          </a:xfrm>
          <a:prstGeom prst="rect">
            <a:avLst/>
          </a:prstGeom>
          <a:noFill/>
          <a:ln>
            <a:noFill/>
          </a:ln>
        </p:spPr>
      </p:pic>
      <p:pic>
        <p:nvPicPr>
          <p:cNvPr id="339" name="Google Shape;339;p29" descr="connector"/>
          <p:cNvPicPr preferRelativeResize="0"/>
          <p:nvPr/>
        </p:nvPicPr>
        <p:blipFill rotWithShape="1">
          <a:blip r:embed="rId5">
            <a:alphaModFix/>
          </a:blip>
          <a:srcRect/>
          <a:stretch/>
        </p:blipFill>
        <p:spPr>
          <a:xfrm>
            <a:off x="1557338" y="2281238"/>
            <a:ext cx="6172200" cy="76200"/>
          </a:xfrm>
          <a:prstGeom prst="rect">
            <a:avLst/>
          </a:prstGeom>
          <a:noFill/>
          <a:ln>
            <a:noFill/>
          </a:ln>
        </p:spPr>
      </p:pic>
      <p:pic>
        <p:nvPicPr>
          <p:cNvPr id="340" name="Google Shape;340;p29" descr="connector"/>
          <p:cNvPicPr preferRelativeResize="0"/>
          <p:nvPr/>
        </p:nvPicPr>
        <p:blipFill rotWithShape="1">
          <a:blip r:embed="rId6">
            <a:alphaModFix/>
          </a:blip>
          <a:srcRect/>
          <a:stretch/>
        </p:blipFill>
        <p:spPr>
          <a:xfrm>
            <a:off x="1557338" y="2281238"/>
            <a:ext cx="80963" cy="261938"/>
          </a:xfrm>
          <a:prstGeom prst="rect">
            <a:avLst/>
          </a:prstGeom>
          <a:noFill/>
          <a:ln>
            <a:noFill/>
          </a:ln>
        </p:spPr>
      </p:pic>
      <p:sp>
        <p:nvSpPr>
          <p:cNvPr id="341" name="Google Shape;341;p29"/>
          <p:cNvSpPr/>
          <p:nvPr/>
        </p:nvSpPr>
        <p:spPr>
          <a:xfrm>
            <a:off x="3619500" y="2238375"/>
            <a:ext cx="1905000" cy="159990"/>
          </a:xfrm>
          <a:prstGeom prst="rect">
            <a:avLst/>
          </a:prstGeom>
          <a:solidFill>
            <a:srgbClr val="FCFCFD"/>
          </a:solidFill>
          <a:ln>
            <a:noFill/>
          </a:ln>
        </p:spPr>
        <p:txBody>
          <a:bodyPr spcFirstLastPara="1" wrap="square" lIns="0" tIns="0" rIns="0" bIns="0" anchor="t" anchorCtr="0">
            <a:noAutofit/>
          </a:bodyPr>
          <a:lstStyle/>
          <a:p>
            <a:pPr marL="0" marR="0" lvl="0" indent="0" algn="ctr" rtl="0">
              <a:lnSpc>
                <a:spcPct val="140000"/>
              </a:lnSpc>
              <a:spcBef>
                <a:spcPts val="0"/>
              </a:spcBef>
              <a:spcAft>
                <a:spcPts val="0"/>
              </a:spcAft>
              <a:buClr>
                <a:srgbClr val="4076BE"/>
              </a:buClr>
              <a:buSzPts val="900"/>
              <a:buFont typeface="Inter"/>
              <a:buNone/>
            </a:pPr>
            <a:r>
              <a:rPr lang="en" sz="900" b="1" i="0" u="none" strike="noStrike" cap="none">
                <a:solidFill>
                  <a:srgbClr val="4076BE"/>
                </a:solidFill>
                <a:latin typeface="Inter"/>
                <a:ea typeface="Inter"/>
                <a:cs typeface="Inter"/>
                <a:sym typeface="Inter"/>
              </a:rPr>
              <a:t>90 ~ 125 posts per topic</a:t>
            </a:r>
            <a:endParaRPr sz="900" b="0" i="0" u="none" strike="noStrike" cap="none">
              <a:solidFill>
                <a:schemeClr val="dk1"/>
              </a:solidFill>
              <a:latin typeface="Inter"/>
              <a:ea typeface="Inter"/>
              <a:cs typeface="Inter"/>
              <a:sym typeface="Inter"/>
            </a:endParaRPr>
          </a:p>
        </p:txBody>
      </p:sp>
      <p:sp>
        <p:nvSpPr>
          <p:cNvPr id="342" name="Google Shape;342;p29"/>
          <p:cNvSpPr/>
          <p:nvPr/>
        </p:nvSpPr>
        <p:spPr>
          <a:xfrm>
            <a:off x="611981" y="2497931"/>
            <a:ext cx="7920038" cy="1385888"/>
          </a:xfrm>
          <a:prstGeom prst="roundRect">
            <a:avLst>
              <a:gd name="adj" fmla="val 6701"/>
            </a:avLst>
          </a:prstGeom>
          <a:solidFill>
            <a:srgbClr val="F4F5F8"/>
          </a:solidFill>
          <a:ln w="9525" cap="flat" cmpd="sng">
            <a:solidFill>
              <a:srgbClr val="E4E7EE"/>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43" name="Google Shape;343;p29"/>
          <p:cNvSpPr/>
          <p:nvPr/>
        </p:nvSpPr>
        <p:spPr>
          <a:xfrm>
            <a:off x="762000" y="2566988"/>
            <a:ext cx="7848600" cy="161925"/>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2A894F"/>
              </a:buClr>
              <a:buSzPts val="900"/>
              <a:buFont typeface="Inter"/>
              <a:buNone/>
            </a:pPr>
            <a:r>
              <a:rPr lang="en" sz="900" b="1" i="0" u="none" strike="noStrike" cap="none" spc="50">
                <a:solidFill>
                  <a:srgbClr val="2A894F"/>
                </a:solidFill>
                <a:latin typeface="Inter"/>
                <a:ea typeface="Inter"/>
                <a:cs typeface="Inter"/>
                <a:sym typeface="Inter"/>
              </a:rPr>
              <a:t>PHASE B</a:t>
            </a:r>
            <a:r>
              <a:rPr lang="en" sz="900" b="1" i="0" u="none" strike="noStrike" cap="none" spc="50">
                <a:solidFill>
                  <a:srgbClr val="1C2645"/>
                </a:solidFill>
                <a:latin typeface="Inter"/>
                <a:ea typeface="Inter"/>
                <a:cs typeface="Inter"/>
                <a:sym typeface="Inter"/>
              </a:rPr>
              <a:t> · Produce a side pane for each post</a:t>
            </a:r>
            <a:endParaRPr sz="900" b="0" i="0" u="none" strike="noStrike" cap="none">
              <a:solidFill>
                <a:schemeClr val="dk1"/>
              </a:solidFill>
              <a:latin typeface="Inter"/>
              <a:ea typeface="Inter"/>
              <a:cs typeface="Inter"/>
              <a:sym typeface="Inter"/>
            </a:endParaRPr>
          </a:p>
        </p:txBody>
      </p:sp>
      <p:sp>
        <p:nvSpPr>
          <p:cNvPr id="344" name="Google Shape;344;p29"/>
          <p:cNvSpPr/>
          <p:nvPr/>
        </p:nvSpPr>
        <p:spPr>
          <a:xfrm>
            <a:off x="764381" y="2778919"/>
            <a:ext cx="1662113" cy="947738"/>
          </a:xfrm>
          <a:prstGeom prst="roundRect">
            <a:avLst>
              <a:gd name="adj" fmla="val 6784"/>
            </a:avLst>
          </a:prstGeom>
          <a:solidFill>
            <a:srgbClr val="FFFFFF"/>
          </a:solidFill>
          <a:ln w="9525" cap="flat" cmpd="sng">
            <a:solidFill>
              <a:srgbClr val="D6DBE6"/>
            </a:solidFill>
            <a:prstDash val="solid"/>
            <a:round/>
            <a:headEnd type="none" w="sm" len="sm"/>
            <a:tailEnd type="none" w="sm" len="sm"/>
          </a:ln>
        </p:spPr>
        <p:txBody>
          <a:bodyPr spcFirstLastPara="1" wrap="square" lIns="78800" tIns="69275" rIns="34775" bIns="69275" anchor="t" anchorCtr="0">
            <a:noAutofit/>
          </a:bodyPr>
          <a:lstStyle/>
          <a:p>
            <a:pPr marL="0" marR="0" lvl="0" indent="0" algn="l" rtl="0">
              <a:lnSpc>
                <a:spcPct val="130000"/>
              </a:lnSpc>
              <a:spcBef>
                <a:spcPts val="0"/>
              </a:spcBef>
              <a:spcAft>
                <a:spcPts val="0"/>
              </a:spcAft>
              <a:buClr>
                <a:srgbClr val="2A894F"/>
              </a:buClr>
              <a:buSzPts val="900"/>
              <a:buFont typeface="Inter"/>
              <a:buNone/>
            </a:pPr>
            <a:r>
              <a:rPr lang="en" sz="900" b="1" i="0" u="none" strike="noStrike" cap="none">
                <a:solidFill>
                  <a:srgbClr val="2A894F"/>
                </a:solidFill>
                <a:latin typeface="Inter"/>
                <a:ea typeface="Inter"/>
                <a:cs typeface="Inter"/>
                <a:sym typeface="Inter"/>
              </a:rPr>
              <a:t>1.</a:t>
            </a:r>
            <a:r>
              <a:rPr lang="en" sz="900" b="0" i="0" u="none" strike="noStrike" cap="none">
                <a:solidFill>
                  <a:srgbClr val="1C2645"/>
                </a:solidFill>
                <a:latin typeface="Inter"/>
                <a:ea typeface="Inter"/>
                <a:cs typeface="Inter"/>
                <a:sym typeface="Inter"/>
              </a:rPr>
              <a:t> Decontextualize each post</a:t>
            </a:r>
            <a:endParaRPr sz="900" b="0" i="0" u="none" strike="noStrike" cap="none">
              <a:solidFill>
                <a:schemeClr val="dk1"/>
              </a:solidFill>
              <a:latin typeface="Inter"/>
              <a:ea typeface="Inter"/>
              <a:cs typeface="Inter"/>
              <a:sym typeface="Inter"/>
            </a:endParaRPr>
          </a:p>
        </p:txBody>
      </p:sp>
      <p:pic>
        <p:nvPicPr>
          <p:cNvPr id="345" name="Google Shape;345;p29" descr="connector"/>
          <p:cNvPicPr preferRelativeResize="0"/>
          <p:nvPr/>
        </p:nvPicPr>
        <p:blipFill rotWithShape="1">
          <a:blip r:embed="rId7">
            <a:alphaModFix/>
          </a:blip>
          <a:srcRect/>
          <a:stretch/>
        </p:blipFill>
        <p:spPr>
          <a:xfrm>
            <a:off x="2457450" y="3214688"/>
            <a:ext cx="247650" cy="76200"/>
          </a:xfrm>
          <a:prstGeom prst="rect">
            <a:avLst/>
          </a:prstGeom>
          <a:noFill/>
          <a:ln>
            <a:noFill/>
          </a:ln>
        </p:spPr>
      </p:pic>
      <p:sp>
        <p:nvSpPr>
          <p:cNvPr id="346" name="Google Shape;346;p29"/>
          <p:cNvSpPr/>
          <p:nvPr/>
        </p:nvSpPr>
        <p:spPr>
          <a:xfrm>
            <a:off x="2736056" y="2778919"/>
            <a:ext cx="1662113" cy="947738"/>
          </a:xfrm>
          <a:custGeom>
            <a:avLst/>
            <a:gdLst/>
            <a:ahLst/>
            <a:cxnLst/>
            <a:rect l="l" t="t" r="r" b="b"/>
            <a:pathLst>
              <a:path w="2216150" h="1263650" extrusionOk="0">
                <a:moveTo>
                  <a:pt x="85725" y="0"/>
                </a:moveTo>
                <a:lnTo>
                  <a:pt x="2130425" y="0"/>
                </a:lnTo>
                <a:cubicBezTo>
                  <a:pt x="2153161" y="0"/>
                  <a:pt x="2174965" y="9032"/>
                  <a:pt x="2191042" y="25108"/>
                </a:cubicBezTo>
                <a:cubicBezTo>
                  <a:pt x="2207118" y="41185"/>
                  <a:pt x="2216150" y="62989"/>
                  <a:pt x="2216150" y="85725"/>
                </a:cubicBezTo>
                <a:lnTo>
                  <a:pt x="2216150" y="1177925"/>
                </a:lnTo>
                <a:cubicBezTo>
                  <a:pt x="2216150" y="1225270"/>
                  <a:pt x="2177770" y="1263650"/>
                  <a:pt x="2130425" y="1263650"/>
                </a:cubicBezTo>
                <a:lnTo>
                  <a:pt x="85725" y="1263650"/>
                </a:lnTo>
                <a:cubicBezTo>
                  <a:pt x="38380" y="1263650"/>
                  <a:pt x="0" y="1225270"/>
                  <a:pt x="0" y="1177925"/>
                </a:cubicBezTo>
                <a:lnTo>
                  <a:pt x="0" y="85725"/>
                </a:lnTo>
                <a:cubicBezTo>
                  <a:pt x="0" y="38380"/>
                  <a:pt x="38380" y="0"/>
                  <a:pt x="85725" y="0"/>
                </a:cubicBezTo>
                <a:close/>
              </a:path>
            </a:pathLst>
          </a:custGeom>
          <a:solidFill>
            <a:srgbClr val="FFFFFF"/>
          </a:solidFill>
          <a:ln w="9525" cap="flat" cmpd="sng">
            <a:solidFill>
              <a:srgbClr val="D6DBE6"/>
            </a:solidFill>
            <a:prstDash val="solid"/>
            <a:round/>
            <a:headEnd type="none" w="sm" len="sm"/>
            <a:tailEnd type="none" w="sm" len="sm"/>
          </a:ln>
        </p:spPr>
        <p:txBody>
          <a:bodyPr spcFirstLastPara="1" wrap="square" lIns="97625" tIns="88100" rIns="0" bIns="88100" anchor="t" anchorCtr="0">
            <a:noAutofit/>
          </a:bodyPr>
          <a:lstStyle/>
          <a:p>
            <a:pPr marL="0" marR="0" lvl="0" indent="0" algn="l" rtl="0">
              <a:lnSpc>
                <a:spcPct val="130000"/>
              </a:lnSpc>
              <a:spcBef>
                <a:spcPts val="0"/>
              </a:spcBef>
              <a:spcAft>
                <a:spcPts val="0"/>
              </a:spcAft>
              <a:buClr>
                <a:srgbClr val="2A894F"/>
              </a:buClr>
              <a:buSzPts val="900"/>
              <a:buFont typeface="Inter"/>
              <a:buNone/>
            </a:pPr>
            <a:r>
              <a:rPr lang="en" sz="900" b="1" i="0" u="none" strike="noStrike" cap="none">
                <a:solidFill>
                  <a:srgbClr val="2A894F"/>
                </a:solidFill>
                <a:latin typeface="Inter"/>
                <a:ea typeface="Inter"/>
                <a:cs typeface="Inter"/>
                <a:sym typeface="Inter"/>
              </a:rPr>
              <a:t>2.</a:t>
            </a:r>
            <a:r>
              <a:rPr lang="en" sz="900" b="0" i="0" u="none" strike="noStrike" cap="none">
                <a:solidFill>
                  <a:srgbClr val="1C2645"/>
                </a:solidFill>
                <a:latin typeface="Inter"/>
                <a:ea typeface="Inter"/>
                <a:cs typeface="Inter"/>
                <a:sym typeface="Inter"/>
              </a:rPr>
              <a:t> For each post-to-post connection: annotate strength, identify highlights, classify contribution types</a:t>
            </a:r>
            <a:endParaRPr sz="900" b="0" i="0" u="none" strike="noStrike" cap="none">
              <a:solidFill>
                <a:schemeClr val="dk1"/>
              </a:solidFill>
              <a:latin typeface="Inter"/>
              <a:ea typeface="Inter"/>
              <a:cs typeface="Inter"/>
              <a:sym typeface="Inter"/>
            </a:endParaRPr>
          </a:p>
        </p:txBody>
      </p:sp>
      <p:pic>
        <p:nvPicPr>
          <p:cNvPr id="347" name="Google Shape;347;p29" descr="connector"/>
          <p:cNvPicPr preferRelativeResize="0"/>
          <p:nvPr/>
        </p:nvPicPr>
        <p:blipFill rotWithShape="1">
          <a:blip r:embed="rId7">
            <a:alphaModFix/>
          </a:blip>
          <a:srcRect/>
          <a:stretch/>
        </p:blipFill>
        <p:spPr>
          <a:xfrm>
            <a:off x="4429125" y="3214688"/>
            <a:ext cx="247650" cy="76200"/>
          </a:xfrm>
          <a:prstGeom prst="rect">
            <a:avLst/>
          </a:prstGeom>
          <a:noFill/>
          <a:ln>
            <a:noFill/>
          </a:ln>
        </p:spPr>
      </p:pic>
      <p:sp>
        <p:nvSpPr>
          <p:cNvPr id="348" name="Google Shape;348;p29"/>
          <p:cNvSpPr/>
          <p:nvPr/>
        </p:nvSpPr>
        <p:spPr>
          <a:xfrm>
            <a:off x="4707731" y="2778919"/>
            <a:ext cx="1662113" cy="947738"/>
          </a:xfrm>
          <a:prstGeom prst="roundRect">
            <a:avLst>
              <a:gd name="adj" fmla="val 6784"/>
            </a:avLst>
          </a:prstGeom>
          <a:solidFill>
            <a:srgbClr val="FFFFFF"/>
          </a:solidFill>
          <a:ln w="9525" cap="flat" cmpd="sng">
            <a:solidFill>
              <a:srgbClr val="D6DBE6"/>
            </a:solidFill>
            <a:prstDash val="solid"/>
            <a:round/>
            <a:headEnd type="none" w="sm" len="sm"/>
            <a:tailEnd type="none" w="sm" len="sm"/>
          </a:ln>
        </p:spPr>
        <p:txBody>
          <a:bodyPr spcFirstLastPara="1" wrap="square" lIns="78800" tIns="69275" rIns="34775" bIns="69275" anchor="t" anchorCtr="0">
            <a:noAutofit/>
          </a:bodyPr>
          <a:lstStyle/>
          <a:p>
            <a:pPr marL="0" marR="0" lvl="0" indent="0" algn="l" rtl="0">
              <a:lnSpc>
                <a:spcPct val="130000"/>
              </a:lnSpc>
              <a:spcBef>
                <a:spcPts val="0"/>
              </a:spcBef>
              <a:spcAft>
                <a:spcPts val="0"/>
              </a:spcAft>
              <a:buClr>
                <a:srgbClr val="2A894F"/>
              </a:buClr>
              <a:buSzPts val="900"/>
              <a:buFont typeface="Inter"/>
              <a:buNone/>
            </a:pPr>
            <a:r>
              <a:rPr lang="en" sz="900" b="1" i="0" u="none" strike="noStrike" cap="none">
                <a:solidFill>
                  <a:srgbClr val="2A894F"/>
                </a:solidFill>
                <a:latin typeface="Inter"/>
                <a:ea typeface="Inter"/>
                <a:cs typeface="Inter"/>
                <a:sym typeface="Inter"/>
              </a:rPr>
              <a:t>3.</a:t>
            </a:r>
            <a:r>
              <a:rPr lang="en" sz="900" b="0" i="0" u="none" strike="noStrike" cap="none">
                <a:solidFill>
                  <a:srgbClr val="1C2645"/>
                </a:solidFill>
                <a:latin typeface="Inter"/>
                <a:ea typeface="Inter"/>
                <a:cs typeface="Inter"/>
                <a:sym typeface="Inter"/>
              </a:rPr>
              <a:t> For each focused post: induce subtopics from the side pane, assign a subtopic to each side post</a:t>
            </a:r>
            <a:endParaRPr sz="900" b="0" i="0" u="none" strike="noStrike" cap="none">
              <a:solidFill>
                <a:schemeClr val="dk1"/>
              </a:solidFill>
              <a:latin typeface="Inter"/>
              <a:ea typeface="Inter"/>
              <a:cs typeface="Inter"/>
              <a:sym typeface="Inter"/>
            </a:endParaRPr>
          </a:p>
        </p:txBody>
      </p:sp>
      <p:pic>
        <p:nvPicPr>
          <p:cNvPr id="349" name="Google Shape;349;p29" descr="connector"/>
          <p:cNvPicPr preferRelativeResize="0"/>
          <p:nvPr/>
        </p:nvPicPr>
        <p:blipFill rotWithShape="1">
          <a:blip r:embed="rId7">
            <a:alphaModFix/>
          </a:blip>
          <a:srcRect/>
          <a:stretch/>
        </p:blipFill>
        <p:spPr>
          <a:xfrm>
            <a:off x="6400800" y="3214688"/>
            <a:ext cx="247650" cy="76200"/>
          </a:xfrm>
          <a:prstGeom prst="rect">
            <a:avLst/>
          </a:prstGeom>
          <a:noFill/>
          <a:ln>
            <a:noFill/>
          </a:ln>
        </p:spPr>
      </p:pic>
      <p:sp>
        <p:nvSpPr>
          <p:cNvPr id="350" name="Google Shape;350;p29"/>
          <p:cNvSpPr/>
          <p:nvPr/>
        </p:nvSpPr>
        <p:spPr>
          <a:xfrm>
            <a:off x="6679406" y="2778919"/>
            <a:ext cx="1662113" cy="947738"/>
          </a:xfrm>
          <a:prstGeom prst="roundRect">
            <a:avLst>
              <a:gd name="adj" fmla="val 6784"/>
            </a:avLst>
          </a:prstGeom>
          <a:solidFill>
            <a:srgbClr val="FFFFFF"/>
          </a:solidFill>
          <a:ln w="9525" cap="flat" cmpd="sng">
            <a:solidFill>
              <a:srgbClr val="D6DBE6"/>
            </a:solidFill>
            <a:prstDash val="solid"/>
            <a:round/>
            <a:headEnd type="none" w="sm" len="sm"/>
            <a:tailEnd type="none" w="sm" len="sm"/>
          </a:ln>
        </p:spPr>
        <p:txBody>
          <a:bodyPr spcFirstLastPara="1" wrap="square" lIns="78800" tIns="69275" rIns="34775" bIns="69275" anchor="t" anchorCtr="0">
            <a:noAutofit/>
          </a:bodyPr>
          <a:lstStyle/>
          <a:p>
            <a:pPr marL="0" marR="0" lvl="0" indent="0" algn="l" rtl="0">
              <a:lnSpc>
                <a:spcPct val="130000"/>
              </a:lnSpc>
              <a:spcBef>
                <a:spcPts val="0"/>
              </a:spcBef>
              <a:spcAft>
                <a:spcPts val="0"/>
              </a:spcAft>
              <a:buClr>
                <a:srgbClr val="2A894F"/>
              </a:buClr>
              <a:buSzPts val="900"/>
              <a:buFont typeface="Inter"/>
              <a:buNone/>
            </a:pPr>
            <a:r>
              <a:rPr lang="en" sz="900" b="1" i="0" u="none" strike="noStrike" cap="none">
                <a:solidFill>
                  <a:srgbClr val="2A894F"/>
                </a:solidFill>
                <a:latin typeface="Inter"/>
                <a:ea typeface="Inter"/>
                <a:cs typeface="Inter"/>
                <a:sym typeface="Inter"/>
              </a:rPr>
              <a:t>4.</a:t>
            </a:r>
            <a:r>
              <a:rPr lang="en" sz="900" b="0" i="0" u="none" strike="noStrike" cap="none">
                <a:solidFill>
                  <a:srgbClr val="1C2645"/>
                </a:solidFill>
                <a:latin typeface="Inter"/>
                <a:ea typeface="Inter"/>
                <a:cs typeface="Inter"/>
                <a:sym typeface="Inter"/>
              </a:rPr>
              <a:t> For each focused post: rank the side pane based on strength, subtopic, and contribution types</a:t>
            </a:r>
            <a:endParaRPr sz="900" b="0" i="0" u="none" strike="noStrike" cap="none">
              <a:solidFill>
                <a:schemeClr val="dk1"/>
              </a:solidFill>
              <a:latin typeface="Inter"/>
              <a:ea typeface="Inter"/>
              <a:cs typeface="Inter"/>
              <a:sym typeface="Inter"/>
            </a:endParaRPr>
          </a:p>
        </p:txBody>
      </p:sp>
      <p:pic>
        <p:nvPicPr>
          <p:cNvPr id="351" name="Google Shape;351;p29" descr="connector"/>
          <p:cNvPicPr preferRelativeResize="0"/>
          <p:nvPr/>
        </p:nvPicPr>
        <p:blipFill rotWithShape="1">
          <a:blip r:embed="rId8">
            <a:alphaModFix/>
          </a:blip>
          <a:srcRect/>
          <a:stretch/>
        </p:blipFill>
        <p:spPr>
          <a:xfrm>
            <a:off x="7472363" y="3686175"/>
            <a:ext cx="76200" cy="381000"/>
          </a:xfrm>
          <a:prstGeom prst="rect">
            <a:avLst/>
          </a:prstGeom>
          <a:noFill/>
          <a:ln>
            <a:noFill/>
          </a:ln>
        </p:spPr>
      </p:pic>
      <p:sp>
        <p:nvSpPr>
          <p:cNvPr id="352" name="Google Shape;352;p29"/>
          <p:cNvSpPr/>
          <p:nvPr/>
        </p:nvSpPr>
        <p:spPr>
          <a:xfrm>
            <a:off x="6212341" y="4054248"/>
            <a:ext cx="2126797" cy="327358"/>
          </a:xfrm>
          <a:prstGeom prst="roundRect">
            <a:avLst>
              <a:gd name="adj" fmla="val 50000"/>
            </a:avLst>
          </a:prstGeom>
          <a:noFill/>
          <a:ln w="12700" cap="flat" cmpd="sng">
            <a:solidFill>
              <a:srgbClr val="8FD4A0"/>
            </a:solidFill>
            <a:prstDash val="solid"/>
            <a:round/>
            <a:headEnd type="none" w="sm" len="sm"/>
            <a:tailEnd type="none" w="sm" len="sm"/>
          </a:ln>
        </p:spPr>
        <p:txBody>
          <a:bodyPr spcFirstLastPara="1" wrap="square" lIns="15400" tIns="6875" rIns="15400" bIns="0" anchor="t" anchorCtr="0">
            <a:noAutofit/>
          </a:bodyPr>
          <a:lstStyle/>
          <a:p>
            <a:pPr marL="0" marR="0" lvl="0" indent="0" algn="ctr" rtl="0">
              <a:lnSpc>
                <a:spcPct val="140000"/>
              </a:lnSpc>
              <a:spcBef>
                <a:spcPts val="0"/>
              </a:spcBef>
              <a:spcAft>
                <a:spcPts val="0"/>
              </a:spcAft>
              <a:buClr>
                <a:srgbClr val="24774A"/>
              </a:buClr>
              <a:buSzPts val="900"/>
              <a:buFont typeface="Inter"/>
              <a:buNone/>
            </a:pPr>
            <a:r>
              <a:rPr lang="en" sz="900" b="1" i="0" u="none" strike="noStrike" cap="none">
                <a:solidFill>
                  <a:srgbClr val="24774A"/>
                </a:solidFill>
                <a:latin typeface="Inter"/>
                <a:ea typeface="Inter"/>
                <a:cs typeface="Inter"/>
                <a:sym typeface="Inter"/>
              </a:rPr>
              <a:t>300+ precomputed side panes</a:t>
            </a:r>
            <a:endParaRPr sz="900" b="0" i="0" u="none" strike="noStrike" cap="none">
              <a:solidFill>
                <a:schemeClr val="dk1"/>
              </a:solidFill>
              <a:latin typeface="Inter"/>
              <a:ea typeface="Inter"/>
              <a:cs typeface="Inter"/>
              <a:sym typeface="Inter"/>
            </a:endParaRPr>
          </a:p>
        </p:txBody>
      </p:sp>
      <p:pic>
        <p:nvPicPr>
          <p:cNvPr id="353" name="Google Shape;353;p29" descr="preencoded.png"/>
          <p:cNvPicPr preferRelativeResize="0"/>
          <p:nvPr/>
        </p:nvPicPr>
        <p:blipFill rotWithShape="1">
          <a:blip r:embed="rId9">
            <a:alphaModFix/>
          </a:blip>
          <a:srcRect/>
          <a:stretch/>
        </p:blipFill>
        <p:spPr>
          <a:xfrm>
            <a:off x="609600" y="4695825"/>
            <a:ext cx="152400" cy="152400"/>
          </a:xfrm>
          <a:prstGeom prst="rect">
            <a:avLst/>
          </a:prstGeom>
          <a:noFill/>
          <a:ln>
            <a:noFill/>
          </a:ln>
        </p:spPr>
      </p:pic>
      <p:sp>
        <p:nvSpPr>
          <p:cNvPr id="354" name="Google Shape;354;p29"/>
          <p:cNvSpPr/>
          <p:nvPr/>
        </p:nvSpPr>
        <p:spPr>
          <a:xfrm>
            <a:off x="828675" y="4692030"/>
            <a:ext cx="732160"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1C2645"/>
              </a:buClr>
              <a:buSzPts val="900"/>
              <a:buFont typeface="Source Serif 4"/>
              <a:buNone/>
            </a:pPr>
            <a:r>
              <a:rPr lang="en" sz="900" b="1" i="0" u="none" strike="noStrike" cap="none">
                <a:solidFill>
                  <a:srgbClr val="1C2645"/>
                </a:solidFill>
                <a:latin typeface="Source Serif 4"/>
                <a:ea typeface="Source Serif 4"/>
                <a:cs typeface="Source Serif 4"/>
                <a:sym typeface="Source Serif 4"/>
              </a:rPr>
              <a:t>CrossWeave</a:t>
            </a:r>
            <a:endParaRPr sz="900" b="0" i="0" u="none" strike="noStrike" cap="none">
              <a:solidFill>
                <a:schemeClr val="dk1"/>
              </a:solidFill>
              <a:latin typeface="Inter"/>
              <a:ea typeface="Inter"/>
              <a:cs typeface="Inter"/>
              <a:sym typeface="Inter"/>
            </a:endParaRPr>
          </a:p>
        </p:txBody>
      </p:sp>
      <p:sp>
        <p:nvSpPr>
          <p:cNvPr id="355" name="Google Shape;355;p29"/>
          <p:cNvSpPr/>
          <p:nvPr/>
        </p:nvSpPr>
        <p:spPr>
          <a:xfrm>
            <a:off x="1560835" y="4692030"/>
            <a:ext cx="707767"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Demo Q&amp;A</a:t>
            </a:r>
            <a:endParaRPr sz="900" b="0" i="0" u="none" strike="noStrike" cap="none">
              <a:solidFill>
                <a:schemeClr val="dk1"/>
              </a:solidFill>
              <a:latin typeface="Inter"/>
              <a:ea typeface="Inter"/>
              <a:cs typeface="Inter"/>
              <a:sym typeface="Inter"/>
            </a:endParaRPr>
          </a:p>
        </p:txBody>
      </p:sp>
      <p:sp>
        <p:nvSpPr>
          <p:cNvPr id="356" name="Google Shape;356;p29"/>
          <p:cNvSpPr/>
          <p:nvPr/>
        </p:nvSpPr>
        <p:spPr>
          <a:xfrm>
            <a:off x="7858907" y="4692030"/>
            <a:ext cx="810593"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x-weave.org</a:t>
            </a:r>
            <a:endParaRPr sz="900" b="0" i="0" u="none" strike="noStrike" cap="none">
              <a:solidFill>
                <a:schemeClr val="dk1"/>
              </a:solidFill>
              <a:latin typeface="Inter"/>
              <a:ea typeface="Inter"/>
              <a:cs typeface="Inter"/>
              <a:sym typeface="Inte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CFCFD"/>
        </a:solidFill>
        <a:effectLst/>
      </p:bgPr>
    </p:bg>
    <p:spTree>
      <p:nvGrpSpPr>
        <p:cNvPr id="1" name="Shape 361"/>
        <p:cNvGrpSpPr/>
        <p:nvPr/>
      </p:nvGrpSpPr>
      <p:grpSpPr>
        <a:xfrm>
          <a:off x="0" y="0"/>
          <a:ext cx="0" cy="0"/>
          <a:chOff x="0" y="0"/>
          <a:chExt cx="0" cy="0"/>
        </a:xfrm>
      </p:grpSpPr>
      <p:sp>
        <p:nvSpPr>
          <p:cNvPr id="363" name="Google Shape;363;p30"/>
          <p:cNvSpPr txBox="1">
            <a:spLocks noGrp="1"/>
          </p:cNvSpPr>
          <p:nvPr>
            <p:ph type="title"/>
          </p:nvPr>
        </p:nvSpPr>
        <p:spPr>
          <a:xfrm>
            <a:off x="1123690" y="495300"/>
            <a:ext cx="7871118" cy="333375"/>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rgbClr val="1C2645"/>
              </a:buClr>
              <a:buSzPts val="2300"/>
              <a:buFont typeface="Source Serif 4"/>
              <a:buNone/>
            </a:pPr>
            <a:r>
              <a:rPr lang="en" sz="2300" b="1" i="0">
                <a:solidFill>
                  <a:srgbClr val="1C2645"/>
                </a:solidFill>
                <a:latin typeface="Source Serif 4"/>
                <a:ea typeface="Source Serif 4"/>
                <a:cs typeface="Source Serif 4"/>
                <a:sym typeface="Source Serif 4"/>
              </a:rPr>
              <a:t>How do you choose and organize related posts?</a:t>
            </a:r>
            <a:endParaRPr sz="2300"/>
          </a:p>
        </p:txBody>
      </p:sp>
      <p:sp>
        <p:nvSpPr>
          <p:cNvPr id="364" name="Google Shape;364;p30"/>
          <p:cNvSpPr/>
          <p:nvPr/>
        </p:nvSpPr>
        <p:spPr>
          <a:xfrm>
            <a:off x="1123690" y="847725"/>
            <a:ext cx="6756043" cy="204788"/>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5F6B85"/>
              </a:buClr>
              <a:buSzPts val="1100"/>
              <a:buFont typeface="Inter"/>
              <a:buNone/>
            </a:pPr>
            <a:r>
              <a:rPr lang="en" sz="1100" b="0" i="0" u="none" strike="noStrike" cap="none">
                <a:solidFill>
                  <a:srgbClr val="5F6B85"/>
                </a:solidFill>
                <a:latin typeface="Inter"/>
                <a:ea typeface="Inter"/>
                <a:cs typeface="Inter"/>
                <a:sym typeface="Inter"/>
              </a:rPr>
              <a:t>Phase B, step by step: who does what</a:t>
            </a:r>
            <a:endParaRPr sz="1100" b="0" i="0" u="none" strike="noStrike" cap="none">
              <a:solidFill>
                <a:schemeClr val="dk1"/>
              </a:solidFill>
              <a:latin typeface="Inter"/>
              <a:ea typeface="Inter"/>
              <a:cs typeface="Inter"/>
              <a:sym typeface="Inter"/>
            </a:endParaRPr>
          </a:p>
        </p:txBody>
      </p:sp>
      <p:sp>
        <p:nvSpPr>
          <p:cNvPr id="365" name="Google Shape;365;p30"/>
          <p:cNvSpPr/>
          <p:nvPr/>
        </p:nvSpPr>
        <p:spPr>
          <a:xfrm>
            <a:off x="609600" y="1243013"/>
            <a:ext cx="7924800" cy="2381250"/>
          </a:xfrm>
          <a:custGeom>
            <a:avLst/>
            <a:gdLst/>
            <a:ahLst/>
            <a:cxnLst/>
            <a:rect l="l" t="t" r="r" b="b"/>
            <a:pathLst>
              <a:path w="10566400" h="3175000" extrusionOk="0">
                <a:moveTo>
                  <a:pt x="10464800" y="0"/>
                </a:moveTo>
                <a:lnTo>
                  <a:pt x="10464800" y="0"/>
                </a:lnTo>
                <a:cubicBezTo>
                  <a:pt x="10491746" y="0"/>
                  <a:pt x="10517588" y="10704"/>
                  <a:pt x="10536642" y="29758"/>
                </a:cubicBezTo>
                <a:cubicBezTo>
                  <a:pt x="10555696" y="48812"/>
                  <a:pt x="10566400" y="74654"/>
                  <a:pt x="10566400" y="101600"/>
                </a:cubicBezTo>
                <a:lnTo>
                  <a:pt x="10566400" y="3073400"/>
                </a:lnTo>
                <a:cubicBezTo>
                  <a:pt x="10566400" y="3129512"/>
                  <a:pt x="10520912" y="3175000"/>
                  <a:pt x="10464800" y="3175000"/>
                </a:cubicBezTo>
                <a:lnTo>
                  <a:pt x="101600" y="3175000"/>
                </a:lnTo>
                <a:cubicBezTo>
                  <a:pt x="45488" y="3175000"/>
                  <a:pt x="0" y="3129512"/>
                  <a:pt x="0" y="3073400"/>
                </a:cubicBezTo>
                <a:lnTo>
                  <a:pt x="0" y="3073400"/>
                </a:lnTo>
                <a:cubicBezTo>
                  <a:pt x="0" y="3126005"/>
                  <a:pt x="45488" y="3168650"/>
                  <a:pt x="101600" y="3168650"/>
                </a:cubicBezTo>
                <a:lnTo>
                  <a:pt x="10464800" y="3168650"/>
                </a:lnTo>
                <a:cubicBezTo>
                  <a:pt x="10517405" y="3168650"/>
                  <a:pt x="10560050" y="3126005"/>
                  <a:pt x="10560050" y="3073400"/>
                </a:cubicBezTo>
                <a:lnTo>
                  <a:pt x="10560050" y="101600"/>
                </a:lnTo>
                <a:cubicBezTo>
                  <a:pt x="10560050" y="45488"/>
                  <a:pt x="10517405" y="0"/>
                  <a:pt x="10464800" y="0"/>
                </a:cubicBezTo>
                <a:close/>
              </a:path>
            </a:pathLst>
          </a:custGeom>
          <a:solidFill>
            <a:srgbClr val="E4E7EE"/>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66" name="Google Shape;366;p30"/>
          <p:cNvSpPr/>
          <p:nvPr/>
        </p:nvSpPr>
        <p:spPr>
          <a:xfrm>
            <a:off x="609600" y="1243013"/>
            <a:ext cx="7924800" cy="2381250"/>
          </a:xfrm>
          <a:custGeom>
            <a:avLst/>
            <a:gdLst/>
            <a:ahLst/>
            <a:cxnLst/>
            <a:rect l="l" t="t" r="r" b="b"/>
            <a:pathLst>
              <a:path w="10566400" h="3175000" extrusionOk="0">
                <a:moveTo>
                  <a:pt x="101600" y="3175000"/>
                </a:moveTo>
                <a:lnTo>
                  <a:pt x="101600" y="3175000"/>
                </a:lnTo>
                <a:cubicBezTo>
                  <a:pt x="45488" y="3175000"/>
                  <a:pt x="0" y="3129512"/>
                  <a:pt x="0" y="3073400"/>
                </a:cubicBezTo>
                <a:lnTo>
                  <a:pt x="0" y="101600"/>
                </a:lnTo>
                <a:cubicBezTo>
                  <a:pt x="0" y="45488"/>
                  <a:pt x="45488" y="0"/>
                  <a:pt x="101600" y="0"/>
                </a:cubicBezTo>
                <a:lnTo>
                  <a:pt x="10464800" y="0"/>
                </a:lnTo>
                <a:cubicBezTo>
                  <a:pt x="10491746" y="0"/>
                  <a:pt x="10517588" y="10704"/>
                  <a:pt x="10536642" y="29758"/>
                </a:cubicBezTo>
                <a:cubicBezTo>
                  <a:pt x="10555696" y="48812"/>
                  <a:pt x="10566400" y="74654"/>
                  <a:pt x="10566400" y="101600"/>
                </a:cubicBezTo>
                <a:lnTo>
                  <a:pt x="10566400" y="101600"/>
                </a:lnTo>
                <a:cubicBezTo>
                  <a:pt x="10566400" y="52502"/>
                  <a:pt x="10520912" y="12700"/>
                  <a:pt x="10464800" y="12700"/>
                </a:cubicBezTo>
                <a:lnTo>
                  <a:pt x="101600" y="12700"/>
                </a:lnTo>
                <a:cubicBezTo>
                  <a:pt x="52502" y="12700"/>
                  <a:pt x="12700" y="52502"/>
                  <a:pt x="12700" y="101600"/>
                </a:cubicBezTo>
                <a:lnTo>
                  <a:pt x="12700" y="3073400"/>
                </a:lnTo>
                <a:cubicBezTo>
                  <a:pt x="12700" y="3129512"/>
                  <a:pt x="52502" y="3175000"/>
                  <a:pt x="101600" y="3175000"/>
                </a:cubicBezTo>
                <a:close/>
              </a:path>
            </a:pathLst>
          </a:custGeom>
          <a:solidFill>
            <a:srgbClr val="141413">
              <a:alpha val="21961"/>
            </a:srgbClr>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aphicFrame>
        <p:nvGraphicFramePr>
          <p:cNvPr id="367" name="Google Shape;367;p30"/>
          <p:cNvGraphicFramePr/>
          <p:nvPr/>
        </p:nvGraphicFramePr>
        <p:xfrm>
          <a:off x="619125" y="1252538"/>
          <a:ext cx="7910475" cy="2401483"/>
        </p:xfrm>
        <a:graphic>
          <a:graphicData uri="http://schemas.openxmlformats.org/drawingml/2006/table">
            <a:tbl>
              <a:tblPr>
                <a:noFill/>
                <a:tableStyleId>{A3BEF115-4919-4346-AACD-F05D4EB6AC16}</a:tableStyleId>
              </a:tblPr>
              <a:tblGrid>
                <a:gridCol w="791025">
                  <a:extLst>
                    <a:ext uri="{9D8B030D-6E8A-4147-A177-3AD203B41FA5}">
                      <a16:colId xmlns:a16="http://schemas.microsoft.com/office/drawing/2014/main" val="20000"/>
                    </a:ext>
                  </a:extLst>
                </a:gridCol>
                <a:gridCol w="3955250">
                  <a:extLst>
                    <a:ext uri="{9D8B030D-6E8A-4147-A177-3AD203B41FA5}">
                      <a16:colId xmlns:a16="http://schemas.microsoft.com/office/drawing/2014/main" val="20001"/>
                    </a:ext>
                  </a:extLst>
                </a:gridCol>
                <a:gridCol w="3164200">
                  <a:extLst>
                    <a:ext uri="{9D8B030D-6E8A-4147-A177-3AD203B41FA5}">
                      <a16:colId xmlns:a16="http://schemas.microsoft.com/office/drawing/2014/main" val="20002"/>
                    </a:ext>
                  </a:extLst>
                </a:gridCol>
              </a:tblGrid>
              <a:tr h="309550">
                <a:tc>
                  <a:txBody>
                    <a:bodyPr/>
                    <a:lstStyle/>
                    <a:p>
                      <a:pPr marL="0" marR="0" lvl="0" indent="0" algn="ctr" rtl="0">
                        <a:lnSpc>
                          <a:spcPct val="140000"/>
                        </a:lnSpc>
                        <a:spcBef>
                          <a:spcPts val="0"/>
                        </a:spcBef>
                        <a:spcAft>
                          <a:spcPts val="0"/>
                        </a:spcAft>
                        <a:buClr>
                          <a:srgbClr val="5F6B85"/>
                        </a:buClr>
                        <a:buSzPts val="1100"/>
                        <a:buFont typeface="Inter"/>
                        <a:buNone/>
                      </a:pPr>
                      <a:r>
                        <a:rPr lang="en" sz="1100" b="1" u="none" strike="noStrike" cap="none">
                          <a:solidFill>
                            <a:srgbClr val="5F6B85"/>
                          </a:solidFill>
                          <a:latin typeface="Inter"/>
                          <a:ea typeface="Inter"/>
                          <a:cs typeface="Inter"/>
                          <a:sym typeface="Inter"/>
                        </a:rPr>
                        <a:t>Step</a:t>
                      </a:r>
                      <a:endParaRPr sz="1100" u="none" strike="noStrike" cap="none">
                        <a:latin typeface="Inter"/>
                        <a:ea typeface="Inter"/>
                        <a:cs typeface="Inter"/>
                        <a:sym typeface="Inter"/>
                      </a:endParaRPr>
                    </a:p>
                  </a:txBody>
                  <a:tcPr marL="50000" marR="50000" marT="50000" marB="50000">
                    <a:lnL w="9525" cap="flat" cmpd="sng">
                      <a:solidFill>
                        <a:srgbClr val="000000">
                          <a:alpha val="0"/>
                        </a:srgbClr>
                      </a:solidFill>
                      <a:prstDash val="solid"/>
                      <a:round/>
                      <a:headEnd type="none" w="sm" len="sm"/>
                      <a:tailEnd type="none" w="sm" len="sm"/>
                    </a:lnL>
                    <a:lnR w="12700" cap="flat" cmpd="sng">
                      <a:solidFill>
                        <a:srgbClr val="C3C4C6"/>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C3C4C6"/>
                      </a:solidFill>
                      <a:prstDash val="solid"/>
                      <a:round/>
                      <a:headEnd type="none" w="sm" len="sm"/>
                      <a:tailEnd type="none" w="sm" len="sm"/>
                    </a:lnB>
                    <a:solidFill>
                      <a:srgbClr val="F4F5F8"/>
                    </a:solidFill>
                  </a:tcPr>
                </a:tc>
                <a:tc>
                  <a:txBody>
                    <a:bodyPr/>
                    <a:lstStyle/>
                    <a:p>
                      <a:pPr marL="0" marR="0" lvl="0" indent="0" algn="l" rtl="0">
                        <a:lnSpc>
                          <a:spcPct val="140000"/>
                        </a:lnSpc>
                        <a:spcBef>
                          <a:spcPts val="0"/>
                        </a:spcBef>
                        <a:spcAft>
                          <a:spcPts val="0"/>
                        </a:spcAft>
                        <a:buClr>
                          <a:srgbClr val="5F6B85"/>
                        </a:buClr>
                        <a:buSzPts val="1100"/>
                        <a:buFont typeface="Inter"/>
                        <a:buNone/>
                      </a:pPr>
                      <a:r>
                        <a:rPr lang="en" sz="1100" b="1" u="none" strike="noStrike" cap="none">
                          <a:solidFill>
                            <a:srgbClr val="5F6B85"/>
                          </a:solidFill>
                          <a:latin typeface="Inter"/>
                          <a:ea typeface="Inter"/>
                          <a:cs typeface="Inter"/>
                          <a:sym typeface="Inter"/>
                        </a:rPr>
                        <a:t>Task</a:t>
                      </a:r>
                      <a:endParaRPr sz="1100" u="none" strike="noStrike" cap="none">
                        <a:latin typeface="Inter"/>
                        <a:ea typeface="Inter"/>
                        <a:cs typeface="Inter"/>
                        <a:sym typeface="Inter"/>
                      </a:endParaRPr>
                    </a:p>
                  </a:txBody>
                  <a:tcPr marL="50000" marR="50000" marT="50000" marB="50000">
                    <a:lnL w="12700" cap="flat" cmpd="sng">
                      <a:solidFill>
                        <a:srgbClr val="C3C4C6"/>
                      </a:solidFill>
                      <a:prstDash val="solid"/>
                      <a:round/>
                      <a:headEnd type="none" w="sm" len="sm"/>
                      <a:tailEnd type="none" w="sm" len="sm"/>
                    </a:lnL>
                    <a:lnR w="12700" cap="flat" cmpd="sng">
                      <a:solidFill>
                        <a:srgbClr val="C3C4C6"/>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C3C4C6"/>
                      </a:solidFill>
                      <a:prstDash val="solid"/>
                      <a:round/>
                      <a:headEnd type="none" w="sm" len="sm"/>
                      <a:tailEnd type="none" w="sm" len="sm"/>
                    </a:lnB>
                    <a:solidFill>
                      <a:srgbClr val="F4F5F8"/>
                    </a:solidFill>
                  </a:tcPr>
                </a:tc>
                <a:tc>
                  <a:txBody>
                    <a:bodyPr/>
                    <a:lstStyle/>
                    <a:p>
                      <a:pPr marL="0" marR="0" lvl="0" indent="0" algn="l" rtl="0">
                        <a:lnSpc>
                          <a:spcPct val="140000"/>
                        </a:lnSpc>
                        <a:spcBef>
                          <a:spcPts val="0"/>
                        </a:spcBef>
                        <a:spcAft>
                          <a:spcPts val="0"/>
                        </a:spcAft>
                        <a:buClr>
                          <a:srgbClr val="5F6B85"/>
                        </a:buClr>
                        <a:buSzPts val="1100"/>
                        <a:buFont typeface="Inter"/>
                        <a:buNone/>
                      </a:pPr>
                      <a:r>
                        <a:rPr lang="en" sz="1100" b="1" u="none" strike="noStrike" cap="none">
                          <a:solidFill>
                            <a:srgbClr val="5F6B85"/>
                          </a:solidFill>
                          <a:latin typeface="Inter"/>
                          <a:ea typeface="Inter"/>
                          <a:cs typeface="Inter"/>
                          <a:sym typeface="Inter"/>
                        </a:rPr>
                        <a:t>Done by</a:t>
                      </a:r>
                      <a:endParaRPr sz="1100" u="none" strike="noStrike" cap="none">
                        <a:latin typeface="Inter"/>
                        <a:ea typeface="Inter"/>
                        <a:cs typeface="Inter"/>
                        <a:sym typeface="Inter"/>
                      </a:endParaRPr>
                    </a:p>
                  </a:txBody>
                  <a:tcPr marL="50000" marR="50000" marT="50000" marB="50000">
                    <a:lnL w="12700" cap="flat" cmpd="sng">
                      <a:solidFill>
                        <a:srgbClr val="C3C4C6"/>
                      </a:solidFill>
                      <a:prstDash val="solid"/>
                      <a:round/>
                      <a:headEnd type="none" w="sm" len="sm"/>
                      <a:tailEnd type="none" w="sm" len="sm"/>
                    </a:lnL>
                    <a:lnR w="12700" cap="flat" cmpd="sng">
                      <a:solidFill>
                        <a:srgbClr val="C3C4C6"/>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C3C4C6"/>
                      </a:solidFill>
                      <a:prstDash val="solid"/>
                      <a:round/>
                      <a:headEnd type="none" w="sm" len="sm"/>
                      <a:tailEnd type="none" w="sm" len="sm"/>
                    </a:lnB>
                    <a:solidFill>
                      <a:srgbClr val="F4F5F8"/>
                    </a:solidFill>
                  </a:tcPr>
                </a:tc>
                <a:extLst>
                  <a:ext uri="{0D108BD9-81ED-4DB2-BD59-A6C34878D82A}">
                    <a16:rowId xmlns:a16="http://schemas.microsoft.com/office/drawing/2014/main" val="10000"/>
                  </a:ext>
                </a:extLst>
              </a:tr>
              <a:tr h="309550">
                <a:tc>
                  <a:txBody>
                    <a:bodyPr/>
                    <a:lstStyle/>
                    <a:p>
                      <a:pPr marL="0" marR="0" lvl="0" indent="0" algn="ctr" rtl="0">
                        <a:lnSpc>
                          <a:spcPct val="140000"/>
                        </a:lnSpc>
                        <a:spcBef>
                          <a:spcPts val="0"/>
                        </a:spcBef>
                        <a:spcAft>
                          <a:spcPts val="0"/>
                        </a:spcAft>
                        <a:buClr>
                          <a:srgbClr val="1C2645"/>
                        </a:buClr>
                        <a:buSzPts val="1100"/>
                        <a:buFont typeface="Inter"/>
                        <a:buNone/>
                      </a:pPr>
                      <a:r>
                        <a:rPr lang="en" sz="1100" u="none" strike="noStrike" cap="none">
                          <a:solidFill>
                            <a:srgbClr val="1C2645"/>
                          </a:solidFill>
                          <a:latin typeface="Inter"/>
                          <a:ea typeface="Inter"/>
                          <a:cs typeface="Inter"/>
                          <a:sym typeface="Inter"/>
                        </a:rPr>
                        <a:t>1</a:t>
                      </a:r>
                      <a:endParaRPr sz="1100" u="none" strike="noStrike" cap="none">
                        <a:latin typeface="Inter"/>
                        <a:ea typeface="Inter"/>
                        <a:cs typeface="Inter"/>
                        <a:sym typeface="Inter"/>
                      </a:endParaRPr>
                    </a:p>
                  </a:txBody>
                  <a:tcPr marL="50000" marR="50000" marT="50000" marB="50000">
                    <a:lnL w="9525" cap="flat" cmpd="sng">
                      <a:solidFill>
                        <a:srgbClr val="000000">
                          <a:alpha val="0"/>
                        </a:srgbClr>
                      </a:solidFill>
                      <a:prstDash val="solid"/>
                      <a:round/>
                      <a:headEnd type="none" w="sm" len="sm"/>
                      <a:tailEnd type="none" w="sm" len="sm"/>
                    </a:lnL>
                    <a:lnR w="12700" cap="flat" cmpd="sng">
                      <a:solidFill>
                        <a:srgbClr val="CBCBCB"/>
                      </a:solidFill>
                      <a:prstDash val="solid"/>
                      <a:round/>
                      <a:headEnd type="none" w="sm" len="sm"/>
                      <a:tailEnd type="none" w="sm" len="sm"/>
                    </a:lnR>
                    <a:lnT w="12700" cap="flat" cmpd="sng">
                      <a:solidFill>
                        <a:srgbClr val="C3C4C6"/>
                      </a:solidFill>
                      <a:prstDash val="solid"/>
                      <a:round/>
                      <a:headEnd type="none" w="sm" len="sm"/>
                      <a:tailEnd type="none" w="sm" len="sm"/>
                    </a:lnT>
                    <a:lnB w="12700" cap="flat" cmpd="sng">
                      <a:solidFill>
                        <a:srgbClr val="CBCBCB"/>
                      </a:solidFill>
                      <a:prstDash val="solid"/>
                      <a:round/>
                      <a:headEnd type="none" w="sm" len="sm"/>
                      <a:tailEnd type="none" w="sm" len="sm"/>
                    </a:lnB>
                    <a:solidFill>
                      <a:srgbClr val="FFFFFF"/>
                    </a:solidFill>
                  </a:tcPr>
                </a:tc>
                <a:tc>
                  <a:txBody>
                    <a:bodyPr/>
                    <a:lstStyle/>
                    <a:p>
                      <a:pPr marL="0" marR="0" lvl="0" indent="0" algn="l" rtl="0">
                        <a:lnSpc>
                          <a:spcPct val="140000"/>
                        </a:lnSpc>
                        <a:spcBef>
                          <a:spcPts val="0"/>
                        </a:spcBef>
                        <a:spcAft>
                          <a:spcPts val="0"/>
                        </a:spcAft>
                        <a:buClr>
                          <a:srgbClr val="1C2645"/>
                        </a:buClr>
                        <a:buSzPts val="1100"/>
                        <a:buFont typeface="Inter"/>
                        <a:buNone/>
                      </a:pPr>
                      <a:r>
                        <a:rPr lang="en" sz="1100" u="none" strike="noStrike" cap="none">
                          <a:solidFill>
                            <a:srgbClr val="1C2645"/>
                          </a:solidFill>
                          <a:latin typeface="Inter"/>
                          <a:ea typeface="Inter"/>
                          <a:cs typeface="Inter"/>
                          <a:sym typeface="Inter"/>
                        </a:rPr>
                        <a:t>Decontextualize each post (see Q8)</a:t>
                      </a:r>
                      <a:endParaRPr sz="1100" u="none" strike="noStrike" cap="none">
                        <a:latin typeface="Inter"/>
                        <a:ea typeface="Inter"/>
                        <a:cs typeface="Inter"/>
                        <a:sym typeface="Inter"/>
                      </a:endParaRPr>
                    </a:p>
                  </a:txBody>
                  <a:tcPr marL="50000" marR="50000" marT="50000" marB="50000">
                    <a:lnL w="12700" cap="flat" cmpd="sng">
                      <a:solidFill>
                        <a:srgbClr val="CBCBCB"/>
                      </a:solidFill>
                      <a:prstDash val="solid"/>
                      <a:round/>
                      <a:headEnd type="none" w="sm" len="sm"/>
                      <a:tailEnd type="none" w="sm" len="sm"/>
                    </a:lnL>
                    <a:lnR w="12700" cap="flat" cmpd="sng">
                      <a:solidFill>
                        <a:srgbClr val="CBCBCB"/>
                      </a:solidFill>
                      <a:prstDash val="solid"/>
                      <a:round/>
                      <a:headEnd type="none" w="sm" len="sm"/>
                      <a:tailEnd type="none" w="sm" len="sm"/>
                    </a:lnR>
                    <a:lnT w="12700" cap="flat" cmpd="sng">
                      <a:solidFill>
                        <a:srgbClr val="C3C4C6"/>
                      </a:solidFill>
                      <a:prstDash val="solid"/>
                      <a:round/>
                      <a:headEnd type="none" w="sm" len="sm"/>
                      <a:tailEnd type="none" w="sm" len="sm"/>
                    </a:lnT>
                    <a:lnB w="12700" cap="flat" cmpd="sng">
                      <a:solidFill>
                        <a:srgbClr val="CBCBCB"/>
                      </a:solidFill>
                      <a:prstDash val="solid"/>
                      <a:round/>
                      <a:headEnd type="none" w="sm" len="sm"/>
                      <a:tailEnd type="none" w="sm" len="sm"/>
                    </a:lnB>
                    <a:solidFill>
                      <a:srgbClr val="FFFFFF"/>
                    </a:solidFill>
                  </a:tcPr>
                </a:tc>
                <a:tc>
                  <a:txBody>
                    <a:bodyPr/>
                    <a:lstStyle/>
                    <a:p>
                      <a:pPr marL="0" marR="0" lvl="0" indent="0" algn="l" rtl="0">
                        <a:lnSpc>
                          <a:spcPct val="140000"/>
                        </a:lnSpc>
                        <a:spcBef>
                          <a:spcPts val="0"/>
                        </a:spcBef>
                        <a:spcAft>
                          <a:spcPts val="0"/>
                        </a:spcAft>
                        <a:buClr>
                          <a:srgbClr val="4076BE"/>
                        </a:buClr>
                        <a:buSzPts val="1100"/>
                        <a:buFont typeface="Inter"/>
                        <a:buNone/>
                      </a:pPr>
                      <a:r>
                        <a:rPr lang="en" sz="1100" u="none" strike="noStrike" cap="none">
                          <a:solidFill>
                            <a:srgbClr val="4076BE"/>
                          </a:solidFill>
                          <a:latin typeface="Inter"/>
                          <a:ea typeface="Inter"/>
                          <a:cs typeface="Inter"/>
                          <a:sym typeface="Inter"/>
                        </a:rPr>
                        <a:t>GPT-5.6-luna</a:t>
                      </a:r>
                      <a:endParaRPr sz="1100" u="none" strike="noStrike" cap="none">
                        <a:latin typeface="Inter"/>
                        <a:ea typeface="Inter"/>
                        <a:cs typeface="Inter"/>
                        <a:sym typeface="Inter"/>
                      </a:endParaRPr>
                    </a:p>
                  </a:txBody>
                  <a:tcPr marL="50000" marR="50000" marT="50000" marB="50000">
                    <a:lnL w="12700" cap="flat" cmpd="sng">
                      <a:solidFill>
                        <a:srgbClr val="CBCBCB"/>
                      </a:solidFill>
                      <a:prstDash val="solid"/>
                      <a:round/>
                      <a:headEnd type="none" w="sm" len="sm"/>
                      <a:tailEnd type="none" w="sm" len="sm"/>
                    </a:lnL>
                    <a:lnR w="12700" cap="flat" cmpd="sng">
                      <a:solidFill>
                        <a:srgbClr val="CBCBCB"/>
                      </a:solidFill>
                      <a:prstDash val="solid"/>
                      <a:round/>
                      <a:headEnd type="none" w="sm" len="sm"/>
                      <a:tailEnd type="none" w="sm" len="sm"/>
                    </a:lnR>
                    <a:lnT w="12700" cap="flat" cmpd="sng">
                      <a:solidFill>
                        <a:srgbClr val="C3C4C6"/>
                      </a:solidFill>
                      <a:prstDash val="solid"/>
                      <a:round/>
                      <a:headEnd type="none" w="sm" len="sm"/>
                      <a:tailEnd type="none" w="sm" len="sm"/>
                    </a:lnT>
                    <a:lnB w="12700" cap="flat" cmpd="sng">
                      <a:solidFill>
                        <a:srgbClr val="CBCBCB"/>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309550">
                <a:tc>
                  <a:txBody>
                    <a:bodyPr/>
                    <a:lstStyle/>
                    <a:p>
                      <a:pPr marL="0" marR="0" lvl="0" indent="0" algn="ctr" rtl="0">
                        <a:lnSpc>
                          <a:spcPct val="140000"/>
                        </a:lnSpc>
                        <a:spcBef>
                          <a:spcPts val="0"/>
                        </a:spcBef>
                        <a:spcAft>
                          <a:spcPts val="0"/>
                        </a:spcAft>
                        <a:buClr>
                          <a:srgbClr val="1C2645"/>
                        </a:buClr>
                        <a:buSzPts val="1100"/>
                        <a:buFont typeface="Inter"/>
                        <a:buNone/>
                      </a:pPr>
                      <a:r>
                        <a:rPr lang="en" sz="1100" u="none" strike="noStrike" cap="none">
                          <a:solidFill>
                            <a:srgbClr val="1C2645"/>
                          </a:solidFill>
                          <a:latin typeface="Inter"/>
                          <a:ea typeface="Inter"/>
                          <a:cs typeface="Inter"/>
                          <a:sym typeface="Inter"/>
                        </a:rPr>
                        <a:t>2</a:t>
                      </a:r>
                      <a:endParaRPr sz="1100" u="none" strike="noStrike" cap="none">
                        <a:latin typeface="Inter"/>
                        <a:ea typeface="Inter"/>
                        <a:cs typeface="Inter"/>
                        <a:sym typeface="Inter"/>
                      </a:endParaRPr>
                    </a:p>
                  </a:txBody>
                  <a:tcPr marL="50000" marR="50000" marT="50000" marB="50000">
                    <a:lnL w="9525" cap="flat" cmpd="sng">
                      <a:solidFill>
                        <a:srgbClr val="000000">
                          <a:alpha val="0"/>
                        </a:srgbClr>
                      </a:solidFill>
                      <a:prstDash val="solid"/>
                      <a:round/>
                      <a:headEnd type="none" w="sm" len="sm"/>
                      <a:tailEnd type="none" w="sm" len="sm"/>
                    </a:lnL>
                    <a:lnR w="12700" cap="flat" cmpd="sng">
                      <a:solidFill>
                        <a:srgbClr val="C5C7C9"/>
                      </a:solidFill>
                      <a:prstDash val="solid"/>
                      <a:round/>
                      <a:headEnd type="none" w="sm" len="sm"/>
                      <a:tailEnd type="none" w="sm" len="sm"/>
                    </a:lnR>
                    <a:lnT w="12700" cap="flat" cmpd="sng">
                      <a:solidFill>
                        <a:srgbClr val="CBCBCB"/>
                      </a:solidFill>
                      <a:prstDash val="solid"/>
                      <a:round/>
                      <a:headEnd type="none" w="sm" len="sm"/>
                      <a:tailEnd type="none" w="sm" len="sm"/>
                    </a:lnT>
                    <a:lnB w="12700" cap="flat" cmpd="sng">
                      <a:solidFill>
                        <a:srgbClr val="C5C7C9"/>
                      </a:solidFill>
                      <a:prstDash val="solid"/>
                      <a:round/>
                      <a:headEnd type="none" w="sm" len="sm"/>
                      <a:tailEnd type="none" w="sm" len="sm"/>
                    </a:lnB>
                    <a:solidFill>
                      <a:srgbClr val="F7F9FC"/>
                    </a:solidFill>
                  </a:tcPr>
                </a:tc>
                <a:tc>
                  <a:txBody>
                    <a:bodyPr/>
                    <a:lstStyle/>
                    <a:p>
                      <a:pPr marL="0" marR="0" lvl="0" indent="0" algn="l" rtl="0">
                        <a:lnSpc>
                          <a:spcPct val="140000"/>
                        </a:lnSpc>
                        <a:spcBef>
                          <a:spcPts val="0"/>
                        </a:spcBef>
                        <a:spcAft>
                          <a:spcPts val="0"/>
                        </a:spcAft>
                        <a:buClr>
                          <a:srgbClr val="1C2645"/>
                        </a:buClr>
                        <a:buSzPts val="1100"/>
                        <a:buFont typeface="Inter"/>
                        <a:buNone/>
                      </a:pPr>
                      <a:r>
                        <a:rPr lang="en" sz="1100" u="none" strike="noStrike" cap="none">
                          <a:solidFill>
                            <a:srgbClr val="1C2645"/>
                          </a:solidFill>
                          <a:latin typeface="Inter"/>
                          <a:ea typeface="Inter"/>
                          <a:cs typeface="Inter"/>
                          <a:sym typeface="Inter"/>
                        </a:rPr>
                        <a:t>Annotate strength, identify highlights</a:t>
                      </a:r>
                      <a:endParaRPr sz="1100" u="none" strike="noStrike" cap="none">
                        <a:latin typeface="Inter"/>
                        <a:ea typeface="Inter"/>
                        <a:cs typeface="Inter"/>
                        <a:sym typeface="Inter"/>
                      </a:endParaRPr>
                    </a:p>
                  </a:txBody>
                  <a:tcPr marL="50000" marR="50000" marT="50000" marB="50000">
                    <a:lnL w="12700" cap="flat" cmpd="sng">
                      <a:solidFill>
                        <a:srgbClr val="C5C7C9"/>
                      </a:solidFill>
                      <a:prstDash val="solid"/>
                      <a:round/>
                      <a:headEnd type="none" w="sm" len="sm"/>
                      <a:tailEnd type="none" w="sm" len="sm"/>
                    </a:lnL>
                    <a:lnR w="12700" cap="flat" cmpd="sng">
                      <a:solidFill>
                        <a:srgbClr val="C5C7C9"/>
                      </a:solidFill>
                      <a:prstDash val="solid"/>
                      <a:round/>
                      <a:headEnd type="none" w="sm" len="sm"/>
                      <a:tailEnd type="none" w="sm" len="sm"/>
                    </a:lnR>
                    <a:lnT w="12700" cap="flat" cmpd="sng">
                      <a:solidFill>
                        <a:srgbClr val="CBCBCB"/>
                      </a:solidFill>
                      <a:prstDash val="solid"/>
                      <a:round/>
                      <a:headEnd type="none" w="sm" len="sm"/>
                      <a:tailEnd type="none" w="sm" len="sm"/>
                    </a:lnT>
                    <a:lnB w="12700" cap="flat" cmpd="sng">
                      <a:solidFill>
                        <a:srgbClr val="C5C7C9"/>
                      </a:solidFill>
                      <a:prstDash val="solid"/>
                      <a:round/>
                      <a:headEnd type="none" w="sm" len="sm"/>
                      <a:tailEnd type="none" w="sm" len="sm"/>
                    </a:lnB>
                    <a:solidFill>
                      <a:srgbClr val="F7F9FC"/>
                    </a:solidFill>
                  </a:tcPr>
                </a:tc>
                <a:tc>
                  <a:txBody>
                    <a:bodyPr/>
                    <a:lstStyle/>
                    <a:p>
                      <a:pPr marL="0" marR="0" lvl="0" indent="0" algn="l" rtl="0">
                        <a:lnSpc>
                          <a:spcPct val="140000"/>
                        </a:lnSpc>
                        <a:spcBef>
                          <a:spcPts val="0"/>
                        </a:spcBef>
                        <a:spcAft>
                          <a:spcPts val="0"/>
                        </a:spcAft>
                        <a:buClr>
                          <a:srgbClr val="4076BE"/>
                        </a:buClr>
                        <a:buSzPts val="1100"/>
                        <a:buFont typeface="Inter"/>
                        <a:buNone/>
                      </a:pPr>
                      <a:r>
                        <a:rPr lang="en" sz="1100" u="none" strike="noStrike" cap="none">
                          <a:solidFill>
                            <a:srgbClr val="4076BE"/>
                          </a:solidFill>
                          <a:latin typeface="Inter"/>
                          <a:ea typeface="Inter"/>
                          <a:cs typeface="Inter"/>
                          <a:sym typeface="Inter"/>
                        </a:rPr>
                        <a:t>GPT-5.4</a:t>
                      </a:r>
                      <a:endParaRPr sz="1100" u="none" strike="noStrike" cap="none">
                        <a:latin typeface="Inter"/>
                        <a:ea typeface="Inter"/>
                        <a:cs typeface="Inter"/>
                        <a:sym typeface="Inter"/>
                      </a:endParaRPr>
                    </a:p>
                  </a:txBody>
                  <a:tcPr marL="50000" marR="50000" marT="50000" marB="50000">
                    <a:lnL w="12700" cap="flat" cmpd="sng">
                      <a:solidFill>
                        <a:srgbClr val="C5C7C9"/>
                      </a:solidFill>
                      <a:prstDash val="solid"/>
                      <a:round/>
                      <a:headEnd type="none" w="sm" len="sm"/>
                      <a:tailEnd type="none" w="sm" len="sm"/>
                    </a:lnL>
                    <a:lnR w="12700" cap="flat" cmpd="sng">
                      <a:solidFill>
                        <a:srgbClr val="C5C7C9"/>
                      </a:solidFill>
                      <a:prstDash val="solid"/>
                      <a:round/>
                      <a:headEnd type="none" w="sm" len="sm"/>
                      <a:tailEnd type="none" w="sm" len="sm"/>
                    </a:lnR>
                    <a:lnT w="12700" cap="flat" cmpd="sng">
                      <a:solidFill>
                        <a:srgbClr val="CBCBCB"/>
                      </a:solidFill>
                      <a:prstDash val="solid"/>
                      <a:round/>
                      <a:headEnd type="none" w="sm" len="sm"/>
                      <a:tailEnd type="none" w="sm" len="sm"/>
                    </a:lnT>
                    <a:lnB w="12700" cap="flat" cmpd="sng">
                      <a:solidFill>
                        <a:srgbClr val="C5C7C9"/>
                      </a:solidFill>
                      <a:prstDash val="solid"/>
                      <a:round/>
                      <a:headEnd type="none" w="sm" len="sm"/>
                      <a:tailEnd type="none" w="sm" len="sm"/>
                    </a:lnB>
                    <a:solidFill>
                      <a:srgbClr val="F7F9FC"/>
                    </a:solidFill>
                  </a:tcPr>
                </a:tc>
                <a:extLst>
                  <a:ext uri="{0D108BD9-81ED-4DB2-BD59-A6C34878D82A}">
                    <a16:rowId xmlns:a16="http://schemas.microsoft.com/office/drawing/2014/main" val="10002"/>
                  </a:ext>
                </a:extLst>
              </a:tr>
              <a:tr h="309550">
                <a:tc>
                  <a:txBody>
                    <a:bodyPr/>
                    <a:lstStyle/>
                    <a:p>
                      <a:pPr marL="0" marR="0" lvl="0" indent="0" algn="ctr" rtl="0">
                        <a:lnSpc>
                          <a:spcPct val="140000"/>
                        </a:lnSpc>
                        <a:spcBef>
                          <a:spcPts val="0"/>
                        </a:spcBef>
                        <a:spcAft>
                          <a:spcPts val="0"/>
                        </a:spcAft>
                        <a:buClr>
                          <a:srgbClr val="1C2645"/>
                        </a:buClr>
                        <a:buSzPts val="1100"/>
                        <a:buFont typeface="Inter"/>
                        <a:buNone/>
                      </a:pPr>
                      <a:r>
                        <a:rPr lang="en" sz="1100" u="none" strike="noStrike" cap="none">
                          <a:solidFill>
                            <a:srgbClr val="1C2645"/>
                          </a:solidFill>
                          <a:latin typeface="Inter"/>
                          <a:ea typeface="Inter"/>
                          <a:cs typeface="Inter"/>
                          <a:sym typeface="Inter"/>
                        </a:rPr>
                        <a:t>2</a:t>
                      </a:r>
                      <a:endParaRPr sz="1100" u="none" strike="noStrike" cap="none">
                        <a:latin typeface="Inter"/>
                        <a:ea typeface="Inter"/>
                        <a:cs typeface="Inter"/>
                        <a:sym typeface="Inter"/>
                      </a:endParaRPr>
                    </a:p>
                  </a:txBody>
                  <a:tcPr marL="50000" marR="50000" marT="50000" marB="50000">
                    <a:lnL w="9525" cap="flat" cmpd="sng">
                      <a:solidFill>
                        <a:srgbClr val="000000">
                          <a:alpha val="0"/>
                        </a:srgbClr>
                      </a:solidFill>
                      <a:prstDash val="solid"/>
                      <a:round/>
                      <a:headEnd type="none" w="sm" len="sm"/>
                      <a:tailEnd type="none" w="sm" len="sm"/>
                    </a:lnL>
                    <a:lnR w="12700" cap="flat" cmpd="sng">
                      <a:solidFill>
                        <a:srgbClr val="C5C7C9"/>
                      </a:solidFill>
                      <a:prstDash val="solid"/>
                      <a:round/>
                      <a:headEnd type="none" w="sm" len="sm"/>
                      <a:tailEnd type="none" w="sm" len="sm"/>
                    </a:lnR>
                    <a:lnT w="12700" cap="flat" cmpd="sng">
                      <a:solidFill>
                        <a:srgbClr val="C5C7C9"/>
                      </a:solidFill>
                      <a:prstDash val="solid"/>
                      <a:round/>
                      <a:headEnd type="none" w="sm" len="sm"/>
                      <a:tailEnd type="none" w="sm" len="sm"/>
                    </a:lnT>
                    <a:lnB w="12700" cap="flat" cmpd="sng">
                      <a:solidFill>
                        <a:srgbClr val="C5C7C9"/>
                      </a:solidFill>
                      <a:prstDash val="solid"/>
                      <a:round/>
                      <a:headEnd type="none" w="sm" len="sm"/>
                      <a:tailEnd type="none" w="sm" len="sm"/>
                    </a:lnB>
                    <a:solidFill>
                      <a:srgbClr val="F7F9FC"/>
                    </a:solidFill>
                  </a:tcPr>
                </a:tc>
                <a:tc>
                  <a:txBody>
                    <a:bodyPr/>
                    <a:lstStyle/>
                    <a:p>
                      <a:pPr marL="0" marR="0" lvl="0" indent="0" algn="l" rtl="0">
                        <a:lnSpc>
                          <a:spcPct val="140000"/>
                        </a:lnSpc>
                        <a:spcBef>
                          <a:spcPts val="0"/>
                        </a:spcBef>
                        <a:spcAft>
                          <a:spcPts val="0"/>
                        </a:spcAft>
                        <a:buClr>
                          <a:srgbClr val="1C2645"/>
                        </a:buClr>
                        <a:buSzPts val="1100"/>
                        <a:buFont typeface="Inter"/>
                        <a:buNone/>
                      </a:pPr>
                      <a:r>
                        <a:rPr lang="en" sz="1100" u="none" strike="noStrike" cap="none">
                          <a:solidFill>
                            <a:srgbClr val="1C2645"/>
                          </a:solidFill>
                          <a:latin typeface="Inter"/>
                          <a:ea typeface="Inter"/>
                          <a:cs typeface="Inter"/>
                          <a:sym typeface="Inter"/>
                        </a:rPr>
                        <a:t>Classify contribution types</a:t>
                      </a:r>
                      <a:endParaRPr sz="1100" u="none" strike="noStrike" cap="none">
                        <a:latin typeface="Inter"/>
                        <a:ea typeface="Inter"/>
                        <a:cs typeface="Inter"/>
                        <a:sym typeface="Inter"/>
                      </a:endParaRPr>
                    </a:p>
                  </a:txBody>
                  <a:tcPr marL="50000" marR="50000" marT="50000" marB="50000">
                    <a:lnL w="12700" cap="flat" cmpd="sng">
                      <a:solidFill>
                        <a:srgbClr val="C5C7C9"/>
                      </a:solidFill>
                      <a:prstDash val="solid"/>
                      <a:round/>
                      <a:headEnd type="none" w="sm" len="sm"/>
                      <a:tailEnd type="none" w="sm" len="sm"/>
                    </a:lnL>
                    <a:lnR w="12700" cap="flat" cmpd="sng">
                      <a:solidFill>
                        <a:srgbClr val="C5C7C9"/>
                      </a:solidFill>
                      <a:prstDash val="solid"/>
                      <a:round/>
                      <a:headEnd type="none" w="sm" len="sm"/>
                      <a:tailEnd type="none" w="sm" len="sm"/>
                    </a:lnR>
                    <a:lnT w="12700" cap="flat" cmpd="sng">
                      <a:solidFill>
                        <a:srgbClr val="C5C7C9"/>
                      </a:solidFill>
                      <a:prstDash val="solid"/>
                      <a:round/>
                      <a:headEnd type="none" w="sm" len="sm"/>
                      <a:tailEnd type="none" w="sm" len="sm"/>
                    </a:lnT>
                    <a:lnB w="12700" cap="flat" cmpd="sng">
                      <a:solidFill>
                        <a:srgbClr val="C5C7C9"/>
                      </a:solidFill>
                      <a:prstDash val="solid"/>
                      <a:round/>
                      <a:headEnd type="none" w="sm" len="sm"/>
                      <a:tailEnd type="none" w="sm" len="sm"/>
                    </a:lnB>
                    <a:solidFill>
                      <a:srgbClr val="F7F9FC"/>
                    </a:solidFill>
                  </a:tcPr>
                </a:tc>
                <a:tc>
                  <a:txBody>
                    <a:bodyPr/>
                    <a:lstStyle/>
                    <a:p>
                      <a:pPr marL="0" marR="0" lvl="0" indent="0" algn="l" rtl="0">
                        <a:lnSpc>
                          <a:spcPct val="140000"/>
                        </a:lnSpc>
                        <a:spcBef>
                          <a:spcPts val="0"/>
                        </a:spcBef>
                        <a:spcAft>
                          <a:spcPts val="0"/>
                        </a:spcAft>
                        <a:buClr>
                          <a:srgbClr val="4076BE"/>
                        </a:buClr>
                        <a:buSzPts val="1100"/>
                        <a:buFont typeface="Inter"/>
                        <a:buNone/>
                      </a:pPr>
                      <a:r>
                        <a:rPr lang="en" sz="1100" u="none" strike="noStrike" cap="none">
                          <a:solidFill>
                            <a:srgbClr val="4076BE"/>
                          </a:solidFill>
                          <a:latin typeface="Inter"/>
                          <a:ea typeface="Inter"/>
                          <a:cs typeface="Inter"/>
                          <a:sym typeface="Inter"/>
                        </a:rPr>
                        <a:t>Jev, based on GPT-5.4’s annotations</a:t>
                      </a:r>
                      <a:endParaRPr sz="1100" u="none" strike="noStrike" cap="none">
                        <a:latin typeface="Inter"/>
                        <a:ea typeface="Inter"/>
                        <a:cs typeface="Inter"/>
                        <a:sym typeface="Inter"/>
                      </a:endParaRPr>
                    </a:p>
                  </a:txBody>
                  <a:tcPr marL="50000" marR="50000" marT="50000" marB="50000">
                    <a:lnL w="12700" cap="flat" cmpd="sng">
                      <a:solidFill>
                        <a:srgbClr val="C5C7C9"/>
                      </a:solidFill>
                      <a:prstDash val="solid"/>
                      <a:round/>
                      <a:headEnd type="none" w="sm" len="sm"/>
                      <a:tailEnd type="none" w="sm" len="sm"/>
                    </a:lnL>
                    <a:lnR w="12700" cap="flat" cmpd="sng">
                      <a:solidFill>
                        <a:srgbClr val="C5C7C9"/>
                      </a:solidFill>
                      <a:prstDash val="solid"/>
                      <a:round/>
                      <a:headEnd type="none" w="sm" len="sm"/>
                      <a:tailEnd type="none" w="sm" len="sm"/>
                    </a:lnR>
                    <a:lnT w="12700" cap="flat" cmpd="sng">
                      <a:solidFill>
                        <a:srgbClr val="C5C7C9"/>
                      </a:solidFill>
                      <a:prstDash val="solid"/>
                      <a:round/>
                      <a:headEnd type="none" w="sm" len="sm"/>
                      <a:tailEnd type="none" w="sm" len="sm"/>
                    </a:lnT>
                    <a:lnB w="12700" cap="flat" cmpd="sng">
                      <a:solidFill>
                        <a:srgbClr val="C5C7C9"/>
                      </a:solidFill>
                      <a:prstDash val="solid"/>
                      <a:round/>
                      <a:headEnd type="none" w="sm" len="sm"/>
                      <a:tailEnd type="none" w="sm" len="sm"/>
                    </a:lnB>
                    <a:solidFill>
                      <a:srgbClr val="F7F9FC"/>
                    </a:solidFill>
                  </a:tcPr>
                </a:tc>
                <a:extLst>
                  <a:ext uri="{0D108BD9-81ED-4DB2-BD59-A6C34878D82A}">
                    <a16:rowId xmlns:a16="http://schemas.microsoft.com/office/drawing/2014/main" val="10003"/>
                  </a:ext>
                </a:extLst>
              </a:tr>
              <a:tr h="309550">
                <a:tc>
                  <a:txBody>
                    <a:bodyPr/>
                    <a:lstStyle/>
                    <a:p>
                      <a:pPr marL="0" marR="0" lvl="0" indent="0" algn="ctr" rtl="0">
                        <a:lnSpc>
                          <a:spcPct val="140000"/>
                        </a:lnSpc>
                        <a:spcBef>
                          <a:spcPts val="0"/>
                        </a:spcBef>
                        <a:spcAft>
                          <a:spcPts val="0"/>
                        </a:spcAft>
                        <a:buClr>
                          <a:srgbClr val="1C2645"/>
                        </a:buClr>
                        <a:buSzPts val="1100"/>
                        <a:buFont typeface="Inter"/>
                        <a:buNone/>
                      </a:pPr>
                      <a:r>
                        <a:rPr lang="en" sz="1100" u="none" strike="noStrike" cap="none">
                          <a:solidFill>
                            <a:srgbClr val="1C2645"/>
                          </a:solidFill>
                          <a:latin typeface="Inter"/>
                          <a:ea typeface="Inter"/>
                          <a:cs typeface="Inter"/>
                          <a:sym typeface="Inter"/>
                        </a:rPr>
                        <a:t>3</a:t>
                      </a:r>
                      <a:endParaRPr sz="1100" u="none" strike="noStrike" cap="none">
                        <a:latin typeface="Inter"/>
                        <a:ea typeface="Inter"/>
                        <a:cs typeface="Inter"/>
                        <a:sym typeface="Inter"/>
                      </a:endParaRPr>
                    </a:p>
                  </a:txBody>
                  <a:tcPr marL="50000" marR="50000" marT="50000" marB="50000">
                    <a:lnL w="9525" cap="flat" cmpd="sng">
                      <a:solidFill>
                        <a:srgbClr val="000000">
                          <a:alpha val="0"/>
                        </a:srgbClr>
                      </a:solidFill>
                      <a:prstDash val="solid"/>
                      <a:round/>
                      <a:headEnd type="none" w="sm" len="sm"/>
                      <a:tailEnd type="none" w="sm" len="sm"/>
                    </a:lnL>
                    <a:lnR w="12700" cap="flat" cmpd="sng">
                      <a:solidFill>
                        <a:srgbClr val="CBCBCB"/>
                      </a:solidFill>
                      <a:prstDash val="solid"/>
                      <a:round/>
                      <a:headEnd type="none" w="sm" len="sm"/>
                      <a:tailEnd type="none" w="sm" len="sm"/>
                    </a:lnR>
                    <a:lnT w="12700" cap="flat" cmpd="sng">
                      <a:solidFill>
                        <a:srgbClr val="C5C7C9"/>
                      </a:solidFill>
                      <a:prstDash val="solid"/>
                      <a:round/>
                      <a:headEnd type="none" w="sm" len="sm"/>
                      <a:tailEnd type="none" w="sm" len="sm"/>
                    </a:lnT>
                    <a:lnB w="12700" cap="flat" cmpd="sng">
                      <a:solidFill>
                        <a:srgbClr val="CBCBCB"/>
                      </a:solidFill>
                      <a:prstDash val="solid"/>
                      <a:round/>
                      <a:headEnd type="none" w="sm" len="sm"/>
                      <a:tailEnd type="none" w="sm" len="sm"/>
                    </a:lnB>
                    <a:solidFill>
                      <a:srgbClr val="FFFFFF"/>
                    </a:solidFill>
                  </a:tcPr>
                </a:tc>
                <a:tc>
                  <a:txBody>
                    <a:bodyPr/>
                    <a:lstStyle/>
                    <a:p>
                      <a:pPr marL="0" marR="0" lvl="0" indent="0" algn="l" rtl="0">
                        <a:lnSpc>
                          <a:spcPct val="140000"/>
                        </a:lnSpc>
                        <a:spcBef>
                          <a:spcPts val="0"/>
                        </a:spcBef>
                        <a:spcAft>
                          <a:spcPts val="0"/>
                        </a:spcAft>
                        <a:buClr>
                          <a:srgbClr val="1C2645"/>
                        </a:buClr>
                        <a:buSzPts val="1100"/>
                        <a:buFont typeface="Inter"/>
                        <a:buNone/>
                      </a:pPr>
                      <a:r>
                        <a:rPr lang="en" sz="1100" u="none" strike="noStrike" cap="none">
                          <a:solidFill>
                            <a:srgbClr val="1C2645"/>
                          </a:solidFill>
                          <a:latin typeface="Inter"/>
                          <a:ea typeface="Inter"/>
                          <a:cs typeface="Inter"/>
                          <a:sym typeface="Inter"/>
                        </a:rPr>
                        <a:t>Induce subtopics from the side pane</a:t>
                      </a:r>
                      <a:endParaRPr sz="1100" u="none" strike="noStrike" cap="none">
                        <a:latin typeface="Inter"/>
                        <a:ea typeface="Inter"/>
                        <a:cs typeface="Inter"/>
                        <a:sym typeface="Inter"/>
                      </a:endParaRPr>
                    </a:p>
                  </a:txBody>
                  <a:tcPr marL="50000" marR="50000" marT="50000" marB="50000">
                    <a:lnL w="12700" cap="flat" cmpd="sng">
                      <a:solidFill>
                        <a:srgbClr val="CBCBCB"/>
                      </a:solidFill>
                      <a:prstDash val="solid"/>
                      <a:round/>
                      <a:headEnd type="none" w="sm" len="sm"/>
                      <a:tailEnd type="none" w="sm" len="sm"/>
                    </a:lnL>
                    <a:lnR w="12700" cap="flat" cmpd="sng">
                      <a:solidFill>
                        <a:srgbClr val="CBCBCB"/>
                      </a:solidFill>
                      <a:prstDash val="solid"/>
                      <a:round/>
                      <a:headEnd type="none" w="sm" len="sm"/>
                      <a:tailEnd type="none" w="sm" len="sm"/>
                    </a:lnR>
                    <a:lnT w="12700" cap="flat" cmpd="sng">
                      <a:solidFill>
                        <a:srgbClr val="C5C7C9"/>
                      </a:solidFill>
                      <a:prstDash val="solid"/>
                      <a:round/>
                      <a:headEnd type="none" w="sm" len="sm"/>
                      <a:tailEnd type="none" w="sm" len="sm"/>
                    </a:lnT>
                    <a:lnB w="12700" cap="flat" cmpd="sng">
                      <a:solidFill>
                        <a:srgbClr val="CBCBCB"/>
                      </a:solidFill>
                      <a:prstDash val="solid"/>
                      <a:round/>
                      <a:headEnd type="none" w="sm" len="sm"/>
                      <a:tailEnd type="none" w="sm" len="sm"/>
                    </a:lnB>
                    <a:solidFill>
                      <a:srgbClr val="FFFFFF"/>
                    </a:solidFill>
                  </a:tcPr>
                </a:tc>
                <a:tc>
                  <a:txBody>
                    <a:bodyPr/>
                    <a:lstStyle/>
                    <a:p>
                      <a:pPr marL="0" marR="0" lvl="0" indent="0" algn="l" rtl="0">
                        <a:lnSpc>
                          <a:spcPct val="140000"/>
                        </a:lnSpc>
                        <a:spcBef>
                          <a:spcPts val="0"/>
                        </a:spcBef>
                        <a:spcAft>
                          <a:spcPts val="0"/>
                        </a:spcAft>
                        <a:buClr>
                          <a:srgbClr val="4076BE"/>
                        </a:buClr>
                        <a:buSzPts val="1100"/>
                        <a:buFont typeface="Inter"/>
                        <a:buNone/>
                      </a:pPr>
                      <a:r>
                        <a:rPr lang="en" sz="1100" u="none" strike="noStrike" cap="none">
                          <a:solidFill>
                            <a:srgbClr val="4076BE"/>
                          </a:solidFill>
                          <a:latin typeface="Inter"/>
                          <a:ea typeface="Inter"/>
                          <a:cs typeface="Inter"/>
                          <a:sym typeface="Inter"/>
                        </a:rPr>
                        <a:t>GPT-5.4</a:t>
                      </a:r>
                      <a:endParaRPr sz="1100" u="none" strike="noStrike" cap="none">
                        <a:latin typeface="Inter"/>
                        <a:ea typeface="Inter"/>
                        <a:cs typeface="Inter"/>
                        <a:sym typeface="Inter"/>
                      </a:endParaRPr>
                    </a:p>
                  </a:txBody>
                  <a:tcPr marL="50000" marR="50000" marT="50000" marB="50000">
                    <a:lnL w="12700" cap="flat" cmpd="sng">
                      <a:solidFill>
                        <a:srgbClr val="CBCBCB"/>
                      </a:solidFill>
                      <a:prstDash val="solid"/>
                      <a:round/>
                      <a:headEnd type="none" w="sm" len="sm"/>
                      <a:tailEnd type="none" w="sm" len="sm"/>
                    </a:lnL>
                    <a:lnR w="12700" cap="flat" cmpd="sng">
                      <a:solidFill>
                        <a:srgbClr val="CBCBCB"/>
                      </a:solidFill>
                      <a:prstDash val="solid"/>
                      <a:round/>
                      <a:headEnd type="none" w="sm" len="sm"/>
                      <a:tailEnd type="none" w="sm" len="sm"/>
                    </a:lnR>
                    <a:lnT w="12700" cap="flat" cmpd="sng">
                      <a:solidFill>
                        <a:srgbClr val="C5C7C9"/>
                      </a:solidFill>
                      <a:prstDash val="solid"/>
                      <a:round/>
                      <a:headEnd type="none" w="sm" len="sm"/>
                      <a:tailEnd type="none" w="sm" len="sm"/>
                    </a:lnT>
                    <a:lnB w="12700" cap="flat" cmpd="sng">
                      <a:solidFill>
                        <a:srgbClr val="CBCBCB"/>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309550">
                <a:tc>
                  <a:txBody>
                    <a:bodyPr/>
                    <a:lstStyle/>
                    <a:p>
                      <a:pPr marL="0" marR="0" lvl="0" indent="0" algn="ctr" rtl="0">
                        <a:lnSpc>
                          <a:spcPct val="140000"/>
                        </a:lnSpc>
                        <a:spcBef>
                          <a:spcPts val="0"/>
                        </a:spcBef>
                        <a:spcAft>
                          <a:spcPts val="0"/>
                        </a:spcAft>
                        <a:buClr>
                          <a:srgbClr val="1C2645"/>
                        </a:buClr>
                        <a:buSzPts val="1100"/>
                        <a:buFont typeface="Inter"/>
                        <a:buNone/>
                      </a:pPr>
                      <a:r>
                        <a:rPr lang="en" sz="1100" u="none" strike="noStrike" cap="none">
                          <a:solidFill>
                            <a:srgbClr val="1C2645"/>
                          </a:solidFill>
                          <a:latin typeface="Inter"/>
                          <a:ea typeface="Inter"/>
                          <a:cs typeface="Inter"/>
                          <a:sym typeface="Inter"/>
                        </a:rPr>
                        <a:t>3</a:t>
                      </a:r>
                      <a:endParaRPr sz="1100" u="none" strike="noStrike" cap="none">
                        <a:latin typeface="Inter"/>
                        <a:ea typeface="Inter"/>
                        <a:cs typeface="Inter"/>
                        <a:sym typeface="Inter"/>
                      </a:endParaRPr>
                    </a:p>
                  </a:txBody>
                  <a:tcPr marL="50000" marR="50000" marT="50000" marB="50000">
                    <a:lnL w="9525" cap="flat" cmpd="sng">
                      <a:solidFill>
                        <a:srgbClr val="000000">
                          <a:alpha val="0"/>
                        </a:srgbClr>
                      </a:solidFill>
                      <a:prstDash val="solid"/>
                      <a:round/>
                      <a:headEnd type="none" w="sm" len="sm"/>
                      <a:tailEnd type="none" w="sm" len="sm"/>
                    </a:lnL>
                    <a:lnR w="12700" cap="flat" cmpd="sng">
                      <a:solidFill>
                        <a:srgbClr val="CBCBCB"/>
                      </a:solidFill>
                      <a:prstDash val="solid"/>
                      <a:round/>
                      <a:headEnd type="none" w="sm" len="sm"/>
                      <a:tailEnd type="none" w="sm" len="sm"/>
                    </a:lnR>
                    <a:lnT w="12700" cap="flat" cmpd="sng">
                      <a:solidFill>
                        <a:srgbClr val="CBCBCB"/>
                      </a:solidFill>
                      <a:prstDash val="solid"/>
                      <a:round/>
                      <a:headEnd type="none" w="sm" len="sm"/>
                      <a:tailEnd type="none" w="sm" len="sm"/>
                    </a:lnT>
                    <a:lnB w="12700" cap="flat" cmpd="sng">
                      <a:solidFill>
                        <a:srgbClr val="CBCBCB"/>
                      </a:solidFill>
                      <a:prstDash val="solid"/>
                      <a:round/>
                      <a:headEnd type="none" w="sm" len="sm"/>
                      <a:tailEnd type="none" w="sm" len="sm"/>
                    </a:lnB>
                    <a:solidFill>
                      <a:srgbClr val="FFFFFF"/>
                    </a:solidFill>
                  </a:tcPr>
                </a:tc>
                <a:tc>
                  <a:txBody>
                    <a:bodyPr/>
                    <a:lstStyle/>
                    <a:p>
                      <a:pPr marL="0" marR="0" lvl="0" indent="0" algn="l" rtl="0">
                        <a:lnSpc>
                          <a:spcPct val="140000"/>
                        </a:lnSpc>
                        <a:spcBef>
                          <a:spcPts val="0"/>
                        </a:spcBef>
                        <a:spcAft>
                          <a:spcPts val="0"/>
                        </a:spcAft>
                        <a:buClr>
                          <a:srgbClr val="1C2645"/>
                        </a:buClr>
                        <a:buSzPts val="1100"/>
                        <a:buFont typeface="Inter"/>
                        <a:buNone/>
                      </a:pPr>
                      <a:r>
                        <a:rPr lang="en" sz="1100" u="none" strike="noStrike" cap="none">
                          <a:solidFill>
                            <a:srgbClr val="1C2645"/>
                          </a:solidFill>
                          <a:latin typeface="Inter"/>
                          <a:ea typeface="Inter"/>
                          <a:cs typeface="Inter"/>
                          <a:sym typeface="Inter"/>
                        </a:rPr>
                        <a:t>Assign a subtopic to each side post</a:t>
                      </a:r>
                      <a:endParaRPr sz="1100" u="none" strike="noStrike" cap="none">
                        <a:latin typeface="Inter"/>
                        <a:ea typeface="Inter"/>
                        <a:cs typeface="Inter"/>
                        <a:sym typeface="Inter"/>
                      </a:endParaRPr>
                    </a:p>
                  </a:txBody>
                  <a:tcPr marL="50000" marR="50000" marT="50000" marB="50000">
                    <a:lnL w="12700" cap="flat" cmpd="sng">
                      <a:solidFill>
                        <a:srgbClr val="CBCBCB"/>
                      </a:solidFill>
                      <a:prstDash val="solid"/>
                      <a:round/>
                      <a:headEnd type="none" w="sm" len="sm"/>
                      <a:tailEnd type="none" w="sm" len="sm"/>
                    </a:lnL>
                    <a:lnR w="12700" cap="flat" cmpd="sng">
                      <a:solidFill>
                        <a:srgbClr val="CBCBCB"/>
                      </a:solidFill>
                      <a:prstDash val="solid"/>
                      <a:round/>
                      <a:headEnd type="none" w="sm" len="sm"/>
                      <a:tailEnd type="none" w="sm" len="sm"/>
                    </a:lnR>
                    <a:lnT w="12700" cap="flat" cmpd="sng">
                      <a:solidFill>
                        <a:srgbClr val="CBCBCB"/>
                      </a:solidFill>
                      <a:prstDash val="solid"/>
                      <a:round/>
                      <a:headEnd type="none" w="sm" len="sm"/>
                      <a:tailEnd type="none" w="sm" len="sm"/>
                    </a:lnT>
                    <a:lnB w="12700" cap="flat" cmpd="sng">
                      <a:solidFill>
                        <a:srgbClr val="CBCBCB"/>
                      </a:solidFill>
                      <a:prstDash val="solid"/>
                      <a:round/>
                      <a:headEnd type="none" w="sm" len="sm"/>
                      <a:tailEnd type="none" w="sm" len="sm"/>
                    </a:lnB>
                    <a:solidFill>
                      <a:srgbClr val="FFFFFF"/>
                    </a:solidFill>
                  </a:tcPr>
                </a:tc>
                <a:tc>
                  <a:txBody>
                    <a:bodyPr/>
                    <a:lstStyle/>
                    <a:p>
                      <a:pPr marL="0" marR="0" lvl="0" indent="0" algn="l" rtl="0">
                        <a:lnSpc>
                          <a:spcPct val="140000"/>
                        </a:lnSpc>
                        <a:spcBef>
                          <a:spcPts val="0"/>
                        </a:spcBef>
                        <a:spcAft>
                          <a:spcPts val="0"/>
                        </a:spcAft>
                        <a:buClr>
                          <a:srgbClr val="4076BE"/>
                        </a:buClr>
                        <a:buSzPts val="1100"/>
                        <a:buFont typeface="Inter"/>
                        <a:buNone/>
                      </a:pPr>
                      <a:r>
                        <a:rPr lang="en" sz="1100" u="none" strike="noStrike" cap="none">
                          <a:solidFill>
                            <a:srgbClr val="4076BE"/>
                          </a:solidFill>
                          <a:latin typeface="Inter"/>
                          <a:ea typeface="Inter"/>
                          <a:cs typeface="Inter"/>
                          <a:sym typeface="Inter"/>
                        </a:rPr>
                        <a:t>GPT-4.1-mini</a:t>
                      </a:r>
                      <a:endParaRPr sz="1100" u="none" strike="noStrike" cap="none">
                        <a:latin typeface="Inter"/>
                        <a:ea typeface="Inter"/>
                        <a:cs typeface="Inter"/>
                        <a:sym typeface="Inter"/>
                      </a:endParaRPr>
                    </a:p>
                  </a:txBody>
                  <a:tcPr marL="50000" marR="50000" marT="50000" marB="50000">
                    <a:lnL w="12700" cap="flat" cmpd="sng">
                      <a:solidFill>
                        <a:srgbClr val="CBCBCB"/>
                      </a:solidFill>
                      <a:prstDash val="solid"/>
                      <a:round/>
                      <a:headEnd type="none" w="sm" len="sm"/>
                      <a:tailEnd type="none" w="sm" len="sm"/>
                    </a:lnL>
                    <a:lnR w="12700" cap="flat" cmpd="sng">
                      <a:solidFill>
                        <a:srgbClr val="CBCBCB"/>
                      </a:solidFill>
                      <a:prstDash val="solid"/>
                      <a:round/>
                      <a:headEnd type="none" w="sm" len="sm"/>
                      <a:tailEnd type="none" w="sm" len="sm"/>
                    </a:lnR>
                    <a:lnT w="12700" cap="flat" cmpd="sng">
                      <a:solidFill>
                        <a:srgbClr val="CBCBCB"/>
                      </a:solidFill>
                      <a:prstDash val="solid"/>
                      <a:round/>
                      <a:headEnd type="none" w="sm" len="sm"/>
                      <a:tailEnd type="none" w="sm" len="sm"/>
                    </a:lnT>
                    <a:lnB w="12700" cap="flat" cmpd="sng">
                      <a:solidFill>
                        <a:srgbClr val="CBCBCB"/>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r h="509575">
                <a:tc>
                  <a:txBody>
                    <a:bodyPr/>
                    <a:lstStyle/>
                    <a:p>
                      <a:pPr marL="0" marR="0" lvl="0" indent="0" algn="ctr" rtl="0">
                        <a:lnSpc>
                          <a:spcPct val="140000"/>
                        </a:lnSpc>
                        <a:spcBef>
                          <a:spcPts val="0"/>
                        </a:spcBef>
                        <a:spcAft>
                          <a:spcPts val="0"/>
                        </a:spcAft>
                        <a:buClr>
                          <a:srgbClr val="1C2645"/>
                        </a:buClr>
                        <a:buSzPts val="1100"/>
                        <a:buFont typeface="Inter"/>
                        <a:buNone/>
                      </a:pPr>
                      <a:r>
                        <a:rPr lang="en" sz="1100" u="none" strike="noStrike" cap="none">
                          <a:solidFill>
                            <a:srgbClr val="1C2645"/>
                          </a:solidFill>
                          <a:latin typeface="Inter"/>
                          <a:ea typeface="Inter"/>
                          <a:cs typeface="Inter"/>
                          <a:sym typeface="Inter"/>
                        </a:rPr>
                        <a:t>4</a:t>
                      </a:r>
                      <a:endParaRPr sz="1100" u="none" strike="noStrike" cap="none">
                        <a:latin typeface="Inter"/>
                        <a:ea typeface="Inter"/>
                        <a:cs typeface="Inter"/>
                        <a:sym typeface="Inter"/>
                      </a:endParaRPr>
                    </a:p>
                  </a:txBody>
                  <a:tcPr marL="50000" marR="50000" marT="50000" marB="50000">
                    <a:lnL w="9525" cap="flat" cmpd="sng">
                      <a:solidFill>
                        <a:srgbClr val="000000">
                          <a:alpha val="0"/>
                        </a:srgbClr>
                      </a:solidFill>
                      <a:prstDash val="solid"/>
                      <a:round/>
                      <a:headEnd type="none" w="sm" len="sm"/>
                      <a:tailEnd type="none" w="sm" len="sm"/>
                    </a:lnL>
                    <a:lnR w="12700" cap="flat" cmpd="sng">
                      <a:solidFill>
                        <a:srgbClr val="C5C7C9"/>
                      </a:solidFill>
                      <a:prstDash val="solid"/>
                      <a:round/>
                      <a:headEnd type="none" w="sm" len="sm"/>
                      <a:tailEnd type="none" w="sm" len="sm"/>
                    </a:lnR>
                    <a:lnT w="12700" cap="flat" cmpd="sng">
                      <a:solidFill>
                        <a:srgbClr val="CBCBCB"/>
                      </a:solidFill>
                      <a:prstDash val="solid"/>
                      <a:round/>
                      <a:headEnd type="none" w="sm" len="sm"/>
                      <a:tailEnd type="none" w="sm" len="sm"/>
                    </a:lnT>
                    <a:lnB w="12700" cap="flat" cmpd="sng">
                      <a:solidFill>
                        <a:srgbClr val="C5C7C9"/>
                      </a:solidFill>
                      <a:prstDash val="solid"/>
                      <a:round/>
                      <a:headEnd type="none" w="sm" len="sm"/>
                      <a:tailEnd type="none" w="sm" len="sm"/>
                    </a:lnB>
                    <a:solidFill>
                      <a:srgbClr val="F7F9FC"/>
                    </a:solidFill>
                  </a:tcPr>
                </a:tc>
                <a:tc>
                  <a:txBody>
                    <a:bodyPr/>
                    <a:lstStyle/>
                    <a:p>
                      <a:pPr marL="0" marR="0" lvl="0" indent="0" algn="l" rtl="0">
                        <a:lnSpc>
                          <a:spcPct val="140000"/>
                        </a:lnSpc>
                        <a:spcBef>
                          <a:spcPts val="0"/>
                        </a:spcBef>
                        <a:spcAft>
                          <a:spcPts val="0"/>
                        </a:spcAft>
                        <a:buClr>
                          <a:srgbClr val="1C2645"/>
                        </a:buClr>
                        <a:buSzPts val="1100"/>
                        <a:buFont typeface="Inter"/>
                        <a:buNone/>
                      </a:pPr>
                      <a:r>
                        <a:rPr lang="en" sz="1100" u="none" strike="noStrike" cap="none">
                          <a:solidFill>
                            <a:srgbClr val="1C2645"/>
                          </a:solidFill>
                          <a:latin typeface="Inter"/>
                          <a:ea typeface="Inter"/>
                          <a:cs typeface="Inter"/>
                          <a:sym typeface="Inter"/>
                        </a:rPr>
                        <a:t>Rank the side pane</a:t>
                      </a:r>
                      <a:endParaRPr sz="1100" u="none" strike="noStrike" cap="none">
                        <a:latin typeface="Inter"/>
                        <a:ea typeface="Inter"/>
                        <a:cs typeface="Inter"/>
                        <a:sym typeface="Inter"/>
                      </a:endParaRPr>
                    </a:p>
                  </a:txBody>
                  <a:tcPr marL="50000" marR="50000" marT="50000" marB="50000">
                    <a:lnL w="12700" cap="flat" cmpd="sng">
                      <a:solidFill>
                        <a:srgbClr val="C5C7C9"/>
                      </a:solidFill>
                      <a:prstDash val="solid"/>
                      <a:round/>
                      <a:headEnd type="none" w="sm" len="sm"/>
                      <a:tailEnd type="none" w="sm" len="sm"/>
                    </a:lnL>
                    <a:lnR w="12700" cap="flat" cmpd="sng">
                      <a:solidFill>
                        <a:srgbClr val="C5C7C9"/>
                      </a:solidFill>
                      <a:prstDash val="solid"/>
                      <a:round/>
                      <a:headEnd type="none" w="sm" len="sm"/>
                      <a:tailEnd type="none" w="sm" len="sm"/>
                    </a:lnR>
                    <a:lnT w="12700" cap="flat" cmpd="sng">
                      <a:solidFill>
                        <a:srgbClr val="CBCBCB"/>
                      </a:solidFill>
                      <a:prstDash val="solid"/>
                      <a:round/>
                      <a:headEnd type="none" w="sm" len="sm"/>
                      <a:tailEnd type="none" w="sm" len="sm"/>
                    </a:lnT>
                    <a:lnB w="12700" cap="flat" cmpd="sng">
                      <a:solidFill>
                        <a:srgbClr val="C5C7C9"/>
                      </a:solidFill>
                      <a:prstDash val="solid"/>
                      <a:round/>
                      <a:headEnd type="none" w="sm" len="sm"/>
                      <a:tailEnd type="none" w="sm" len="sm"/>
                    </a:lnB>
                    <a:solidFill>
                      <a:srgbClr val="F7F9FC"/>
                    </a:solidFill>
                  </a:tcPr>
                </a:tc>
                <a:tc>
                  <a:txBody>
                    <a:bodyPr/>
                    <a:lstStyle/>
                    <a:p>
                      <a:pPr marL="0" marR="0" lvl="0" indent="0" algn="l" rtl="0">
                        <a:lnSpc>
                          <a:spcPct val="140000"/>
                        </a:lnSpc>
                        <a:spcBef>
                          <a:spcPts val="0"/>
                        </a:spcBef>
                        <a:spcAft>
                          <a:spcPts val="0"/>
                        </a:spcAft>
                        <a:buClr>
                          <a:srgbClr val="4076BE"/>
                        </a:buClr>
                        <a:buSzPts val="1100"/>
                        <a:buFont typeface="Inter"/>
                        <a:buNone/>
                      </a:pPr>
                      <a:r>
                        <a:rPr lang="en" sz="1100" u="none" strike="noStrike" cap="none">
                          <a:solidFill>
                            <a:srgbClr val="4076BE"/>
                          </a:solidFill>
                          <a:latin typeface="Inter"/>
                          <a:ea typeface="Inter"/>
                          <a:cs typeface="Inter"/>
                          <a:sym typeface="Inter"/>
                        </a:rPr>
                        <a:t>Deterministic scoring function based on maximal marginal relevance (MMR)</a:t>
                      </a:r>
                      <a:endParaRPr sz="1100" u="none" strike="noStrike" cap="none">
                        <a:latin typeface="Inter"/>
                        <a:ea typeface="Inter"/>
                        <a:cs typeface="Inter"/>
                        <a:sym typeface="Inter"/>
                      </a:endParaRPr>
                    </a:p>
                  </a:txBody>
                  <a:tcPr marL="50000" marR="50000" marT="50000" marB="50000">
                    <a:lnL w="12700" cap="flat" cmpd="sng">
                      <a:solidFill>
                        <a:srgbClr val="C5C7C9"/>
                      </a:solidFill>
                      <a:prstDash val="solid"/>
                      <a:round/>
                      <a:headEnd type="none" w="sm" len="sm"/>
                      <a:tailEnd type="none" w="sm" len="sm"/>
                    </a:lnL>
                    <a:lnR w="12700" cap="flat" cmpd="sng">
                      <a:solidFill>
                        <a:srgbClr val="C5C7C9"/>
                      </a:solidFill>
                      <a:prstDash val="solid"/>
                      <a:round/>
                      <a:headEnd type="none" w="sm" len="sm"/>
                      <a:tailEnd type="none" w="sm" len="sm"/>
                    </a:lnR>
                    <a:lnT w="12700" cap="flat" cmpd="sng">
                      <a:solidFill>
                        <a:srgbClr val="CBCBCB"/>
                      </a:solidFill>
                      <a:prstDash val="solid"/>
                      <a:round/>
                      <a:headEnd type="none" w="sm" len="sm"/>
                      <a:tailEnd type="none" w="sm" len="sm"/>
                    </a:lnT>
                    <a:lnB w="12700" cap="flat" cmpd="sng">
                      <a:solidFill>
                        <a:srgbClr val="C5C7C9"/>
                      </a:solidFill>
                      <a:prstDash val="solid"/>
                      <a:round/>
                      <a:headEnd type="none" w="sm" len="sm"/>
                      <a:tailEnd type="none" w="sm" len="sm"/>
                    </a:lnB>
                    <a:solidFill>
                      <a:srgbClr val="F7F9FC"/>
                    </a:solidFill>
                  </a:tcPr>
                </a:tc>
                <a:extLst>
                  <a:ext uri="{0D108BD9-81ED-4DB2-BD59-A6C34878D82A}">
                    <a16:rowId xmlns:a16="http://schemas.microsoft.com/office/drawing/2014/main" val="10006"/>
                  </a:ext>
                </a:extLst>
              </a:tr>
            </a:tbl>
          </a:graphicData>
        </a:graphic>
      </p:graphicFrame>
      <p:sp>
        <p:nvSpPr>
          <p:cNvPr id="368" name="Google Shape;368;p30"/>
          <p:cNvSpPr/>
          <p:nvPr/>
        </p:nvSpPr>
        <p:spPr>
          <a:xfrm>
            <a:off x="609600" y="3833813"/>
            <a:ext cx="8162544" cy="199057"/>
          </a:xfrm>
          <a:prstGeom prst="rect">
            <a:avLst/>
          </a:prstGeom>
          <a:noFill/>
          <a:ln>
            <a:noFill/>
          </a:ln>
        </p:spPr>
        <p:txBody>
          <a:bodyPr spcFirstLastPara="1" wrap="square" lIns="0" tIns="0" rIns="0" bIns="0" anchor="t" anchorCtr="0">
            <a:noAutofit/>
          </a:bodyPr>
          <a:lstStyle/>
          <a:p>
            <a:pPr marL="0" marR="0" lvl="0" indent="0" algn="l" rtl="0">
              <a:lnSpc>
                <a:spcPct val="135000"/>
              </a:lnSpc>
              <a:spcBef>
                <a:spcPts val="0"/>
              </a:spcBef>
              <a:spcAft>
                <a:spcPts val="0"/>
              </a:spcAft>
              <a:buClr>
                <a:srgbClr val="5F6B85"/>
              </a:buClr>
              <a:buSzPts val="1100"/>
              <a:buFont typeface="Inter"/>
              <a:buNone/>
            </a:pPr>
            <a:r>
              <a:rPr lang="en" sz="1100" b="0" i="0" u="none" strike="noStrike" cap="none">
                <a:solidFill>
                  <a:srgbClr val="5F6B85"/>
                </a:solidFill>
                <a:latin typeface="Inter"/>
                <a:ea typeface="Inter"/>
                <a:cs typeface="Inter"/>
                <a:sym typeface="Inter"/>
              </a:rPr>
              <a:t>The ranking function takes its features from the outputs of steps 2 and 3.</a:t>
            </a:r>
            <a:endParaRPr sz="1100" b="0" i="0" u="none" strike="noStrike" cap="none">
              <a:solidFill>
                <a:schemeClr val="dk1"/>
              </a:solidFill>
              <a:latin typeface="Inter"/>
              <a:ea typeface="Inter"/>
              <a:cs typeface="Inter"/>
              <a:sym typeface="Inter"/>
            </a:endParaRPr>
          </a:p>
        </p:txBody>
      </p:sp>
      <p:pic>
        <p:nvPicPr>
          <p:cNvPr id="369" name="Google Shape;369;p30" descr="preencoded.png"/>
          <p:cNvPicPr preferRelativeResize="0"/>
          <p:nvPr/>
        </p:nvPicPr>
        <p:blipFill rotWithShape="1">
          <a:blip r:embed="rId3">
            <a:alphaModFix/>
          </a:blip>
          <a:srcRect/>
          <a:stretch/>
        </p:blipFill>
        <p:spPr>
          <a:xfrm>
            <a:off x="609600" y="4695825"/>
            <a:ext cx="152400" cy="152400"/>
          </a:xfrm>
          <a:prstGeom prst="rect">
            <a:avLst/>
          </a:prstGeom>
          <a:noFill/>
          <a:ln>
            <a:noFill/>
          </a:ln>
        </p:spPr>
      </p:pic>
      <p:sp>
        <p:nvSpPr>
          <p:cNvPr id="370" name="Google Shape;370;p30"/>
          <p:cNvSpPr/>
          <p:nvPr/>
        </p:nvSpPr>
        <p:spPr>
          <a:xfrm>
            <a:off x="828675" y="4692030"/>
            <a:ext cx="732160"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1C2645"/>
              </a:buClr>
              <a:buSzPts val="900"/>
              <a:buFont typeface="Source Serif 4"/>
              <a:buNone/>
            </a:pPr>
            <a:r>
              <a:rPr lang="en" sz="900" b="1" i="0" u="none" strike="noStrike" cap="none">
                <a:solidFill>
                  <a:srgbClr val="1C2645"/>
                </a:solidFill>
                <a:latin typeface="Source Serif 4"/>
                <a:ea typeface="Source Serif 4"/>
                <a:cs typeface="Source Serif 4"/>
                <a:sym typeface="Source Serif 4"/>
              </a:rPr>
              <a:t>CrossWeave</a:t>
            </a:r>
            <a:endParaRPr sz="900" b="0" i="0" u="none" strike="noStrike" cap="none">
              <a:solidFill>
                <a:schemeClr val="dk1"/>
              </a:solidFill>
              <a:latin typeface="Inter"/>
              <a:ea typeface="Inter"/>
              <a:cs typeface="Inter"/>
              <a:sym typeface="Inter"/>
            </a:endParaRPr>
          </a:p>
        </p:txBody>
      </p:sp>
      <p:sp>
        <p:nvSpPr>
          <p:cNvPr id="371" name="Google Shape;371;p30"/>
          <p:cNvSpPr/>
          <p:nvPr/>
        </p:nvSpPr>
        <p:spPr>
          <a:xfrm>
            <a:off x="1560835" y="4692030"/>
            <a:ext cx="707767"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Demo Q&amp;A</a:t>
            </a:r>
            <a:endParaRPr sz="900" b="0" i="0" u="none" strike="noStrike" cap="none">
              <a:solidFill>
                <a:schemeClr val="dk1"/>
              </a:solidFill>
              <a:latin typeface="Inter"/>
              <a:ea typeface="Inter"/>
              <a:cs typeface="Inter"/>
              <a:sym typeface="Inter"/>
            </a:endParaRPr>
          </a:p>
        </p:txBody>
      </p:sp>
      <p:sp>
        <p:nvSpPr>
          <p:cNvPr id="372" name="Google Shape;372;p30"/>
          <p:cNvSpPr/>
          <p:nvPr/>
        </p:nvSpPr>
        <p:spPr>
          <a:xfrm>
            <a:off x="7858907" y="4692030"/>
            <a:ext cx="810593"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x-weave.org</a:t>
            </a:r>
            <a:endParaRPr sz="900" b="0" i="0" u="none" strike="noStrike" cap="none">
              <a:solidFill>
                <a:schemeClr val="dk1"/>
              </a:solidFill>
              <a:latin typeface="Inter"/>
              <a:ea typeface="Inter"/>
              <a:cs typeface="Inter"/>
              <a:sym typeface="Inter"/>
            </a:endParaRPr>
          </a:p>
        </p:txBody>
      </p:sp>
      <p:sp>
        <p:nvSpPr>
          <p:cNvPr id="5" name="Google Shape;324;p29">
            <a:extLst>
              <a:ext uri="{FF2B5EF4-FFF2-40B4-BE49-F238E27FC236}">
                <a16:creationId xmlns:a16="http://schemas.microsoft.com/office/drawing/2014/main" id="{66BD2BB4-1C0C-78D4-4202-773BD5522FB6}"/>
              </a:ext>
            </a:extLst>
          </p:cNvPr>
          <p:cNvSpPr/>
          <p:nvPr/>
        </p:nvSpPr>
        <p:spPr>
          <a:xfrm>
            <a:off x="614363" y="525773"/>
            <a:ext cx="390265" cy="253342"/>
          </a:xfrm>
          <a:custGeom>
            <a:avLst/>
            <a:gdLst/>
            <a:ahLst/>
            <a:cxnLst/>
            <a:rect l="l" t="t" r="r" b="b"/>
            <a:pathLst>
              <a:path w="520353" h="337790" extrusionOk="0">
                <a:moveTo>
                  <a:pt x="168895" y="0"/>
                </a:moveTo>
                <a:lnTo>
                  <a:pt x="351458" y="0"/>
                </a:lnTo>
                <a:cubicBezTo>
                  <a:pt x="396252" y="0"/>
                  <a:pt x="439211" y="17794"/>
                  <a:pt x="470885" y="49468"/>
                </a:cubicBezTo>
                <a:cubicBezTo>
                  <a:pt x="502559" y="81142"/>
                  <a:pt x="520353" y="124101"/>
                  <a:pt x="520353" y="168895"/>
                </a:cubicBezTo>
                <a:lnTo>
                  <a:pt x="520353" y="168895"/>
                </a:lnTo>
                <a:cubicBezTo>
                  <a:pt x="520353" y="262173"/>
                  <a:pt x="444736" y="337790"/>
                  <a:pt x="351458" y="337790"/>
                </a:cubicBezTo>
                <a:lnTo>
                  <a:pt x="168895" y="337790"/>
                </a:lnTo>
                <a:cubicBezTo>
                  <a:pt x="75617" y="337790"/>
                  <a:pt x="0" y="262173"/>
                  <a:pt x="0" y="168895"/>
                </a:cubicBezTo>
                <a:lnTo>
                  <a:pt x="0" y="168895"/>
                </a:lnTo>
                <a:cubicBezTo>
                  <a:pt x="0" y="75617"/>
                  <a:pt x="75617" y="0"/>
                  <a:pt x="168895"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40000"/>
              </a:lnSpc>
              <a:spcBef>
                <a:spcPts val="0"/>
              </a:spcBef>
              <a:spcAft>
                <a:spcPts val="0"/>
              </a:spcAft>
              <a:buClr>
                <a:srgbClr val="23786A"/>
              </a:buClr>
              <a:buSzPts val="1100"/>
              <a:buFont typeface="Inter"/>
              <a:buNone/>
            </a:pPr>
            <a:r>
              <a:rPr lang="en" sz="1100" b="1" i="0" u="none" strike="noStrike" cap="none">
                <a:solidFill>
                  <a:srgbClr val="23786A"/>
                </a:solidFill>
                <a:latin typeface="Inter"/>
                <a:ea typeface="Inter"/>
                <a:cs typeface="Inter"/>
                <a:sym typeface="Inter"/>
              </a:rPr>
              <a:t>Q9</a:t>
            </a:r>
            <a:endParaRPr sz="1100" b="0" i="0" u="none" strike="noStrike" cap="none">
              <a:solidFill>
                <a:schemeClr val="dk1"/>
              </a:solidFill>
              <a:latin typeface="Inter"/>
              <a:ea typeface="Inter"/>
              <a:cs typeface="Inter"/>
              <a:sym typeface="Inte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CFCFD"/>
        </a:solidFill>
        <a:effectLst/>
      </p:bgPr>
    </p:bg>
    <p:spTree>
      <p:nvGrpSpPr>
        <p:cNvPr id="1" name="Shape 377"/>
        <p:cNvGrpSpPr/>
        <p:nvPr/>
      </p:nvGrpSpPr>
      <p:grpSpPr>
        <a:xfrm>
          <a:off x="0" y="0"/>
          <a:ext cx="0" cy="0"/>
          <a:chOff x="0" y="0"/>
          <a:chExt cx="0" cy="0"/>
        </a:xfrm>
      </p:grpSpPr>
      <p:sp>
        <p:nvSpPr>
          <p:cNvPr id="378" name="Google Shape;378;p31"/>
          <p:cNvSpPr/>
          <p:nvPr/>
        </p:nvSpPr>
        <p:spPr>
          <a:xfrm>
            <a:off x="614363" y="525773"/>
            <a:ext cx="451024" cy="253342"/>
          </a:xfrm>
          <a:custGeom>
            <a:avLst/>
            <a:gdLst/>
            <a:ahLst/>
            <a:cxnLst/>
            <a:rect l="l" t="t" r="r" b="b"/>
            <a:pathLst>
              <a:path w="601365" h="337790" extrusionOk="0">
                <a:moveTo>
                  <a:pt x="168895" y="0"/>
                </a:moveTo>
                <a:lnTo>
                  <a:pt x="432470" y="0"/>
                </a:lnTo>
                <a:cubicBezTo>
                  <a:pt x="477264" y="0"/>
                  <a:pt x="520223" y="17794"/>
                  <a:pt x="551897" y="49468"/>
                </a:cubicBezTo>
                <a:cubicBezTo>
                  <a:pt x="583571" y="81142"/>
                  <a:pt x="601365" y="124101"/>
                  <a:pt x="601365" y="168895"/>
                </a:cubicBezTo>
                <a:lnTo>
                  <a:pt x="601365" y="168895"/>
                </a:lnTo>
                <a:cubicBezTo>
                  <a:pt x="601365" y="262173"/>
                  <a:pt x="525748" y="337790"/>
                  <a:pt x="432470" y="337790"/>
                </a:cubicBezTo>
                <a:lnTo>
                  <a:pt x="168895" y="337790"/>
                </a:lnTo>
                <a:cubicBezTo>
                  <a:pt x="75617" y="337790"/>
                  <a:pt x="0" y="262173"/>
                  <a:pt x="0" y="168895"/>
                </a:cubicBezTo>
                <a:lnTo>
                  <a:pt x="0" y="168895"/>
                </a:lnTo>
                <a:cubicBezTo>
                  <a:pt x="0" y="75617"/>
                  <a:pt x="75617" y="0"/>
                  <a:pt x="168895"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40000"/>
              </a:lnSpc>
              <a:spcBef>
                <a:spcPts val="0"/>
              </a:spcBef>
              <a:spcAft>
                <a:spcPts val="0"/>
              </a:spcAft>
              <a:buClr>
                <a:srgbClr val="23786A"/>
              </a:buClr>
              <a:buSzPts val="1100"/>
              <a:buFont typeface="Inter"/>
              <a:buNone/>
            </a:pPr>
            <a:r>
              <a:rPr lang="en" sz="1100" b="1" i="0" u="none" strike="noStrike" cap="none">
                <a:solidFill>
                  <a:srgbClr val="23786A"/>
                </a:solidFill>
                <a:latin typeface="Inter"/>
                <a:ea typeface="Inter"/>
                <a:cs typeface="Inter"/>
                <a:sym typeface="Inter"/>
              </a:rPr>
              <a:t>Q10</a:t>
            </a:r>
            <a:endParaRPr sz="1100" b="0" i="0" u="none" strike="noStrike" cap="none">
              <a:solidFill>
                <a:schemeClr val="dk1"/>
              </a:solidFill>
              <a:latin typeface="Inter"/>
              <a:ea typeface="Inter"/>
              <a:cs typeface="Inter"/>
              <a:sym typeface="Inter"/>
            </a:endParaRPr>
          </a:p>
        </p:txBody>
      </p:sp>
      <p:sp>
        <p:nvSpPr>
          <p:cNvPr id="379" name="Google Shape;379;p31"/>
          <p:cNvSpPr txBox="1">
            <a:spLocks noGrp="1"/>
          </p:cNvSpPr>
          <p:nvPr>
            <p:ph type="title"/>
          </p:nvPr>
        </p:nvSpPr>
        <p:spPr>
          <a:xfrm>
            <a:off x="1184449" y="495300"/>
            <a:ext cx="2917373" cy="333375"/>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rgbClr val="1C2645"/>
              </a:buClr>
              <a:buSzPts val="2300"/>
              <a:buFont typeface="Source Serif 4"/>
              <a:buNone/>
            </a:pPr>
            <a:r>
              <a:rPr lang="en" sz="2300" b="1" i="0">
                <a:solidFill>
                  <a:srgbClr val="1C2645"/>
                </a:solidFill>
                <a:latin typeface="Source Serif 4"/>
                <a:ea typeface="Source Serif 4"/>
                <a:cs typeface="Source Serif 4"/>
                <a:sym typeface="Source Serif 4"/>
              </a:rPr>
              <a:t>Can this UI scale?</a:t>
            </a:r>
            <a:endParaRPr sz="2300"/>
          </a:p>
        </p:txBody>
      </p:sp>
      <p:sp>
        <p:nvSpPr>
          <p:cNvPr id="380" name="Google Shape;380;p31"/>
          <p:cNvSpPr/>
          <p:nvPr/>
        </p:nvSpPr>
        <p:spPr>
          <a:xfrm>
            <a:off x="609600" y="1076325"/>
            <a:ext cx="8162544" cy="36954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1C2645"/>
              </a:buClr>
              <a:buSzPts val="2400"/>
              <a:buFont typeface="Source Serif 4"/>
              <a:buNone/>
            </a:pPr>
            <a:r>
              <a:rPr lang="en" sz="2400" b="1" i="0" u="none" strike="noStrike" cap="none">
                <a:solidFill>
                  <a:srgbClr val="1C2645"/>
                </a:solidFill>
                <a:latin typeface="Source Serif 4"/>
                <a:ea typeface="Source Serif 4"/>
                <a:cs typeface="Source Serif 4"/>
                <a:sym typeface="Source Serif 4"/>
              </a:rPr>
              <a:t>TBD — that’s our </a:t>
            </a:r>
            <a:r>
              <a:rPr lang="en" sz="2400" b="1" i="0" u="none" strike="noStrike" cap="none">
                <a:solidFill>
                  <a:srgbClr val="23786A"/>
                </a:solidFill>
                <a:latin typeface="Source Serif 4"/>
                <a:ea typeface="Source Serif 4"/>
                <a:cs typeface="Source Serif 4"/>
                <a:sym typeface="Source Serif 4"/>
              </a:rPr>
              <a:t>current research!</a:t>
            </a:r>
            <a:endParaRPr sz="2400" b="0" i="0" u="none" strike="noStrike" cap="none">
              <a:solidFill>
                <a:schemeClr val="dk1"/>
              </a:solidFill>
              <a:latin typeface="Inter"/>
              <a:ea typeface="Inter"/>
              <a:cs typeface="Inter"/>
              <a:sym typeface="Inter"/>
            </a:endParaRPr>
          </a:p>
        </p:txBody>
      </p:sp>
      <p:sp>
        <p:nvSpPr>
          <p:cNvPr id="381" name="Google Shape;381;p31"/>
          <p:cNvSpPr/>
          <p:nvPr/>
        </p:nvSpPr>
        <p:spPr>
          <a:xfrm>
            <a:off x="611981" y="1695896"/>
            <a:ext cx="3838575" cy="1696306"/>
          </a:xfrm>
          <a:prstGeom prst="roundRect">
            <a:avLst>
              <a:gd name="adj" fmla="val 5475"/>
            </a:avLst>
          </a:prstGeom>
          <a:solidFill>
            <a:srgbClr val="F4F5F8"/>
          </a:solidFill>
          <a:ln w="9525" cap="flat" cmpd="sng">
            <a:solidFill>
              <a:srgbClr val="E4E7EE"/>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82" name="Google Shape;382;p31"/>
          <p:cNvSpPr/>
          <p:nvPr/>
        </p:nvSpPr>
        <p:spPr>
          <a:xfrm>
            <a:off x="804863" y="1888778"/>
            <a:ext cx="2398729"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1" i="0" u="none" strike="noStrike" cap="none" spc="100">
                <a:solidFill>
                  <a:srgbClr val="5F6B85"/>
                </a:solidFill>
                <a:latin typeface="Inter"/>
                <a:ea typeface="Inter"/>
                <a:cs typeface="Inter"/>
                <a:sym typeface="Inter"/>
              </a:rPr>
              <a:t>THIS UI DEMO</a:t>
            </a:r>
            <a:endParaRPr sz="900" b="0" i="0" u="none" strike="noStrike" cap="none">
              <a:solidFill>
                <a:schemeClr val="dk1"/>
              </a:solidFill>
              <a:latin typeface="Inter"/>
              <a:ea typeface="Inter"/>
              <a:cs typeface="Inter"/>
              <a:sym typeface="Inter"/>
            </a:endParaRPr>
          </a:p>
        </p:txBody>
      </p:sp>
      <p:sp>
        <p:nvSpPr>
          <p:cNvPr id="383" name="Google Shape;383;p31"/>
          <p:cNvSpPr/>
          <p:nvPr/>
        </p:nvSpPr>
        <p:spPr>
          <a:xfrm>
            <a:off x="804863" y="2115443"/>
            <a:ext cx="2398729" cy="47625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1C2645"/>
              </a:buClr>
              <a:buSzPts val="1500"/>
              <a:buFont typeface="Inter"/>
              <a:buNone/>
            </a:pPr>
            <a:r>
              <a:rPr lang="en" sz="1500" b="1" i="0" u="none" strike="noStrike" cap="none">
                <a:solidFill>
                  <a:srgbClr val="1C2645"/>
                </a:solidFill>
                <a:latin typeface="Inter"/>
                <a:ea typeface="Inter"/>
                <a:cs typeface="Inter"/>
                <a:sym typeface="Inter"/>
              </a:rPr>
              <a:t>Uses an expensive workflow</a:t>
            </a:r>
            <a:endParaRPr sz="1500" b="0" i="0" u="none" strike="noStrike" cap="none">
              <a:solidFill>
                <a:schemeClr val="dk1"/>
              </a:solidFill>
              <a:latin typeface="Inter"/>
              <a:ea typeface="Inter"/>
              <a:cs typeface="Inter"/>
              <a:sym typeface="Inter"/>
            </a:endParaRPr>
          </a:p>
        </p:txBody>
      </p:sp>
      <p:sp>
        <p:nvSpPr>
          <p:cNvPr id="384" name="Google Shape;384;p31"/>
          <p:cNvSpPr/>
          <p:nvPr/>
        </p:nvSpPr>
        <p:spPr>
          <a:xfrm>
            <a:off x="804863" y="2639318"/>
            <a:ext cx="2398729" cy="579053"/>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2A3A63"/>
              </a:buClr>
              <a:buSzPts val="1100"/>
              <a:buFont typeface="Inter"/>
              <a:buNone/>
            </a:pPr>
            <a:r>
              <a:rPr lang="en" sz="1100" b="0" i="0" u="none" strike="noStrike" cap="none">
                <a:solidFill>
                  <a:srgbClr val="2A3A63"/>
                </a:solidFill>
                <a:latin typeface="Inter"/>
                <a:ea typeface="Inter"/>
                <a:cs typeface="Inter"/>
                <a:sym typeface="Inter"/>
              </a:rPr>
              <a:t>An LLM judges every </a:t>
            </a:r>
            <a:r>
              <a:rPr lang="en" sz="1100" b="0" i="1" u="none" strike="noStrike" cap="none">
                <a:solidFill>
                  <a:srgbClr val="2A3A63"/>
                </a:solidFill>
                <a:latin typeface="Inter"/>
                <a:ea typeface="Inter"/>
                <a:cs typeface="Inter"/>
                <a:sym typeface="Inter"/>
              </a:rPr>
              <a:t>pair</a:t>
            </a:r>
            <a:r>
              <a:rPr lang="en" sz="1100" b="0" i="0" u="none" strike="noStrike" cap="none">
                <a:solidFill>
                  <a:srgbClr val="2A3A63"/>
                </a:solidFill>
                <a:latin typeface="Inter"/>
                <a:ea typeface="Inter"/>
                <a:cs typeface="Inter"/>
                <a:sym typeface="Inter"/>
              </a:rPr>
              <a:t> of posts, so side panes are precomputed offline.</a:t>
            </a:r>
            <a:endParaRPr sz="1100" b="0" i="0" u="none" strike="noStrike" cap="none">
              <a:solidFill>
                <a:schemeClr val="dk1"/>
              </a:solidFill>
              <a:latin typeface="Inter"/>
              <a:ea typeface="Inter"/>
              <a:cs typeface="Inter"/>
              <a:sym typeface="Inter"/>
            </a:endParaRPr>
          </a:p>
        </p:txBody>
      </p:sp>
      <p:pic>
        <p:nvPicPr>
          <p:cNvPr id="385" name="Google Shape;385;p31" descr="A six by six grid of squares: every pair of posts"/>
          <p:cNvPicPr preferRelativeResize="0"/>
          <p:nvPr/>
        </p:nvPicPr>
        <p:blipFill rotWithShape="1">
          <a:blip r:embed="rId3">
            <a:alphaModFix/>
          </a:blip>
          <a:srcRect/>
          <a:stretch/>
        </p:blipFill>
        <p:spPr>
          <a:xfrm>
            <a:off x="3324225" y="1973498"/>
            <a:ext cx="933450" cy="933450"/>
          </a:xfrm>
          <a:prstGeom prst="rect">
            <a:avLst/>
          </a:prstGeom>
          <a:noFill/>
          <a:ln>
            <a:noFill/>
          </a:ln>
        </p:spPr>
      </p:pic>
      <p:sp>
        <p:nvSpPr>
          <p:cNvPr id="386" name="Google Shape;386;p31"/>
          <p:cNvSpPr/>
          <p:nvPr/>
        </p:nvSpPr>
        <p:spPr>
          <a:xfrm>
            <a:off x="3534891" y="2954573"/>
            <a:ext cx="512117" cy="179040"/>
          </a:xfrm>
          <a:prstGeom prst="rect">
            <a:avLst/>
          </a:prstGeom>
          <a:noFill/>
          <a:ln>
            <a:noFill/>
          </a:ln>
        </p:spPr>
        <p:txBody>
          <a:bodyPr spcFirstLastPara="1" wrap="square" lIns="0" tIns="0" rIns="0" bIns="0" anchor="t" anchorCtr="0">
            <a:noAutofit/>
          </a:bodyPr>
          <a:lstStyle/>
          <a:p>
            <a:pPr marL="0" marR="0" lvl="0" indent="0" algn="ctr" rtl="0">
              <a:lnSpc>
                <a:spcPct val="140000"/>
              </a:lnSpc>
              <a:spcBef>
                <a:spcPts val="0"/>
              </a:spcBef>
              <a:spcAft>
                <a:spcPts val="0"/>
              </a:spcAft>
              <a:buClr>
                <a:srgbClr val="5F6B85"/>
              </a:buClr>
              <a:buSzPts val="900"/>
              <a:buFont typeface="Inter"/>
              <a:buNone/>
            </a:pPr>
            <a:r>
              <a:rPr lang="en" sz="900" b="1" i="0" u="none" strike="noStrike" cap="none">
                <a:solidFill>
                  <a:srgbClr val="5F6B85"/>
                </a:solidFill>
                <a:latin typeface="Inter"/>
                <a:ea typeface="Inter"/>
                <a:cs typeface="Inter"/>
                <a:sym typeface="Inter"/>
              </a:rPr>
              <a:t>n² pairs</a:t>
            </a:r>
            <a:endParaRPr sz="900" b="0" i="0" u="none" strike="noStrike" cap="none">
              <a:solidFill>
                <a:schemeClr val="dk1"/>
              </a:solidFill>
              <a:latin typeface="Inter"/>
              <a:ea typeface="Inter"/>
              <a:cs typeface="Inter"/>
              <a:sym typeface="Inter"/>
            </a:endParaRPr>
          </a:p>
        </p:txBody>
      </p:sp>
      <p:sp>
        <p:nvSpPr>
          <p:cNvPr id="387" name="Google Shape;387;p31"/>
          <p:cNvSpPr/>
          <p:nvPr/>
        </p:nvSpPr>
        <p:spPr>
          <a:xfrm>
            <a:off x="4686300" y="1698278"/>
            <a:ext cx="3843338" cy="1691543"/>
          </a:xfrm>
          <a:prstGeom prst="roundRect">
            <a:avLst>
              <a:gd name="adj" fmla="val 5349"/>
            </a:avLst>
          </a:prstGeom>
          <a:solidFill>
            <a:srgbClr val="FFFFFF"/>
          </a:solidFill>
          <a:ln w="12700" cap="flat" cmpd="sng">
            <a:solidFill>
              <a:srgbClr val="9FD6C8"/>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88" name="Google Shape;388;p31"/>
          <p:cNvSpPr/>
          <p:nvPr/>
        </p:nvSpPr>
        <p:spPr>
          <a:xfrm>
            <a:off x="4881563" y="1982093"/>
            <a:ext cx="2943340"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23786A"/>
              </a:buClr>
              <a:buSzPts val="900"/>
              <a:buFont typeface="Inter"/>
              <a:buNone/>
            </a:pPr>
            <a:r>
              <a:rPr lang="en" sz="900" b="1" i="0" u="none" strike="noStrike" cap="none" spc="100">
                <a:solidFill>
                  <a:srgbClr val="23786A"/>
                </a:solidFill>
                <a:latin typeface="Inter"/>
                <a:ea typeface="Inter"/>
                <a:cs typeface="Inter"/>
                <a:sym typeface="Inter"/>
              </a:rPr>
              <a:t>WHAT WE NEED</a:t>
            </a:r>
            <a:endParaRPr sz="900" b="0" i="0" u="none" strike="noStrike" cap="none">
              <a:solidFill>
                <a:schemeClr val="dk1"/>
              </a:solidFill>
              <a:latin typeface="Inter"/>
              <a:ea typeface="Inter"/>
              <a:cs typeface="Inter"/>
              <a:sym typeface="Inter"/>
            </a:endParaRPr>
          </a:p>
        </p:txBody>
      </p:sp>
      <p:sp>
        <p:nvSpPr>
          <p:cNvPr id="389" name="Google Shape;389;p31"/>
          <p:cNvSpPr/>
          <p:nvPr/>
        </p:nvSpPr>
        <p:spPr>
          <a:xfrm>
            <a:off x="4881563" y="2208758"/>
            <a:ext cx="2943340" cy="47625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1C2645"/>
              </a:buClr>
              <a:buSzPts val="1500"/>
              <a:buFont typeface="Inter"/>
              <a:buNone/>
            </a:pPr>
            <a:r>
              <a:rPr lang="en" sz="1500" b="1" i="0" u="none" strike="noStrike" cap="none">
                <a:solidFill>
                  <a:srgbClr val="1C2645"/>
                </a:solidFill>
                <a:latin typeface="Inter"/>
                <a:ea typeface="Inter"/>
                <a:cs typeface="Inter"/>
                <a:sym typeface="Inter"/>
              </a:rPr>
              <a:t>A cheaper workflow, similar to information retrieval</a:t>
            </a:r>
            <a:endParaRPr sz="1500" b="0" i="0" u="none" strike="noStrike" cap="none">
              <a:solidFill>
                <a:schemeClr val="dk1"/>
              </a:solidFill>
              <a:latin typeface="Inter"/>
              <a:ea typeface="Inter"/>
              <a:cs typeface="Inter"/>
              <a:sym typeface="Inter"/>
            </a:endParaRPr>
          </a:p>
        </p:txBody>
      </p:sp>
      <p:sp>
        <p:nvSpPr>
          <p:cNvPr id="390" name="Google Shape;390;p31"/>
          <p:cNvSpPr/>
          <p:nvPr/>
        </p:nvSpPr>
        <p:spPr>
          <a:xfrm>
            <a:off x="4881563" y="2732633"/>
            <a:ext cx="2943340" cy="392385"/>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2A3A63"/>
              </a:buClr>
              <a:buSzPts val="1100"/>
              <a:buFont typeface="Inter"/>
              <a:buNone/>
            </a:pPr>
            <a:r>
              <a:rPr lang="en" sz="1100" b="0" i="0" u="none" strike="noStrike" cap="none">
                <a:solidFill>
                  <a:srgbClr val="2A3A63"/>
                </a:solidFill>
                <a:latin typeface="Inter"/>
                <a:ea typeface="Inter"/>
                <a:cs typeface="Inter"/>
                <a:sym typeface="Inter"/>
              </a:rPr>
              <a:t>LLMs extract arguments from each post, but they can’t read all </a:t>
            </a:r>
            <a:r>
              <a:rPr lang="en" sz="1100" b="0" i="1" u="none" strike="noStrike" cap="none">
                <a:solidFill>
                  <a:srgbClr val="2A3A63"/>
                </a:solidFill>
                <a:latin typeface="Inter"/>
                <a:ea typeface="Inter"/>
                <a:cs typeface="Inter"/>
                <a:sym typeface="Inter"/>
              </a:rPr>
              <a:t>pairs</a:t>
            </a:r>
            <a:r>
              <a:rPr lang="en" sz="1100" b="0" i="0" u="none" strike="noStrike" cap="none">
                <a:solidFill>
                  <a:srgbClr val="2A3A63"/>
                </a:solidFill>
                <a:latin typeface="Inter"/>
                <a:ea typeface="Inter"/>
                <a:cs typeface="Inter"/>
                <a:sym typeface="Inter"/>
              </a:rPr>
              <a:t> of posts.</a:t>
            </a:r>
            <a:endParaRPr sz="1100" b="0" i="0" u="none" strike="noStrike" cap="none">
              <a:solidFill>
                <a:schemeClr val="dk1"/>
              </a:solidFill>
              <a:latin typeface="Inter"/>
              <a:ea typeface="Inter"/>
              <a:cs typeface="Inter"/>
              <a:sym typeface="Inter"/>
            </a:endParaRPr>
          </a:p>
        </p:txBody>
      </p:sp>
      <p:pic>
        <p:nvPicPr>
          <p:cNvPr id="391" name="Google Shape;391;p31" descr="A single column of six squares: one pass per post"/>
          <p:cNvPicPr preferRelativeResize="0"/>
          <p:nvPr/>
        </p:nvPicPr>
        <p:blipFill rotWithShape="1">
          <a:blip r:embed="rId4">
            <a:alphaModFix/>
          </a:blip>
          <a:srcRect/>
          <a:stretch/>
        </p:blipFill>
        <p:spPr>
          <a:xfrm>
            <a:off x="8070094" y="1973498"/>
            <a:ext cx="123825" cy="933450"/>
          </a:xfrm>
          <a:prstGeom prst="rect">
            <a:avLst/>
          </a:prstGeom>
          <a:noFill/>
          <a:ln>
            <a:noFill/>
          </a:ln>
        </p:spPr>
      </p:pic>
      <p:sp>
        <p:nvSpPr>
          <p:cNvPr id="392" name="Google Shape;392;p31"/>
          <p:cNvSpPr/>
          <p:nvPr/>
        </p:nvSpPr>
        <p:spPr>
          <a:xfrm>
            <a:off x="7929674" y="2954573"/>
            <a:ext cx="485641"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23786A"/>
              </a:buClr>
              <a:buSzPts val="900"/>
              <a:buFont typeface="Inter"/>
              <a:buNone/>
            </a:pPr>
            <a:r>
              <a:rPr lang="en" sz="900" b="1" i="0" u="none" strike="noStrike" cap="none">
                <a:solidFill>
                  <a:srgbClr val="23786A"/>
                </a:solidFill>
                <a:latin typeface="Inter"/>
                <a:ea typeface="Inter"/>
                <a:cs typeface="Inter"/>
                <a:sym typeface="Inter"/>
              </a:rPr>
              <a:t>n posts</a:t>
            </a:r>
            <a:endParaRPr sz="900" b="0" i="0" u="none" strike="noStrike" cap="none">
              <a:solidFill>
                <a:schemeClr val="dk1"/>
              </a:solidFill>
              <a:latin typeface="Inter"/>
              <a:ea typeface="Inter"/>
              <a:cs typeface="Inter"/>
              <a:sym typeface="Inter"/>
            </a:endParaRPr>
          </a:p>
        </p:txBody>
      </p:sp>
      <p:pic>
        <p:nvPicPr>
          <p:cNvPr id="393" name="Google Shape;393;p31" descr="preencoded.png"/>
          <p:cNvPicPr preferRelativeResize="0"/>
          <p:nvPr/>
        </p:nvPicPr>
        <p:blipFill rotWithShape="1">
          <a:blip r:embed="rId5">
            <a:alphaModFix/>
          </a:blip>
          <a:srcRect/>
          <a:stretch/>
        </p:blipFill>
        <p:spPr>
          <a:xfrm>
            <a:off x="609600" y="4695825"/>
            <a:ext cx="152400" cy="152400"/>
          </a:xfrm>
          <a:prstGeom prst="rect">
            <a:avLst/>
          </a:prstGeom>
          <a:noFill/>
          <a:ln>
            <a:noFill/>
          </a:ln>
        </p:spPr>
      </p:pic>
      <p:sp>
        <p:nvSpPr>
          <p:cNvPr id="394" name="Google Shape;394;p31"/>
          <p:cNvSpPr/>
          <p:nvPr/>
        </p:nvSpPr>
        <p:spPr>
          <a:xfrm>
            <a:off x="828675" y="4692030"/>
            <a:ext cx="732160"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1C2645"/>
              </a:buClr>
              <a:buSzPts val="900"/>
              <a:buFont typeface="Source Serif 4"/>
              <a:buNone/>
            </a:pPr>
            <a:r>
              <a:rPr lang="en" sz="900" b="1" i="0" u="none" strike="noStrike" cap="none">
                <a:solidFill>
                  <a:srgbClr val="1C2645"/>
                </a:solidFill>
                <a:latin typeface="Source Serif 4"/>
                <a:ea typeface="Source Serif 4"/>
                <a:cs typeface="Source Serif 4"/>
                <a:sym typeface="Source Serif 4"/>
              </a:rPr>
              <a:t>CrossWeave</a:t>
            </a:r>
            <a:endParaRPr sz="900" b="0" i="0" u="none" strike="noStrike" cap="none">
              <a:solidFill>
                <a:schemeClr val="dk1"/>
              </a:solidFill>
              <a:latin typeface="Inter"/>
              <a:ea typeface="Inter"/>
              <a:cs typeface="Inter"/>
              <a:sym typeface="Inter"/>
            </a:endParaRPr>
          </a:p>
        </p:txBody>
      </p:sp>
      <p:sp>
        <p:nvSpPr>
          <p:cNvPr id="395" name="Google Shape;395;p31"/>
          <p:cNvSpPr/>
          <p:nvPr/>
        </p:nvSpPr>
        <p:spPr>
          <a:xfrm>
            <a:off x="1560835" y="4692030"/>
            <a:ext cx="707767"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Demo Q&amp;A</a:t>
            </a:r>
            <a:endParaRPr sz="900" b="0" i="0" u="none" strike="noStrike" cap="none">
              <a:solidFill>
                <a:schemeClr val="dk1"/>
              </a:solidFill>
              <a:latin typeface="Inter"/>
              <a:ea typeface="Inter"/>
              <a:cs typeface="Inter"/>
              <a:sym typeface="Inter"/>
            </a:endParaRPr>
          </a:p>
        </p:txBody>
      </p:sp>
      <p:sp>
        <p:nvSpPr>
          <p:cNvPr id="396" name="Google Shape;396;p31"/>
          <p:cNvSpPr/>
          <p:nvPr/>
        </p:nvSpPr>
        <p:spPr>
          <a:xfrm>
            <a:off x="7858907" y="4692030"/>
            <a:ext cx="810593"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x-weave.org</a:t>
            </a:r>
            <a:endParaRPr sz="900" b="0" i="0" u="none" strike="noStrike" cap="none">
              <a:solidFill>
                <a:schemeClr val="dk1"/>
              </a:solidFill>
              <a:latin typeface="Inter"/>
              <a:ea typeface="Inter"/>
              <a:cs typeface="Inter"/>
              <a:sym typeface="Inte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CFCFD"/>
        </a:solidFill>
        <a:effectLst/>
      </p:bgPr>
    </p:bg>
    <p:spTree>
      <p:nvGrpSpPr>
        <p:cNvPr id="1" name="Shape 401"/>
        <p:cNvGrpSpPr/>
        <p:nvPr/>
      </p:nvGrpSpPr>
      <p:grpSpPr>
        <a:xfrm>
          <a:off x="0" y="0"/>
          <a:ext cx="0" cy="0"/>
          <a:chOff x="0" y="0"/>
          <a:chExt cx="0" cy="0"/>
        </a:xfrm>
      </p:grpSpPr>
      <p:sp>
        <p:nvSpPr>
          <p:cNvPr id="402" name="Google Shape;402;p32"/>
          <p:cNvSpPr/>
          <p:nvPr/>
        </p:nvSpPr>
        <p:spPr>
          <a:xfrm>
            <a:off x="614363" y="515132"/>
            <a:ext cx="418654" cy="253342"/>
          </a:xfrm>
          <a:custGeom>
            <a:avLst/>
            <a:gdLst/>
            <a:ahLst/>
            <a:cxnLst/>
            <a:rect l="l" t="t" r="r" b="b"/>
            <a:pathLst>
              <a:path w="558205" h="337790" extrusionOk="0">
                <a:moveTo>
                  <a:pt x="168895" y="0"/>
                </a:moveTo>
                <a:lnTo>
                  <a:pt x="389310" y="0"/>
                </a:lnTo>
                <a:cubicBezTo>
                  <a:pt x="434104" y="0"/>
                  <a:pt x="477063" y="17794"/>
                  <a:pt x="508737" y="49468"/>
                </a:cubicBezTo>
                <a:cubicBezTo>
                  <a:pt x="540411" y="81142"/>
                  <a:pt x="558205" y="124101"/>
                  <a:pt x="558205" y="168895"/>
                </a:cubicBezTo>
                <a:lnTo>
                  <a:pt x="558205" y="168895"/>
                </a:lnTo>
                <a:cubicBezTo>
                  <a:pt x="558205" y="262173"/>
                  <a:pt x="482588" y="337790"/>
                  <a:pt x="389310" y="337790"/>
                </a:cubicBezTo>
                <a:lnTo>
                  <a:pt x="168895" y="337790"/>
                </a:lnTo>
                <a:cubicBezTo>
                  <a:pt x="75617" y="337790"/>
                  <a:pt x="0" y="262173"/>
                  <a:pt x="0" y="168895"/>
                </a:cubicBezTo>
                <a:lnTo>
                  <a:pt x="0" y="168895"/>
                </a:lnTo>
                <a:cubicBezTo>
                  <a:pt x="0" y="75617"/>
                  <a:pt x="75617" y="0"/>
                  <a:pt x="168895" y="0"/>
                </a:cubicBezTo>
                <a:close/>
              </a:path>
            </a:pathLst>
          </a:custGeom>
          <a:solidFill>
            <a:srgbClr val="EEF8F6"/>
          </a:solidFill>
          <a:ln w="12700" cap="flat" cmpd="sng">
            <a:solidFill>
              <a:srgbClr val="9FD6C8"/>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40000"/>
              </a:lnSpc>
              <a:spcBef>
                <a:spcPts val="0"/>
              </a:spcBef>
              <a:spcAft>
                <a:spcPts val="0"/>
              </a:spcAft>
              <a:buClr>
                <a:srgbClr val="23786A"/>
              </a:buClr>
              <a:buSzPts val="1100"/>
              <a:buFont typeface="Inter"/>
              <a:buNone/>
            </a:pPr>
            <a:r>
              <a:rPr lang="en" sz="1100" b="1" i="0" u="none" strike="noStrike" cap="none">
                <a:solidFill>
                  <a:srgbClr val="23786A"/>
                </a:solidFill>
                <a:latin typeface="Inter"/>
                <a:ea typeface="Inter"/>
                <a:cs typeface="Inter"/>
                <a:sym typeface="Inter"/>
              </a:rPr>
              <a:t>Q11</a:t>
            </a:r>
            <a:endParaRPr sz="1100" b="0" i="0" u="none" strike="noStrike" cap="none">
              <a:solidFill>
                <a:schemeClr val="dk1"/>
              </a:solidFill>
              <a:latin typeface="Inter"/>
              <a:ea typeface="Inter"/>
              <a:cs typeface="Inter"/>
              <a:sym typeface="Inter"/>
            </a:endParaRPr>
          </a:p>
        </p:txBody>
      </p:sp>
      <p:sp>
        <p:nvSpPr>
          <p:cNvPr id="403" name="Google Shape;403;p32"/>
          <p:cNvSpPr txBox="1">
            <a:spLocks noGrp="1"/>
          </p:cNvSpPr>
          <p:nvPr>
            <p:ph type="title"/>
          </p:nvPr>
        </p:nvSpPr>
        <p:spPr>
          <a:xfrm>
            <a:off x="1152079" y="484659"/>
            <a:ext cx="5611014" cy="333375"/>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rgbClr val="1C2645"/>
              </a:buClr>
              <a:buSzPts val="2300"/>
              <a:buFont typeface="Source Serif 4"/>
              <a:buNone/>
            </a:pPr>
            <a:r>
              <a:rPr lang="en" sz="2300" b="1" i="0">
                <a:solidFill>
                  <a:srgbClr val="1C2645"/>
                </a:solidFill>
                <a:latin typeface="Source Serif 4"/>
                <a:ea typeface="Source Serif 4"/>
                <a:cs typeface="Source Serif 4"/>
                <a:sym typeface="Source Serif 4"/>
              </a:rPr>
              <a:t>Are you vulnerable to bad actors?</a:t>
            </a:r>
            <a:endParaRPr sz="2300"/>
          </a:p>
        </p:txBody>
      </p:sp>
      <p:sp>
        <p:nvSpPr>
          <p:cNvPr id="404" name="Google Shape;404;p32"/>
          <p:cNvSpPr/>
          <p:nvPr/>
        </p:nvSpPr>
        <p:spPr>
          <a:xfrm>
            <a:off x="609600" y="943682"/>
            <a:ext cx="949895" cy="495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B25056"/>
              </a:buClr>
              <a:buSzPts val="3800"/>
              <a:buFont typeface="Source Serif 4"/>
              <a:buNone/>
            </a:pPr>
            <a:r>
              <a:rPr lang="en" sz="3800" b="1" i="0" u="none" strike="noStrike" cap="none">
                <a:solidFill>
                  <a:srgbClr val="B25056"/>
                </a:solidFill>
                <a:latin typeface="Source Serif 4"/>
                <a:ea typeface="Source Serif 4"/>
                <a:cs typeface="Source Serif 4"/>
                <a:sym typeface="Source Serif 4"/>
              </a:rPr>
              <a:t>Yes.</a:t>
            </a:r>
            <a:endParaRPr sz="3800" b="0" i="0" u="none" strike="noStrike" cap="none">
              <a:solidFill>
                <a:schemeClr val="dk1"/>
              </a:solidFill>
              <a:latin typeface="Inter"/>
              <a:ea typeface="Inter"/>
              <a:cs typeface="Inter"/>
              <a:sym typeface="Inter"/>
            </a:endParaRPr>
          </a:p>
        </p:txBody>
      </p:sp>
      <p:sp>
        <p:nvSpPr>
          <p:cNvPr id="405" name="Google Shape;405;p32"/>
          <p:cNvSpPr/>
          <p:nvPr/>
        </p:nvSpPr>
        <p:spPr>
          <a:xfrm>
            <a:off x="1711895" y="1050839"/>
            <a:ext cx="7432105" cy="280988"/>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1C2645"/>
              </a:buClr>
              <a:buSzPts val="1700"/>
              <a:buFont typeface="Source Serif 4"/>
              <a:buNone/>
            </a:pPr>
            <a:r>
              <a:rPr lang="en" sz="1700" b="0" i="0" u="none" strike="noStrike" cap="none">
                <a:solidFill>
                  <a:srgbClr val="1C2645"/>
                </a:solidFill>
                <a:latin typeface="Source Serif 4"/>
                <a:ea typeface="Source Serif 4"/>
                <a:cs typeface="Source Serif 4"/>
                <a:sym typeface="Source Serif 4"/>
              </a:rPr>
              <a:t>We only try to give a faithful picture of the range of ideas </a:t>
            </a:r>
            <a:r>
              <a:rPr lang="en" sz="1700" b="0" i="1" u="none" strike="noStrike" cap="none">
                <a:solidFill>
                  <a:srgbClr val="1C2645"/>
                </a:solidFill>
                <a:latin typeface="Source Serif 4"/>
                <a:ea typeface="Source Serif 4"/>
                <a:cs typeface="Source Serif 4"/>
                <a:sym typeface="Source Serif 4"/>
              </a:rPr>
              <a:t>on the site</a:t>
            </a:r>
            <a:r>
              <a:rPr lang="en" sz="1700" b="0" i="0" u="none" strike="noStrike" cap="none">
                <a:solidFill>
                  <a:srgbClr val="1C2645"/>
                </a:solidFill>
                <a:latin typeface="Source Serif 4"/>
                <a:ea typeface="Source Serif 4"/>
                <a:cs typeface="Source Serif 4"/>
                <a:sym typeface="Source Serif 4"/>
              </a:rPr>
              <a:t>.</a:t>
            </a:r>
            <a:endParaRPr sz="1700" b="0" i="0" u="none" strike="noStrike" cap="none">
              <a:solidFill>
                <a:schemeClr val="dk1"/>
              </a:solidFill>
              <a:latin typeface="Inter"/>
              <a:ea typeface="Inter"/>
              <a:cs typeface="Inter"/>
              <a:sym typeface="Inter"/>
            </a:endParaRPr>
          </a:p>
        </p:txBody>
      </p:sp>
      <p:sp>
        <p:nvSpPr>
          <p:cNvPr id="406" name="Google Shape;406;p32"/>
          <p:cNvSpPr/>
          <p:nvPr/>
        </p:nvSpPr>
        <p:spPr>
          <a:xfrm>
            <a:off x="611981" y="1577653"/>
            <a:ext cx="3862388" cy="2273870"/>
          </a:xfrm>
          <a:prstGeom prst="roundRect">
            <a:avLst>
              <a:gd name="adj" fmla="val 4084"/>
            </a:avLst>
          </a:prstGeom>
          <a:solidFill>
            <a:srgbClr val="FFFFFF"/>
          </a:solidFill>
          <a:ln w="9525" cap="flat" cmpd="sng">
            <a:solidFill>
              <a:srgbClr val="E4E7EE"/>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407" name="Google Shape;407;p32" descr="Cartoon: a woman in a tinfoil hat at Conspiracy Corner shouts into a megaphone that flying saucers are real while bystanders cover their ears"/>
          <p:cNvPicPr preferRelativeResize="0"/>
          <p:nvPr/>
        </p:nvPicPr>
        <p:blipFill rotWithShape="1">
          <a:blip r:embed="rId3">
            <a:alphaModFix/>
          </a:blip>
          <a:srcRect t="5714" b="5714"/>
          <a:stretch/>
        </p:blipFill>
        <p:spPr>
          <a:xfrm>
            <a:off x="709613" y="1675284"/>
            <a:ext cx="3667125" cy="1771650"/>
          </a:xfrm>
          <a:prstGeom prst="roundRect">
            <a:avLst>
              <a:gd name="adj" fmla="val 3226"/>
            </a:avLst>
          </a:prstGeom>
          <a:noFill/>
          <a:ln>
            <a:noFill/>
          </a:ln>
        </p:spPr>
      </p:pic>
      <p:pic>
        <p:nvPicPr>
          <p:cNvPr id="408" name="Google Shape;408;p32" descr="Warning"/>
          <p:cNvPicPr preferRelativeResize="0"/>
          <p:nvPr/>
        </p:nvPicPr>
        <p:blipFill rotWithShape="1">
          <a:blip r:embed="rId4">
            <a:alphaModFix/>
          </a:blip>
          <a:srcRect/>
          <a:stretch/>
        </p:blipFill>
        <p:spPr>
          <a:xfrm>
            <a:off x="747713" y="3523134"/>
            <a:ext cx="209550" cy="209550"/>
          </a:xfrm>
          <a:prstGeom prst="rect">
            <a:avLst/>
          </a:prstGeom>
          <a:noFill/>
          <a:ln>
            <a:noFill/>
          </a:ln>
        </p:spPr>
      </p:pic>
      <p:sp>
        <p:nvSpPr>
          <p:cNvPr id="409" name="Google Shape;409;p32"/>
          <p:cNvSpPr/>
          <p:nvPr/>
        </p:nvSpPr>
        <p:spPr>
          <a:xfrm>
            <a:off x="1016163" y="3547039"/>
            <a:ext cx="3419400" cy="2172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1C2645"/>
              </a:buClr>
              <a:buSzPts val="1200"/>
              <a:buFont typeface="Inter"/>
              <a:buNone/>
            </a:pPr>
            <a:r>
              <a:rPr lang="en" sz="1200" b="0" i="0" u="none" strike="noStrike" cap="none">
                <a:solidFill>
                  <a:srgbClr val="1C2645"/>
                </a:solidFill>
                <a:latin typeface="Inter"/>
                <a:ea typeface="Inter"/>
                <a:cs typeface="Inter"/>
                <a:sym typeface="Inter"/>
              </a:rPr>
              <a:t>Some ideas may include misinformation.</a:t>
            </a:r>
            <a:endParaRPr sz="1200" b="0" i="0" u="none" strike="noStrike" cap="none">
              <a:solidFill>
                <a:schemeClr val="dk1"/>
              </a:solidFill>
              <a:latin typeface="Inter"/>
              <a:ea typeface="Inter"/>
              <a:cs typeface="Inter"/>
              <a:sym typeface="Inter"/>
            </a:endParaRPr>
          </a:p>
        </p:txBody>
      </p:sp>
      <p:sp>
        <p:nvSpPr>
          <p:cNvPr id="410" name="Google Shape;410;p32"/>
          <p:cNvSpPr/>
          <p:nvPr/>
        </p:nvSpPr>
        <p:spPr>
          <a:xfrm>
            <a:off x="4669625" y="1577650"/>
            <a:ext cx="3955200" cy="2274000"/>
          </a:xfrm>
          <a:prstGeom prst="roundRect">
            <a:avLst>
              <a:gd name="adj" fmla="val 4084"/>
            </a:avLst>
          </a:prstGeom>
          <a:solidFill>
            <a:srgbClr val="FFFFFF"/>
          </a:solidFill>
          <a:ln w="9525" cap="flat" cmpd="sng">
            <a:solidFill>
              <a:srgbClr val="E4E7EE"/>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411" name="Google Shape;411;p32" descr="Cartoon: a cave troll farm of trolls at computers posting comments, flames and memes, piped up into the cloud"/>
          <p:cNvPicPr preferRelativeResize="0"/>
          <p:nvPr/>
        </p:nvPicPr>
        <p:blipFill rotWithShape="1">
          <a:blip r:embed="rId5">
            <a:alphaModFix/>
          </a:blip>
          <a:srcRect t="9093" b="9093"/>
          <a:stretch/>
        </p:blipFill>
        <p:spPr>
          <a:xfrm>
            <a:off x="4767263" y="1675284"/>
            <a:ext cx="3667125" cy="1636477"/>
          </a:xfrm>
          <a:prstGeom prst="roundRect">
            <a:avLst>
              <a:gd name="adj" fmla="val 3492"/>
            </a:avLst>
          </a:prstGeom>
          <a:noFill/>
          <a:ln>
            <a:noFill/>
          </a:ln>
        </p:spPr>
      </p:pic>
      <p:pic>
        <p:nvPicPr>
          <p:cNvPr id="412" name="Google Shape;412;p32" descr="Warning"/>
          <p:cNvPicPr preferRelativeResize="0"/>
          <p:nvPr/>
        </p:nvPicPr>
        <p:blipFill rotWithShape="1">
          <a:blip r:embed="rId6">
            <a:alphaModFix/>
          </a:blip>
          <a:srcRect l="-143" r="-143"/>
          <a:stretch/>
        </p:blipFill>
        <p:spPr>
          <a:xfrm>
            <a:off x="4769013" y="3466132"/>
            <a:ext cx="195821" cy="209550"/>
          </a:xfrm>
          <a:prstGeom prst="rect">
            <a:avLst/>
          </a:prstGeom>
          <a:noFill/>
          <a:ln>
            <a:noFill/>
          </a:ln>
        </p:spPr>
      </p:pic>
      <p:sp>
        <p:nvSpPr>
          <p:cNvPr id="413" name="Google Shape;413;p32"/>
          <p:cNvSpPr/>
          <p:nvPr/>
        </p:nvSpPr>
        <p:spPr>
          <a:xfrm>
            <a:off x="4979125" y="3488587"/>
            <a:ext cx="3573000" cy="2535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1C2645"/>
              </a:buClr>
              <a:buSzPts val="1200"/>
              <a:buFont typeface="Inter"/>
              <a:buNone/>
            </a:pPr>
            <a:r>
              <a:rPr lang="en" sz="1200" b="0" i="0" u="none" strike="noStrike" cap="none">
                <a:solidFill>
                  <a:srgbClr val="1C2645"/>
                </a:solidFill>
                <a:latin typeface="Inter"/>
                <a:ea typeface="Inter"/>
                <a:cs typeface="Inter"/>
                <a:sym typeface="Inter"/>
              </a:rPr>
              <a:t>The site may not represent the voting population.</a:t>
            </a:r>
            <a:endParaRPr sz="1200" b="0" i="0" u="none" strike="noStrike" cap="none">
              <a:solidFill>
                <a:schemeClr val="dk1"/>
              </a:solidFill>
              <a:latin typeface="Inter"/>
              <a:ea typeface="Inter"/>
              <a:cs typeface="Inter"/>
              <a:sym typeface="Inter"/>
            </a:endParaRPr>
          </a:p>
        </p:txBody>
      </p:sp>
      <p:sp>
        <p:nvSpPr>
          <p:cNvPr id="414" name="Google Shape;414;p32"/>
          <p:cNvSpPr/>
          <p:nvPr/>
        </p:nvSpPr>
        <p:spPr>
          <a:xfrm>
            <a:off x="609600" y="4025354"/>
            <a:ext cx="7924800" cy="356146"/>
          </a:xfrm>
          <a:prstGeom prst="roundRect">
            <a:avLst>
              <a:gd name="adj" fmla="val 21396"/>
            </a:avLst>
          </a:prstGeom>
          <a:solidFill>
            <a:srgbClr val="EEF8F6"/>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415" name="Google Shape;415;p32" descr="Wrench"/>
          <p:cNvPicPr preferRelativeResize="0"/>
          <p:nvPr/>
        </p:nvPicPr>
        <p:blipFill rotWithShape="1">
          <a:blip r:embed="rId7">
            <a:alphaModFix/>
          </a:blip>
          <a:srcRect/>
          <a:stretch/>
        </p:blipFill>
        <p:spPr>
          <a:xfrm>
            <a:off x="762000" y="4108177"/>
            <a:ext cx="190500" cy="190500"/>
          </a:xfrm>
          <a:prstGeom prst="rect">
            <a:avLst/>
          </a:prstGeom>
          <a:noFill/>
          <a:ln>
            <a:noFill/>
          </a:ln>
        </p:spPr>
      </p:pic>
      <p:sp>
        <p:nvSpPr>
          <p:cNvPr id="416" name="Google Shape;416;p32"/>
          <p:cNvSpPr/>
          <p:nvPr/>
        </p:nvSpPr>
        <p:spPr>
          <a:xfrm>
            <a:off x="1047750" y="4104382"/>
            <a:ext cx="4862930" cy="21714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1C2645"/>
              </a:buClr>
              <a:buSzPts val="1200"/>
              <a:buFont typeface="Inter"/>
              <a:buNone/>
            </a:pPr>
            <a:r>
              <a:rPr lang="en" sz="1200" b="1" i="0" u="none" strike="noStrike" cap="none">
                <a:solidFill>
                  <a:srgbClr val="1C2645"/>
                </a:solidFill>
                <a:latin typeface="Inter"/>
                <a:ea typeface="Inter"/>
                <a:cs typeface="Inter"/>
                <a:sym typeface="Inter"/>
              </a:rPr>
              <a:t>Other measures are needed to combat those problems.</a:t>
            </a:r>
            <a:endParaRPr sz="1200" b="0" i="0" u="none" strike="noStrike" cap="none">
              <a:solidFill>
                <a:schemeClr val="dk1"/>
              </a:solidFill>
              <a:latin typeface="Inter"/>
              <a:ea typeface="Inter"/>
              <a:cs typeface="Inter"/>
              <a:sym typeface="Inter"/>
            </a:endParaRPr>
          </a:p>
        </p:txBody>
      </p:sp>
      <p:pic>
        <p:nvPicPr>
          <p:cNvPr id="417" name="Google Shape;417;p32" descr="preencoded.png"/>
          <p:cNvPicPr preferRelativeResize="0"/>
          <p:nvPr/>
        </p:nvPicPr>
        <p:blipFill rotWithShape="1">
          <a:blip r:embed="rId8">
            <a:alphaModFix/>
          </a:blip>
          <a:srcRect/>
          <a:stretch/>
        </p:blipFill>
        <p:spPr>
          <a:xfrm>
            <a:off x="609600" y="4695825"/>
            <a:ext cx="152400" cy="152400"/>
          </a:xfrm>
          <a:prstGeom prst="rect">
            <a:avLst/>
          </a:prstGeom>
          <a:noFill/>
          <a:ln>
            <a:noFill/>
          </a:ln>
        </p:spPr>
      </p:pic>
      <p:sp>
        <p:nvSpPr>
          <p:cNvPr id="418" name="Google Shape;418;p32"/>
          <p:cNvSpPr/>
          <p:nvPr/>
        </p:nvSpPr>
        <p:spPr>
          <a:xfrm>
            <a:off x="828675" y="4692030"/>
            <a:ext cx="732160"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1C2645"/>
              </a:buClr>
              <a:buSzPts val="900"/>
              <a:buFont typeface="Source Serif 4"/>
              <a:buNone/>
            </a:pPr>
            <a:r>
              <a:rPr lang="en" sz="900" b="1" i="0" u="none" strike="noStrike" cap="none">
                <a:solidFill>
                  <a:srgbClr val="1C2645"/>
                </a:solidFill>
                <a:latin typeface="Source Serif 4"/>
                <a:ea typeface="Source Serif 4"/>
                <a:cs typeface="Source Serif 4"/>
                <a:sym typeface="Source Serif 4"/>
              </a:rPr>
              <a:t>CrossWeave</a:t>
            </a:r>
            <a:endParaRPr sz="900" b="0" i="0" u="none" strike="noStrike" cap="none">
              <a:solidFill>
                <a:schemeClr val="dk1"/>
              </a:solidFill>
              <a:latin typeface="Inter"/>
              <a:ea typeface="Inter"/>
              <a:cs typeface="Inter"/>
              <a:sym typeface="Inter"/>
            </a:endParaRPr>
          </a:p>
        </p:txBody>
      </p:sp>
      <p:sp>
        <p:nvSpPr>
          <p:cNvPr id="419" name="Google Shape;419;p32"/>
          <p:cNvSpPr/>
          <p:nvPr/>
        </p:nvSpPr>
        <p:spPr>
          <a:xfrm>
            <a:off x="1560835" y="4692030"/>
            <a:ext cx="707767"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Demo Q&amp;A</a:t>
            </a:r>
            <a:endParaRPr sz="900" b="0" i="0" u="none" strike="noStrike" cap="none">
              <a:solidFill>
                <a:schemeClr val="dk1"/>
              </a:solidFill>
              <a:latin typeface="Inter"/>
              <a:ea typeface="Inter"/>
              <a:cs typeface="Inter"/>
              <a:sym typeface="Inter"/>
            </a:endParaRPr>
          </a:p>
        </p:txBody>
      </p:sp>
      <p:sp>
        <p:nvSpPr>
          <p:cNvPr id="420" name="Google Shape;420;p32"/>
          <p:cNvSpPr/>
          <p:nvPr/>
        </p:nvSpPr>
        <p:spPr>
          <a:xfrm>
            <a:off x="7858907" y="4692030"/>
            <a:ext cx="810593" cy="179040"/>
          </a:xfrm>
          <a:prstGeom prst="rect">
            <a:avLst/>
          </a:prstGeom>
          <a:noFill/>
          <a:ln>
            <a:noFill/>
          </a:ln>
        </p:spPr>
        <p:txBody>
          <a:bodyPr spcFirstLastPara="1" wrap="square" lIns="0" tIns="0" rIns="0" bIns="0" anchor="t" anchorCtr="0">
            <a:noAutofit/>
          </a:bodyPr>
          <a:lstStyle/>
          <a:p>
            <a:pPr marL="0" marR="0" lvl="0" indent="0" algn="l" rtl="0">
              <a:lnSpc>
                <a:spcPct val="140000"/>
              </a:lnSpc>
              <a:spcBef>
                <a:spcPts val="0"/>
              </a:spcBef>
              <a:spcAft>
                <a:spcPts val="0"/>
              </a:spcAft>
              <a:buClr>
                <a:srgbClr val="5F6B85"/>
              </a:buClr>
              <a:buSzPts val="900"/>
              <a:buFont typeface="Inter"/>
              <a:buNone/>
            </a:pPr>
            <a:r>
              <a:rPr lang="en" sz="900" b="0" i="0" u="none" strike="noStrike" cap="none">
                <a:solidFill>
                  <a:srgbClr val="5F6B85"/>
                </a:solidFill>
                <a:latin typeface="Inter"/>
                <a:ea typeface="Inter"/>
                <a:cs typeface="Inter"/>
                <a:sym typeface="Inter"/>
              </a:rPr>
              <a:t>x-weave.org</a:t>
            </a:r>
            <a:endParaRPr sz="900" b="0" i="0" u="none" strike="noStrike" cap="none">
              <a:solidFill>
                <a:schemeClr val="dk1"/>
              </a:solidFill>
              <a:latin typeface="Inter"/>
              <a:ea typeface="Inter"/>
              <a:cs typeface="Inter"/>
              <a:sym typeface="Inte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rossWeave Demo Q&amp;A">
  <a:themeElements>
    <a:clrScheme name="CrossWeave Demo Q&amp;A">
      <a:dk1>
        <a:srgbClr val="1C2645"/>
      </a:dk1>
      <a:lt1>
        <a:srgbClr val="FCFCFD"/>
      </a:lt1>
      <a:dk2>
        <a:srgbClr val="545C73"/>
      </a:dk2>
      <a:lt2>
        <a:srgbClr val="E6E7EB"/>
      </a:lt2>
      <a:accent1>
        <a:srgbClr val="23786A"/>
      </a:accent1>
      <a:accent2>
        <a:srgbClr val="2A3A63"/>
      </a:accent2>
      <a:accent3>
        <a:srgbClr val="4076BE"/>
      </a:accent3>
      <a:accent4>
        <a:srgbClr val="2A894F"/>
      </a:accent4>
      <a:accent5>
        <a:srgbClr val="FAEFCE"/>
      </a:accent5>
      <a:accent6>
        <a:srgbClr val="6F5D1D"/>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rossWeave Demo Q&amp;A">
  <a:themeElements>
    <a:clrScheme name="CrossWeave Demo Q&amp;A">
      <a:dk1>
        <a:srgbClr val="1C2645"/>
      </a:dk1>
      <a:lt1>
        <a:srgbClr val="FCFCFD"/>
      </a:lt1>
      <a:dk2>
        <a:srgbClr val="545C73"/>
      </a:dk2>
      <a:lt2>
        <a:srgbClr val="E6E7EB"/>
      </a:lt2>
      <a:accent1>
        <a:srgbClr val="23786A"/>
      </a:accent1>
      <a:accent2>
        <a:srgbClr val="2A3A63"/>
      </a:accent2>
      <a:accent3>
        <a:srgbClr val="4076BE"/>
      </a:accent3>
      <a:accent4>
        <a:srgbClr val="2A894F"/>
      </a:accent4>
      <a:accent5>
        <a:srgbClr val="8960B0"/>
      </a:accent5>
      <a:accent6>
        <a:srgbClr val="A1559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14</Slides>
  <Notes>14</Notes>
  <HiddenSlides>0</HiddenSlides>
  <ScaleCrop>false</ScaleCrop>
  <HeadingPairs>
    <vt:vector size="4" baseType="variant">
      <vt:variant>
        <vt:lpstr>Theme</vt:lpstr>
      </vt:variant>
      <vt:variant>
        <vt:i4>3</vt:i4>
      </vt:variant>
      <vt:variant>
        <vt:lpstr>Slide Titles</vt:lpstr>
      </vt:variant>
      <vt:variant>
        <vt:i4>14</vt:i4>
      </vt:variant>
    </vt:vector>
  </HeadingPairs>
  <TitlesOfParts>
    <vt:vector size="17" baseType="lpstr">
      <vt:lpstr>Simple Light</vt:lpstr>
      <vt:lpstr>CrossWeave Demo Q&amp;A</vt:lpstr>
      <vt:lpstr>CrossWeave Demo Q&amp;A</vt:lpstr>
      <vt:lpstr>Bridging Perspectives Across Online Communities with a Dual-Pane Design </vt:lpstr>
      <vt:lpstr>Anticipated questions</vt:lpstr>
      <vt:lpstr>What’s wrong with current social media?</vt:lpstr>
      <vt:lpstr>What’s your big idea?</vt:lpstr>
      <vt:lpstr>How is it different from other prosocial bridging feeds, e.g. MySky on Bluesky?</vt:lpstr>
      <vt:lpstr>What are your other UI features?</vt:lpstr>
      <vt:lpstr>Is this what users want?</vt:lpstr>
      <vt:lpstr>Is this what platform providers want?</vt:lpstr>
      <vt:lpstr>Are the demo posts real? Where did they come from?</vt:lpstr>
      <vt:lpstr>What if posts can’t be understood out of context?</vt:lpstr>
      <vt:lpstr>How do you choose and organize related posts?</vt:lpstr>
      <vt:lpstr>How do you choose and organize related posts?</vt:lpstr>
      <vt:lpstr>Can this UI scale?</vt:lpstr>
      <vt:lpstr>Are you vulnerable to bad actors?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44</cp:revision>
  <dcterms:modified xsi:type="dcterms:W3CDTF">2026-10-14T02:49:39Z</dcterms:modified>
</cp:coreProperties>
</file>