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337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338" r:id="rId32"/>
    <p:sldId id="339" r:id="rId33"/>
    <p:sldId id="340" r:id="rId34"/>
    <p:sldId id="341" r:id="rId35"/>
    <p:sldId id="342" r:id="rId36"/>
    <p:sldId id="343" r:id="rId37"/>
    <p:sldId id="344" r:id="rId38"/>
    <p:sldId id="33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  <p:sldId id="299" r:id="rId54"/>
    <p:sldId id="300" r:id="rId55"/>
    <p:sldId id="301" r:id="rId56"/>
    <p:sldId id="302" r:id="rId57"/>
    <p:sldId id="303" r:id="rId58"/>
    <p:sldId id="304" r:id="rId59"/>
    <p:sldId id="305" r:id="rId60"/>
    <p:sldId id="306" r:id="rId61"/>
    <p:sldId id="307" r:id="rId62"/>
    <p:sldId id="308" r:id="rId63"/>
    <p:sldId id="309" r:id="rId64"/>
    <p:sldId id="310" r:id="rId65"/>
    <p:sldId id="311" r:id="rId66"/>
    <p:sldId id="312" r:id="rId67"/>
    <p:sldId id="313" r:id="rId68"/>
    <p:sldId id="314" r:id="rId69"/>
    <p:sldId id="315" r:id="rId70"/>
    <p:sldId id="316" r:id="rId71"/>
    <p:sldId id="317" r:id="rId72"/>
    <p:sldId id="318" r:id="rId73"/>
    <p:sldId id="319" r:id="rId74"/>
    <p:sldId id="320" r:id="rId75"/>
    <p:sldId id="321" r:id="rId76"/>
    <p:sldId id="322" r:id="rId77"/>
    <p:sldId id="323" r:id="rId78"/>
    <p:sldId id="324" r:id="rId79"/>
    <p:sldId id="335" r:id="rId80"/>
    <p:sldId id="329" r:id="rId81"/>
    <p:sldId id="330" r:id="rId82"/>
    <p:sldId id="332" r:id="rId83"/>
    <p:sldId id="333" r:id="rId84"/>
    <p:sldId id="331" r:id="rId8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theme" Target="theme/theme1.xml"/><Relationship Id="rId91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notesMaster" Target="notesMasters/notesMaster1.xml"/><Relationship Id="rId87" Type="http://schemas.openxmlformats.org/officeDocument/2006/relationships/printerSettings" Target="printerSettings/printerSettings1.bin"/><Relationship Id="rId88" Type="http://schemas.openxmlformats.org/officeDocument/2006/relationships/presProps" Target="presProps.xml"/><Relationship Id="rId8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3409E8-4AB9-A644-9884-8B18C000D97C}" type="datetimeFigureOut">
              <a:rPr lang="en-US" smtClean="0"/>
              <a:t>4/26/13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27F672-4EB7-A04C-B99F-43A797DFF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66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1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0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1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2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3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A69F67-06BD-EC4C-A11C-4C35D517E264}" type="slidenum">
              <a:rPr lang="en-US"/>
              <a:pPr/>
              <a:t>18</a:t>
            </a:fld>
            <a:endParaRPr lang="en-US"/>
          </a:p>
        </p:txBody>
      </p:sp>
      <p:sp>
        <p:nvSpPr>
          <p:cNvPr id="72397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66813" y="703263"/>
            <a:ext cx="4533900" cy="3402012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0225"/>
            <a:ext cx="5026025" cy="411638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7B9B-31E0-DA4D-9A63-895360AEEF11}" type="datetimeFigureOut">
              <a:rPr lang="en-US" smtClean="0"/>
              <a:t>4/26/13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301-6E7B-3F4C-AA55-A60086DE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335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7B9B-31E0-DA4D-9A63-895360AEEF11}" type="datetimeFigureOut">
              <a:rPr lang="en-US" smtClean="0"/>
              <a:t>4/26/13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301-6E7B-3F4C-AA55-A60086DE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96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7B9B-31E0-DA4D-9A63-895360AEEF11}" type="datetimeFigureOut">
              <a:rPr lang="en-US" smtClean="0"/>
              <a:t>4/26/13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301-6E7B-3F4C-AA55-A60086DE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4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534150"/>
            <a:ext cx="31242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C. Barrett &amp; S. A. Seshia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0" y="65532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ICCAD 2009 Tutorial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5341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7CD44EA-BDDE-724B-94E8-B741C010F7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0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7B9B-31E0-DA4D-9A63-895360AEEF11}" type="datetimeFigureOut">
              <a:rPr lang="en-US" smtClean="0"/>
              <a:t>4/26/13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301-6E7B-3F4C-AA55-A60086DE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01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7B9B-31E0-DA4D-9A63-895360AEEF11}" type="datetimeFigureOut">
              <a:rPr lang="en-US" smtClean="0"/>
              <a:t>4/26/13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301-6E7B-3F4C-AA55-A60086DE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29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7B9B-31E0-DA4D-9A63-895360AEEF11}" type="datetimeFigureOut">
              <a:rPr lang="en-US" smtClean="0"/>
              <a:t>4/26/13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301-6E7B-3F4C-AA55-A60086DE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54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7B9B-31E0-DA4D-9A63-895360AEEF11}" type="datetimeFigureOut">
              <a:rPr lang="en-US" smtClean="0"/>
              <a:t>4/26/13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301-6E7B-3F4C-AA55-A60086DE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54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7B9B-31E0-DA4D-9A63-895360AEEF11}" type="datetimeFigureOut">
              <a:rPr lang="en-US" smtClean="0"/>
              <a:t>4/26/13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301-6E7B-3F4C-AA55-A60086DE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4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7B9B-31E0-DA4D-9A63-895360AEEF11}" type="datetimeFigureOut">
              <a:rPr lang="en-US" smtClean="0"/>
              <a:t>4/26/13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301-6E7B-3F4C-AA55-A60086DE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128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7B9B-31E0-DA4D-9A63-895360AEEF11}" type="datetimeFigureOut">
              <a:rPr lang="en-US" smtClean="0"/>
              <a:t>4/26/13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301-6E7B-3F4C-AA55-A60086DE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21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7B9B-31E0-DA4D-9A63-895360AEEF11}" type="datetimeFigureOut">
              <a:rPr lang="en-US" smtClean="0"/>
              <a:t>4/26/13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6301-6E7B-3F4C-AA55-A60086DE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231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C7B9B-31E0-DA4D-9A63-895360AEEF11}" type="datetimeFigureOut">
              <a:rPr lang="en-US" smtClean="0"/>
              <a:t>4/26/13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A6301-6E7B-3F4C-AA55-A60086DE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407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ecs.berkeley.edu/~sseshia/pubdir/SMT-BookChapter.pdf" TargetMode="Externa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SMT Solvers</a:t>
            </a:r>
            <a:br>
              <a:rPr lang="en-US" dirty="0" smtClean="0"/>
            </a:br>
            <a:r>
              <a:rPr lang="en-US" dirty="0" smtClean="0"/>
              <a:t>(an extension of SAT)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Kenneth Roe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362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6ABFE-9F86-E547-9528-9FC45CF47F98}" type="slidenum">
              <a:rPr lang="en-US"/>
              <a:pPr/>
              <a:t>10</a:t>
            </a:fld>
            <a:endParaRPr lang="en-US"/>
          </a:p>
        </p:txBody>
      </p:sp>
      <p:sp>
        <p:nvSpPr>
          <p:cNvPr id="73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First-Order Logic: Syntax</a:t>
            </a:r>
          </a:p>
        </p:txBody>
      </p:sp>
      <p:sp>
        <p:nvSpPr>
          <p:cNvPr id="73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with propositional logic, expressions in first-order logic are made up of sequences of symbols.</a:t>
            </a:r>
          </a:p>
          <a:p>
            <a:r>
              <a:rPr lang="en-US" dirty="0"/>
              <a:t>Symbols are divided into </a:t>
            </a:r>
            <a:r>
              <a:rPr lang="en-US" i="1" dirty="0">
                <a:solidFill>
                  <a:schemeClr val="tx1"/>
                </a:solidFill>
              </a:rPr>
              <a:t>logical symbols</a:t>
            </a:r>
            <a:r>
              <a:rPr lang="en-US" i="1" dirty="0"/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0066FF"/>
                </a:solidFill>
              </a:rPr>
              <a:t>non-logical symbols </a:t>
            </a:r>
            <a:r>
              <a:rPr lang="en-US" dirty="0">
                <a:solidFill>
                  <a:srgbClr val="0066FF"/>
                </a:solidFill>
              </a:rPr>
              <a:t>or </a:t>
            </a:r>
            <a:r>
              <a:rPr lang="en-US" i="1" dirty="0">
                <a:solidFill>
                  <a:srgbClr val="0066FF"/>
                </a:solidFill>
              </a:rPr>
              <a:t>parameters</a:t>
            </a:r>
            <a:r>
              <a:rPr lang="en-US" dirty="0"/>
              <a:t>.</a:t>
            </a:r>
          </a:p>
          <a:p>
            <a:r>
              <a:rPr lang="en-US" dirty="0"/>
              <a:t>Example:</a:t>
            </a:r>
          </a:p>
          <a:p>
            <a:pPr>
              <a:buFontTx/>
              <a:buNone/>
            </a:pPr>
            <a:r>
              <a:rPr lang="en-US" dirty="0"/>
              <a:t>     </a:t>
            </a:r>
            <a:r>
              <a:rPr lang="en-US" dirty="0">
                <a:solidFill>
                  <a:srgbClr val="0066FF"/>
                </a:solidFill>
              </a:rPr>
              <a:t>(x = y) </a:t>
            </a:r>
            <a:r>
              <a:rPr lang="en-US" b="1" dirty="0">
                <a:latin typeface="cmsy10" charset="0"/>
              </a:rPr>
              <a:t>⋀</a:t>
            </a:r>
            <a:r>
              <a:rPr lang="en-US" dirty="0" smtClean="0">
                <a:solidFill>
                  <a:srgbClr val="0066FF"/>
                </a:solidFill>
              </a:rPr>
              <a:t> </a:t>
            </a:r>
            <a:r>
              <a:rPr lang="en-US" dirty="0">
                <a:solidFill>
                  <a:srgbClr val="0066FF"/>
                </a:solidFill>
              </a:rPr>
              <a:t>(y = z) </a:t>
            </a:r>
            <a:r>
              <a:rPr lang="en-US" b="1" dirty="0" smtClean="0">
                <a:solidFill>
                  <a:schemeClr val="tx1"/>
                </a:solidFill>
                <a:latin typeface="cmsy10" charset="0"/>
              </a:rPr>
              <a:t>⋀</a:t>
            </a:r>
            <a:r>
              <a:rPr lang="en-US" dirty="0" smtClean="0">
                <a:solidFill>
                  <a:srgbClr val="0066FF"/>
                </a:solidFill>
              </a:rPr>
              <a:t>(</a:t>
            </a:r>
            <a:r>
              <a:rPr lang="en-US" dirty="0">
                <a:solidFill>
                  <a:srgbClr val="0066FF"/>
                </a:solidFill>
              </a:rPr>
              <a:t>f(z) </a:t>
            </a:r>
            <a:r>
              <a:rPr lang="en-US" b="1" dirty="0" smtClean="0">
                <a:solidFill>
                  <a:srgbClr val="0066FF"/>
                </a:solidFill>
                <a:latin typeface="cmsy10" charset="0"/>
              </a:rPr>
              <a:t>➝</a:t>
            </a:r>
            <a:r>
              <a:rPr lang="en-US" dirty="0" smtClean="0">
                <a:solidFill>
                  <a:srgbClr val="0066FF"/>
                </a:solidFill>
              </a:rPr>
              <a:t> </a:t>
            </a:r>
            <a:r>
              <a:rPr lang="en-US" dirty="0">
                <a:solidFill>
                  <a:srgbClr val="0066FF"/>
                </a:solidFill>
              </a:rPr>
              <a:t>f(x)+1)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497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B31ED-30E9-D041-ADAB-BF07C7B95DAC}" type="slidenum">
              <a:rPr lang="en-US"/>
              <a:pPr/>
              <a:t>11</a:t>
            </a:fld>
            <a:endParaRPr lang="en-US"/>
          </a:p>
        </p:txBody>
      </p:sp>
      <p:sp>
        <p:nvSpPr>
          <p:cNvPr id="73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/>
              <a:t>First-Order Logic: Syntax</a:t>
            </a:r>
          </a:p>
        </p:txBody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r>
              <a:rPr lang="en-US" dirty="0"/>
              <a:t>Logical Symbols</a:t>
            </a:r>
          </a:p>
          <a:p>
            <a:pPr lvl="1"/>
            <a:r>
              <a:rPr lang="en-US" dirty="0"/>
              <a:t>Propositional connectives: </a:t>
            </a:r>
            <a:r>
              <a:rPr lang="en-US" b="1" dirty="0" smtClean="0">
                <a:latin typeface="cmsy10" charset="0"/>
              </a:rPr>
              <a:t>⋀</a:t>
            </a:r>
            <a:r>
              <a:rPr lang="en-US" dirty="0" smtClean="0"/>
              <a:t>, </a:t>
            </a:r>
            <a:r>
              <a:rPr lang="en-US" b="1" dirty="0" smtClean="0">
                <a:latin typeface="cmsy10" charset="0"/>
              </a:rPr>
              <a:t>⋁</a:t>
            </a:r>
            <a:r>
              <a:rPr lang="en-US" dirty="0" smtClean="0"/>
              <a:t>, </a:t>
            </a:r>
            <a:r>
              <a:rPr lang="en-US" b="1" dirty="0" smtClean="0">
                <a:latin typeface="cmsy10" charset="0"/>
              </a:rPr>
              <a:t>¬</a:t>
            </a:r>
            <a:r>
              <a:rPr lang="en-US" dirty="0" smtClean="0"/>
              <a:t>, </a:t>
            </a:r>
            <a:r>
              <a:rPr lang="en-US" b="1" dirty="0" smtClean="0">
                <a:latin typeface="cmsy10" charset="0"/>
              </a:rPr>
              <a:t>→</a:t>
            </a:r>
            <a:r>
              <a:rPr lang="en-US" dirty="0" smtClean="0"/>
              <a:t>,…</a:t>
            </a:r>
            <a:endParaRPr lang="en-US" dirty="0">
              <a:latin typeface="cmsy10" charset="0"/>
            </a:endParaRPr>
          </a:p>
          <a:p>
            <a:pPr lvl="1"/>
            <a:r>
              <a:rPr lang="en-US" dirty="0"/>
              <a:t>Variables: v1, v2, . . .</a:t>
            </a:r>
          </a:p>
          <a:p>
            <a:pPr lvl="1"/>
            <a:r>
              <a:rPr lang="en-US" dirty="0"/>
              <a:t>Quantifiers: </a:t>
            </a:r>
            <a:r>
              <a:rPr lang="en-US" b="1" dirty="0">
                <a:latin typeface="cmsy10" charset="0"/>
              </a:rPr>
              <a:t>8</a:t>
            </a:r>
            <a:r>
              <a:rPr lang="en-US" dirty="0"/>
              <a:t>, </a:t>
            </a:r>
            <a:r>
              <a:rPr lang="en-US" b="1" dirty="0">
                <a:latin typeface="cmsy10" charset="0"/>
              </a:rPr>
              <a:t>9</a:t>
            </a:r>
            <a:r>
              <a:rPr lang="en-US" dirty="0"/>
              <a:t> </a:t>
            </a:r>
          </a:p>
          <a:p>
            <a:r>
              <a:rPr lang="en-US" dirty="0"/>
              <a:t>Non-logical symbols/Parameters</a:t>
            </a:r>
          </a:p>
          <a:p>
            <a:pPr lvl="1"/>
            <a:r>
              <a:rPr lang="en-US" dirty="0"/>
              <a:t>Equality:  =</a:t>
            </a:r>
          </a:p>
          <a:p>
            <a:pPr lvl="1"/>
            <a:r>
              <a:rPr lang="en-US" dirty="0"/>
              <a:t>Functions: +, -, %, bit-wise &amp;, f(), </a:t>
            </a:r>
            <a:r>
              <a:rPr lang="en-US" dirty="0" err="1"/>
              <a:t>concat</a:t>
            </a:r>
            <a:r>
              <a:rPr lang="en-US" dirty="0"/>
              <a:t>, …</a:t>
            </a:r>
          </a:p>
          <a:p>
            <a:pPr lvl="1"/>
            <a:r>
              <a:rPr lang="en-US" dirty="0"/>
              <a:t>Predicates: </a:t>
            </a:r>
            <a:r>
              <a:rPr lang="en-US" b="1" dirty="0">
                <a:latin typeface="cmsy10" charset="0"/>
              </a:rPr>
              <a:t>·</a:t>
            </a:r>
            <a:r>
              <a:rPr lang="en-US" dirty="0"/>
              <a:t>, </a:t>
            </a:r>
            <a:r>
              <a:rPr lang="en-US" dirty="0" err="1"/>
              <a:t>is_substring</a:t>
            </a:r>
            <a:r>
              <a:rPr lang="en-US" dirty="0"/>
              <a:t>, …</a:t>
            </a:r>
          </a:p>
          <a:p>
            <a:pPr lvl="1"/>
            <a:r>
              <a:rPr lang="en-US" dirty="0"/>
              <a:t>Constant symbols: 0, 1.0, null, …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065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20A06-930C-5940-AFF5-EF8FEA24C380}" type="slidenum">
              <a:rPr lang="en-US"/>
              <a:pPr/>
              <a:t>12</a:t>
            </a:fld>
            <a:endParaRPr lang="en-US"/>
          </a:p>
        </p:txBody>
      </p:sp>
      <p:sp>
        <p:nvSpPr>
          <p:cNvPr id="74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Quantifier-free Subset</a:t>
            </a:r>
          </a:p>
        </p:txBody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will largely restrict ourselves to formulas without quantifiers </a:t>
            </a:r>
            <a:r>
              <a:rPr lang="en-US" dirty="0" smtClean="0"/>
              <a:t>(</a:t>
            </a:r>
            <a:r>
              <a:rPr lang="en-US" b="1" dirty="0" smtClean="0">
                <a:latin typeface="cmsy10" charset="0"/>
              </a:rPr>
              <a:t>∀</a:t>
            </a:r>
            <a:r>
              <a:rPr lang="en-US" smtClean="0"/>
              <a:t>, </a:t>
            </a:r>
            <a:r>
              <a:rPr lang="en-US" b="1" smtClean="0">
                <a:latin typeface="cmsy10" charset="0"/>
              </a:rPr>
              <a:t>∃</a:t>
            </a:r>
            <a:r>
              <a:rPr lang="en-US" smtClean="0"/>
              <a:t>)</a:t>
            </a:r>
            <a:endParaRPr lang="en-US" dirty="0"/>
          </a:p>
          <a:p>
            <a:r>
              <a:rPr lang="en-US" dirty="0"/>
              <a:t>This is called the </a:t>
            </a:r>
            <a:r>
              <a:rPr lang="en-US" dirty="0">
                <a:solidFill>
                  <a:schemeClr val="tx1"/>
                </a:solidFill>
              </a:rPr>
              <a:t>quantifier-free</a:t>
            </a:r>
            <a:r>
              <a:rPr lang="en-US" dirty="0"/>
              <a:t> subset/fragment of first-order logic with the             relevant theory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585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F25A-D22B-C84B-BB3F-C639375F9D0B}" type="slidenum">
              <a:rPr lang="en-US"/>
              <a:pPr/>
              <a:t>13</a:t>
            </a:fld>
            <a:endParaRPr lang="en-US"/>
          </a:p>
        </p:txBody>
      </p:sp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Logical Theory </a:t>
            </a: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Defines a set of </a:t>
            </a:r>
            <a:r>
              <a:rPr lang="en-US">
                <a:solidFill>
                  <a:schemeClr val="tx1"/>
                </a:solidFill>
              </a:rPr>
              <a:t>parameters (non-logical symbols)</a:t>
            </a:r>
            <a:r>
              <a:rPr lang="en-US"/>
              <a:t> and their meanings</a:t>
            </a:r>
          </a:p>
          <a:p>
            <a:r>
              <a:rPr lang="en-US"/>
              <a:t>This definition is called a </a:t>
            </a:r>
            <a:r>
              <a:rPr lang="en-US" i="1"/>
              <a:t>signature</a:t>
            </a:r>
            <a:r>
              <a:rPr lang="en-US"/>
              <a:t>.</a:t>
            </a:r>
          </a:p>
          <a:p>
            <a:r>
              <a:rPr lang="en-US"/>
              <a:t>Example of a signature:</a:t>
            </a:r>
          </a:p>
          <a:p>
            <a:pPr>
              <a:buFontTx/>
              <a:buNone/>
            </a:pPr>
            <a:r>
              <a:rPr lang="en-US"/>
              <a:t>    Theory of </a:t>
            </a:r>
            <a:r>
              <a:rPr lang="en-US">
                <a:solidFill>
                  <a:schemeClr val="tx1"/>
                </a:solidFill>
              </a:rPr>
              <a:t>linear arithmetic over integers</a:t>
            </a:r>
          </a:p>
          <a:p>
            <a:pPr>
              <a:buFontTx/>
              <a:buNone/>
            </a:pPr>
            <a:r>
              <a:rPr lang="en-US"/>
              <a:t>    Signature is </a:t>
            </a:r>
            <a:r>
              <a:rPr lang="en-US">
                <a:solidFill>
                  <a:schemeClr val="tx1"/>
                </a:solidFill>
              </a:rPr>
              <a:t>(0,1,+,-,</a:t>
            </a:r>
            <a:r>
              <a:rPr lang="en-US" b="1">
                <a:solidFill>
                  <a:schemeClr val="tx1"/>
                </a:solidFill>
                <a:latin typeface="cmsy10" charset="0"/>
              </a:rPr>
              <a:t>·</a:t>
            </a:r>
            <a:r>
              <a:rPr lang="en-US">
                <a:solidFill>
                  <a:schemeClr val="tx1"/>
                </a:solidFill>
              </a:rPr>
              <a:t>)</a:t>
            </a:r>
            <a:r>
              <a:rPr lang="en-US"/>
              <a:t> interpreted over </a:t>
            </a:r>
            <a:r>
              <a:rPr lang="en-US">
                <a:solidFill>
                  <a:schemeClr val="tx1"/>
                </a:solidFill>
                <a:latin typeface="msbm10" charset="0"/>
              </a:rPr>
              <a:t>Z</a:t>
            </a:r>
            <a:r>
              <a:rPr lang="en-US"/>
              <a:t> </a:t>
            </a:r>
          </a:p>
          <a:p>
            <a:pPr>
              <a:buFontTx/>
              <a:buNone/>
            </a:pP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738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AF812-68A4-6643-BAB3-1EC2C0D45C8C}" type="slidenum">
              <a:rPr lang="en-US"/>
              <a:pPr/>
              <a:t>14</a:t>
            </a:fld>
            <a:endParaRPr lang="en-US"/>
          </a:p>
        </p:txBody>
      </p:sp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Roadmap for this Tutorial</a:t>
            </a:r>
          </a:p>
        </p:txBody>
      </p:sp>
      <p:sp>
        <p:nvSpPr>
          <p:cNvPr id="76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charset="0"/>
              <a:buChar char="Ø"/>
            </a:pPr>
            <a:r>
              <a:rPr lang="en-US" dirty="0">
                <a:solidFill>
                  <a:schemeClr val="bg2"/>
                </a:solidFill>
              </a:rPr>
              <a:t>Background and Notation</a:t>
            </a:r>
          </a:p>
          <a:p>
            <a:r>
              <a:rPr lang="en-US" dirty="0" smtClean="0"/>
              <a:t>Survey of Theories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Equality of </a:t>
            </a:r>
            <a:r>
              <a:rPr lang="en-US" dirty="0" err="1" smtClean="0">
                <a:solidFill>
                  <a:schemeClr val="bg2"/>
                </a:solidFill>
              </a:rPr>
              <a:t>uninterpreted</a:t>
            </a:r>
            <a:r>
              <a:rPr lang="en-US" dirty="0" smtClean="0">
                <a:solidFill>
                  <a:schemeClr val="bg2"/>
                </a:solidFill>
              </a:rPr>
              <a:t> function symbols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Bit vector arithmetic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Linear arithmetic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Difference logic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Array theory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Review DLL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Extending DLL to DPLL(t)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Combining theories</a:t>
            </a:r>
            <a:endParaRPr lang="en-US" dirty="0" smtClean="0">
              <a:solidFill>
                <a:schemeClr val="bg2"/>
              </a:solidFill>
            </a:endParaRP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806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0F1C-A817-944B-B454-C93C267E0FF8}" type="slidenum">
              <a:rPr lang="en-US"/>
              <a:pPr/>
              <a:t>15</a:t>
            </a:fld>
            <a:endParaRPr lang="en-US"/>
          </a:p>
        </p:txBody>
      </p:sp>
      <p:sp>
        <p:nvSpPr>
          <p:cNvPr id="73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Useful Theories</a:t>
            </a:r>
          </a:p>
        </p:txBody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Equality (with uninterpreted functions)</a:t>
            </a:r>
          </a:p>
          <a:p>
            <a:r>
              <a:rPr lang="en-US"/>
              <a:t>Linear arithmetic (over </a:t>
            </a:r>
            <a:r>
              <a:rPr lang="en-US">
                <a:latin typeface="msbm10" charset="0"/>
              </a:rPr>
              <a:t>Q</a:t>
            </a:r>
            <a:r>
              <a:rPr lang="en-US"/>
              <a:t> or </a:t>
            </a:r>
            <a:r>
              <a:rPr lang="en-US">
                <a:latin typeface="msbm10" charset="0"/>
              </a:rPr>
              <a:t>Z</a:t>
            </a:r>
            <a:r>
              <a:rPr lang="en-US"/>
              <a:t>)</a:t>
            </a:r>
          </a:p>
          <a:p>
            <a:r>
              <a:rPr lang="en-US"/>
              <a:t>Difference logic (over </a:t>
            </a:r>
            <a:r>
              <a:rPr lang="en-US">
                <a:latin typeface="msbm10" charset="0"/>
              </a:rPr>
              <a:t>Q</a:t>
            </a:r>
            <a:r>
              <a:rPr lang="en-US"/>
              <a:t> or </a:t>
            </a:r>
            <a:r>
              <a:rPr lang="en-US">
                <a:latin typeface="msbm10" charset="0"/>
              </a:rPr>
              <a:t>Z</a:t>
            </a:r>
            <a:r>
              <a:rPr lang="en-US"/>
              <a:t>) </a:t>
            </a:r>
          </a:p>
          <a:p>
            <a:r>
              <a:rPr lang="en-US"/>
              <a:t>Finite-precision bit-vectors </a:t>
            </a:r>
          </a:p>
          <a:p>
            <a:pPr lvl="1"/>
            <a:r>
              <a:rPr lang="en-US"/>
              <a:t>integer or floating-point</a:t>
            </a:r>
          </a:p>
          <a:p>
            <a:r>
              <a:rPr lang="en-US"/>
              <a:t>Arrays / memories</a:t>
            </a:r>
          </a:p>
          <a:p>
            <a:r>
              <a:rPr lang="en-US"/>
              <a:t>Misc.: Non-linear arithmetic, strings, inductive datatypes (e.g. lists), sets, …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427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each theory there is a decision procedure</a:t>
            </a:r>
          </a:p>
          <a:p>
            <a:r>
              <a:rPr lang="en-US" dirty="0" smtClean="0"/>
              <a:t>Given a set of predicates in the theory, the procedure will always tell you whether or not they can be satisfied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203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F27E0-7243-5148-BBBE-EC67645216BE}" type="slidenum">
              <a:rPr lang="en-US"/>
              <a:pPr/>
              <a:t>17</a:t>
            </a:fld>
            <a:endParaRPr lang="en-US"/>
          </a:p>
        </p:txBody>
      </p:sp>
      <p:sp>
        <p:nvSpPr>
          <p:cNvPr id="7372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Theory of Equality and Uninterpreted Functions (EUF)</a:t>
            </a:r>
          </a:p>
        </p:txBody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called the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free theory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  <a:p>
            <a:pPr lvl="1"/>
            <a:r>
              <a:rPr lang="en-US" dirty="0"/>
              <a:t>Because function symbols can take any meaning</a:t>
            </a:r>
          </a:p>
          <a:p>
            <a:pPr lvl="1"/>
            <a:r>
              <a:rPr lang="en-US" dirty="0"/>
              <a:t>Only property required is </a:t>
            </a:r>
            <a:r>
              <a:rPr lang="en-US" i="1" dirty="0"/>
              <a:t>congruence</a:t>
            </a:r>
            <a:r>
              <a:rPr lang="en-US" dirty="0"/>
              <a:t>: that these symbols map identical arguments to identical values i.e.,  </a:t>
            </a:r>
            <a:r>
              <a:rPr lang="en-US" dirty="0">
                <a:solidFill>
                  <a:schemeClr val="tx1"/>
                </a:solidFill>
              </a:rPr>
              <a:t>x = y </a:t>
            </a:r>
            <a:r>
              <a:rPr lang="en-US" b="1" dirty="0" smtClean="0">
                <a:latin typeface="cmsy10" charset="0"/>
              </a:rPr>
              <a:t>⇒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f(x) = f(y)</a:t>
            </a:r>
            <a:r>
              <a:rPr lang="en-US" dirty="0"/>
              <a:t>  </a:t>
            </a:r>
          </a:p>
          <a:p>
            <a:r>
              <a:rPr lang="en-US" dirty="0"/>
              <a:t>SMTLIB name: QF_UF</a:t>
            </a:r>
          </a:p>
          <a:p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631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A1534-19B2-2A4C-97F5-F4D1151242E4}" type="slidenum">
              <a:rPr lang="en-US"/>
              <a:pPr/>
              <a:t>18</a:t>
            </a:fld>
            <a:endParaRPr lang="en-US"/>
          </a:p>
        </p:txBody>
      </p:sp>
      <p:grpSp>
        <p:nvGrpSpPr>
          <p:cNvPr id="722946" name="Group 2"/>
          <p:cNvGrpSpPr>
            <a:grpSpLocks/>
          </p:cNvGrpSpPr>
          <p:nvPr/>
        </p:nvGrpSpPr>
        <p:grpSpPr bwMode="auto">
          <a:xfrm>
            <a:off x="1098550" y="1411288"/>
            <a:ext cx="1466850" cy="1423987"/>
            <a:chOff x="714" y="857"/>
            <a:chExt cx="924" cy="897"/>
          </a:xfrm>
        </p:grpSpPr>
        <p:sp>
          <p:nvSpPr>
            <p:cNvPr id="722947" name="Line 3"/>
            <p:cNvSpPr>
              <a:spLocks noChangeShapeType="1"/>
            </p:cNvSpPr>
            <p:nvPr/>
          </p:nvSpPr>
          <p:spPr bwMode="auto">
            <a:xfrm>
              <a:off x="719" y="979"/>
              <a:ext cx="528" cy="0"/>
            </a:xfrm>
            <a:prstGeom prst="line">
              <a:avLst/>
            </a:prstGeom>
            <a:noFill/>
            <a:ln w="28575">
              <a:solidFill>
                <a:srgbClr val="66FF33"/>
              </a:solidFill>
              <a:round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2948" name="Line 4"/>
            <p:cNvSpPr>
              <a:spLocks noChangeShapeType="1"/>
            </p:cNvSpPr>
            <p:nvPr/>
          </p:nvSpPr>
          <p:spPr bwMode="auto">
            <a:xfrm>
              <a:off x="730" y="1141"/>
              <a:ext cx="528" cy="0"/>
            </a:xfrm>
            <a:prstGeom prst="line">
              <a:avLst/>
            </a:prstGeom>
            <a:noFill/>
            <a:ln w="28575">
              <a:solidFill>
                <a:srgbClr val="66FF33"/>
              </a:solidFill>
              <a:round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2949" name="Line 5"/>
            <p:cNvSpPr>
              <a:spLocks noChangeShapeType="1"/>
            </p:cNvSpPr>
            <p:nvPr/>
          </p:nvSpPr>
          <p:spPr bwMode="auto">
            <a:xfrm>
              <a:off x="724" y="1303"/>
              <a:ext cx="528" cy="0"/>
            </a:xfrm>
            <a:prstGeom prst="line">
              <a:avLst/>
            </a:prstGeom>
            <a:noFill/>
            <a:ln w="28575">
              <a:solidFill>
                <a:srgbClr val="66FF33"/>
              </a:solidFill>
              <a:round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2950" name="Line 6"/>
            <p:cNvSpPr>
              <a:spLocks noChangeShapeType="1"/>
            </p:cNvSpPr>
            <p:nvPr/>
          </p:nvSpPr>
          <p:spPr bwMode="auto">
            <a:xfrm>
              <a:off x="714" y="1610"/>
              <a:ext cx="528" cy="0"/>
            </a:xfrm>
            <a:prstGeom prst="line">
              <a:avLst/>
            </a:prstGeom>
            <a:noFill/>
            <a:ln w="28575">
              <a:solidFill>
                <a:srgbClr val="66FF33"/>
              </a:solidFill>
              <a:round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2951" name="Text Box 7"/>
            <p:cNvSpPr txBox="1">
              <a:spLocks noChangeArrowheads="1"/>
            </p:cNvSpPr>
            <p:nvPr/>
          </p:nvSpPr>
          <p:spPr bwMode="auto">
            <a:xfrm>
              <a:off x="1265" y="857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2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pPr algn="l"/>
              <a:r>
                <a:rPr lang="en-US" sz="2000" b="0" i="1">
                  <a:latin typeface="Times New Roman" charset="0"/>
                </a:rPr>
                <a:t>x</a:t>
              </a:r>
              <a:r>
                <a:rPr lang="en-US" sz="2000" b="0" baseline="-25000">
                  <a:latin typeface="Times New Roman" charset="0"/>
                </a:rPr>
                <a:t>0</a:t>
              </a:r>
              <a:endParaRPr lang="en-US" sz="2000">
                <a:latin typeface="Times New Roman" charset="0"/>
              </a:endParaRPr>
            </a:p>
          </p:txBody>
        </p:sp>
        <p:sp>
          <p:nvSpPr>
            <p:cNvPr id="722952" name="Text Box 8"/>
            <p:cNvSpPr txBox="1">
              <a:spLocks noChangeArrowheads="1"/>
            </p:cNvSpPr>
            <p:nvPr/>
          </p:nvSpPr>
          <p:spPr bwMode="auto">
            <a:xfrm>
              <a:off x="1275" y="998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2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pPr algn="l"/>
              <a:r>
                <a:rPr lang="en-US" sz="2000" b="0" i="1">
                  <a:latin typeface="Times New Roman" charset="0"/>
                </a:rPr>
                <a:t>x</a:t>
              </a:r>
              <a:r>
                <a:rPr lang="en-US" sz="2000" b="0" baseline="-25000">
                  <a:latin typeface="Times New Roman" charset="0"/>
                </a:rPr>
                <a:t>1</a:t>
              </a:r>
              <a:endParaRPr lang="en-US" sz="2000">
                <a:latin typeface="Times New Roman" charset="0"/>
              </a:endParaRPr>
            </a:p>
          </p:txBody>
        </p:sp>
        <p:sp>
          <p:nvSpPr>
            <p:cNvPr id="722953" name="Text Box 9"/>
            <p:cNvSpPr txBox="1">
              <a:spLocks noChangeArrowheads="1"/>
            </p:cNvSpPr>
            <p:nvPr/>
          </p:nvSpPr>
          <p:spPr bwMode="auto">
            <a:xfrm>
              <a:off x="1270" y="1185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2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pPr algn="l"/>
              <a:r>
                <a:rPr lang="en-US" sz="2000" b="0" i="1">
                  <a:latin typeface="Times New Roman" charset="0"/>
                </a:rPr>
                <a:t>x</a:t>
              </a:r>
              <a:r>
                <a:rPr lang="en-US" sz="2000" b="0" baseline="-25000">
                  <a:latin typeface="Times New Roman" charset="0"/>
                </a:rPr>
                <a:t>2</a:t>
              </a:r>
              <a:endParaRPr lang="en-US" sz="2000">
                <a:latin typeface="Times New Roman" charset="0"/>
              </a:endParaRPr>
            </a:p>
          </p:txBody>
        </p:sp>
        <p:sp>
          <p:nvSpPr>
            <p:cNvPr id="722954" name="Text Box 10"/>
            <p:cNvSpPr txBox="1">
              <a:spLocks noChangeArrowheads="1"/>
            </p:cNvSpPr>
            <p:nvPr/>
          </p:nvSpPr>
          <p:spPr bwMode="auto">
            <a:xfrm>
              <a:off x="1259" y="1523"/>
              <a:ext cx="37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2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pPr algn="l"/>
              <a:r>
                <a:rPr lang="en-US" sz="2000" b="0" i="1">
                  <a:latin typeface="Times New Roman" charset="0"/>
                </a:rPr>
                <a:t>x</a:t>
              </a:r>
              <a:r>
                <a:rPr lang="en-US" sz="2000" b="0" i="1" baseline="-25000">
                  <a:latin typeface="Times New Roman" charset="0"/>
                </a:rPr>
                <a:t>n</a:t>
              </a:r>
              <a:r>
                <a:rPr lang="en-US" sz="2000" b="0" baseline="-25000">
                  <a:latin typeface="Times New Roman" charset="0"/>
                </a:rPr>
                <a:t>-1</a:t>
              </a:r>
              <a:endParaRPr lang="en-US" sz="2000">
                <a:latin typeface="Times New Roman" charset="0"/>
              </a:endParaRPr>
            </a:p>
          </p:txBody>
        </p:sp>
      </p:grpSp>
      <p:sp>
        <p:nvSpPr>
          <p:cNvPr id="722955" name="Rectangle 11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/>
              <a:t>Data and Function Abstraction                 with EUF</a:t>
            </a:r>
          </a:p>
        </p:txBody>
      </p:sp>
      <p:grpSp>
        <p:nvGrpSpPr>
          <p:cNvPr id="722956" name="Group 12"/>
          <p:cNvGrpSpPr>
            <a:grpSpLocks/>
          </p:cNvGrpSpPr>
          <p:nvPr/>
        </p:nvGrpSpPr>
        <p:grpSpPr bwMode="auto">
          <a:xfrm>
            <a:off x="1169988" y="3997325"/>
            <a:ext cx="1066800" cy="1181100"/>
            <a:chOff x="3744" y="939"/>
            <a:chExt cx="672" cy="744"/>
          </a:xfrm>
        </p:grpSpPr>
        <p:sp>
          <p:nvSpPr>
            <p:cNvPr id="722957" name="AutoShape 13"/>
            <p:cNvSpPr>
              <a:spLocks noChangeArrowheads="1"/>
            </p:cNvSpPr>
            <p:nvPr/>
          </p:nvSpPr>
          <p:spPr bwMode="auto">
            <a:xfrm rot="-5400000">
              <a:off x="3681" y="1192"/>
              <a:ext cx="744" cy="238"/>
            </a:xfrm>
            <a:custGeom>
              <a:avLst/>
              <a:gdLst>
                <a:gd name="G0" fmla="+- 2984 0 0"/>
                <a:gd name="G1" fmla="+- 21600 0 2984"/>
                <a:gd name="G2" fmla="*/ 2984 1 2"/>
                <a:gd name="G3" fmla="+- 21600 0 G2"/>
                <a:gd name="G4" fmla="+/ 2984 21600 2"/>
                <a:gd name="G5" fmla="+/ G1 0 2"/>
                <a:gd name="G6" fmla="*/ 21600 21600 2984"/>
                <a:gd name="G7" fmla="*/ G6 1 2"/>
                <a:gd name="G8" fmla="+- 21600 0 G7"/>
                <a:gd name="G9" fmla="*/ 21600 1 2"/>
                <a:gd name="G10" fmla="+- 2984 0 G9"/>
                <a:gd name="G11" fmla="?: G10 G8 0"/>
                <a:gd name="G12" fmla="?: G10 G7 21600"/>
                <a:gd name="T0" fmla="*/ 20108 w 21600"/>
                <a:gd name="T1" fmla="*/ 10800 h 21600"/>
                <a:gd name="T2" fmla="*/ 10800 w 21600"/>
                <a:gd name="T3" fmla="*/ 21600 h 21600"/>
                <a:gd name="T4" fmla="*/ 1492 w 21600"/>
                <a:gd name="T5" fmla="*/ 10800 h 21600"/>
                <a:gd name="T6" fmla="*/ 10800 w 21600"/>
                <a:gd name="T7" fmla="*/ 0 h 21600"/>
                <a:gd name="T8" fmla="*/ 3292 w 21600"/>
                <a:gd name="T9" fmla="*/ 3292 h 21600"/>
                <a:gd name="T10" fmla="*/ 18308 w 21600"/>
                <a:gd name="T11" fmla="*/ 18308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984" y="21600"/>
                  </a:lnTo>
                  <a:lnTo>
                    <a:pt x="18616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lIns="45720" rIns="45720" anchor="ctr">
              <a:spAutoFit/>
            </a:bodyPr>
            <a:lstStyle/>
            <a:p>
              <a:r>
                <a:rPr lang="en-US">
                  <a:solidFill>
                    <a:srgbClr val="0000CC"/>
                  </a:solidFill>
                  <a:latin typeface="Helvetica" charset="0"/>
                </a:rPr>
                <a:t>ALU</a:t>
              </a:r>
            </a:p>
          </p:txBody>
        </p:sp>
        <p:sp>
          <p:nvSpPr>
            <p:cNvPr id="722958" name="Line 14"/>
            <p:cNvSpPr>
              <a:spLocks noChangeShapeType="1"/>
            </p:cNvSpPr>
            <p:nvPr/>
          </p:nvSpPr>
          <p:spPr bwMode="auto">
            <a:xfrm>
              <a:off x="3744" y="1548"/>
              <a:ext cx="192" cy="0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2959" name="Line 15"/>
            <p:cNvSpPr>
              <a:spLocks noChangeShapeType="1"/>
            </p:cNvSpPr>
            <p:nvPr/>
          </p:nvSpPr>
          <p:spPr bwMode="auto">
            <a:xfrm>
              <a:off x="4176" y="1308"/>
              <a:ext cx="240" cy="0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2960" name="Line 16"/>
            <p:cNvSpPr>
              <a:spLocks noChangeShapeType="1"/>
            </p:cNvSpPr>
            <p:nvPr/>
          </p:nvSpPr>
          <p:spPr bwMode="auto">
            <a:xfrm>
              <a:off x="3744" y="1164"/>
              <a:ext cx="192" cy="0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722961" name="Group 17"/>
          <p:cNvGrpSpPr>
            <a:grpSpLocks/>
          </p:cNvGrpSpPr>
          <p:nvPr/>
        </p:nvGrpSpPr>
        <p:grpSpPr bwMode="auto">
          <a:xfrm>
            <a:off x="661988" y="1825625"/>
            <a:ext cx="5084762" cy="4683126"/>
            <a:chOff x="417" y="1150"/>
            <a:chExt cx="3203" cy="2950"/>
          </a:xfrm>
        </p:grpSpPr>
        <p:grpSp>
          <p:nvGrpSpPr>
            <p:cNvPr id="722962" name="Group 18"/>
            <p:cNvGrpSpPr>
              <a:grpSpLocks/>
            </p:cNvGrpSpPr>
            <p:nvPr/>
          </p:nvGrpSpPr>
          <p:grpSpPr bwMode="auto">
            <a:xfrm>
              <a:off x="1523" y="1150"/>
              <a:ext cx="1457" cy="369"/>
              <a:chOff x="1587" y="1102"/>
              <a:chExt cx="1457" cy="369"/>
            </a:xfrm>
          </p:grpSpPr>
          <p:sp>
            <p:nvSpPr>
              <p:cNvPr id="722963" name="Line 19"/>
              <p:cNvSpPr>
                <a:spLocks noChangeShapeType="1"/>
              </p:cNvSpPr>
              <p:nvPr/>
            </p:nvSpPr>
            <p:spPr bwMode="auto">
              <a:xfrm>
                <a:off x="2062" y="1304"/>
                <a:ext cx="528" cy="0"/>
              </a:xfrm>
              <a:prstGeom prst="line">
                <a:avLst/>
              </a:prstGeom>
              <a:noFill/>
              <a:ln w="76200">
                <a:solidFill>
                  <a:srgbClr val="66FF33"/>
                </a:solidFill>
                <a:round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17961" dir="2700000" algn="ctr" rotWithShape="0">
                        <a:schemeClr val="tx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22964" name="Text Box 20"/>
              <p:cNvSpPr txBox="1">
                <a:spLocks noChangeArrowheads="1"/>
              </p:cNvSpPr>
              <p:nvPr/>
            </p:nvSpPr>
            <p:spPr bwMode="auto">
              <a:xfrm>
                <a:off x="2665" y="1171"/>
                <a:ext cx="379" cy="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17961" dir="2700000" algn="ctr" rotWithShape="0">
                        <a:schemeClr val="tx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pPr algn="l"/>
                <a:r>
                  <a:rPr lang="en-US" sz="2400" b="0" i="1">
                    <a:latin typeface="Times New Roman" charset="0"/>
                  </a:rPr>
                  <a:t>x</a:t>
                </a:r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722965" name="Text Box 21"/>
              <p:cNvSpPr txBox="1">
                <a:spLocks noChangeArrowheads="1"/>
              </p:cNvSpPr>
              <p:nvPr/>
            </p:nvSpPr>
            <p:spPr bwMode="auto">
              <a:xfrm>
                <a:off x="1587" y="1102"/>
                <a:ext cx="342" cy="3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17961" dir="2700000" algn="ctr" rotWithShape="0">
                        <a:schemeClr val="tx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45720" rIns="45720" anchor="ctr">
                <a:spAutoFit/>
              </a:bodyPr>
              <a:lstStyle/>
              <a:p>
                <a:r>
                  <a:rPr lang="en-US" sz="3600">
                    <a:latin typeface="Helvetica" charset="0"/>
                    <a:sym typeface="Symbol" charset="0"/>
                  </a:rPr>
                  <a:t></a:t>
                </a:r>
                <a:endParaRPr lang="en-US" sz="3600">
                  <a:latin typeface="Helvetica" charset="0"/>
                </a:endParaRPr>
              </a:p>
            </p:txBody>
          </p:sp>
        </p:grpSp>
        <p:grpSp>
          <p:nvGrpSpPr>
            <p:cNvPr id="722966" name="Group 22"/>
            <p:cNvGrpSpPr>
              <a:grpSpLocks/>
            </p:cNvGrpSpPr>
            <p:nvPr/>
          </p:nvGrpSpPr>
          <p:grpSpPr bwMode="auto">
            <a:xfrm>
              <a:off x="1539" y="2480"/>
              <a:ext cx="1075" cy="816"/>
              <a:chOff x="1539" y="2480"/>
              <a:chExt cx="1075" cy="816"/>
            </a:xfrm>
          </p:grpSpPr>
          <p:grpSp>
            <p:nvGrpSpPr>
              <p:cNvPr id="722967" name="Group 23"/>
              <p:cNvGrpSpPr>
                <a:grpSpLocks/>
              </p:cNvGrpSpPr>
              <p:nvPr/>
            </p:nvGrpSpPr>
            <p:grpSpPr bwMode="auto">
              <a:xfrm>
                <a:off x="1911" y="2480"/>
                <a:ext cx="703" cy="816"/>
                <a:chOff x="1911" y="2480"/>
                <a:chExt cx="703" cy="816"/>
              </a:xfrm>
            </p:grpSpPr>
            <p:sp>
              <p:nvSpPr>
                <p:cNvPr id="722968" name="AutoShape 24"/>
                <p:cNvSpPr>
                  <a:spLocks noChangeArrowheads="1"/>
                </p:cNvSpPr>
                <p:nvPr/>
              </p:nvSpPr>
              <p:spPr bwMode="auto">
                <a:xfrm rot="-5400000">
                  <a:off x="1830" y="2746"/>
                  <a:ext cx="816" cy="283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2857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17961" dir="2700000" algn="ctr" rotWithShape="0">
                          <a:schemeClr val="tx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eaVert" lIns="45720" rIns="45720" anchor="ctr"/>
                <a:lstStyle/>
                <a:p>
                  <a:r>
                    <a:rPr lang="en-US" sz="2400" i="1">
                      <a:solidFill>
                        <a:srgbClr val="CC0000"/>
                      </a:solidFill>
                      <a:latin typeface="Times New Roman" charset="0"/>
                    </a:rPr>
                    <a:t>f</a:t>
                  </a:r>
                  <a:endParaRPr lang="en-US" sz="2400">
                    <a:solidFill>
                      <a:srgbClr val="CC0000"/>
                    </a:solidFill>
                    <a:latin typeface="Helvetica" charset="0"/>
                  </a:endParaRPr>
                </a:p>
              </p:txBody>
            </p:sp>
            <p:sp>
              <p:nvSpPr>
                <p:cNvPr id="722969" name="Line 25"/>
                <p:cNvSpPr>
                  <a:spLocks noChangeShapeType="1"/>
                </p:cNvSpPr>
                <p:nvPr/>
              </p:nvSpPr>
              <p:spPr bwMode="auto">
                <a:xfrm>
                  <a:off x="1911" y="3153"/>
                  <a:ext cx="192" cy="0"/>
                </a:xfrm>
                <a:prstGeom prst="line">
                  <a:avLst/>
                </a:prstGeom>
                <a:noFill/>
                <a:ln w="57150">
                  <a:solidFill>
                    <a:srgbClr val="66FF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17961" dir="2700000" algn="ctr" rotWithShape="0">
                          <a:schemeClr val="tx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22970" name="Line 26"/>
                <p:cNvSpPr>
                  <a:spLocks noChangeShapeType="1"/>
                </p:cNvSpPr>
                <p:nvPr/>
              </p:nvSpPr>
              <p:spPr bwMode="auto">
                <a:xfrm>
                  <a:off x="2374" y="2914"/>
                  <a:ext cx="240" cy="0"/>
                </a:xfrm>
                <a:prstGeom prst="line">
                  <a:avLst/>
                </a:prstGeom>
                <a:noFill/>
                <a:ln w="57150">
                  <a:solidFill>
                    <a:srgbClr val="66FF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17961" dir="2700000" algn="ctr" rotWithShape="0">
                          <a:schemeClr val="tx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22971" name="Line 27"/>
                <p:cNvSpPr>
                  <a:spLocks noChangeShapeType="1"/>
                </p:cNvSpPr>
                <p:nvPr/>
              </p:nvSpPr>
              <p:spPr bwMode="auto">
                <a:xfrm>
                  <a:off x="1915" y="2690"/>
                  <a:ext cx="192" cy="0"/>
                </a:xfrm>
                <a:prstGeom prst="line">
                  <a:avLst/>
                </a:prstGeom>
                <a:noFill/>
                <a:ln w="57150">
                  <a:solidFill>
                    <a:srgbClr val="66FF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17961" dir="2700000" algn="ctr" rotWithShape="0">
                          <a:schemeClr val="tx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722972" name="Text Box 28"/>
              <p:cNvSpPr txBox="1">
                <a:spLocks noChangeArrowheads="1"/>
              </p:cNvSpPr>
              <p:nvPr/>
            </p:nvSpPr>
            <p:spPr bwMode="auto">
              <a:xfrm>
                <a:off x="1539" y="2687"/>
                <a:ext cx="342" cy="3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17961" dir="2700000" algn="ctr" rotWithShape="0">
                        <a:schemeClr val="tx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45720" rIns="45720" anchor="ctr">
                <a:spAutoFit/>
              </a:bodyPr>
              <a:lstStyle/>
              <a:p>
                <a:r>
                  <a:rPr lang="en-US" sz="3600">
                    <a:latin typeface="Helvetica" charset="0"/>
                    <a:sym typeface="Symbol" charset="0"/>
                  </a:rPr>
                  <a:t></a:t>
                </a:r>
                <a:endParaRPr lang="en-US" sz="3600">
                  <a:latin typeface="Helvetica" charset="0"/>
                </a:endParaRPr>
              </a:p>
            </p:txBody>
          </p:sp>
        </p:grpSp>
        <p:sp>
          <p:nvSpPr>
            <p:cNvPr id="722973" name="Text Box 29"/>
            <p:cNvSpPr txBox="1">
              <a:spLocks noChangeArrowheads="1"/>
            </p:cNvSpPr>
            <p:nvPr/>
          </p:nvSpPr>
          <p:spPr bwMode="auto">
            <a:xfrm>
              <a:off x="482" y="1979"/>
              <a:ext cx="28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2000" b="0">
                  <a:latin typeface="Tahoma" charset="0"/>
                </a:rPr>
                <a:t>Bit-vectors to Abstract Domain (e.g. </a:t>
              </a:r>
              <a:r>
                <a:rPr lang="en-US" sz="2000" b="0">
                  <a:latin typeface="msbm10" charset="0"/>
                </a:rPr>
                <a:t>Z</a:t>
              </a:r>
              <a:r>
                <a:rPr lang="en-US" sz="2000" b="0">
                  <a:latin typeface="Tahoma" charset="0"/>
                </a:rPr>
                <a:t>)</a:t>
              </a:r>
            </a:p>
          </p:txBody>
        </p:sp>
        <p:sp>
          <p:nvSpPr>
            <p:cNvPr id="722974" name="Text Box 30"/>
            <p:cNvSpPr txBox="1">
              <a:spLocks noChangeArrowheads="1"/>
            </p:cNvSpPr>
            <p:nvPr/>
          </p:nvSpPr>
          <p:spPr bwMode="auto">
            <a:xfrm>
              <a:off x="417" y="3459"/>
              <a:ext cx="3203" cy="6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2000" b="0" dirty="0">
                  <a:latin typeface="Tahoma" charset="0"/>
                </a:rPr>
                <a:t>Functional units to </a:t>
              </a:r>
              <a:r>
                <a:rPr lang="en-US" sz="2000" b="0" dirty="0" err="1">
                  <a:latin typeface="Tahoma" charset="0"/>
                </a:rPr>
                <a:t>Uninterpreted</a:t>
              </a:r>
              <a:r>
                <a:rPr lang="en-US" sz="2000" b="0" dirty="0">
                  <a:latin typeface="Tahoma" charset="0"/>
                </a:rPr>
                <a:t> Functions</a:t>
              </a:r>
            </a:p>
            <a:p>
              <a:pPr algn="l" eaLnBrk="1" hangingPunct="1">
                <a:lnSpc>
                  <a:spcPct val="100000"/>
                </a:lnSpc>
              </a:pPr>
              <a:r>
                <a:rPr lang="en-US" sz="2000" b="0" i="1" dirty="0">
                  <a:latin typeface="Times New Roman" charset="0"/>
                </a:rPr>
                <a:t>     </a:t>
              </a:r>
              <a:r>
                <a:rPr lang="en-US" sz="1600" b="0" i="1" dirty="0">
                  <a:latin typeface="Times New Roman" charset="0"/>
                </a:rPr>
                <a:t>      </a:t>
              </a:r>
            </a:p>
            <a:p>
              <a:pPr algn="l" eaLnBrk="1" hangingPunct="1">
                <a:lnSpc>
                  <a:spcPct val="100000"/>
                </a:lnSpc>
              </a:pPr>
              <a:r>
                <a:rPr lang="en-US" sz="2000" b="0" i="1" dirty="0">
                  <a:latin typeface="Times New Roman" charset="0"/>
                </a:rPr>
                <a:t>           a = x  </a:t>
              </a:r>
              <a:r>
                <a:rPr lang="en-US" sz="2000" dirty="0" smtClean="0">
                  <a:latin typeface="cmsy10" charset="0"/>
                </a:rPr>
                <a:t>⋀</a:t>
              </a:r>
              <a:r>
                <a:rPr lang="en-US" sz="2000" b="0" dirty="0" smtClean="0">
                  <a:latin typeface="cmsy10" charset="0"/>
                </a:rPr>
                <a:t> </a:t>
              </a:r>
              <a:r>
                <a:rPr lang="en-US" sz="2000" b="0" dirty="0" smtClean="0">
                  <a:latin typeface="Times New Roman" charset="0"/>
                </a:rPr>
                <a:t> </a:t>
              </a:r>
              <a:r>
                <a:rPr lang="en-US" sz="2000" b="0" i="1" dirty="0">
                  <a:latin typeface="Times New Roman" charset="0"/>
                </a:rPr>
                <a:t>b = y  </a:t>
              </a:r>
              <a:r>
                <a:rPr lang="en-US" sz="2000" dirty="0" smtClean="0">
                  <a:latin typeface="cmsy10" charset="0"/>
                </a:rPr>
                <a:t>⇒</a:t>
              </a:r>
              <a:r>
                <a:rPr lang="en-US" sz="2000" b="0" dirty="0" smtClean="0">
                  <a:latin typeface="cmsy10" charset="0"/>
                </a:rPr>
                <a:t>  </a:t>
              </a:r>
              <a:r>
                <a:rPr lang="en-US" sz="2000" b="0" i="1" dirty="0" smtClean="0">
                  <a:latin typeface="Times New Roman" charset="0"/>
                </a:rPr>
                <a:t> </a:t>
              </a:r>
              <a:r>
                <a:rPr lang="en-US" sz="2000" b="0" i="1" dirty="0">
                  <a:latin typeface="Times New Roman" charset="0"/>
                </a:rPr>
                <a:t>f(</a:t>
              </a:r>
              <a:r>
                <a:rPr lang="en-US" sz="2000" b="0" i="1" dirty="0" err="1">
                  <a:latin typeface="Times New Roman" charset="0"/>
                </a:rPr>
                <a:t>a,b</a:t>
              </a:r>
              <a:r>
                <a:rPr lang="en-US" sz="2000" b="0" i="1" dirty="0">
                  <a:latin typeface="Times New Roman" charset="0"/>
                </a:rPr>
                <a:t>) =  f(</a:t>
              </a:r>
              <a:r>
                <a:rPr lang="en-US" sz="2000" b="0" i="1" dirty="0" err="1">
                  <a:latin typeface="Times New Roman" charset="0"/>
                </a:rPr>
                <a:t>x,y</a:t>
              </a:r>
              <a:r>
                <a:rPr lang="en-US" sz="2000" b="0" i="1" dirty="0">
                  <a:latin typeface="Times New Roman" charset="0"/>
                </a:rPr>
                <a:t>)</a:t>
              </a:r>
            </a:p>
          </p:txBody>
        </p:sp>
      </p:grpSp>
      <p:sp>
        <p:nvSpPr>
          <p:cNvPr id="722976" name="Line 32"/>
          <p:cNvSpPr>
            <a:spLocks noChangeShapeType="1"/>
          </p:cNvSpPr>
          <p:nvPr/>
        </p:nvSpPr>
        <p:spPr bwMode="auto">
          <a:xfrm flipH="1">
            <a:off x="5722938" y="1312863"/>
            <a:ext cx="7937" cy="5545137"/>
          </a:xfrm>
          <a:prstGeom prst="line">
            <a:avLst/>
          </a:prstGeom>
          <a:noFill/>
          <a:ln w="381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22977" name="Text Box 33"/>
          <p:cNvSpPr txBox="1">
            <a:spLocks noChangeArrowheads="1"/>
          </p:cNvSpPr>
          <p:nvPr/>
        </p:nvSpPr>
        <p:spPr bwMode="auto">
          <a:xfrm>
            <a:off x="6005513" y="2097088"/>
            <a:ext cx="2786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000">
                <a:latin typeface="Tahoma" charset="0"/>
              </a:rPr>
              <a:t>Common Operations</a:t>
            </a:r>
          </a:p>
        </p:txBody>
      </p:sp>
      <p:sp>
        <p:nvSpPr>
          <p:cNvPr id="722980" name="Freeform 36"/>
          <p:cNvSpPr>
            <a:spLocks/>
          </p:cNvSpPr>
          <p:nvPr/>
        </p:nvSpPr>
        <p:spPr bwMode="auto">
          <a:xfrm>
            <a:off x="6611938" y="2844800"/>
            <a:ext cx="304800" cy="762000"/>
          </a:xfrm>
          <a:custGeom>
            <a:avLst/>
            <a:gdLst>
              <a:gd name="T0" fmla="*/ 0 w 192"/>
              <a:gd name="T1" fmla="*/ 480 h 480"/>
              <a:gd name="T2" fmla="*/ 0 w 192"/>
              <a:gd name="T3" fmla="*/ 0 h 480"/>
              <a:gd name="T4" fmla="*/ 192 w 192"/>
              <a:gd name="T5" fmla="*/ 96 h 480"/>
              <a:gd name="T6" fmla="*/ 192 w 192"/>
              <a:gd name="T7" fmla="*/ 384 h 480"/>
              <a:gd name="T8" fmla="*/ 0 w 192"/>
              <a:gd name="T9" fmla="*/ 480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2" h="480">
                <a:moveTo>
                  <a:pt x="0" y="480"/>
                </a:moveTo>
                <a:lnTo>
                  <a:pt x="0" y="0"/>
                </a:lnTo>
                <a:lnTo>
                  <a:pt x="192" y="96"/>
                </a:lnTo>
                <a:lnTo>
                  <a:pt x="192" y="384"/>
                </a:lnTo>
                <a:lnTo>
                  <a:pt x="0" y="480"/>
                </a:lnTo>
                <a:close/>
              </a:path>
            </a:pathLst>
          </a:custGeom>
          <a:solidFill>
            <a:schemeClr val="bg1"/>
          </a:solidFill>
          <a:ln w="28575" cap="flat" cmpd="sng">
            <a:solidFill>
              <a:schemeClr val="bg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722981" name="Text Box 37"/>
          <p:cNvSpPr txBox="1">
            <a:spLocks noChangeArrowheads="1"/>
          </p:cNvSpPr>
          <p:nvPr/>
        </p:nvSpPr>
        <p:spPr bwMode="auto">
          <a:xfrm>
            <a:off x="6629400" y="2903538"/>
            <a:ext cx="16827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r>
              <a:rPr lang="en-US" sz="1600">
                <a:solidFill>
                  <a:schemeClr val="bg2"/>
                </a:solidFill>
                <a:latin typeface="Helvetica" charset="0"/>
              </a:rPr>
              <a:t>1</a:t>
            </a:r>
          </a:p>
          <a:p>
            <a:endParaRPr lang="en-US" sz="1200">
              <a:solidFill>
                <a:schemeClr val="bg2"/>
              </a:solidFill>
              <a:latin typeface="Helvetica" charset="0"/>
            </a:endParaRPr>
          </a:p>
          <a:p>
            <a:r>
              <a:rPr lang="en-US" sz="1600">
                <a:solidFill>
                  <a:schemeClr val="bg2"/>
                </a:solidFill>
                <a:latin typeface="Helvetica" charset="0"/>
              </a:rPr>
              <a:t>0</a:t>
            </a:r>
          </a:p>
        </p:txBody>
      </p:sp>
      <p:sp>
        <p:nvSpPr>
          <p:cNvPr id="722982" name="Line 38"/>
          <p:cNvSpPr>
            <a:spLocks noChangeShapeType="1"/>
          </p:cNvSpPr>
          <p:nvPr/>
        </p:nvSpPr>
        <p:spPr bwMode="auto">
          <a:xfrm flipH="1">
            <a:off x="6383338" y="3073400"/>
            <a:ext cx="228600" cy="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722983" name="Line 39"/>
          <p:cNvSpPr>
            <a:spLocks noChangeShapeType="1"/>
          </p:cNvSpPr>
          <p:nvPr/>
        </p:nvSpPr>
        <p:spPr bwMode="auto">
          <a:xfrm flipH="1">
            <a:off x="6383338" y="3454400"/>
            <a:ext cx="228600" cy="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722984" name="Line 40"/>
          <p:cNvSpPr>
            <a:spLocks noChangeShapeType="1"/>
          </p:cNvSpPr>
          <p:nvPr/>
        </p:nvSpPr>
        <p:spPr bwMode="auto">
          <a:xfrm flipH="1">
            <a:off x="6916738" y="3225800"/>
            <a:ext cx="228600" cy="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722985" name="Line 41"/>
          <p:cNvSpPr>
            <a:spLocks noChangeShapeType="1"/>
          </p:cNvSpPr>
          <p:nvPr/>
        </p:nvSpPr>
        <p:spPr bwMode="auto">
          <a:xfrm>
            <a:off x="6383338" y="2692400"/>
            <a:ext cx="381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722986" name="Line 42"/>
          <p:cNvSpPr>
            <a:spLocks noChangeShapeType="1"/>
          </p:cNvSpPr>
          <p:nvPr/>
        </p:nvSpPr>
        <p:spPr bwMode="auto">
          <a:xfrm>
            <a:off x="6764338" y="2692400"/>
            <a:ext cx="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722987" name="Rectangle 43"/>
          <p:cNvSpPr>
            <a:spLocks noChangeArrowheads="1"/>
          </p:cNvSpPr>
          <p:nvPr/>
        </p:nvSpPr>
        <p:spPr bwMode="auto">
          <a:xfrm>
            <a:off x="6165850" y="2871788"/>
            <a:ext cx="204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r>
              <a:rPr lang="en-US" sz="2000" b="0" i="1">
                <a:latin typeface="Times New Roman" charset="0"/>
              </a:rPr>
              <a:t>x</a:t>
            </a:r>
          </a:p>
        </p:txBody>
      </p:sp>
      <p:sp>
        <p:nvSpPr>
          <p:cNvPr id="722988" name="Rectangle 44"/>
          <p:cNvSpPr>
            <a:spLocks noChangeArrowheads="1"/>
          </p:cNvSpPr>
          <p:nvPr/>
        </p:nvSpPr>
        <p:spPr bwMode="auto">
          <a:xfrm>
            <a:off x="6165850" y="3252788"/>
            <a:ext cx="204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r>
              <a:rPr lang="en-US" sz="2000" b="0" i="1">
                <a:latin typeface="Times New Roman" charset="0"/>
              </a:rPr>
              <a:t>y</a:t>
            </a:r>
          </a:p>
        </p:txBody>
      </p:sp>
      <p:sp>
        <p:nvSpPr>
          <p:cNvPr id="722989" name="Rectangle 45"/>
          <p:cNvSpPr>
            <a:spLocks noChangeArrowheads="1"/>
          </p:cNvSpPr>
          <p:nvPr/>
        </p:nvSpPr>
        <p:spPr bwMode="auto">
          <a:xfrm>
            <a:off x="6159500" y="2490788"/>
            <a:ext cx="2190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r>
              <a:rPr lang="en-US" sz="2000" b="0" i="1">
                <a:latin typeface="Times New Roman" charset="0"/>
              </a:rPr>
              <a:t>p</a:t>
            </a:r>
          </a:p>
        </p:txBody>
      </p:sp>
      <p:sp>
        <p:nvSpPr>
          <p:cNvPr id="722990" name="Rectangle 46"/>
          <p:cNvSpPr>
            <a:spLocks noChangeArrowheads="1"/>
          </p:cNvSpPr>
          <p:nvPr/>
        </p:nvSpPr>
        <p:spPr bwMode="auto">
          <a:xfrm>
            <a:off x="7261225" y="3024188"/>
            <a:ext cx="1247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r>
              <a:rPr lang="en-US" sz="2000" b="0" i="1">
                <a:latin typeface="Times New Roman" charset="0"/>
              </a:rPr>
              <a:t>ITE</a:t>
            </a:r>
            <a:r>
              <a:rPr lang="en-US" sz="2000" b="0">
                <a:latin typeface="Times New Roman" charset="0"/>
              </a:rPr>
              <a:t>(</a:t>
            </a:r>
            <a:r>
              <a:rPr lang="en-US" sz="2000" b="0" i="1">
                <a:latin typeface="Times New Roman" charset="0"/>
              </a:rPr>
              <a:t>p</a:t>
            </a:r>
            <a:r>
              <a:rPr lang="en-US" sz="2000" b="0">
                <a:latin typeface="Times New Roman" charset="0"/>
              </a:rPr>
              <a:t>,</a:t>
            </a:r>
            <a:r>
              <a:rPr lang="en-US" sz="2000" b="0" i="1">
                <a:latin typeface="Times New Roman" charset="0"/>
              </a:rPr>
              <a:t> x</a:t>
            </a:r>
            <a:r>
              <a:rPr lang="en-US" sz="2000" b="0">
                <a:latin typeface="Times New Roman" charset="0"/>
              </a:rPr>
              <a:t>,</a:t>
            </a:r>
            <a:r>
              <a:rPr lang="en-US" sz="2000" b="0" i="1">
                <a:latin typeface="Times New Roman" charset="0"/>
              </a:rPr>
              <a:t> y</a:t>
            </a:r>
            <a:r>
              <a:rPr lang="en-US" sz="2000" b="0">
                <a:latin typeface="Times New Roman" charset="0"/>
              </a:rPr>
              <a:t>)</a:t>
            </a:r>
            <a:endParaRPr lang="en-US" sz="2000" b="0" i="1">
              <a:latin typeface="Times New Roman" charset="0"/>
            </a:endParaRPr>
          </a:p>
        </p:txBody>
      </p:sp>
      <p:sp>
        <p:nvSpPr>
          <p:cNvPr id="722991" name="Text Box 47"/>
          <p:cNvSpPr txBox="1">
            <a:spLocks noChangeArrowheads="1"/>
          </p:cNvSpPr>
          <p:nvPr/>
        </p:nvSpPr>
        <p:spPr bwMode="auto">
          <a:xfrm>
            <a:off x="6496050" y="3662363"/>
            <a:ext cx="13509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b="0">
                <a:latin typeface="Tahoma" charset="0"/>
              </a:rPr>
              <a:t>If-then-else</a:t>
            </a:r>
          </a:p>
        </p:txBody>
      </p:sp>
      <p:sp>
        <p:nvSpPr>
          <p:cNvPr id="722994" name="Line 50"/>
          <p:cNvSpPr>
            <a:spLocks noChangeShapeType="1"/>
          </p:cNvSpPr>
          <p:nvPr/>
        </p:nvSpPr>
        <p:spPr bwMode="auto">
          <a:xfrm flipH="1" flipV="1">
            <a:off x="6332538" y="4360863"/>
            <a:ext cx="244475" cy="50800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722995" name="Line 51"/>
          <p:cNvSpPr>
            <a:spLocks noChangeShapeType="1"/>
          </p:cNvSpPr>
          <p:nvPr/>
        </p:nvSpPr>
        <p:spPr bwMode="auto">
          <a:xfrm flipH="1">
            <a:off x="6332538" y="4630738"/>
            <a:ext cx="228600" cy="111125"/>
          </a:xfrm>
          <a:prstGeom prst="line">
            <a:avLst/>
          </a:prstGeom>
          <a:noFill/>
          <a:ln w="57150">
            <a:solidFill>
              <a:srgbClr val="66FF33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722996" name="Line 52"/>
          <p:cNvSpPr>
            <a:spLocks noChangeShapeType="1"/>
          </p:cNvSpPr>
          <p:nvPr/>
        </p:nvSpPr>
        <p:spPr bwMode="auto">
          <a:xfrm>
            <a:off x="6908800" y="4530725"/>
            <a:ext cx="381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722997" name="Rectangle 53"/>
          <p:cNvSpPr>
            <a:spLocks noChangeArrowheads="1"/>
          </p:cNvSpPr>
          <p:nvPr/>
        </p:nvSpPr>
        <p:spPr bwMode="auto">
          <a:xfrm>
            <a:off x="6132513" y="4100513"/>
            <a:ext cx="2047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r>
              <a:rPr lang="en-US" sz="2000" b="0" i="1">
                <a:latin typeface="Times New Roman" charset="0"/>
              </a:rPr>
              <a:t>x</a:t>
            </a:r>
          </a:p>
        </p:txBody>
      </p:sp>
      <p:sp>
        <p:nvSpPr>
          <p:cNvPr id="722998" name="Rectangle 54"/>
          <p:cNvSpPr>
            <a:spLocks noChangeArrowheads="1"/>
          </p:cNvSpPr>
          <p:nvPr/>
        </p:nvSpPr>
        <p:spPr bwMode="auto">
          <a:xfrm>
            <a:off x="6115050" y="4540250"/>
            <a:ext cx="2047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r>
              <a:rPr lang="en-US" sz="2000" b="0" i="1">
                <a:latin typeface="Times New Roman" charset="0"/>
              </a:rPr>
              <a:t>y</a:t>
            </a:r>
          </a:p>
        </p:txBody>
      </p:sp>
      <p:sp>
        <p:nvSpPr>
          <p:cNvPr id="722999" name="Rectangle 55"/>
          <p:cNvSpPr>
            <a:spLocks noChangeArrowheads="1"/>
          </p:cNvSpPr>
          <p:nvPr/>
        </p:nvSpPr>
        <p:spPr bwMode="auto">
          <a:xfrm>
            <a:off x="7251700" y="4337050"/>
            <a:ext cx="6508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r>
              <a:rPr lang="en-US" sz="2000" b="0" i="1">
                <a:latin typeface="Times New Roman" charset="0"/>
              </a:rPr>
              <a:t> x</a:t>
            </a:r>
            <a:r>
              <a:rPr lang="en-US" sz="2000" b="0">
                <a:latin typeface="Times New Roman" charset="0"/>
              </a:rPr>
              <a:t> =</a:t>
            </a:r>
            <a:r>
              <a:rPr lang="en-US" sz="2000" b="0" i="1">
                <a:latin typeface="Times New Roman" charset="0"/>
              </a:rPr>
              <a:t> y</a:t>
            </a:r>
          </a:p>
        </p:txBody>
      </p:sp>
      <p:sp>
        <p:nvSpPr>
          <p:cNvPr id="723000" name="Oval 56"/>
          <p:cNvSpPr>
            <a:spLocks noChangeArrowheads="1"/>
          </p:cNvSpPr>
          <p:nvPr/>
        </p:nvSpPr>
        <p:spPr bwMode="auto">
          <a:xfrm>
            <a:off x="6534150" y="4318000"/>
            <a:ext cx="387350" cy="404813"/>
          </a:xfrm>
          <a:prstGeom prst="ellipse">
            <a:avLst/>
          </a:prstGeom>
          <a:solidFill>
            <a:schemeClr val="bg1"/>
          </a:solidFill>
          <a:ln w="25400" cap="sq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/>
          <a:p>
            <a:pPr eaLnBrk="1" hangingPunct="1">
              <a:lnSpc>
                <a:spcPct val="100000"/>
              </a:lnSpc>
            </a:pPr>
            <a:r>
              <a:rPr lang="en-US">
                <a:solidFill>
                  <a:schemeClr val="bg2"/>
                </a:solidFill>
                <a:latin typeface="Tahoma" charset="0"/>
              </a:rPr>
              <a:t>=</a:t>
            </a:r>
          </a:p>
        </p:txBody>
      </p:sp>
      <p:sp>
        <p:nvSpPr>
          <p:cNvPr id="723001" name="Text Box 57"/>
          <p:cNvSpPr txBox="1">
            <a:spLocks noChangeArrowheads="1"/>
          </p:cNvSpPr>
          <p:nvPr/>
        </p:nvSpPr>
        <p:spPr bwMode="auto">
          <a:xfrm>
            <a:off x="6445250" y="4814888"/>
            <a:ext cx="18256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b="0">
                <a:latin typeface="Tahoma" charset="0"/>
              </a:rPr>
              <a:t>Test for equality</a:t>
            </a:r>
          </a:p>
        </p:txBody>
      </p:sp>
      <p:sp>
        <p:nvSpPr>
          <p:cNvPr id="723022" name="Text Box 78"/>
          <p:cNvSpPr txBox="1">
            <a:spLocks noChangeArrowheads="1"/>
          </p:cNvSpPr>
          <p:nvPr/>
        </p:nvSpPr>
        <p:spPr bwMode="auto">
          <a:xfrm rot="-5375389" flipH="1" flipV="1">
            <a:off x="1367631" y="2123282"/>
            <a:ext cx="430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b="0">
                <a:solidFill>
                  <a:schemeClr val="folHlink"/>
                </a:solidFill>
                <a:latin typeface="Tahoma" charset="0"/>
              </a:rPr>
              <a:t>…</a:t>
            </a:r>
          </a:p>
        </p:txBody>
      </p:sp>
      <p:sp>
        <p:nvSpPr>
          <p:cNvPr id="58" name="Date Placeholder 2"/>
          <p:cNvSpPr>
            <a:spLocks noGrp="1"/>
          </p:cNvSpPr>
          <p:nvPr>
            <p:ph type="dt" sz="half" idx="10"/>
          </p:nvPr>
        </p:nvSpPr>
        <p:spPr>
          <a:xfrm>
            <a:off x="439738" y="6503525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94543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6ADE-8028-C74E-A710-292D068929C7}" type="slidenum">
              <a:rPr lang="en-US"/>
              <a:pPr/>
              <a:t>19</a:t>
            </a:fld>
            <a:endParaRPr lang="en-US"/>
          </a:p>
        </p:txBody>
      </p:sp>
      <p:sp>
        <p:nvSpPr>
          <p:cNvPr id="72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/>
              <a:t>Hardware Abstraction with EUF</a:t>
            </a:r>
          </a:p>
        </p:txBody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029200"/>
            <a:ext cx="8229600" cy="1458913"/>
          </a:xfrm>
        </p:spPr>
        <p:txBody>
          <a:bodyPr/>
          <a:lstStyle/>
          <a:p>
            <a:r>
              <a:rPr lang="en-US" sz="2400"/>
              <a:t>For any Block that Transforms or Evaluates Data:</a:t>
            </a:r>
          </a:p>
          <a:p>
            <a:pPr lvl="1"/>
            <a:r>
              <a:rPr lang="en-US" sz="2400"/>
              <a:t>Replace with generic, unspecified function</a:t>
            </a:r>
          </a:p>
          <a:p>
            <a:pPr lvl="1"/>
            <a:r>
              <a:rPr lang="en-US" sz="2400"/>
              <a:t>Also view instruction memory as function</a:t>
            </a:r>
          </a:p>
        </p:txBody>
      </p:sp>
      <p:grpSp>
        <p:nvGrpSpPr>
          <p:cNvPr id="727044" name="Group 4"/>
          <p:cNvGrpSpPr>
            <a:grpSpLocks/>
          </p:cNvGrpSpPr>
          <p:nvPr/>
        </p:nvGrpSpPr>
        <p:grpSpPr bwMode="auto">
          <a:xfrm>
            <a:off x="990600" y="1295400"/>
            <a:ext cx="7248525" cy="3505200"/>
            <a:chOff x="624" y="816"/>
            <a:chExt cx="4566" cy="2208"/>
          </a:xfrm>
        </p:grpSpPr>
        <p:sp>
          <p:nvSpPr>
            <p:cNvPr id="727045" name="Line 5"/>
            <p:cNvSpPr>
              <a:spLocks noChangeShapeType="1"/>
            </p:cNvSpPr>
            <p:nvPr/>
          </p:nvSpPr>
          <p:spPr bwMode="auto">
            <a:xfrm>
              <a:off x="2406" y="1776"/>
              <a:ext cx="9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46" name="Line 6"/>
            <p:cNvSpPr>
              <a:spLocks noChangeShapeType="1"/>
            </p:cNvSpPr>
            <p:nvPr/>
          </p:nvSpPr>
          <p:spPr bwMode="auto">
            <a:xfrm>
              <a:off x="2406" y="2016"/>
              <a:ext cx="9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47" name="Line 7"/>
            <p:cNvSpPr>
              <a:spLocks noChangeShapeType="1"/>
            </p:cNvSpPr>
            <p:nvPr/>
          </p:nvSpPr>
          <p:spPr bwMode="auto">
            <a:xfrm>
              <a:off x="1830" y="1344"/>
              <a:ext cx="3360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48" name="Line 8"/>
            <p:cNvSpPr>
              <a:spLocks noChangeShapeType="1"/>
            </p:cNvSpPr>
            <p:nvPr/>
          </p:nvSpPr>
          <p:spPr bwMode="auto">
            <a:xfrm>
              <a:off x="1830" y="2304"/>
              <a:ext cx="1392" cy="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49" name="Rectangle 9"/>
            <p:cNvSpPr>
              <a:spLocks noChangeArrowheads="1"/>
            </p:cNvSpPr>
            <p:nvPr/>
          </p:nvSpPr>
          <p:spPr bwMode="auto">
            <a:xfrm>
              <a:off x="2502" y="1632"/>
              <a:ext cx="487" cy="528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/>
            <a:lstStyle/>
            <a:p>
              <a:r>
                <a:rPr lang="en-US">
                  <a:solidFill>
                    <a:schemeClr val="tx2"/>
                  </a:solidFill>
                  <a:latin typeface="Helvetica" charset="0"/>
                </a:rPr>
                <a:t>Reg.</a:t>
              </a:r>
            </a:p>
            <a:p>
              <a:r>
                <a:rPr lang="en-US">
                  <a:solidFill>
                    <a:schemeClr val="tx2"/>
                  </a:solidFill>
                  <a:latin typeface="Helvetica" charset="0"/>
                </a:rPr>
                <a:t>File</a:t>
              </a:r>
            </a:p>
          </p:txBody>
        </p:sp>
        <p:sp>
          <p:nvSpPr>
            <p:cNvPr id="727050" name="Text Box 10"/>
            <p:cNvSpPr txBox="1">
              <a:spLocks noChangeArrowheads="1"/>
            </p:cNvSpPr>
            <p:nvPr/>
          </p:nvSpPr>
          <p:spPr bwMode="auto">
            <a:xfrm>
              <a:off x="2022" y="816"/>
              <a:ext cx="370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IF/ID</a:t>
              </a:r>
            </a:p>
          </p:txBody>
        </p:sp>
        <p:sp>
          <p:nvSpPr>
            <p:cNvPr id="727051" name="Rectangle 11"/>
            <p:cNvSpPr>
              <a:spLocks noChangeArrowheads="1"/>
            </p:cNvSpPr>
            <p:nvPr/>
          </p:nvSpPr>
          <p:spPr bwMode="auto">
            <a:xfrm>
              <a:off x="1247" y="1200"/>
              <a:ext cx="487" cy="105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/>
            <a:lstStyle/>
            <a:p>
              <a:r>
                <a:rPr lang="en-US">
                  <a:solidFill>
                    <a:schemeClr val="tx2"/>
                  </a:solidFill>
                  <a:latin typeface="Helvetica" charset="0"/>
                </a:rPr>
                <a:t>Instr</a:t>
              </a:r>
            </a:p>
            <a:p>
              <a:r>
                <a:rPr lang="en-US">
                  <a:solidFill>
                    <a:schemeClr val="tx2"/>
                  </a:solidFill>
                  <a:latin typeface="Helvetica" charset="0"/>
                </a:rPr>
                <a:t>Mem</a:t>
              </a:r>
            </a:p>
          </p:txBody>
        </p:sp>
        <p:sp>
          <p:nvSpPr>
            <p:cNvPr id="727052" name="Line 12"/>
            <p:cNvSpPr>
              <a:spLocks noChangeShapeType="1"/>
            </p:cNvSpPr>
            <p:nvPr/>
          </p:nvSpPr>
          <p:spPr bwMode="auto">
            <a:xfrm>
              <a:off x="1830" y="1152"/>
              <a:ext cx="22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53" name="Line 13"/>
            <p:cNvSpPr>
              <a:spLocks noChangeShapeType="1"/>
            </p:cNvSpPr>
            <p:nvPr/>
          </p:nvSpPr>
          <p:spPr bwMode="auto">
            <a:xfrm>
              <a:off x="1734" y="1824"/>
              <a:ext cx="96" cy="0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54" name="Rectangle 14"/>
            <p:cNvSpPr>
              <a:spLocks noChangeArrowheads="1"/>
            </p:cNvSpPr>
            <p:nvPr/>
          </p:nvSpPr>
          <p:spPr bwMode="auto">
            <a:xfrm>
              <a:off x="726" y="1296"/>
              <a:ext cx="144" cy="864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/>
            <a:lstStyle/>
            <a:p>
              <a:endParaRPr lang="en-US">
                <a:solidFill>
                  <a:schemeClr val="bg1"/>
                </a:solidFill>
                <a:latin typeface="Helvetica" charset="0"/>
              </a:endParaRPr>
            </a:p>
          </p:txBody>
        </p:sp>
        <p:sp>
          <p:nvSpPr>
            <p:cNvPr id="727055" name="Line 15"/>
            <p:cNvSpPr>
              <a:spLocks noChangeShapeType="1"/>
            </p:cNvSpPr>
            <p:nvPr/>
          </p:nvSpPr>
          <p:spPr bwMode="auto">
            <a:xfrm>
              <a:off x="966" y="1728"/>
              <a:ext cx="288" cy="0"/>
            </a:xfrm>
            <a:prstGeom prst="line">
              <a:avLst/>
            </a:prstGeom>
            <a:noFill/>
            <a:ln w="57150">
              <a:solidFill>
                <a:srgbClr val="00852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56" name="AutoShape 16"/>
            <p:cNvSpPr>
              <a:spLocks noChangeArrowheads="1"/>
            </p:cNvSpPr>
            <p:nvPr/>
          </p:nvSpPr>
          <p:spPr bwMode="auto">
            <a:xfrm>
              <a:off x="630" y="2352"/>
              <a:ext cx="252" cy="244"/>
            </a:xfrm>
            <a:prstGeom prst="roundRect">
              <a:avLst>
                <a:gd name="adj" fmla="val 16667"/>
              </a:avLst>
            </a:prstGeom>
            <a:solidFill>
              <a:schemeClr val="hlink"/>
            </a:solidFill>
            <a:ln w="19050">
              <a:solidFill>
                <a:srgbClr val="00852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  <a:latin typeface="Helvetica" charset="0"/>
                </a:rPr>
                <a:t>+4</a:t>
              </a:r>
            </a:p>
          </p:txBody>
        </p:sp>
        <p:cxnSp>
          <p:nvCxnSpPr>
            <p:cNvPr id="727057" name="AutoShape 17"/>
            <p:cNvCxnSpPr>
              <a:cxnSpLocks noChangeShapeType="1"/>
              <a:stCxn id="727054" idx="3"/>
              <a:endCxn id="727056" idx="3"/>
            </p:cNvCxnSpPr>
            <p:nvPr/>
          </p:nvCxnSpPr>
          <p:spPr bwMode="auto">
            <a:xfrm>
              <a:off x="876" y="1728"/>
              <a:ext cx="12" cy="746"/>
            </a:xfrm>
            <a:prstGeom prst="bentConnector3">
              <a:avLst>
                <a:gd name="adj1" fmla="val 1783333"/>
              </a:avLst>
            </a:prstGeom>
            <a:noFill/>
            <a:ln w="57150">
              <a:solidFill>
                <a:srgbClr val="008522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27058" name="AutoShape 18"/>
            <p:cNvCxnSpPr>
              <a:cxnSpLocks noChangeShapeType="1"/>
              <a:stCxn id="727056" idx="1"/>
              <a:endCxn id="727054" idx="1"/>
            </p:cNvCxnSpPr>
            <p:nvPr/>
          </p:nvCxnSpPr>
          <p:spPr bwMode="auto">
            <a:xfrm rot="10800000" flipH="1">
              <a:off x="624" y="1728"/>
              <a:ext cx="96" cy="746"/>
            </a:xfrm>
            <a:prstGeom prst="bentConnector3">
              <a:avLst>
                <a:gd name="adj1" fmla="val -143750"/>
              </a:avLst>
            </a:prstGeom>
            <a:noFill/>
            <a:ln w="57150">
              <a:solidFill>
                <a:srgbClr val="008522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27059" name="Text Box 19"/>
            <p:cNvSpPr txBox="1">
              <a:spLocks noChangeArrowheads="1"/>
            </p:cNvSpPr>
            <p:nvPr/>
          </p:nvSpPr>
          <p:spPr bwMode="auto">
            <a:xfrm>
              <a:off x="734" y="912"/>
              <a:ext cx="25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PC</a:t>
              </a:r>
            </a:p>
          </p:txBody>
        </p:sp>
        <p:sp>
          <p:nvSpPr>
            <p:cNvPr id="727060" name="Line 20"/>
            <p:cNvSpPr>
              <a:spLocks noChangeShapeType="1"/>
            </p:cNvSpPr>
            <p:nvPr/>
          </p:nvSpPr>
          <p:spPr bwMode="auto">
            <a:xfrm>
              <a:off x="2982" y="2016"/>
              <a:ext cx="240" cy="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61" name="Line 21"/>
            <p:cNvSpPr>
              <a:spLocks noChangeShapeType="1"/>
            </p:cNvSpPr>
            <p:nvPr/>
          </p:nvSpPr>
          <p:spPr bwMode="auto">
            <a:xfrm>
              <a:off x="2982" y="1776"/>
              <a:ext cx="1008" cy="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62" name="Line 22"/>
            <p:cNvSpPr>
              <a:spLocks noChangeShapeType="1"/>
            </p:cNvSpPr>
            <p:nvPr/>
          </p:nvSpPr>
          <p:spPr bwMode="auto">
            <a:xfrm>
              <a:off x="3366" y="2160"/>
              <a:ext cx="624" cy="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63" name="Text Box 23"/>
            <p:cNvSpPr txBox="1">
              <a:spLocks noChangeArrowheads="1"/>
            </p:cNvSpPr>
            <p:nvPr/>
          </p:nvSpPr>
          <p:spPr bwMode="auto">
            <a:xfrm>
              <a:off x="3382" y="816"/>
              <a:ext cx="434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ID/EX</a:t>
              </a:r>
            </a:p>
          </p:txBody>
        </p:sp>
        <p:sp>
          <p:nvSpPr>
            <p:cNvPr id="727064" name="AutoShape 24"/>
            <p:cNvSpPr>
              <a:spLocks noChangeArrowheads="1"/>
            </p:cNvSpPr>
            <p:nvPr/>
          </p:nvSpPr>
          <p:spPr bwMode="auto">
            <a:xfrm rot="-5400000">
              <a:off x="4071" y="1900"/>
              <a:ext cx="744" cy="238"/>
            </a:xfrm>
            <a:custGeom>
              <a:avLst/>
              <a:gdLst>
                <a:gd name="G0" fmla="+- 2984 0 0"/>
                <a:gd name="G1" fmla="+- 21600 0 2984"/>
                <a:gd name="G2" fmla="*/ 2984 1 2"/>
                <a:gd name="G3" fmla="+- 21600 0 G2"/>
                <a:gd name="G4" fmla="+/ 2984 21600 2"/>
                <a:gd name="G5" fmla="+/ G1 0 2"/>
                <a:gd name="G6" fmla="*/ 21600 21600 2984"/>
                <a:gd name="G7" fmla="*/ G6 1 2"/>
                <a:gd name="G8" fmla="+- 21600 0 G7"/>
                <a:gd name="G9" fmla="*/ 21600 1 2"/>
                <a:gd name="G10" fmla="+- 2984 0 G9"/>
                <a:gd name="G11" fmla="?: G10 G8 0"/>
                <a:gd name="G12" fmla="?: G10 G7 21600"/>
                <a:gd name="T0" fmla="*/ 20108 w 21600"/>
                <a:gd name="T1" fmla="*/ 10800 h 21600"/>
                <a:gd name="T2" fmla="*/ 10800 w 21600"/>
                <a:gd name="T3" fmla="*/ 21600 h 21600"/>
                <a:gd name="T4" fmla="*/ 1492 w 21600"/>
                <a:gd name="T5" fmla="*/ 10800 h 21600"/>
                <a:gd name="T6" fmla="*/ 10800 w 21600"/>
                <a:gd name="T7" fmla="*/ 0 h 21600"/>
                <a:gd name="T8" fmla="*/ 3292 w 21600"/>
                <a:gd name="T9" fmla="*/ 3292 h 21600"/>
                <a:gd name="T10" fmla="*/ 18308 w 21600"/>
                <a:gd name="T11" fmla="*/ 18308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984" y="21600"/>
                  </a:lnTo>
                  <a:lnTo>
                    <a:pt x="18616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lIns="45715" tIns="45715" rIns="45715" bIns="45715" anchor="ctr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  <a:latin typeface="Helvetica" charset="0"/>
                </a:rPr>
                <a:t>ALU</a:t>
              </a:r>
            </a:p>
          </p:txBody>
        </p:sp>
        <p:sp>
          <p:nvSpPr>
            <p:cNvPr id="727065" name="AutoShape 25"/>
            <p:cNvSpPr>
              <a:spLocks noChangeArrowheads="1"/>
            </p:cNvSpPr>
            <p:nvPr/>
          </p:nvSpPr>
          <p:spPr bwMode="auto">
            <a:xfrm>
              <a:off x="3222" y="1920"/>
              <a:ext cx="144" cy="480"/>
            </a:xfrm>
            <a:prstGeom prst="roundRect">
              <a:avLst>
                <a:gd name="adj" fmla="val 16667"/>
              </a:avLst>
            </a:prstGeom>
            <a:solidFill>
              <a:srgbClr val="008522"/>
            </a:solidFill>
            <a:ln w="190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66" name="AutoShape 26"/>
            <p:cNvSpPr>
              <a:spLocks noChangeArrowheads="1"/>
            </p:cNvSpPr>
            <p:nvPr/>
          </p:nvSpPr>
          <p:spPr bwMode="auto">
            <a:xfrm>
              <a:off x="3990" y="2112"/>
              <a:ext cx="144" cy="288"/>
            </a:xfrm>
            <a:prstGeom prst="roundRect">
              <a:avLst>
                <a:gd name="adj" fmla="val 16667"/>
              </a:avLst>
            </a:prstGeom>
            <a:solidFill>
              <a:srgbClr val="008522"/>
            </a:solidFill>
            <a:ln w="190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67" name="Line 27"/>
            <p:cNvSpPr>
              <a:spLocks noChangeShapeType="1"/>
            </p:cNvSpPr>
            <p:nvPr/>
          </p:nvSpPr>
          <p:spPr bwMode="auto">
            <a:xfrm>
              <a:off x="4134" y="2256"/>
              <a:ext cx="192" cy="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68" name="Line 28"/>
            <p:cNvSpPr>
              <a:spLocks noChangeShapeType="1"/>
            </p:cNvSpPr>
            <p:nvPr/>
          </p:nvSpPr>
          <p:spPr bwMode="auto">
            <a:xfrm>
              <a:off x="4566" y="2016"/>
              <a:ext cx="240" cy="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727069" name="AutoShape 29"/>
            <p:cNvCxnSpPr>
              <a:cxnSpLocks noChangeShapeType="1"/>
              <a:stCxn id="727092" idx="3"/>
              <a:endCxn id="727049" idx="2"/>
            </p:cNvCxnSpPr>
            <p:nvPr/>
          </p:nvCxnSpPr>
          <p:spPr bwMode="auto">
            <a:xfrm flipH="1">
              <a:off x="2746" y="1872"/>
              <a:ext cx="2210" cy="294"/>
            </a:xfrm>
            <a:prstGeom prst="bentConnector4">
              <a:avLst>
                <a:gd name="adj1" fmla="val -6245"/>
                <a:gd name="adj2" fmla="val 310204"/>
              </a:avLst>
            </a:prstGeom>
            <a:noFill/>
            <a:ln w="57150">
              <a:solidFill>
                <a:schemeClr val="folHlink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27070" name="AutoShape 30"/>
            <p:cNvSpPr>
              <a:spLocks noChangeArrowheads="1"/>
            </p:cNvSpPr>
            <p:nvPr/>
          </p:nvSpPr>
          <p:spPr bwMode="auto">
            <a:xfrm>
              <a:off x="3990" y="1728"/>
              <a:ext cx="144" cy="288"/>
            </a:xfrm>
            <a:prstGeom prst="roundRect">
              <a:avLst>
                <a:gd name="adj" fmla="val 16667"/>
              </a:avLst>
            </a:prstGeom>
            <a:solidFill>
              <a:srgbClr val="008522"/>
            </a:solidFill>
            <a:ln w="190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71" name="Text Box 31"/>
            <p:cNvSpPr txBox="1">
              <a:spLocks noChangeArrowheads="1"/>
            </p:cNvSpPr>
            <p:nvPr/>
          </p:nvSpPr>
          <p:spPr bwMode="auto">
            <a:xfrm>
              <a:off x="4614" y="816"/>
              <a:ext cx="530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EX/WB</a:t>
              </a:r>
            </a:p>
          </p:txBody>
        </p:sp>
        <p:sp>
          <p:nvSpPr>
            <p:cNvPr id="727072" name="Line 32"/>
            <p:cNvSpPr>
              <a:spLocks noChangeShapeType="1"/>
            </p:cNvSpPr>
            <p:nvPr/>
          </p:nvSpPr>
          <p:spPr bwMode="auto">
            <a:xfrm>
              <a:off x="4134" y="1872"/>
              <a:ext cx="192" cy="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73" name="Line 33"/>
            <p:cNvSpPr>
              <a:spLocks noChangeShapeType="1"/>
            </p:cNvSpPr>
            <p:nvPr/>
          </p:nvSpPr>
          <p:spPr bwMode="auto">
            <a:xfrm>
              <a:off x="3798" y="2352"/>
              <a:ext cx="192" cy="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727074" name="AutoShape 34"/>
            <p:cNvCxnSpPr>
              <a:cxnSpLocks noChangeShapeType="1"/>
              <a:stCxn id="727073" idx="0"/>
            </p:cNvCxnSpPr>
            <p:nvPr/>
          </p:nvCxnSpPr>
          <p:spPr bwMode="auto">
            <a:xfrm>
              <a:off x="3798" y="2334"/>
              <a:ext cx="0" cy="450"/>
            </a:xfrm>
            <a:prstGeom prst="straightConnector1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27075" name="Line 35"/>
            <p:cNvSpPr>
              <a:spLocks noChangeShapeType="1"/>
            </p:cNvSpPr>
            <p:nvPr/>
          </p:nvSpPr>
          <p:spPr bwMode="auto">
            <a:xfrm>
              <a:off x="3798" y="1968"/>
              <a:ext cx="192" cy="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727076" name="AutoShape 36"/>
            <p:cNvCxnSpPr>
              <a:cxnSpLocks noChangeShapeType="1"/>
              <a:stCxn id="727075" idx="0"/>
              <a:endCxn id="727073" idx="0"/>
            </p:cNvCxnSpPr>
            <p:nvPr/>
          </p:nvCxnSpPr>
          <p:spPr bwMode="auto">
            <a:xfrm>
              <a:off x="3798" y="1950"/>
              <a:ext cx="0" cy="384"/>
            </a:xfrm>
            <a:prstGeom prst="straightConnector1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27077" name="Line 37"/>
            <p:cNvSpPr>
              <a:spLocks noChangeShapeType="1"/>
            </p:cNvSpPr>
            <p:nvPr/>
          </p:nvSpPr>
          <p:spPr bwMode="auto">
            <a:xfrm flipV="1">
              <a:off x="2643" y="2159"/>
              <a:ext cx="0" cy="72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727078" name="AutoShape 38"/>
            <p:cNvCxnSpPr>
              <a:cxnSpLocks noChangeShapeType="1"/>
              <a:stCxn id="727047" idx="1"/>
              <a:endCxn id="727077" idx="0"/>
            </p:cNvCxnSpPr>
            <p:nvPr/>
          </p:nvCxnSpPr>
          <p:spPr bwMode="auto">
            <a:xfrm rot="5400000">
              <a:off x="3149" y="844"/>
              <a:ext cx="1535" cy="2547"/>
            </a:xfrm>
            <a:prstGeom prst="bentConnector3">
              <a:avLst>
                <a:gd name="adj1" fmla="val 108991"/>
              </a:avLst>
            </a:prstGeom>
            <a:noFill/>
            <a:ln w="1905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27079" name="Line 39"/>
            <p:cNvSpPr>
              <a:spLocks noChangeShapeType="1"/>
            </p:cNvSpPr>
            <p:nvPr/>
          </p:nvSpPr>
          <p:spPr bwMode="auto">
            <a:xfrm>
              <a:off x="1830" y="1536"/>
              <a:ext cx="2160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80" name="AutoShape 40"/>
            <p:cNvSpPr>
              <a:spLocks noChangeArrowheads="1"/>
            </p:cNvSpPr>
            <p:nvPr/>
          </p:nvSpPr>
          <p:spPr bwMode="auto">
            <a:xfrm>
              <a:off x="3990" y="1440"/>
              <a:ext cx="144" cy="209"/>
            </a:xfrm>
            <a:prstGeom prst="roundRect">
              <a:avLst>
                <a:gd name="adj" fmla="val 29861"/>
              </a:avLst>
            </a:prstGeom>
            <a:solidFill>
              <a:srgbClr val="FCFEB9"/>
            </a:solidFill>
            <a:ln w="1905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15" tIns="45715" rIns="45715" bIns="45715" anchor="ctr">
              <a:spAutoFit/>
            </a:bodyPr>
            <a:lstStyle/>
            <a:p>
              <a:r>
                <a:rPr lang="en-US" sz="1400">
                  <a:latin typeface="Helvetica" charset="0"/>
                </a:rPr>
                <a:t>=</a:t>
              </a:r>
            </a:p>
          </p:txBody>
        </p:sp>
        <p:sp>
          <p:nvSpPr>
            <p:cNvPr id="727081" name="AutoShape 41"/>
            <p:cNvSpPr>
              <a:spLocks noChangeArrowheads="1"/>
            </p:cNvSpPr>
            <p:nvPr/>
          </p:nvSpPr>
          <p:spPr bwMode="auto">
            <a:xfrm>
              <a:off x="3990" y="2496"/>
              <a:ext cx="144" cy="209"/>
            </a:xfrm>
            <a:prstGeom prst="roundRect">
              <a:avLst>
                <a:gd name="adj" fmla="val 29861"/>
              </a:avLst>
            </a:prstGeom>
            <a:solidFill>
              <a:srgbClr val="FCFEB9"/>
            </a:solidFill>
            <a:ln w="1905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15" tIns="45715" rIns="45715" bIns="45715" anchor="ctr">
              <a:spAutoFit/>
            </a:bodyPr>
            <a:lstStyle/>
            <a:p>
              <a:r>
                <a:rPr lang="en-US" sz="1400">
                  <a:latin typeface="Helvetica" charset="0"/>
                </a:rPr>
                <a:t>=</a:t>
              </a:r>
            </a:p>
          </p:txBody>
        </p:sp>
        <p:cxnSp>
          <p:nvCxnSpPr>
            <p:cNvPr id="727082" name="AutoShape 42"/>
            <p:cNvCxnSpPr>
              <a:cxnSpLocks noChangeShapeType="1"/>
              <a:stCxn id="727081" idx="0"/>
              <a:endCxn id="727066" idx="2"/>
            </p:cNvCxnSpPr>
            <p:nvPr/>
          </p:nvCxnSpPr>
          <p:spPr bwMode="auto">
            <a:xfrm flipV="1">
              <a:off x="4062" y="2406"/>
              <a:ext cx="0" cy="84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27083" name="Line 43"/>
            <p:cNvSpPr>
              <a:spLocks noChangeShapeType="1"/>
            </p:cNvSpPr>
            <p:nvPr/>
          </p:nvSpPr>
          <p:spPr bwMode="auto">
            <a:xfrm>
              <a:off x="1830" y="2592"/>
              <a:ext cx="2160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727084" name="AutoShape 44"/>
            <p:cNvCxnSpPr>
              <a:cxnSpLocks noChangeShapeType="1"/>
              <a:endCxn id="727080" idx="3"/>
            </p:cNvCxnSpPr>
            <p:nvPr/>
          </p:nvCxnSpPr>
          <p:spPr bwMode="auto">
            <a:xfrm rot="5400000" flipH="1">
              <a:off x="3445" y="2240"/>
              <a:ext cx="1479" cy="90"/>
            </a:xfrm>
            <a:prstGeom prst="bentConnector2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27085" name="AutoShape 45"/>
            <p:cNvCxnSpPr>
              <a:cxnSpLocks noChangeShapeType="1"/>
              <a:endCxn id="727081" idx="3"/>
            </p:cNvCxnSpPr>
            <p:nvPr/>
          </p:nvCxnSpPr>
          <p:spPr bwMode="auto">
            <a:xfrm rot="5400000" flipH="1">
              <a:off x="3973" y="2768"/>
              <a:ext cx="423" cy="90"/>
            </a:xfrm>
            <a:prstGeom prst="bentConnector2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27086" name="Line 46"/>
            <p:cNvSpPr>
              <a:spLocks noChangeShapeType="1"/>
            </p:cNvSpPr>
            <p:nvPr/>
          </p:nvSpPr>
          <p:spPr bwMode="auto">
            <a:xfrm flipV="1">
              <a:off x="2406" y="1536"/>
              <a:ext cx="0" cy="24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87" name="Line 47"/>
            <p:cNvSpPr>
              <a:spLocks noChangeShapeType="1"/>
            </p:cNvSpPr>
            <p:nvPr/>
          </p:nvSpPr>
          <p:spPr bwMode="auto">
            <a:xfrm flipV="1">
              <a:off x="2406" y="2016"/>
              <a:ext cx="0" cy="576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727088" name="AutoShape 48"/>
            <p:cNvCxnSpPr>
              <a:cxnSpLocks noChangeShapeType="1"/>
              <a:stCxn id="727080" idx="2"/>
              <a:endCxn id="727070" idx="0"/>
            </p:cNvCxnSpPr>
            <p:nvPr/>
          </p:nvCxnSpPr>
          <p:spPr bwMode="auto">
            <a:xfrm>
              <a:off x="4062" y="1655"/>
              <a:ext cx="0" cy="6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27089" name="Line 49"/>
            <p:cNvSpPr>
              <a:spLocks noChangeShapeType="1"/>
            </p:cNvSpPr>
            <p:nvPr/>
          </p:nvSpPr>
          <p:spPr bwMode="auto">
            <a:xfrm rot="5400000">
              <a:off x="1014" y="1872"/>
              <a:ext cx="1632" cy="0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90" name="Rectangle 50"/>
            <p:cNvSpPr>
              <a:spLocks noChangeArrowheads="1"/>
            </p:cNvSpPr>
            <p:nvPr/>
          </p:nvSpPr>
          <p:spPr bwMode="auto">
            <a:xfrm>
              <a:off x="2118" y="1104"/>
              <a:ext cx="144" cy="1536"/>
            </a:xfrm>
            <a:prstGeom prst="rect">
              <a:avLst/>
            </a:prstGeom>
            <a:solidFill>
              <a:srgbClr val="C8FEC8"/>
            </a:solidFill>
            <a:ln w="1905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/>
            <a:lstStyle/>
            <a:p>
              <a:endParaRPr lang="en-US">
                <a:solidFill>
                  <a:schemeClr val="bg1"/>
                </a:solidFill>
                <a:latin typeface="Helvetica" charset="0"/>
              </a:endParaRPr>
            </a:p>
          </p:txBody>
        </p:sp>
        <p:sp>
          <p:nvSpPr>
            <p:cNvPr id="727091" name="Rectangle 51"/>
            <p:cNvSpPr>
              <a:spLocks noChangeArrowheads="1"/>
            </p:cNvSpPr>
            <p:nvPr/>
          </p:nvSpPr>
          <p:spPr bwMode="auto">
            <a:xfrm>
              <a:off x="3558" y="1104"/>
              <a:ext cx="144" cy="1536"/>
            </a:xfrm>
            <a:prstGeom prst="rect">
              <a:avLst/>
            </a:prstGeom>
            <a:solidFill>
              <a:srgbClr val="C8FEC8"/>
            </a:solidFill>
            <a:ln w="1905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/>
            <a:lstStyle/>
            <a:p>
              <a:endParaRPr lang="en-US">
                <a:solidFill>
                  <a:schemeClr val="bg1"/>
                </a:solidFill>
                <a:latin typeface="Helvetica" charset="0"/>
              </a:endParaRPr>
            </a:p>
          </p:txBody>
        </p:sp>
        <p:sp>
          <p:nvSpPr>
            <p:cNvPr id="727092" name="Rectangle 52"/>
            <p:cNvSpPr>
              <a:spLocks noChangeArrowheads="1"/>
            </p:cNvSpPr>
            <p:nvPr/>
          </p:nvSpPr>
          <p:spPr bwMode="auto">
            <a:xfrm>
              <a:off x="4806" y="1104"/>
              <a:ext cx="144" cy="1536"/>
            </a:xfrm>
            <a:prstGeom prst="rect">
              <a:avLst/>
            </a:prstGeom>
            <a:solidFill>
              <a:srgbClr val="C8FEC8"/>
            </a:solidFill>
            <a:ln w="1905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/>
            <a:lstStyle/>
            <a:p>
              <a:endParaRPr lang="en-US">
                <a:solidFill>
                  <a:schemeClr val="bg1"/>
                </a:solidFill>
                <a:latin typeface="Helvetica" charset="0"/>
              </a:endParaRPr>
            </a:p>
          </p:txBody>
        </p:sp>
        <p:sp>
          <p:nvSpPr>
            <p:cNvPr id="727093" name="Line 53"/>
            <p:cNvSpPr>
              <a:spLocks noChangeShapeType="1"/>
            </p:cNvSpPr>
            <p:nvPr/>
          </p:nvSpPr>
          <p:spPr bwMode="auto">
            <a:xfrm>
              <a:off x="3030" y="1200"/>
              <a:ext cx="24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94" name="Line 54"/>
            <p:cNvSpPr>
              <a:spLocks noChangeShapeType="1"/>
            </p:cNvSpPr>
            <p:nvPr/>
          </p:nvSpPr>
          <p:spPr bwMode="auto">
            <a:xfrm>
              <a:off x="4326" y="1152"/>
              <a:ext cx="96" cy="5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27095" name="Text Box 55"/>
            <p:cNvSpPr txBox="1">
              <a:spLocks noChangeArrowheads="1"/>
            </p:cNvSpPr>
            <p:nvPr/>
          </p:nvSpPr>
          <p:spPr bwMode="auto">
            <a:xfrm>
              <a:off x="1878" y="1200"/>
              <a:ext cx="207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2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>
              <a:spAutoFit/>
            </a:bodyPr>
            <a:lstStyle/>
            <a:p>
              <a:pPr algn="l"/>
              <a:r>
                <a:rPr lang="en-US" sz="1400">
                  <a:latin typeface="Helvetica" charset="0"/>
                </a:rPr>
                <a:t>Rd</a:t>
              </a:r>
            </a:p>
          </p:txBody>
        </p:sp>
        <p:sp>
          <p:nvSpPr>
            <p:cNvPr id="727096" name="Text Box 56"/>
            <p:cNvSpPr txBox="1">
              <a:spLocks noChangeArrowheads="1"/>
            </p:cNvSpPr>
            <p:nvPr/>
          </p:nvSpPr>
          <p:spPr bwMode="auto">
            <a:xfrm>
              <a:off x="1878" y="1392"/>
              <a:ext cx="201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2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>
              <a:spAutoFit/>
            </a:bodyPr>
            <a:lstStyle/>
            <a:p>
              <a:pPr algn="l"/>
              <a:r>
                <a:rPr lang="en-US" sz="1400">
                  <a:latin typeface="Helvetica" charset="0"/>
                </a:rPr>
                <a:t>Ra</a:t>
              </a:r>
            </a:p>
          </p:txBody>
        </p:sp>
        <p:sp>
          <p:nvSpPr>
            <p:cNvPr id="727097" name="Text Box 57"/>
            <p:cNvSpPr txBox="1">
              <a:spLocks noChangeArrowheads="1"/>
            </p:cNvSpPr>
            <p:nvPr/>
          </p:nvSpPr>
          <p:spPr bwMode="auto">
            <a:xfrm>
              <a:off x="1878" y="2592"/>
              <a:ext cx="207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2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>
              <a:spAutoFit/>
            </a:bodyPr>
            <a:lstStyle/>
            <a:p>
              <a:pPr algn="l"/>
              <a:r>
                <a:rPr lang="en-US" sz="1400">
                  <a:latin typeface="Helvetica" charset="0"/>
                </a:rPr>
                <a:t>Rb</a:t>
              </a:r>
            </a:p>
          </p:txBody>
        </p:sp>
        <p:sp>
          <p:nvSpPr>
            <p:cNvPr id="727098" name="Text Box 58"/>
            <p:cNvSpPr txBox="1">
              <a:spLocks noChangeArrowheads="1"/>
            </p:cNvSpPr>
            <p:nvPr/>
          </p:nvSpPr>
          <p:spPr bwMode="auto">
            <a:xfrm>
              <a:off x="1830" y="2112"/>
              <a:ext cx="289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2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>
              <a:spAutoFit/>
            </a:bodyPr>
            <a:lstStyle/>
            <a:p>
              <a:pPr algn="l"/>
              <a:r>
                <a:rPr lang="en-US" sz="1400">
                  <a:latin typeface="Helvetica" charset="0"/>
                </a:rPr>
                <a:t>Imm</a:t>
              </a:r>
            </a:p>
          </p:txBody>
        </p:sp>
        <p:sp>
          <p:nvSpPr>
            <p:cNvPr id="727099" name="Text Box 59"/>
            <p:cNvSpPr txBox="1">
              <a:spLocks noChangeArrowheads="1"/>
            </p:cNvSpPr>
            <p:nvPr/>
          </p:nvSpPr>
          <p:spPr bwMode="auto">
            <a:xfrm>
              <a:off x="1878" y="1008"/>
              <a:ext cx="213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2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>
              <a:spAutoFit/>
            </a:bodyPr>
            <a:lstStyle/>
            <a:p>
              <a:pPr algn="l"/>
              <a:r>
                <a:rPr lang="en-US" sz="1400">
                  <a:latin typeface="Helvetica" charset="0"/>
                </a:rPr>
                <a:t>Op</a:t>
              </a:r>
            </a:p>
          </p:txBody>
        </p:sp>
        <p:sp>
          <p:nvSpPr>
            <p:cNvPr id="727100" name="Text Box 60"/>
            <p:cNvSpPr txBox="1">
              <a:spLocks noChangeArrowheads="1"/>
            </p:cNvSpPr>
            <p:nvPr/>
          </p:nvSpPr>
          <p:spPr bwMode="auto">
            <a:xfrm>
              <a:off x="3222" y="1584"/>
              <a:ext cx="306" cy="1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2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>
              <a:spAutoFit/>
            </a:bodyPr>
            <a:lstStyle/>
            <a:p>
              <a:pPr algn="l"/>
              <a:r>
                <a:rPr lang="en-US" sz="1400">
                  <a:latin typeface="Helvetica" charset="0"/>
                </a:rPr>
                <a:t>Adat</a:t>
              </a:r>
            </a:p>
          </p:txBody>
        </p:sp>
        <p:sp>
          <p:nvSpPr>
            <p:cNvPr id="727101" name="AutoShape 61"/>
            <p:cNvSpPr>
              <a:spLocks noChangeArrowheads="1"/>
            </p:cNvSpPr>
            <p:nvPr/>
          </p:nvSpPr>
          <p:spPr bwMode="auto">
            <a:xfrm>
              <a:off x="2358" y="912"/>
              <a:ext cx="1036" cy="366"/>
            </a:xfrm>
            <a:prstGeom prst="star32">
              <a:avLst>
                <a:gd name="adj" fmla="val 37500"/>
              </a:avLst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  <a:latin typeface="Helvetica" charset="0"/>
                </a:rPr>
                <a:t>Control</a:t>
              </a:r>
            </a:p>
          </p:txBody>
        </p:sp>
        <p:sp>
          <p:nvSpPr>
            <p:cNvPr id="727102" name="AutoShape 62"/>
            <p:cNvSpPr>
              <a:spLocks noChangeArrowheads="1"/>
            </p:cNvSpPr>
            <p:nvPr/>
          </p:nvSpPr>
          <p:spPr bwMode="auto">
            <a:xfrm>
              <a:off x="3750" y="960"/>
              <a:ext cx="1036" cy="366"/>
            </a:xfrm>
            <a:prstGeom prst="star32">
              <a:avLst>
                <a:gd name="adj" fmla="val 37500"/>
              </a:avLst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45715" tIns="45715" rIns="45715" bIns="45715" anchor="ctr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  <a:latin typeface="Helvetica" charset="0"/>
                </a:rPr>
                <a:t>Control</a:t>
              </a:r>
            </a:p>
          </p:txBody>
        </p:sp>
        <p:sp>
          <p:nvSpPr>
            <p:cNvPr id="727103" name="Line 63"/>
            <p:cNvSpPr>
              <a:spLocks noChangeShapeType="1"/>
            </p:cNvSpPr>
            <p:nvPr/>
          </p:nvSpPr>
          <p:spPr bwMode="auto">
            <a:xfrm flipH="1">
              <a:off x="4134" y="1248"/>
              <a:ext cx="192" cy="8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17961" dir="2700000" algn="ctr" rotWithShape="0">
                      <a:schemeClr val="tx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727105" name="AutoShape 65"/>
          <p:cNvSpPr>
            <a:spLocks noChangeArrowheads="1"/>
          </p:cNvSpPr>
          <p:nvPr/>
        </p:nvSpPr>
        <p:spPr bwMode="auto">
          <a:xfrm rot="-5400000">
            <a:off x="6362700" y="3009900"/>
            <a:ext cx="1371600" cy="5334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905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lIns="45715" tIns="45715" rIns="45715" bIns="45715" anchor="ctr"/>
          <a:lstStyle/>
          <a:p>
            <a:r>
              <a:rPr lang="en-US">
                <a:solidFill>
                  <a:schemeClr val="hlink"/>
                </a:solidFill>
                <a:latin typeface="Helvetica" charset="0"/>
              </a:rPr>
              <a:t>F</a:t>
            </a:r>
            <a:r>
              <a:rPr lang="en-US" baseline="-25000">
                <a:solidFill>
                  <a:schemeClr val="hlink"/>
                </a:solidFill>
                <a:latin typeface="Helvetica" charset="0"/>
              </a:rPr>
              <a:t>2</a:t>
            </a:r>
            <a:endParaRPr lang="en-US">
              <a:solidFill>
                <a:schemeClr val="hlink"/>
              </a:solidFill>
              <a:latin typeface="Helvetica" charset="0"/>
            </a:endParaRPr>
          </a:p>
        </p:txBody>
      </p:sp>
      <p:sp>
        <p:nvSpPr>
          <p:cNvPr id="727106" name="AutoShape 66"/>
          <p:cNvSpPr>
            <a:spLocks noChangeArrowheads="1"/>
          </p:cNvSpPr>
          <p:nvPr/>
        </p:nvSpPr>
        <p:spPr bwMode="auto">
          <a:xfrm>
            <a:off x="1905000" y="1828800"/>
            <a:ext cx="914400" cy="18288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905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45715" tIns="45715" rIns="45715" bIns="45715" anchor="ctr"/>
          <a:lstStyle/>
          <a:p>
            <a:r>
              <a:rPr lang="en-US">
                <a:solidFill>
                  <a:schemeClr val="hlink"/>
                </a:solidFill>
                <a:latin typeface="Helvetica" charset="0"/>
              </a:rPr>
              <a:t>F</a:t>
            </a:r>
            <a:r>
              <a:rPr lang="en-US" baseline="-25000">
                <a:solidFill>
                  <a:schemeClr val="hlink"/>
                </a:solidFill>
                <a:latin typeface="Helvetica" charset="0"/>
              </a:rPr>
              <a:t>1</a:t>
            </a:r>
            <a:endParaRPr lang="en-US">
              <a:solidFill>
                <a:schemeClr val="hlink"/>
              </a:solidFill>
              <a:latin typeface="Helvetica" charset="0"/>
            </a:endParaRPr>
          </a:p>
        </p:txBody>
      </p:sp>
      <p:sp>
        <p:nvSpPr>
          <p:cNvPr id="727108" name="AutoShape 68"/>
          <p:cNvSpPr>
            <a:spLocks noChangeArrowheads="1"/>
          </p:cNvSpPr>
          <p:nvPr/>
        </p:nvSpPr>
        <p:spPr bwMode="auto">
          <a:xfrm rot="-5400000">
            <a:off x="914400" y="3657600"/>
            <a:ext cx="533400" cy="5334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905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17961" dir="2700000" algn="ctr" rotWithShape="0">
                    <a:schemeClr val="tx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lIns="45715" tIns="45715" rIns="45715" bIns="45715" anchor="ctr"/>
          <a:lstStyle/>
          <a:p>
            <a:r>
              <a:rPr lang="en-US">
                <a:solidFill>
                  <a:schemeClr val="hlink"/>
                </a:solidFill>
                <a:latin typeface="Helvetica" charset="0"/>
              </a:rPr>
              <a:t>F</a:t>
            </a:r>
            <a:r>
              <a:rPr lang="en-US" baseline="-25000">
                <a:solidFill>
                  <a:schemeClr val="hlink"/>
                </a:solidFill>
                <a:latin typeface="Helvetica" charset="0"/>
              </a:rPr>
              <a:t>3</a:t>
            </a:r>
            <a:endParaRPr lang="en-US">
              <a:solidFill>
                <a:schemeClr val="hlink"/>
              </a:solidFill>
              <a:latin typeface="Helvetica" charset="0"/>
            </a:endParaRPr>
          </a:p>
        </p:txBody>
      </p:sp>
      <p:sp>
        <p:nvSpPr>
          <p:cNvPr id="70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88113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52768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05" grpId="0" animBg="1" autoUpdateAnimBg="0"/>
      <p:bldP spid="727106" grpId="0" animBg="1" autoUpdateAnimBg="0"/>
      <p:bldP spid="727108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  <p:sp>
        <p:nvSpPr>
          <p:cNvPr id="4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92D42-09BE-0944-9AFD-6A5B9E423972}" type="slidenum">
              <a:rPr lang="en-US"/>
              <a:pPr/>
              <a:t>2</a:t>
            </a:fld>
            <a:endParaRPr lang="en-US"/>
          </a:p>
        </p:txBody>
      </p:sp>
      <p:sp>
        <p:nvSpPr>
          <p:cNvPr id="73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47800"/>
          </a:xfrm>
        </p:spPr>
        <p:txBody>
          <a:bodyPr/>
          <a:lstStyle/>
          <a:p>
            <a:r>
              <a:rPr lang="en-US"/>
              <a:t>Boolean Satisfiability (SAT)</a:t>
            </a:r>
          </a:p>
        </p:txBody>
      </p:sp>
      <p:sp>
        <p:nvSpPr>
          <p:cNvPr id="730115" name="Line 3"/>
          <p:cNvSpPr>
            <a:spLocks noChangeShapeType="1"/>
          </p:cNvSpPr>
          <p:nvPr/>
        </p:nvSpPr>
        <p:spPr bwMode="auto">
          <a:xfrm flipV="1">
            <a:off x="3533775" y="1697038"/>
            <a:ext cx="879475" cy="22225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16" name="Line 4"/>
          <p:cNvSpPr>
            <a:spLocks noChangeShapeType="1"/>
          </p:cNvSpPr>
          <p:nvPr/>
        </p:nvSpPr>
        <p:spPr bwMode="auto">
          <a:xfrm>
            <a:off x="3519488" y="1735138"/>
            <a:ext cx="596900" cy="962025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17" name="Line 5"/>
          <p:cNvSpPr>
            <a:spLocks noChangeShapeType="1"/>
          </p:cNvSpPr>
          <p:nvPr/>
        </p:nvSpPr>
        <p:spPr bwMode="auto">
          <a:xfrm>
            <a:off x="3527425" y="2651125"/>
            <a:ext cx="690563" cy="255588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18" name="Line 6"/>
          <p:cNvSpPr>
            <a:spLocks noChangeShapeType="1"/>
          </p:cNvSpPr>
          <p:nvPr/>
        </p:nvSpPr>
        <p:spPr bwMode="auto">
          <a:xfrm flipV="1">
            <a:off x="3500438" y="3079750"/>
            <a:ext cx="996950" cy="141288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19" name="Line 7"/>
          <p:cNvSpPr>
            <a:spLocks noChangeShapeType="1"/>
          </p:cNvSpPr>
          <p:nvPr/>
        </p:nvSpPr>
        <p:spPr bwMode="auto">
          <a:xfrm>
            <a:off x="3568700" y="4086225"/>
            <a:ext cx="1130300" cy="173038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20" name="Line 8"/>
          <p:cNvSpPr>
            <a:spLocks noChangeShapeType="1"/>
          </p:cNvSpPr>
          <p:nvPr/>
        </p:nvSpPr>
        <p:spPr bwMode="auto">
          <a:xfrm flipV="1">
            <a:off x="3594100" y="4770438"/>
            <a:ext cx="1212850" cy="211137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21" name="Freeform 9"/>
          <p:cNvSpPr>
            <a:spLocks/>
          </p:cNvSpPr>
          <p:nvPr/>
        </p:nvSpPr>
        <p:spPr bwMode="auto">
          <a:xfrm>
            <a:off x="4048125" y="1547813"/>
            <a:ext cx="3590925" cy="3778250"/>
          </a:xfrm>
          <a:custGeom>
            <a:avLst/>
            <a:gdLst>
              <a:gd name="T0" fmla="*/ 339 w 3359"/>
              <a:gd name="T1" fmla="*/ 0 h 2708"/>
              <a:gd name="T2" fmla="*/ 2250 w 3359"/>
              <a:gd name="T3" fmla="*/ 189 h 2708"/>
              <a:gd name="T4" fmla="*/ 3359 w 3359"/>
              <a:gd name="T5" fmla="*/ 1190 h 2708"/>
              <a:gd name="T6" fmla="*/ 3058 w 3359"/>
              <a:gd name="T7" fmla="*/ 2272 h 2708"/>
              <a:gd name="T8" fmla="*/ 2181 w 3359"/>
              <a:gd name="T9" fmla="*/ 2681 h 2708"/>
              <a:gd name="T10" fmla="*/ 65 w 3359"/>
              <a:gd name="T11" fmla="*/ 2708 h 2708"/>
              <a:gd name="T12" fmla="*/ 0 w 3359"/>
              <a:gd name="T13" fmla="*/ 1712 h 2708"/>
              <a:gd name="T14" fmla="*/ 54 w 3359"/>
              <a:gd name="T15" fmla="*/ 813 h 2708"/>
              <a:gd name="T16" fmla="*/ 339 w 3359"/>
              <a:gd name="T17" fmla="*/ 0 h 2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59" h="2708">
                <a:moveTo>
                  <a:pt x="339" y="0"/>
                </a:moveTo>
                <a:lnTo>
                  <a:pt x="2250" y="189"/>
                </a:lnTo>
                <a:lnTo>
                  <a:pt x="3359" y="1190"/>
                </a:lnTo>
                <a:lnTo>
                  <a:pt x="3058" y="2272"/>
                </a:lnTo>
                <a:lnTo>
                  <a:pt x="2181" y="2681"/>
                </a:lnTo>
                <a:lnTo>
                  <a:pt x="65" y="2708"/>
                </a:lnTo>
                <a:lnTo>
                  <a:pt x="0" y="1712"/>
                </a:lnTo>
                <a:lnTo>
                  <a:pt x="54" y="813"/>
                </a:lnTo>
                <a:lnTo>
                  <a:pt x="339" y="0"/>
                </a:lnTo>
                <a:close/>
              </a:path>
            </a:pathLst>
          </a:cu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cap="sq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22" name="Oval 10"/>
          <p:cNvSpPr>
            <a:spLocks noChangeArrowheads="1"/>
          </p:cNvSpPr>
          <p:nvPr/>
        </p:nvSpPr>
        <p:spPr bwMode="auto">
          <a:xfrm>
            <a:off x="6826250" y="4249738"/>
            <a:ext cx="388938" cy="423862"/>
          </a:xfrm>
          <a:prstGeom prst="ellipse">
            <a:avLst/>
          </a:prstGeom>
          <a:solidFill>
            <a:schemeClr val="tx1"/>
          </a:solidFill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eaLnBrk="1" hangingPunct="1">
              <a:lnSpc>
                <a:spcPct val="100000"/>
              </a:lnSpc>
            </a:pPr>
            <a:r>
              <a:rPr lang="en-US" sz="2400" dirty="0" smtClean="0">
                <a:solidFill>
                  <a:schemeClr val="bg1"/>
                </a:solidFill>
                <a:latin typeface="cmsy10" charset="0"/>
              </a:rPr>
              <a:t>⋁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30123" name="Oval 11"/>
          <p:cNvSpPr>
            <a:spLocks noChangeArrowheads="1"/>
          </p:cNvSpPr>
          <p:nvPr/>
        </p:nvSpPr>
        <p:spPr bwMode="auto">
          <a:xfrm>
            <a:off x="7427913" y="3079750"/>
            <a:ext cx="388937" cy="423863"/>
          </a:xfrm>
          <a:prstGeom prst="ellipse">
            <a:avLst/>
          </a:prstGeom>
          <a:solidFill>
            <a:schemeClr val="tx1"/>
          </a:solidFill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eaLnBrk="1" hangingPunct="1">
              <a:lnSpc>
                <a:spcPct val="100000"/>
              </a:lnSpc>
            </a:pPr>
            <a:r>
              <a:rPr lang="en-US" sz="2400" dirty="0" smtClean="0">
                <a:solidFill>
                  <a:schemeClr val="bg1"/>
                </a:solidFill>
                <a:latin typeface="cmsy10" charset="0"/>
              </a:rPr>
              <a:t>⋀</a:t>
            </a:r>
            <a:endParaRPr lang="en-US" sz="2400" dirty="0">
              <a:solidFill>
                <a:schemeClr val="bg1"/>
              </a:solidFill>
              <a:latin typeface="Tahoma" charset="0"/>
            </a:endParaRPr>
          </a:p>
        </p:txBody>
      </p:sp>
      <p:sp>
        <p:nvSpPr>
          <p:cNvPr id="730124" name="Oval 12"/>
          <p:cNvSpPr>
            <a:spLocks noChangeArrowheads="1"/>
          </p:cNvSpPr>
          <p:nvPr/>
        </p:nvSpPr>
        <p:spPr bwMode="auto">
          <a:xfrm>
            <a:off x="5511800" y="2743200"/>
            <a:ext cx="388938" cy="423863"/>
          </a:xfrm>
          <a:prstGeom prst="ellipse">
            <a:avLst/>
          </a:prstGeom>
          <a:solidFill>
            <a:schemeClr val="tx1"/>
          </a:solidFill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eaLnBrk="1" hangingPunct="1">
              <a:lnSpc>
                <a:spcPct val="100000"/>
              </a:lnSpc>
            </a:pPr>
            <a:r>
              <a:rPr lang="en-US" sz="2400" dirty="0" smtClean="0">
                <a:solidFill>
                  <a:schemeClr val="bg1"/>
                </a:solidFill>
                <a:latin typeface="cmsy10" charset="0"/>
              </a:rPr>
              <a:t>¬</a:t>
            </a:r>
            <a:endParaRPr lang="en-US" sz="2400" dirty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730125" name="Oval 13"/>
          <p:cNvSpPr>
            <a:spLocks noChangeArrowheads="1"/>
          </p:cNvSpPr>
          <p:nvPr/>
        </p:nvSpPr>
        <p:spPr bwMode="auto">
          <a:xfrm>
            <a:off x="5907088" y="3559175"/>
            <a:ext cx="388937" cy="423863"/>
          </a:xfrm>
          <a:prstGeom prst="ellipse">
            <a:avLst/>
          </a:prstGeom>
          <a:solidFill>
            <a:schemeClr val="tx1"/>
          </a:solidFill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eaLnBrk="1" hangingPunct="1">
              <a:lnSpc>
                <a:spcPct val="10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cmsy10" charset="0"/>
              </a:rPr>
              <a:t>⋁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30126" name="Oval 14"/>
          <p:cNvSpPr>
            <a:spLocks noChangeArrowheads="1"/>
          </p:cNvSpPr>
          <p:nvPr/>
        </p:nvSpPr>
        <p:spPr bwMode="auto">
          <a:xfrm>
            <a:off x="6516688" y="2317750"/>
            <a:ext cx="388937" cy="423863"/>
          </a:xfrm>
          <a:prstGeom prst="ellipse">
            <a:avLst/>
          </a:prstGeom>
          <a:solidFill>
            <a:schemeClr val="tx1"/>
          </a:solidFill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eaLnBrk="1" hangingPunct="1">
              <a:lnSpc>
                <a:spcPct val="100000"/>
              </a:lnSpc>
            </a:pPr>
            <a:r>
              <a:rPr lang="en-US" sz="2400" dirty="0" smtClean="0">
                <a:solidFill>
                  <a:schemeClr val="bg1"/>
                </a:solidFill>
                <a:latin typeface="cmsy10" charset="0"/>
              </a:rPr>
              <a:t>⋀</a:t>
            </a:r>
            <a:endParaRPr lang="en-US" sz="2400" dirty="0">
              <a:solidFill>
                <a:schemeClr val="bg1"/>
              </a:solidFill>
              <a:latin typeface="Tahoma" charset="0"/>
            </a:endParaRPr>
          </a:p>
        </p:txBody>
      </p:sp>
      <p:sp>
        <p:nvSpPr>
          <p:cNvPr id="730127" name="Oval 15"/>
          <p:cNvSpPr>
            <a:spLocks noChangeArrowheads="1"/>
          </p:cNvSpPr>
          <p:nvPr/>
        </p:nvSpPr>
        <p:spPr bwMode="auto">
          <a:xfrm>
            <a:off x="5543550" y="1741488"/>
            <a:ext cx="388938" cy="425450"/>
          </a:xfrm>
          <a:prstGeom prst="ellipse">
            <a:avLst/>
          </a:prstGeom>
          <a:solidFill>
            <a:schemeClr val="tx1"/>
          </a:solidFill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bg1"/>
                </a:solidFill>
                <a:latin typeface="cmsy10" charset="0"/>
              </a:rPr>
              <a:t>⋁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30128" name="Line 16"/>
          <p:cNvSpPr>
            <a:spLocks noChangeShapeType="1"/>
          </p:cNvSpPr>
          <p:nvPr/>
        </p:nvSpPr>
        <p:spPr bwMode="auto">
          <a:xfrm>
            <a:off x="6853238" y="2674938"/>
            <a:ext cx="609600" cy="4587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29" name="Line 17"/>
          <p:cNvSpPr>
            <a:spLocks noChangeShapeType="1"/>
          </p:cNvSpPr>
          <p:nvPr/>
        </p:nvSpPr>
        <p:spPr bwMode="auto">
          <a:xfrm flipH="1">
            <a:off x="7069138" y="3462338"/>
            <a:ext cx="461962" cy="8032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30" name="Line 18"/>
          <p:cNvSpPr>
            <a:spLocks noChangeShapeType="1"/>
          </p:cNvSpPr>
          <p:nvPr/>
        </p:nvSpPr>
        <p:spPr bwMode="auto">
          <a:xfrm flipH="1" flipV="1">
            <a:off x="5891213" y="2028825"/>
            <a:ext cx="692150" cy="4730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31" name="Line 19"/>
          <p:cNvSpPr>
            <a:spLocks noChangeShapeType="1"/>
          </p:cNvSpPr>
          <p:nvPr/>
        </p:nvSpPr>
        <p:spPr bwMode="auto">
          <a:xfrm>
            <a:off x="6242050" y="3824288"/>
            <a:ext cx="671513" cy="5476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32" name="Line 20"/>
          <p:cNvSpPr>
            <a:spLocks noChangeShapeType="1"/>
          </p:cNvSpPr>
          <p:nvPr/>
        </p:nvSpPr>
        <p:spPr bwMode="auto">
          <a:xfrm flipV="1">
            <a:off x="5124450" y="1901825"/>
            <a:ext cx="455613" cy="635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33" name="Line 21"/>
          <p:cNvSpPr>
            <a:spLocks noChangeShapeType="1"/>
          </p:cNvSpPr>
          <p:nvPr/>
        </p:nvSpPr>
        <p:spPr bwMode="auto">
          <a:xfrm flipH="1">
            <a:off x="6080125" y="2697163"/>
            <a:ext cx="536575" cy="863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34" name="Line 22"/>
          <p:cNvSpPr>
            <a:spLocks noChangeShapeType="1"/>
          </p:cNvSpPr>
          <p:nvPr/>
        </p:nvSpPr>
        <p:spPr bwMode="auto">
          <a:xfrm>
            <a:off x="5756275" y="3057525"/>
            <a:ext cx="255588" cy="600075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35" name="Line 23"/>
          <p:cNvSpPr>
            <a:spLocks noChangeShapeType="1"/>
          </p:cNvSpPr>
          <p:nvPr/>
        </p:nvSpPr>
        <p:spPr bwMode="auto">
          <a:xfrm flipH="1">
            <a:off x="5538788" y="3868738"/>
            <a:ext cx="473075" cy="346075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36" name="Line 24"/>
          <p:cNvSpPr>
            <a:spLocks noChangeShapeType="1"/>
          </p:cNvSpPr>
          <p:nvPr/>
        </p:nvSpPr>
        <p:spPr bwMode="auto">
          <a:xfrm flipH="1">
            <a:off x="6202363" y="4545013"/>
            <a:ext cx="725487" cy="300037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grpSp>
        <p:nvGrpSpPr>
          <p:cNvPr id="730137" name="Group 25"/>
          <p:cNvGrpSpPr>
            <a:grpSpLocks/>
          </p:cNvGrpSpPr>
          <p:nvPr/>
        </p:nvGrpSpPr>
        <p:grpSpPr bwMode="auto">
          <a:xfrm>
            <a:off x="4508500" y="1833563"/>
            <a:ext cx="106363" cy="635000"/>
            <a:chOff x="2056" y="1211"/>
            <a:chExt cx="85" cy="456"/>
          </a:xfrm>
        </p:grpSpPr>
        <p:sp>
          <p:nvSpPr>
            <p:cNvPr id="730138" name="Oval 26"/>
            <p:cNvSpPr>
              <a:spLocks noChangeArrowheads="1"/>
            </p:cNvSpPr>
            <p:nvPr/>
          </p:nvSpPr>
          <p:spPr bwMode="auto">
            <a:xfrm>
              <a:off x="2056" y="1211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730139" name="Oval 27"/>
            <p:cNvSpPr>
              <a:spLocks noChangeArrowheads="1"/>
            </p:cNvSpPr>
            <p:nvPr/>
          </p:nvSpPr>
          <p:spPr bwMode="auto">
            <a:xfrm>
              <a:off x="2074" y="1417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730140" name="Oval 28"/>
            <p:cNvSpPr>
              <a:spLocks noChangeArrowheads="1"/>
            </p:cNvSpPr>
            <p:nvPr/>
          </p:nvSpPr>
          <p:spPr bwMode="auto">
            <a:xfrm>
              <a:off x="2085" y="1611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730141" name="Group 29"/>
          <p:cNvGrpSpPr>
            <a:grpSpLocks/>
          </p:cNvGrpSpPr>
          <p:nvPr/>
        </p:nvGrpSpPr>
        <p:grpSpPr bwMode="auto">
          <a:xfrm>
            <a:off x="5310188" y="4246563"/>
            <a:ext cx="106362" cy="636587"/>
            <a:chOff x="2056" y="1211"/>
            <a:chExt cx="85" cy="456"/>
          </a:xfrm>
        </p:grpSpPr>
        <p:sp>
          <p:nvSpPr>
            <p:cNvPr id="730142" name="Oval 30"/>
            <p:cNvSpPr>
              <a:spLocks noChangeArrowheads="1"/>
            </p:cNvSpPr>
            <p:nvPr/>
          </p:nvSpPr>
          <p:spPr bwMode="auto">
            <a:xfrm>
              <a:off x="2056" y="1211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730143" name="Oval 31"/>
            <p:cNvSpPr>
              <a:spLocks noChangeArrowheads="1"/>
            </p:cNvSpPr>
            <p:nvPr/>
          </p:nvSpPr>
          <p:spPr bwMode="auto">
            <a:xfrm>
              <a:off x="2074" y="1417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730144" name="Oval 32"/>
            <p:cNvSpPr>
              <a:spLocks noChangeArrowheads="1"/>
            </p:cNvSpPr>
            <p:nvPr/>
          </p:nvSpPr>
          <p:spPr bwMode="auto">
            <a:xfrm>
              <a:off x="2085" y="1611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730145" name="Group 33"/>
          <p:cNvGrpSpPr>
            <a:grpSpLocks/>
          </p:cNvGrpSpPr>
          <p:nvPr/>
        </p:nvGrpSpPr>
        <p:grpSpPr bwMode="auto">
          <a:xfrm>
            <a:off x="4576763" y="3382963"/>
            <a:ext cx="106362" cy="636587"/>
            <a:chOff x="2056" y="1211"/>
            <a:chExt cx="85" cy="456"/>
          </a:xfrm>
        </p:grpSpPr>
        <p:sp>
          <p:nvSpPr>
            <p:cNvPr id="730146" name="Oval 34"/>
            <p:cNvSpPr>
              <a:spLocks noChangeArrowheads="1"/>
            </p:cNvSpPr>
            <p:nvPr/>
          </p:nvSpPr>
          <p:spPr bwMode="auto">
            <a:xfrm>
              <a:off x="2056" y="1211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730147" name="Oval 35"/>
            <p:cNvSpPr>
              <a:spLocks noChangeArrowheads="1"/>
            </p:cNvSpPr>
            <p:nvPr/>
          </p:nvSpPr>
          <p:spPr bwMode="auto">
            <a:xfrm>
              <a:off x="2074" y="1417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730148" name="Oval 36"/>
            <p:cNvSpPr>
              <a:spLocks noChangeArrowheads="1"/>
            </p:cNvSpPr>
            <p:nvPr/>
          </p:nvSpPr>
          <p:spPr bwMode="auto">
            <a:xfrm>
              <a:off x="2085" y="1611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730149" name="Line 37"/>
          <p:cNvSpPr>
            <a:spLocks noChangeShapeType="1"/>
          </p:cNvSpPr>
          <p:nvPr/>
        </p:nvSpPr>
        <p:spPr bwMode="auto">
          <a:xfrm flipV="1">
            <a:off x="7748588" y="3282950"/>
            <a:ext cx="358775" cy="79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50" name="Line 38"/>
          <p:cNvSpPr>
            <a:spLocks noChangeShapeType="1"/>
          </p:cNvSpPr>
          <p:nvPr/>
        </p:nvSpPr>
        <p:spPr bwMode="auto">
          <a:xfrm flipH="1">
            <a:off x="4610100" y="2938463"/>
            <a:ext cx="915988" cy="66675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30151" name="Text Box 39"/>
          <p:cNvSpPr txBox="1">
            <a:spLocks noChangeArrowheads="1"/>
          </p:cNvSpPr>
          <p:nvPr/>
        </p:nvSpPr>
        <p:spPr bwMode="auto">
          <a:xfrm>
            <a:off x="2906713" y="3060700"/>
            <a:ext cx="2159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b="0">
                <a:latin typeface="Tahoma" charset="0"/>
              </a:rPr>
              <a:t>.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b="0">
                <a:latin typeface="Tahoma" charset="0"/>
              </a:rPr>
              <a:t>.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b="0">
                <a:latin typeface="Tahoma" charset="0"/>
              </a:rPr>
              <a:t>.</a:t>
            </a:r>
          </a:p>
        </p:txBody>
      </p:sp>
      <p:sp>
        <p:nvSpPr>
          <p:cNvPr id="730152" name="Text Box 40"/>
          <p:cNvSpPr txBox="1">
            <a:spLocks noChangeArrowheads="1"/>
          </p:cNvSpPr>
          <p:nvPr/>
        </p:nvSpPr>
        <p:spPr bwMode="auto">
          <a:xfrm>
            <a:off x="8015288" y="2703513"/>
            <a:ext cx="3667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800" i="1">
                <a:solidFill>
                  <a:srgbClr val="0000CC"/>
                </a:solidFill>
                <a:latin typeface="Symbol" charset="0"/>
                <a:sym typeface="Symbol" charset="0"/>
              </a:rPr>
              <a:t></a:t>
            </a:r>
          </a:p>
        </p:txBody>
      </p:sp>
      <p:sp>
        <p:nvSpPr>
          <p:cNvPr id="730153" name="Text Box 41"/>
          <p:cNvSpPr txBox="1">
            <a:spLocks noChangeArrowheads="1"/>
          </p:cNvSpPr>
          <p:nvPr/>
        </p:nvSpPr>
        <p:spPr bwMode="auto">
          <a:xfrm>
            <a:off x="2827338" y="2320925"/>
            <a:ext cx="43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b="0" i="1">
                <a:latin typeface="Times New Roman" charset="0"/>
              </a:rPr>
              <a:t>p</a:t>
            </a:r>
            <a:r>
              <a:rPr lang="en-US" sz="2400" b="0" baseline="-25000">
                <a:latin typeface="Times New Roman" charset="0"/>
              </a:rPr>
              <a:t>2</a:t>
            </a:r>
          </a:p>
        </p:txBody>
      </p:sp>
      <p:sp>
        <p:nvSpPr>
          <p:cNvPr id="730154" name="Text Box 42"/>
          <p:cNvSpPr txBox="1">
            <a:spLocks noChangeArrowheads="1"/>
          </p:cNvSpPr>
          <p:nvPr/>
        </p:nvSpPr>
        <p:spPr bwMode="auto">
          <a:xfrm>
            <a:off x="2841625" y="1371600"/>
            <a:ext cx="43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b="0" i="1">
                <a:latin typeface="Times New Roman" charset="0"/>
              </a:rPr>
              <a:t>p</a:t>
            </a:r>
            <a:r>
              <a:rPr lang="en-US" sz="2400" b="0" baseline="-25000">
                <a:latin typeface="Times New Roman" charset="0"/>
              </a:rPr>
              <a:t>1</a:t>
            </a:r>
          </a:p>
        </p:txBody>
      </p:sp>
      <p:sp>
        <p:nvSpPr>
          <p:cNvPr id="730155" name="Text Box 43"/>
          <p:cNvSpPr txBox="1">
            <a:spLocks noChangeArrowheads="1"/>
          </p:cNvSpPr>
          <p:nvPr/>
        </p:nvSpPr>
        <p:spPr bwMode="auto">
          <a:xfrm>
            <a:off x="2828925" y="4762500"/>
            <a:ext cx="434975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b="0" i="1">
                <a:latin typeface="Times New Roman" charset="0"/>
              </a:rPr>
              <a:t>p</a:t>
            </a:r>
            <a:r>
              <a:rPr lang="en-US" sz="2400" b="0" baseline="-25000">
                <a:latin typeface="Times New Roman" charset="0"/>
              </a:rPr>
              <a:t>n</a:t>
            </a:r>
          </a:p>
        </p:txBody>
      </p:sp>
      <p:sp>
        <p:nvSpPr>
          <p:cNvPr id="730156" name="Text Box 44"/>
          <p:cNvSpPr txBox="1">
            <a:spLocks noChangeArrowheads="1"/>
          </p:cNvSpPr>
          <p:nvPr/>
        </p:nvSpPr>
        <p:spPr bwMode="auto">
          <a:xfrm>
            <a:off x="762000" y="5426075"/>
            <a:ext cx="7508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/>
              <a:t>Is there an assignment to the </a:t>
            </a:r>
            <a:r>
              <a:rPr lang="en-US" sz="2400" i="1">
                <a:solidFill>
                  <a:srgbClr val="0000CC"/>
                </a:solidFill>
                <a:latin typeface="Times New Roman" charset="0"/>
              </a:rPr>
              <a:t>p</a:t>
            </a:r>
            <a:r>
              <a:rPr lang="en-US" sz="2400" baseline="-25000">
                <a:solidFill>
                  <a:srgbClr val="0000CC"/>
                </a:solidFill>
                <a:latin typeface="Times New Roman" charset="0"/>
              </a:rPr>
              <a:t>1</a:t>
            </a:r>
            <a:r>
              <a:rPr lang="en-US" sz="2400" i="1">
                <a:solidFill>
                  <a:srgbClr val="0000CC"/>
                </a:solidFill>
                <a:latin typeface="Times New Roman" charset="0"/>
              </a:rPr>
              <a:t>, p</a:t>
            </a:r>
            <a:r>
              <a:rPr lang="en-US" sz="2400" baseline="-25000">
                <a:solidFill>
                  <a:srgbClr val="0000CC"/>
                </a:solidFill>
                <a:latin typeface="Times New Roman" charset="0"/>
              </a:rPr>
              <a:t>2</a:t>
            </a:r>
            <a:r>
              <a:rPr lang="en-US" sz="2400" i="1">
                <a:solidFill>
                  <a:srgbClr val="0000CC"/>
                </a:solidFill>
                <a:latin typeface="Times New Roman" charset="0"/>
              </a:rPr>
              <a:t>, …, p</a:t>
            </a:r>
            <a:r>
              <a:rPr lang="en-US" sz="2400" baseline="-25000">
                <a:solidFill>
                  <a:srgbClr val="0000CC"/>
                </a:solidFill>
                <a:latin typeface="Times New Roman" charset="0"/>
              </a:rPr>
              <a:t>n</a:t>
            </a:r>
            <a:r>
              <a:rPr lang="en-US" sz="2400"/>
              <a:t> variables 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/>
              <a:t>        such that </a:t>
            </a:r>
            <a:r>
              <a:rPr lang="en-US" sz="2400" i="1">
                <a:latin typeface="Symbol" charset="0"/>
                <a:sym typeface="Symbol" charset="0"/>
              </a:rPr>
              <a:t></a:t>
            </a:r>
            <a:r>
              <a:rPr lang="en-US" sz="2400"/>
              <a:t> evaluates to 1?</a:t>
            </a:r>
          </a:p>
        </p:txBody>
      </p:sp>
    </p:spTree>
    <p:extLst>
      <p:ext uri="{BB962C8B-B14F-4D97-AF65-F5344CB8AC3E}">
        <p14:creationId xmlns:p14="http://schemas.microsoft.com/office/powerpoint/2010/main" val="662788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9AFB-9919-0C48-858F-2904379F53F9}" type="slidenum">
              <a:rPr lang="en-US"/>
              <a:pPr/>
              <a:t>20</a:t>
            </a:fld>
            <a:endParaRPr lang="en-US"/>
          </a:p>
        </p:txBody>
      </p:sp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QF_UF (EUF) Formula</a:t>
            </a:r>
          </a:p>
        </p:txBody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        (x = y) </a:t>
            </a:r>
            <a:r>
              <a:rPr lang="en-US" b="1" dirty="0" smtClean="0">
                <a:latin typeface="cmsy10" charset="0"/>
              </a:rPr>
              <a:t>⋀</a:t>
            </a:r>
            <a:r>
              <a:rPr lang="en-US" dirty="0" smtClean="0"/>
              <a:t> </a:t>
            </a:r>
            <a:r>
              <a:rPr lang="en-US" dirty="0"/>
              <a:t>(y = z) </a:t>
            </a:r>
            <a:r>
              <a:rPr lang="en-US" b="1" dirty="0" smtClean="0">
                <a:latin typeface="cmsy10" charset="0"/>
              </a:rPr>
              <a:t>⋀</a:t>
            </a:r>
            <a:r>
              <a:rPr lang="en-US" dirty="0" smtClean="0"/>
              <a:t> </a:t>
            </a:r>
            <a:r>
              <a:rPr lang="en-US" dirty="0"/>
              <a:t>(f(x) </a:t>
            </a:r>
            <a:r>
              <a:rPr lang="en-US" dirty="0">
                <a:latin typeface="Symbol" charset="0"/>
                <a:sym typeface="Symbol" charset="0"/>
              </a:rPr>
              <a:t></a:t>
            </a:r>
            <a:r>
              <a:rPr lang="en-US" dirty="0"/>
              <a:t> f(z))</a:t>
            </a:r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/>
              <a:t>Transitivity: </a:t>
            </a:r>
          </a:p>
          <a:p>
            <a:pPr>
              <a:buFontTx/>
              <a:buNone/>
            </a:pPr>
            <a:r>
              <a:rPr lang="en-US" dirty="0"/>
              <a:t>    (x = y) </a:t>
            </a:r>
            <a:r>
              <a:rPr lang="en-US" b="1" dirty="0" smtClean="0">
                <a:latin typeface="cmsy10" charset="0"/>
              </a:rPr>
              <a:t>⋀</a:t>
            </a:r>
            <a:r>
              <a:rPr lang="en-US" dirty="0" smtClean="0"/>
              <a:t> </a:t>
            </a:r>
            <a:r>
              <a:rPr lang="en-US" dirty="0"/>
              <a:t>(y = z) </a:t>
            </a:r>
            <a:r>
              <a:rPr lang="en-US" b="1" dirty="0" smtClean="0">
                <a:latin typeface="cmsy10" charset="0"/>
              </a:rPr>
              <a:t>→</a:t>
            </a:r>
            <a:r>
              <a:rPr lang="en-US" dirty="0" smtClean="0"/>
              <a:t> </a:t>
            </a:r>
            <a:r>
              <a:rPr lang="en-US" dirty="0"/>
              <a:t>(x = z)</a:t>
            </a:r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/>
              <a:t>Congruence:</a:t>
            </a:r>
          </a:p>
          <a:p>
            <a:pPr>
              <a:buFontTx/>
              <a:buNone/>
            </a:pPr>
            <a:r>
              <a:rPr lang="en-US" dirty="0"/>
              <a:t>    (x = z)  </a:t>
            </a:r>
            <a:r>
              <a:rPr lang="en-US" b="1" dirty="0" smtClean="0">
                <a:latin typeface="cmsy10" charset="0"/>
              </a:rPr>
              <a:t>→</a:t>
            </a:r>
            <a:r>
              <a:rPr lang="en-US" dirty="0" smtClean="0"/>
              <a:t> </a:t>
            </a:r>
            <a:r>
              <a:rPr lang="en-US" dirty="0"/>
              <a:t>(f(x) = f(z))</a:t>
            </a:r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304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E04D3-E30D-1440-9E9F-E2D25D881F43}" type="slidenum">
              <a:rPr lang="en-US"/>
              <a:pPr/>
              <a:t>21</a:t>
            </a:fld>
            <a:endParaRPr lang="en-US"/>
          </a:p>
        </p:txBody>
      </p:sp>
      <p:sp>
        <p:nvSpPr>
          <p:cNvPr id="8683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Equivalence Checking                          of Program Fragments</a:t>
            </a:r>
          </a:p>
        </p:txBody>
      </p:sp>
      <p:sp>
        <p:nvSpPr>
          <p:cNvPr id="868355" name="Text Box 3"/>
          <p:cNvSpPr txBox="1">
            <a:spLocks noChangeArrowheads="1"/>
          </p:cNvSpPr>
          <p:nvPr/>
        </p:nvSpPr>
        <p:spPr bwMode="auto">
          <a:xfrm>
            <a:off x="457200" y="1524000"/>
            <a:ext cx="2181225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/>
              <a:t>int </a:t>
            </a:r>
            <a:r>
              <a:rPr lang="en-US" sz="2400"/>
              <a:t>fun1</a:t>
            </a:r>
            <a:r>
              <a:rPr lang="en-US" sz="2400" b="0"/>
              <a:t>(int y) {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int x, z;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z = y;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y = x;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x = z;</a:t>
            </a:r>
          </a:p>
          <a:p>
            <a:pPr algn="l" eaLnBrk="1" hangingPunct="1">
              <a:lnSpc>
                <a:spcPct val="100000"/>
              </a:lnSpc>
            </a:pPr>
            <a:endParaRPr lang="en-US" sz="2400" b="0"/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return x*x;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}</a:t>
            </a:r>
          </a:p>
        </p:txBody>
      </p:sp>
      <p:sp>
        <p:nvSpPr>
          <p:cNvPr id="868356" name="Text Box 4"/>
          <p:cNvSpPr txBox="1">
            <a:spLocks noChangeArrowheads="1"/>
          </p:cNvSpPr>
          <p:nvPr/>
        </p:nvSpPr>
        <p:spPr bwMode="auto">
          <a:xfrm>
            <a:off x="381000" y="4800600"/>
            <a:ext cx="21812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/>
              <a:t>int </a:t>
            </a:r>
            <a:r>
              <a:rPr lang="en-US" sz="2400"/>
              <a:t>fun2</a:t>
            </a:r>
            <a:r>
              <a:rPr lang="en-US" sz="2400" b="0"/>
              <a:t>(int y) {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  return y*y;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}</a:t>
            </a:r>
          </a:p>
        </p:txBody>
      </p:sp>
      <p:sp>
        <p:nvSpPr>
          <p:cNvPr id="868357" name="Text Box 5"/>
          <p:cNvSpPr txBox="1">
            <a:spLocks noChangeArrowheads="1"/>
          </p:cNvSpPr>
          <p:nvPr/>
        </p:nvSpPr>
        <p:spPr bwMode="auto">
          <a:xfrm>
            <a:off x="2971800" y="5486400"/>
            <a:ext cx="5962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b="0">
                <a:solidFill>
                  <a:srgbClr val="0000CC"/>
                </a:solidFill>
              </a:rPr>
              <a:t>What if we use SAT to check equivalence?</a:t>
            </a:r>
          </a:p>
        </p:txBody>
      </p:sp>
      <p:sp>
        <p:nvSpPr>
          <p:cNvPr id="868358" name="Text Box 6"/>
          <p:cNvSpPr txBox="1">
            <a:spLocks noChangeArrowheads="1"/>
          </p:cNvSpPr>
          <p:nvPr/>
        </p:nvSpPr>
        <p:spPr bwMode="auto">
          <a:xfrm>
            <a:off x="3124200" y="1671638"/>
            <a:ext cx="5134639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 dirty="0"/>
              <a:t>SMT formula </a:t>
            </a:r>
            <a:r>
              <a:rPr lang="en-US" sz="2400" b="0" dirty="0">
                <a:latin typeface="Symbol" charset="0"/>
                <a:sym typeface="Symbol" charset="0"/>
              </a:rPr>
              <a:t></a:t>
            </a:r>
            <a:r>
              <a:rPr lang="en-US" sz="2400" b="0" dirty="0"/>
              <a:t> 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 dirty="0" err="1"/>
              <a:t>Satisfiable</a:t>
            </a:r>
            <a:r>
              <a:rPr lang="en-US" sz="2400" b="0" dirty="0"/>
              <a:t> </a:t>
            </a:r>
            <a:r>
              <a:rPr lang="en-US" sz="2400" b="0" dirty="0" err="1"/>
              <a:t>iff</a:t>
            </a:r>
            <a:r>
              <a:rPr lang="en-US" sz="2400" b="0" dirty="0"/>
              <a:t> programs non-equivalent</a:t>
            </a:r>
          </a:p>
          <a:p>
            <a:pPr algn="l" eaLnBrk="1" hangingPunct="1">
              <a:lnSpc>
                <a:spcPct val="100000"/>
              </a:lnSpc>
            </a:pPr>
            <a:endParaRPr lang="en-US" sz="2400" b="0" dirty="0"/>
          </a:p>
          <a:p>
            <a:pPr algn="l" eaLnBrk="1" hangingPunct="1">
              <a:lnSpc>
                <a:spcPct val="100000"/>
              </a:lnSpc>
            </a:pPr>
            <a:r>
              <a:rPr lang="en-US" sz="2400" b="0" dirty="0">
                <a:solidFill>
                  <a:srgbClr val="0033CC"/>
                </a:solidFill>
              </a:rPr>
              <a:t>( z = y </a:t>
            </a:r>
            <a:r>
              <a:rPr lang="en-US" sz="2400" dirty="0" smtClean="0">
                <a:solidFill>
                  <a:srgbClr val="0033CC"/>
                </a:solidFill>
                <a:latin typeface="cmsy10" charset="0"/>
              </a:rPr>
              <a:t>⋀</a:t>
            </a:r>
            <a:r>
              <a:rPr lang="en-US" sz="2400" b="0" dirty="0" smtClean="0">
                <a:solidFill>
                  <a:srgbClr val="0033CC"/>
                </a:solidFill>
              </a:rPr>
              <a:t> </a:t>
            </a:r>
            <a:r>
              <a:rPr lang="en-US" sz="2400" b="0" dirty="0">
                <a:solidFill>
                  <a:srgbClr val="0033CC"/>
                </a:solidFill>
              </a:rPr>
              <a:t>y1 = x  </a:t>
            </a:r>
            <a:r>
              <a:rPr lang="en-US" sz="2400" dirty="0" smtClean="0">
                <a:solidFill>
                  <a:srgbClr val="0033CC"/>
                </a:solidFill>
                <a:latin typeface="cmsy10" charset="0"/>
              </a:rPr>
              <a:t>⋀</a:t>
            </a:r>
            <a:r>
              <a:rPr lang="en-US" sz="2400" b="0" dirty="0" smtClean="0">
                <a:solidFill>
                  <a:srgbClr val="0033CC"/>
                </a:solidFill>
              </a:rPr>
              <a:t> </a:t>
            </a:r>
            <a:r>
              <a:rPr lang="en-US" sz="2400" b="0" dirty="0">
                <a:solidFill>
                  <a:srgbClr val="0033CC"/>
                </a:solidFill>
              </a:rPr>
              <a:t>x1 = z  </a:t>
            </a:r>
            <a:r>
              <a:rPr lang="en-US" sz="2400" dirty="0" smtClean="0">
                <a:solidFill>
                  <a:srgbClr val="0033CC"/>
                </a:solidFill>
                <a:latin typeface="cmsy10" charset="0"/>
              </a:rPr>
              <a:t>⋀</a:t>
            </a:r>
            <a:r>
              <a:rPr lang="en-US" sz="2400" b="0" dirty="0" smtClean="0">
                <a:solidFill>
                  <a:srgbClr val="0033CC"/>
                </a:solidFill>
              </a:rPr>
              <a:t> </a:t>
            </a:r>
            <a:r>
              <a:rPr lang="en-US" sz="2400" b="0" dirty="0">
                <a:solidFill>
                  <a:srgbClr val="0033CC"/>
                </a:solidFill>
              </a:rPr>
              <a:t>ret1 = x1*x1)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 dirty="0">
                <a:solidFill>
                  <a:srgbClr val="0033CC"/>
                </a:solidFill>
              </a:rPr>
              <a:t>      </a:t>
            </a:r>
            <a:r>
              <a:rPr lang="en-US" sz="2400" dirty="0" smtClean="0">
                <a:solidFill>
                  <a:srgbClr val="0033CC"/>
                </a:solidFill>
                <a:latin typeface="cmsy10" charset="0"/>
              </a:rPr>
              <a:t>⋀</a:t>
            </a:r>
            <a:endParaRPr lang="en-US" sz="2400" b="0" dirty="0">
              <a:solidFill>
                <a:srgbClr val="0033CC"/>
              </a:solidFill>
              <a:latin typeface="cmsy10" charset="0"/>
            </a:endParaRPr>
          </a:p>
          <a:p>
            <a:pPr algn="l" eaLnBrk="1" hangingPunct="1">
              <a:lnSpc>
                <a:spcPct val="100000"/>
              </a:lnSpc>
            </a:pPr>
            <a:r>
              <a:rPr lang="en-US" sz="2400" b="0" dirty="0">
                <a:solidFill>
                  <a:srgbClr val="0033CC"/>
                </a:solidFill>
              </a:rPr>
              <a:t>( ret2 = y*y )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 dirty="0">
                <a:solidFill>
                  <a:srgbClr val="0033CC"/>
                </a:solidFill>
              </a:rPr>
              <a:t>      </a:t>
            </a:r>
            <a:r>
              <a:rPr lang="en-US" sz="2400" dirty="0" smtClean="0">
                <a:solidFill>
                  <a:srgbClr val="0033CC"/>
                </a:solidFill>
                <a:latin typeface="cmsy10" charset="0"/>
              </a:rPr>
              <a:t>⋀</a:t>
            </a:r>
            <a:endParaRPr lang="en-US" sz="2400" b="0" dirty="0">
              <a:solidFill>
                <a:srgbClr val="0033CC"/>
              </a:solidFill>
              <a:latin typeface="cmsy10" charset="0"/>
            </a:endParaRPr>
          </a:p>
          <a:p>
            <a:pPr algn="l" eaLnBrk="1" hangingPunct="1">
              <a:lnSpc>
                <a:spcPct val="100000"/>
              </a:lnSpc>
            </a:pPr>
            <a:r>
              <a:rPr lang="en-US" sz="2400" b="0" dirty="0">
                <a:solidFill>
                  <a:srgbClr val="0033CC"/>
                </a:solidFill>
              </a:rPr>
              <a:t>( ret1 </a:t>
            </a:r>
            <a:r>
              <a:rPr lang="en-US" sz="2400" b="0" dirty="0">
                <a:solidFill>
                  <a:srgbClr val="0033CC"/>
                </a:solidFill>
                <a:latin typeface="Symbol" charset="0"/>
                <a:sym typeface="Symbol" charset="0"/>
              </a:rPr>
              <a:t></a:t>
            </a:r>
            <a:r>
              <a:rPr lang="en-US" sz="2400" b="0" dirty="0">
                <a:solidFill>
                  <a:srgbClr val="0033CC"/>
                </a:solidFill>
              </a:rPr>
              <a:t> ret2 )</a:t>
            </a:r>
          </a:p>
          <a:p>
            <a:pPr algn="l" eaLnBrk="1" hangingPunct="1">
              <a:lnSpc>
                <a:spcPct val="100000"/>
              </a:lnSpc>
            </a:pPr>
            <a:endParaRPr lang="en-US" sz="2400" b="0" dirty="0">
              <a:solidFill>
                <a:srgbClr val="0033CC"/>
              </a:solidFill>
            </a:endParaRPr>
          </a:p>
        </p:txBody>
      </p:sp>
      <p:sp>
        <p:nvSpPr>
          <p:cNvPr id="10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534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8357" grpId="0"/>
      <p:bldP spid="86835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F6364-D2D5-AE46-AA4F-31EC93310741}" type="slidenum">
              <a:rPr lang="en-US"/>
              <a:pPr/>
              <a:t>22</a:t>
            </a:fld>
            <a:endParaRPr lang="en-US"/>
          </a:p>
        </p:txBody>
      </p:sp>
      <p:sp>
        <p:nvSpPr>
          <p:cNvPr id="74138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Equivalence Checking                          of Program Fragments</a:t>
            </a:r>
          </a:p>
        </p:txBody>
      </p:sp>
      <p:sp>
        <p:nvSpPr>
          <p:cNvPr id="741381" name="Text Box 5"/>
          <p:cNvSpPr txBox="1">
            <a:spLocks noChangeArrowheads="1"/>
          </p:cNvSpPr>
          <p:nvPr/>
        </p:nvSpPr>
        <p:spPr bwMode="auto">
          <a:xfrm>
            <a:off x="457200" y="1524000"/>
            <a:ext cx="2181225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/>
              <a:t>int </a:t>
            </a:r>
            <a:r>
              <a:rPr lang="en-US" sz="2400"/>
              <a:t>fun1</a:t>
            </a:r>
            <a:r>
              <a:rPr lang="en-US" sz="2400" b="0"/>
              <a:t>(int y) {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int x, z;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z = y;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y = x;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x = z;</a:t>
            </a:r>
          </a:p>
          <a:p>
            <a:pPr algn="l" eaLnBrk="1" hangingPunct="1">
              <a:lnSpc>
                <a:spcPct val="100000"/>
              </a:lnSpc>
            </a:pPr>
            <a:endParaRPr lang="en-US" sz="2400" b="0"/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return x*x;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}</a:t>
            </a:r>
          </a:p>
        </p:txBody>
      </p:sp>
      <p:sp>
        <p:nvSpPr>
          <p:cNvPr id="741382" name="Text Box 6"/>
          <p:cNvSpPr txBox="1">
            <a:spLocks noChangeArrowheads="1"/>
          </p:cNvSpPr>
          <p:nvPr/>
        </p:nvSpPr>
        <p:spPr bwMode="auto">
          <a:xfrm>
            <a:off x="381000" y="4800600"/>
            <a:ext cx="21812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/>
              <a:t>int </a:t>
            </a:r>
            <a:r>
              <a:rPr lang="en-US" sz="2400"/>
              <a:t>fun2</a:t>
            </a:r>
            <a:r>
              <a:rPr lang="en-US" sz="2400" b="0"/>
              <a:t>(int y) {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  return y*y;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}</a:t>
            </a:r>
          </a:p>
        </p:txBody>
      </p:sp>
      <p:sp>
        <p:nvSpPr>
          <p:cNvPr id="741384" name="Text Box 8"/>
          <p:cNvSpPr txBox="1">
            <a:spLocks noChangeArrowheads="1"/>
          </p:cNvSpPr>
          <p:nvPr/>
        </p:nvSpPr>
        <p:spPr bwMode="auto">
          <a:xfrm>
            <a:off x="2971800" y="1447800"/>
            <a:ext cx="5672138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/>
              <a:t>SMT formula </a:t>
            </a:r>
            <a:r>
              <a:rPr lang="en-US" sz="2400" b="0">
                <a:latin typeface="Symbol" charset="0"/>
                <a:sym typeface="Symbol" charset="0"/>
              </a:rPr>
              <a:t></a:t>
            </a:r>
            <a:r>
              <a:rPr lang="en-US" sz="2400" b="0"/>
              <a:t> 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Satisfiable iff programs non-equivalent</a:t>
            </a:r>
          </a:p>
          <a:p>
            <a:pPr algn="l" eaLnBrk="1" hangingPunct="1">
              <a:lnSpc>
                <a:spcPct val="100000"/>
              </a:lnSpc>
            </a:pPr>
            <a:endParaRPr lang="en-US" sz="2400" b="0"/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33CC"/>
                </a:solidFill>
              </a:rPr>
              <a:t>( z = y </a:t>
            </a:r>
            <a:r>
              <a:rPr lang="en-US" sz="2400">
                <a:solidFill>
                  <a:srgbClr val="0033CC"/>
                </a:solidFill>
                <a:latin typeface="cmsy10" charset="0"/>
              </a:rPr>
              <a:t>Æ</a:t>
            </a:r>
            <a:r>
              <a:rPr lang="en-US" sz="2400" b="0">
                <a:solidFill>
                  <a:srgbClr val="0033CC"/>
                </a:solidFill>
              </a:rPr>
              <a:t> y1 = x  </a:t>
            </a:r>
            <a:r>
              <a:rPr lang="en-US" sz="2400">
                <a:solidFill>
                  <a:srgbClr val="0033CC"/>
                </a:solidFill>
                <a:latin typeface="cmsy10" charset="0"/>
              </a:rPr>
              <a:t>Æ</a:t>
            </a:r>
            <a:r>
              <a:rPr lang="en-US" sz="2400" b="0">
                <a:solidFill>
                  <a:srgbClr val="0033CC"/>
                </a:solidFill>
              </a:rPr>
              <a:t> x1 = z  </a:t>
            </a:r>
            <a:r>
              <a:rPr lang="en-US" sz="2400">
                <a:solidFill>
                  <a:srgbClr val="0033CC"/>
                </a:solidFill>
                <a:latin typeface="cmsy10" charset="0"/>
              </a:rPr>
              <a:t>Æ</a:t>
            </a:r>
            <a:r>
              <a:rPr lang="en-US" sz="2400" b="0">
                <a:solidFill>
                  <a:srgbClr val="0033CC"/>
                </a:solidFill>
              </a:rPr>
              <a:t> ret1 = x1*x1)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33CC"/>
                </a:solidFill>
              </a:rPr>
              <a:t>      </a:t>
            </a:r>
            <a:r>
              <a:rPr lang="en-US" sz="2400">
                <a:solidFill>
                  <a:srgbClr val="0033CC"/>
                </a:solidFill>
                <a:latin typeface="cmsy10" charset="0"/>
              </a:rPr>
              <a:t>Æ</a:t>
            </a:r>
            <a:endParaRPr lang="en-US" sz="2400" b="0">
              <a:solidFill>
                <a:srgbClr val="0033CC"/>
              </a:solidFill>
              <a:latin typeface="cmsy10" charset="0"/>
            </a:endParaRPr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33CC"/>
                </a:solidFill>
              </a:rPr>
              <a:t>( ret2 = y*y )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33CC"/>
                </a:solidFill>
              </a:rPr>
              <a:t>      </a:t>
            </a:r>
            <a:r>
              <a:rPr lang="en-US" sz="2400">
                <a:solidFill>
                  <a:srgbClr val="0033CC"/>
                </a:solidFill>
                <a:latin typeface="cmsy10" charset="0"/>
              </a:rPr>
              <a:t>Æ</a:t>
            </a:r>
            <a:endParaRPr lang="en-US" sz="2400" b="0">
              <a:solidFill>
                <a:srgbClr val="0033CC"/>
              </a:solidFill>
              <a:latin typeface="cmsy10" charset="0"/>
            </a:endParaRPr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33CC"/>
                </a:solidFill>
              </a:rPr>
              <a:t>( ret1 </a:t>
            </a:r>
            <a:r>
              <a:rPr lang="en-US" sz="2400" b="0">
                <a:solidFill>
                  <a:srgbClr val="0033CC"/>
                </a:solidFill>
                <a:latin typeface="Symbol" charset="0"/>
                <a:sym typeface="Symbol" charset="0"/>
              </a:rPr>
              <a:t></a:t>
            </a:r>
            <a:r>
              <a:rPr lang="en-US" sz="2400" b="0">
                <a:solidFill>
                  <a:srgbClr val="0033CC"/>
                </a:solidFill>
              </a:rPr>
              <a:t> ret2 )</a:t>
            </a:r>
          </a:p>
          <a:p>
            <a:pPr algn="l" eaLnBrk="1" hangingPunct="1">
              <a:lnSpc>
                <a:spcPct val="100000"/>
              </a:lnSpc>
            </a:pPr>
            <a:endParaRPr lang="en-US" sz="2400" b="0">
              <a:solidFill>
                <a:srgbClr val="0033CC"/>
              </a:solidFill>
            </a:endParaRPr>
          </a:p>
        </p:txBody>
      </p:sp>
      <p:sp>
        <p:nvSpPr>
          <p:cNvPr id="741385" name="Text Box 9"/>
          <p:cNvSpPr txBox="1">
            <a:spLocks noChangeArrowheads="1"/>
          </p:cNvSpPr>
          <p:nvPr/>
        </p:nvSpPr>
        <p:spPr bwMode="auto">
          <a:xfrm>
            <a:off x="2592388" y="4572000"/>
            <a:ext cx="6246812" cy="158115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00CC"/>
                </a:solidFill>
              </a:rPr>
              <a:t>Using SAT to check equivalence (w/ Minisat)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00CC"/>
                </a:solidFill>
              </a:rPr>
              <a:t>    32 bits for y: Did not finish in over 5 hours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00CC"/>
                </a:solidFill>
              </a:rPr>
              <a:t>    16 bits for y: 37 sec.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00CC"/>
                </a:solidFill>
              </a:rPr>
              <a:t>      8 bits for y: 0.5 sec. </a:t>
            </a:r>
          </a:p>
        </p:txBody>
      </p:sp>
      <p:sp>
        <p:nvSpPr>
          <p:cNvPr id="10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446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FD36A-DAC8-8D4B-BF17-045F93C14358}" type="slidenum">
              <a:rPr lang="en-US"/>
              <a:pPr/>
              <a:t>23</a:t>
            </a:fld>
            <a:endParaRPr lang="en-US"/>
          </a:p>
        </p:txBody>
      </p:sp>
      <p:sp>
        <p:nvSpPr>
          <p:cNvPr id="869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Equivalence Checking                          of Program Fragments</a:t>
            </a:r>
          </a:p>
        </p:txBody>
      </p:sp>
      <p:sp>
        <p:nvSpPr>
          <p:cNvPr id="869379" name="Text Box 3"/>
          <p:cNvSpPr txBox="1">
            <a:spLocks noChangeArrowheads="1"/>
          </p:cNvSpPr>
          <p:nvPr/>
        </p:nvSpPr>
        <p:spPr bwMode="auto">
          <a:xfrm>
            <a:off x="457200" y="1524000"/>
            <a:ext cx="2181225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/>
              <a:t>int </a:t>
            </a:r>
            <a:r>
              <a:rPr lang="en-US" sz="2400"/>
              <a:t>fun1</a:t>
            </a:r>
            <a:r>
              <a:rPr lang="en-US" sz="2400" b="0"/>
              <a:t>(int y) {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int x, z;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z = y;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y = x;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x = z;</a:t>
            </a:r>
          </a:p>
          <a:p>
            <a:pPr algn="l" eaLnBrk="1" hangingPunct="1">
              <a:lnSpc>
                <a:spcPct val="100000"/>
              </a:lnSpc>
            </a:pPr>
            <a:endParaRPr lang="en-US" sz="2400" b="0"/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return x*x;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}</a:t>
            </a:r>
          </a:p>
        </p:txBody>
      </p:sp>
      <p:sp>
        <p:nvSpPr>
          <p:cNvPr id="869380" name="Text Box 4"/>
          <p:cNvSpPr txBox="1">
            <a:spLocks noChangeArrowheads="1"/>
          </p:cNvSpPr>
          <p:nvPr/>
        </p:nvSpPr>
        <p:spPr bwMode="auto">
          <a:xfrm>
            <a:off x="381000" y="4800600"/>
            <a:ext cx="21812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/>
              <a:t>int </a:t>
            </a:r>
            <a:r>
              <a:rPr lang="en-US" sz="2400"/>
              <a:t>fun2</a:t>
            </a:r>
            <a:r>
              <a:rPr lang="en-US" sz="2400" b="0"/>
              <a:t>(int y) {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  return y*y;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}</a:t>
            </a:r>
          </a:p>
        </p:txBody>
      </p:sp>
      <p:sp>
        <p:nvSpPr>
          <p:cNvPr id="869381" name="Text Box 5"/>
          <p:cNvSpPr txBox="1">
            <a:spLocks noChangeArrowheads="1"/>
          </p:cNvSpPr>
          <p:nvPr/>
        </p:nvSpPr>
        <p:spPr bwMode="auto">
          <a:xfrm>
            <a:off x="3048000" y="1671638"/>
            <a:ext cx="507648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 dirty="0"/>
              <a:t>SMT formula </a:t>
            </a:r>
            <a:r>
              <a:rPr lang="en-US" sz="2400" b="0" dirty="0">
                <a:latin typeface="Symbol" charset="0"/>
                <a:sym typeface="Symbol" charset="0"/>
              </a:rPr>
              <a:t></a:t>
            </a:r>
            <a:r>
              <a:rPr lang="ja-JP" altLang="en-US" sz="2400" b="0" dirty="0">
                <a:latin typeface="Arial"/>
              </a:rPr>
              <a:t>’</a:t>
            </a:r>
            <a:endParaRPr lang="en-US" sz="2400" b="0" dirty="0"/>
          </a:p>
          <a:p>
            <a:pPr algn="l" eaLnBrk="1" hangingPunct="1">
              <a:lnSpc>
                <a:spcPct val="100000"/>
              </a:lnSpc>
            </a:pPr>
            <a:endParaRPr lang="en-US" sz="2400" b="0" dirty="0"/>
          </a:p>
          <a:p>
            <a:pPr algn="l" eaLnBrk="1" hangingPunct="1">
              <a:lnSpc>
                <a:spcPct val="100000"/>
              </a:lnSpc>
            </a:pPr>
            <a:r>
              <a:rPr lang="en-US" sz="2400" b="0" dirty="0">
                <a:solidFill>
                  <a:srgbClr val="0033CC"/>
                </a:solidFill>
              </a:rPr>
              <a:t>( z = y </a:t>
            </a:r>
            <a:r>
              <a:rPr lang="en-US" sz="2400" dirty="0" smtClean="0">
                <a:solidFill>
                  <a:srgbClr val="0033CC"/>
                </a:solidFill>
                <a:latin typeface="cmsy10" charset="0"/>
              </a:rPr>
              <a:t>⋀</a:t>
            </a:r>
            <a:r>
              <a:rPr lang="en-US" sz="2400" b="0" dirty="0" smtClean="0">
                <a:solidFill>
                  <a:srgbClr val="0033CC"/>
                </a:solidFill>
              </a:rPr>
              <a:t> </a:t>
            </a:r>
            <a:r>
              <a:rPr lang="en-US" sz="2400" b="0" dirty="0">
                <a:solidFill>
                  <a:srgbClr val="0033CC"/>
                </a:solidFill>
              </a:rPr>
              <a:t>y1 = x  </a:t>
            </a:r>
            <a:r>
              <a:rPr lang="en-US" sz="2400" dirty="0" smtClean="0">
                <a:solidFill>
                  <a:srgbClr val="0033CC"/>
                </a:solidFill>
                <a:latin typeface="cmsy10" charset="0"/>
              </a:rPr>
              <a:t>⋀</a:t>
            </a:r>
            <a:r>
              <a:rPr lang="en-US" sz="2400" b="0" dirty="0" smtClean="0">
                <a:solidFill>
                  <a:srgbClr val="0033CC"/>
                </a:solidFill>
              </a:rPr>
              <a:t> </a:t>
            </a:r>
            <a:r>
              <a:rPr lang="en-US" sz="2400" b="0" dirty="0">
                <a:solidFill>
                  <a:srgbClr val="0033CC"/>
                </a:solidFill>
              </a:rPr>
              <a:t>x1 = z  </a:t>
            </a:r>
            <a:r>
              <a:rPr lang="en-US" sz="2400" dirty="0" smtClean="0">
                <a:solidFill>
                  <a:srgbClr val="0033CC"/>
                </a:solidFill>
                <a:latin typeface="cmsy10" charset="0"/>
              </a:rPr>
              <a:t>⋀</a:t>
            </a:r>
            <a:r>
              <a:rPr lang="en-US" sz="2400" b="0" dirty="0" smtClean="0">
                <a:solidFill>
                  <a:srgbClr val="0033CC"/>
                </a:solidFill>
              </a:rPr>
              <a:t> </a:t>
            </a:r>
            <a:r>
              <a:rPr lang="en-US" sz="2400" b="0" dirty="0">
                <a:solidFill>
                  <a:srgbClr val="0033CC"/>
                </a:solidFill>
              </a:rPr>
              <a:t>ret1 = </a:t>
            </a:r>
            <a:r>
              <a:rPr lang="en-US" sz="2400" b="0" dirty="0" err="1">
                <a:solidFill>
                  <a:srgbClr val="0033CC"/>
                </a:solidFill>
              </a:rPr>
              <a:t>sq</a:t>
            </a:r>
            <a:r>
              <a:rPr lang="en-US" sz="2400" b="0" dirty="0">
                <a:solidFill>
                  <a:srgbClr val="0033CC"/>
                </a:solidFill>
              </a:rPr>
              <a:t>(x1) )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 dirty="0">
                <a:solidFill>
                  <a:srgbClr val="0033CC"/>
                </a:solidFill>
              </a:rPr>
              <a:t>      </a:t>
            </a:r>
            <a:r>
              <a:rPr lang="en-US" sz="2400" dirty="0" smtClean="0">
                <a:solidFill>
                  <a:srgbClr val="0033CC"/>
                </a:solidFill>
                <a:latin typeface="cmsy10" charset="0"/>
              </a:rPr>
              <a:t>⋀</a:t>
            </a:r>
            <a:endParaRPr lang="en-US" sz="2400" b="0" dirty="0">
              <a:solidFill>
                <a:srgbClr val="0033CC"/>
              </a:solidFill>
              <a:latin typeface="cmsy10" charset="0"/>
            </a:endParaRPr>
          </a:p>
          <a:p>
            <a:pPr algn="l" eaLnBrk="1" hangingPunct="1">
              <a:lnSpc>
                <a:spcPct val="100000"/>
              </a:lnSpc>
            </a:pPr>
            <a:r>
              <a:rPr lang="en-US" sz="2400" b="0" dirty="0">
                <a:solidFill>
                  <a:srgbClr val="0033CC"/>
                </a:solidFill>
              </a:rPr>
              <a:t>( ret2 = </a:t>
            </a:r>
            <a:r>
              <a:rPr lang="en-US" sz="2400" b="0" dirty="0" err="1">
                <a:solidFill>
                  <a:srgbClr val="0033CC"/>
                </a:solidFill>
              </a:rPr>
              <a:t>sq</a:t>
            </a:r>
            <a:r>
              <a:rPr lang="en-US" sz="2400" b="0" dirty="0">
                <a:solidFill>
                  <a:srgbClr val="0033CC"/>
                </a:solidFill>
              </a:rPr>
              <a:t>(y) )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 dirty="0">
                <a:solidFill>
                  <a:srgbClr val="0033CC"/>
                </a:solidFill>
              </a:rPr>
              <a:t>      </a:t>
            </a:r>
            <a:r>
              <a:rPr lang="en-US" sz="2400" dirty="0" smtClean="0">
                <a:solidFill>
                  <a:srgbClr val="0033CC"/>
                </a:solidFill>
                <a:latin typeface="cmsy10" charset="0"/>
              </a:rPr>
              <a:t>⋀</a:t>
            </a:r>
            <a:endParaRPr lang="en-US" sz="2400" b="0" dirty="0">
              <a:solidFill>
                <a:srgbClr val="0033CC"/>
              </a:solidFill>
              <a:latin typeface="cmsy10" charset="0"/>
            </a:endParaRPr>
          </a:p>
          <a:p>
            <a:pPr algn="l" eaLnBrk="1" hangingPunct="1">
              <a:lnSpc>
                <a:spcPct val="100000"/>
              </a:lnSpc>
            </a:pPr>
            <a:r>
              <a:rPr lang="en-US" sz="2400" b="0" dirty="0">
                <a:solidFill>
                  <a:srgbClr val="0033CC"/>
                </a:solidFill>
              </a:rPr>
              <a:t>( ret1 </a:t>
            </a:r>
            <a:r>
              <a:rPr lang="en-US" sz="2400" b="0" dirty="0">
                <a:solidFill>
                  <a:srgbClr val="0033CC"/>
                </a:solidFill>
                <a:latin typeface="Symbol" charset="0"/>
                <a:sym typeface="Symbol" charset="0"/>
              </a:rPr>
              <a:t></a:t>
            </a:r>
            <a:r>
              <a:rPr lang="en-US" sz="2400" b="0" dirty="0">
                <a:solidFill>
                  <a:srgbClr val="0033CC"/>
                </a:solidFill>
              </a:rPr>
              <a:t> ret2 )</a:t>
            </a:r>
          </a:p>
          <a:p>
            <a:pPr algn="l" eaLnBrk="1" hangingPunct="1">
              <a:lnSpc>
                <a:spcPct val="100000"/>
              </a:lnSpc>
            </a:pPr>
            <a:endParaRPr lang="en-US" sz="2400" b="0" dirty="0">
              <a:solidFill>
                <a:srgbClr val="0033CC"/>
              </a:solidFill>
            </a:endParaRPr>
          </a:p>
        </p:txBody>
      </p:sp>
      <p:sp>
        <p:nvSpPr>
          <p:cNvPr id="869382" name="Text Box 6"/>
          <p:cNvSpPr txBox="1">
            <a:spLocks noChangeArrowheads="1"/>
          </p:cNvSpPr>
          <p:nvPr/>
        </p:nvSpPr>
        <p:spPr bwMode="auto">
          <a:xfrm>
            <a:off x="3789363" y="5000625"/>
            <a:ext cx="3906837" cy="48577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00CC"/>
                </a:solidFill>
              </a:rPr>
              <a:t>Using EUF solver: 0.01 sec</a:t>
            </a:r>
          </a:p>
        </p:txBody>
      </p:sp>
      <p:sp>
        <p:nvSpPr>
          <p:cNvPr id="10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720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938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70EB5-8677-E54D-A910-CF7F4C2C8DF4}" type="slidenum">
              <a:rPr lang="en-US"/>
              <a:pPr/>
              <a:t>24</a:t>
            </a:fld>
            <a:endParaRPr lang="en-US"/>
          </a:p>
        </p:txBody>
      </p:sp>
      <p:sp>
        <p:nvSpPr>
          <p:cNvPr id="74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Equivalence Checking                          of Program Fragments</a:t>
            </a:r>
          </a:p>
        </p:txBody>
      </p:sp>
      <p:sp>
        <p:nvSpPr>
          <p:cNvPr id="743427" name="Text Box 3"/>
          <p:cNvSpPr txBox="1">
            <a:spLocks noChangeArrowheads="1"/>
          </p:cNvSpPr>
          <p:nvPr/>
        </p:nvSpPr>
        <p:spPr bwMode="auto">
          <a:xfrm>
            <a:off x="381000" y="1371600"/>
            <a:ext cx="2181225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/>
              <a:t>int </a:t>
            </a:r>
            <a:r>
              <a:rPr lang="en-US" sz="2400"/>
              <a:t>fun1</a:t>
            </a:r>
            <a:r>
              <a:rPr lang="en-US" sz="2400" b="0"/>
              <a:t>(int y) {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int x;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x = x ^ y;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y = x ^ y;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x = x ^ y;</a:t>
            </a:r>
          </a:p>
          <a:p>
            <a:pPr algn="l" eaLnBrk="1" hangingPunct="1">
              <a:lnSpc>
                <a:spcPct val="100000"/>
              </a:lnSpc>
            </a:pPr>
            <a:endParaRPr lang="en-US" sz="2400" b="0"/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return x*x;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}</a:t>
            </a:r>
          </a:p>
        </p:txBody>
      </p:sp>
      <p:sp>
        <p:nvSpPr>
          <p:cNvPr id="743428" name="Text Box 4"/>
          <p:cNvSpPr txBox="1">
            <a:spLocks noChangeArrowheads="1"/>
          </p:cNvSpPr>
          <p:nvPr/>
        </p:nvSpPr>
        <p:spPr bwMode="auto">
          <a:xfrm>
            <a:off x="381000" y="4572000"/>
            <a:ext cx="21812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/>
              <a:t>int </a:t>
            </a:r>
            <a:r>
              <a:rPr lang="en-US" sz="2400"/>
              <a:t>fun2</a:t>
            </a:r>
            <a:r>
              <a:rPr lang="en-US" sz="2400" b="0"/>
              <a:t>(int y) {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  return y*y;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}</a:t>
            </a:r>
          </a:p>
        </p:txBody>
      </p:sp>
      <p:sp>
        <p:nvSpPr>
          <p:cNvPr id="743429" name="Text Box 5"/>
          <p:cNvSpPr txBox="1">
            <a:spLocks noChangeArrowheads="1"/>
          </p:cNvSpPr>
          <p:nvPr/>
        </p:nvSpPr>
        <p:spPr bwMode="auto">
          <a:xfrm>
            <a:off x="4419600" y="1752600"/>
            <a:ext cx="30146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b="0">
                <a:solidFill>
                  <a:srgbClr val="0000CC"/>
                </a:solidFill>
              </a:rPr>
              <a:t>Does EUF still work?</a:t>
            </a:r>
          </a:p>
        </p:txBody>
      </p:sp>
      <p:sp>
        <p:nvSpPr>
          <p:cNvPr id="743430" name="Text Box 6"/>
          <p:cNvSpPr txBox="1">
            <a:spLocks noChangeArrowheads="1"/>
          </p:cNvSpPr>
          <p:nvPr/>
        </p:nvSpPr>
        <p:spPr bwMode="auto">
          <a:xfrm>
            <a:off x="3352800" y="3048000"/>
            <a:ext cx="54102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00CC"/>
                </a:solidFill>
              </a:rPr>
              <a:t>No! 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00CC"/>
                </a:solidFill>
              </a:rPr>
              <a:t>Must reason about bit-wise XOR.</a:t>
            </a:r>
          </a:p>
          <a:p>
            <a:pPr algn="l" eaLnBrk="1" hangingPunct="1">
              <a:lnSpc>
                <a:spcPct val="100000"/>
              </a:lnSpc>
            </a:pPr>
            <a:endParaRPr lang="en-US" sz="2400" b="0">
              <a:solidFill>
                <a:srgbClr val="0000CC"/>
              </a:solidFill>
            </a:endParaRPr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00CC"/>
                </a:solidFill>
              </a:rPr>
              <a:t>Need a solver for </a:t>
            </a:r>
            <a:r>
              <a:rPr lang="en-US" sz="2400" b="0"/>
              <a:t>bit-vector arithmetic</a:t>
            </a:r>
            <a:r>
              <a:rPr lang="en-US" sz="2400" b="0">
                <a:solidFill>
                  <a:srgbClr val="0000CC"/>
                </a:solidFill>
              </a:rPr>
              <a:t>.</a:t>
            </a:r>
          </a:p>
          <a:p>
            <a:pPr algn="l" eaLnBrk="1" hangingPunct="1">
              <a:lnSpc>
                <a:spcPct val="100000"/>
              </a:lnSpc>
            </a:pPr>
            <a:endParaRPr lang="en-US" sz="2400" b="0">
              <a:solidFill>
                <a:srgbClr val="0000CC"/>
              </a:solidFill>
            </a:endParaRPr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00CC"/>
                </a:solidFill>
              </a:rPr>
              <a:t>Solvable in less than a sec. with a current bit-vector solver.</a:t>
            </a:r>
          </a:p>
        </p:txBody>
      </p:sp>
      <p:sp>
        <p:nvSpPr>
          <p:cNvPr id="10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996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343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49B8-1287-6C48-B3A8-88AD14DAF506}" type="slidenum">
              <a:rPr lang="en-US"/>
              <a:pPr/>
              <a:t>25</a:t>
            </a:fld>
            <a:endParaRPr lang="en-US"/>
          </a:p>
        </p:txBody>
      </p:sp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Finite-Precision Bit-Vector Arithmetic (QF_BV)</a:t>
            </a:r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229600" cy="4724400"/>
          </a:xfrm>
        </p:spPr>
        <p:txBody>
          <a:bodyPr/>
          <a:lstStyle/>
          <a:p>
            <a:pPr lvl="1"/>
            <a:r>
              <a:rPr lang="en-US"/>
              <a:t>Fixed width data words</a:t>
            </a:r>
          </a:p>
          <a:p>
            <a:pPr lvl="2"/>
            <a:r>
              <a:rPr lang="en-US"/>
              <a:t>Can model int, short, long, etc.</a:t>
            </a:r>
          </a:p>
          <a:p>
            <a:pPr lvl="1"/>
            <a:r>
              <a:rPr lang="en-US"/>
              <a:t>Arithmetic operations</a:t>
            </a:r>
          </a:p>
          <a:p>
            <a:pPr lvl="2"/>
            <a:r>
              <a:rPr lang="en-US"/>
              <a:t>E.g., add/subtract/multiply/divide &amp; comparisons</a:t>
            </a:r>
          </a:p>
          <a:p>
            <a:pPr lvl="2"/>
            <a:r>
              <a:rPr lang="en-US"/>
              <a:t>Two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complement and unsigned operations</a:t>
            </a:r>
          </a:p>
          <a:p>
            <a:pPr lvl="1"/>
            <a:r>
              <a:rPr lang="en-US"/>
              <a:t>Bit-wise logical operations</a:t>
            </a:r>
          </a:p>
          <a:p>
            <a:pPr lvl="2"/>
            <a:r>
              <a:rPr lang="en-US"/>
              <a:t>E.g., and/or/xor, shift/extract and equality</a:t>
            </a:r>
          </a:p>
          <a:p>
            <a:pPr lvl="1"/>
            <a:r>
              <a:rPr lang="en-US"/>
              <a:t>Boolean connectives</a:t>
            </a:r>
          </a:p>
          <a:p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299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C0F07-EE8E-374B-A90A-F1E94775DDFD}" type="slidenum">
              <a:rPr lang="en-US"/>
              <a:pPr/>
              <a:t>26</a:t>
            </a:fld>
            <a:endParaRPr lang="en-US"/>
          </a:p>
        </p:txBody>
      </p:sp>
      <p:sp>
        <p:nvSpPr>
          <p:cNvPr id="7516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Linear Arithmetic                         (QF_LRA, QF_LIA)</a:t>
            </a:r>
          </a:p>
        </p:txBody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Boolean combination of linear constraints of the form</a:t>
            </a:r>
          </a:p>
          <a:p>
            <a:pPr>
              <a:buFontTx/>
              <a:buNone/>
            </a:pPr>
            <a:r>
              <a:rPr lang="en-US"/>
              <a:t>         (a</a:t>
            </a:r>
            <a:r>
              <a:rPr lang="en-US" baseline="-25000"/>
              <a:t>1</a:t>
            </a:r>
            <a:r>
              <a:rPr lang="en-US"/>
              <a:t> x</a:t>
            </a:r>
            <a:r>
              <a:rPr lang="en-US" baseline="-25000"/>
              <a:t>1</a:t>
            </a:r>
            <a:r>
              <a:rPr lang="en-US"/>
              <a:t> + a</a:t>
            </a:r>
            <a:r>
              <a:rPr lang="en-US" baseline="-25000"/>
              <a:t>2</a:t>
            </a:r>
            <a:r>
              <a:rPr lang="en-US"/>
              <a:t> x</a:t>
            </a:r>
            <a:r>
              <a:rPr lang="en-US" baseline="-25000"/>
              <a:t>2</a:t>
            </a:r>
            <a:r>
              <a:rPr lang="en-US"/>
              <a:t> + … + a</a:t>
            </a:r>
            <a:r>
              <a:rPr lang="en-US" baseline="-25000"/>
              <a:t>n</a:t>
            </a:r>
            <a:r>
              <a:rPr lang="en-US"/>
              <a:t> x</a:t>
            </a:r>
            <a:r>
              <a:rPr lang="en-US" baseline="-25000"/>
              <a:t>n</a:t>
            </a:r>
            <a:r>
              <a:rPr lang="en-US"/>
              <a:t> </a:t>
            </a:r>
            <a:r>
              <a:rPr lang="en-US" b="1">
                <a:latin typeface="cmsy10" charset="0"/>
              </a:rPr>
              <a:t>»</a:t>
            </a:r>
            <a:r>
              <a:rPr lang="en-US"/>
              <a:t> b)</a:t>
            </a:r>
          </a:p>
          <a:p>
            <a:r>
              <a:rPr lang="en-US"/>
              <a:t>x</a:t>
            </a:r>
            <a:r>
              <a:rPr lang="en-US" baseline="-25000"/>
              <a:t>i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could be in </a:t>
            </a:r>
            <a:r>
              <a:rPr lang="en-US">
                <a:latin typeface="msbm10" charset="0"/>
              </a:rPr>
              <a:t>Q</a:t>
            </a:r>
            <a:r>
              <a:rPr lang="en-US"/>
              <a:t> or </a:t>
            </a:r>
            <a:r>
              <a:rPr lang="en-US">
                <a:latin typeface="msbm10" charset="0"/>
              </a:rPr>
              <a:t>Z</a:t>
            </a:r>
            <a:r>
              <a:rPr lang="en-US"/>
              <a:t> , </a:t>
            </a:r>
            <a:r>
              <a:rPr lang="en-US" b="1">
                <a:latin typeface="cmsy10" charset="0"/>
              </a:rPr>
              <a:t>»</a:t>
            </a:r>
            <a:r>
              <a:rPr lang="en-US">
                <a:latin typeface="Times New Roman" charset="0"/>
              </a:rPr>
              <a:t>  </a:t>
            </a:r>
            <a:r>
              <a:rPr lang="en-US" b="1">
                <a:latin typeface="cmsy10" charset="0"/>
              </a:rPr>
              <a:t>2</a:t>
            </a:r>
            <a:r>
              <a:rPr lang="en-US">
                <a:latin typeface="Times New Roman" charset="0"/>
              </a:rPr>
              <a:t>  {</a:t>
            </a:r>
            <a:r>
              <a:rPr lang="en-US" b="1">
                <a:latin typeface="cmsy10" charset="0"/>
              </a:rPr>
              <a:t>¸</a:t>
            </a:r>
            <a:r>
              <a:rPr lang="en-US">
                <a:latin typeface="Times New Roman" charset="0"/>
              </a:rPr>
              <a:t>,&gt;,</a:t>
            </a:r>
            <a:r>
              <a:rPr lang="en-US" b="1">
                <a:latin typeface="cmsy10" charset="0"/>
              </a:rPr>
              <a:t>·</a:t>
            </a:r>
            <a:r>
              <a:rPr lang="en-US">
                <a:latin typeface="Times New Roman" charset="0"/>
              </a:rPr>
              <a:t>,&lt;,=}</a:t>
            </a:r>
            <a:endParaRPr lang="en-US"/>
          </a:p>
          <a:p>
            <a:endParaRPr lang="en-US"/>
          </a:p>
          <a:p>
            <a:r>
              <a:rPr lang="en-US"/>
              <a:t>Many applications, including:</a:t>
            </a:r>
          </a:p>
          <a:p>
            <a:pPr lvl="1"/>
            <a:r>
              <a:rPr lang="en-US"/>
              <a:t>Verification of analog circuits</a:t>
            </a:r>
          </a:p>
          <a:p>
            <a:pPr lvl="1"/>
            <a:r>
              <a:rPr lang="en-US"/>
              <a:t>Software verification, e.g., of array bounds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78761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56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277ED-A093-F546-A65A-F36A064C2609}" type="slidenum">
              <a:rPr lang="en-US"/>
              <a:pPr/>
              <a:t>27</a:t>
            </a:fld>
            <a:endParaRPr lang="en-US"/>
          </a:p>
        </p:txBody>
      </p:sp>
      <p:sp>
        <p:nvSpPr>
          <p:cNvPr id="7485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Difference Logic                        (QF_IDL, QF_RDL)</a:t>
            </a:r>
          </a:p>
        </p:txBody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Boolean combination of linear constraints of the form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          </a:t>
            </a:r>
            <a:r>
              <a:rPr lang="en-US" i="1">
                <a:latin typeface="Times New Roman" charset="0"/>
              </a:rPr>
              <a:t>x</a:t>
            </a:r>
            <a:r>
              <a:rPr lang="en-US" b="1" i="1" baseline="-25000">
                <a:latin typeface="Times New Roman" charset="0"/>
              </a:rPr>
              <a:t>i</a:t>
            </a:r>
            <a:r>
              <a:rPr lang="en-US"/>
              <a:t> </a:t>
            </a:r>
            <a:r>
              <a:rPr lang="en-US">
                <a:latin typeface="Times New Roman" charset="0"/>
              </a:rPr>
              <a:t>-</a:t>
            </a:r>
            <a:r>
              <a:rPr lang="en-US"/>
              <a:t> </a:t>
            </a:r>
            <a:r>
              <a:rPr lang="en-US" i="1">
                <a:latin typeface="Times New Roman" charset="0"/>
              </a:rPr>
              <a:t>x</a:t>
            </a:r>
            <a:r>
              <a:rPr lang="en-US" i="1" baseline="-25000">
                <a:latin typeface="Times New Roman" charset="0"/>
              </a:rPr>
              <a:t>j</a:t>
            </a:r>
            <a:r>
              <a:rPr lang="en-US" i="1">
                <a:latin typeface="Times New Roman" charset="0"/>
              </a:rPr>
              <a:t> </a:t>
            </a:r>
            <a:r>
              <a:rPr lang="en-US" b="1">
                <a:latin typeface="cmsy10" charset="0"/>
              </a:rPr>
              <a:t>»</a:t>
            </a:r>
            <a:r>
              <a:rPr lang="en-US" i="1">
                <a:latin typeface="Times New Roman" charset="0"/>
              </a:rPr>
              <a:t> c</a:t>
            </a:r>
            <a:r>
              <a:rPr lang="en-US" i="1" baseline="-25000">
                <a:latin typeface="Times New Roman" charset="0"/>
              </a:rPr>
              <a:t>ij</a:t>
            </a:r>
            <a:r>
              <a:rPr lang="en-US" i="1">
                <a:latin typeface="Times New Roman" charset="0"/>
              </a:rPr>
              <a:t>     </a:t>
            </a:r>
            <a:r>
              <a:rPr lang="en-US"/>
              <a:t>or      </a:t>
            </a:r>
            <a:r>
              <a:rPr lang="en-US" i="1">
                <a:latin typeface="Times New Roman" charset="0"/>
              </a:rPr>
              <a:t>x</a:t>
            </a:r>
            <a:r>
              <a:rPr lang="en-US" i="1" baseline="-25000">
                <a:latin typeface="Times New Roman" charset="0"/>
              </a:rPr>
              <a:t>i</a:t>
            </a:r>
            <a:r>
              <a:rPr lang="en-US"/>
              <a:t> </a:t>
            </a:r>
            <a:r>
              <a:rPr lang="en-US" b="1">
                <a:latin typeface="cmsy10" charset="0"/>
              </a:rPr>
              <a:t>»</a:t>
            </a:r>
            <a:r>
              <a:rPr lang="en-US"/>
              <a:t> </a:t>
            </a:r>
            <a:r>
              <a:rPr lang="en-US" i="1">
                <a:latin typeface="Times New Roman" charset="0"/>
              </a:rPr>
              <a:t>c</a:t>
            </a:r>
            <a:r>
              <a:rPr lang="en-US" i="1" baseline="-25000">
                <a:latin typeface="Times New Roman" charset="0"/>
              </a:rPr>
              <a:t>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>
                <a:latin typeface="Times New Roman" charset="0"/>
              </a:rPr>
              <a:t>        </a:t>
            </a:r>
            <a:r>
              <a:rPr lang="en-US" b="1">
                <a:latin typeface="cmsy10" charset="0"/>
              </a:rPr>
              <a:t>»</a:t>
            </a:r>
            <a:r>
              <a:rPr lang="en-US">
                <a:latin typeface="Times New Roman" charset="0"/>
              </a:rPr>
              <a:t>  </a:t>
            </a:r>
            <a:r>
              <a:rPr lang="en-US" b="1">
                <a:latin typeface="cmsy10" charset="0"/>
              </a:rPr>
              <a:t>2</a:t>
            </a:r>
            <a:r>
              <a:rPr lang="en-US">
                <a:latin typeface="Times New Roman" charset="0"/>
              </a:rPr>
              <a:t>  {</a:t>
            </a:r>
            <a:r>
              <a:rPr lang="en-US" b="1">
                <a:latin typeface="cmsy10" charset="0"/>
              </a:rPr>
              <a:t>¸</a:t>
            </a:r>
            <a:r>
              <a:rPr lang="en-US">
                <a:latin typeface="Times New Roman" charset="0"/>
              </a:rPr>
              <a:t>,&gt;,</a:t>
            </a:r>
            <a:r>
              <a:rPr lang="en-US" b="1">
                <a:latin typeface="cmsy10" charset="0"/>
              </a:rPr>
              <a:t>·</a:t>
            </a:r>
            <a:r>
              <a:rPr lang="en-US">
                <a:latin typeface="Times New Roman" charset="0"/>
              </a:rPr>
              <a:t>,&lt;,=}, </a:t>
            </a:r>
            <a:r>
              <a:rPr lang="en-US" i="1">
                <a:latin typeface="Times New Roman" charset="0"/>
              </a:rPr>
              <a:t>x</a:t>
            </a:r>
            <a:r>
              <a:rPr lang="en-US" i="1" baseline="-25000">
                <a:latin typeface="Times New Roman" charset="0"/>
              </a:rPr>
              <a:t>i</a:t>
            </a:r>
            <a:r>
              <a:rPr lang="ja-JP" altLang="en-US">
                <a:latin typeface="Arial"/>
              </a:rPr>
              <a:t>’</a:t>
            </a:r>
            <a:r>
              <a:rPr lang="en-US">
                <a:latin typeface="Times New Roman" charset="0"/>
              </a:rPr>
              <a:t>s in </a:t>
            </a:r>
            <a:r>
              <a:rPr lang="en-US">
                <a:latin typeface="msbm10" charset="0"/>
              </a:rPr>
              <a:t>Q</a:t>
            </a:r>
            <a:r>
              <a:rPr lang="en-US">
                <a:latin typeface="Times New Roman" charset="0"/>
              </a:rPr>
              <a:t> or </a:t>
            </a:r>
            <a:r>
              <a:rPr lang="en-US">
                <a:latin typeface="msbm10" charset="0"/>
              </a:rPr>
              <a:t>Z</a:t>
            </a:r>
          </a:p>
          <a:p>
            <a:pPr>
              <a:lnSpc>
                <a:spcPct val="90000"/>
              </a:lnSpc>
            </a:pPr>
            <a:r>
              <a:rPr lang="en-US"/>
              <a:t>Applications:</a:t>
            </a:r>
          </a:p>
          <a:p>
            <a:pPr lvl="1">
              <a:lnSpc>
                <a:spcPct val="90000"/>
              </a:lnSpc>
            </a:pPr>
            <a:r>
              <a:rPr lang="en-US"/>
              <a:t>Software verification (most linear constraints are of this form)</a:t>
            </a:r>
          </a:p>
          <a:p>
            <a:pPr lvl="1">
              <a:lnSpc>
                <a:spcPct val="90000"/>
              </a:lnSpc>
            </a:pPr>
            <a:r>
              <a:rPr lang="en-US"/>
              <a:t>Processor datapath verification</a:t>
            </a:r>
          </a:p>
          <a:p>
            <a:pPr lvl="1">
              <a:lnSpc>
                <a:spcPct val="90000"/>
              </a:lnSpc>
            </a:pPr>
            <a:r>
              <a:rPr lang="en-US"/>
              <a:t>Job shop scheduling / real-time systems</a:t>
            </a:r>
          </a:p>
          <a:p>
            <a:pPr lvl="1">
              <a:lnSpc>
                <a:spcPct val="90000"/>
              </a:lnSpc>
            </a:pPr>
            <a:r>
              <a:rPr lang="en-US"/>
              <a:t>Timing verification for circuits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88761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232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81E6C-DC49-504C-9E9E-78ADDB7186B4}" type="slidenum">
              <a:rPr lang="en-US"/>
              <a:pPr/>
              <a:t>28</a:t>
            </a:fld>
            <a:endParaRPr lang="en-US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Arrays/Memories </a:t>
            </a:r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SMT solvers can also be very effective in modeling data structures in software and hardware</a:t>
            </a:r>
          </a:p>
          <a:p>
            <a:pPr lvl="1"/>
            <a:r>
              <a:rPr lang="en-US"/>
              <a:t>Arrays in programs</a:t>
            </a:r>
          </a:p>
          <a:p>
            <a:pPr lvl="1"/>
            <a:r>
              <a:rPr lang="en-US"/>
              <a:t>Memories in hardware designs: e.g. instruction and data memories, CAMs, etc.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98762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591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E82E-452F-4946-B9DF-D9DF2E90BEF9}" type="slidenum">
              <a:rPr lang="en-US"/>
              <a:pPr/>
              <a:t>29</a:t>
            </a:fld>
            <a:endParaRPr lang="en-US"/>
          </a:p>
        </p:txBody>
      </p:sp>
      <p:sp>
        <p:nvSpPr>
          <p:cNvPr id="7557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Theory of Arrays (QF_AX)</a:t>
            </a:r>
            <a:br>
              <a:rPr lang="en-US" sz="3600"/>
            </a:br>
            <a:r>
              <a:rPr lang="en-US" sz="3600"/>
              <a:t>Select and Store</a:t>
            </a:r>
          </a:p>
        </p:txBody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interpreted functions: select and store</a:t>
            </a:r>
          </a:p>
          <a:p>
            <a:pPr lvl="1"/>
            <a:r>
              <a:rPr lang="en-US" dirty="0"/>
              <a:t>select(</a:t>
            </a:r>
            <a:r>
              <a:rPr lang="en-US" dirty="0" err="1"/>
              <a:t>A,i</a:t>
            </a:r>
            <a:r>
              <a:rPr lang="en-US" dirty="0"/>
              <a:t>)         Read from A at index </a:t>
            </a:r>
            <a:r>
              <a:rPr lang="en-US" dirty="0" err="1"/>
              <a:t>i</a:t>
            </a:r>
            <a:endParaRPr lang="en-US" dirty="0"/>
          </a:p>
          <a:p>
            <a:pPr lvl="1"/>
            <a:r>
              <a:rPr lang="en-US" dirty="0"/>
              <a:t>store(</a:t>
            </a:r>
            <a:r>
              <a:rPr lang="en-US" dirty="0" err="1"/>
              <a:t>A,i,d</a:t>
            </a:r>
            <a:r>
              <a:rPr lang="en-US" dirty="0"/>
              <a:t>)        Write d to A at index </a:t>
            </a:r>
            <a:r>
              <a:rPr lang="en-US" dirty="0" err="1"/>
              <a:t>i</a:t>
            </a:r>
            <a:endParaRPr lang="en-US" dirty="0"/>
          </a:p>
          <a:p>
            <a:r>
              <a:rPr lang="en-US" dirty="0"/>
              <a:t>Two main axioms:</a:t>
            </a:r>
          </a:p>
          <a:p>
            <a:pPr lvl="1"/>
            <a:r>
              <a:rPr lang="en-US" dirty="0"/>
              <a:t>select(store(</a:t>
            </a:r>
            <a:r>
              <a:rPr lang="en-US" dirty="0" err="1"/>
              <a:t>A,i,d</a:t>
            </a:r>
            <a:r>
              <a:rPr lang="en-US" dirty="0"/>
              <a:t>), </a:t>
            </a:r>
            <a:r>
              <a:rPr lang="en-US" dirty="0" err="1"/>
              <a:t>i</a:t>
            </a:r>
            <a:r>
              <a:rPr lang="en-US" dirty="0"/>
              <a:t>) = d</a:t>
            </a:r>
          </a:p>
          <a:p>
            <a:pPr lvl="1"/>
            <a:r>
              <a:rPr lang="en-US" dirty="0"/>
              <a:t>select(store(</a:t>
            </a:r>
            <a:r>
              <a:rPr lang="en-US" dirty="0" err="1"/>
              <a:t>A,i,d</a:t>
            </a:r>
            <a:r>
              <a:rPr lang="en-US" dirty="0"/>
              <a:t>), j) = select(</a:t>
            </a:r>
            <a:r>
              <a:rPr lang="en-US" dirty="0" err="1"/>
              <a:t>A,j</a:t>
            </a:r>
            <a:r>
              <a:rPr lang="en-US" dirty="0"/>
              <a:t>) for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>
                <a:latin typeface="Symbol" charset="0"/>
                <a:sym typeface="Symbol" charset="0"/>
              </a:rPr>
              <a:t></a:t>
            </a:r>
            <a:r>
              <a:rPr lang="en-US" dirty="0"/>
              <a:t> j</a:t>
            </a:r>
          </a:p>
          <a:p>
            <a:r>
              <a:rPr lang="en-US" dirty="0"/>
              <a:t>One other axiom: </a:t>
            </a:r>
          </a:p>
          <a:p>
            <a:pPr lvl="1"/>
            <a:r>
              <a:rPr lang="en-US" dirty="0" smtClean="0"/>
              <a:t>(</a:t>
            </a:r>
            <a:r>
              <a:rPr lang="en-US" b="1" dirty="0" smtClean="0">
                <a:latin typeface="cmsy10" charset="0"/>
              </a:rPr>
              <a:t>∀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. select(</a:t>
            </a:r>
            <a:r>
              <a:rPr lang="en-US" dirty="0" err="1"/>
              <a:t>A,i</a:t>
            </a:r>
            <a:r>
              <a:rPr lang="en-US" dirty="0"/>
              <a:t>) = select(</a:t>
            </a:r>
            <a:r>
              <a:rPr lang="en-US" dirty="0" err="1"/>
              <a:t>B,i</a:t>
            </a:r>
            <a:r>
              <a:rPr lang="en-US" dirty="0"/>
              <a:t>)) </a:t>
            </a:r>
            <a:r>
              <a:rPr lang="en-US" b="1" dirty="0">
                <a:latin typeface="cmsy10" charset="0"/>
              </a:rPr>
              <a:t>)</a:t>
            </a:r>
            <a:r>
              <a:rPr lang="en-US" dirty="0"/>
              <a:t> A = B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897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B535-E555-8F44-839A-14A3B2D38C1E}" type="slidenum">
              <a:rPr lang="en-US"/>
              <a:pPr/>
              <a:t>3</a:t>
            </a:fld>
            <a:endParaRPr lang="en-US"/>
          </a:p>
        </p:txBody>
      </p:sp>
      <p:sp>
        <p:nvSpPr>
          <p:cNvPr id="87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47800"/>
          </a:xfrm>
        </p:spPr>
        <p:txBody>
          <a:bodyPr/>
          <a:lstStyle/>
          <a:p>
            <a:r>
              <a:rPr lang="en-US"/>
              <a:t>Satisfiability Modulo Theories </a:t>
            </a:r>
          </a:p>
        </p:txBody>
      </p:sp>
      <p:sp>
        <p:nvSpPr>
          <p:cNvPr id="874499" name="Line 3"/>
          <p:cNvSpPr>
            <a:spLocks noChangeShapeType="1"/>
          </p:cNvSpPr>
          <p:nvPr/>
        </p:nvSpPr>
        <p:spPr bwMode="auto">
          <a:xfrm flipV="1">
            <a:off x="3533775" y="1697038"/>
            <a:ext cx="879475" cy="22225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00" name="Line 4"/>
          <p:cNvSpPr>
            <a:spLocks noChangeShapeType="1"/>
          </p:cNvSpPr>
          <p:nvPr/>
        </p:nvSpPr>
        <p:spPr bwMode="auto">
          <a:xfrm>
            <a:off x="3519488" y="1735138"/>
            <a:ext cx="596900" cy="962025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01" name="Line 5"/>
          <p:cNvSpPr>
            <a:spLocks noChangeShapeType="1"/>
          </p:cNvSpPr>
          <p:nvPr/>
        </p:nvSpPr>
        <p:spPr bwMode="auto">
          <a:xfrm>
            <a:off x="3527425" y="2651125"/>
            <a:ext cx="690563" cy="255588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02" name="Line 6"/>
          <p:cNvSpPr>
            <a:spLocks noChangeShapeType="1"/>
          </p:cNvSpPr>
          <p:nvPr/>
        </p:nvSpPr>
        <p:spPr bwMode="auto">
          <a:xfrm flipV="1">
            <a:off x="3500438" y="3079750"/>
            <a:ext cx="996950" cy="141288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03" name="Line 7"/>
          <p:cNvSpPr>
            <a:spLocks noChangeShapeType="1"/>
          </p:cNvSpPr>
          <p:nvPr/>
        </p:nvSpPr>
        <p:spPr bwMode="auto">
          <a:xfrm>
            <a:off x="3568700" y="4086225"/>
            <a:ext cx="1130300" cy="173038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04" name="Line 8"/>
          <p:cNvSpPr>
            <a:spLocks noChangeShapeType="1"/>
          </p:cNvSpPr>
          <p:nvPr/>
        </p:nvSpPr>
        <p:spPr bwMode="auto">
          <a:xfrm flipV="1">
            <a:off x="3594100" y="4770438"/>
            <a:ext cx="1212850" cy="211137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05" name="Freeform 9"/>
          <p:cNvSpPr>
            <a:spLocks/>
          </p:cNvSpPr>
          <p:nvPr/>
        </p:nvSpPr>
        <p:spPr bwMode="auto">
          <a:xfrm>
            <a:off x="4048125" y="1547813"/>
            <a:ext cx="3590925" cy="3778250"/>
          </a:xfrm>
          <a:custGeom>
            <a:avLst/>
            <a:gdLst>
              <a:gd name="T0" fmla="*/ 339 w 3359"/>
              <a:gd name="T1" fmla="*/ 0 h 2708"/>
              <a:gd name="T2" fmla="*/ 2250 w 3359"/>
              <a:gd name="T3" fmla="*/ 189 h 2708"/>
              <a:gd name="T4" fmla="*/ 3359 w 3359"/>
              <a:gd name="T5" fmla="*/ 1190 h 2708"/>
              <a:gd name="T6" fmla="*/ 3058 w 3359"/>
              <a:gd name="T7" fmla="*/ 2272 h 2708"/>
              <a:gd name="T8" fmla="*/ 2181 w 3359"/>
              <a:gd name="T9" fmla="*/ 2681 h 2708"/>
              <a:gd name="T10" fmla="*/ 65 w 3359"/>
              <a:gd name="T11" fmla="*/ 2708 h 2708"/>
              <a:gd name="T12" fmla="*/ 0 w 3359"/>
              <a:gd name="T13" fmla="*/ 1712 h 2708"/>
              <a:gd name="T14" fmla="*/ 54 w 3359"/>
              <a:gd name="T15" fmla="*/ 813 h 2708"/>
              <a:gd name="T16" fmla="*/ 339 w 3359"/>
              <a:gd name="T17" fmla="*/ 0 h 2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59" h="2708">
                <a:moveTo>
                  <a:pt x="339" y="0"/>
                </a:moveTo>
                <a:lnTo>
                  <a:pt x="2250" y="189"/>
                </a:lnTo>
                <a:lnTo>
                  <a:pt x="3359" y="1190"/>
                </a:lnTo>
                <a:lnTo>
                  <a:pt x="3058" y="2272"/>
                </a:lnTo>
                <a:lnTo>
                  <a:pt x="2181" y="2681"/>
                </a:lnTo>
                <a:lnTo>
                  <a:pt x="65" y="2708"/>
                </a:lnTo>
                <a:lnTo>
                  <a:pt x="0" y="1712"/>
                </a:lnTo>
                <a:lnTo>
                  <a:pt x="54" y="813"/>
                </a:lnTo>
                <a:lnTo>
                  <a:pt x="339" y="0"/>
                </a:lnTo>
                <a:close/>
              </a:path>
            </a:pathLst>
          </a:cu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cap="sq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06" name="Oval 10"/>
          <p:cNvSpPr>
            <a:spLocks noChangeArrowheads="1"/>
          </p:cNvSpPr>
          <p:nvPr/>
        </p:nvSpPr>
        <p:spPr bwMode="auto">
          <a:xfrm>
            <a:off x="6826250" y="4249738"/>
            <a:ext cx="388938" cy="423862"/>
          </a:xfrm>
          <a:prstGeom prst="ellipse">
            <a:avLst/>
          </a:prstGeom>
          <a:solidFill>
            <a:schemeClr val="tx1"/>
          </a:solidFill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eaLnBrk="1" hangingPunct="1">
              <a:lnSpc>
                <a:spcPct val="100000"/>
              </a:lnSpc>
            </a:pPr>
            <a:r>
              <a:rPr lang="en-US" sz="2400" dirty="0" smtClean="0">
                <a:solidFill>
                  <a:schemeClr val="bg1"/>
                </a:solidFill>
                <a:latin typeface="cmsy10" charset="0"/>
              </a:rPr>
              <a:t>⋁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74507" name="Oval 11"/>
          <p:cNvSpPr>
            <a:spLocks noChangeArrowheads="1"/>
          </p:cNvSpPr>
          <p:nvPr/>
        </p:nvSpPr>
        <p:spPr bwMode="auto">
          <a:xfrm>
            <a:off x="7427913" y="3079750"/>
            <a:ext cx="388937" cy="423863"/>
          </a:xfrm>
          <a:prstGeom prst="ellipse">
            <a:avLst/>
          </a:prstGeom>
          <a:solidFill>
            <a:schemeClr val="tx1"/>
          </a:solidFill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eaLnBrk="1" hangingPunct="1">
              <a:lnSpc>
                <a:spcPct val="100000"/>
              </a:lnSpc>
            </a:pPr>
            <a:r>
              <a:rPr lang="en-US" sz="2400" dirty="0" smtClean="0">
                <a:solidFill>
                  <a:schemeClr val="bg1"/>
                </a:solidFill>
                <a:latin typeface="cmsy10" charset="0"/>
              </a:rPr>
              <a:t>⋀</a:t>
            </a:r>
            <a:endParaRPr lang="en-US" sz="2400" dirty="0">
              <a:solidFill>
                <a:schemeClr val="bg1"/>
              </a:solidFill>
              <a:latin typeface="Tahoma" charset="0"/>
            </a:endParaRPr>
          </a:p>
        </p:txBody>
      </p:sp>
      <p:sp>
        <p:nvSpPr>
          <p:cNvPr id="874508" name="Oval 12"/>
          <p:cNvSpPr>
            <a:spLocks noChangeArrowheads="1"/>
          </p:cNvSpPr>
          <p:nvPr/>
        </p:nvSpPr>
        <p:spPr bwMode="auto">
          <a:xfrm>
            <a:off x="5511800" y="2743200"/>
            <a:ext cx="388938" cy="423863"/>
          </a:xfrm>
          <a:prstGeom prst="ellipse">
            <a:avLst/>
          </a:prstGeom>
          <a:solidFill>
            <a:schemeClr val="tx1"/>
          </a:solidFill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eaLnBrk="1" hangingPunct="1">
              <a:lnSpc>
                <a:spcPct val="100000"/>
              </a:lnSpc>
            </a:pPr>
            <a:r>
              <a:rPr lang="en-US" sz="2400" dirty="0" smtClean="0">
                <a:solidFill>
                  <a:schemeClr val="bg1"/>
                </a:solidFill>
                <a:latin typeface="cmsy10" charset="0"/>
              </a:rPr>
              <a:t>¬</a:t>
            </a:r>
            <a:endParaRPr lang="en-US" sz="2400" dirty="0">
              <a:solidFill>
                <a:schemeClr val="bg1"/>
              </a:solidFill>
              <a:latin typeface="Times New Roman" charset="0"/>
            </a:endParaRPr>
          </a:p>
        </p:txBody>
      </p:sp>
      <p:sp>
        <p:nvSpPr>
          <p:cNvPr id="874509" name="Oval 13"/>
          <p:cNvSpPr>
            <a:spLocks noChangeArrowheads="1"/>
          </p:cNvSpPr>
          <p:nvPr/>
        </p:nvSpPr>
        <p:spPr bwMode="auto">
          <a:xfrm>
            <a:off x="5907088" y="3559175"/>
            <a:ext cx="388937" cy="423863"/>
          </a:xfrm>
          <a:prstGeom prst="ellipse">
            <a:avLst/>
          </a:prstGeom>
          <a:solidFill>
            <a:schemeClr val="tx1"/>
          </a:solidFill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eaLnBrk="1" hangingPunct="1">
              <a:lnSpc>
                <a:spcPct val="100000"/>
              </a:lnSpc>
            </a:pPr>
            <a:r>
              <a:rPr lang="en-US" sz="2400" dirty="0" smtClean="0">
                <a:solidFill>
                  <a:schemeClr val="bg1"/>
                </a:solidFill>
                <a:latin typeface="cmsy10" charset="0"/>
              </a:rPr>
              <a:t>⋁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74510" name="Oval 14"/>
          <p:cNvSpPr>
            <a:spLocks noChangeArrowheads="1"/>
          </p:cNvSpPr>
          <p:nvPr/>
        </p:nvSpPr>
        <p:spPr bwMode="auto">
          <a:xfrm>
            <a:off x="6516688" y="2317750"/>
            <a:ext cx="388937" cy="423863"/>
          </a:xfrm>
          <a:prstGeom prst="ellipse">
            <a:avLst/>
          </a:prstGeom>
          <a:solidFill>
            <a:schemeClr val="tx1"/>
          </a:solidFill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bg1"/>
                </a:solidFill>
                <a:latin typeface="cmsy10" charset="0"/>
              </a:rPr>
              <a:t>⋀</a:t>
            </a:r>
            <a:endParaRPr lang="en-US" sz="2400" dirty="0">
              <a:solidFill>
                <a:schemeClr val="bg1"/>
              </a:solidFill>
              <a:latin typeface="Tahoma" charset="0"/>
            </a:endParaRPr>
          </a:p>
        </p:txBody>
      </p:sp>
      <p:sp>
        <p:nvSpPr>
          <p:cNvPr id="874511" name="Oval 15"/>
          <p:cNvSpPr>
            <a:spLocks noChangeArrowheads="1"/>
          </p:cNvSpPr>
          <p:nvPr/>
        </p:nvSpPr>
        <p:spPr bwMode="auto">
          <a:xfrm>
            <a:off x="5543550" y="1741488"/>
            <a:ext cx="388938" cy="425450"/>
          </a:xfrm>
          <a:prstGeom prst="ellipse">
            <a:avLst/>
          </a:prstGeom>
          <a:solidFill>
            <a:schemeClr val="tx1"/>
          </a:solidFill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eaLnBrk="1" hangingPunct="1">
              <a:lnSpc>
                <a:spcPct val="100000"/>
              </a:lnSpc>
            </a:pPr>
            <a:r>
              <a:rPr lang="en-US" sz="2400" dirty="0" err="1" smtClean="0">
                <a:solidFill>
                  <a:schemeClr val="bg1"/>
                </a:solidFill>
                <a:latin typeface="cmsy10" charset="0"/>
              </a:rPr>
              <a:t>⋁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74512" name="Line 16"/>
          <p:cNvSpPr>
            <a:spLocks noChangeShapeType="1"/>
          </p:cNvSpPr>
          <p:nvPr/>
        </p:nvSpPr>
        <p:spPr bwMode="auto">
          <a:xfrm>
            <a:off x="6853238" y="2674938"/>
            <a:ext cx="609600" cy="4587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13" name="Line 17"/>
          <p:cNvSpPr>
            <a:spLocks noChangeShapeType="1"/>
          </p:cNvSpPr>
          <p:nvPr/>
        </p:nvSpPr>
        <p:spPr bwMode="auto">
          <a:xfrm flipH="1">
            <a:off x="7069138" y="3462338"/>
            <a:ext cx="461962" cy="8032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14" name="Line 18"/>
          <p:cNvSpPr>
            <a:spLocks noChangeShapeType="1"/>
          </p:cNvSpPr>
          <p:nvPr/>
        </p:nvSpPr>
        <p:spPr bwMode="auto">
          <a:xfrm flipH="1" flipV="1">
            <a:off x="5891213" y="2028825"/>
            <a:ext cx="692150" cy="4730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15" name="Line 19"/>
          <p:cNvSpPr>
            <a:spLocks noChangeShapeType="1"/>
          </p:cNvSpPr>
          <p:nvPr/>
        </p:nvSpPr>
        <p:spPr bwMode="auto">
          <a:xfrm>
            <a:off x="6242050" y="3824288"/>
            <a:ext cx="671513" cy="5476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16" name="Line 20"/>
          <p:cNvSpPr>
            <a:spLocks noChangeShapeType="1"/>
          </p:cNvSpPr>
          <p:nvPr/>
        </p:nvSpPr>
        <p:spPr bwMode="auto">
          <a:xfrm flipV="1">
            <a:off x="5124450" y="1901825"/>
            <a:ext cx="455613" cy="635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17" name="Line 21"/>
          <p:cNvSpPr>
            <a:spLocks noChangeShapeType="1"/>
          </p:cNvSpPr>
          <p:nvPr/>
        </p:nvSpPr>
        <p:spPr bwMode="auto">
          <a:xfrm flipH="1">
            <a:off x="6080125" y="2697163"/>
            <a:ext cx="536575" cy="863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18" name="Line 22"/>
          <p:cNvSpPr>
            <a:spLocks noChangeShapeType="1"/>
          </p:cNvSpPr>
          <p:nvPr/>
        </p:nvSpPr>
        <p:spPr bwMode="auto">
          <a:xfrm>
            <a:off x="5756275" y="3057525"/>
            <a:ext cx="255588" cy="600075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19" name="Line 23"/>
          <p:cNvSpPr>
            <a:spLocks noChangeShapeType="1"/>
          </p:cNvSpPr>
          <p:nvPr/>
        </p:nvSpPr>
        <p:spPr bwMode="auto">
          <a:xfrm flipH="1">
            <a:off x="5538788" y="3868738"/>
            <a:ext cx="473075" cy="346075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20" name="Line 24"/>
          <p:cNvSpPr>
            <a:spLocks noChangeShapeType="1"/>
          </p:cNvSpPr>
          <p:nvPr/>
        </p:nvSpPr>
        <p:spPr bwMode="auto">
          <a:xfrm flipH="1">
            <a:off x="6202363" y="4545013"/>
            <a:ext cx="725487" cy="300037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grpSp>
        <p:nvGrpSpPr>
          <p:cNvPr id="874521" name="Group 25"/>
          <p:cNvGrpSpPr>
            <a:grpSpLocks/>
          </p:cNvGrpSpPr>
          <p:nvPr/>
        </p:nvGrpSpPr>
        <p:grpSpPr bwMode="auto">
          <a:xfrm>
            <a:off x="4508500" y="1833563"/>
            <a:ext cx="106363" cy="635000"/>
            <a:chOff x="2056" y="1211"/>
            <a:chExt cx="85" cy="456"/>
          </a:xfrm>
        </p:grpSpPr>
        <p:sp>
          <p:nvSpPr>
            <p:cNvPr id="874522" name="Oval 26"/>
            <p:cNvSpPr>
              <a:spLocks noChangeArrowheads="1"/>
            </p:cNvSpPr>
            <p:nvPr/>
          </p:nvSpPr>
          <p:spPr bwMode="auto">
            <a:xfrm>
              <a:off x="2056" y="1211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874523" name="Oval 27"/>
            <p:cNvSpPr>
              <a:spLocks noChangeArrowheads="1"/>
            </p:cNvSpPr>
            <p:nvPr/>
          </p:nvSpPr>
          <p:spPr bwMode="auto">
            <a:xfrm>
              <a:off x="2074" y="1417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874524" name="Oval 28"/>
            <p:cNvSpPr>
              <a:spLocks noChangeArrowheads="1"/>
            </p:cNvSpPr>
            <p:nvPr/>
          </p:nvSpPr>
          <p:spPr bwMode="auto">
            <a:xfrm>
              <a:off x="2085" y="1611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74525" name="Group 29"/>
          <p:cNvGrpSpPr>
            <a:grpSpLocks/>
          </p:cNvGrpSpPr>
          <p:nvPr/>
        </p:nvGrpSpPr>
        <p:grpSpPr bwMode="auto">
          <a:xfrm>
            <a:off x="5310188" y="4246563"/>
            <a:ext cx="106362" cy="636587"/>
            <a:chOff x="2056" y="1211"/>
            <a:chExt cx="85" cy="456"/>
          </a:xfrm>
        </p:grpSpPr>
        <p:sp>
          <p:nvSpPr>
            <p:cNvPr id="874526" name="Oval 30"/>
            <p:cNvSpPr>
              <a:spLocks noChangeArrowheads="1"/>
            </p:cNvSpPr>
            <p:nvPr/>
          </p:nvSpPr>
          <p:spPr bwMode="auto">
            <a:xfrm>
              <a:off x="2056" y="1211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874527" name="Oval 31"/>
            <p:cNvSpPr>
              <a:spLocks noChangeArrowheads="1"/>
            </p:cNvSpPr>
            <p:nvPr/>
          </p:nvSpPr>
          <p:spPr bwMode="auto">
            <a:xfrm>
              <a:off x="2074" y="1417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874528" name="Oval 32"/>
            <p:cNvSpPr>
              <a:spLocks noChangeArrowheads="1"/>
            </p:cNvSpPr>
            <p:nvPr/>
          </p:nvSpPr>
          <p:spPr bwMode="auto">
            <a:xfrm>
              <a:off x="2085" y="1611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74529" name="Group 33"/>
          <p:cNvGrpSpPr>
            <a:grpSpLocks/>
          </p:cNvGrpSpPr>
          <p:nvPr/>
        </p:nvGrpSpPr>
        <p:grpSpPr bwMode="auto">
          <a:xfrm>
            <a:off x="4576763" y="3382963"/>
            <a:ext cx="106362" cy="636587"/>
            <a:chOff x="2056" y="1211"/>
            <a:chExt cx="85" cy="456"/>
          </a:xfrm>
        </p:grpSpPr>
        <p:sp>
          <p:nvSpPr>
            <p:cNvPr id="874530" name="Oval 34"/>
            <p:cNvSpPr>
              <a:spLocks noChangeArrowheads="1"/>
            </p:cNvSpPr>
            <p:nvPr/>
          </p:nvSpPr>
          <p:spPr bwMode="auto">
            <a:xfrm>
              <a:off x="2056" y="1211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874531" name="Oval 35"/>
            <p:cNvSpPr>
              <a:spLocks noChangeArrowheads="1"/>
            </p:cNvSpPr>
            <p:nvPr/>
          </p:nvSpPr>
          <p:spPr bwMode="auto">
            <a:xfrm>
              <a:off x="2074" y="1417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874532" name="Oval 36"/>
            <p:cNvSpPr>
              <a:spLocks noChangeArrowheads="1"/>
            </p:cNvSpPr>
            <p:nvPr/>
          </p:nvSpPr>
          <p:spPr bwMode="auto">
            <a:xfrm>
              <a:off x="2085" y="1611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sq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74533" name="Line 37"/>
          <p:cNvSpPr>
            <a:spLocks noChangeShapeType="1"/>
          </p:cNvSpPr>
          <p:nvPr/>
        </p:nvSpPr>
        <p:spPr bwMode="auto">
          <a:xfrm flipV="1">
            <a:off x="7748588" y="3282950"/>
            <a:ext cx="358775" cy="79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34" name="Line 38"/>
          <p:cNvSpPr>
            <a:spLocks noChangeShapeType="1"/>
          </p:cNvSpPr>
          <p:nvPr/>
        </p:nvSpPr>
        <p:spPr bwMode="auto">
          <a:xfrm flipH="1">
            <a:off x="4610100" y="2938463"/>
            <a:ext cx="915988" cy="66675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874535" name="Text Box 39"/>
          <p:cNvSpPr txBox="1">
            <a:spLocks noChangeArrowheads="1"/>
          </p:cNvSpPr>
          <p:nvPr/>
        </p:nvSpPr>
        <p:spPr bwMode="auto">
          <a:xfrm>
            <a:off x="765175" y="3060700"/>
            <a:ext cx="2159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b="0">
                <a:latin typeface="Tahoma" charset="0"/>
              </a:rPr>
              <a:t>.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b="0">
                <a:latin typeface="Tahoma" charset="0"/>
              </a:rPr>
              <a:t>.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b="0">
                <a:latin typeface="Tahoma" charset="0"/>
              </a:rPr>
              <a:t>.</a:t>
            </a:r>
          </a:p>
        </p:txBody>
      </p:sp>
      <p:sp>
        <p:nvSpPr>
          <p:cNvPr id="874536" name="Text Box 40"/>
          <p:cNvSpPr txBox="1">
            <a:spLocks noChangeArrowheads="1"/>
          </p:cNvSpPr>
          <p:nvPr/>
        </p:nvSpPr>
        <p:spPr bwMode="auto">
          <a:xfrm>
            <a:off x="8015288" y="2703513"/>
            <a:ext cx="3667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800" i="1">
                <a:solidFill>
                  <a:srgbClr val="0000CC"/>
                </a:solidFill>
                <a:latin typeface="Symbol" charset="0"/>
                <a:sym typeface="Symbol" charset="0"/>
              </a:rPr>
              <a:t></a:t>
            </a:r>
          </a:p>
        </p:txBody>
      </p:sp>
      <p:sp>
        <p:nvSpPr>
          <p:cNvPr id="874537" name="Text Box 41"/>
          <p:cNvSpPr txBox="1">
            <a:spLocks noChangeArrowheads="1"/>
          </p:cNvSpPr>
          <p:nvPr/>
        </p:nvSpPr>
        <p:spPr bwMode="auto">
          <a:xfrm>
            <a:off x="685800" y="2320925"/>
            <a:ext cx="43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b="0" i="1">
                <a:latin typeface="Times New Roman" charset="0"/>
              </a:rPr>
              <a:t>p</a:t>
            </a:r>
            <a:r>
              <a:rPr lang="en-US" sz="2400" b="0" baseline="-25000">
                <a:latin typeface="Times New Roman" charset="0"/>
              </a:rPr>
              <a:t>2</a:t>
            </a:r>
          </a:p>
        </p:txBody>
      </p:sp>
      <p:sp>
        <p:nvSpPr>
          <p:cNvPr id="874538" name="Text Box 42"/>
          <p:cNvSpPr txBox="1">
            <a:spLocks noChangeArrowheads="1"/>
          </p:cNvSpPr>
          <p:nvPr/>
        </p:nvSpPr>
        <p:spPr bwMode="auto">
          <a:xfrm>
            <a:off x="700088" y="1371600"/>
            <a:ext cx="43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b="0" i="1">
                <a:latin typeface="Times New Roman" charset="0"/>
              </a:rPr>
              <a:t>p</a:t>
            </a:r>
            <a:r>
              <a:rPr lang="en-US" sz="2400" b="0" baseline="-25000">
                <a:latin typeface="Times New Roman" charset="0"/>
              </a:rPr>
              <a:t>1</a:t>
            </a:r>
          </a:p>
        </p:txBody>
      </p:sp>
      <p:sp>
        <p:nvSpPr>
          <p:cNvPr id="874539" name="Text Box 43"/>
          <p:cNvSpPr txBox="1">
            <a:spLocks noChangeArrowheads="1"/>
          </p:cNvSpPr>
          <p:nvPr/>
        </p:nvSpPr>
        <p:spPr bwMode="auto">
          <a:xfrm>
            <a:off x="687388" y="4762500"/>
            <a:ext cx="434975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b="0" i="1">
                <a:latin typeface="Times New Roman" charset="0"/>
              </a:rPr>
              <a:t>p</a:t>
            </a:r>
            <a:r>
              <a:rPr lang="en-US" sz="2400" b="0" baseline="-25000">
                <a:latin typeface="Times New Roman" charset="0"/>
              </a:rPr>
              <a:t>n</a:t>
            </a:r>
          </a:p>
        </p:txBody>
      </p:sp>
      <p:sp>
        <p:nvSpPr>
          <p:cNvPr id="874540" name="Text Box 44"/>
          <p:cNvSpPr txBox="1">
            <a:spLocks noChangeArrowheads="1"/>
          </p:cNvSpPr>
          <p:nvPr/>
        </p:nvSpPr>
        <p:spPr bwMode="auto">
          <a:xfrm>
            <a:off x="1524000" y="5715000"/>
            <a:ext cx="68119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/>
              <a:t>Is there an assignment to the </a:t>
            </a:r>
            <a:r>
              <a:rPr lang="en-US" sz="2400" i="1">
                <a:solidFill>
                  <a:srgbClr val="0000CC"/>
                </a:solidFill>
                <a:latin typeface="Times New Roman" charset="0"/>
              </a:rPr>
              <a:t>x,y,z,w</a:t>
            </a:r>
            <a:r>
              <a:rPr lang="en-US" sz="2400"/>
              <a:t> variables 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/>
              <a:t>        s.t. </a:t>
            </a:r>
            <a:r>
              <a:rPr lang="en-US" sz="2400" i="1">
                <a:latin typeface="Symbol" charset="0"/>
                <a:sym typeface="Symbol" charset="0"/>
              </a:rPr>
              <a:t></a:t>
            </a:r>
            <a:r>
              <a:rPr lang="en-US" sz="2400"/>
              <a:t> evaluates to 1?</a:t>
            </a:r>
          </a:p>
        </p:txBody>
      </p:sp>
      <p:sp>
        <p:nvSpPr>
          <p:cNvPr id="874541" name="Text Box 45"/>
          <p:cNvSpPr txBox="1">
            <a:spLocks noChangeArrowheads="1"/>
          </p:cNvSpPr>
          <p:nvPr/>
        </p:nvSpPr>
        <p:spPr bwMode="auto">
          <a:xfrm>
            <a:off x="1731963" y="2382838"/>
            <a:ext cx="1534041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i="1" dirty="0">
                <a:solidFill>
                  <a:srgbClr val="0000CC"/>
                </a:solidFill>
                <a:latin typeface="Times New Roman" charset="0"/>
              </a:rPr>
              <a:t>x</a:t>
            </a:r>
            <a:r>
              <a:rPr lang="en-US" sz="2400" dirty="0">
                <a:solidFill>
                  <a:srgbClr val="0000CC"/>
                </a:solidFill>
                <a:latin typeface="Times New Roman" charset="0"/>
              </a:rPr>
              <a:t> + 2 </a:t>
            </a:r>
            <a:r>
              <a:rPr lang="en-US" sz="2400" i="1" dirty="0">
                <a:solidFill>
                  <a:srgbClr val="0000CC"/>
                </a:solidFill>
                <a:latin typeface="Times New Roman" charset="0"/>
              </a:rPr>
              <a:t>z</a:t>
            </a:r>
            <a:r>
              <a:rPr lang="en-US" sz="2400" dirty="0">
                <a:solidFill>
                  <a:srgbClr val="0000CC"/>
                </a:solidFill>
                <a:latin typeface="Tahoma" charset="0"/>
              </a:rPr>
              <a:t> </a:t>
            </a:r>
            <a:r>
              <a:rPr lang="en-US" sz="2400" dirty="0" smtClean="0">
                <a:solidFill>
                  <a:srgbClr val="0000CC"/>
                </a:solidFill>
                <a:latin typeface="cmsy10" charset="0"/>
              </a:rPr>
              <a:t>≥</a:t>
            </a:r>
            <a:r>
              <a:rPr lang="en-US" sz="2400" dirty="0" smtClean="0">
                <a:solidFill>
                  <a:srgbClr val="0000CC"/>
                </a:solidFill>
                <a:latin typeface="Tahoma" charset="0"/>
              </a:rPr>
              <a:t> </a:t>
            </a:r>
            <a:r>
              <a:rPr lang="en-US" sz="2400" dirty="0">
                <a:solidFill>
                  <a:srgbClr val="0000CC"/>
                </a:solidFill>
                <a:latin typeface="Times New Roman" charset="0"/>
              </a:rPr>
              <a:t>1</a:t>
            </a:r>
          </a:p>
        </p:txBody>
      </p:sp>
      <p:sp>
        <p:nvSpPr>
          <p:cNvPr id="874542" name="Text Box 46"/>
          <p:cNvSpPr txBox="1">
            <a:spLocks noChangeArrowheads="1"/>
          </p:cNvSpPr>
          <p:nvPr/>
        </p:nvSpPr>
        <p:spPr bwMode="auto">
          <a:xfrm>
            <a:off x="1768475" y="4733925"/>
            <a:ext cx="165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i="1">
                <a:solidFill>
                  <a:srgbClr val="0000CC"/>
                </a:solidFill>
                <a:latin typeface="Times New Roman" charset="0"/>
              </a:rPr>
              <a:t>x</a:t>
            </a:r>
            <a:r>
              <a:rPr lang="en-US" sz="2400">
                <a:solidFill>
                  <a:srgbClr val="0000CC"/>
                </a:solidFill>
                <a:latin typeface="Times New Roman" charset="0"/>
              </a:rPr>
              <a:t> % 26</a:t>
            </a:r>
            <a:r>
              <a:rPr lang="en-US" sz="2400">
                <a:solidFill>
                  <a:srgbClr val="0000CC"/>
                </a:solidFill>
                <a:latin typeface="Tahoma" charset="0"/>
              </a:rPr>
              <a:t> = </a:t>
            </a:r>
            <a:r>
              <a:rPr lang="en-US" sz="2400" i="1">
                <a:solidFill>
                  <a:srgbClr val="0000CC"/>
                </a:solidFill>
                <a:latin typeface="Times New Roman" charset="0"/>
              </a:rPr>
              <a:t>v</a:t>
            </a:r>
            <a:endParaRPr lang="en-US" sz="2400" baseline="-25000">
              <a:solidFill>
                <a:srgbClr val="0000CC"/>
              </a:solidFill>
              <a:latin typeface="Times New Roman" charset="0"/>
            </a:endParaRPr>
          </a:p>
        </p:txBody>
      </p:sp>
      <p:sp>
        <p:nvSpPr>
          <p:cNvPr id="874543" name="Text Box 47"/>
          <p:cNvSpPr txBox="1">
            <a:spLocks noChangeArrowheads="1"/>
          </p:cNvSpPr>
          <p:nvPr/>
        </p:nvSpPr>
        <p:spPr bwMode="auto">
          <a:xfrm>
            <a:off x="1417638" y="3641725"/>
            <a:ext cx="2468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i="1">
                <a:solidFill>
                  <a:srgbClr val="0000CC"/>
                </a:solidFill>
                <a:latin typeface="Times New Roman" charset="0"/>
              </a:rPr>
              <a:t>w</a:t>
            </a:r>
            <a:r>
              <a:rPr lang="en-US" sz="2400">
                <a:solidFill>
                  <a:srgbClr val="0000CC"/>
                </a:solidFill>
                <a:latin typeface="Times New Roman" charset="0"/>
              </a:rPr>
              <a:t>  &amp; 0xFFFF =  </a:t>
            </a:r>
            <a:r>
              <a:rPr lang="en-US" sz="2400" i="1">
                <a:solidFill>
                  <a:srgbClr val="0000CC"/>
                </a:solidFill>
                <a:latin typeface="Times New Roman" charset="0"/>
              </a:rPr>
              <a:t>x</a:t>
            </a:r>
            <a:endParaRPr lang="en-US" sz="2400">
              <a:solidFill>
                <a:srgbClr val="0000CC"/>
              </a:solidFill>
              <a:latin typeface="Times New Roman" charset="0"/>
            </a:endParaRPr>
          </a:p>
        </p:txBody>
      </p:sp>
      <p:sp>
        <p:nvSpPr>
          <p:cNvPr id="874544" name="Text Box 48"/>
          <p:cNvSpPr txBox="1">
            <a:spLocks noChangeArrowheads="1"/>
          </p:cNvSpPr>
          <p:nvPr/>
        </p:nvSpPr>
        <p:spPr bwMode="auto">
          <a:xfrm>
            <a:off x="2444750" y="1419225"/>
            <a:ext cx="971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sq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i="1">
                <a:solidFill>
                  <a:srgbClr val="0000CC"/>
                </a:solidFill>
                <a:latin typeface="Times New Roman" charset="0"/>
              </a:rPr>
              <a:t>x</a:t>
            </a:r>
            <a:r>
              <a:rPr lang="en-US" sz="2400">
                <a:solidFill>
                  <a:srgbClr val="0000CC"/>
                </a:solidFill>
                <a:latin typeface="Times New Roman" charset="0"/>
              </a:rPr>
              <a:t> </a:t>
            </a:r>
            <a:r>
              <a:rPr lang="en-US" sz="2400">
                <a:solidFill>
                  <a:srgbClr val="0000CC"/>
                </a:solidFill>
                <a:latin typeface="Tahoma" charset="0"/>
              </a:rPr>
              <a:t>= </a:t>
            </a:r>
            <a:r>
              <a:rPr lang="en-US" sz="2400" i="1">
                <a:solidFill>
                  <a:srgbClr val="0000CC"/>
                </a:solidFill>
                <a:latin typeface="Times New Roman" charset="0"/>
              </a:rPr>
              <a:t>y</a:t>
            </a:r>
            <a:r>
              <a:rPr lang="en-US" sz="2400">
                <a:solidFill>
                  <a:srgbClr val="0000CC"/>
                </a:solidFill>
                <a:latin typeface="Tahoma" charset="0"/>
              </a:rPr>
              <a:t> </a:t>
            </a:r>
            <a:endParaRPr lang="en-US" sz="2400">
              <a:solidFill>
                <a:srgbClr val="0000CC"/>
              </a:solidFill>
              <a:latin typeface="Times New Roman" charset="0"/>
            </a:endParaRPr>
          </a:p>
        </p:txBody>
      </p:sp>
      <p:sp>
        <p:nvSpPr>
          <p:cNvPr id="52" name="Date Placeholder 2"/>
          <p:cNvSpPr>
            <a:spLocks noGrp="1"/>
          </p:cNvSpPr>
          <p:nvPr>
            <p:ph type="dt" sz="half" idx="10"/>
          </p:nvPr>
        </p:nvSpPr>
        <p:spPr>
          <a:xfrm>
            <a:off x="220364" y="6537325"/>
            <a:ext cx="3956050" cy="257617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048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0283E-E51A-9248-86D4-F6F9BE0C7F69}" type="slidenum">
              <a:rPr lang="en-US"/>
              <a:pPr/>
              <a:t>30</a:t>
            </a:fld>
            <a:endParaRPr lang="en-US"/>
          </a:p>
        </p:txBody>
      </p:sp>
      <p:sp>
        <p:nvSpPr>
          <p:cNvPr id="7577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Equivalence Checking                          of Program Fragments</a:t>
            </a:r>
          </a:p>
        </p:txBody>
      </p:sp>
      <p:sp>
        <p:nvSpPr>
          <p:cNvPr id="757763" name="Text Box 3"/>
          <p:cNvSpPr txBox="1">
            <a:spLocks noChangeArrowheads="1"/>
          </p:cNvSpPr>
          <p:nvPr/>
        </p:nvSpPr>
        <p:spPr bwMode="auto">
          <a:xfrm>
            <a:off x="381000" y="1295400"/>
            <a:ext cx="25019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/>
              <a:t>int fun1(int y) {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int x[2];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x[0] = y;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y = x[1];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x[1] = x[0];</a:t>
            </a:r>
          </a:p>
          <a:p>
            <a:pPr algn="l" eaLnBrk="1" hangingPunct="1">
              <a:lnSpc>
                <a:spcPct val="100000"/>
              </a:lnSpc>
            </a:pPr>
            <a:endParaRPr lang="en-US" sz="2400" b="0"/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return x[1]*x[1];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}</a:t>
            </a:r>
          </a:p>
        </p:txBody>
      </p:sp>
      <p:sp>
        <p:nvSpPr>
          <p:cNvPr id="757764" name="Text Box 4"/>
          <p:cNvSpPr txBox="1">
            <a:spLocks noChangeArrowheads="1"/>
          </p:cNvSpPr>
          <p:nvPr/>
        </p:nvSpPr>
        <p:spPr bwMode="auto">
          <a:xfrm>
            <a:off x="457200" y="4724400"/>
            <a:ext cx="21320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/>
              <a:t>int fun2(int y) {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      return y*y;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/>
              <a:t>}</a:t>
            </a:r>
          </a:p>
        </p:txBody>
      </p:sp>
      <p:sp>
        <p:nvSpPr>
          <p:cNvPr id="757766" name="Text Box 6"/>
          <p:cNvSpPr txBox="1">
            <a:spLocks noChangeArrowheads="1"/>
          </p:cNvSpPr>
          <p:nvPr/>
        </p:nvSpPr>
        <p:spPr bwMode="auto">
          <a:xfrm>
            <a:off x="3048000" y="1366838"/>
            <a:ext cx="5507038" cy="3756025"/>
          </a:xfrm>
          <a:prstGeom prst="rect">
            <a:avLst/>
          </a:prstGeom>
          <a:noFill/>
          <a:ln w="12700">
            <a:solidFill>
              <a:srgbClr val="3333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/>
              <a:t>SMT formula </a:t>
            </a:r>
            <a:r>
              <a:rPr lang="en-US" sz="2400" b="0">
                <a:latin typeface="Symbol" charset="0"/>
                <a:sym typeface="Symbol" charset="0"/>
              </a:rPr>
              <a:t></a:t>
            </a:r>
            <a:r>
              <a:rPr lang="ja-JP" altLang="en-US" sz="2400" b="0">
                <a:latin typeface="Arial"/>
              </a:rPr>
              <a:t>’’</a:t>
            </a:r>
            <a:endParaRPr lang="en-US" sz="2400" b="0"/>
          </a:p>
          <a:p>
            <a:pPr algn="l" eaLnBrk="1" hangingPunct="1">
              <a:lnSpc>
                <a:spcPct val="100000"/>
              </a:lnSpc>
            </a:pPr>
            <a:endParaRPr lang="en-US" sz="2400" b="0"/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33CC"/>
                </a:solidFill>
              </a:rPr>
              <a:t>[    x1 = </a:t>
            </a:r>
            <a:r>
              <a:rPr lang="en-US" sz="2400" b="0">
                <a:solidFill>
                  <a:srgbClr val="006600"/>
                </a:solidFill>
              </a:rPr>
              <a:t>store(x,0,y)</a:t>
            </a:r>
            <a:r>
              <a:rPr lang="en-US" sz="2400" b="0">
                <a:solidFill>
                  <a:srgbClr val="0033CC"/>
                </a:solidFill>
              </a:rPr>
              <a:t> </a:t>
            </a:r>
            <a:r>
              <a:rPr lang="en-US" sz="2400">
                <a:solidFill>
                  <a:srgbClr val="0033CC"/>
                </a:solidFill>
                <a:latin typeface="cmsy10" charset="0"/>
              </a:rPr>
              <a:t>Æ</a:t>
            </a:r>
            <a:r>
              <a:rPr lang="en-US" sz="2400" b="0">
                <a:solidFill>
                  <a:srgbClr val="0033CC"/>
                </a:solidFill>
              </a:rPr>
              <a:t> y1 = </a:t>
            </a:r>
            <a:r>
              <a:rPr lang="en-US" sz="2400" b="0">
                <a:solidFill>
                  <a:srgbClr val="006600"/>
                </a:solidFill>
              </a:rPr>
              <a:t>select(x1,1)</a:t>
            </a:r>
            <a:r>
              <a:rPr lang="en-US" sz="2400" b="0">
                <a:solidFill>
                  <a:srgbClr val="0033CC"/>
                </a:solidFill>
              </a:rPr>
              <a:t> 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33CC"/>
                </a:solidFill>
              </a:rPr>
              <a:t>  </a:t>
            </a:r>
            <a:r>
              <a:rPr lang="en-US" sz="2400">
                <a:solidFill>
                  <a:srgbClr val="0033CC"/>
                </a:solidFill>
                <a:latin typeface="cmsy10" charset="0"/>
              </a:rPr>
              <a:t>Æ</a:t>
            </a:r>
            <a:r>
              <a:rPr lang="en-US" sz="2400" b="0">
                <a:solidFill>
                  <a:srgbClr val="0033CC"/>
                </a:solidFill>
              </a:rPr>
              <a:t> x2 = </a:t>
            </a:r>
            <a:r>
              <a:rPr lang="en-US" sz="2400" b="0">
                <a:solidFill>
                  <a:srgbClr val="006600"/>
                </a:solidFill>
              </a:rPr>
              <a:t>store(x1,1,select(x1,0))</a:t>
            </a:r>
            <a:r>
              <a:rPr lang="en-US" sz="2400" b="0">
                <a:solidFill>
                  <a:srgbClr val="0033CC"/>
                </a:solidFill>
              </a:rPr>
              <a:t> 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33CC"/>
                </a:solidFill>
              </a:rPr>
              <a:t>  </a:t>
            </a:r>
            <a:r>
              <a:rPr lang="en-US" sz="2400">
                <a:solidFill>
                  <a:srgbClr val="0033CC"/>
                </a:solidFill>
                <a:latin typeface="cmsy10" charset="0"/>
              </a:rPr>
              <a:t>Æ</a:t>
            </a:r>
            <a:r>
              <a:rPr lang="en-US" sz="2400" b="0">
                <a:solidFill>
                  <a:srgbClr val="0033CC"/>
                </a:solidFill>
              </a:rPr>
              <a:t> ret1 = sq(</a:t>
            </a:r>
            <a:r>
              <a:rPr lang="en-US" sz="2400" b="0">
                <a:solidFill>
                  <a:srgbClr val="006600"/>
                </a:solidFill>
              </a:rPr>
              <a:t>select(x2,1)</a:t>
            </a:r>
            <a:r>
              <a:rPr lang="en-US" sz="2400" b="0">
                <a:solidFill>
                  <a:srgbClr val="0033CC"/>
                </a:solidFill>
              </a:rPr>
              <a:t>)                 ]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33CC"/>
                </a:solidFill>
              </a:rPr>
              <a:t>      </a:t>
            </a:r>
            <a:r>
              <a:rPr lang="en-US" sz="2400">
                <a:solidFill>
                  <a:srgbClr val="0033CC"/>
                </a:solidFill>
                <a:latin typeface="cmsy10" charset="0"/>
              </a:rPr>
              <a:t>Æ</a:t>
            </a:r>
            <a:endParaRPr lang="en-US" sz="2400" b="0">
              <a:solidFill>
                <a:srgbClr val="0033CC"/>
              </a:solidFill>
              <a:latin typeface="cmsy10" charset="0"/>
            </a:endParaRPr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33CC"/>
                </a:solidFill>
              </a:rPr>
              <a:t>( ret2 = sq(y) )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33CC"/>
                </a:solidFill>
              </a:rPr>
              <a:t>      </a:t>
            </a:r>
            <a:r>
              <a:rPr lang="en-US" sz="2400">
                <a:solidFill>
                  <a:srgbClr val="0033CC"/>
                </a:solidFill>
                <a:latin typeface="cmsy10" charset="0"/>
              </a:rPr>
              <a:t>Æ</a:t>
            </a:r>
            <a:endParaRPr lang="en-US" sz="2400" b="0">
              <a:solidFill>
                <a:srgbClr val="0033CC"/>
              </a:solidFill>
              <a:latin typeface="cmsy10" charset="0"/>
            </a:endParaRPr>
          </a:p>
          <a:p>
            <a:pPr algn="l" eaLnBrk="1" hangingPunct="1">
              <a:lnSpc>
                <a:spcPct val="100000"/>
              </a:lnSpc>
            </a:pPr>
            <a:r>
              <a:rPr lang="en-US" sz="2400" b="0">
                <a:solidFill>
                  <a:srgbClr val="0033CC"/>
                </a:solidFill>
              </a:rPr>
              <a:t>( ret1 </a:t>
            </a:r>
            <a:r>
              <a:rPr lang="en-US" sz="2400" b="0">
                <a:solidFill>
                  <a:srgbClr val="0033CC"/>
                </a:solidFill>
                <a:latin typeface="Symbol" charset="0"/>
                <a:sym typeface="Symbol" charset="0"/>
              </a:rPr>
              <a:t></a:t>
            </a:r>
            <a:r>
              <a:rPr lang="en-US" sz="2400" b="0">
                <a:solidFill>
                  <a:srgbClr val="0033CC"/>
                </a:solidFill>
              </a:rPr>
              <a:t> ret2 )</a:t>
            </a:r>
          </a:p>
          <a:p>
            <a:pPr algn="l" eaLnBrk="1" hangingPunct="1">
              <a:lnSpc>
                <a:spcPct val="100000"/>
              </a:lnSpc>
            </a:pPr>
            <a:endParaRPr lang="en-US" sz="2400" b="0">
              <a:solidFill>
                <a:srgbClr val="0033CC"/>
              </a:solidFill>
            </a:endParaRP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256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AF812-68A4-6643-BAB3-1EC2C0D45C8C}" type="slidenum">
              <a:rPr lang="en-US"/>
              <a:pPr/>
              <a:t>31</a:t>
            </a:fld>
            <a:endParaRPr lang="en-US"/>
          </a:p>
        </p:txBody>
      </p:sp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Roadmap for this Tutorial</a:t>
            </a:r>
          </a:p>
        </p:txBody>
      </p:sp>
      <p:sp>
        <p:nvSpPr>
          <p:cNvPr id="76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charset="0"/>
              <a:buChar char="Ø"/>
            </a:pPr>
            <a:r>
              <a:rPr lang="en-US" dirty="0">
                <a:solidFill>
                  <a:schemeClr val="bg2"/>
                </a:solidFill>
              </a:rPr>
              <a:t>Background and Notation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Survey of Theories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Equality of </a:t>
            </a:r>
            <a:r>
              <a:rPr lang="en-US" dirty="0" err="1" smtClean="0">
                <a:solidFill>
                  <a:schemeClr val="bg2"/>
                </a:solidFill>
              </a:rPr>
              <a:t>uninterpreted</a:t>
            </a:r>
            <a:r>
              <a:rPr lang="en-US" dirty="0" smtClean="0">
                <a:solidFill>
                  <a:schemeClr val="bg2"/>
                </a:solidFill>
              </a:rPr>
              <a:t> function symbols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Bit vector arithmetic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Linear arithmetic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Difference logic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Array theory</a:t>
            </a:r>
          </a:p>
          <a:p>
            <a:r>
              <a:rPr lang="en-US" dirty="0" smtClean="0"/>
              <a:t>Combining theories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Review DLL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Extending DLL to DPLL(t)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793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563E9-56FA-424E-8758-8776C3B5106B}" type="slidenum">
              <a:rPr lang="en-US"/>
              <a:pPr/>
              <a:t>32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Combining Theory Solvers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Theory solvers become much more useful if they can be used together.</a:t>
            </a:r>
          </a:p>
          <a:p>
            <a:pPr lvl="2">
              <a:buFont typeface="Wingdings" charset="0"/>
              <a:buNone/>
            </a:pPr>
            <a:r>
              <a:rPr lang="en-US" i="1" dirty="0" err="1">
                <a:solidFill>
                  <a:srgbClr val="0000FF"/>
                </a:solidFill>
              </a:rPr>
              <a:t>mux_sel</a:t>
            </a:r>
            <a:r>
              <a:rPr lang="en-US" i="1" dirty="0">
                <a:solidFill>
                  <a:srgbClr val="0000FF"/>
                </a:solidFill>
              </a:rPr>
              <a:t> = 0 → </a:t>
            </a:r>
            <a:r>
              <a:rPr lang="en-US" i="1" dirty="0" err="1">
                <a:solidFill>
                  <a:srgbClr val="0000FF"/>
                </a:solidFill>
              </a:rPr>
              <a:t>mux_out</a:t>
            </a:r>
            <a:r>
              <a:rPr lang="en-US" i="1" dirty="0">
                <a:solidFill>
                  <a:srgbClr val="0000FF"/>
                </a:solidFill>
              </a:rPr>
              <a:t> = select(</a:t>
            </a:r>
            <a:r>
              <a:rPr lang="en-US" i="1" dirty="0" err="1">
                <a:solidFill>
                  <a:srgbClr val="0000FF"/>
                </a:solidFill>
              </a:rPr>
              <a:t>regfile</a:t>
            </a:r>
            <a:r>
              <a:rPr lang="en-US" i="1" dirty="0">
                <a:solidFill>
                  <a:srgbClr val="0000FF"/>
                </a:solidFill>
              </a:rPr>
              <a:t>, </a:t>
            </a:r>
            <a:r>
              <a:rPr lang="en-US" i="1" dirty="0" err="1">
                <a:solidFill>
                  <a:srgbClr val="0000FF"/>
                </a:solidFill>
              </a:rPr>
              <a:t>addr</a:t>
            </a:r>
            <a:r>
              <a:rPr lang="en-US" i="1" dirty="0">
                <a:solidFill>
                  <a:srgbClr val="0000FF"/>
                </a:solidFill>
              </a:rPr>
              <a:t>)</a:t>
            </a:r>
          </a:p>
          <a:p>
            <a:pPr lvl="2">
              <a:buFont typeface="Wingdings" charset="0"/>
              <a:buNone/>
            </a:pPr>
            <a:r>
              <a:rPr lang="en-US" i="1" dirty="0" err="1">
                <a:solidFill>
                  <a:srgbClr val="0000FF"/>
                </a:solidFill>
              </a:rPr>
              <a:t>mux_sel</a:t>
            </a:r>
            <a:r>
              <a:rPr lang="en-US" i="1" dirty="0">
                <a:solidFill>
                  <a:srgbClr val="0000FF"/>
                </a:solidFill>
              </a:rPr>
              <a:t> = 1 → </a:t>
            </a:r>
            <a:r>
              <a:rPr lang="en-US" i="1" dirty="0" err="1">
                <a:solidFill>
                  <a:srgbClr val="0000FF"/>
                </a:solidFill>
              </a:rPr>
              <a:t>mux_out</a:t>
            </a:r>
            <a:r>
              <a:rPr lang="en-US" i="1" dirty="0">
                <a:solidFill>
                  <a:srgbClr val="0000FF"/>
                </a:solidFill>
              </a:rPr>
              <a:t> = ALU(alu0, alu1)</a:t>
            </a:r>
          </a:p>
          <a:p>
            <a:r>
              <a:rPr lang="en-US" sz="2600" dirty="0"/>
              <a:t>For such formulas, we are interested in </a:t>
            </a:r>
            <a:r>
              <a:rPr lang="en-US" sz="2600" dirty="0" err="1"/>
              <a:t>satisfiability</a:t>
            </a:r>
            <a:r>
              <a:rPr lang="en-US" sz="2600" dirty="0"/>
              <a:t> with respect to a </a:t>
            </a:r>
            <a:r>
              <a:rPr lang="en-US" sz="2600" i="1" dirty="0"/>
              <a:t>combination </a:t>
            </a:r>
            <a:r>
              <a:rPr lang="en-US" sz="2600" dirty="0"/>
              <a:t>of theories.</a:t>
            </a:r>
          </a:p>
          <a:p>
            <a:r>
              <a:rPr lang="en-US" sz="2600" dirty="0"/>
              <a:t>Fortunately, there exist methods for combining theory solvers.</a:t>
            </a:r>
          </a:p>
          <a:p>
            <a:r>
              <a:rPr lang="en-US" sz="2600" dirty="0"/>
              <a:t>The standard technique for this is the Nelson-</a:t>
            </a:r>
            <a:r>
              <a:rPr lang="en-US" sz="2600" dirty="0" err="1"/>
              <a:t>Oppen</a:t>
            </a:r>
            <a:endParaRPr lang="en-US" sz="2600" dirty="0"/>
          </a:p>
          <a:p>
            <a:pPr>
              <a:buFont typeface="Wingdings" charset="0"/>
              <a:buNone/>
            </a:pPr>
            <a:r>
              <a:rPr lang="en-US" sz="2600" dirty="0"/>
              <a:t>method [NO79, TH96].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381000" y="6172200"/>
            <a:ext cx="37926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Slide taken from [</a:t>
            </a:r>
            <a:r>
              <a:rPr lang="en-US" dirty="0" smtClean="0"/>
              <a:t>Barret09 and Haney]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354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75D43-D94A-E740-B140-2D407BC8E409}" type="slidenum">
              <a:rPr lang="en-US"/>
              <a:pPr/>
              <a:t>33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r>
              <a:rPr lang="en-US"/>
              <a:t>The Nelson-Oppen Method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95300" indent="-495300"/>
            <a:r>
              <a:rPr lang="en-US" sz="2600" dirty="0"/>
              <a:t>Suppose that </a:t>
            </a:r>
            <a:r>
              <a:rPr lang="en-US" sz="2600" i="1" dirty="0">
                <a:solidFill>
                  <a:srgbClr val="0000FF"/>
                </a:solidFill>
              </a:rPr>
              <a:t>T1</a:t>
            </a:r>
            <a:r>
              <a:rPr lang="en-US" sz="2600" dirty="0"/>
              <a:t> and </a:t>
            </a:r>
            <a:r>
              <a:rPr lang="en-US" sz="2600" i="1" dirty="0">
                <a:solidFill>
                  <a:srgbClr val="0000FF"/>
                </a:solidFill>
              </a:rPr>
              <a:t>T2</a:t>
            </a:r>
            <a:r>
              <a:rPr lang="en-US" sz="2600" dirty="0"/>
              <a:t> are theories and that </a:t>
            </a:r>
            <a:r>
              <a:rPr lang="en-US" sz="2600" i="1" dirty="0">
                <a:solidFill>
                  <a:srgbClr val="0000FF"/>
                </a:solidFill>
              </a:rPr>
              <a:t>Sat </a:t>
            </a:r>
            <a:r>
              <a:rPr lang="en-US" sz="2600" dirty="0">
                <a:solidFill>
                  <a:srgbClr val="0000FF"/>
                </a:solidFill>
              </a:rPr>
              <a:t>1 </a:t>
            </a:r>
            <a:r>
              <a:rPr lang="en-US" sz="2600" dirty="0"/>
              <a:t>is a theory  solver for </a:t>
            </a:r>
            <a:r>
              <a:rPr lang="en-US" sz="2600" i="1" dirty="0">
                <a:solidFill>
                  <a:srgbClr val="0000FF"/>
                </a:solidFill>
              </a:rPr>
              <a:t>T1-satisfiability</a:t>
            </a:r>
            <a:r>
              <a:rPr lang="en-US" sz="2600" dirty="0">
                <a:solidFill>
                  <a:srgbClr val="0000FF"/>
                </a:solidFill>
              </a:rPr>
              <a:t> </a:t>
            </a:r>
            <a:r>
              <a:rPr lang="en-US" sz="2600" dirty="0"/>
              <a:t>and </a:t>
            </a:r>
            <a:r>
              <a:rPr lang="en-US" sz="2600" i="1" dirty="0">
                <a:solidFill>
                  <a:srgbClr val="0000FF"/>
                </a:solidFill>
              </a:rPr>
              <a:t>Sat </a:t>
            </a:r>
            <a:r>
              <a:rPr lang="en-US" sz="2600" dirty="0">
                <a:solidFill>
                  <a:srgbClr val="0000FF"/>
                </a:solidFill>
              </a:rPr>
              <a:t>2 </a:t>
            </a:r>
            <a:r>
              <a:rPr lang="en-US" sz="2600" dirty="0"/>
              <a:t>for </a:t>
            </a:r>
            <a:r>
              <a:rPr lang="en-US" sz="2600" i="1" dirty="0">
                <a:solidFill>
                  <a:srgbClr val="0000FF"/>
                </a:solidFill>
              </a:rPr>
              <a:t>T2</a:t>
            </a:r>
            <a:r>
              <a:rPr lang="en-US" sz="2600" i="1" dirty="0">
                <a:solidFill>
                  <a:srgbClr val="FFFF00"/>
                </a:solidFill>
              </a:rPr>
              <a:t>-</a:t>
            </a:r>
            <a:r>
              <a:rPr lang="en-US" sz="2600" i="1" dirty="0">
                <a:solidFill>
                  <a:srgbClr val="0000FF"/>
                </a:solidFill>
              </a:rPr>
              <a:t>satisfiability</a:t>
            </a:r>
            <a:r>
              <a:rPr lang="en-US" sz="2600" dirty="0"/>
              <a:t>.</a:t>
            </a:r>
          </a:p>
          <a:p>
            <a:pPr marL="495300" indent="-495300"/>
            <a:r>
              <a:rPr lang="en-US" sz="2600" dirty="0"/>
              <a:t>We wish to determine if</a:t>
            </a:r>
            <a:r>
              <a:rPr lang="en-US" sz="2600" dirty="0">
                <a:solidFill>
                  <a:srgbClr val="FFFF00"/>
                </a:solidFill>
              </a:rPr>
              <a:t> </a:t>
            </a:r>
            <a:r>
              <a:rPr lang="en-US" sz="2600" dirty="0" err="1">
                <a:solidFill>
                  <a:srgbClr val="0000FF"/>
                </a:solidFill>
              </a:rPr>
              <a:t>φ</a:t>
            </a:r>
            <a:r>
              <a:rPr lang="en-US" sz="2600" dirty="0"/>
              <a:t> is </a:t>
            </a:r>
            <a:r>
              <a:rPr lang="en-US" sz="2600" i="1" dirty="0">
                <a:solidFill>
                  <a:srgbClr val="0000FF"/>
                </a:solidFill>
              </a:rPr>
              <a:t>T1∪T2-satisfiable</a:t>
            </a:r>
            <a:r>
              <a:rPr lang="en-US" sz="2600" dirty="0"/>
              <a:t>.</a:t>
            </a:r>
          </a:p>
          <a:p>
            <a:pPr marL="495300" indent="-495300">
              <a:buFont typeface="Wingdings" charset="0"/>
              <a:buAutoNum type="arabicPeriod"/>
            </a:pPr>
            <a:r>
              <a:rPr lang="en-US" sz="2600" dirty="0"/>
              <a:t>Convert </a:t>
            </a:r>
            <a:r>
              <a:rPr lang="en-US" sz="2600" dirty="0" err="1"/>
              <a:t>φ</a:t>
            </a:r>
            <a:r>
              <a:rPr lang="en-US" sz="2600" dirty="0"/>
              <a:t> to its </a:t>
            </a:r>
            <a:r>
              <a:rPr lang="en-US" sz="2600" i="1" dirty="0"/>
              <a:t>separate form </a:t>
            </a:r>
            <a:r>
              <a:rPr lang="en-US" sz="2600" dirty="0"/>
              <a:t>φ1 ∧ φ2.</a:t>
            </a:r>
          </a:p>
          <a:p>
            <a:pPr marL="495300" indent="-495300">
              <a:buFont typeface="Wingdings" charset="0"/>
              <a:buAutoNum type="arabicPeriod"/>
            </a:pPr>
            <a:r>
              <a:rPr lang="en-US" sz="2600" dirty="0"/>
              <a:t>Let S be the set of variables </a:t>
            </a:r>
            <a:r>
              <a:rPr lang="en-US" sz="2600" dirty="0">
                <a:solidFill>
                  <a:srgbClr val="FF3300"/>
                </a:solidFill>
              </a:rPr>
              <a:t>shared</a:t>
            </a:r>
            <a:r>
              <a:rPr lang="en-US" sz="2600" dirty="0"/>
              <a:t> between φ1 and φ2.</a:t>
            </a:r>
          </a:p>
          <a:p>
            <a:pPr marL="495300" indent="-495300">
              <a:buFont typeface="Wingdings" charset="0"/>
              <a:buAutoNum type="arabicPeriod"/>
            </a:pPr>
            <a:r>
              <a:rPr lang="en-US" sz="2600" dirty="0"/>
              <a:t>For each </a:t>
            </a:r>
            <a:r>
              <a:rPr lang="en-US" sz="2600" i="1" dirty="0">
                <a:solidFill>
                  <a:srgbClr val="0000FF"/>
                </a:solidFill>
              </a:rPr>
              <a:t>arrangement</a:t>
            </a:r>
            <a:r>
              <a:rPr lang="en-US" sz="2600" i="1" dirty="0"/>
              <a:t> </a:t>
            </a:r>
            <a:r>
              <a:rPr lang="en-US" sz="2600" dirty="0"/>
              <a:t> D of S:</a:t>
            </a:r>
          </a:p>
          <a:p>
            <a:pPr marL="763588" lvl="1" indent="-419100">
              <a:buFont typeface="Wingdings" charset="0"/>
              <a:buAutoNum type="arabicPeriod"/>
            </a:pPr>
            <a:r>
              <a:rPr lang="en-US" dirty="0"/>
              <a:t>Run </a:t>
            </a:r>
            <a:r>
              <a:rPr lang="en-US" i="1" dirty="0"/>
              <a:t>Sat </a:t>
            </a:r>
            <a:r>
              <a:rPr lang="en-US" dirty="0"/>
              <a:t>1 on φ1 ∪ D .</a:t>
            </a:r>
          </a:p>
          <a:p>
            <a:pPr marL="763588" lvl="1" indent="-419100">
              <a:buFont typeface="Wingdings" charset="0"/>
              <a:buAutoNum type="arabicPeriod"/>
            </a:pPr>
            <a:r>
              <a:rPr lang="en-US" dirty="0"/>
              <a:t>Run </a:t>
            </a:r>
            <a:r>
              <a:rPr lang="en-US" i="1" dirty="0"/>
              <a:t>Sat </a:t>
            </a:r>
            <a:r>
              <a:rPr lang="en-US" dirty="0"/>
              <a:t>2 on φ2 ∪ D.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457200" y="6172200"/>
            <a:ext cx="37926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Slide taken from [</a:t>
            </a:r>
            <a:r>
              <a:rPr lang="en-US" dirty="0" smtClean="0"/>
              <a:t>Barret09 and Haney]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272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73910-B158-F842-97EB-CE3D4C4B7071}" type="slidenum">
              <a:rPr lang="en-US"/>
              <a:pPr/>
              <a:t>34</a:t>
            </a:fld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Combining Theories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QF_UFLIA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600" dirty="0" err="1"/>
              <a:t>φ</a:t>
            </a:r>
            <a:r>
              <a:rPr lang="en-US" sz="2600" dirty="0"/>
              <a:t> =</a:t>
            </a:r>
            <a:r>
              <a:rPr lang="en-US" sz="2600" dirty="0">
                <a:solidFill>
                  <a:srgbClr val="0000FF"/>
                </a:solidFill>
              </a:rPr>
              <a:t>1 ≤ x ∧ x ≤ 2  </a:t>
            </a:r>
            <a:r>
              <a:rPr lang="en-US" sz="2600" dirty="0"/>
              <a:t>∧   </a:t>
            </a:r>
            <a:r>
              <a:rPr lang="en-US" sz="2600" dirty="0">
                <a:solidFill>
                  <a:srgbClr val="00FF00"/>
                </a:solidFill>
              </a:rPr>
              <a:t>f(x) ≠ f(1) ∧ f(x) ≠ f(2)</a:t>
            </a:r>
          </a:p>
          <a:p>
            <a:r>
              <a:rPr lang="en-US" sz="2600" dirty="0"/>
              <a:t>We first convert </a:t>
            </a:r>
            <a:r>
              <a:rPr lang="en-US" sz="2600" dirty="0" err="1"/>
              <a:t>φ</a:t>
            </a:r>
            <a:r>
              <a:rPr lang="en-US" sz="2600" dirty="0"/>
              <a:t> to a separate form:</a:t>
            </a:r>
          </a:p>
          <a:p>
            <a:r>
              <a:rPr lang="en-US" sz="2600" dirty="0" err="1">
                <a:solidFill>
                  <a:srgbClr val="00FF00"/>
                </a:solidFill>
              </a:rPr>
              <a:t>φ</a:t>
            </a:r>
            <a:r>
              <a:rPr lang="en-US" sz="2600" baseline="-25000" dirty="0" err="1">
                <a:solidFill>
                  <a:srgbClr val="00FF00"/>
                </a:solidFill>
              </a:rPr>
              <a:t>UF</a:t>
            </a:r>
            <a:r>
              <a:rPr lang="en-US" sz="2600" dirty="0">
                <a:solidFill>
                  <a:srgbClr val="00FF00"/>
                </a:solidFill>
              </a:rPr>
              <a:t> = f(x)  ≠ f(y) ∧ f(x)  ≠ f(z)</a:t>
            </a:r>
          </a:p>
          <a:p>
            <a:r>
              <a:rPr lang="en-US" sz="2600" dirty="0" err="1">
                <a:solidFill>
                  <a:srgbClr val="0000FF"/>
                </a:solidFill>
              </a:rPr>
              <a:t>φ</a:t>
            </a:r>
            <a:r>
              <a:rPr lang="en-US" sz="2600" baseline="-25000" dirty="0" err="1">
                <a:solidFill>
                  <a:srgbClr val="0000FF"/>
                </a:solidFill>
              </a:rPr>
              <a:t>LIA</a:t>
            </a:r>
            <a:r>
              <a:rPr lang="en-US" sz="2600" dirty="0">
                <a:solidFill>
                  <a:srgbClr val="0000FF"/>
                </a:solidFill>
              </a:rPr>
              <a:t> = 1 ≤ x ∧ x ≤ 2 ∧ y = 1 ∧ z = 2</a:t>
            </a:r>
          </a:p>
          <a:p>
            <a:endParaRPr lang="en-US" sz="2600" dirty="0"/>
          </a:p>
        </p:txBody>
      </p:sp>
      <p:sp>
        <p:nvSpPr>
          <p:cNvPr id="53261" name="Rectangle 13"/>
          <p:cNvSpPr>
            <a:spLocks noChangeArrowheads="1"/>
          </p:cNvSpPr>
          <p:nvPr/>
        </p:nvSpPr>
        <p:spPr bwMode="auto">
          <a:xfrm>
            <a:off x="457200" y="6172200"/>
            <a:ext cx="37926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Slide taken from [</a:t>
            </a:r>
            <a:r>
              <a:rPr lang="en-US" dirty="0" smtClean="0"/>
              <a:t>Barret09 and Haney]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846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59A19-021F-7A45-B3EE-7AD69B8C4858}" type="slidenum">
              <a:rPr lang="en-US"/>
              <a:pPr/>
              <a:t>35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Combining Theories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30725"/>
          </a:xfrm>
        </p:spPr>
        <p:txBody>
          <a:bodyPr/>
          <a:lstStyle/>
          <a:p>
            <a:pPr marL="571500" indent="-571500">
              <a:lnSpc>
                <a:spcPct val="80000"/>
              </a:lnSpc>
            </a:pPr>
            <a:r>
              <a:rPr lang="en-US" sz="2600" dirty="0"/>
              <a:t> </a:t>
            </a:r>
            <a:r>
              <a:rPr lang="en-US" sz="2600" dirty="0" err="1">
                <a:solidFill>
                  <a:srgbClr val="00FF00"/>
                </a:solidFill>
              </a:rPr>
              <a:t>φ</a:t>
            </a:r>
            <a:r>
              <a:rPr lang="en-US" sz="2600" baseline="-25000" dirty="0" err="1">
                <a:solidFill>
                  <a:srgbClr val="00FF00"/>
                </a:solidFill>
              </a:rPr>
              <a:t>UF</a:t>
            </a:r>
            <a:r>
              <a:rPr lang="en-US" sz="2600" dirty="0">
                <a:solidFill>
                  <a:srgbClr val="00FF00"/>
                </a:solidFill>
              </a:rPr>
              <a:t> = f(x)  ≠ f(y) ∧ f(x)  ≠ f(z)</a:t>
            </a:r>
            <a:r>
              <a:rPr lang="en-US" sz="2600" dirty="0"/>
              <a:t>  </a:t>
            </a:r>
          </a:p>
          <a:p>
            <a:pPr marL="571500" indent="-571500">
              <a:lnSpc>
                <a:spcPct val="80000"/>
              </a:lnSpc>
            </a:pPr>
            <a:r>
              <a:rPr lang="en-US" sz="2600" dirty="0" err="1">
                <a:solidFill>
                  <a:srgbClr val="0000FF"/>
                </a:solidFill>
              </a:rPr>
              <a:t>φ</a:t>
            </a:r>
            <a:r>
              <a:rPr lang="en-US" sz="2600" baseline="-25000" dirty="0" err="1">
                <a:solidFill>
                  <a:srgbClr val="0000FF"/>
                </a:solidFill>
              </a:rPr>
              <a:t>LIA</a:t>
            </a:r>
            <a:r>
              <a:rPr lang="en-US" sz="2600" dirty="0">
                <a:solidFill>
                  <a:srgbClr val="0000FF"/>
                </a:solidFill>
              </a:rPr>
              <a:t> = 1 ≤ x ∧ x ≤ 2 ∧ y = 1 ∧ z = 2</a:t>
            </a:r>
          </a:p>
          <a:p>
            <a:pPr marL="571500" indent="-571500">
              <a:lnSpc>
                <a:spcPct val="80000"/>
              </a:lnSpc>
            </a:pPr>
            <a:r>
              <a:rPr lang="en-US" sz="2600" i="1" dirty="0"/>
              <a:t>{x, y, z}</a:t>
            </a:r>
            <a:r>
              <a:rPr lang="en-US" sz="2600" dirty="0"/>
              <a:t> can have </a:t>
            </a:r>
            <a:r>
              <a:rPr lang="en-US" sz="2600" dirty="0">
                <a:solidFill>
                  <a:srgbClr val="FF3300"/>
                </a:solidFill>
              </a:rPr>
              <a:t>5 possible arrangements</a:t>
            </a:r>
            <a:r>
              <a:rPr lang="en-US" sz="2600" dirty="0"/>
              <a:t> based on equivalence classes of </a:t>
            </a:r>
            <a:r>
              <a:rPr lang="en-US" sz="2600" i="1" dirty="0"/>
              <a:t>x, y</a:t>
            </a:r>
            <a:r>
              <a:rPr lang="en-US" sz="2600" dirty="0"/>
              <a:t>, and</a:t>
            </a:r>
            <a:r>
              <a:rPr lang="en-US" sz="2600" i="1" dirty="0"/>
              <a:t> z</a:t>
            </a:r>
          </a:p>
          <a:p>
            <a:pPr marL="1090613" lvl="2" indent="-419100">
              <a:lnSpc>
                <a:spcPct val="80000"/>
              </a:lnSpc>
              <a:buFont typeface="Wingdings" charset="0"/>
              <a:buAutoNum type="arabicPeriod"/>
            </a:pPr>
            <a:r>
              <a:rPr lang="en-US" sz="2000" dirty="0"/>
              <a:t> Assume All Variables Equal: </a:t>
            </a:r>
          </a:p>
          <a:p>
            <a:pPr marL="1404938" lvl="3" indent="-381000">
              <a:lnSpc>
                <a:spcPct val="80000"/>
              </a:lnSpc>
              <a:buFont typeface="Wingdings" charset="0"/>
              <a:buAutoNum type="arabicPeriod"/>
            </a:pPr>
            <a:r>
              <a:rPr lang="en-US" i="1" dirty="0"/>
              <a:t>{x = y, x = z, y = z}</a:t>
            </a:r>
            <a:r>
              <a:rPr lang="en-US" dirty="0"/>
              <a:t> </a:t>
            </a:r>
            <a:r>
              <a:rPr lang="en-US" dirty="0">
                <a:solidFill>
                  <a:srgbClr val="FF3300"/>
                </a:solidFill>
              </a:rPr>
              <a:t>inconsistent with </a:t>
            </a:r>
            <a:r>
              <a:rPr lang="en-US" dirty="0" err="1">
                <a:solidFill>
                  <a:srgbClr val="00FF00"/>
                </a:solidFill>
              </a:rPr>
              <a:t>φ</a:t>
            </a:r>
            <a:r>
              <a:rPr lang="en-US" baseline="-25000" dirty="0" err="1">
                <a:solidFill>
                  <a:srgbClr val="00FF00"/>
                </a:solidFill>
              </a:rPr>
              <a:t>UF</a:t>
            </a:r>
            <a:endParaRPr lang="en-US" dirty="0">
              <a:solidFill>
                <a:srgbClr val="FF3300"/>
              </a:solidFill>
            </a:endParaRPr>
          </a:p>
          <a:p>
            <a:pPr marL="1090613" lvl="2" indent="-419100">
              <a:lnSpc>
                <a:spcPct val="80000"/>
              </a:lnSpc>
              <a:buFont typeface="Wingdings" charset="0"/>
              <a:buAutoNum type="arabicPeriod"/>
            </a:pPr>
            <a:r>
              <a:rPr lang="en-US" sz="2000" dirty="0"/>
              <a:t>Assume Two Variables Equal, One Different</a:t>
            </a:r>
          </a:p>
          <a:p>
            <a:pPr marL="1404938" lvl="3" indent="-381000">
              <a:lnSpc>
                <a:spcPct val="80000"/>
              </a:lnSpc>
              <a:buFont typeface="Wingdings" charset="0"/>
              <a:buAutoNum type="arabicPeriod"/>
            </a:pPr>
            <a:r>
              <a:rPr lang="en-US" i="1" dirty="0"/>
              <a:t>{x = y, x ≠ z, y ≠ z}</a:t>
            </a:r>
            <a:r>
              <a:rPr lang="en-US" dirty="0"/>
              <a:t> </a:t>
            </a:r>
            <a:r>
              <a:rPr lang="en-US" dirty="0">
                <a:solidFill>
                  <a:srgbClr val="FF3300"/>
                </a:solidFill>
              </a:rPr>
              <a:t>inconsistent with </a:t>
            </a:r>
            <a:r>
              <a:rPr lang="en-US" dirty="0" err="1">
                <a:solidFill>
                  <a:srgbClr val="00FF00"/>
                </a:solidFill>
              </a:rPr>
              <a:t>φ</a:t>
            </a:r>
            <a:r>
              <a:rPr lang="en-US" baseline="-25000" dirty="0" err="1">
                <a:solidFill>
                  <a:srgbClr val="00FF00"/>
                </a:solidFill>
              </a:rPr>
              <a:t>UF</a:t>
            </a:r>
            <a:endParaRPr lang="en-US" dirty="0"/>
          </a:p>
          <a:p>
            <a:pPr marL="1404938" lvl="3" indent="-381000">
              <a:lnSpc>
                <a:spcPct val="80000"/>
              </a:lnSpc>
              <a:buFont typeface="Wingdings" charset="0"/>
              <a:buAutoNum type="arabicPeriod"/>
            </a:pPr>
            <a:r>
              <a:rPr lang="en-US" i="1" dirty="0"/>
              <a:t>{x ≠ y, x = z, y ≠ z}</a:t>
            </a:r>
            <a:r>
              <a:rPr lang="en-US" dirty="0"/>
              <a:t> </a:t>
            </a:r>
            <a:r>
              <a:rPr lang="en-US" dirty="0">
                <a:solidFill>
                  <a:srgbClr val="FF3300"/>
                </a:solidFill>
              </a:rPr>
              <a:t>inconsistent with </a:t>
            </a:r>
            <a:r>
              <a:rPr lang="en-US" dirty="0" err="1">
                <a:solidFill>
                  <a:srgbClr val="00FF00"/>
                </a:solidFill>
              </a:rPr>
              <a:t>φ</a:t>
            </a:r>
            <a:r>
              <a:rPr lang="en-US" baseline="-25000" dirty="0" err="1">
                <a:solidFill>
                  <a:srgbClr val="00FF00"/>
                </a:solidFill>
              </a:rPr>
              <a:t>UF</a:t>
            </a:r>
            <a:endParaRPr lang="en-US" dirty="0"/>
          </a:p>
          <a:p>
            <a:pPr marL="1404938" lvl="3" indent="-381000">
              <a:lnSpc>
                <a:spcPct val="80000"/>
              </a:lnSpc>
              <a:buFont typeface="Wingdings" charset="0"/>
              <a:buAutoNum type="arabicPeriod"/>
            </a:pPr>
            <a:r>
              <a:rPr lang="en-US" i="1" dirty="0"/>
              <a:t>{x ≠ y, x ≠ z, y = z}</a:t>
            </a:r>
            <a:r>
              <a:rPr lang="en-US" dirty="0"/>
              <a:t> </a:t>
            </a:r>
            <a:r>
              <a:rPr lang="en-US" dirty="0">
                <a:solidFill>
                  <a:srgbClr val="FF3300"/>
                </a:solidFill>
              </a:rPr>
              <a:t>inconsistent with </a:t>
            </a:r>
            <a:r>
              <a:rPr lang="en-US" dirty="0" err="1">
                <a:solidFill>
                  <a:srgbClr val="0000FF"/>
                </a:solidFill>
              </a:rPr>
              <a:t>φ</a:t>
            </a:r>
            <a:r>
              <a:rPr lang="en-US" baseline="-25000" dirty="0" err="1">
                <a:solidFill>
                  <a:srgbClr val="0000FF"/>
                </a:solidFill>
              </a:rPr>
              <a:t>LIA</a:t>
            </a:r>
            <a:endParaRPr lang="en-US" dirty="0">
              <a:solidFill>
                <a:srgbClr val="0000FF"/>
              </a:solidFill>
            </a:endParaRPr>
          </a:p>
          <a:p>
            <a:pPr marL="1090613" lvl="2" indent="-419100">
              <a:lnSpc>
                <a:spcPct val="80000"/>
              </a:lnSpc>
              <a:buFont typeface="Wingdings" charset="0"/>
              <a:buAutoNum type="arabicPeriod"/>
            </a:pPr>
            <a:r>
              <a:rPr lang="en-US" sz="2000" dirty="0"/>
              <a:t>Assume All Variables Different: </a:t>
            </a:r>
          </a:p>
          <a:p>
            <a:pPr marL="1404938" lvl="3" indent="-381000">
              <a:lnSpc>
                <a:spcPct val="80000"/>
              </a:lnSpc>
              <a:buFont typeface="Wingdings" charset="0"/>
              <a:buAutoNum type="arabicPeriod"/>
            </a:pPr>
            <a:r>
              <a:rPr lang="en-US" i="1" dirty="0"/>
              <a:t>{x ≠ y, x ≠ z, y ≠ z}</a:t>
            </a:r>
            <a:r>
              <a:rPr lang="en-US" dirty="0"/>
              <a:t> </a:t>
            </a:r>
            <a:r>
              <a:rPr lang="en-US" dirty="0">
                <a:solidFill>
                  <a:srgbClr val="FF3300"/>
                </a:solidFill>
              </a:rPr>
              <a:t>inconsistent with </a:t>
            </a:r>
            <a:r>
              <a:rPr lang="en-US" dirty="0" err="1">
                <a:solidFill>
                  <a:srgbClr val="0000FF"/>
                </a:solidFill>
              </a:rPr>
              <a:t>φ</a:t>
            </a:r>
            <a:r>
              <a:rPr lang="en-US" baseline="-25000" dirty="0" err="1">
                <a:solidFill>
                  <a:srgbClr val="0000FF"/>
                </a:solidFill>
              </a:rPr>
              <a:t>LIA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457200" y="6172200"/>
            <a:ext cx="40520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Slide adopted from [</a:t>
            </a:r>
            <a:r>
              <a:rPr lang="en-US" dirty="0" smtClean="0"/>
              <a:t>Barret09 and Haney] </a:t>
            </a:r>
            <a:endParaRPr lang="en-US" dirty="0"/>
          </a:p>
        </p:txBody>
      </p:sp>
      <p:grpSp>
        <p:nvGrpSpPr>
          <p:cNvPr id="54284" name="Group 12"/>
          <p:cNvGrpSpPr>
            <a:grpSpLocks/>
          </p:cNvGrpSpPr>
          <p:nvPr/>
        </p:nvGrpSpPr>
        <p:grpSpPr bwMode="auto">
          <a:xfrm>
            <a:off x="7162800" y="3048000"/>
            <a:ext cx="1981200" cy="1676400"/>
            <a:chOff x="4512" y="1920"/>
            <a:chExt cx="1248" cy="1056"/>
          </a:xfrm>
        </p:grpSpPr>
        <p:sp>
          <p:nvSpPr>
            <p:cNvPr id="54281" name="AutoShape 9"/>
            <p:cNvSpPr>
              <a:spLocks noChangeArrowheads="1"/>
            </p:cNvSpPr>
            <p:nvPr/>
          </p:nvSpPr>
          <p:spPr bwMode="auto">
            <a:xfrm>
              <a:off x="4608" y="1920"/>
              <a:ext cx="1152" cy="1056"/>
            </a:xfrm>
            <a:prstGeom prst="wedgeRectCallout">
              <a:avLst>
                <a:gd name="adj1" fmla="val -91667"/>
                <a:gd name="adj2" fmla="val 3664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4283" name="Text Box 11"/>
            <p:cNvSpPr txBox="1">
              <a:spLocks noChangeArrowheads="1"/>
            </p:cNvSpPr>
            <p:nvPr/>
          </p:nvSpPr>
          <p:spPr bwMode="auto">
            <a:xfrm>
              <a:off x="4512" y="1968"/>
              <a:ext cx="1248" cy="8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2600"/>
                <a:t>Φ </a:t>
              </a:r>
            </a:p>
            <a:p>
              <a:pPr algn="ctr"/>
              <a:r>
                <a:rPr lang="en-US" sz="2600"/>
                <a:t>IS</a:t>
              </a:r>
            </a:p>
            <a:p>
              <a:pPr algn="ctr"/>
              <a:r>
                <a:rPr lang="en-US" sz="2600"/>
                <a:t> UNSAT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2978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Convex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Definition: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Γ⊨</a:t>
            </a:r>
            <a:r>
              <a:rPr lang="en-US" i="1" baseline="-25000" dirty="0" smtClean="0"/>
              <a:t>T</a:t>
            </a:r>
            <a:r>
              <a:rPr lang="en-US" dirty="0" smtClean="0"/>
              <a:t> ⋁</a:t>
            </a:r>
            <a:r>
              <a:rPr lang="en-US" baseline="-25000" dirty="0" err="1" smtClean="0"/>
              <a:t>i∈I</a:t>
            </a:r>
            <a:r>
              <a:rPr lang="en-US" baseline="-25000" dirty="0" smtClean="0"/>
              <a:t> </a:t>
            </a:r>
            <a:r>
              <a:rPr lang="en-US" dirty="0" smtClean="0"/>
              <a:t>x</a:t>
            </a:r>
            <a:r>
              <a:rPr lang="en-US" baseline="-25000" dirty="0" smtClean="0"/>
              <a:t>i</a:t>
            </a:r>
            <a:r>
              <a:rPr lang="en-US" dirty="0" smtClean="0"/>
              <a:t> =</a:t>
            </a:r>
            <a:r>
              <a:rPr lang="en-US" dirty="0" err="1" smtClean="0"/>
              <a:t>y</a:t>
            </a:r>
            <a:r>
              <a:rPr lang="en-US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Γ⊨</a:t>
            </a:r>
            <a:r>
              <a:rPr lang="en-US" i="1" baseline="-25000" dirty="0" smtClean="0"/>
              <a:t>T</a:t>
            </a:r>
            <a:r>
              <a:rPr lang="en-US" dirty="0" smtClean="0"/>
              <a:t> x</a:t>
            </a:r>
            <a:r>
              <a:rPr lang="en-US" baseline="-25000" dirty="0" smtClean="0"/>
              <a:t>i</a:t>
            </a:r>
            <a:r>
              <a:rPr lang="en-US" dirty="0" smtClean="0"/>
              <a:t> =</a:t>
            </a:r>
            <a:r>
              <a:rPr lang="en-US" dirty="0" err="1" smtClean="0"/>
              <a:t>y</a:t>
            </a:r>
            <a:r>
              <a:rPr lang="en-US" sz="2800" baseline="-25000" dirty="0" err="1" smtClean="0"/>
              <a:t>i</a:t>
            </a:r>
            <a:r>
              <a:rPr lang="en-US" dirty="0" smtClean="0"/>
              <a:t>  for some </a:t>
            </a:r>
            <a:r>
              <a:rPr lang="en-US" dirty="0" err="1" smtClean="0"/>
              <a:t>i∈I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Gives much faster combination</a:t>
            </a:r>
          </a:p>
          <a:p>
            <a:pPr lvl="1"/>
            <a:r>
              <a:rPr lang="en-US" dirty="0"/>
              <a:t>O(</a:t>
            </a:r>
            <a:r>
              <a:rPr lang="en-US" dirty="0" smtClean="0"/>
              <a:t>2</a:t>
            </a:r>
            <a:r>
              <a:rPr lang="en-US" baseline="30000" dirty="0" smtClean="0"/>
              <a:t>n*n</a:t>
            </a:r>
            <a:r>
              <a:rPr lang="en-US" dirty="0" smtClean="0"/>
              <a:t> </a:t>
            </a:r>
            <a:r>
              <a:rPr lang="en-US" dirty="0"/>
              <a:t>×(T1(n)+T2(n)) </a:t>
            </a:r>
            <a:r>
              <a:rPr lang="en-US" dirty="0" smtClean="0"/>
              <a:t>if one or both theories not convex</a:t>
            </a:r>
          </a:p>
          <a:p>
            <a:pPr lvl="1"/>
            <a:r>
              <a:rPr lang="en-US" dirty="0"/>
              <a:t>O(n</a:t>
            </a:r>
            <a:r>
              <a:rPr lang="en-US" baseline="30000" dirty="0"/>
              <a:t>3</a:t>
            </a:r>
            <a:r>
              <a:rPr lang="en-US" dirty="0"/>
              <a:t> × (T1(n) + T2(n))) </a:t>
            </a:r>
            <a:r>
              <a:rPr lang="en-US" dirty="0" smtClean="0"/>
              <a:t>if both are convex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Non-convex theories:</a:t>
            </a:r>
          </a:p>
          <a:p>
            <a:pPr lvl="1"/>
            <a:r>
              <a:rPr lang="en-US" dirty="0" smtClean="0"/>
              <a:t>bit vector theories</a:t>
            </a:r>
          </a:p>
          <a:p>
            <a:pPr lvl="1"/>
            <a:r>
              <a:rPr lang="en-US" dirty="0" smtClean="0"/>
              <a:t>linear integer arithmetic</a:t>
            </a:r>
          </a:p>
          <a:p>
            <a:pPr lvl="1"/>
            <a:r>
              <a:rPr lang="en-US" dirty="0" smtClean="0"/>
              <a:t>theory of arrays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5771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Stably infinite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theory is stably infinite if every </a:t>
            </a:r>
            <a:r>
              <a:rPr lang="en-US" dirty="0" err="1"/>
              <a:t>satisfiable</a:t>
            </a:r>
            <a:r>
              <a:rPr lang="en-US" dirty="0"/>
              <a:t> QFF is </a:t>
            </a:r>
            <a:r>
              <a:rPr lang="en-US" dirty="0" err="1"/>
              <a:t>satisfiable</a:t>
            </a:r>
            <a:r>
              <a:rPr lang="en-US" dirty="0"/>
              <a:t> in an infinite model </a:t>
            </a:r>
            <a:r>
              <a:rPr lang="en-US" dirty="0" smtClean="0"/>
              <a:t>(Leonardo de </a:t>
            </a:r>
            <a:r>
              <a:rPr lang="en-US" dirty="0" err="1" smtClean="0"/>
              <a:t>Moura</a:t>
            </a:r>
            <a:r>
              <a:rPr lang="en-US" dirty="0" smtClean="0"/>
              <a:t>)</a:t>
            </a:r>
          </a:p>
          <a:p>
            <a:r>
              <a:rPr lang="en-US" dirty="0"/>
              <a:t>T2 =DC(∀</a:t>
            </a:r>
            <a:r>
              <a:rPr lang="en-US" dirty="0" err="1"/>
              <a:t>x,y,z</a:t>
            </a:r>
            <a:r>
              <a:rPr lang="en-US" dirty="0"/>
              <a:t>.(x=y)∨(x=z)∨(y=z))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5251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AF812-68A4-6643-BAB3-1EC2C0D45C8C}" type="slidenum">
              <a:rPr lang="en-US"/>
              <a:pPr/>
              <a:t>38</a:t>
            </a:fld>
            <a:endParaRPr lang="en-US"/>
          </a:p>
        </p:txBody>
      </p:sp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Roadmap for this Tutorial</a:t>
            </a:r>
          </a:p>
        </p:txBody>
      </p:sp>
      <p:sp>
        <p:nvSpPr>
          <p:cNvPr id="76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charset="0"/>
              <a:buChar char="Ø"/>
            </a:pPr>
            <a:r>
              <a:rPr lang="en-US" dirty="0">
                <a:solidFill>
                  <a:schemeClr val="bg2"/>
                </a:solidFill>
              </a:rPr>
              <a:t>Background and Notation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Survey of Theories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Equality of </a:t>
            </a:r>
            <a:r>
              <a:rPr lang="en-US" dirty="0" err="1" smtClean="0">
                <a:solidFill>
                  <a:schemeClr val="bg2"/>
                </a:solidFill>
              </a:rPr>
              <a:t>uninterpreted</a:t>
            </a:r>
            <a:r>
              <a:rPr lang="en-US" dirty="0" smtClean="0">
                <a:solidFill>
                  <a:schemeClr val="bg2"/>
                </a:solidFill>
              </a:rPr>
              <a:t> function symbols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Bit vector arithmetic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Linear arithmetic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Difference logic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Array theory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Combining theories</a:t>
            </a:r>
          </a:p>
          <a:p>
            <a:r>
              <a:rPr lang="en-US" dirty="0" smtClean="0"/>
              <a:t>Review DLL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Extending DLL to DPLL(t)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52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18F7C83-BC3B-BC42-9E89-BFB3E19B0B14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39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21512" name="Text Box 6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21513" name="Text Box 7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</a:t>
            </a: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+</a:t>
            </a: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b + c)</a:t>
            </a:r>
          </a:p>
        </p:txBody>
      </p:sp>
      <p:sp>
        <p:nvSpPr>
          <p:cNvPr id="21514" name="Text Box 8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21515" name="Text Box 9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21516" name="Text Box 10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21517" name="Rectangle 11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</p:spTree>
    <p:extLst>
      <p:ext uri="{BB962C8B-B14F-4D97-AF65-F5344CB8AC3E}">
        <p14:creationId xmlns:p14="http://schemas.microsoft.com/office/powerpoint/2010/main" val="3906013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1BE4-EAF4-0643-AE60-F66631C6CAEC}" type="slidenum">
              <a:rPr lang="en-US"/>
              <a:pPr/>
              <a:t>4</a:t>
            </a:fld>
            <a:endParaRPr lang="en-US"/>
          </a:p>
        </p:txBody>
      </p:sp>
      <p:sp>
        <p:nvSpPr>
          <p:cNvPr id="73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Satisfiability Modulo Theories</a:t>
            </a:r>
          </a:p>
        </p:txBody>
      </p:sp>
      <p:sp>
        <p:nvSpPr>
          <p:cNvPr id="73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Given a formula in </a:t>
            </a:r>
            <a:r>
              <a:rPr lang="en-US">
                <a:solidFill>
                  <a:schemeClr val="tx1"/>
                </a:solidFill>
              </a:rPr>
              <a:t>first-order logic</a:t>
            </a:r>
            <a:r>
              <a:rPr lang="en-US"/>
              <a:t>, with associated </a:t>
            </a:r>
            <a:r>
              <a:rPr lang="en-US">
                <a:solidFill>
                  <a:srgbClr val="FF0000"/>
                </a:solidFill>
              </a:rPr>
              <a:t>background theories</a:t>
            </a:r>
            <a:r>
              <a:rPr lang="en-US"/>
              <a:t>, is the formula satisfiable?</a:t>
            </a:r>
          </a:p>
          <a:p>
            <a:pPr lvl="1"/>
            <a:r>
              <a:rPr lang="en-US"/>
              <a:t>Yes: return a satisfying solution</a:t>
            </a:r>
          </a:p>
          <a:p>
            <a:pPr lvl="1"/>
            <a:r>
              <a:rPr lang="en-US"/>
              <a:t>No [generate a proof of unsatisfiability]</a:t>
            </a:r>
          </a:p>
          <a:p>
            <a:pPr lvl="1"/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437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803AC38-5A1B-614A-86D5-91DC8663C4A9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40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</a:t>
            </a:r>
          </a:p>
        </p:txBody>
      </p:sp>
      <p:sp>
        <p:nvSpPr>
          <p:cNvPr id="22533" name="Text Box 3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22534" name="Text Box 4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22535" name="Text Box 5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22536" name="Text Box 6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22537" name="Text Box 7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22538" name="Text Box 8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22539" name="Text Box 9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22540" name="Text Box 10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22541" name="Oval 11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sp>
        <p:nvSpPr>
          <p:cNvPr id="22542" name="Rectangle 12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</p:spTree>
    <p:extLst>
      <p:ext uri="{BB962C8B-B14F-4D97-AF65-F5344CB8AC3E}">
        <p14:creationId xmlns:p14="http://schemas.microsoft.com/office/powerpoint/2010/main" val="220254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8B2E384-7A72-5145-977A-6D2807789845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41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</a:t>
            </a:r>
          </a:p>
        </p:txBody>
      </p:sp>
      <p:sp>
        <p:nvSpPr>
          <p:cNvPr id="23557" name="Oval 3"/>
          <p:cNvSpPr>
            <a:spLocks noChangeArrowheads="1"/>
          </p:cNvSpPr>
          <p:nvPr/>
        </p:nvSpPr>
        <p:spPr bwMode="auto">
          <a:xfrm>
            <a:off x="5029200" y="1463675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23558" name="AutoShape 4"/>
          <p:cNvCxnSpPr>
            <a:cxnSpLocks noChangeShapeType="1"/>
            <a:stCxn id="23557" idx="4"/>
          </p:cNvCxnSpPr>
          <p:nvPr/>
        </p:nvCxnSpPr>
        <p:spPr bwMode="auto">
          <a:xfrm flipH="1">
            <a:off x="4419600" y="1920875"/>
            <a:ext cx="838200" cy="381000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59" name="Text Box 5"/>
          <p:cNvSpPr txBox="1">
            <a:spLocks noChangeArrowheads="1"/>
          </p:cNvSpPr>
          <p:nvPr/>
        </p:nvSpPr>
        <p:spPr bwMode="auto">
          <a:xfrm>
            <a:off x="4495800" y="1768475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3560" name="Text Box 6"/>
          <p:cNvSpPr txBox="1">
            <a:spLocks noChangeArrowheads="1"/>
          </p:cNvSpPr>
          <p:nvPr/>
        </p:nvSpPr>
        <p:spPr bwMode="auto">
          <a:xfrm>
            <a:off x="990600" y="2011363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23561" name="Text Box 7"/>
          <p:cNvSpPr txBox="1">
            <a:spLocks noChangeArrowheads="1"/>
          </p:cNvSpPr>
          <p:nvPr/>
        </p:nvSpPr>
        <p:spPr bwMode="auto">
          <a:xfrm>
            <a:off x="990600" y="2301875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23562" name="Text Box 8"/>
          <p:cNvSpPr txBox="1">
            <a:spLocks noChangeArrowheads="1"/>
          </p:cNvSpPr>
          <p:nvPr/>
        </p:nvSpPr>
        <p:spPr bwMode="auto">
          <a:xfrm>
            <a:off x="990600" y="2620963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23563" name="Text Box 9"/>
          <p:cNvSpPr txBox="1">
            <a:spLocks noChangeArrowheads="1"/>
          </p:cNvSpPr>
          <p:nvPr/>
        </p:nvSpPr>
        <p:spPr bwMode="auto">
          <a:xfrm>
            <a:off x="990600" y="2925763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23564" name="Text Box 10"/>
          <p:cNvSpPr txBox="1">
            <a:spLocks noChangeArrowheads="1"/>
          </p:cNvSpPr>
          <p:nvPr/>
        </p:nvSpPr>
        <p:spPr bwMode="auto">
          <a:xfrm>
            <a:off x="990600" y="1692275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23565" name="Text Box 11"/>
          <p:cNvSpPr txBox="1">
            <a:spLocks noChangeArrowheads="1"/>
          </p:cNvSpPr>
          <p:nvPr/>
        </p:nvSpPr>
        <p:spPr bwMode="auto">
          <a:xfrm>
            <a:off x="990600" y="3230563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23566" name="Text Box 12"/>
          <p:cNvSpPr txBox="1">
            <a:spLocks noChangeArrowheads="1"/>
          </p:cNvSpPr>
          <p:nvPr/>
        </p:nvSpPr>
        <p:spPr bwMode="auto">
          <a:xfrm>
            <a:off x="990600" y="3535363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23567" name="Text Box 13"/>
          <p:cNvSpPr txBox="1">
            <a:spLocks noChangeArrowheads="1"/>
          </p:cNvSpPr>
          <p:nvPr/>
        </p:nvSpPr>
        <p:spPr bwMode="auto">
          <a:xfrm>
            <a:off x="990600" y="3825875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23568" name="Text Box 14"/>
          <p:cNvSpPr txBox="1">
            <a:spLocks noChangeArrowheads="1"/>
          </p:cNvSpPr>
          <p:nvPr/>
        </p:nvSpPr>
        <p:spPr bwMode="auto">
          <a:xfrm>
            <a:off x="5029200" y="1997075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 Decision</a:t>
            </a:r>
          </a:p>
        </p:txBody>
      </p:sp>
      <p:sp>
        <p:nvSpPr>
          <p:cNvPr id="23569" name="Rectangle 15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1143000" y="2011363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1143000" y="2316163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1143000" y="2620963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1143000" y="2925763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288925" y="1143000"/>
            <a:ext cx="33512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66FF33"/>
                </a:solidFill>
              </a:rPr>
              <a:t>Green means </a:t>
            </a:r>
            <a:r>
              <a:rPr lang="ja-JP" altLang="en-US" dirty="0">
                <a:solidFill>
                  <a:srgbClr val="66FF33"/>
                </a:solidFill>
              </a:rPr>
              <a:t>“</a:t>
            </a:r>
            <a:r>
              <a:rPr lang="en-US" dirty="0">
                <a:solidFill>
                  <a:srgbClr val="66FF33"/>
                </a:solidFill>
              </a:rPr>
              <a:t>crossed out</a:t>
            </a:r>
            <a:r>
              <a:rPr lang="ja-JP" altLang="en-US" dirty="0">
                <a:solidFill>
                  <a:srgbClr val="66FF33"/>
                </a:solidFill>
              </a:rPr>
              <a:t>”</a:t>
            </a:r>
            <a:endParaRPr lang="en-US" dirty="0">
              <a:solidFill>
                <a:srgbClr val="66FF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195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86E774F-9242-8B44-99F3-2684CC57362D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42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</a:t>
            </a:r>
          </a:p>
        </p:txBody>
      </p:sp>
      <p:sp>
        <p:nvSpPr>
          <p:cNvPr id="24581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24582" name="AutoShape 4"/>
          <p:cNvCxnSpPr>
            <a:cxnSpLocks noChangeShapeType="1"/>
            <a:stCxn id="24581" idx="4"/>
            <a:endCxn id="24592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83" name="Text Box 5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4584" name="Text Box 6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24585" name="Text Box 7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24586" name="Text Box 8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24587" name="Text Box 9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24588" name="Text Box 10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24589" name="Text Box 11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24590" name="Text Box 12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24591" name="Text Box 13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24592" name="Oval 14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24593" name="AutoShape 15"/>
          <p:cNvCxnSpPr>
            <a:cxnSpLocks noChangeShapeType="1"/>
            <a:stCxn id="24592" idx="4"/>
          </p:cNvCxnSpPr>
          <p:nvPr/>
        </p:nvCxnSpPr>
        <p:spPr bwMode="auto">
          <a:xfrm flipH="1">
            <a:off x="4038600" y="2743200"/>
            <a:ext cx="381000" cy="457200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94" name="Text Box 16"/>
          <p:cNvSpPr txBox="1">
            <a:spLocks noChangeArrowheads="1"/>
          </p:cNvSpPr>
          <p:nvPr/>
        </p:nvSpPr>
        <p:spPr bwMode="auto">
          <a:xfrm>
            <a:off x="40386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4595" name="Text Box 17"/>
          <p:cNvSpPr txBox="1">
            <a:spLocks noChangeArrowheads="1"/>
          </p:cNvSpPr>
          <p:nvPr/>
        </p:nvSpPr>
        <p:spPr bwMode="auto">
          <a:xfrm>
            <a:off x="4419600" y="27432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 Decision</a:t>
            </a:r>
          </a:p>
        </p:txBody>
      </p:sp>
      <p:sp>
        <p:nvSpPr>
          <p:cNvPr id="24596" name="Rectangle 18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24597" name="Text Box 19"/>
          <p:cNvSpPr txBox="1">
            <a:spLocks noChangeArrowheads="1"/>
          </p:cNvSpPr>
          <p:nvPr/>
        </p:nvSpPr>
        <p:spPr bwMode="auto">
          <a:xfrm>
            <a:off x="1143000" y="19954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4598" name="Text Box 20"/>
          <p:cNvSpPr txBox="1">
            <a:spLocks noChangeArrowheads="1"/>
          </p:cNvSpPr>
          <p:nvPr/>
        </p:nvSpPr>
        <p:spPr bwMode="auto">
          <a:xfrm>
            <a:off x="1143000" y="23002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4599" name="Text Box 21"/>
          <p:cNvSpPr txBox="1">
            <a:spLocks noChangeArrowheads="1"/>
          </p:cNvSpPr>
          <p:nvPr/>
        </p:nvSpPr>
        <p:spPr bwMode="auto">
          <a:xfrm>
            <a:off x="1143000" y="26050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4600" name="Text Box 22"/>
          <p:cNvSpPr txBox="1">
            <a:spLocks noChangeArrowheads="1"/>
          </p:cNvSpPr>
          <p:nvPr/>
        </p:nvSpPr>
        <p:spPr bwMode="auto">
          <a:xfrm>
            <a:off x="1143000" y="29098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</p:spTree>
    <p:extLst>
      <p:ext uri="{BB962C8B-B14F-4D97-AF65-F5344CB8AC3E}">
        <p14:creationId xmlns:p14="http://schemas.microsoft.com/office/powerpoint/2010/main" val="2248016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E8EDCDB-20C1-E649-A44D-4D4FC1B94A60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43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</a:t>
            </a:r>
          </a:p>
        </p:txBody>
      </p:sp>
      <p:sp>
        <p:nvSpPr>
          <p:cNvPr id="25605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25606" name="AutoShape 4"/>
          <p:cNvCxnSpPr>
            <a:cxnSpLocks noChangeShapeType="1"/>
            <a:stCxn id="25605" idx="4"/>
            <a:endCxn id="25616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07" name="Text Box 5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5608" name="Text Box 6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25609" name="Text Box 7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25610" name="Text Box 8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25611" name="Text Box 9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25612" name="Text Box 10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25613" name="Text Box 11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25614" name="Text Box 12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25615" name="Text Box 13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25616" name="Oval 14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25617" name="AutoShape 15"/>
          <p:cNvCxnSpPr>
            <a:cxnSpLocks noChangeShapeType="1"/>
            <a:stCxn id="25616" idx="4"/>
            <a:endCxn id="25619" idx="0"/>
          </p:cNvCxnSpPr>
          <p:nvPr/>
        </p:nvCxnSpPr>
        <p:spPr bwMode="auto">
          <a:xfrm flipH="1">
            <a:off x="4038600" y="2743200"/>
            <a:ext cx="3810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8" name="Text Box 16"/>
          <p:cNvSpPr txBox="1">
            <a:spLocks noChangeArrowheads="1"/>
          </p:cNvSpPr>
          <p:nvPr/>
        </p:nvSpPr>
        <p:spPr bwMode="auto">
          <a:xfrm>
            <a:off x="40386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5619" name="Oval 17"/>
          <p:cNvSpPr>
            <a:spLocks noChangeArrowheads="1"/>
          </p:cNvSpPr>
          <p:nvPr/>
        </p:nvSpPr>
        <p:spPr bwMode="auto">
          <a:xfrm>
            <a:off x="38100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25620" name="AutoShape 18"/>
          <p:cNvCxnSpPr>
            <a:cxnSpLocks noChangeShapeType="1"/>
            <a:stCxn id="25619" idx="4"/>
          </p:cNvCxnSpPr>
          <p:nvPr/>
        </p:nvCxnSpPr>
        <p:spPr bwMode="auto">
          <a:xfrm flipH="1">
            <a:off x="3657600" y="3657600"/>
            <a:ext cx="381000" cy="457200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21" name="Text Box 19"/>
          <p:cNvSpPr txBox="1">
            <a:spLocks noChangeArrowheads="1"/>
          </p:cNvSpPr>
          <p:nvPr/>
        </p:nvSpPr>
        <p:spPr bwMode="auto">
          <a:xfrm>
            <a:off x="36576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5622" name="Text Box 20"/>
          <p:cNvSpPr txBox="1">
            <a:spLocks noChangeArrowheads="1"/>
          </p:cNvSpPr>
          <p:nvPr/>
        </p:nvSpPr>
        <p:spPr bwMode="auto">
          <a:xfrm>
            <a:off x="4038600" y="36576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 Decision</a:t>
            </a:r>
          </a:p>
        </p:txBody>
      </p:sp>
      <p:sp>
        <p:nvSpPr>
          <p:cNvPr id="25623" name="Rectangle 21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25624" name="Text Box 22"/>
          <p:cNvSpPr txBox="1">
            <a:spLocks noChangeArrowheads="1"/>
          </p:cNvSpPr>
          <p:nvPr/>
        </p:nvSpPr>
        <p:spPr bwMode="auto">
          <a:xfrm>
            <a:off x="1143000" y="19954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5625" name="Text Box 23"/>
          <p:cNvSpPr txBox="1">
            <a:spLocks noChangeArrowheads="1"/>
          </p:cNvSpPr>
          <p:nvPr/>
        </p:nvSpPr>
        <p:spPr bwMode="auto">
          <a:xfrm>
            <a:off x="1143000" y="23002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5626" name="Text Box 24"/>
          <p:cNvSpPr txBox="1">
            <a:spLocks noChangeArrowheads="1"/>
          </p:cNvSpPr>
          <p:nvPr/>
        </p:nvSpPr>
        <p:spPr bwMode="auto">
          <a:xfrm>
            <a:off x="1143000" y="26050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5627" name="Text Box 25"/>
          <p:cNvSpPr txBox="1">
            <a:spLocks noChangeArrowheads="1"/>
          </p:cNvSpPr>
          <p:nvPr/>
        </p:nvSpPr>
        <p:spPr bwMode="auto">
          <a:xfrm>
            <a:off x="1143000" y="29098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5628" name="Text Box 26"/>
          <p:cNvSpPr txBox="1">
            <a:spLocks noChangeArrowheads="1"/>
          </p:cNvSpPr>
          <p:nvPr/>
        </p:nvSpPr>
        <p:spPr bwMode="auto">
          <a:xfrm>
            <a:off x="1524000" y="19954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 +</a:t>
            </a:r>
          </a:p>
        </p:txBody>
      </p:sp>
      <p:sp>
        <p:nvSpPr>
          <p:cNvPr id="25629" name="Text Box 27"/>
          <p:cNvSpPr txBox="1">
            <a:spLocks noChangeArrowheads="1"/>
          </p:cNvSpPr>
          <p:nvPr/>
        </p:nvSpPr>
        <p:spPr bwMode="auto">
          <a:xfrm>
            <a:off x="1524000" y="23002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 +</a:t>
            </a:r>
          </a:p>
        </p:txBody>
      </p:sp>
    </p:spTree>
    <p:extLst>
      <p:ext uri="{BB962C8B-B14F-4D97-AF65-F5344CB8AC3E}">
        <p14:creationId xmlns:p14="http://schemas.microsoft.com/office/powerpoint/2010/main" val="2198499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6ADDD25-84EA-5748-B9C2-8D7F607C78A8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44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</a:t>
            </a:r>
          </a:p>
        </p:txBody>
      </p:sp>
      <p:sp>
        <p:nvSpPr>
          <p:cNvPr id="26629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26630" name="AutoShape 4"/>
          <p:cNvCxnSpPr>
            <a:cxnSpLocks noChangeShapeType="1"/>
            <a:stCxn id="26629" idx="4"/>
            <a:endCxn id="26640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31" name="Text Box 5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6632" name="Text Box 6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26633" name="Text Box 7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26634" name="Text Box 8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26635" name="Text Box 9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26636" name="Text Box 10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26637" name="Text Box 11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26638" name="Text Box 12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26639" name="Text Box 13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26640" name="Oval 14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26641" name="AutoShape 15"/>
          <p:cNvCxnSpPr>
            <a:cxnSpLocks noChangeShapeType="1"/>
            <a:stCxn id="26640" idx="4"/>
            <a:endCxn id="26643" idx="0"/>
          </p:cNvCxnSpPr>
          <p:nvPr/>
        </p:nvCxnSpPr>
        <p:spPr bwMode="auto">
          <a:xfrm flipH="1">
            <a:off x="4038600" y="2743200"/>
            <a:ext cx="3810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42" name="Text Box 16"/>
          <p:cNvSpPr txBox="1">
            <a:spLocks noChangeArrowheads="1"/>
          </p:cNvSpPr>
          <p:nvPr/>
        </p:nvSpPr>
        <p:spPr bwMode="auto">
          <a:xfrm>
            <a:off x="40386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6643" name="Oval 17"/>
          <p:cNvSpPr>
            <a:spLocks noChangeArrowheads="1"/>
          </p:cNvSpPr>
          <p:nvPr/>
        </p:nvSpPr>
        <p:spPr bwMode="auto">
          <a:xfrm>
            <a:off x="38100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26644" name="AutoShape 18"/>
          <p:cNvCxnSpPr>
            <a:cxnSpLocks noChangeShapeType="1"/>
            <a:stCxn id="26643" idx="4"/>
          </p:cNvCxnSpPr>
          <p:nvPr/>
        </p:nvCxnSpPr>
        <p:spPr bwMode="auto">
          <a:xfrm flipH="1">
            <a:off x="3657600" y="3657600"/>
            <a:ext cx="3810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45" name="Text Box 19"/>
          <p:cNvSpPr txBox="1">
            <a:spLocks noChangeArrowheads="1"/>
          </p:cNvSpPr>
          <p:nvPr/>
        </p:nvSpPr>
        <p:spPr bwMode="auto">
          <a:xfrm>
            <a:off x="36576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6646" name="Rectangle 32"/>
          <p:cNvSpPr>
            <a:spLocks noChangeArrowheads="1"/>
          </p:cNvSpPr>
          <p:nvPr/>
        </p:nvSpPr>
        <p:spPr bwMode="auto">
          <a:xfrm>
            <a:off x="3429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1295400" y="4800600"/>
            <a:ext cx="7391400" cy="1295400"/>
            <a:chOff x="816" y="3024"/>
            <a:chExt cx="4656" cy="816"/>
          </a:xfrm>
        </p:grpSpPr>
        <p:sp>
          <p:nvSpPr>
            <p:cNvPr id="26654" name="Oval 20"/>
            <p:cNvSpPr>
              <a:spLocks noChangeArrowheads="1"/>
            </p:cNvSpPr>
            <p:nvPr/>
          </p:nvSpPr>
          <p:spPr bwMode="auto">
            <a:xfrm>
              <a:off x="3936" y="3072"/>
              <a:ext cx="528" cy="288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zh-CN" sz="1800" b="1"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rPr>
                <a:t>d=1</a:t>
              </a:r>
            </a:p>
          </p:txBody>
        </p:sp>
        <p:sp>
          <p:nvSpPr>
            <p:cNvPr id="26655" name="Oval 21"/>
            <p:cNvSpPr>
              <a:spLocks noChangeArrowheads="1"/>
            </p:cNvSpPr>
            <p:nvPr/>
          </p:nvSpPr>
          <p:spPr bwMode="auto">
            <a:xfrm>
              <a:off x="2784" y="3504"/>
              <a:ext cx="528" cy="288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zh-CN" sz="1800" b="1"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rPr>
                <a:t>c=0</a:t>
              </a:r>
            </a:p>
          </p:txBody>
        </p:sp>
        <p:sp>
          <p:nvSpPr>
            <p:cNvPr id="26656" name="Line 22"/>
            <p:cNvSpPr>
              <a:spLocks noChangeShapeType="1"/>
            </p:cNvSpPr>
            <p:nvPr/>
          </p:nvSpPr>
          <p:spPr bwMode="auto">
            <a:xfrm>
              <a:off x="3312" y="3216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7" name="Line 23"/>
            <p:cNvSpPr>
              <a:spLocks noChangeShapeType="1"/>
            </p:cNvSpPr>
            <p:nvPr/>
          </p:nvSpPr>
          <p:spPr bwMode="auto">
            <a:xfrm flipV="1">
              <a:off x="3312" y="3216"/>
              <a:ext cx="62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8" name="Text Box 24"/>
            <p:cNvSpPr txBox="1">
              <a:spLocks noChangeArrowheads="1"/>
            </p:cNvSpPr>
            <p:nvPr/>
          </p:nvSpPr>
          <p:spPr bwMode="auto">
            <a:xfrm>
              <a:off x="3312" y="3024"/>
              <a:ext cx="8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400" b="1"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rPr>
                <a:t>(a + c + d)</a:t>
              </a:r>
            </a:p>
          </p:txBody>
        </p:sp>
        <p:sp>
          <p:nvSpPr>
            <p:cNvPr id="26659" name="Oval 25"/>
            <p:cNvSpPr>
              <a:spLocks noChangeArrowheads="1"/>
            </p:cNvSpPr>
            <p:nvPr/>
          </p:nvSpPr>
          <p:spPr bwMode="auto">
            <a:xfrm>
              <a:off x="2784" y="3072"/>
              <a:ext cx="528" cy="288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zh-CN" sz="1800" b="1"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rPr>
                <a:t>a=0</a:t>
              </a:r>
            </a:p>
          </p:txBody>
        </p:sp>
        <p:sp>
          <p:nvSpPr>
            <p:cNvPr id="26660" name="Oval 26"/>
            <p:cNvSpPr>
              <a:spLocks noChangeArrowheads="1"/>
            </p:cNvSpPr>
            <p:nvPr/>
          </p:nvSpPr>
          <p:spPr bwMode="auto">
            <a:xfrm>
              <a:off x="3936" y="3504"/>
              <a:ext cx="528" cy="288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zh-CN" sz="1800" b="1"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rPr>
                <a:t>d=0</a:t>
              </a:r>
            </a:p>
          </p:txBody>
        </p:sp>
        <p:sp>
          <p:nvSpPr>
            <p:cNvPr id="26661" name="Line 27"/>
            <p:cNvSpPr>
              <a:spLocks noChangeShapeType="1"/>
            </p:cNvSpPr>
            <p:nvPr/>
          </p:nvSpPr>
          <p:spPr bwMode="auto">
            <a:xfrm>
              <a:off x="3312" y="3648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2" name="Line 28"/>
            <p:cNvSpPr>
              <a:spLocks noChangeShapeType="1"/>
            </p:cNvSpPr>
            <p:nvPr/>
          </p:nvSpPr>
          <p:spPr bwMode="auto">
            <a:xfrm>
              <a:off x="3312" y="3216"/>
              <a:ext cx="62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3" name="Text Box 29"/>
            <p:cNvSpPr txBox="1">
              <a:spLocks noChangeArrowheads="1"/>
            </p:cNvSpPr>
            <p:nvPr/>
          </p:nvSpPr>
          <p:spPr bwMode="auto">
            <a:xfrm>
              <a:off x="3312" y="3648"/>
              <a:ext cx="8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400" b="1"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rPr>
                <a:t>(a + c + d’)</a:t>
              </a:r>
            </a:p>
          </p:txBody>
        </p:sp>
        <p:sp>
          <p:nvSpPr>
            <p:cNvPr id="26664" name="AutoShape 30"/>
            <p:cNvSpPr>
              <a:spLocks noChangeArrowheads="1"/>
            </p:cNvSpPr>
            <p:nvPr/>
          </p:nvSpPr>
          <p:spPr bwMode="auto">
            <a:xfrm>
              <a:off x="4176" y="3360"/>
              <a:ext cx="96" cy="144"/>
            </a:xfrm>
            <a:prstGeom prst="upDownArrow">
              <a:avLst>
                <a:gd name="adj1" fmla="val 50000"/>
                <a:gd name="adj2" fmla="val 3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6665" name="Text Box 31"/>
            <p:cNvSpPr txBox="1">
              <a:spLocks noChangeArrowheads="1"/>
            </p:cNvSpPr>
            <p:nvPr/>
          </p:nvSpPr>
          <p:spPr bwMode="auto">
            <a:xfrm>
              <a:off x="4560" y="3312"/>
              <a:ext cx="9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800"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rPr>
                <a:t>Conflict!</a:t>
              </a:r>
            </a:p>
          </p:txBody>
        </p:sp>
        <p:sp>
          <p:nvSpPr>
            <p:cNvPr id="26666" name="Text Box 33"/>
            <p:cNvSpPr txBox="1">
              <a:spLocks noChangeArrowheads="1"/>
            </p:cNvSpPr>
            <p:nvPr/>
          </p:nvSpPr>
          <p:spPr bwMode="auto">
            <a:xfrm>
              <a:off x="816" y="3024"/>
              <a:ext cx="1776" cy="7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rPr>
                <a:t>Implication Graph</a:t>
              </a:r>
              <a:br>
                <a:rPr lang="en-US"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rPr>
              </a:br>
              <a:r>
                <a:rPr lang="en-US" sz="1800"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rPr>
                <a:t>(shows that the problem </a:t>
              </a:r>
              <a:br>
                <a:rPr lang="en-US" sz="1800"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rPr>
              </a:br>
              <a:r>
                <a:rPr lang="en-US" sz="1800"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rPr>
                <a:t>was caused by a=0 ^ c=0;</a:t>
              </a:r>
              <a:br>
                <a:rPr lang="en-US" sz="1800"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rPr>
              </a:br>
              <a:r>
                <a:rPr lang="en-US" sz="1800"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rPr>
                <a:t>nothing to do with b)</a:t>
              </a:r>
            </a:p>
          </p:txBody>
        </p:sp>
      </p:grpSp>
      <p:sp>
        <p:nvSpPr>
          <p:cNvPr id="26648" name="Rectangle 34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26649" name="Text Box 35"/>
          <p:cNvSpPr txBox="1">
            <a:spLocks noChangeArrowheads="1"/>
          </p:cNvSpPr>
          <p:nvPr/>
        </p:nvSpPr>
        <p:spPr bwMode="auto">
          <a:xfrm>
            <a:off x="1143000" y="19954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6650" name="Text Box 36"/>
          <p:cNvSpPr txBox="1">
            <a:spLocks noChangeArrowheads="1"/>
          </p:cNvSpPr>
          <p:nvPr/>
        </p:nvSpPr>
        <p:spPr bwMode="auto">
          <a:xfrm>
            <a:off x="1143000" y="23002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6651" name="Text Box 37"/>
          <p:cNvSpPr txBox="1">
            <a:spLocks noChangeArrowheads="1"/>
          </p:cNvSpPr>
          <p:nvPr/>
        </p:nvSpPr>
        <p:spPr bwMode="auto">
          <a:xfrm>
            <a:off x="1524000" y="19954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 +</a:t>
            </a:r>
          </a:p>
        </p:txBody>
      </p:sp>
      <p:sp>
        <p:nvSpPr>
          <p:cNvPr id="26652" name="Text Box 38"/>
          <p:cNvSpPr txBox="1">
            <a:spLocks noChangeArrowheads="1"/>
          </p:cNvSpPr>
          <p:nvPr/>
        </p:nvSpPr>
        <p:spPr bwMode="auto">
          <a:xfrm>
            <a:off x="1524000" y="23002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 +</a:t>
            </a:r>
          </a:p>
        </p:txBody>
      </p:sp>
      <p:sp>
        <p:nvSpPr>
          <p:cNvPr id="26653" name="Text Box 39"/>
          <p:cNvSpPr txBox="1">
            <a:spLocks noChangeArrowheads="1"/>
          </p:cNvSpPr>
          <p:nvPr/>
        </p:nvSpPr>
        <p:spPr bwMode="auto">
          <a:xfrm>
            <a:off x="2422525" y="2025650"/>
            <a:ext cx="16160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Unit clauses force both d=1 and d=0: contradiction</a:t>
            </a:r>
          </a:p>
        </p:txBody>
      </p:sp>
    </p:spTree>
    <p:extLst>
      <p:ext uri="{BB962C8B-B14F-4D97-AF65-F5344CB8AC3E}">
        <p14:creationId xmlns:p14="http://schemas.microsoft.com/office/powerpoint/2010/main" val="4008873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9432170-30FA-3E41-A3A9-FC1D54730106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45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</a:t>
            </a:r>
          </a:p>
        </p:txBody>
      </p:sp>
      <p:sp>
        <p:nvSpPr>
          <p:cNvPr id="27653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27654" name="AutoShape 4"/>
          <p:cNvCxnSpPr>
            <a:cxnSpLocks noChangeShapeType="1"/>
            <a:stCxn id="27653" idx="4"/>
            <a:endCxn id="27664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55" name="Text Box 5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7656" name="Text Box 6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27657" name="Text Box 7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27658" name="Text Box 8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27659" name="Text Box 9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27660" name="Text Box 10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27661" name="Text Box 11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27662" name="Text Box 12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27663" name="Text Box 13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27664" name="Oval 14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27665" name="AutoShape 15"/>
          <p:cNvCxnSpPr>
            <a:cxnSpLocks noChangeShapeType="1"/>
            <a:stCxn id="27664" idx="4"/>
            <a:endCxn id="27667" idx="0"/>
          </p:cNvCxnSpPr>
          <p:nvPr/>
        </p:nvCxnSpPr>
        <p:spPr bwMode="auto">
          <a:xfrm flipH="1">
            <a:off x="4038600" y="2743200"/>
            <a:ext cx="3810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66" name="Text Box 16"/>
          <p:cNvSpPr txBox="1">
            <a:spLocks noChangeArrowheads="1"/>
          </p:cNvSpPr>
          <p:nvPr/>
        </p:nvSpPr>
        <p:spPr bwMode="auto">
          <a:xfrm>
            <a:off x="40386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7667" name="Oval 17"/>
          <p:cNvSpPr>
            <a:spLocks noChangeArrowheads="1"/>
          </p:cNvSpPr>
          <p:nvPr/>
        </p:nvSpPr>
        <p:spPr bwMode="auto">
          <a:xfrm>
            <a:off x="38100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27668" name="AutoShape 18"/>
          <p:cNvCxnSpPr>
            <a:cxnSpLocks noChangeShapeType="1"/>
            <a:stCxn id="27667" idx="4"/>
          </p:cNvCxnSpPr>
          <p:nvPr/>
        </p:nvCxnSpPr>
        <p:spPr bwMode="auto">
          <a:xfrm flipH="1">
            <a:off x="3657600" y="3657600"/>
            <a:ext cx="3810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69" name="Text Box 19"/>
          <p:cNvSpPr txBox="1">
            <a:spLocks noChangeArrowheads="1"/>
          </p:cNvSpPr>
          <p:nvPr/>
        </p:nvSpPr>
        <p:spPr bwMode="auto">
          <a:xfrm>
            <a:off x="36576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7670" name="Rectangle 20"/>
          <p:cNvSpPr>
            <a:spLocks noChangeArrowheads="1"/>
          </p:cNvSpPr>
          <p:nvPr/>
        </p:nvSpPr>
        <p:spPr bwMode="auto">
          <a:xfrm>
            <a:off x="3429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1" name="Text Box 21"/>
          <p:cNvSpPr txBox="1">
            <a:spLocks noChangeArrowheads="1"/>
          </p:cNvSpPr>
          <p:nvPr/>
        </p:nvSpPr>
        <p:spPr bwMode="auto">
          <a:xfrm>
            <a:off x="4267200" y="3214688"/>
            <a:ext cx="2667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 Backtrack</a:t>
            </a:r>
          </a:p>
        </p:txBody>
      </p:sp>
      <p:sp>
        <p:nvSpPr>
          <p:cNvPr id="27672" name="Rectangle 22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27673" name="Text Box 23"/>
          <p:cNvSpPr txBox="1">
            <a:spLocks noChangeArrowheads="1"/>
          </p:cNvSpPr>
          <p:nvPr/>
        </p:nvSpPr>
        <p:spPr bwMode="auto">
          <a:xfrm>
            <a:off x="1143000" y="19954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7674" name="Text Box 24"/>
          <p:cNvSpPr txBox="1">
            <a:spLocks noChangeArrowheads="1"/>
          </p:cNvSpPr>
          <p:nvPr/>
        </p:nvSpPr>
        <p:spPr bwMode="auto">
          <a:xfrm>
            <a:off x="1143000" y="23002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7675" name="Text Box 25"/>
          <p:cNvSpPr txBox="1">
            <a:spLocks noChangeArrowheads="1"/>
          </p:cNvSpPr>
          <p:nvPr/>
        </p:nvSpPr>
        <p:spPr bwMode="auto">
          <a:xfrm>
            <a:off x="1143000" y="26050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7676" name="Text Box 26"/>
          <p:cNvSpPr txBox="1">
            <a:spLocks noChangeArrowheads="1"/>
          </p:cNvSpPr>
          <p:nvPr/>
        </p:nvSpPr>
        <p:spPr bwMode="auto">
          <a:xfrm>
            <a:off x="1143000" y="29098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</p:spTree>
    <p:extLst>
      <p:ext uri="{BB962C8B-B14F-4D97-AF65-F5344CB8AC3E}">
        <p14:creationId xmlns:p14="http://schemas.microsoft.com/office/powerpoint/2010/main" val="2694685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B505020-398A-B84B-A732-F127A2797140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46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</a:t>
            </a:r>
          </a:p>
        </p:txBody>
      </p:sp>
      <p:sp>
        <p:nvSpPr>
          <p:cNvPr id="28677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28678" name="AutoShape 4"/>
          <p:cNvCxnSpPr>
            <a:cxnSpLocks noChangeShapeType="1"/>
            <a:stCxn id="28677" idx="4"/>
            <a:endCxn id="28688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79" name="Text Box 5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8680" name="Text Box 6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28681" name="Text Box 7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28682" name="Text Box 8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28683" name="Text Box 9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28684" name="Text Box 10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28685" name="Text Box 11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28686" name="Text Box 12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28687" name="Text Box 13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28688" name="Oval 14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28689" name="AutoShape 15"/>
          <p:cNvCxnSpPr>
            <a:cxnSpLocks noChangeShapeType="1"/>
            <a:stCxn id="28688" idx="4"/>
            <a:endCxn id="28691" idx="0"/>
          </p:cNvCxnSpPr>
          <p:nvPr/>
        </p:nvCxnSpPr>
        <p:spPr bwMode="auto">
          <a:xfrm flipH="1">
            <a:off x="4038600" y="2743200"/>
            <a:ext cx="3810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90" name="Text Box 16"/>
          <p:cNvSpPr txBox="1">
            <a:spLocks noChangeArrowheads="1"/>
          </p:cNvSpPr>
          <p:nvPr/>
        </p:nvSpPr>
        <p:spPr bwMode="auto">
          <a:xfrm>
            <a:off x="40386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8691" name="Oval 17"/>
          <p:cNvSpPr>
            <a:spLocks noChangeArrowheads="1"/>
          </p:cNvSpPr>
          <p:nvPr/>
        </p:nvSpPr>
        <p:spPr bwMode="auto">
          <a:xfrm>
            <a:off x="38100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28692" name="AutoShape 18"/>
          <p:cNvCxnSpPr>
            <a:cxnSpLocks noChangeShapeType="1"/>
            <a:stCxn id="28691" idx="4"/>
          </p:cNvCxnSpPr>
          <p:nvPr/>
        </p:nvCxnSpPr>
        <p:spPr bwMode="auto">
          <a:xfrm flipH="1">
            <a:off x="3657600" y="3657600"/>
            <a:ext cx="3810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93" name="Text Box 19"/>
          <p:cNvSpPr txBox="1">
            <a:spLocks noChangeArrowheads="1"/>
          </p:cNvSpPr>
          <p:nvPr/>
        </p:nvSpPr>
        <p:spPr bwMode="auto">
          <a:xfrm>
            <a:off x="36576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8694" name="Oval 20"/>
          <p:cNvSpPr>
            <a:spLocks noChangeArrowheads="1"/>
          </p:cNvSpPr>
          <p:nvPr/>
        </p:nvSpPr>
        <p:spPr bwMode="auto">
          <a:xfrm>
            <a:off x="6248400" y="48768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d=1</a:t>
            </a:r>
          </a:p>
        </p:txBody>
      </p:sp>
      <p:sp>
        <p:nvSpPr>
          <p:cNvPr id="28695" name="Oval 21"/>
          <p:cNvSpPr>
            <a:spLocks noChangeArrowheads="1"/>
          </p:cNvSpPr>
          <p:nvPr/>
        </p:nvSpPr>
        <p:spPr bwMode="auto">
          <a:xfrm>
            <a:off x="4419600" y="55626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c=1</a:t>
            </a:r>
          </a:p>
        </p:txBody>
      </p:sp>
      <p:sp>
        <p:nvSpPr>
          <p:cNvPr id="28696" name="Line 22"/>
          <p:cNvSpPr>
            <a:spLocks noChangeShapeType="1"/>
          </p:cNvSpPr>
          <p:nvPr/>
        </p:nvSpPr>
        <p:spPr bwMode="auto">
          <a:xfrm>
            <a:off x="5257800" y="5105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7" name="Line 23"/>
          <p:cNvSpPr>
            <a:spLocks noChangeShapeType="1"/>
          </p:cNvSpPr>
          <p:nvPr/>
        </p:nvSpPr>
        <p:spPr bwMode="auto">
          <a:xfrm flipV="1">
            <a:off x="5257800" y="51054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8" name="Text Box 24"/>
          <p:cNvSpPr txBox="1">
            <a:spLocks noChangeArrowheads="1"/>
          </p:cNvSpPr>
          <p:nvPr/>
        </p:nvSpPr>
        <p:spPr bwMode="auto">
          <a:xfrm>
            <a:off x="5257800" y="4800600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4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28699" name="Oval 25"/>
          <p:cNvSpPr>
            <a:spLocks noChangeArrowheads="1"/>
          </p:cNvSpPr>
          <p:nvPr/>
        </p:nvSpPr>
        <p:spPr bwMode="auto">
          <a:xfrm>
            <a:off x="4419600" y="48768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a=0</a:t>
            </a:r>
          </a:p>
        </p:txBody>
      </p:sp>
      <p:sp>
        <p:nvSpPr>
          <p:cNvPr id="28700" name="Oval 26"/>
          <p:cNvSpPr>
            <a:spLocks noChangeArrowheads="1"/>
          </p:cNvSpPr>
          <p:nvPr/>
        </p:nvSpPr>
        <p:spPr bwMode="auto">
          <a:xfrm>
            <a:off x="6248400" y="55626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d=0</a:t>
            </a:r>
          </a:p>
        </p:txBody>
      </p:sp>
      <p:sp>
        <p:nvSpPr>
          <p:cNvPr id="28701" name="Line 27"/>
          <p:cNvSpPr>
            <a:spLocks noChangeShapeType="1"/>
          </p:cNvSpPr>
          <p:nvPr/>
        </p:nvSpPr>
        <p:spPr bwMode="auto">
          <a:xfrm>
            <a:off x="5257800" y="5791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2" name="Line 28"/>
          <p:cNvSpPr>
            <a:spLocks noChangeShapeType="1"/>
          </p:cNvSpPr>
          <p:nvPr/>
        </p:nvSpPr>
        <p:spPr bwMode="auto">
          <a:xfrm>
            <a:off x="5257800" y="51054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3" name="Text Box 29"/>
          <p:cNvSpPr txBox="1">
            <a:spLocks noChangeArrowheads="1"/>
          </p:cNvSpPr>
          <p:nvPr/>
        </p:nvSpPr>
        <p:spPr bwMode="auto">
          <a:xfrm>
            <a:off x="5257800" y="5791200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4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28704" name="AutoShape 30"/>
          <p:cNvSpPr>
            <a:spLocks noChangeArrowheads="1"/>
          </p:cNvSpPr>
          <p:nvPr/>
        </p:nvSpPr>
        <p:spPr bwMode="auto">
          <a:xfrm>
            <a:off x="6629400" y="5334000"/>
            <a:ext cx="152400" cy="228600"/>
          </a:xfrm>
          <a:prstGeom prst="upDownArrow">
            <a:avLst>
              <a:gd name="adj1" fmla="val 50000"/>
              <a:gd name="adj2" fmla="val 3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8705" name="Text Box 31"/>
          <p:cNvSpPr txBox="1">
            <a:spLocks noChangeArrowheads="1"/>
          </p:cNvSpPr>
          <p:nvPr/>
        </p:nvSpPr>
        <p:spPr bwMode="auto">
          <a:xfrm>
            <a:off x="7239000" y="52578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Conflict!</a:t>
            </a:r>
          </a:p>
        </p:txBody>
      </p:sp>
      <p:sp>
        <p:nvSpPr>
          <p:cNvPr id="28706" name="Rectangle 32"/>
          <p:cNvSpPr>
            <a:spLocks noChangeArrowheads="1"/>
          </p:cNvSpPr>
          <p:nvPr/>
        </p:nvSpPr>
        <p:spPr bwMode="auto">
          <a:xfrm>
            <a:off x="3429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07" name="Rectangle 33"/>
          <p:cNvSpPr>
            <a:spLocks noChangeArrowheads="1"/>
          </p:cNvSpPr>
          <p:nvPr/>
        </p:nvSpPr>
        <p:spPr bwMode="auto">
          <a:xfrm>
            <a:off x="4191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08" name="Line 34"/>
          <p:cNvSpPr>
            <a:spLocks noChangeShapeType="1"/>
          </p:cNvSpPr>
          <p:nvPr/>
        </p:nvSpPr>
        <p:spPr bwMode="auto">
          <a:xfrm>
            <a:off x="4038600" y="36576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9" name="Text Box 35"/>
          <p:cNvSpPr txBox="1">
            <a:spLocks noChangeArrowheads="1"/>
          </p:cNvSpPr>
          <p:nvPr/>
        </p:nvSpPr>
        <p:spPr bwMode="auto">
          <a:xfrm>
            <a:off x="4127500" y="363061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28710" name="Text Box 36"/>
          <p:cNvSpPr txBox="1">
            <a:spLocks noChangeArrowheads="1"/>
          </p:cNvSpPr>
          <p:nvPr/>
        </p:nvSpPr>
        <p:spPr bwMode="auto">
          <a:xfrm>
            <a:off x="4343400" y="35814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 Other Decision</a:t>
            </a:r>
          </a:p>
        </p:txBody>
      </p:sp>
      <p:sp>
        <p:nvSpPr>
          <p:cNvPr id="28711" name="Rectangle 37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28712" name="Text Box 38"/>
          <p:cNvSpPr txBox="1">
            <a:spLocks noChangeArrowheads="1"/>
          </p:cNvSpPr>
          <p:nvPr/>
        </p:nvSpPr>
        <p:spPr bwMode="auto">
          <a:xfrm>
            <a:off x="1143000" y="26050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8713" name="Text Box 39"/>
          <p:cNvSpPr txBox="1">
            <a:spLocks noChangeArrowheads="1"/>
          </p:cNvSpPr>
          <p:nvPr/>
        </p:nvSpPr>
        <p:spPr bwMode="auto">
          <a:xfrm>
            <a:off x="1143000" y="29098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8714" name="Text Box 40"/>
          <p:cNvSpPr txBox="1">
            <a:spLocks noChangeArrowheads="1"/>
          </p:cNvSpPr>
          <p:nvPr/>
        </p:nvSpPr>
        <p:spPr bwMode="auto">
          <a:xfrm>
            <a:off x="1524000" y="2605088"/>
            <a:ext cx="4572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c’ +</a:t>
            </a:r>
          </a:p>
        </p:txBody>
      </p:sp>
      <p:sp>
        <p:nvSpPr>
          <p:cNvPr id="28715" name="Text Box 41"/>
          <p:cNvSpPr txBox="1">
            <a:spLocks noChangeArrowheads="1"/>
          </p:cNvSpPr>
          <p:nvPr/>
        </p:nvSpPr>
        <p:spPr bwMode="auto">
          <a:xfrm>
            <a:off x="1524000" y="2909888"/>
            <a:ext cx="4572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c’ +</a:t>
            </a:r>
          </a:p>
        </p:txBody>
      </p:sp>
    </p:spTree>
    <p:extLst>
      <p:ext uri="{BB962C8B-B14F-4D97-AF65-F5344CB8AC3E}">
        <p14:creationId xmlns:p14="http://schemas.microsoft.com/office/powerpoint/2010/main" val="824676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74D99BF-A726-A944-AA98-7A780B97764F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47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</a:t>
            </a:r>
          </a:p>
        </p:txBody>
      </p:sp>
      <p:sp>
        <p:nvSpPr>
          <p:cNvPr id="29701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29702" name="AutoShape 4"/>
          <p:cNvCxnSpPr>
            <a:cxnSpLocks noChangeShapeType="1"/>
            <a:stCxn id="29701" idx="4"/>
            <a:endCxn id="29712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03" name="Text Box 5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9704" name="Text Box 6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29705" name="Text Box 7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29706" name="Text Box 8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29707" name="Text Box 9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29708" name="Text Box 10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29709" name="Text Box 11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29710" name="Text Box 12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29711" name="Text Box 13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29712" name="Oval 14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29713" name="AutoShape 15"/>
          <p:cNvCxnSpPr>
            <a:cxnSpLocks noChangeShapeType="1"/>
            <a:stCxn id="29712" idx="4"/>
            <a:endCxn id="29715" idx="0"/>
          </p:cNvCxnSpPr>
          <p:nvPr/>
        </p:nvCxnSpPr>
        <p:spPr bwMode="auto">
          <a:xfrm flipH="1">
            <a:off x="4038600" y="2743200"/>
            <a:ext cx="381000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14" name="Text Box 16"/>
          <p:cNvSpPr txBox="1">
            <a:spLocks noChangeArrowheads="1"/>
          </p:cNvSpPr>
          <p:nvPr/>
        </p:nvSpPr>
        <p:spPr bwMode="auto">
          <a:xfrm>
            <a:off x="40386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9715" name="Oval 17"/>
          <p:cNvSpPr>
            <a:spLocks noChangeArrowheads="1"/>
          </p:cNvSpPr>
          <p:nvPr/>
        </p:nvSpPr>
        <p:spPr bwMode="auto">
          <a:xfrm>
            <a:off x="38100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29716" name="AutoShape 18"/>
          <p:cNvCxnSpPr>
            <a:cxnSpLocks noChangeShapeType="1"/>
            <a:stCxn id="29715" idx="4"/>
          </p:cNvCxnSpPr>
          <p:nvPr/>
        </p:nvCxnSpPr>
        <p:spPr bwMode="auto">
          <a:xfrm flipH="1">
            <a:off x="3657600" y="3657600"/>
            <a:ext cx="381000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17" name="Text Box 19"/>
          <p:cNvSpPr txBox="1">
            <a:spLocks noChangeArrowheads="1"/>
          </p:cNvSpPr>
          <p:nvPr/>
        </p:nvSpPr>
        <p:spPr bwMode="auto">
          <a:xfrm>
            <a:off x="36576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9718" name="Rectangle 20"/>
          <p:cNvSpPr>
            <a:spLocks noChangeArrowheads="1"/>
          </p:cNvSpPr>
          <p:nvPr/>
        </p:nvSpPr>
        <p:spPr bwMode="auto">
          <a:xfrm>
            <a:off x="3429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9" name="Rectangle 21"/>
          <p:cNvSpPr>
            <a:spLocks noChangeArrowheads="1"/>
          </p:cNvSpPr>
          <p:nvPr/>
        </p:nvSpPr>
        <p:spPr bwMode="auto">
          <a:xfrm>
            <a:off x="4191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0" name="Line 22"/>
          <p:cNvSpPr>
            <a:spLocks noChangeShapeType="1"/>
          </p:cNvSpPr>
          <p:nvPr/>
        </p:nvSpPr>
        <p:spPr bwMode="auto">
          <a:xfrm>
            <a:off x="4038600" y="3657600"/>
            <a:ext cx="3810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Text Box 23"/>
          <p:cNvSpPr txBox="1">
            <a:spLocks noChangeArrowheads="1"/>
          </p:cNvSpPr>
          <p:nvPr/>
        </p:nvSpPr>
        <p:spPr bwMode="auto">
          <a:xfrm>
            <a:off x="4127500" y="363061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29722" name="Text Box 24"/>
          <p:cNvSpPr txBox="1">
            <a:spLocks noChangeArrowheads="1"/>
          </p:cNvSpPr>
          <p:nvPr/>
        </p:nvSpPr>
        <p:spPr bwMode="auto">
          <a:xfrm>
            <a:off x="4724400" y="22860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 Backtrack (2 levels)</a:t>
            </a:r>
          </a:p>
        </p:txBody>
      </p:sp>
      <p:sp>
        <p:nvSpPr>
          <p:cNvPr id="29723" name="Rectangle 25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29724" name="Text Box 26"/>
          <p:cNvSpPr txBox="1">
            <a:spLocks noChangeArrowheads="1"/>
          </p:cNvSpPr>
          <p:nvPr/>
        </p:nvSpPr>
        <p:spPr bwMode="auto">
          <a:xfrm>
            <a:off x="1143000" y="19954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9725" name="Text Box 27"/>
          <p:cNvSpPr txBox="1">
            <a:spLocks noChangeArrowheads="1"/>
          </p:cNvSpPr>
          <p:nvPr/>
        </p:nvSpPr>
        <p:spPr bwMode="auto">
          <a:xfrm>
            <a:off x="1143000" y="23002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9726" name="Text Box 28"/>
          <p:cNvSpPr txBox="1">
            <a:spLocks noChangeArrowheads="1"/>
          </p:cNvSpPr>
          <p:nvPr/>
        </p:nvSpPr>
        <p:spPr bwMode="auto">
          <a:xfrm>
            <a:off x="1143000" y="26050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29727" name="Text Box 29"/>
          <p:cNvSpPr txBox="1">
            <a:spLocks noChangeArrowheads="1"/>
          </p:cNvSpPr>
          <p:nvPr/>
        </p:nvSpPr>
        <p:spPr bwMode="auto">
          <a:xfrm>
            <a:off x="1143000" y="29098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</p:spTree>
    <p:extLst>
      <p:ext uri="{BB962C8B-B14F-4D97-AF65-F5344CB8AC3E}">
        <p14:creationId xmlns:p14="http://schemas.microsoft.com/office/powerpoint/2010/main" val="730680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8A74748-2814-7140-A814-E79F79D08BE5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48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</a:t>
            </a:r>
          </a:p>
        </p:txBody>
      </p:sp>
      <p:sp>
        <p:nvSpPr>
          <p:cNvPr id="30725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30726" name="AutoShape 4"/>
          <p:cNvCxnSpPr>
            <a:cxnSpLocks noChangeShapeType="1"/>
            <a:stCxn id="30725" idx="4"/>
            <a:endCxn id="30736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30734" name="Text Box 12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30736" name="Oval 14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30737" name="AutoShape 15"/>
          <p:cNvCxnSpPr>
            <a:cxnSpLocks noChangeShapeType="1"/>
            <a:stCxn id="30736" idx="4"/>
            <a:endCxn id="30739" idx="0"/>
          </p:cNvCxnSpPr>
          <p:nvPr/>
        </p:nvCxnSpPr>
        <p:spPr bwMode="auto">
          <a:xfrm flipH="1">
            <a:off x="3886200" y="2743200"/>
            <a:ext cx="5334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38" name="Text Box 16"/>
          <p:cNvSpPr txBox="1">
            <a:spLocks noChangeArrowheads="1"/>
          </p:cNvSpPr>
          <p:nvPr/>
        </p:nvSpPr>
        <p:spPr bwMode="auto">
          <a:xfrm>
            <a:off x="3886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0739" name="Oval 17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0740" name="AutoShape 18"/>
          <p:cNvCxnSpPr>
            <a:cxnSpLocks noChangeShapeType="1"/>
            <a:endCxn id="30742" idx="0"/>
          </p:cNvCxnSpPr>
          <p:nvPr/>
        </p:nvCxnSpPr>
        <p:spPr bwMode="auto">
          <a:xfrm flipH="1">
            <a:off x="3581400" y="3657600"/>
            <a:ext cx="3048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41" name="Text Box 19"/>
          <p:cNvSpPr txBox="1">
            <a:spLocks noChangeArrowheads="1"/>
          </p:cNvSpPr>
          <p:nvPr/>
        </p:nvSpPr>
        <p:spPr bwMode="auto">
          <a:xfrm>
            <a:off x="3505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0742" name="Rectangle 20"/>
          <p:cNvSpPr>
            <a:spLocks noChangeArrowheads="1"/>
          </p:cNvSpPr>
          <p:nvPr/>
        </p:nvSpPr>
        <p:spPr bwMode="auto">
          <a:xfrm>
            <a:off x="33528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Rectangle 21"/>
          <p:cNvSpPr>
            <a:spLocks noChangeArrowheads="1"/>
          </p:cNvSpPr>
          <p:nvPr/>
        </p:nvSpPr>
        <p:spPr bwMode="auto">
          <a:xfrm>
            <a:off x="39624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Line 22"/>
          <p:cNvSpPr>
            <a:spLocks noChangeShapeType="1"/>
          </p:cNvSpPr>
          <p:nvPr/>
        </p:nvSpPr>
        <p:spPr bwMode="auto">
          <a:xfrm>
            <a:off x="3886200" y="36576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5" name="Text Box 23"/>
          <p:cNvSpPr txBox="1">
            <a:spLocks noChangeArrowheads="1"/>
          </p:cNvSpPr>
          <p:nvPr/>
        </p:nvSpPr>
        <p:spPr bwMode="auto">
          <a:xfrm>
            <a:off x="3975100" y="363061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cxnSp>
        <p:nvCxnSpPr>
          <p:cNvPr id="30746" name="AutoShape 24"/>
          <p:cNvCxnSpPr>
            <a:cxnSpLocks noChangeShapeType="1"/>
            <a:stCxn id="30736" idx="4"/>
          </p:cNvCxnSpPr>
          <p:nvPr/>
        </p:nvCxnSpPr>
        <p:spPr bwMode="auto">
          <a:xfrm>
            <a:off x="4419600" y="2743200"/>
            <a:ext cx="609600" cy="457200"/>
          </a:xfrm>
          <a:prstGeom prst="straightConnector1">
            <a:avLst/>
          </a:prstGeom>
          <a:noFill/>
          <a:ln w="1905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47" name="Text Box 25"/>
          <p:cNvSpPr txBox="1">
            <a:spLocks noChangeArrowheads="1"/>
          </p:cNvSpPr>
          <p:nvPr/>
        </p:nvSpPr>
        <p:spPr bwMode="auto">
          <a:xfrm>
            <a:off x="4648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0748" name="Text Box 26"/>
          <p:cNvSpPr txBox="1">
            <a:spLocks noChangeArrowheads="1"/>
          </p:cNvSpPr>
          <p:nvPr/>
        </p:nvSpPr>
        <p:spPr bwMode="auto">
          <a:xfrm>
            <a:off x="4876800" y="26670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 Other Decision</a:t>
            </a:r>
          </a:p>
        </p:txBody>
      </p:sp>
      <p:sp>
        <p:nvSpPr>
          <p:cNvPr id="30749" name="Rectangle 27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30750" name="Text Box 28"/>
          <p:cNvSpPr txBox="1">
            <a:spLocks noChangeArrowheads="1"/>
          </p:cNvSpPr>
          <p:nvPr/>
        </p:nvSpPr>
        <p:spPr bwMode="auto">
          <a:xfrm>
            <a:off x="1143000" y="19954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30751" name="Text Box 29"/>
          <p:cNvSpPr txBox="1">
            <a:spLocks noChangeArrowheads="1"/>
          </p:cNvSpPr>
          <p:nvPr/>
        </p:nvSpPr>
        <p:spPr bwMode="auto">
          <a:xfrm>
            <a:off x="1143000" y="23002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30752" name="Text Box 30"/>
          <p:cNvSpPr txBox="1">
            <a:spLocks noChangeArrowheads="1"/>
          </p:cNvSpPr>
          <p:nvPr/>
        </p:nvSpPr>
        <p:spPr bwMode="auto">
          <a:xfrm>
            <a:off x="1143000" y="26050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30753" name="Text Box 31"/>
          <p:cNvSpPr txBox="1">
            <a:spLocks noChangeArrowheads="1"/>
          </p:cNvSpPr>
          <p:nvPr/>
        </p:nvSpPr>
        <p:spPr bwMode="auto">
          <a:xfrm>
            <a:off x="1143000" y="29098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30754" name="Text Box 32"/>
          <p:cNvSpPr txBox="1">
            <a:spLocks noChangeArrowheads="1"/>
          </p:cNvSpPr>
          <p:nvPr/>
        </p:nvSpPr>
        <p:spPr bwMode="auto">
          <a:xfrm>
            <a:off x="1143000" y="3214688"/>
            <a:ext cx="414338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b’ +</a:t>
            </a:r>
          </a:p>
        </p:txBody>
      </p:sp>
    </p:spTree>
    <p:extLst>
      <p:ext uri="{BB962C8B-B14F-4D97-AF65-F5344CB8AC3E}">
        <p14:creationId xmlns:p14="http://schemas.microsoft.com/office/powerpoint/2010/main" val="1741146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EDB51D5-A012-F24A-A8BF-931B44C495D2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49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</a:t>
            </a:r>
          </a:p>
        </p:txBody>
      </p:sp>
      <p:sp>
        <p:nvSpPr>
          <p:cNvPr id="31749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31750" name="AutoShape 4"/>
          <p:cNvCxnSpPr>
            <a:cxnSpLocks noChangeShapeType="1"/>
            <a:stCxn id="31749" idx="4"/>
            <a:endCxn id="31760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51" name="Text Box 5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1752" name="Text Box 6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31753" name="Text Box 7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31754" name="Text Box 8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31755" name="Text Box 9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31756" name="Text Box 10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31757" name="Text Box 11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31758" name="Text Box 12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31759" name="Text Box 13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31760" name="Oval 14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31761" name="AutoShape 15"/>
          <p:cNvCxnSpPr>
            <a:cxnSpLocks noChangeShapeType="1"/>
            <a:stCxn id="31760" idx="4"/>
            <a:endCxn id="31763" idx="0"/>
          </p:cNvCxnSpPr>
          <p:nvPr/>
        </p:nvCxnSpPr>
        <p:spPr bwMode="auto">
          <a:xfrm flipH="1">
            <a:off x="3886200" y="2743200"/>
            <a:ext cx="5334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62" name="Text Box 16"/>
          <p:cNvSpPr txBox="1">
            <a:spLocks noChangeArrowheads="1"/>
          </p:cNvSpPr>
          <p:nvPr/>
        </p:nvSpPr>
        <p:spPr bwMode="auto">
          <a:xfrm>
            <a:off x="3886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1763" name="Oval 17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1764" name="AutoShape 18"/>
          <p:cNvCxnSpPr>
            <a:cxnSpLocks noChangeShapeType="1"/>
            <a:endCxn id="31778" idx="0"/>
          </p:cNvCxnSpPr>
          <p:nvPr/>
        </p:nvCxnSpPr>
        <p:spPr bwMode="auto">
          <a:xfrm flipH="1">
            <a:off x="3581400" y="3657600"/>
            <a:ext cx="3048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65" name="Text Box 19"/>
          <p:cNvSpPr txBox="1">
            <a:spLocks noChangeArrowheads="1"/>
          </p:cNvSpPr>
          <p:nvPr/>
        </p:nvSpPr>
        <p:spPr bwMode="auto">
          <a:xfrm>
            <a:off x="3505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1766" name="Oval 20"/>
          <p:cNvSpPr>
            <a:spLocks noChangeArrowheads="1"/>
          </p:cNvSpPr>
          <p:nvPr/>
        </p:nvSpPr>
        <p:spPr bwMode="auto">
          <a:xfrm>
            <a:off x="6248400" y="48768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d=1</a:t>
            </a:r>
          </a:p>
        </p:txBody>
      </p:sp>
      <p:sp>
        <p:nvSpPr>
          <p:cNvPr id="31767" name="Oval 21"/>
          <p:cNvSpPr>
            <a:spLocks noChangeArrowheads="1"/>
          </p:cNvSpPr>
          <p:nvPr/>
        </p:nvSpPr>
        <p:spPr bwMode="auto">
          <a:xfrm>
            <a:off x="4419600" y="55626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c=0</a:t>
            </a:r>
          </a:p>
        </p:txBody>
      </p:sp>
      <p:sp>
        <p:nvSpPr>
          <p:cNvPr id="31768" name="Line 22"/>
          <p:cNvSpPr>
            <a:spLocks noChangeShapeType="1"/>
          </p:cNvSpPr>
          <p:nvPr/>
        </p:nvSpPr>
        <p:spPr bwMode="auto">
          <a:xfrm>
            <a:off x="5257800" y="5105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9" name="Line 23"/>
          <p:cNvSpPr>
            <a:spLocks noChangeShapeType="1"/>
          </p:cNvSpPr>
          <p:nvPr/>
        </p:nvSpPr>
        <p:spPr bwMode="auto">
          <a:xfrm flipV="1">
            <a:off x="5257800" y="51054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0" name="Text Box 24"/>
          <p:cNvSpPr txBox="1">
            <a:spLocks noChangeArrowheads="1"/>
          </p:cNvSpPr>
          <p:nvPr/>
        </p:nvSpPr>
        <p:spPr bwMode="auto">
          <a:xfrm>
            <a:off x="5257800" y="4800600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4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31771" name="Oval 25"/>
          <p:cNvSpPr>
            <a:spLocks noChangeArrowheads="1"/>
          </p:cNvSpPr>
          <p:nvPr/>
        </p:nvSpPr>
        <p:spPr bwMode="auto">
          <a:xfrm>
            <a:off x="4419600" y="48768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a=0</a:t>
            </a:r>
          </a:p>
        </p:txBody>
      </p:sp>
      <p:sp>
        <p:nvSpPr>
          <p:cNvPr id="31772" name="Oval 26"/>
          <p:cNvSpPr>
            <a:spLocks noChangeArrowheads="1"/>
          </p:cNvSpPr>
          <p:nvPr/>
        </p:nvSpPr>
        <p:spPr bwMode="auto">
          <a:xfrm>
            <a:off x="6248400" y="55626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d=0</a:t>
            </a:r>
          </a:p>
        </p:txBody>
      </p:sp>
      <p:sp>
        <p:nvSpPr>
          <p:cNvPr id="31773" name="Line 27"/>
          <p:cNvSpPr>
            <a:spLocks noChangeShapeType="1"/>
          </p:cNvSpPr>
          <p:nvPr/>
        </p:nvSpPr>
        <p:spPr bwMode="auto">
          <a:xfrm>
            <a:off x="5257800" y="5791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4" name="Line 28"/>
          <p:cNvSpPr>
            <a:spLocks noChangeShapeType="1"/>
          </p:cNvSpPr>
          <p:nvPr/>
        </p:nvSpPr>
        <p:spPr bwMode="auto">
          <a:xfrm>
            <a:off x="5257800" y="51054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5" name="Text Box 29"/>
          <p:cNvSpPr txBox="1">
            <a:spLocks noChangeArrowheads="1"/>
          </p:cNvSpPr>
          <p:nvPr/>
        </p:nvSpPr>
        <p:spPr bwMode="auto">
          <a:xfrm>
            <a:off x="5257800" y="5791200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4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31776" name="AutoShape 30"/>
          <p:cNvSpPr>
            <a:spLocks noChangeArrowheads="1"/>
          </p:cNvSpPr>
          <p:nvPr/>
        </p:nvSpPr>
        <p:spPr bwMode="auto">
          <a:xfrm>
            <a:off x="6629400" y="5334000"/>
            <a:ext cx="152400" cy="228600"/>
          </a:xfrm>
          <a:prstGeom prst="upDownArrow">
            <a:avLst>
              <a:gd name="adj1" fmla="val 50000"/>
              <a:gd name="adj2" fmla="val 3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31777" name="Text Box 31"/>
          <p:cNvSpPr txBox="1">
            <a:spLocks noChangeArrowheads="1"/>
          </p:cNvSpPr>
          <p:nvPr/>
        </p:nvSpPr>
        <p:spPr bwMode="auto">
          <a:xfrm>
            <a:off x="7239000" y="52578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Conflict!</a:t>
            </a:r>
          </a:p>
        </p:txBody>
      </p:sp>
      <p:sp>
        <p:nvSpPr>
          <p:cNvPr id="31778" name="Rectangle 32"/>
          <p:cNvSpPr>
            <a:spLocks noChangeArrowheads="1"/>
          </p:cNvSpPr>
          <p:nvPr/>
        </p:nvSpPr>
        <p:spPr bwMode="auto">
          <a:xfrm>
            <a:off x="33528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79" name="Rectangle 33"/>
          <p:cNvSpPr>
            <a:spLocks noChangeArrowheads="1"/>
          </p:cNvSpPr>
          <p:nvPr/>
        </p:nvSpPr>
        <p:spPr bwMode="auto">
          <a:xfrm>
            <a:off x="39624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80" name="Line 34"/>
          <p:cNvSpPr>
            <a:spLocks noChangeShapeType="1"/>
          </p:cNvSpPr>
          <p:nvPr/>
        </p:nvSpPr>
        <p:spPr bwMode="auto">
          <a:xfrm>
            <a:off x="3886200" y="36576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1" name="Text Box 35"/>
          <p:cNvSpPr txBox="1">
            <a:spLocks noChangeArrowheads="1"/>
          </p:cNvSpPr>
          <p:nvPr/>
        </p:nvSpPr>
        <p:spPr bwMode="auto">
          <a:xfrm>
            <a:off x="3975100" y="363061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1782" name="Oval 36"/>
          <p:cNvSpPr>
            <a:spLocks noChangeArrowheads="1"/>
          </p:cNvSpPr>
          <p:nvPr/>
        </p:nvSpPr>
        <p:spPr bwMode="auto">
          <a:xfrm>
            <a:off x="4800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1783" name="AutoShape 37"/>
          <p:cNvCxnSpPr>
            <a:cxnSpLocks noChangeShapeType="1"/>
            <a:stCxn id="31760" idx="4"/>
            <a:endCxn id="31782" idx="0"/>
          </p:cNvCxnSpPr>
          <p:nvPr/>
        </p:nvCxnSpPr>
        <p:spPr bwMode="auto">
          <a:xfrm>
            <a:off x="4419600" y="2743200"/>
            <a:ext cx="609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84" name="AutoShape 38"/>
          <p:cNvCxnSpPr>
            <a:cxnSpLocks noChangeShapeType="1"/>
            <a:endCxn id="31786" idx="0"/>
          </p:cNvCxnSpPr>
          <p:nvPr/>
        </p:nvCxnSpPr>
        <p:spPr bwMode="auto">
          <a:xfrm flipH="1">
            <a:off x="4800600" y="3657600"/>
            <a:ext cx="3048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85" name="Text Box 39"/>
          <p:cNvSpPr txBox="1">
            <a:spLocks noChangeArrowheads="1"/>
          </p:cNvSpPr>
          <p:nvPr/>
        </p:nvSpPr>
        <p:spPr bwMode="auto">
          <a:xfrm>
            <a:off x="4648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1786" name="Rectangle 40"/>
          <p:cNvSpPr>
            <a:spLocks noChangeArrowheads="1"/>
          </p:cNvSpPr>
          <p:nvPr/>
        </p:nvSpPr>
        <p:spPr bwMode="auto">
          <a:xfrm>
            <a:off x="4572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87" name="Text Box 41"/>
          <p:cNvSpPr txBox="1">
            <a:spLocks noChangeArrowheads="1"/>
          </p:cNvSpPr>
          <p:nvPr/>
        </p:nvSpPr>
        <p:spPr bwMode="auto">
          <a:xfrm>
            <a:off x="4648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1788" name="Text Box 42"/>
          <p:cNvSpPr txBox="1">
            <a:spLocks noChangeArrowheads="1"/>
          </p:cNvSpPr>
          <p:nvPr/>
        </p:nvSpPr>
        <p:spPr bwMode="auto">
          <a:xfrm>
            <a:off x="5105400" y="37338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 Decision</a:t>
            </a:r>
          </a:p>
        </p:txBody>
      </p:sp>
      <p:sp>
        <p:nvSpPr>
          <p:cNvPr id="31789" name="Rectangle 43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31790" name="Text Box 44"/>
          <p:cNvSpPr txBox="1">
            <a:spLocks noChangeArrowheads="1"/>
          </p:cNvSpPr>
          <p:nvPr/>
        </p:nvSpPr>
        <p:spPr bwMode="auto">
          <a:xfrm>
            <a:off x="1143000" y="19954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31791" name="Text Box 45"/>
          <p:cNvSpPr txBox="1">
            <a:spLocks noChangeArrowheads="1"/>
          </p:cNvSpPr>
          <p:nvPr/>
        </p:nvSpPr>
        <p:spPr bwMode="auto">
          <a:xfrm>
            <a:off x="1143000" y="23002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31792" name="Text Box 46"/>
          <p:cNvSpPr txBox="1">
            <a:spLocks noChangeArrowheads="1"/>
          </p:cNvSpPr>
          <p:nvPr/>
        </p:nvSpPr>
        <p:spPr bwMode="auto">
          <a:xfrm>
            <a:off x="1524000" y="19954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 +</a:t>
            </a:r>
          </a:p>
        </p:txBody>
      </p:sp>
      <p:sp>
        <p:nvSpPr>
          <p:cNvPr id="31793" name="Text Box 47"/>
          <p:cNvSpPr txBox="1">
            <a:spLocks noChangeArrowheads="1"/>
          </p:cNvSpPr>
          <p:nvPr/>
        </p:nvSpPr>
        <p:spPr bwMode="auto">
          <a:xfrm>
            <a:off x="1524000" y="23002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 +</a:t>
            </a:r>
          </a:p>
        </p:txBody>
      </p:sp>
    </p:spTree>
    <p:extLst>
      <p:ext uri="{BB962C8B-B14F-4D97-AF65-F5344CB8AC3E}">
        <p14:creationId xmlns:p14="http://schemas.microsoft.com/office/powerpoint/2010/main" val="3191000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391F-C596-8E4C-AA7B-219F9B94EBEB}" type="slidenum">
              <a:rPr lang="en-US"/>
              <a:pPr/>
              <a:t>5</a:t>
            </a:fld>
            <a:endParaRPr lang="en-US"/>
          </a:p>
        </p:txBody>
      </p:sp>
      <p:sp>
        <p:nvSpPr>
          <p:cNvPr id="75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Applications of SMT</a:t>
            </a:r>
          </a:p>
        </p:txBody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Hardware verification at higher levels of abstraction (RTL and above)</a:t>
            </a:r>
          </a:p>
          <a:p>
            <a:pPr>
              <a:lnSpc>
                <a:spcPct val="90000"/>
              </a:lnSpc>
            </a:pPr>
            <a:r>
              <a:rPr lang="en-US" dirty="0"/>
              <a:t>Verification of analog/mixed-signal circuits</a:t>
            </a:r>
          </a:p>
          <a:p>
            <a:pPr>
              <a:lnSpc>
                <a:spcPct val="90000"/>
              </a:lnSpc>
            </a:pPr>
            <a:r>
              <a:rPr lang="en-US" dirty="0"/>
              <a:t>Verification of hybrid systems</a:t>
            </a:r>
          </a:p>
          <a:p>
            <a:pPr>
              <a:lnSpc>
                <a:spcPct val="90000"/>
              </a:lnSpc>
            </a:pPr>
            <a:r>
              <a:rPr lang="en-US" dirty="0"/>
              <a:t>Software model checking</a:t>
            </a:r>
          </a:p>
          <a:p>
            <a:pPr>
              <a:lnSpc>
                <a:spcPct val="90000"/>
              </a:lnSpc>
            </a:pPr>
            <a:r>
              <a:rPr lang="en-US" dirty="0"/>
              <a:t>Software testing</a:t>
            </a:r>
          </a:p>
          <a:p>
            <a:pPr>
              <a:lnSpc>
                <a:spcPct val="90000"/>
              </a:lnSpc>
            </a:pPr>
            <a:r>
              <a:rPr lang="en-US" dirty="0"/>
              <a:t>Security: Finding vulnerabilities, verifying electronic voting machines, …</a:t>
            </a:r>
          </a:p>
          <a:p>
            <a:pPr>
              <a:lnSpc>
                <a:spcPct val="90000"/>
              </a:lnSpc>
            </a:pPr>
            <a:r>
              <a:rPr lang="en-US" dirty="0"/>
              <a:t>Program synthesis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Scheduling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02876"/>
            <a:ext cx="50329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 (modified)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363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1842D4C-F8C5-7D42-8A91-64BA4FCAEB14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50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</a:t>
            </a:r>
          </a:p>
        </p:txBody>
      </p:sp>
      <p:sp>
        <p:nvSpPr>
          <p:cNvPr id="32773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32774" name="AutoShape 4"/>
          <p:cNvCxnSpPr>
            <a:cxnSpLocks noChangeShapeType="1"/>
            <a:stCxn id="32773" idx="4"/>
            <a:endCxn id="32776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75" name="Text Box 5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2776" name="Oval 14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32777" name="AutoShape 15"/>
          <p:cNvCxnSpPr>
            <a:cxnSpLocks noChangeShapeType="1"/>
            <a:stCxn id="32776" idx="4"/>
            <a:endCxn id="32779" idx="0"/>
          </p:cNvCxnSpPr>
          <p:nvPr/>
        </p:nvCxnSpPr>
        <p:spPr bwMode="auto">
          <a:xfrm flipH="1">
            <a:off x="3886200" y="2743200"/>
            <a:ext cx="5334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78" name="Text Box 16"/>
          <p:cNvSpPr txBox="1">
            <a:spLocks noChangeArrowheads="1"/>
          </p:cNvSpPr>
          <p:nvPr/>
        </p:nvSpPr>
        <p:spPr bwMode="auto">
          <a:xfrm>
            <a:off x="3886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2779" name="Oval 17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2780" name="AutoShape 18"/>
          <p:cNvCxnSpPr>
            <a:cxnSpLocks noChangeShapeType="1"/>
            <a:endCxn id="32782" idx="0"/>
          </p:cNvCxnSpPr>
          <p:nvPr/>
        </p:nvCxnSpPr>
        <p:spPr bwMode="auto">
          <a:xfrm flipH="1">
            <a:off x="3581400" y="3657600"/>
            <a:ext cx="3048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81" name="Text Box 19"/>
          <p:cNvSpPr txBox="1">
            <a:spLocks noChangeArrowheads="1"/>
          </p:cNvSpPr>
          <p:nvPr/>
        </p:nvSpPr>
        <p:spPr bwMode="auto">
          <a:xfrm>
            <a:off x="3505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2782" name="Rectangle 20"/>
          <p:cNvSpPr>
            <a:spLocks noChangeArrowheads="1"/>
          </p:cNvSpPr>
          <p:nvPr/>
        </p:nvSpPr>
        <p:spPr bwMode="auto">
          <a:xfrm>
            <a:off x="33528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Rectangle 21"/>
          <p:cNvSpPr>
            <a:spLocks noChangeArrowheads="1"/>
          </p:cNvSpPr>
          <p:nvPr/>
        </p:nvSpPr>
        <p:spPr bwMode="auto">
          <a:xfrm>
            <a:off x="39624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22"/>
          <p:cNvSpPr>
            <a:spLocks noChangeShapeType="1"/>
          </p:cNvSpPr>
          <p:nvPr/>
        </p:nvSpPr>
        <p:spPr bwMode="auto">
          <a:xfrm>
            <a:off x="3886200" y="36576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Text Box 23"/>
          <p:cNvSpPr txBox="1">
            <a:spLocks noChangeArrowheads="1"/>
          </p:cNvSpPr>
          <p:nvPr/>
        </p:nvSpPr>
        <p:spPr bwMode="auto">
          <a:xfrm>
            <a:off x="3975100" y="363061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2786" name="Oval 24"/>
          <p:cNvSpPr>
            <a:spLocks noChangeArrowheads="1"/>
          </p:cNvSpPr>
          <p:nvPr/>
        </p:nvSpPr>
        <p:spPr bwMode="auto">
          <a:xfrm>
            <a:off x="4800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2787" name="AutoShape 25"/>
          <p:cNvCxnSpPr>
            <a:cxnSpLocks noChangeShapeType="1"/>
            <a:stCxn id="32776" idx="4"/>
            <a:endCxn id="32786" idx="0"/>
          </p:cNvCxnSpPr>
          <p:nvPr/>
        </p:nvCxnSpPr>
        <p:spPr bwMode="auto">
          <a:xfrm>
            <a:off x="4419600" y="2743200"/>
            <a:ext cx="609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8" name="AutoShape 26"/>
          <p:cNvCxnSpPr>
            <a:cxnSpLocks noChangeShapeType="1"/>
            <a:endCxn id="32790" idx="0"/>
          </p:cNvCxnSpPr>
          <p:nvPr/>
        </p:nvCxnSpPr>
        <p:spPr bwMode="auto">
          <a:xfrm flipH="1">
            <a:off x="4800600" y="3657600"/>
            <a:ext cx="304800" cy="457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89" name="Text Box 27"/>
          <p:cNvSpPr txBox="1">
            <a:spLocks noChangeArrowheads="1"/>
          </p:cNvSpPr>
          <p:nvPr/>
        </p:nvSpPr>
        <p:spPr bwMode="auto">
          <a:xfrm>
            <a:off x="4648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2790" name="Rectangle 28"/>
          <p:cNvSpPr>
            <a:spLocks noChangeArrowheads="1"/>
          </p:cNvSpPr>
          <p:nvPr/>
        </p:nvSpPr>
        <p:spPr bwMode="auto">
          <a:xfrm>
            <a:off x="4572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91" name="Text Box 29"/>
          <p:cNvSpPr txBox="1">
            <a:spLocks noChangeArrowheads="1"/>
          </p:cNvSpPr>
          <p:nvPr/>
        </p:nvSpPr>
        <p:spPr bwMode="auto">
          <a:xfrm>
            <a:off x="4648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2792" name="Text Box 30"/>
          <p:cNvSpPr txBox="1">
            <a:spLocks noChangeArrowheads="1"/>
          </p:cNvSpPr>
          <p:nvPr/>
        </p:nvSpPr>
        <p:spPr bwMode="auto">
          <a:xfrm>
            <a:off x="5257800" y="32004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 Backtrack</a:t>
            </a:r>
          </a:p>
        </p:txBody>
      </p:sp>
      <p:sp>
        <p:nvSpPr>
          <p:cNvPr id="32793" name="Rectangle 31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32794" name="Text Box 32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32795" name="Text Box 33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32796" name="Text Box 34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32797" name="Text Box 35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32798" name="Text Box 36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32799" name="Text Box 37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32800" name="Text Box 38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32801" name="Text Box 39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32802" name="Text Box 40"/>
          <p:cNvSpPr txBox="1">
            <a:spLocks noChangeArrowheads="1"/>
          </p:cNvSpPr>
          <p:nvPr/>
        </p:nvSpPr>
        <p:spPr bwMode="auto">
          <a:xfrm>
            <a:off x="1143000" y="19954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32803" name="Text Box 41"/>
          <p:cNvSpPr txBox="1">
            <a:spLocks noChangeArrowheads="1"/>
          </p:cNvSpPr>
          <p:nvPr/>
        </p:nvSpPr>
        <p:spPr bwMode="auto">
          <a:xfrm>
            <a:off x="1143000" y="23002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32804" name="Text Box 42"/>
          <p:cNvSpPr txBox="1">
            <a:spLocks noChangeArrowheads="1"/>
          </p:cNvSpPr>
          <p:nvPr/>
        </p:nvSpPr>
        <p:spPr bwMode="auto">
          <a:xfrm>
            <a:off x="1143000" y="26050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32805" name="Text Box 43"/>
          <p:cNvSpPr txBox="1">
            <a:spLocks noChangeArrowheads="1"/>
          </p:cNvSpPr>
          <p:nvPr/>
        </p:nvSpPr>
        <p:spPr bwMode="auto">
          <a:xfrm>
            <a:off x="1143000" y="29098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32806" name="Text Box 44"/>
          <p:cNvSpPr txBox="1">
            <a:spLocks noChangeArrowheads="1"/>
          </p:cNvSpPr>
          <p:nvPr/>
        </p:nvSpPr>
        <p:spPr bwMode="auto">
          <a:xfrm>
            <a:off x="1143000" y="3214688"/>
            <a:ext cx="414338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b’ +</a:t>
            </a:r>
          </a:p>
        </p:txBody>
      </p:sp>
    </p:spTree>
    <p:extLst>
      <p:ext uri="{BB962C8B-B14F-4D97-AF65-F5344CB8AC3E}">
        <p14:creationId xmlns:p14="http://schemas.microsoft.com/office/powerpoint/2010/main" val="3591401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5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A2DE77A-391B-324F-AD0D-F836C3D1092A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51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33796" name="Text Box 56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</a:t>
            </a:r>
          </a:p>
        </p:txBody>
      </p:sp>
      <p:sp>
        <p:nvSpPr>
          <p:cNvPr id="33798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33799" name="AutoShape 4"/>
          <p:cNvCxnSpPr>
            <a:cxnSpLocks noChangeShapeType="1"/>
            <a:stCxn id="33798" idx="4"/>
            <a:endCxn id="33808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00" name="Text Box 5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3801" name="Text Box 6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33802" name="Text Box 7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33803" name="Text Box 8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33804" name="Text Box 9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33805" name="Text Box 10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33806" name="Text Box 12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33807" name="Text Box 13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33808" name="Oval 14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33809" name="AutoShape 15"/>
          <p:cNvCxnSpPr>
            <a:cxnSpLocks noChangeShapeType="1"/>
            <a:stCxn id="33808" idx="4"/>
            <a:endCxn id="33811" idx="0"/>
          </p:cNvCxnSpPr>
          <p:nvPr/>
        </p:nvCxnSpPr>
        <p:spPr bwMode="auto">
          <a:xfrm flipH="1">
            <a:off x="3886200" y="2743200"/>
            <a:ext cx="5334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10" name="Text Box 16"/>
          <p:cNvSpPr txBox="1">
            <a:spLocks noChangeArrowheads="1"/>
          </p:cNvSpPr>
          <p:nvPr/>
        </p:nvSpPr>
        <p:spPr bwMode="auto">
          <a:xfrm>
            <a:off x="3886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3811" name="Oval 17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3812" name="AutoShape 18"/>
          <p:cNvCxnSpPr>
            <a:cxnSpLocks noChangeShapeType="1"/>
            <a:endCxn id="33826" idx="0"/>
          </p:cNvCxnSpPr>
          <p:nvPr/>
        </p:nvCxnSpPr>
        <p:spPr bwMode="auto">
          <a:xfrm flipH="1">
            <a:off x="3581400" y="3657600"/>
            <a:ext cx="3048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13" name="Text Box 19"/>
          <p:cNvSpPr txBox="1">
            <a:spLocks noChangeArrowheads="1"/>
          </p:cNvSpPr>
          <p:nvPr/>
        </p:nvSpPr>
        <p:spPr bwMode="auto">
          <a:xfrm>
            <a:off x="3505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3814" name="Oval 20"/>
          <p:cNvSpPr>
            <a:spLocks noChangeArrowheads="1"/>
          </p:cNvSpPr>
          <p:nvPr/>
        </p:nvSpPr>
        <p:spPr bwMode="auto">
          <a:xfrm>
            <a:off x="6248400" y="48768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d=1</a:t>
            </a:r>
          </a:p>
        </p:txBody>
      </p:sp>
      <p:sp>
        <p:nvSpPr>
          <p:cNvPr id="33815" name="Oval 21"/>
          <p:cNvSpPr>
            <a:spLocks noChangeArrowheads="1"/>
          </p:cNvSpPr>
          <p:nvPr/>
        </p:nvSpPr>
        <p:spPr bwMode="auto">
          <a:xfrm>
            <a:off x="4419600" y="55626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c=1</a:t>
            </a:r>
          </a:p>
        </p:txBody>
      </p:sp>
      <p:sp>
        <p:nvSpPr>
          <p:cNvPr id="33816" name="Line 22"/>
          <p:cNvSpPr>
            <a:spLocks noChangeShapeType="1"/>
          </p:cNvSpPr>
          <p:nvPr/>
        </p:nvSpPr>
        <p:spPr bwMode="auto">
          <a:xfrm>
            <a:off x="5257800" y="5105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7" name="Line 23"/>
          <p:cNvSpPr>
            <a:spLocks noChangeShapeType="1"/>
          </p:cNvSpPr>
          <p:nvPr/>
        </p:nvSpPr>
        <p:spPr bwMode="auto">
          <a:xfrm flipV="1">
            <a:off x="5257800" y="51054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8" name="Text Box 24"/>
          <p:cNvSpPr txBox="1">
            <a:spLocks noChangeArrowheads="1"/>
          </p:cNvSpPr>
          <p:nvPr/>
        </p:nvSpPr>
        <p:spPr bwMode="auto">
          <a:xfrm>
            <a:off x="5257800" y="4800600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4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33819" name="Oval 25"/>
          <p:cNvSpPr>
            <a:spLocks noChangeArrowheads="1"/>
          </p:cNvSpPr>
          <p:nvPr/>
        </p:nvSpPr>
        <p:spPr bwMode="auto">
          <a:xfrm>
            <a:off x="4419600" y="48768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a=0</a:t>
            </a:r>
          </a:p>
        </p:txBody>
      </p:sp>
      <p:sp>
        <p:nvSpPr>
          <p:cNvPr id="33820" name="Oval 26"/>
          <p:cNvSpPr>
            <a:spLocks noChangeArrowheads="1"/>
          </p:cNvSpPr>
          <p:nvPr/>
        </p:nvSpPr>
        <p:spPr bwMode="auto">
          <a:xfrm>
            <a:off x="6248400" y="55626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d=0</a:t>
            </a:r>
          </a:p>
        </p:txBody>
      </p:sp>
      <p:sp>
        <p:nvSpPr>
          <p:cNvPr id="33821" name="Line 27"/>
          <p:cNvSpPr>
            <a:spLocks noChangeShapeType="1"/>
          </p:cNvSpPr>
          <p:nvPr/>
        </p:nvSpPr>
        <p:spPr bwMode="auto">
          <a:xfrm>
            <a:off x="5257800" y="5791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2" name="Line 28"/>
          <p:cNvSpPr>
            <a:spLocks noChangeShapeType="1"/>
          </p:cNvSpPr>
          <p:nvPr/>
        </p:nvSpPr>
        <p:spPr bwMode="auto">
          <a:xfrm>
            <a:off x="5257800" y="51054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3" name="Text Box 29"/>
          <p:cNvSpPr txBox="1">
            <a:spLocks noChangeArrowheads="1"/>
          </p:cNvSpPr>
          <p:nvPr/>
        </p:nvSpPr>
        <p:spPr bwMode="auto">
          <a:xfrm>
            <a:off x="5257800" y="5791200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4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33824" name="AutoShape 30"/>
          <p:cNvSpPr>
            <a:spLocks noChangeArrowheads="1"/>
          </p:cNvSpPr>
          <p:nvPr/>
        </p:nvSpPr>
        <p:spPr bwMode="auto">
          <a:xfrm>
            <a:off x="6629400" y="5334000"/>
            <a:ext cx="152400" cy="228600"/>
          </a:xfrm>
          <a:prstGeom prst="upDownArrow">
            <a:avLst>
              <a:gd name="adj1" fmla="val 50000"/>
              <a:gd name="adj2" fmla="val 3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33825" name="Text Box 31"/>
          <p:cNvSpPr txBox="1">
            <a:spLocks noChangeArrowheads="1"/>
          </p:cNvSpPr>
          <p:nvPr/>
        </p:nvSpPr>
        <p:spPr bwMode="auto">
          <a:xfrm>
            <a:off x="7239000" y="52578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Conflict!</a:t>
            </a:r>
          </a:p>
        </p:txBody>
      </p:sp>
      <p:sp>
        <p:nvSpPr>
          <p:cNvPr id="33826" name="Rectangle 32"/>
          <p:cNvSpPr>
            <a:spLocks noChangeArrowheads="1"/>
          </p:cNvSpPr>
          <p:nvPr/>
        </p:nvSpPr>
        <p:spPr bwMode="auto">
          <a:xfrm>
            <a:off x="33528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7" name="Rectangle 33"/>
          <p:cNvSpPr>
            <a:spLocks noChangeArrowheads="1"/>
          </p:cNvSpPr>
          <p:nvPr/>
        </p:nvSpPr>
        <p:spPr bwMode="auto">
          <a:xfrm>
            <a:off x="39624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8" name="Line 34"/>
          <p:cNvSpPr>
            <a:spLocks noChangeShapeType="1"/>
          </p:cNvSpPr>
          <p:nvPr/>
        </p:nvSpPr>
        <p:spPr bwMode="auto">
          <a:xfrm>
            <a:off x="3886200" y="36576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9" name="Text Box 35"/>
          <p:cNvSpPr txBox="1">
            <a:spLocks noChangeArrowheads="1"/>
          </p:cNvSpPr>
          <p:nvPr/>
        </p:nvSpPr>
        <p:spPr bwMode="auto">
          <a:xfrm>
            <a:off x="3975100" y="363061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3830" name="Oval 36"/>
          <p:cNvSpPr>
            <a:spLocks noChangeArrowheads="1"/>
          </p:cNvSpPr>
          <p:nvPr/>
        </p:nvSpPr>
        <p:spPr bwMode="auto">
          <a:xfrm>
            <a:off x="4800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3831" name="AutoShape 37"/>
          <p:cNvCxnSpPr>
            <a:cxnSpLocks noChangeShapeType="1"/>
            <a:stCxn id="33808" idx="4"/>
            <a:endCxn id="33830" idx="0"/>
          </p:cNvCxnSpPr>
          <p:nvPr/>
        </p:nvCxnSpPr>
        <p:spPr bwMode="auto">
          <a:xfrm>
            <a:off x="4419600" y="2743200"/>
            <a:ext cx="609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32" name="AutoShape 38"/>
          <p:cNvCxnSpPr>
            <a:cxnSpLocks noChangeShapeType="1"/>
            <a:stCxn id="33830" idx="4"/>
            <a:endCxn id="33834" idx="0"/>
          </p:cNvCxnSpPr>
          <p:nvPr/>
        </p:nvCxnSpPr>
        <p:spPr bwMode="auto">
          <a:xfrm flipH="1">
            <a:off x="4800600" y="3657600"/>
            <a:ext cx="228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33" name="Text Box 39"/>
          <p:cNvSpPr txBox="1">
            <a:spLocks noChangeArrowheads="1"/>
          </p:cNvSpPr>
          <p:nvPr/>
        </p:nvSpPr>
        <p:spPr bwMode="auto">
          <a:xfrm>
            <a:off x="4648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3834" name="Rectangle 40"/>
          <p:cNvSpPr>
            <a:spLocks noChangeArrowheads="1"/>
          </p:cNvSpPr>
          <p:nvPr/>
        </p:nvSpPr>
        <p:spPr bwMode="auto">
          <a:xfrm>
            <a:off x="4572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35" name="Rectangle 41"/>
          <p:cNvSpPr>
            <a:spLocks noChangeArrowheads="1"/>
          </p:cNvSpPr>
          <p:nvPr/>
        </p:nvSpPr>
        <p:spPr bwMode="auto">
          <a:xfrm>
            <a:off x="5168900" y="41417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36" name="Line 42"/>
          <p:cNvSpPr>
            <a:spLocks noChangeShapeType="1"/>
          </p:cNvSpPr>
          <p:nvPr/>
        </p:nvSpPr>
        <p:spPr bwMode="auto">
          <a:xfrm>
            <a:off x="5029200" y="3657600"/>
            <a:ext cx="368300" cy="484188"/>
          </a:xfrm>
          <a:prstGeom prst="line">
            <a:avLst/>
          </a:prstGeom>
          <a:noFill/>
          <a:ln w="1905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7" name="Text Box 43"/>
          <p:cNvSpPr txBox="1">
            <a:spLocks noChangeArrowheads="1"/>
          </p:cNvSpPr>
          <p:nvPr/>
        </p:nvSpPr>
        <p:spPr bwMode="auto">
          <a:xfrm>
            <a:off x="5181600" y="3657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3838" name="Text Box 44"/>
          <p:cNvSpPr txBox="1">
            <a:spLocks noChangeArrowheads="1"/>
          </p:cNvSpPr>
          <p:nvPr/>
        </p:nvSpPr>
        <p:spPr bwMode="auto">
          <a:xfrm>
            <a:off x="4648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3839" name="Text Box 45"/>
          <p:cNvSpPr txBox="1">
            <a:spLocks noChangeArrowheads="1"/>
          </p:cNvSpPr>
          <p:nvPr/>
        </p:nvSpPr>
        <p:spPr bwMode="auto">
          <a:xfrm>
            <a:off x="5410200" y="36576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 Other Decision</a:t>
            </a:r>
          </a:p>
        </p:txBody>
      </p:sp>
      <p:sp>
        <p:nvSpPr>
          <p:cNvPr id="33840" name="Rectangle 46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33841" name="Text Box 48"/>
          <p:cNvSpPr txBox="1">
            <a:spLocks noChangeArrowheads="1"/>
          </p:cNvSpPr>
          <p:nvPr/>
        </p:nvSpPr>
        <p:spPr bwMode="auto">
          <a:xfrm>
            <a:off x="1143000" y="3214688"/>
            <a:ext cx="414338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b’ +</a:t>
            </a:r>
          </a:p>
        </p:txBody>
      </p:sp>
      <p:sp>
        <p:nvSpPr>
          <p:cNvPr id="33842" name="Text Box 49"/>
          <p:cNvSpPr txBox="1">
            <a:spLocks noChangeArrowheads="1"/>
          </p:cNvSpPr>
          <p:nvPr/>
        </p:nvSpPr>
        <p:spPr bwMode="auto">
          <a:xfrm>
            <a:off x="1538288" y="3214688"/>
            <a:ext cx="48895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c’ +</a:t>
            </a:r>
          </a:p>
        </p:txBody>
      </p:sp>
      <p:sp>
        <p:nvSpPr>
          <p:cNvPr id="33843" name="Text Box 50"/>
          <p:cNvSpPr txBox="1">
            <a:spLocks noChangeArrowheads="1"/>
          </p:cNvSpPr>
          <p:nvPr/>
        </p:nvSpPr>
        <p:spPr bwMode="auto">
          <a:xfrm>
            <a:off x="1143000" y="26050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33844" name="Text Box 51"/>
          <p:cNvSpPr txBox="1">
            <a:spLocks noChangeArrowheads="1"/>
          </p:cNvSpPr>
          <p:nvPr/>
        </p:nvSpPr>
        <p:spPr bwMode="auto">
          <a:xfrm>
            <a:off x="1143000" y="2909888"/>
            <a:ext cx="3810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 +</a:t>
            </a:r>
          </a:p>
        </p:txBody>
      </p:sp>
      <p:sp>
        <p:nvSpPr>
          <p:cNvPr id="33845" name="Text Box 54"/>
          <p:cNvSpPr txBox="1">
            <a:spLocks noChangeArrowheads="1"/>
          </p:cNvSpPr>
          <p:nvPr/>
        </p:nvSpPr>
        <p:spPr bwMode="auto">
          <a:xfrm>
            <a:off x="1447800" y="2590800"/>
            <a:ext cx="48895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c’ +</a:t>
            </a:r>
          </a:p>
        </p:txBody>
      </p:sp>
      <p:sp>
        <p:nvSpPr>
          <p:cNvPr id="33846" name="Text Box 55"/>
          <p:cNvSpPr txBox="1">
            <a:spLocks noChangeArrowheads="1"/>
          </p:cNvSpPr>
          <p:nvPr/>
        </p:nvSpPr>
        <p:spPr bwMode="auto">
          <a:xfrm>
            <a:off x="1447800" y="2909888"/>
            <a:ext cx="48895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c’ +</a:t>
            </a:r>
          </a:p>
        </p:txBody>
      </p:sp>
    </p:spTree>
    <p:extLst>
      <p:ext uri="{BB962C8B-B14F-4D97-AF65-F5344CB8AC3E}">
        <p14:creationId xmlns:p14="http://schemas.microsoft.com/office/powerpoint/2010/main" val="1257223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1B7942F-B6DB-ED42-BCE1-38D5B5779BD7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52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</a:t>
            </a:r>
          </a:p>
        </p:txBody>
      </p:sp>
      <p:sp>
        <p:nvSpPr>
          <p:cNvPr id="34821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34822" name="AutoShape 4"/>
          <p:cNvCxnSpPr>
            <a:cxnSpLocks noChangeShapeType="1"/>
            <a:stCxn id="34821" idx="4"/>
            <a:endCxn id="34832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23" name="Text Box 5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4824" name="Text Box 6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34825" name="Text Box 7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34826" name="Text Box 8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34827" name="Text Box 9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34828" name="Text Box 10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34829" name="Text Box 11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34830" name="Text Box 12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34831" name="Text Box 13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34832" name="Oval 14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34833" name="AutoShape 15"/>
          <p:cNvCxnSpPr>
            <a:cxnSpLocks noChangeShapeType="1"/>
            <a:stCxn id="34832" idx="4"/>
            <a:endCxn id="34835" idx="0"/>
          </p:cNvCxnSpPr>
          <p:nvPr/>
        </p:nvCxnSpPr>
        <p:spPr bwMode="auto">
          <a:xfrm flipH="1">
            <a:off x="3886200" y="2743200"/>
            <a:ext cx="5334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34" name="Text Box 16"/>
          <p:cNvSpPr txBox="1">
            <a:spLocks noChangeArrowheads="1"/>
          </p:cNvSpPr>
          <p:nvPr/>
        </p:nvSpPr>
        <p:spPr bwMode="auto">
          <a:xfrm>
            <a:off x="3886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4835" name="Oval 17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4836" name="AutoShape 18"/>
          <p:cNvCxnSpPr>
            <a:cxnSpLocks noChangeShapeType="1"/>
            <a:endCxn id="34838" idx="0"/>
          </p:cNvCxnSpPr>
          <p:nvPr/>
        </p:nvCxnSpPr>
        <p:spPr bwMode="auto">
          <a:xfrm flipH="1">
            <a:off x="3581400" y="3657600"/>
            <a:ext cx="3048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37" name="Text Box 19"/>
          <p:cNvSpPr txBox="1">
            <a:spLocks noChangeArrowheads="1"/>
          </p:cNvSpPr>
          <p:nvPr/>
        </p:nvSpPr>
        <p:spPr bwMode="auto">
          <a:xfrm>
            <a:off x="3505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4838" name="Rectangle 20"/>
          <p:cNvSpPr>
            <a:spLocks noChangeArrowheads="1"/>
          </p:cNvSpPr>
          <p:nvPr/>
        </p:nvSpPr>
        <p:spPr bwMode="auto">
          <a:xfrm>
            <a:off x="33528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9" name="Rectangle 21"/>
          <p:cNvSpPr>
            <a:spLocks noChangeArrowheads="1"/>
          </p:cNvSpPr>
          <p:nvPr/>
        </p:nvSpPr>
        <p:spPr bwMode="auto">
          <a:xfrm>
            <a:off x="39624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0" name="Line 22"/>
          <p:cNvSpPr>
            <a:spLocks noChangeShapeType="1"/>
          </p:cNvSpPr>
          <p:nvPr/>
        </p:nvSpPr>
        <p:spPr bwMode="auto">
          <a:xfrm>
            <a:off x="3886200" y="36576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1" name="Text Box 23"/>
          <p:cNvSpPr txBox="1">
            <a:spLocks noChangeArrowheads="1"/>
          </p:cNvSpPr>
          <p:nvPr/>
        </p:nvSpPr>
        <p:spPr bwMode="auto">
          <a:xfrm>
            <a:off x="3975100" y="363061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4842" name="Oval 24"/>
          <p:cNvSpPr>
            <a:spLocks noChangeArrowheads="1"/>
          </p:cNvSpPr>
          <p:nvPr/>
        </p:nvSpPr>
        <p:spPr bwMode="auto">
          <a:xfrm>
            <a:off x="4800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4843" name="AutoShape 25"/>
          <p:cNvCxnSpPr>
            <a:cxnSpLocks noChangeShapeType="1"/>
            <a:stCxn id="34832" idx="4"/>
            <a:endCxn id="34842" idx="0"/>
          </p:cNvCxnSpPr>
          <p:nvPr/>
        </p:nvCxnSpPr>
        <p:spPr bwMode="auto">
          <a:xfrm>
            <a:off x="4419600" y="2743200"/>
            <a:ext cx="609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44" name="AutoShape 26"/>
          <p:cNvCxnSpPr>
            <a:cxnSpLocks noChangeShapeType="1"/>
            <a:stCxn id="34842" idx="4"/>
            <a:endCxn id="34846" idx="0"/>
          </p:cNvCxnSpPr>
          <p:nvPr/>
        </p:nvCxnSpPr>
        <p:spPr bwMode="auto">
          <a:xfrm flipH="1">
            <a:off x="4800600" y="3657600"/>
            <a:ext cx="228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45" name="Text Box 27"/>
          <p:cNvSpPr txBox="1">
            <a:spLocks noChangeArrowheads="1"/>
          </p:cNvSpPr>
          <p:nvPr/>
        </p:nvSpPr>
        <p:spPr bwMode="auto">
          <a:xfrm>
            <a:off x="4648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4846" name="Rectangle 28"/>
          <p:cNvSpPr>
            <a:spLocks noChangeArrowheads="1"/>
          </p:cNvSpPr>
          <p:nvPr/>
        </p:nvSpPr>
        <p:spPr bwMode="auto">
          <a:xfrm>
            <a:off x="4572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7" name="Rectangle 29"/>
          <p:cNvSpPr>
            <a:spLocks noChangeArrowheads="1"/>
          </p:cNvSpPr>
          <p:nvPr/>
        </p:nvSpPr>
        <p:spPr bwMode="auto">
          <a:xfrm>
            <a:off x="5168900" y="41417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8" name="Line 30"/>
          <p:cNvSpPr>
            <a:spLocks noChangeShapeType="1"/>
          </p:cNvSpPr>
          <p:nvPr/>
        </p:nvSpPr>
        <p:spPr bwMode="auto">
          <a:xfrm>
            <a:off x="5029200" y="3657600"/>
            <a:ext cx="36830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9" name="Text Box 31"/>
          <p:cNvSpPr txBox="1">
            <a:spLocks noChangeArrowheads="1"/>
          </p:cNvSpPr>
          <p:nvPr/>
        </p:nvSpPr>
        <p:spPr bwMode="auto">
          <a:xfrm>
            <a:off x="5181600" y="3657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4850" name="Text Box 32"/>
          <p:cNvSpPr txBox="1">
            <a:spLocks noChangeArrowheads="1"/>
          </p:cNvSpPr>
          <p:nvPr/>
        </p:nvSpPr>
        <p:spPr bwMode="auto">
          <a:xfrm>
            <a:off x="4648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4851" name="Text Box 33"/>
          <p:cNvSpPr txBox="1">
            <a:spLocks noChangeArrowheads="1"/>
          </p:cNvSpPr>
          <p:nvPr/>
        </p:nvSpPr>
        <p:spPr bwMode="auto">
          <a:xfrm>
            <a:off x="5486400" y="14478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 Backtrack</a:t>
            </a:r>
          </a:p>
        </p:txBody>
      </p:sp>
      <p:sp>
        <p:nvSpPr>
          <p:cNvPr id="34852" name="Rectangle 34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</p:spTree>
    <p:extLst>
      <p:ext uri="{BB962C8B-B14F-4D97-AF65-F5344CB8AC3E}">
        <p14:creationId xmlns:p14="http://schemas.microsoft.com/office/powerpoint/2010/main" val="3535412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CAB9400-B86C-8740-B825-40F14F66850A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53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 </a:t>
            </a:r>
          </a:p>
        </p:txBody>
      </p:sp>
      <p:sp>
        <p:nvSpPr>
          <p:cNvPr id="35845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35846" name="AutoShape 4"/>
          <p:cNvCxnSpPr>
            <a:cxnSpLocks noChangeShapeType="1"/>
            <a:stCxn id="35845" idx="4"/>
            <a:endCxn id="35856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47" name="Text Box 5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5848" name="Text Box 6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35849" name="Text Box 7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35850" name="Text Box 8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35851" name="Text Box 9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35852" name="Text Box 10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35853" name="Text Box 11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35854" name="Text Box 12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35855" name="Text Box 13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35856" name="Oval 14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35857" name="AutoShape 15"/>
          <p:cNvCxnSpPr>
            <a:cxnSpLocks noChangeShapeType="1"/>
            <a:stCxn id="35856" idx="4"/>
            <a:endCxn id="35859" idx="0"/>
          </p:cNvCxnSpPr>
          <p:nvPr/>
        </p:nvCxnSpPr>
        <p:spPr bwMode="auto">
          <a:xfrm flipH="1">
            <a:off x="3886200" y="2743200"/>
            <a:ext cx="5334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58" name="Text Box 16"/>
          <p:cNvSpPr txBox="1">
            <a:spLocks noChangeArrowheads="1"/>
          </p:cNvSpPr>
          <p:nvPr/>
        </p:nvSpPr>
        <p:spPr bwMode="auto">
          <a:xfrm>
            <a:off x="3886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5859" name="Oval 17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5860" name="AutoShape 18"/>
          <p:cNvCxnSpPr>
            <a:cxnSpLocks noChangeShapeType="1"/>
            <a:endCxn id="35862" idx="0"/>
          </p:cNvCxnSpPr>
          <p:nvPr/>
        </p:nvCxnSpPr>
        <p:spPr bwMode="auto">
          <a:xfrm flipH="1">
            <a:off x="3581400" y="3657600"/>
            <a:ext cx="3048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61" name="Text Box 19"/>
          <p:cNvSpPr txBox="1">
            <a:spLocks noChangeArrowheads="1"/>
          </p:cNvSpPr>
          <p:nvPr/>
        </p:nvSpPr>
        <p:spPr bwMode="auto">
          <a:xfrm>
            <a:off x="3505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5862" name="Rectangle 20"/>
          <p:cNvSpPr>
            <a:spLocks noChangeArrowheads="1"/>
          </p:cNvSpPr>
          <p:nvPr/>
        </p:nvSpPr>
        <p:spPr bwMode="auto">
          <a:xfrm>
            <a:off x="33528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3" name="Rectangle 21"/>
          <p:cNvSpPr>
            <a:spLocks noChangeArrowheads="1"/>
          </p:cNvSpPr>
          <p:nvPr/>
        </p:nvSpPr>
        <p:spPr bwMode="auto">
          <a:xfrm>
            <a:off x="39624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4" name="Line 22"/>
          <p:cNvSpPr>
            <a:spLocks noChangeShapeType="1"/>
          </p:cNvSpPr>
          <p:nvPr/>
        </p:nvSpPr>
        <p:spPr bwMode="auto">
          <a:xfrm>
            <a:off x="3886200" y="36576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5" name="Text Box 23"/>
          <p:cNvSpPr txBox="1">
            <a:spLocks noChangeArrowheads="1"/>
          </p:cNvSpPr>
          <p:nvPr/>
        </p:nvSpPr>
        <p:spPr bwMode="auto">
          <a:xfrm>
            <a:off x="3975100" y="363061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5866" name="Oval 24"/>
          <p:cNvSpPr>
            <a:spLocks noChangeArrowheads="1"/>
          </p:cNvSpPr>
          <p:nvPr/>
        </p:nvSpPr>
        <p:spPr bwMode="auto">
          <a:xfrm>
            <a:off x="4800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5867" name="AutoShape 25"/>
          <p:cNvCxnSpPr>
            <a:cxnSpLocks noChangeShapeType="1"/>
            <a:stCxn id="35856" idx="4"/>
            <a:endCxn id="35866" idx="0"/>
          </p:cNvCxnSpPr>
          <p:nvPr/>
        </p:nvCxnSpPr>
        <p:spPr bwMode="auto">
          <a:xfrm>
            <a:off x="4419600" y="2743200"/>
            <a:ext cx="609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68" name="AutoShape 26"/>
          <p:cNvCxnSpPr>
            <a:cxnSpLocks noChangeShapeType="1"/>
            <a:stCxn id="35866" idx="4"/>
            <a:endCxn id="35870" idx="0"/>
          </p:cNvCxnSpPr>
          <p:nvPr/>
        </p:nvCxnSpPr>
        <p:spPr bwMode="auto">
          <a:xfrm flipH="1">
            <a:off x="4800600" y="3657600"/>
            <a:ext cx="228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69" name="Text Box 27"/>
          <p:cNvSpPr txBox="1">
            <a:spLocks noChangeArrowheads="1"/>
          </p:cNvSpPr>
          <p:nvPr/>
        </p:nvSpPr>
        <p:spPr bwMode="auto">
          <a:xfrm>
            <a:off x="4648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5870" name="Rectangle 28"/>
          <p:cNvSpPr>
            <a:spLocks noChangeArrowheads="1"/>
          </p:cNvSpPr>
          <p:nvPr/>
        </p:nvSpPr>
        <p:spPr bwMode="auto">
          <a:xfrm>
            <a:off x="4572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1" name="Rectangle 29"/>
          <p:cNvSpPr>
            <a:spLocks noChangeArrowheads="1"/>
          </p:cNvSpPr>
          <p:nvPr/>
        </p:nvSpPr>
        <p:spPr bwMode="auto">
          <a:xfrm>
            <a:off x="5168900" y="41417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2" name="Line 30"/>
          <p:cNvSpPr>
            <a:spLocks noChangeShapeType="1"/>
          </p:cNvSpPr>
          <p:nvPr/>
        </p:nvSpPr>
        <p:spPr bwMode="auto">
          <a:xfrm>
            <a:off x="5029200" y="3657600"/>
            <a:ext cx="36830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Text Box 31"/>
          <p:cNvSpPr txBox="1">
            <a:spLocks noChangeArrowheads="1"/>
          </p:cNvSpPr>
          <p:nvPr/>
        </p:nvSpPr>
        <p:spPr bwMode="auto">
          <a:xfrm>
            <a:off x="5181600" y="3657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5874" name="Text Box 32"/>
          <p:cNvSpPr txBox="1">
            <a:spLocks noChangeArrowheads="1"/>
          </p:cNvSpPr>
          <p:nvPr/>
        </p:nvSpPr>
        <p:spPr bwMode="auto">
          <a:xfrm>
            <a:off x="4648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cxnSp>
        <p:nvCxnSpPr>
          <p:cNvPr id="35875" name="AutoShape 33"/>
          <p:cNvCxnSpPr>
            <a:cxnSpLocks noChangeShapeType="1"/>
            <a:stCxn id="35845" idx="4"/>
          </p:cNvCxnSpPr>
          <p:nvPr/>
        </p:nvCxnSpPr>
        <p:spPr bwMode="auto">
          <a:xfrm>
            <a:off x="5257800" y="1905000"/>
            <a:ext cx="990600" cy="381000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76" name="Text Box 34"/>
          <p:cNvSpPr txBox="1">
            <a:spLocks noChangeArrowheads="1"/>
          </p:cNvSpPr>
          <p:nvPr/>
        </p:nvSpPr>
        <p:spPr bwMode="auto">
          <a:xfrm>
            <a:off x="5562600" y="18288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5877" name="Text Box 35"/>
          <p:cNvSpPr txBox="1">
            <a:spLocks noChangeArrowheads="1"/>
          </p:cNvSpPr>
          <p:nvPr/>
        </p:nvSpPr>
        <p:spPr bwMode="auto">
          <a:xfrm>
            <a:off x="6019800" y="18288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 Other Decision</a:t>
            </a:r>
          </a:p>
        </p:txBody>
      </p:sp>
      <p:sp>
        <p:nvSpPr>
          <p:cNvPr id="35878" name="Rectangle 36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35879" name="Text Box 38"/>
          <p:cNvSpPr txBox="1">
            <a:spLocks noChangeArrowheads="1"/>
          </p:cNvSpPr>
          <p:nvPr/>
        </p:nvSpPr>
        <p:spPr bwMode="auto">
          <a:xfrm>
            <a:off x="1143000" y="3519488"/>
            <a:ext cx="414338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a’ +</a:t>
            </a:r>
          </a:p>
        </p:txBody>
      </p:sp>
      <p:sp>
        <p:nvSpPr>
          <p:cNvPr id="35880" name="Text Box 39"/>
          <p:cNvSpPr txBox="1">
            <a:spLocks noChangeArrowheads="1"/>
          </p:cNvSpPr>
          <p:nvPr/>
        </p:nvSpPr>
        <p:spPr bwMode="auto">
          <a:xfrm>
            <a:off x="1143000" y="3810000"/>
            <a:ext cx="414338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a’ +</a:t>
            </a:r>
          </a:p>
        </p:txBody>
      </p:sp>
      <p:sp>
        <p:nvSpPr>
          <p:cNvPr id="35881" name="Text Box 40"/>
          <p:cNvSpPr txBox="1">
            <a:spLocks noChangeArrowheads="1"/>
          </p:cNvSpPr>
          <p:nvPr/>
        </p:nvSpPr>
        <p:spPr bwMode="auto">
          <a:xfrm>
            <a:off x="1143000" y="1690688"/>
            <a:ext cx="414338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a’ +</a:t>
            </a:r>
          </a:p>
        </p:txBody>
      </p:sp>
    </p:spTree>
    <p:extLst>
      <p:ext uri="{BB962C8B-B14F-4D97-AF65-F5344CB8AC3E}">
        <p14:creationId xmlns:p14="http://schemas.microsoft.com/office/powerpoint/2010/main" val="1572028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1C3A02F-3000-944F-B4D8-518FCE0E183F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54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 </a:t>
            </a:r>
          </a:p>
        </p:txBody>
      </p:sp>
      <p:sp>
        <p:nvSpPr>
          <p:cNvPr id="36869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36870" name="AutoShape 4"/>
          <p:cNvCxnSpPr>
            <a:cxnSpLocks noChangeShapeType="1"/>
            <a:stCxn id="36869" idx="4"/>
            <a:endCxn id="36880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71" name="Text Box 5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6872" name="Text Box 6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36873" name="Text Box 7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36874" name="Text Box 8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36875" name="Text Box 9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36876" name="Text Box 10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36877" name="Text Box 11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36878" name="Text Box 12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36879" name="Text Box 13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36880" name="Oval 14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36881" name="AutoShape 15"/>
          <p:cNvCxnSpPr>
            <a:cxnSpLocks noChangeShapeType="1"/>
            <a:stCxn id="36880" idx="4"/>
            <a:endCxn id="36883" idx="0"/>
          </p:cNvCxnSpPr>
          <p:nvPr/>
        </p:nvCxnSpPr>
        <p:spPr bwMode="auto">
          <a:xfrm flipH="1">
            <a:off x="3886200" y="2743200"/>
            <a:ext cx="5334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82" name="Text Box 16"/>
          <p:cNvSpPr txBox="1">
            <a:spLocks noChangeArrowheads="1"/>
          </p:cNvSpPr>
          <p:nvPr/>
        </p:nvSpPr>
        <p:spPr bwMode="auto">
          <a:xfrm>
            <a:off x="3886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6883" name="Oval 17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6884" name="AutoShape 18"/>
          <p:cNvCxnSpPr>
            <a:cxnSpLocks noChangeShapeType="1"/>
            <a:endCxn id="36886" idx="0"/>
          </p:cNvCxnSpPr>
          <p:nvPr/>
        </p:nvCxnSpPr>
        <p:spPr bwMode="auto">
          <a:xfrm flipH="1">
            <a:off x="3581400" y="3657600"/>
            <a:ext cx="3048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85" name="Text Box 19"/>
          <p:cNvSpPr txBox="1">
            <a:spLocks noChangeArrowheads="1"/>
          </p:cNvSpPr>
          <p:nvPr/>
        </p:nvSpPr>
        <p:spPr bwMode="auto">
          <a:xfrm>
            <a:off x="3505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6886" name="Rectangle 20"/>
          <p:cNvSpPr>
            <a:spLocks noChangeArrowheads="1"/>
          </p:cNvSpPr>
          <p:nvPr/>
        </p:nvSpPr>
        <p:spPr bwMode="auto">
          <a:xfrm>
            <a:off x="33528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7" name="Rectangle 21"/>
          <p:cNvSpPr>
            <a:spLocks noChangeArrowheads="1"/>
          </p:cNvSpPr>
          <p:nvPr/>
        </p:nvSpPr>
        <p:spPr bwMode="auto">
          <a:xfrm>
            <a:off x="39624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8" name="Line 22"/>
          <p:cNvSpPr>
            <a:spLocks noChangeShapeType="1"/>
          </p:cNvSpPr>
          <p:nvPr/>
        </p:nvSpPr>
        <p:spPr bwMode="auto">
          <a:xfrm>
            <a:off x="3886200" y="36576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Text Box 23"/>
          <p:cNvSpPr txBox="1">
            <a:spLocks noChangeArrowheads="1"/>
          </p:cNvSpPr>
          <p:nvPr/>
        </p:nvSpPr>
        <p:spPr bwMode="auto">
          <a:xfrm>
            <a:off x="3975100" y="363061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6890" name="Oval 24"/>
          <p:cNvSpPr>
            <a:spLocks noChangeArrowheads="1"/>
          </p:cNvSpPr>
          <p:nvPr/>
        </p:nvSpPr>
        <p:spPr bwMode="auto">
          <a:xfrm>
            <a:off x="4800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6891" name="AutoShape 25"/>
          <p:cNvCxnSpPr>
            <a:cxnSpLocks noChangeShapeType="1"/>
            <a:stCxn id="36880" idx="4"/>
            <a:endCxn id="36890" idx="0"/>
          </p:cNvCxnSpPr>
          <p:nvPr/>
        </p:nvCxnSpPr>
        <p:spPr bwMode="auto">
          <a:xfrm>
            <a:off x="4419600" y="2743200"/>
            <a:ext cx="609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92" name="AutoShape 26"/>
          <p:cNvCxnSpPr>
            <a:cxnSpLocks noChangeShapeType="1"/>
            <a:stCxn id="36890" idx="4"/>
            <a:endCxn id="36894" idx="0"/>
          </p:cNvCxnSpPr>
          <p:nvPr/>
        </p:nvCxnSpPr>
        <p:spPr bwMode="auto">
          <a:xfrm flipH="1">
            <a:off x="4800600" y="3657600"/>
            <a:ext cx="228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93" name="Text Box 27"/>
          <p:cNvSpPr txBox="1">
            <a:spLocks noChangeArrowheads="1"/>
          </p:cNvSpPr>
          <p:nvPr/>
        </p:nvSpPr>
        <p:spPr bwMode="auto">
          <a:xfrm>
            <a:off x="4648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6894" name="Rectangle 28"/>
          <p:cNvSpPr>
            <a:spLocks noChangeArrowheads="1"/>
          </p:cNvSpPr>
          <p:nvPr/>
        </p:nvSpPr>
        <p:spPr bwMode="auto">
          <a:xfrm>
            <a:off x="4572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95" name="Rectangle 29"/>
          <p:cNvSpPr>
            <a:spLocks noChangeArrowheads="1"/>
          </p:cNvSpPr>
          <p:nvPr/>
        </p:nvSpPr>
        <p:spPr bwMode="auto">
          <a:xfrm>
            <a:off x="5168900" y="41417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96" name="Line 30"/>
          <p:cNvSpPr>
            <a:spLocks noChangeShapeType="1"/>
          </p:cNvSpPr>
          <p:nvPr/>
        </p:nvSpPr>
        <p:spPr bwMode="auto">
          <a:xfrm>
            <a:off x="5029200" y="3657600"/>
            <a:ext cx="36830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7" name="Text Box 31"/>
          <p:cNvSpPr txBox="1">
            <a:spLocks noChangeArrowheads="1"/>
          </p:cNvSpPr>
          <p:nvPr/>
        </p:nvSpPr>
        <p:spPr bwMode="auto">
          <a:xfrm>
            <a:off x="5181600" y="3657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6898" name="Text Box 32"/>
          <p:cNvSpPr txBox="1">
            <a:spLocks noChangeArrowheads="1"/>
          </p:cNvSpPr>
          <p:nvPr/>
        </p:nvSpPr>
        <p:spPr bwMode="auto">
          <a:xfrm>
            <a:off x="4648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cxnSp>
        <p:nvCxnSpPr>
          <p:cNvPr id="36899" name="AutoShape 33"/>
          <p:cNvCxnSpPr>
            <a:cxnSpLocks noChangeShapeType="1"/>
            <a:stCxn id="36869" idx="4"/>
            <a:endCxn id="36901" idx="0"/>
          </p:cNvCxnSpPr>
          <p:nvPr/>
        </p:nvCxnSpPr>
        <p:spPr bwMode="auto">
          <a:xfrm>
            <a:off x="5257800" y="1905000"/>
            <a:ext cx="990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900" name="Text Box 34"/>
          <p:cNvSpPr txBox="1">
            <a:spLocks noChangeArrowheads="1"/>
          </p:cNvSpPr>
          <p:nvPr/>
        </p:nvSpPr>
        <p:spPr bwMode="auto">
          <a:xfrm>
            <a:off x="5562600" y="18288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6901" name="Oval 35"/>
          <p:cNvSpPr>
            <a:spLocks noChangeArrowheads="1"/>
          </p:cNvSpPr>
          <p:nvPr/>
        </p:nvSpPr>
        <p:spPr bwMode="auto">
          <a:xfrm>
            <a:off x="60198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36902" name="AutoShape 36"/>
          <p:cNvCxnSpPr>
            <a:cxnSpLocks noChangeShapeType="1"/>
            <a:stCxn id="36901" idx="4"/>
          </p:cNvCxnSpPr>
          <p:nvPr/>
        </p:nvCxnSpPr>
        <p:spPr bwMode="auto">
          <a:xfrm flipH="1">
            <a:off x="5791200" y="2743200"/>
            <a:ext cx="457200" cy="457200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903" name="Text Box 37"/>
          <p:cNvSpPr txBox="1">
            <a:spLocks noChangeArrowheads="1"/>
          </p:cNvSpPr>
          <p:nvPr/>
        </p:nvSpPr>
        <p:spPr bwMode="auto">
          <a:xfrm>
            <a:off x="5791200" y="27432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6904" name="Text Box 38"/>
          <p:cNvSpPr txBox="1">
            <a:spLocks noChangeArrowheads="1"/>
          </p:cNvSpPr>
          <p:nvPr/>
        </p:nvSpPr>
        <p:spPr bwMode="auto">
          <a:xfrm>
            <a:off x="6096000" y="27432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 Decision</a:t>
            </a:r>
          </a:p>
        </p:txBody>
      </p:sp>
      <p:sp>
        <p:nvSpPr>
          <p:cNvPr id="36905" name="Rectangle 39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36906" name="Text Box 42"/>
          <p:cNvSpPr txBox="1">
            <a:spLocks noChangeArrowheads="1"/>
          </p:cNvSpPr>
          <p:nvPr/>
        </p:nvSpPr>
        <p:spPr bwMode="auto">
          <a:xfrm>
            <a:off x="1143000" y="3519488"/>
            <a:ext cx="414338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a’ +</a:t>
            </a:r>
          </a:p>
        </p:txBody>
      </p:sp>
      <p:sp>
        <p:nvSpPr>
          <p:cNvPr id="36907" name="Text Box 43"/>
          <p:cNvSpPr txBox="1">
            <a:spLocks noChangeArrowheads="1"/>
          </p:cNvSpPr>
          <p:nvPr/>
        </p:nvSpPr>
        <p:spPr bwMode="auto">
          <a:xfrm>
            <a:off x="1143000" y="1690688"/>
            <a:ext cx="414338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a’ +</a:t>
            </a:r>
          </a:p>
        </p:txBody>
      </p:sp>
      <p:sp>
        <p:nvSpPr>
          <p:cNvPr id="36908" name="Text Box 44"/>
          <p:cNvSpPr txBox="1">
            <a:spLocks noChangeArrowheads="1"/>
          </p:cNvSpPr>
          <p:nvPr/>
        </p:nvSpPr>
        <p:spPr bwMode="auto">
          <a:xfrm>
            <a:off x="1541463" y="1690688"/>
            <a:ext cx="4572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b +</a:t>
            </a:r>
          </a:p>
        </p:txBody>
      </p:sp>
      <p:sp>
        <p:nvSpPr>
          <p:cNvPr id="36909" name="Text Box 45"/>
          <p:cNvSpPr txBox="1">
            <a:spLocks noChangeArrowheads="1"/>
          </p:cNvSpPr>
          <p:nvPr/>
        </p:nvSpPr>
        <p:spPr bwMode="auto">
          <a:xfrm>
            <a:off x="1535113" y="3517900"/>
            <a:ext cx="4572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b +</a:t>
            </a:r>
          </a:p>
        </p:txBody>
      </p:sp>
      <p:sp>
        <p:nvSpPr>
          <p:cNvPr id="36910" name="Text Box 47"/>
          <p:cNvSpPr txBox="1">
            <a:spLocks noChangeArrowheads="1"/>
          </p:cNvSpPr>
          <p:nvPr/>
        </p:nvSpPr>
        <p:spPr bwMode="auto">
          <a:xfrm>
            <a:off x="6553200" y="2133600"/>
            <a:ext cx="266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Symbol" charset="0"/>
              <a:buChar char="Ü"/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 Again choose b next</a:t>
            </a:r>
            <a:b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</a:b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     (not required)</a:t>
            </a:r>
          </a:p>
        </p:txBody>
      </p:sp>
    </p:spTree>
    <p:extLst>
      <p:ext uri="{BB962C8B-B14F-4D97-AF65-F5344CB8AC3E}">
        <p14:creationId xmlns:p14="http://schemas.microsoft.com/office/powerpoint/2010/main" val="1044655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5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5E08263-A347-954A-998A-85B28F6AF34E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55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 </a:t>
            </a:r>
          </a:p>
        </p:txBody>
      </p:sp>
      <p:sp>
        <p:nvSpPr>
          <p:cNvPr id="37893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37894" name="AutoShape 4"/>
          <p:cNvCxnSpPr>
            <a:cxnSpLocks noChangeShapeType="1"/>
            <a:stCxn id="37893" idx="4"/>
            <a:endCxn id="37904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895" name="Text Box 5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7896" name="Text Box 6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37897" name="Text Box 7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37898" name="Text Box 8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37899" name="Text Box 9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37900" name="Text Box 10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37901" name="Text Box 11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37902" name="Text Box 12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37903" name="Text Box 13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37904" name="Oval 14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37905" name="AutoShape 15"/>
          <p:cNvCxnSpPr>
            <a:cxnSpLocks noChangeShapeType="1"/>
            <a:stCxn id="37904" idx="4"/>
            <a:endCxn id="37907" idx="0"/>
          </p:cNvCxnSpPr>
          <p:nvPr/>
        </p:nvCxnSpPr>
        <p:spPr bwMode="auto">
          <a:xfrm flipH="1">
            <a:off x="3886200" y="2743200"/>
            <a:ext cx="5334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06" name="Text Box 16"/>
          <p:cNvSpPr txBox="1">
            <a:spLocks noChangeArrowheads="1"/>
          </p:cNvSpPr>
          <p:nvPr/>
        </p:nvSpPr>
        <p:spPr bwMode="auto">
          <a:xfrm>
            <a:off x="3886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7907" name="Oval 17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7908" name="AutoShape 18"/>
          <p:cNvCxnSpPr>
            <a:cxnSpLocks noChangeShapeType="1"/>
            <a:endCxn id="37910" idx="0"/>
          </p:cNvCxnSpPr>
          <p:nvPr/>
        </p:nvCxnSpPr>
        <p:spPr bwMode="auto">
          <a:xfrm flipH="1">
            <a:off x="3581400" y="3657600"/>
            <a:ext cx="3048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09" name="Text Box 19"/>
          <p:cNvSpPr txBox="1">
            <a:spLocks noChangeArrowheads="1"/>
          </p:cNvSpPr>
          <p:nvPr/>
        </p:nvSpPr>
        <p:spPr bwMode="auto">
          <a:xfrm>
            <a:off x="3505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7910" name="Rectangle 20"/>
          <p:cNvSpPr>
            <a:spLocks noChangeArrowheads="1"/>
          </p:cNvSpPr>
          <p:nvPr/>
        </p:nvSpPr>
        <p:spPr bwMode="auto">
          <a:xfrm>
            <a:off x="33528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1" name="Rectangle 21"/>
          <p:cNvSpPr>
            <a:spLocks noChangeArrowheads="1"/>
          </p:cNvSpPr>
          <p:nvPr/>
        </p:nvSpPr>
        <p:spPr bwMode="auto">
          <a:xfrm>
            <a:off x="39624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2" name="Line 22"/>
          <p:cNvSpPr>
            <a:spLocks noChangeShapeType="1"/>
          </p:cNvSpPr>
          <p:nvPr/>
        </p:nvSpPr>
        <p:spPr bwMode="auto">
          <a:xfrm>
            <a:off x="3886200" y="36576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3" name="Text Box 23"/>
          <p:cNvSpPr txBox="1">
            <a:spLocks noChangeArrowheads="1"/>
          </p:cNvSpPr>
          <p:nvPr/>
        </p:nvSpPr>
        <p:spPr bwMode="auto">
          <a:xfrm>
            <a:off x="3975100" y="363061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7914" name="Oval 24"/>
          <p:cNvSpPr>
            <a:spLocks noChangeArrowheads="1"/>
          </p:cNvSpPr>
          <p:nvPr/>
        </p:nvSpPr>
        <p:spPr bwMode="auto">
          <a:xfrm>
            <a:off x="4800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7915" name="AutoShape 25"/>
          <p:cNvCxnSpPr>
            <a:cxnSpLocks noChangeShapeType="1"/>
            <a:stCxn id="37904" idx="4"/>
            <a:endCxn id="37914" idx="0"/>
          </p:cNvCxnSpPr>
          <p:nvPr/>
        </p:nvCxnSpPr>
        <p:spPr bwMode="auto">
          <a:xfrm>
            <a:off x="4419600" y="2743200"/>
            <a:ext cx="609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16" name="AutoShape 26"/>
          <p:cNvCxnSpPr>
            <a:cxnSpLocks noChangeShapeType="1"/>
            <a:stCxn id="37914" idx="4"/>
            <a:endCxn id="37918" idx="0"/>
          </p:cNvCxnSpPr>
          <p:nvPr/>
        </p:nvCxnSpPr>
        <p:spPr bwMode="auto">
          <a:xfrm flipH="1">
            <a:off x="4800600" y="3657600"/>
            <a:ext cx="228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17" name="Text Box 27"/>
          <p:cNvSpPr txBox="1">
            <a:spLocks noChangeArrowheads="1"/>
          </p:cNvSpPr>
          <p:nvPr/>
        </p:nvSpPr>
        <p:spPr bwMode="auto">
          <a:xfrm>
            <a:off x="4648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7918" name="Rectangle 28"/>
          <p:cNvSpPr>
            <a:spLocks noChangeArrowheads="1"/>
          </p:cNvSpPr>
          <p:nvPr/>
        </p:nvSpPr>
        <p:spPr bwMode="auto">
          <a:xfrm>
            <a:off x="4572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29"/>
          <p:cNvSpPr>
            <a:spLocks noChangeArrowheads="1"/>
          </p:cNvSpPr>
          <p:nvPr/>
        </p:nvSpPr>
        <p:spPr bwMode="auto">
          <a:xfrm>
            <a:off x="5168900" y="41417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20" name="Line 30"/>
          <p:cNvSpPr>
            <a:spLocks noChangeShapeType="1"/>
          </p:cNvSpPr>
          <p:nvPr/>
        </p:nvSpPr>
        <p:spPr bwMode="auto">
          <a:xfrm>
            <a:off x="5029200" y="3657600"/>
            <a:ext cx="36830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1" name="Text Box 31"/>
          <p:cNvSpPr txBox="1">
            <a:spLocks noChangeArrowheads="1"/>
          </p:cNvSpPr>
          <p:nvPr/>
        </p:nvSpPr>
        <p:spPr bwMode="auto">
          <a:xfrm>
            <a:off x="5181600" y="3657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7922" name="Text Box 32"/>
          <p:cNvSpPr txBox="1">
            <a:spLocks noChangeArrowheads="1"/>
          </p:cNvSpPr>
          <p:nvPr/>
        </p:nvSpPr>
        <p:spPr bwMode="auto">
          <a:xfrm>
            <a:off x="4648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cxnSp>
        <p:nvCxnSpPr>
          <p:cNvPr id="37923" name="AutoShape 33"/>
          <p:cNvCxnSpPr>
            <a:cxnSpLocks noChangeShapeType="1"/>
            <a:stCxn id="37893" idx="4"/>
            <a:endCxn id="37925" idx="0"/>
          </p:cNvCxnSpPr>
          <p:nvPr/>
        </p:nvCxnSpPr>
        <p:spPr bwMode="auto">
          <a:xfrm>
            <a:off x="5257800" y="1905000"/>
            <a:ext cx="990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24" name="Text Box 34"/>
          <p:cNvSpPr txBox="1">
            <a:spLocks noChangeArrowheads="1"/>
          </p:cNvSpPr>
          <p:nvPr/>
        </p:nvSpPr>
        <p:spPr bwMode="auto">
          <a:xfrm>
            <a:off x="5562600" y="18288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7925" name="Oval 35"/>
          <p:cNvSpPr>
            <a:spLocks noChangeArrowheads="1"/>
          </p:cNvSpPr>
          <p:nvPr/>
        </p:nvSpPr>
        <p:spPr bwMode="auto">
          <a:xfrm>
            <a:off x="60198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37926" name="AutoShape 36"/>
          <p:cNvCxnSpPr>
            <a:cxnSpLocks noChangeShapeType="1"/>
            <a:stCxn id="37925" idx="4"/>
            <a:endCxn id="37928" idx="0"/>
          </p:cNvCxnSpPr>
          <p:nvPr/>
        </p:nvCxnSpPr>
        <p:spPr bwMode="auto">
          <a:xfrm flipH="1">
            <a:off x="5791200" y="2743200"/>
            <a:ext cx="4572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27" name="Text Box 37"/>
          <p:cNvSpPr txBox="1">
            <a:spLocks noChangeArrowheads="1"/>
          </p:cNvSpPr>
          <p:nvPr/>
        </p:nvSpPr>
        <p:spPr bwMode="auto">
          <a:xfrm>
            <a:off x="5791200" y="27432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7928" name="Rectangle 38"/>
          <p:cNvSpPr>
            <a:spLocks noChangeArrowheads="1"/>
          </p:cNvSpPr>
          <p:nvPr/>
        </p:nvSpPr>
        <p:spPr bwMode="auto">
          <a:xfrm>
            <a:off x="5562600" y="32004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29" name="Oval 39"/>
          <p:cNvSpPr>
            <a:spLocks noChangeArrowheads="1"/>
          </p:cNvSpPr>
          <p:nvPr/>
        </p:nvSpPr>
        <p:spPr bwMode="auto">
          <a:xfrm>
            <a:off x="5638800" y="48768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c=1</a:t>
            </a:r>
          </a:p>
        </p:txBody>
      </p:sp>
      <p:sp>
        <p:nvSpPr>
          <p:cNvPr id="37930" name="Oval 40"/>
          <p:cNvSpPr>
            <a:spLocks noChangeArrowheads="1"/>
          </p:cNvSpPr>
          <p:nvPr/>
        </p:nvSpPr>
        <p:spPr bwMode="auto">
          <a:xfrm>
            <a:off x="3810000" y="55626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b=0</a:t>
            </a:r>
          </a:p>
        </p:txBody>
      </p:sp>
      <p:sp>
        <p:nvSpPr>
          <p:cNvPr id="37931" name="Line 41"/>
          <p:cNvSpPr>
            <a:spLocks noChangeShapeType="1"/>
          </p:cNvSpPr>
          <p:nvPr/>
        </p:nvSpPr>
        <p:spPr bwMode="auto">
          <a:xfrm>
            <a:off x="4648200" y="5105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2" name="Line 42"/>
          <p:cNvSpPr>
            <a:spLocks noChangeShapeType="1"/>
          </p:cNvSpPr>
          <p:nvPr/>
        </p:nvSpPr>
        <p:spPr bwMode="auto">
          <a:xfrm flipV="1">
            <a:off x="4648200" y="51054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3" name="Text Box 43"/>
          <p:cNvSpPr txBox="1">
            <a:spLocks noChangeArrowheads="1"/>
          </p:cNvSpPr>
          <p:nvPr/>
        </p:nvSpPr>
        <p:spPr bwMode="auto">
          <a:xfrm>
            <a:off x="4648200" y="4800600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4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37934" name="Oval 44"/>
          <p:cNvSpPr>
            <a:spLocks noChangeArrowheads="1"/>
          </p:cNvSpPr>
          <p:nvPr/>
        </p:nvSpPr>
        <p:spPr bwMode="auto">
          <a:xfrm>
            <a:off x="3810000" y="48768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a=1</a:t>
            </a:r>
          </a:p>
        </p:txBody>
      </p:sp>
      <p:sp>
        <p:nvSpPr>
          <p:cNvPr id="37935" name="Oval 45"/>
          <p:cNvSpPr>
            <a:spLocks noChangeArrowheads="1"/>
          </p:cNvSpPr>
          <p:nvPr/>
        </p:nvSpPr>
        <p:spPr bwMode="auto">
          <a:xfrm>
            <a:off x="5638800" y="55626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c=0</a:t>
            </a:r>
          </a:p>
        </p:txBody>
      </p:sp>
      <p:sp>
        <p:nvSpPr>
          <p:cNvPr id="37936" name="Line 46"/>
          <p:cNvSpPr>
            <a:spLocks noChangeShapeType="1"/>
          </p:cNvSpPr>
          <p:nvPr/>
        </p:nvSpPr>
        <p:spPr bwMode="auto">
          <a:xfrm>
            <a:off x="4648200" y="5791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7" name="Line 47"/>
          <p:cNvSpPr>
            <a:spLocks noChangeShapeType="1"/>
          </p:cNvSpPr>
          <p:nvPr/>
        </p:nvSpPr>
        <p:spPr bwMode="auto">
          <a:xfrm>
            <a:off x="4648200" y="51054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38" name="Text Box 48"/>
          <p:cNvSpPr txBox="1">
            <a:spLocks noChangeArrowheads="1"/>
          </p:cNvSpPr>
          <p:nvPr/>
        </p:nvSpPr>
        <p:spPr bwMode="auto">
          <a:xfrm>
            <a:off x="4648200" y="5791200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4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37939" name="AutoShape 49"/>
          <p:cNvSpPr>
            <a:spLocks noChangeArrowheads="1"/>
          </p:cNvSpPr>
          <p:nvPr/>
        </p:nvSpPr>
        <p:spPr bwMode="auto">
          <a:xfrm>
            <a:off x="6019800" y="5334000"/>
            <a:ext cx="152400" cy="228600"/>
          </a:xfrm>
          <a:prstGeom prst="upDownArrow">
            <a:avLst>
              <a:gd name="adj1" fmla="val 50000"/>
              <a:gd name="adj2" fmla="val 3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37940" name="Text Box 50"/>
          <p:cNvSpPr txBox="1">
            <a:spLocks noChangeArrowheads="1"/>
          </p:cNvSpPr>
          <p:nvPr/>
        </p:nvSpPr>
        <p:spPr bwMode="auto">
          <a:xfrm>
            <a:off x="6629400" y="52578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Conflict!</a:t>
            </a:r>
          </a:p>
        </p:txBody>
      </p:sp>
      <p:sp>
        <p:nvSpPr>
          <p:cNvPr id="37941" name="Rectangle 51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37942" name="Text Box 52"/>
          <p:cNvSpPr txBox="1">
            <a:spLocks noChangeArrowheads="1"/>
          </p:cNvSpPr>
          <p:nvPr/>
        </p:nvSpPr>
        <p:spPr bwMode="auto">
          <a:xfrm>
            <a:off x="1143000" y="3519488"/>
            <a:ext cx="414338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a’ +</a:t>
            </a:r>
          </a:p>
        </p:txBody>
      </p:sp>
      <p:sp>
        <p:nvSpPr>
          <p:cNvPr id="37943" name="Text Box 53"/>
          <p:cNvSpPr txBox="1">
            <a:spLocks noChangeArrowheads="1"/>
          </p:cNvSpPr>
          <p:nvPr/>
        </p:nvSpPr>
        <p:spPr bwMode="auto">
          <a:xfrm>
            <a:off x="1143000" y="1690688"/>
            <a:ext cx="414338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a’ +</a:t>
            </a:r>
          </a:p>
        </p:txBody>
      </p:sp>
      <p:sp>
        <p:nvSpPr>
          <p:cNvPr id="37944" name="Text Box 54"/>
          <p:cNvSpPr txBox="1">
            <a:spLocks noChangeArrowheads="1"/>
          </p:cNvSpPr>
          <p:nvPr/>
        </p:nvSpPr>
        <p:spPr bwMode="auto">
          <a:xfrm>
            <a:off x="1541463" y="1690688"/>
            <a:ext cx="4572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b +</a:t>
            </a:r>
          </a:p>
        </p:txBody>
      </p:sp>
      <p:sp>
        <p:nvSpPr>
          <p:cNvPr id="37945" name="Text Box 55"/>
          <p:cNvSpPr txBox="1">
            <a:spLocks noChangeArrowheads="1"/>
          </p:cNvSpPr>
          <p:nvPr/>
        </p:nvSpPr>
        <p:spPr bwMode="auto">
          <a:xfrm>
            <a:off x="1535113" y="3517900"/>
            <a:ext cx="4572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b +</a:t>
            </a:r>
          </a:p>
        </p:txBody>
      </p:sp>
    </p:spTree>
    <p:extLst>
      <p:ext uri="{BB962C8B-B14F-4D97-AF65-F5344CB8AC3E}">
        <p14:creationId xmlns:p14="http://schemas.microsoft.com/office/powerpoint/2010/main" val="3019681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370E630-237F-974F-8FA2-5DC65A97FC43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56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 </a:t>
            </a:r>
          </a:p>
        </p:txBody>
      </p:sp>
      <p:sp>
        <p:nvSpPr>
          <p:cNvPr id="38917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38918" name="AutoShape 4"/>
          <p:cNvCxnSpPr>
            <a:cxnSpLocks noChangeShapeType="1"/>
            <a:stCxn id="38917" idx="4"/>
            <a:endCxn id="38920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19" name="Text Box 5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8920" name="Oval 14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38921" name="AutoShape 15"/>
          <p:cNvCxnSpPr>
            <a:cxnSpLocks noChangeShapeType="1"/>
            <a:stCxn id="38920" idx="4"/>
            <a:endCxn id="38923" idx="0"/>
          </p:cNvCxnSpPr>
          <p:nvPr/>
        </p:nvCxnSpPr>
        <p:spPr bwMode="auto">
          <a:xfrm flipH="1">
            <a:off x="3886200" y="2743200"/>
            <a:ext cx="5334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22" name="Text Box 16"/>
          <p:cNvSpPr txBox="1">
            <a:spLocks noChangeArrowheads="1"/>
          </p:cNvSpPr>
          <p:nvPr/>
        </p:nvSpPr>
        <p:spPr bwMode="auto">
          <a:xfrm>
            <a:off x="3886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8923" name="Oval 17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8924" name="AutoShape 18"/>
          <p:cNvCxnSpPr>
            <a:cxnSpLocks noChangeShapeType="1"/>
            <a:endCxn id="38926" idx="0"/>
          </p:cNvCxnSpPr>
          <p:nvPr/>
        </p:nvCxnSpPr>
        <p:spPr bwMode="auto">
          <a:xfrm flipH="1">
            <a:off x="3581400" y="3657600"/>
            <a:ext cx="3048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25" name="Text Box 19"/>
          <p:cNvSpPr txBox="1">
            <a:spLocks noChangeArrowheads="1"/>
          </p:cNvSpPr>
          <p:nvPr/>
        </p:nvSpPr>
        <p:spPr bwMode="auto">
          <a:xfrm>
            <a:off x="3505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8926" name="Rectangle 20"/>
          <p:cNvSpPr>
            <a:spLocks noChangeArrowheads="1"/>
          </p:cNvSpPr>
          <p:nvPr/>
        </p:nvSpPr>
        <p:spPr bwMode="auto">
          <a:xfrm>
            <a:off x="33528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7" name="Rectangle 21"/>
          <p:cNvSpPr>
            <a:spLocks noChangeArrowheads="1"/>
          </p:cNvSpPr>
          <p:nvPr/>
        </p:nvSpPr>
        <p:spPr bwMode="auto">
          <a:xfrm>
            <a:off x="39624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8" name="Line 22"/>
          <p:cNvSpPr>
            <a:spLocks noChangeShapeType="1"/>
          </p:cNvSpPr>
          <p:nvPr/>
        </p:nvSpPr>
        <p:spPr bwMode="auto">
          <a:xfrm>
            <a:off x="3886200" y="36576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Text Box 23"/>
          <p:cNvSpPr txBox="1">
            <a:spLocks noChangeArrowheads="1"/>
          </p:cNvSpPr>
          <p:nvPr/>
        </p:nvSpPr>
        <p:spPr bwMode="auto">
          <a:xfrm>
            <a:off x="3975100" y="363061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8930" name="Oval 24"/>
          <p:cNvSpPr>
            <a:spLocks noChangeArrowheads="1"/>
          </p:cNvSpPr>
          <p:nvPr/>
        </p:nvSpPr>
        <p:spPr bwMode="auto">
          <a:xfrm>
            <a:off x="4800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8931" name="AutoShape 25"/>
          <p:cNvCxnSpPr>
            <a:cxnSpLocks noChangeShapeType="1"/>
            <a:stCxn id="38920" idx="4"/>
            <a:endCxn id="38930" idx="0"/>
          </p:cNvCxnSpPr>
          <p:nvPr/>
        </p:nvCxnSpPr>
        <p:spPr bwMode="auto">
          <a:xfrm>
            <a:off x="4419600" y="2743200"/>
            <a:ext cx="609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32" name="AutoShape 26"/>
          <p:cNvCxnSpPr>
            <a:cxnSpLocks noChangeShapeType="1"/>
            <a:stCxn id="38930" idx="4"/>
            <a:endCxn id="38934" idx="0"/>
          </p:cNvCxnSpPr>
          <p:nvPr/>
        </p:nvCxnSpPr>
        <p:spPr bwMode="auto">
          <a:xfrm flipH="1">
            <a:off x="4800600" y="3657600"/>
            <a:ext cx="228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33" name="Text Box 27"/>
          <p:cNvSpPr txBox="1">
            <a:spLocks noChangeArrowheads="1"/>
          </p:cNvSpPr>
          <p:nvPr/>
        </p:nvSpPr>
        <p:spPr bwMode="auto">
          <a:xfrm>
            <a:off x="4648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8934" name="Rectangle 28"/>
          <p:cNvSpPr>
            <a:spLocks noChangeArrowheads="1"/>
          </p:cNvSpPr>
          <p:nvPr/>
        </p:nvSpPr>
        <p:spPr bwMode="auto">
          <a:xfrm>
            <a:off x="4572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5" name="Rectangle 29"/>
          <p:cNvSpPr>
            <a:spLocks noChangeArrowheads="1"/>
          </p:cNvSpPr>
          <p:nvPr/>
        </p:nvSpPr>
        <p:spPr bwMode="auto">
          <a:xfrm>
            <a:off x="5168900" y="41417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6" name="Line 30"/>
          <p:cNvSpPr>
            <a:spLocks noChangeShapeType="1"/>
          </p:cNvSpPr>
          <p:nvPr/>
        </p:nvSpPr>
        <p:spPr bwMode="auto">
          <a:xfrm>
            <a:off x="5029200" y="3657600"/>
            <a:ext cx="36830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7" name="Text Box 31"/>
          <p:cNvSpPr txBox="1">
            <a:spLocks noChangeArrowheads="1"/>
          </p:cNvSpPr>
          <p:nvPr/>
        </p:nvSpPr>
        <p:spPr bwMode="auto">
          <a:xfrm>
            <a:off x="5181600" y="3657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8938" name="Text Box 32"/>
          <p:cNvSpPr txBox="1">
            <a:spLocks noChangeArrowheads="1"/>
          </p:cNvSpPr>
          <p:nvPr/>
        </p:nvSpPr>
        <p:spPr bwMode="auto">
          <a:xfrm>
            <a:off x="4648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cxnSp>
        <p:nvCxnSpPr>
          <p:cNvPr id="38939" name="AutoShape 33"/>
          <p:cNvCxnSpPr>
            <a:cxnSpLocks noChangeShapeType="1"/>
            <a:stCxn id="38917" idx="4"/>
            <a:endCxn id="38941" idx="0"/>
          </p:cNvCxnSpPr>
          <p:nvPr/>
        </p:nvCxnSpPr>
        <p:spPr bwMode="auto">
          <a:xfrm>
            <a:off x="5257800" y="1905000"/>
            <a:ext cx="990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40" name="Text Box 34"/>
          <p:cNvSpPr txBox="1">
            <a:spLocks noChangeArrowheads="1"/>
          </p:cNvSpPr>
          <p:nvPr/>
        </p:nvSpPr>
        <p:spPr bwMode="auto">
          <a:xfrm>
            <a:off x="5562600" y="18288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8941" name="Oval 35"/>
          <p:cNvSpPr>
            <a:spLocks noChangeArrowheads="1"/>
          </p:cNvSpPr>
          <p:nvPr/>
        </p:nvSpPr>
        <p:spPr bwMode="auto">
          <a:xfrm>
            <a:off x="60198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38942" name="AutoShape 36"/>
          <p:cNvCxnSpPr>
            <a:cxnSpLocks noChangeShapeType="1"/>
            <a:stCxn id="38941" idx="4"/>
            <a:endCxn id="38944" idx="0"/>
          </p:cNvCxnSpPr>
          <p:nvPr/>
        </p:nvCxnSpPr>
        <p:spPr bwMode="auto">
          <a:xfrm flipH="1">
            <a:off x="5791200" y="2743200"/>
            <a:ext cx="4572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43" name="Text Box 37"/>
          <p:cNvSpPr txBox="1">
            <a:spLocks noChangeArrowheads="1"/>
          </p:cNvSpPr>
          <p:nvPr/>
        </p:nvSpPr>
        <p:spPr bwMode="auto">
          <a:xfrm>
            <a:off x="5791200" y="27432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8944" name="Rectangle 38"/>
          <p:cNvSpPr>
            <a:spLocks noChangeArrowheads="1"/>
          </p:cNvSpPr>
          <p:nvPr/>
        </p:nvSpPr>
        <p:spPr bwMode="auto">
          <a:xfrm>
            <a:off x="5562600" y="32004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45" name="Text Box 39"/>
          <p:cNvSpPr txBox="1">
            <a:spLocks noChangeArrowheads="1"/>
          </p:cNvSpPr>
          <p:nvPr/>
        </p:nvSpPr>
        <p:spPr bwMode="auto">
          <a:xfrm>
            <a:off x="6477000" y="23622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 Backtrack</a:t>
            </a:r>
          </a:p>
        </p:txBody>
      </p:sp>
      <p:sp>
        <p:nvSpPr>
          <p:cNvPr id="38946" name="Rectangle 40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38947" name="Text Box 41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38948" name="Text Box 42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38949" name="Text Box 43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38950" name="Text Box 44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38951" name="Text Box 45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38952" name="Text Box 46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38953" name="Text Box 47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38954" name="Text Box 48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38955" name="Text Box 49"/>
          <p:cNvSpPr txBox="1">
            <a:spLocks noChangeArrowheads="1"/>
          </p:cNvSpPr>
          <p:nvPr/>
        </p:nvSpPr>
        <p:spPr bwMode="auto">
          <a:xfrm>
            <a:off x="1143000" y="3519488"/>
            <a:ext cx="414338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a’ +</a:t>
            </a:r>
          </a:p>
        </p:txBody>
      </p:sp>
      <p:sp>
        <p:nvSpPr>
          <p:cNvPr id="38956" name="Text Box 50"/>
          <p:cNvSpPr txBox="1">
            <a:spLocks noChangeArrowheads="1"/>
          </p:cNvSpPr>
          <p:nvPr/>
        </p:nvSpPr>
        <p:spPr bwMode="auto">
          <a:xfrm>
            <a:off x="1143000" y="3810000"/>
            <a:ext cx="414338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a’ +</a:t>
            </a:r>
          </a:p>
        </p:txBody>
      </p:sp>
      <p:sp>
        <p:nvSpPr>
          <p:cNvPr id="38957" name="Text Box 51"/>
          <p:cNvSpPr txBox="1">
            <a:spLocks noChangeArrowheads="1"/>
          </p:cNvSpPr>
          <p:nvPr/>
        </p:nvSpPr>
        <p:spPr bwMode="auto">
          <a:xfrm>
            <a:off x="1143000" y="1690688"/>
            <a:ext cx="414338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a’ +</a:t>
            </a:r>
          </a:p>
        </p:txBody>
      </p:sp>
    </p:spTree>
    <p:extLst>
      <p:ext uri="{BB962C8B-B14F-4D97-AF65-F5344CB8AC3E}">
        <p14:creationId xmlns:p14="http://schemas.microsoft.com/office/powerpoint/2010/main" val="469796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5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A5E1C75-95C0-674D-86A3-420D8559C3CD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57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39940" name="Text Box 56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 </a:t>
            </a:r>
          </a:p>
        </p:txBody>
      </p:sp>
      <p:sp>
        <p:nvSpPr>
          <p:cNvPr id="39942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39943" name="AutoShape 4"/>
          <p:cNvCxnSpPr>
            <a:cxnSpLocks noChangeShapeType="1"/>
            <a:stCxn id="39942" idx="4"/>
            <a:endCxn id="39952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4" name="Text Box 5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9945" name="Text Box 6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39946" name="Text Box 7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39947" name="Text Box 8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39948" name="Text Box 9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39949" name="Text Box 10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39950" name="Text Box 11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39951" name="Text Box 12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39952" name="Oval 14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39953" name="AutoShape 15"/>
          <p:cNvCxnSpPr>
            <a:cxnSpLocks noChangeShapeType="1"/>
            <a:stCxn id="39952" idx="4"/>
            <a:endCxn id="39955" idx="0"/>
          </p:cNvCxnSpPr>
          <p:nvPr/>
        </p:nvCxnSpPr>
        <p:spPr bwMode="auto">
          <a:xfrm flipH="1">
            <a:off x="3886200" y="2743200"/>
            <a:ext cx="5334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54" name="Text Box 16"/>
          <p:cNvSpPr txBox="1">
            <a:spLocks noChangeArrowheads="1"/>
          </p:cNvSpPr>
          <p:nvPr/>
        </p:nvSpPr>
        <p:spPr bwMode="auto">
          <a:xfrm>
            <a:off x="3886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9955" name="Oval 17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9956" name="AutoShape 18"/>
          <p:cNvCxnSpPr>
            <a:cxnSpLocks noChangeShapeType="1"/>
            <a:endCxn id="39958" idx="0"/>
          </p:cNvCxnSpPr>
          <p:nvPr/>
        </p:nvCxnSpPr>
        <p:spPr bwMode="auto">
          <a:xfrm flipH="1">
            <a:off x="3581400" y="3657600"/>
            <a:ext cx="3048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57" name="Text Box 19"/>
          <p:cNvSpPr txBox="1">
            <a:spLocks noChangeArrowheads="1"/>
          </p:cNvSpPr>
          <p:nvPr/>
        </p:nvSpPr>
        <p:spPr bwMode="auto">
          <a:xfrm>
            <a:off x="3505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9958" name="Rectangle 20"/>
          <p:cNvSpPr>
            <a:spLocks noChangeArrowheads="1"/>
          </p:cNvSpPr>
          <p:nvPr/>
        </p:nvSpPr>
        <p:spPr bwMode="auto">
          <a:xfrm>
            <a:off x="33528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9" name="Rectangle 21"/>
          <p:cNvSpPr>
            <a:spLocks noChangeArrowheads="1"/>
          </p:cNvSpPr>
          <p:nvPr/>
        </p:nvSpPr>
        <p:spPr bwMode="auto">
          <a:xfrm>
            <a:off x="39624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0" name="Line 22"/>
          <p:cNvSpPr>
            <a:spLocks noChangeShapeType="1"/>
          </p:cNvSpPr>
          <p:nvPr/>
        </p:nvSpPr>
        <p:spPr bwMode="auto">
          <a:xfrm>
            <a:off x="3886200" y="36576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1" name="Text Box 23"/>
          <p:cNvSpPr txBox="1">
            <a:spLocks noChangeArrowheads="1"/>
          </p:cNvSpPr>
          <p:nvPr/>
        </p:nvSpPr>
        <p:spPr bwMode="auto">
          <a:xfrm>
            <a:off x="3975100" y="363061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9962" name="Oval 24"/>
          <p:cNvSpPr>
            <a:spLocks noChangeArrowheads="1"/>
          </p:cNvSpPr>
          <p:nvPr/>
        </p:nvSpPr>
        <p:spPr bwMode="auto">
          <a:xfrm>
            <a:off x="4800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39963" name="AutoShape 25"/>
          <p:cNvCxnSpPr>
            <a:cxnSpLocks noChangeShapeType="1"/>
            <a:stCxn id="39952" idx="4"/>
            <a:endCxn id="39962" idx="0"/>
          </p:cNvCxnSpPr>
          <p:nvPr/>
        </p:nvCxnSpPr>
        <p:spPr bwMode="auto">
          <a:xfrm>
            <a:off x="4419600" y="2743200"/>
            <a:ext cx="609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64" name="AutoShape 26"/>
          <p:cNvCxnSpPr>
            <a:cxnSpLocks noChangeShapeType="1"/>
            <a:stCxn id="39962" idx="4"/>
            <a:endCxn id="39966" idx="0"/>
          </p:cNvCxnSpPr>
          <p:nvPr/>
        </p:nvCxnSpPr>
        <p:spPr bwMode="auto">
          <a:xfrm flipH="1">
            <a:off x="4800600" y="3657600"/>
            <a:ext cx="228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65" name="Text Box 27"/>
          <p:cNvSpPr txBox="1">
            <a:spLocks noChangeArrowheads="1"/>
          </p:cNvSpPr>
          <p:nvPr/>
        </p:nvSpPr>
        <p:spPr bwMode="auto">
          <a:xfrm>
            <a:off x="4648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9966" name="Rectangle 28"/>
          <p:cNvSpPr>
            <a:spLocks noChangeArrowheads="1"/>
          </p:cNvSpPr>
          <p:nvPr/>
        </p:nvSpPr>
        <p:spPr bwMode="auto">
          <a:xfrm>
            <a:off x="4572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7" name="Rectangle 29"/>
          <p:cNvSpPr>
            <a:spLocks noChangeArrowheads="1"/>
          </p:cNvSpPr>
          <p:nvPr/>
        </p:nvSpPr>
        <p:spPr bwMode="auto">
          <a:xfrm>
            <a:off x="5168900" y="41417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8" name="Line 30"/>
          <p:cNvSpPr>
            <a:spLocks noChangeShapeType="1"/>
          </p:cNvSpPr>
          <p:nvPr/>
        </p:nvSpPr>
        <p:spPr bwMode="auto">
          <a:xfrm>
            <a:off x="5029200" y="3657600"/>
            <a:ext cx="36830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9" name="Text Box 31"/>
          <p:cNvSpPr txBox="1">
            <a:spLocks noChangeArrowheads="1"/>
          </p:cNvSpPr>
          <p:nvPr/>
        </p:nvSpPr>
        <p:spPr bwMode="auto">
          <a:xfrm>
            <a:off x="5181600" y="3657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9970" name="Text Box 32"/>
          <p:cNvSpPr txBox="1">
            <a:spLocks noChangeArrowheads="1"/>
          </p:cNvSpPr>
          <p:nvPr/>
        </p:nvSpPr>
        <p:spPr bwMode="auto">
          <a:xfrm>
            <a:off x="4648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cxnSp>
        <p:nvCxnSpPr>
          <p:cNvPr id="39971" name="AutoShape 33"/>
          <p:cNvCxnSpPr>
            <a:cxnSpLocks noChangeShapeType="1"/>
            <a:stCxn id="39942" idx="4"/>
            <a:endCxn id="39973" idx="0"/>
          </p:cNvCxnSpPr>
          <p:nvPr/>
        </p:nvCxnSpPr>
        <p:spPr bwMode="auto">
          <a:xfrm>
            <a:off x="5257800" y="1905000"/>
            <a:ext cx="990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72" name="Text Box 34"/>
          <p:cNvSpPr txBox="1">
            <a:spLocks noChangeArrowheads="1"/>
          </p:cNvSpPr>
          <p:nvPr/>
        </p:nvSpPr>
        <p:spPr bwMode="auto">
          <a:xfrm>
            <a:off x="5562600" y="18288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9973" name="Oval 35"/>
          <p:cNvSpPr>
            <a:spLocks noChangeArrowheads="1"/>
          </p:cNvSpPr>
          <p:nvPr/>
        </p:nvSpPr>
        <p:spPr bwMode="auto">
          <a:xfrm>
            <a:off x="60198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39974" name="AutoShape 36"/>
          <p:cNvCxnSpPr>
            <a:cxnSpLocks noChangeShapeType="1"/>
            <a:stCxn id="39973" idx="4"/>
            <a:endCxn id="39976" idx="0"/>
          </p:cNvCxnSpPr>
          <p:nvPr/>
        </p:nvCxnSpPr>
        <p:spPr bwMode="auto">
          <a:xfrm flipH="1">
            <a:off x="5791200" y="2743200"/>
            <a:ext cx="4572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75" name="Text Box 37"/>
          <p:cNvSpPr txBox="1">
            <a:spLocks noChangeArrowheads="1"/>
          </p:cNvSpPr>
          <p:nvPr/>
        </p:nvSpPr>
        <p:spPr bwMode="auto">
          <a:xfrm>
            <a:off x="5791200" y="27432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9976" name="Rectangle 38"/>
          <p:cNvSpPr>
            <a:spLocks noChangeArrowheads="1"/>
          </p:cNvSpPr>
          <p:nvPr/>
        </p:nvSpPr>
        <p:spPr bwMode="auto">
          <a:xfrm>
            <a:off x="5562600" y="32004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9977" name="AutoShape 39"/>
          <p:cNvCxnSpPr>
            <a:cxnSpLocks noChangeShapeType="1"/>
            <a:stCxn id="39973" idx="4"/>
          </p:cNvCxnSpPr>
          <p:nvPr/>
        </p:nvCxnSpPr>
        <p:spPr bwMode="auto">
          <a:xfrm>
            <a:off x="6248400" y="2743200"/>
            <a:ext cx="457200" cy="457200"/>
          </a:xfrm>
          <a:prstGeom prst="straightConnector1">
            <a:avLst/>
          </a:prstGeom>
          <a:noFill/>
          <a:ln w="19050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78" name="Text Box 40"/>
          <p:cNvSpPr txBox="1">
            <a:spLocks noChangeArrowheads="1"/>
          </p:cNvSpPr>
          <p:nvPr/>
        </p:nvSpPr>
        <p:spPr bwMode="auto">
          <a:xfrm>
            <a:off x="6477000" y="27876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9979" name="Oval 41"/>
          <p:cNvSpPr>
            <a:spLocks noChangeArrowheads="1"/>
          </p:cNvSpPr>
          <p:nvPr/>
        </p:nvSpPr>
        <p:spPr bwMode="auto">
          <a:xfrm>
            <a:off x="2590800" y="48768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a=1</a:t>
            </a:r>
          </a:p>
        </p:txBody>
      </p:sp>
      <p:sp>
        <p:nvSpPr>
          <p:cNvPr id="39980" name="Oval 42"/>
          <p:cNvSpPr>
            <a:spLocks noChangeArrowheads="1"/>
          </p:cNvSpPr>
          <p:nvPr/>
        </p:nvSpPr>
        <p:spPr bwMode="auto">
          <a:xfrm>
            <a:off x="2590800" y="55626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b=1</a:t>
            </a:r>
          </a:p>
        </p:txBody>
      </p:sp>
      <p:sp>
        <p:nvSpPr>
          <p:cNvPr id="39981" name="Oval 43"/>
          <p:cNvSpPr>
            <a:spLocks noChangeArrowheads="1"/>
          </p:cNvSpPr>
          <p:nvPr/>
        </p:nvSpPr>
        <p:spPr bwMode="auto">
          <a:xfrm>
            <a:off x="4419600" y="48768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c=1</a:t>
            </a:r>
          </a:p>
        </p:txBody>
      </p:sp>
      <p:sp>
        <p:nvSpPr>
          <p:cNvPr id="39982" name="Line 44"/>
          <p:cNvSpPr>
            <a:spLocks noChangeShapeType="1"/>
          </p:cNvSpPr>
          <p:nvPr/>
        </p:nvSpPr>
        <p:spPr bwMode="auto">
          <a:xfrm>
            <a:off x="3429000" y="5105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3" name="Line 45"/>
          <p:cNvSpPr>
            <a:spLocks noChangeShapeType="1"/>
          </p:cNvSpPr>
          <p:nvPr/>
        </p:nvSpPr>
        <p:spPr bwMode="auto">
          <a:xfrm flipV="1">
            <a:off x="3429000" y="51054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4" name="Text Box 46"/>
          <p:cNvSpPr txBox="1">
            <a:spLocks noChangeArrowheads="1"/>
          </p:cNvSpPr>
          <p:nvPr/>
        </p:nvSpPr>
        <p:spPr bwMode="auto">
          <a:xfrm>
            <a:off x="3429000" y="4800600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4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39985" name="Text Box 47"/>
          <p:cNvSpPr txBox="1">
            <a:spLocks noChangeArrowheads="1"/>
          </p:cNvSpPr>
          <p:nvPr/>
        </p:nvSpPr>
        <p:spPr bwMode="auto">
          <a:xfrm>
            <a:off x="6705600" y="27432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 Other Decision</a:t>
            </a:r>
          </a:p>
        </p:txBody>
      </p:sp>
      <p:sp>
        <p:nvSpPr>
          <p:cNvPr id="39986" name="Rectangle 48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39987" name="Text Box 49"/>
          <p:cNvSpPr txBox="1">
            <a:spLocks noChangeArrowheads="1"/>
          </p:cNvSpPr>
          <p:nvPr/>
        </p:nvSpPr>
        <p:spPr bwMode="auto">
          <a:xfrm>
            <a:off x="1143000" y="3214688"/>
            <a:ext cx="414338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b’ +</a:t>
            </a:r>
          </a:p>
        </p:txBody>
      </p:sp>
      <p:sp>
        <p:nvSpPr>
          <p:cNvPr id="39988" name="Text Box 51"/>
          <p:cNvSpPr txBox="1">
            <a:spLocks noChangeArrowheads="1"/>
          </p:cNvSpPr>
          <p:nvPr/>
        </p:nvSpPr>
        <p:spPr bwMode="auto">
          <a:xfrm>
            <a:off x="1143000" y="3810000"/>
            <a:ext cx="414338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a’ +</a:t>
            </a:r>
          </a:p>
        </p:txBody>
      </p:sp>
      <p:sp>
        <p:nvSpPr>
          <p:cNvPr id="39989" name="Text Box 52"/>
          <p:cNvSpPr txBox="1">
            <a:spLocks noChangeArrowheads="1"/>
          </p:cNvSpPr>
          <p:nvPr/>
        </p:nvSpPr>
        <p:spPr bwMode="auto">
          <a:xfrm>
            <a:off x="1524000" y="3810000"/>
            <a:ext cx="490538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b’ +</a:t>
            </a:r>
          </a:p>
        </p:txBody>
      </p:sp>
      <p:sp>
        <p:nvSpPr>
          <p:cNvPr id="39990" name="Rectangle 53"/>
          <p:cNvSpPr>
            <a:spLocks noChangeArrowheads="1"/>
          </p:cNvSpPr>
          <p:nvPr/>
        </p:nvSpPr>
        <p:spPr bwMode="auto">
          <a:xfrm>
            <a:off x="76200" y="4495800"/>
            <a:ext cx="25908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1800">
                <a:ea typeface="宋体" charset="0"/>
                <a:cs typeface="宋体" charset="0"/>
                <a:sym typeface="Symbol" charset="0"/>
              </a:rPr>
              <a:t>unit clause that propagates without contradiction (finally!)</a:t>
            </a:r>
          </a:p>
          <a:p>
            <a:r>
              <a:rPr lang="en-US" altLang="zh-CN" sz="1800">
                <a:ea typeface="宋体" charset="0"/>
                <a:cs typeface="宋体" charset="0"/>
                <a:sym typeface="Symbol" charset="0"/>
              </a:rPr>
              <a:t>Often you get these much sooner</a:t>
            </a:r>
            <a:endParaRPr lang="en-US" sz="1800">
              <a:sym typeface="Symbol" charset="0"/>
            </a:endParaRPr>
          </a:p>
        </p:txBody>
      </p:sp>
      <p:sp>
        <p:nvSpPr>
          <p:cNvPr id="39991" name="Line 54"/>
          <p:cNvSpPr>
            <a:spLocks noChangeShapeType="1"/>
          </p:cNvSpPr>
          <p:nvPr/>
        </p:nvSpPr>
        <p:spPr bwMode="auto">
          <a:xfrm flipV="1">
            <a:off x="1905000" y="4191000"/>
            <a:ext cx="228600" cy="381000"/>
          </a:xfrm>
          <a:prstGeom prst="line">
            <a:avLst/>
          </a:prstGeom>
          <a:noFill/>
          <a:ln w="9525">
            <a:solidFill>
              <a:srgbClr val="FF505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376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9C31C72-0DCC-8D42-A77E-687139E75CB9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58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40964" name="Text Box 73"/>
          <p:cNvSpPr txBox="1">
            <a:spLocks noChangeArrowheads="1"/>
          </p:cNvSpPr>
          <p:nvPr/>
        </p:nvSpPr>
        <p:spPr bwMode="auto">
          <a:xfrm>
            <a:off x="990600" y="3200400"/>
            <a:ext cx="1371600" cy="366713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 </a:t>
            </a:r>
          </a:p>
        </p:txBody>
      </p:sp>
      <p:sp>
        <p:nvSpPr>
          <p:cNvPr id="40966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40967" name="AutoShape 4"/>
          <p:cNvCxnSpPr>
            <a:cxnSpLocks noChangeShapeType="1"/>
            <a:stCxn id="40966" idx="4"/>
            <a:endCxn id="40968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68" name="Oval 13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40969" name="AutoShape 14"/>
          <p:cNvCxnSpPr>
            <a:cxnSpLocks noChangeShapeType="1"/>
            <a:stCxn id="40968" idx="4"/>
            <a:endCxn id="40971" idx="0"/>
          </p:cNvCxnSpPr>
          <p:nvPr/>
        </p:nvCxnSpPr>
        <p:spPr bwMode="auto">
          <a:xfrm flipH="1">
            <a:off x="3886200" y="2743200"/>
            <a:ext cx="5334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70" name="Text Box 15"/>
          <p:cNvSpPr txBox="1">
            <a:spLocks noChangeArrowheads="1"/>
          </p:cNvSpPr>
          <p:nvPr/>
        </p:nvSpPr>
        <p:spPr bwMode="auto">
          <a:xfrm>
            <a:off x="3886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40971" name="Oval 16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40972" name="AutoShape 17"/>
          <p:cNvCxnSpPr>
            <a:cxnSpLocks noChangeShapeType="1"/>
            <a:endCxn id="40974" idx="0"/>
          </p:cNvCxnSpPr>
          <p:nvPr/>
        </p:nvCxnSpPr>
        <p:spPr bwMode="auto">
          <a:xfrm flipH="1">
            <a:off x="3581400" y="3657600"/>
            <a:ext cx="3048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73" name="Text Box 18"/>
          <p:cNvSpPr txBox="1">
            <a:spLocks noChangeArrowheads="1"/>
          </p:cNvSpPr>
          <p:nvPr/>
        </p:nvSpPr>
        <p:spPr bwMode="auto">
          <a:xfrm>
            <a:off x="3505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40974" name="Rectangle 19"/>
          <p:cNvSpPr>
            <a:spLocks noChangeArrowheads="1"/>
          </p:cNvSpPr>
          <p:nvPr/>
        </p:nvSpPr>
        <p:spPr bwMode="auto">
          <a:xfrm>
            <a:off x="33528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Rectangle 20"/>
          <p:cNvSpPr>
            <a:spLocks noChangeArrowheads="1"/>
          </p:cNvSpPr>
          <p:nvPr/>
        </p:nvSpPr>
        <p:spPr bwMode="auto">
          <a:xfrm>
            <a:off x="39624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21"/>
          <p:cNvSpPr>
            <a:spLocks noChangeShapeType="1"/>
          </p:cNvSpPr>
          <p:nvPr/>
        </p:nvSpPr>
        <p:spPr bwMode="auto">
          <a:xfrm>
            <a:off x="3886200" y="36576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7" name="Text Box 22"/>
          <p:cNvSpPr txBox="1">
            <a:spLocks noChangeArrowheads="1"/>
          </p:cNvSpPr>
          <p:nvPr/>
        </p:nvSpPr>
        <p:spPr bwMode="auto">
          <a:xfrm>
            <a:off x="3975100" y="363061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40978" name="Oval 23"/>
          <p:cNvSpPr>
            <a:spLocks noChangeArrowheads="1"/>
          </p:cNvSpPr>
          <p:nvPr/>
        </p:nvSpPr>
        <p:spPr bwMode="auto">
          <a:xfrm>
            <a:off x="4800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40979" name="AutoShape 24"/>
          <p:cNvCxnSpPr>
            <a:cxnSpLocks noChangeShapeType="1"/>
            <a:stCxn id="40968" idx="4"/>
            <a:endCxn id="40978" idx="0"/>
          </p:cNvCxnSpPr>
          <p:nvPr/>
        </p:nvCxnSpPr>
        <p:spPr bwMode="auto">
          <a:xfrm>
            <a:off x="4419600" y="2743200"/>
            <a:ext cx="609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0" name="AutoShape 25"/>
          <p:cNvCxnSpPr>
            <a:cxnSpLocks noChangeShapeType="1"/>
            <a:stCxn id="40978" idx="4"/>
            <a:endCxn id="40982" idx="0"/>
          </p:cNvCxnSpPr>
          <p:nvPr/>
        </p:nvCxnSpPr>
        <p:spPr bwMode="auto">
          <a:xfrm flipH="1">
            <a:off x="4800600" y="3657600"/>
            <a:ext cx="228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81" name="Text Box 26"/>
          <p:cNvSpPr txBox="1">
            <a:spLocks noChangeArrowheads="1"/>
          </p:cNvSpPr>
          <p:nvPr/>
        </p:nvSpPr>
        <p:spPr bwMode="auto">
          <a:xfrm>
            <a:off x="4648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40982" name="Rectangle 27"/>
          <p:cNvSpPr>
            <a:spLocks noChangeArrowheads="1"/>
          </p:cNvSpPr>
          <p:nvPr/>
        </p:nvSpPr>
        <p:spPr bwMode="auto">
          <a:xfrm>
            <a:off x="4572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3" name="Rectangle 28"/>
          <p:cNvSpPr>
            <a:spLocks noChangeArrowheads="1"/>
          </p:cNvSpPr>
          <p:nvPr/>
        </p:nvSpPr>
        <p:spPr bwMode="auto">
          <a:xfrm>
            <a:off x="5168900" y="41417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4" name="Line 29"/>
          <p:cNvSpPr>
            <a:spLocks noChangeShapeType="1"/>
          </p:cNvSpPr>
          <p:nvPr/>
        </p:nvSpPr>
        <p:spPr bwMode="auto">
          <a:xfrm>
            <a:off x="5029200" y="3657600"/>
            <a:ext cx="36830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5" name="Text Box 30"/>
          <p:cNvSpPr txBox="1">
            <a:spLocks noChangeArrowheads="1"/>
          </p:cNvSpPr>
          <p:nvPr/>
        </p:nvSpPr>
        <p:spPr bwMode="auto">
          <a:xfrm>
            <a:off x="5181600" y="3657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40986" name="Text Box 31"/>
          <p:cNvSpPr txBox="1">
            <a:spLocks noChangeArrowheads="1"/>
          </p:cNvSpPr>
          <p:nvPr/>
        </p:nvSpPr>
        <p:spPr bwMode="auto">
          <a:xfrm>
            <a:off x="4648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cxnSp>
        <p:nvCxnSpPr>
          <p:cNvPr id="40987" name="AutoShape 32"/>
          <p:cNvCxnSpPr>
            <a:cxnSpLocks noChangeShapeType="1"/>
            <a:stCxn id="40966" idx="4"/>
            <a:endCxn id="40989" idx="0"/>
          </p:cNvCxnSpPr>
          <p:nvPr/>
        </p:nvCxnSpPr>
        <p:spPr bwMode="auto">
          <a:xfrm>
            <a:off x="5257800" y="1905000"/>
            <a:ext cx="990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88" name="Text Box 33"/>
          <p:cNvSpPr txBox="1">
            <a:spLocks noChangeArrowheads="1"/>
          </p:cNvSpPr>
          <p:nvPr/>
        </p:nvSpPr>
        <p:spPr bwMode="auto">
          <a:xfrm>
            <a:off x="5562600" y="18288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40989" name="Oval 34"/>
          <p:cNvSpPr>
            <a:spLocks noChangeArrowheads="1"/>
          </p:cNvSpPr>
          <p:nvPr/>
        </p:nvSpPr>
        <p:spPr bwMode="auto">
          <a:xfrm>
            <a:off x="60198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40990" name="AutoShape 35"/>
          <p:cNvCxnSpPr>
            <a:cxnSpLocks noChangeShapeType="1"/>
            <a:stCxn id="40989" idx="4"/>
            <a:endCxn id="40992" idx="0"/>
          </p:cNvCxnSpPr>
          <p:nvPr/>
        </p:nvCxnSpPr>
        <p:spPr bwMode="auto">
          <a:xfrm flipH="1">
            <a:off x="5791200" y="2743200"/>
            <a:ext cx="4572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91" name="Text Box 36"/>
          <p:cNvSpPr txBox="1">
            <a:spLocks noChangeArrowheads="1"/>
          </p:cNvSpPr>
          <p:nvPr/>
        </p:nvSpPr>
        <p:spPr bwMode="auto">
          <a:xfrm>
            <a:off x="5791200" y="27432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40992" name="Rectangle 37"/>
          <p:cNvSpPr>
            <a:spLocks noChangeArrowheads="1"/>
          </p:cNvSpPr>
          <p:nvPr/>
        </p:nvSpPr>
        <p:spPr bwMode="auto">
          <a:xfrm>
            <a:off x="5562600" y="32004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0993" name="AutoShape 38"/>
          <p:cNvCxnSpPr>
            <a:cxnSpLocks noChangeShapeType="1"/>
            <a:stCxn id="40989" idx="4"/>
          </p:cNvCxnSpPr>
          <p:nvPr/>
        </p:nvCxnSpPr>
        <p:spPr bwMode="auto">
          <a:xfrm>
            <a:off x="6248400" y="2743200"/>
            <a:ext cx="4572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94" name="Text Box 39"/>
          <p:cNvSpPr txBox="1">
            <a:spLocks noChangeArrowheads="1"/>
          </p:cNvSpPr>
          <p:nvPr/>
        </p:nvSpPr>
        <p:spPr bwMode="auto">
          <a:xfrm>
            <a:off x="6477000" y="27876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40995" name="Oval 40"/>
          <p:cNvSpPr>
            <a:spLocks noChangeArrowheads="1"/>
          </p:cNvSpPr>
          <p:nvPr/>
        </p:nvSpPr>
        <p:spPr bwMode="auto">
          <a:xfrm>
            <a:off x="2590800" y="48768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a=1</a:t>
            </a:r>
          </a:p>
        </p:txBody>
      </p:sp>
      <p:sp>
        <p:nvSpPr>
          <p:cNvPr id="40996" name="Oval 41"/>
          <p:cNvSpPr>
            <a:spLocks noChangeArrowheads="1"/>
          </p:cNvSpPr>
          <p:nvPr/>
        </p:nvSpPr>
        <p:spPr bwMode="auto">
          <a:xfrm>
            <a:off x="2590800" y="55626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b=1</a:t>
            </a:r>
          </a:p>
        </p:txBody>
      </p:sp>
      <p:sp>
        <p:nvSpPr>
          <p:cNvPr id="40997" name="Oval 42"/>
          <p:cNvSpPr>
            <a:spLocks noChangeArrowheads="1"/>
          </p:cNvSpPr>
          <p:nvPr/>
        </p:nvSpPr>
        <p:spPr bwMode="auto">
          <a:xfrm>
            <a:off x="4419600" y="48768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c=1</a:t>
            </a:r>
          </a:p>
        </p:txBody>
      </p:sp>
      <p:sp>
        <p:nvSpPr>
          <p:cNvPr id="40998" name="Line 43"/>
          <p:cNvSpPr>
            <a:spLocks noChangeShapeType="1"/>
          </p:cNvSpPr>
          <p:nvPr/>
        </p:nvSpPr>
        <p:spPr bwMode="auto">
          <a:xfrm>
            <a:off x="3429000" y="5105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9" name="Line 44"/>
          <p:cNvSpPr>
            <a:spLocks noChangeShapeType="1"/>
          </p:cNvSpPr>
          <p:nvPr/>
        </p:nvSpPr>
        <p:spPr bwMode="auto">
          <a:xfrm flipV="1">
            <a:off x="3429000" y="51054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0" name="Text Box 45"/>
          <p:cNvSpPr txBox="1">
            <a:spLocks noChangeArrowheads="1"/>
          </p:cNvSpPr>
          <p:nvPr/>
        </p:nvSpPr>
        <p:spPr bwMode="auto">
          <a:xfrm>
            <a:off x="3429000" y="4800600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4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41001" name="Line 46"/>
          <p:cNvSpPr>
            <a:spLocks noChangeShapeType="1"/>
          </p:cNvSpPr>
          <p:nvPr/>
        </p:nvSpPr>
        <p:spPr bwMode="auto">
          <a:xfrm>
            <a:off x="5257800" y="5105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2" name="Text Box 47"/>
          <p:cNvSpPr txBox="1">
            <a:spLocks noChangeArrowheads="1"/>
          </p:cNvSpPr>
          <p:nvPr/>
        </p:nvSpPr>
        <p:spPr bwMode="auto">
          <a:xfrm>
            <a:off x="5257800" y="4800600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4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41003" name="Oval 48"/>
          <p:cNvSpPr>
            <a:spLocks noChangeArrowheads="1"/>
          </p:cNvSpPr>
          <p:nvPr/>
        </p:nvSpPr>
        <p:spPr bwMode="auto">
          <a:xfrm>
            <a:off x="6248400" y="48768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d=1</a:t>
            </a:r>
          </a:p>
        </p:txBody>
      </p:sp>
      <p:cxnSp>
        <p:nvCxnSpPr>
          <p:cNvPr id="41004" name="AutoShape 49"/>
          <p:cNvCxnSpPr>
            <a:cxnSpLocks noChangeShapeType="1"/>
            <a:stCxn id="40996" idx="6"/>
            <a:endCxn id="41003" idx="2"/>
          </p:cNvCxnSpPr>
          <p:nvPr/>
        </p:nvCxnSpPr>
        <p:spPr bwMode="auto">
          <a:xfrm flipV="1">
            <a:off x="3429000" y="5105400"/>
            <a:ext cx="281940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05" name="Text Box 50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41006" name="Rectangle 51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41007" name="Text Box 53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41008" name="Text Box 54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41009" name="Text Box 55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41010" name="Text Box 56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41011" name="Text Box 57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41012" name="Text Box 59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41013" name="Text Box 60"/>
          <p:cNvSpPr txBox="1">
            <a:spLocks noChangeArrowheads="1"/>
          </p:cNvSpPr>
          <p:nvPr/>
        </p:nvSpPr>
        <p:spPr bwMode="auto">
          <a:xfrm>
            <a:off x="1143000" y="3214688"/>
            <a:ext cx="414338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b’ +</a:t>
            </a:r>
          </a:p>
        </p:txBody>
      </p:sp>
      <p:sp>
        <p:nvSpPr>
          <p:cNvPr id="41014" name="Text Box 64"/>
          <p:cNvSpPr txBox="1">
            <a:spLocks noChangeArrowheads="1"/>
          </p:cNvSpPr>
          <p:nvPr/>
        </p:nvSpPr>
        <p:spPr bwMode="auto">
          <a:xfrm>
            <a:off x="1538288" y="3214688"/>
            <a:ext cx="488950" cy="366712"/>
          </a:xfrm>
          <a:prstGeom prst="rect">
            <a:avLst/>
          </a:prstGeom>
          <a:solidFill>
            <a:srgbClr val="66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c’ +</a:t>
            </a:r>
          </a:p>
        </p:txBody>
      </p:sp>
      <p:sp>
        <p:nvSpPr>
          <p:cNvPr id="41015" name="Oval 66"/>
          <p:cNvSpPr>
            <a:spLocks noChangeArrowheads="1"/>
          </p:cNvSpPr>
          <p:nvPr/>
        </p:nvSpPr>
        <p:spPr bwMode="auto">
          <a:xfrm>
            <a:off x="64770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sp>
        <p:nvSpPr>
          <p:cNvPr id="41016" name="Line 67"/>
          <p:cNvSpPr>
            <a:spLocks noChangeShapeType="1"/>
          </p:cNvSpPr>
          <p:nvPr/>
        </p:nvSpPr>
        <p:spPr bwMode="auto">
          <a:xfrm>
            <a:off x="6705600" y="3657600"/>
            <a:ext cx="36830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7" name="Text Box 68"/>
          <p:cNvSpPr txBox="1">
            <a:spLocks noChangeArrowheads="1"/>
          </p:cNvSpPr>
          <p:nvPr/>
        </p:nvSpPr>
        <p:spPr bwMode="auto">
          <a:xfrm>
            <a:off x="6858000" y="3657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41018" name="Text Box 69"/>
          <p:cNvSpPr txBox="1">
            <a:spLocks noChangeArrowheads="1"/>
          </p:cNvSpPr>
          <p:nvPr/>
        </p:nvSpPr>
        <p:spPr bwMode="auto">
          <a:xfrm>
            <a:off x="7086600" y="3656013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 typeface="Symbol" charset="0"/>
              <a:buChar char="Ü"/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 Forced by </a:t>
            </a:r>
            <a:b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</a:b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unit clause</a:t>
            </a:r>
          </a:p>
        </p:txBody>
      </p:sp>
      <p:sp>
        <p:nvSpPr>
          <p:cNvPr id="41019" name="Text Box 71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</p:spTree>
    <p:extLst>
      <p:ext uri="{BB962C8B-B14F-4D97-AF65-F5344CB8AC3E}">
        <p14:creationId xmlns:p14="http://schemas.microsoft.com/office/powerpoint/2010/main" val="2164991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6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D47F6EB-90D4-4142-9D00-144DB8BABA38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59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latin typeface="Garamond" charset="0"/>
                <a:ea typeface="宋体" charset="0"/>
                <a:cs typeface="宋体" charset="0"/>
              </a:rPr>
              <a:t>Basic DLL Procedure </a:t>
            </a:r>
          </a:p>
        </p:txBody>
      </p:sp>
      <p:sp>
        <p:nvSpPr>
          <p:cNvPr id="41989" name="Oval 3"/>
          <p:cNvSpPr>
            <a:spLocks noChangeArrowheads="1"/>
          </p:cNvSpPr>
          <p:nvPr/>
        </p:nvSpPr>
        <p:spPr bwMode="auto">
          <a:xfrm>
            <a:off x="5029200" y="1447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</a:t>
            </a:r>
          </a:p>
        </p:txBody>
      </p:sp>
      <p:cxnSp>
        <p:nvCxnSpPr>
          <p:cNvPr id="41990" name="AutoShape 4"/>
          <p:cNvCxnSpPr>
            <a:cxnSpLocks noChangeShapeType="1"/>
            <a:stCxn id="41989" idx="4"/>
            <a:endCxn id="41991" idx="0"/>
          </p:cNvCxnSpPr>
          <p:nvPr/>
        </p:nvCxnSpPr>
        <p:spPr bwMode="auto">
          <a:xfrm flipH="1">
            <a:off x="4419600" y="1905000"/>
            <a:ext cx="8382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1" name="Oval 5"/>
          <p:cNvSpPr>
            <a:spLocks noChangeArrowheads="1"/>
          </p:cNvSpPr>
          <p:nvPr/>
        </p:nvSpPr>
        <p:spPr bwMode="auto">
          <a:xfrm>
            <a:off x="41910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41992" name="AutoShape 6"/>
          <p:cNvCxnSpPr>
            <a:cxnSpLocks noChangeShapeType="1"/>
            <a:stCxn id="41991" idx="4"/>
            <a:endCxn id="41994" idx="0"/>
          </p:cNvCxnSpPr>
          <p:nvPr/>
        </p:nvCxnSpPr>
        <p:spPr bwMode="auto">
          <a:xfrm flipH="1">
            <a:off x="3886200" y="2743200"/>
            <a:ext cx="5334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3" name="Text Box 7"/>
          <p:cNvSpPr txBox="1">
            <a:spLocks noChangeArrowheads="1"/>
          </p:cNvSpPr>
          <p:nvPr/>
        </p:nvSpPr>
        <p:spPr bwMode="auto">
          <a:xfrm>
            <a:off x="3886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41994" name="Oval 8"/>
          <p:cNvSpPr>
            <a:spLocks noChangeArrowheads="1"/>
          </p:cNvSpPr>
          <p:nvPr/>
        </p:nvSpPr>
        <p:spPr bwMode="auto">
          <a:xfrm>
            <a:off x="3657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41995" name="AutoShape 9"/>
          <p:cNvCxnSpPr>
            <a:cxnSpLocks noChangeShapeType="1"/>
            <a:endCxn id="41997" idx="0"/>
          </p:cNvCxnSpPr>
          <p:nvPr/>
        </p:nvCxnSpPr>
        <p:spPr bwMode="auto">
          <a:xfrm flipH="1">
            <a:off x="3581400" y="3657600"/>
            <a:ext cx="3048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6" name="Text Box 10"/>
          <p:cNvSpPr txBox="1">
            <a:spLocks noChangeArrowheads="1"/>
          </p:cNvSpPr>
          <p:nvPr/>
        </p:nvSpPr>
        <p:spPr bwMode="auto">
          <a:xfrm>
            <a:off x="3505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41997" name="Rectangle 11"/>
          <p:cNvSpPr>
            <a:spLocks noChangeArrowheads="1"/>
          </p:cNvSpPr>
          <p:nvPr/>
        </p:nvSpPr>
        <p:spPr bwMode="auto">
          <a:xfrm>
            <a:off x="33528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Rectangle 12"/>
          <p:cNvSpPr>
            <a:spLocks noChangeArrowheads="1"/>
          </p:cNvSpPr>
          <p:nvPr/>
        </p:nvSpPr>
        <p:spPr bwMode="auto">
          <a:xfrm>
            <a:off x="39624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3"/>
          <p:cNvSpPr>
            <a:spLocks noChangeShapeType="1"/>
          </p:cNvSpPr>
          <p:nvPr/>
        </p:nvSpPr>
        <p:spPr bwMode="auto">
          <a:xfrm>
            <a:off x="3886200" y="36576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0" name="Text Box 14"/>
          <p:cNvSpPr txBox="1">
            <a:spLocks noChangeArrowheads="1"/>
          </p:cNvSpPr>
          <p:nvPr/>
        </p:nvSpPr>
        <p:spPr bwMode="auto">
          <a:xfrm>
            <a:off x="3975100" y="363061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42001" name="Oval 15"/>
          <p:cNvSpPr>
            <a:spLocks noChangeArrowheads="1"/>
          </p:cNvSpPr>
          <p:nvPr/>
        </p:nvSpPr>
        <p:spPr bwMode="auto">
          <a:xfrm>
            <a:off x="48006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cxnSp>
        <p:nvCxnSpPr>
          <p:cNvPr id="42002" name="AutoShape 16"/>
          <p:cNvCxnSpPr>
            <a:cxnSpLocks noChangeShapeType="1"/>
            <a:stCxn id="41991" idx="4"/>
            <a:endCxn id="42001" idx="0"/>
          </p:cNvCxnSpPr>
          <p:nvPr/>
        </p:nvCxnSpPr>
        <p:spPr bwMode="auto">
          <a:xfrm>
            <a:off x="4419600" y="2743200"/>
            <a:ext cx="609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3" name="AutoShape 17"/>
          <p:cNvCxnSpPr>
            <a:cxnSpLocks noChangeShapeType="1"/>
            <a:stCxn id="42001" idx="4"/>
            <a:endCxn id="42005" idx="0"/>
          </p:cNvCxnSpPr>
          <p:nvPr/>
        </p:nvCxnSpPr>
        <p:spPr bwMode="auto">
          <a:xfrm flipH="1">
            <a:off x="4800600" y="3657600"/>
            <a:ext cx="2286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04" name="Text Box 18"/>
          <p:cNvSpPr txBox="1">
            <a:spLocks noChangeArrowheads="1"/>
          </p:cNvSpPr>
          <p:nvPr/>
        </p:nvSpPr>
        <p:spPr bwMode="auto">
          <a:xfrm>
            <a:off x="4648200" y="36258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42005" name="Rectangle 19"/>
          <p:cNvSpPr>
            <a:spLocks noChangeArrowheads="1"/>
          </p:cNvSpPr>
          <p:nvPr/>
        </p:nvSpPr>
        <p:spPr bwMode="auto">
          <a:xfrm>
            <a:off x="4572000" y="4114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6" name="Rectangle 20"/>
          <p:cNvSpPr>
            <a:spLocks noChangeArrowheads="1"/>
          </p:cNvSpPr>
          <p:nvPr/>
        </p:nvSpPr>
        <p:spPr bwMode="auto">
          <a:xfrm>
            <a:off x="5168900" y="41417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Line 21"/>
          <p:cNvSpPr>
            <a:spLocks noChangeShapeType="1"/>
          </p:cNvSpPr>
          <p:nvPr/>
        </p:nvSpPr>
        <p:spPr bwMode="auto">
          <a:xfrm>
            <a:off x="5029200" y="3657600"/>
            <a:ext cx="36830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8" name="Text Box 22"/>
          <p:cNvSpPr txBox="1">
            <a:spLocks noChangeArrowheads="1"/>
          </p:cNvSpPr>
          <p:nvPr/>
        </p:nvSpPr>
        <p:spPr bwMode="auto">
          <a:xfrm>
            <a:off x="5181600" y="3657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42009" name="Text Box 23"/>
          <p:cNvSpPr txBox="1">
            <a:spLocks noChangeArrowheads="1"/>
          </p:cNvSpPr>
          <p:nvPr/>
        </p:nvSpPr>
        <p:spPr bwMode="auto">
          <a:xfrm>
            <a:off x="4648200" y="27114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cxnSp>
        <p:nvCxnSpPr>
          <p:cNvPr id="42010" name="AutoShape 24"/>
          <p:cNvCxnSpPr>
            <a:cxnSpLocks noChangeShapeType="1"/>
            <a:stCxn id="41989" idx="4"/>
            <a:endCxn id="42012" idx="0"/>
          </p:cNvCxnSpPr>
          <p:nvPr/>
        </p:nvCxnSpPr>
        <p:spPr bwMode="auto">
          <a:xfrm>
            <a:off x="5257800" y="1905000"/>
            <a:ext cx="990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11" name="Text Box 25"/>
          <p:cNvSpPr txBox="1">
            <a:spLocks noChangeArrowheads="1"/>
          </p:cNvSpPr>
          <p:nvPr/>
        </p:nvSpPr>
        <p:spPr bwMode="auto">
          <a:xfrm>
            <a:off x="5562600" y="18288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42012" name="Oval 26"/>
          <p:cNvSpPr>
            <a:spLocks noChangeArrowheads="1"/>
          </p:cNvSpPr>
          <p:nvPr/>
        </p:nvSpPr>
        <p:spPr bwMode="auto">
          <a:xfrm>
            <a:off x="6019800" y="22860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</a:t>
            </a:r>
          </a:p>
        </p:txBody>
      </p:sp>
      <p:cxnSp>
        <p:nvCxnSpPr>
          <p:cNvPr id="42013" name="AutoShape 27"/>
          <p:cNvCxnSpPr>
            <a:cxnSpLocks noChangeShapeType="1"/>
            <a:stCxn id="42012" idx="4"/>
            <a:endCxn id="42015" idx="0"/>
          </p:cNvCxnSpPr>
          <p:nvPr/>
        </p:nvCxnSpPr>
        <p:spPr bwMode="auto">
          <a:xfrm flipH="1">
            <a:off x="5791200" y="2743200"/>
            <a:ext cx="4572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14" name="Text Box 28"/>
          <p:cNvSpPr txBox="1">
            <a:spLocks noChangeArrowheads="1"/>
          </p:cNvSpPr>
          <p:nvPr/>
        </p:nvSpPr>
        <p:spPr bwMode="auto">
          <a:xfrm>
            <a:off x="5791200" y="27432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42015" name="Rectangle 29"/>
          <p:cNvSpPr>
            <a:spLocks noChangeArrowheads="1"/>
          </p:cNvSpPr>
          <p:nvPr/>
        </p:nvSpPr>
        <p:spPr bwMode="auto">
          <a:xfrm>
            <a:off x="5562600" y="32004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2016" name="AutoShape 30"/>
          <p:cNvCxnSpPr>
            <a:cxnSpLocks noChangeShapeType="1"/>
            <a:stCxn id="42012" idx="4"/>
          </p:cNvCxnSpPr>
          <p:nvPr/>
        </p:nvCxnSpPr>
        <p:spPr bwMode="auto">
          <a:xfrm>
            <a:off x="6248400" y="2743200"/>
            <a:ext cx="4572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17" name="Text Box 31"/>
          <p:cNvSpPr txBox="1">
            <a:spLocks noChangeArrowheads="1"/>
          </p:cNvSpPr>
          <p:nvPr/>
        </p:nvSpPr>
        <p:spPr bwMode="auto">
          <a:xfrm>
            <a:off x="6477000" y="27876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42018" name="Oval 32"/>
          <p:cNvSpPr>
            <a:spLocks noChangeArrowheads="1"/>
          </p:cNvSpPr>
          <p:nvPr/>
        </p:nvSpPr>
        <p:spPr bwMode="auto">
          <a:xfrm>
            <a:off x="2590800" y="48768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a=1</a:t>
            </a:r>
          </a:p>
        </p:txBody>
      </p:sp>
      <p:sp>
        <p:nvSpPr>
          <p:cNvPr id="42019" name="Oval 33"/>
          <p:cNvSpPr>
            <a:spLocks noChangeArrowheads="1"/>
          </p:cNvSpPr>
          <p:nvPr/>
        </p:nvSpPr>
        <p:spPr bwMode="auto">
          <a:xfrm>
            <a:off x="2590800" y="55626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b=1</a:t>
            </a:r>
          </a:p>
        </p:txBody>
      </p:sp>
      <p:sp>
        <p:nvSpPr>
          <p:cNvPr id="42020" name="Oval 34"/>
          <p:cNvSpPr>
            <a:spLocks noChangeArrowheads="1"/>
          </p:cNvSpPr>
          <p:nvPr/>
        </p:nvSpPr>
        <p:spPr bwMode="auto">
          <a:xfrm>
            <a:off x="4419600" y="48768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c=1</a:t>
            </a:r>
          </a:p>
        </p:txBody>
      </p:sp>
      <p:sp>
        <p:nvSpPr>
          <p:cNvPr id="42021" name="Line 35"/>
          <p:cNvSpPr>
            <a:spLocks noChangeShapeType="1"/>
          </p:cNvSpPr>
          <p:nvPr/>
        </p:nvSpPr>
        <p:spPr bwMode="auto">
          <a:xfrm>
            <a:off x="3429000" y="5105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2" name="Line 36"/>
          <p:cNvSpPr>
            <a:spLocks noChangeShapeType="1"/>
          </p:cNvSpPr>
          <p:nvPr/>
        </p:nvSpPr>
        <p:spPr bwMode="auto">
          <a:xfrm flipV="1">
            <a:off x="3429000" y="51054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3" name="Text Box 37"/>
          <p:cNvSpPr txBox="1">
            <a:spLocks noChangeArrowheads="1"/>
          </p:cNvSpPr>
          <p:nvPr/>
        </p:nvSpPr>
        <p:spPr bwMode="auto">
          <a:xfrm>
            <a:off x="3429000" y="4800600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4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42024" name="Line 38"/>
          <p:cNvSpPr>
            <a:spLocks noChangeShapeType="1"/>
          </p:cNvSpPr>
          <p:nvPr/>
        </p:nvSpPr>
        <p:spPr bwMode="auto">
          <a:xfrm>
            <a:off x="5257800" y="5105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5" name="Text Box 39"/>
          <p:cNvSpPr txBox="1">
            <a:spLocks noChangeArrowheads="1"/>
          </p:cNvSpPr>
          <p:nvPr/>
        </p:nvSpPr>
        <p:spPr bwMode="auto">
          <a:xfrm>
            <a:off x="5257800" y="4800600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4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  <p:sp>
        <p:nvSpPr>
          <p:cNvPr id="42026" name="Oval 40"/>
          <p:cNvSpPr>
            <a:spLocks noChangeArrowheads="1"/>
          </p:cNvSpPr>
          <p:nvPr/>
        </p:nvSpPr>
        <p:spPr bwMode="auto">
          <a:xfrm>
            <a:off x="6248400" y="4876800"/>
            <a:ext cx="838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d=1</a:t>
            </a:r>
          </a:p>
        </p:txBody>
      </p:sp>
      <p:cxnSp>
        <p:nvCxnSpPr>
          <p:cNvPr id="42027" name="AutoShape 41"/>
          <p:cNvCxnSpPr>
            <a:cxnSpLocks noChangeShapeType="1"/>
            <a:stCxn id="42019" idx="6"/>
            <a:endCxn id="42026" idx="2"/>
          </p:cNvCxnSpPr>
          <p:nvPr/>
        </p:nvCxnSpPr>
        <p:spPr bwMode="auto">
          <a:xfrm flipV="1">
            <a:off x="3429000" y="5105400"/>
            <a:ext cx="281940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28" name="Text Box 42"/>
          <p:cNvSpPr txBox="1">
            <a:spLocks noChangeArrowheads="1"/>
          </p:cNvSpPr>
          <p:nvPr/>
        </p:nvSpPr>
        <p:spPr bwMode="auto">
          <a:xfrm>
            <a:off x="4572000" y="17970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42029" name="Rectangle 43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42030" name="Text Box 44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d)</a:t>
            </a:r>
          </a:p>
        </p:txBody>
      </p:sp>
      <p:sp>
        <p:nvSpPr>
          <p:cNvPr id="42031" name="Text Box 45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 + d’)</a:t>
            </a:r>
          </a:p>
        </p:txBody>
      </p:sp>
      <p:sp>
        <p:nvSpPr>
          <p:cNvPr id="42032" name="Text Box 46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d)</a:t>
            </a:r>
          </a:p>
        </p:txBody>
      </p:sp>
      <p:sp>
        <p:nvSpPr>
          <p:cNvPr id="42033" name="Text Box 47"/>
          <p:cNvSpPr txBox="1">
            <a:spLocks noChangeArrowheads="1"/>
          </p:cNvSpPr>
          <p:nvPr/>
        </p:nvSpPr>
        <p:spPr bwMode="auto">
          <a:xfrm>
            <a:off x="990600" y="29098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 + c’ + d’)</a:t>
            </a:r>
          </a:p>
        </p:txBody>
      </p:sp>
      <p:sp>
        <p:nvSpPr>
          <p:cNvPr id="42034" name="Text Box 48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c)</a:t>
            </a:r>
          </a:p>
        </p:txBody>
      </p:sp>
      <p:sp>
        <p:nvSpPr>
          <p:cNvPr id="42035" name="Text Box 50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 + c’)</a:t>
            </a:r>
          </a:p>
        </p:txBody>
      </p:sp>
      <p:sp>
        <p:nvSpPr>
          <p:cNvPr id="42036" name="Text Box 51"/>
          <p:cNvSpPr txBox="1">
            <a:spLocks noChangeArrowheads="1"/>
          </p:cNvSpPr>
          <p:nvPr/>
        </p:nvSpPr>
        <p:spPr bwMode="auto">
          <a:xfrm>
            <a:off x="1143000" y="3214688"/>
            <a:ext cx="414338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b’ +</a:t>
            </a:r>
          </a:p>
        </p:txBody>
      </p:sp>
      <p:sp>
        <p:nvSpPr>
          <p:cNvPr id="42037" name="Text Box 52"/>
          <p:cNvSpPr txBox="1">
            <a:spLocks noChangeArrowheads="1"/>
          </p:cNvSpPr>
          <p:nvPr/>
        </p:nvSpPr>
        <p:spPr bwMode="auto">
          <a:xfrm>
            <a:off x="1538288" y="3214688"/>
            <a:ext cx="488950" cy="366712"/>
          </a:xfrm>
          <a:prstGeom prst="rect">
            <a:avLst/>
          </a:prstGeom>
          <a:solidFill>
            <a:srgbClr val="66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c’ +</a:t>
            </a:r>
          </a:p>
        </p:txBody>
      </p:sp>
      <p:sp>
        <p:nvSpPr>
          <p:cNvPr id="42038" name="Oval 54"/>
          <p:cNvSpPr>
            <a:spLocks noChangeArrowheads="1"/>
          </p:cNvSpPr>
          <p:nvPr/>
        </p:nvSpPr>
        <p:spPr bwMode="auto">
          <a:xfrm>
            <a:off x="6477000" y="32004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c</a:t>
            </a:r>
          </a:p>
        </p:txBody>
      </p:sp>
      <p:sp>
        <p:nvSpPr>
          <p:cNvPr id="42039" name="Line 55"/>
          <p:cNvSpPr>
            <a:spLocks noChangeShapeType="1"/>
          </p:cNvSpPr>
          <p:nvPr/>
        </p:nvSpPr>
        <p:spPr bwMode="auto">
          <a:xfrm>
            <a:off x="6705600" y="3657600"/>
            <a:ext cx="36830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40" name="Text Box 56"/>
          <p:cNvSpPr txBox="1">
            <a:spLocks noChangeArrowheads="1"/>
          </p:cNvSpPr>
          <p:nvPr/>
        </p:nvSpPr>
        <p:spPr bwMode="auto">
          <a:xfrm>
            <a:off x="6858000" y="3657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42041" name="Text Box 58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(a’ + b’ + c)</a:t>
            </a:r>
          </a:p>
        </p:txBody>
      </p:sp>
      <p:sp>
        <p:nvSpPr>
          <p:cNvPr id="42042" name="Oval 62"/>
          <p:cNvSpPr>
            <a:spLocks noChangeArrowheads="1"/>
          </p:cNvSpPr>
          <p:nvPr/>
        </p:nvSpPr>
        <p:spPr bwMode="auto">
          <a:xfrm>
            <a:off x="6934200" y="4114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d</a:t>
            </a:r>
          </a:p>
        </p:txBody>
      </p:sp>
      <p:sp>
        <p:nvSpPr>
          <p:cNvPr id="42043" name="Line 63"/>
          <p:cNvSpPr>
            <a:spLocks noChangeShapeType="1"/>
          </p:cNvSpPr>
          <p:nvPr/>
        </p:nvSpPr>
        <p:spPr bwMode="auto">
          <a:xfrm>
            <a:off x="7162800" y="4572000"/>
            <a:ext cx="36830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44" name="Text Box 64"/>
          <p:cNvSpPr txBox="1">
            <a:spLocks noChangeArrowheads="1"/>
          </p:cNvSpPr>
          <p:nvPr/>
        </p:nvSpPr>
        <p:spPr bwMode="auto">
          <a:xfrm>
            <a:off x="7315200" y="45720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42045" name="Text Box 65"/>
          <p:cNvSpPr txBox="1">
            <a:spLocks noChangeArrowheads="1"/>
          </p:cNvSpPr>
          <p:nvPr/>
        </p:nvSpPr>
        <p:spPr bwMode="auto">
          <a:xfrm>
            <a:off x="7391400" y="4343400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 typeface="Symbol" charset="0"/>
              <a:buChar char="Ü"/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 Forced by </a:t>
            </a:r>
            <a:b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</a:b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unit clause</a:t>
            </a:r>
          </a:p>
        </p:txBody>
      </p:sp>
      <p:sp>
        <p:nvSpPr>
          <p:cNvPr id="42046" name="Rectangle 66"/>
          <p:cNvSpPr>
            <a:spLocks noChangeArrowheads="1"/>
          </p:cNvSpPr>
          <p:nvPr/>
        </p:nvSpPr>
        <p:spPr bwMode="auto">
          <a:xfrm>
            <a:off x="7391400" y="5057775"/>
            <a:ext cx="457200" cy="381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47" name="Text Box 67"/>
          <p:cNvSpPr txBox="1">
            <a:spLocks noChangeArrowheads="1"/>
          </p:cNvSpPr>
          <p:nvPr/>
        </p:nvSpPr>
        <p:spPr bwMode="auto">
          <a:xfrm>
            <a:off x="7772400" y="51054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 SAT</a:t>
            </a:r>
          </a:p>
        </p:txBody>
      </p:sp>
      <p:sp>
        <p:nvSpPr>
          <p:cNvPr id="42048" name="Text Box 68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(b’ + c’ + d)</a:t>
            </a:r>
          </a:p>
        </p:txBody>
      </p:sp>
    </p:spTree>
    <p:extLst>
      <p:ext uri="{BB962C8B-B14F-4D97-AF65-F5344CB8AC3E}">
        <p14:creationId xmlns:p14="http://schemas.microsoft.com/office/powerpoint/2010/main" val="1327775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6E37C-ED01-1E4D-B99A-6B8133AE9EB6}" type="slidenum">
              <a:rPr lang="en-US"/>
              <a:pPr/>
              <a:t>6</a:t>
            </a:fld>
            <a:endParaRPr lang="en-US"/>
          </a:p>
        </p:txBody>
      </p:sp>
      <p:sp>
        <p:nvSpPr>
          <p:cNvPr id="74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86800" cy="5105400"/>
          </a:xfrm>
        </p:spPr>
        <p:txBody>
          <a:bodyPr/>
          <a:lstStyle/>
          <a:p>
            <a:pPr lvl="1">
              <a:lnSpc>
                <a:spcPct val="90000"/>
              </a:lnSpc>
              <a:buFontTx/>
              <a:buNone/>
            </a:pPr>
            <a:r>
              <a:rPr lang="en-US" b="1" dirty="0">
                <a:hlinkClick r:id="rId2"/>
              </a:rPr>
              <a:t>Satisfiability Modulo Theories</a:t>
            </a:r>
            <a:r>
              <a:rPr lang="en-US" b="1" dirty="0"/>
              <a:t> </a:t>
            </a:r>
            <a:endParaRPr lang="en-US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/>
              <a:t>Clark Barrett, Roberto </a:t>
            </a:r>
            <a:r>
              <a:rPr lang="en-US" dirty="0" err="1"/>
              <a:t>Sebastiani</a:t>
            </a:r>
            <a:r>
              <a:rPr lang="en-US" dirty="0"/>
              <a:t>, </a:t>
            </a:r>
            <a:r>
              <a:rPr lang="en-US" dirty="0" err="1"/>
              <a:t>Sanjit</a:t>
            </a:r>
            <a:r>
              <a:rPr lang="en-US" dirty="0"/>
              <a:t> A. </a:t>
            </a:r>
            <a:r>
              <a:rPr lang="en-US" dirty="0" err="1"/>
              <a:t>Seshia</a:t>
            </a:r>
            <a:r>
              <a:rPr lang="en-US" dirty="0"/>
              <a:t>, and </a:t>
            </a:r>
            <a:r>
              <a:rPr lang="en-US" dirty="0" err="1"/>
              <a:t>Cesare</a:t>
            </a:r>
            <a:r>
              <a:rPr lang="en-US" dirty="0"/>
              <a:t> </a:t>
            </a:r>
            <a:r>
              <a:rPr lang="en-US" dirty="0" err="1"/>
              <a:t>Tinelli</a:t>
            </a:r>
            <a:r>
              <a:rPr lang="en-US" dirty="0"/>
              <a:t>.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/>
              <a:t>Chapter 8 in the Handbook of </a:t>
            </a:r>
            <a:r>
              <a:rPr lang="en-US" dirty="0" err="1"/>
              <a:t>Satisfiability</a:t>
            </a:r>
            <a:r>
              <a:rPr lang="en-US" dirty="0"/>
              <a:t>, Armin </a:t>
            </a:r>
            <a:r>
              <a:rPr lang="en-US" dirty="0" err="1"/>
              <a:t>Biere</a:t>
            </a:r>
            <a:r>
              <a:rPr lang="en-US" dirty="0"/>
              <a:t>, Hans van </a:t>
            </a:r>
            <a:r>
              <a:rPr lang="en-US" dirty="0" err="1"/>
              <a:t>Maaren</a:t>
            </a:r>
            <a:r>
              <a:rPr lang="en-US" dirty="0"/>
              <a:t>, and Toby Walsh, editors, IOS Press, 2009.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(available from our webpages)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SMTLIB: A repository for SMT formulas (common format) and </a:t>
            </a:r>
            <a:r>
              <a:rPr lang="en-US" sz="2800" dirty="0" smtClean="0"/>
              <a:t>tools (</a:t>
            </a:r>
            <a:r>
              <a:rPr lang="en-US" sz="2800" dirty="0" err="1" smtClean="0"/>
              <a:t>www.smtlib.org</a:t>
            </a:r>
            <a:r>
              <a:rPr lang="en-US" sz="2800" dirty="0" smtClean="0"/>
              <a:t>)</a:t>
            </a:r>
            <a:endParaRPr lang="en-US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SMTCOMP: An annual competition of SMT solvers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337197" y="6477000"/>
            <a:ext cx="487624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 (modified)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574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FD888F6-3F53-F442-BC5F-0700AC7601FF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60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139825"/>
          </a:xfrm>
        </p:spPr>
        <p:txBody>
          <a:bodyPr/>
          <a:lstStyle/>
          <a:p>
            <a:pPr eaLnBrk="1" hangingPunct="1"/>
            <a:r>
              <a:rPr lang="en-US" sz="3400">
                <a:latin typeface="Garamond" charset="0"/>
                <a:cs typeface="Arial" charset="0"/>
              </a:rPr>
              <a:t>Tricks used by zChaff and similar DLL solvers</a:t>
            </a:r>
            <a:br>
              <a:rPr lang="en-US" sz="3400">
                <a:latin typeface="Garamond" charset="0"/>
                <a:cs typeface="Arial" charset="0"/>
              </a:rPr>
            </a:br>
            <a:r>
              <a:rPr lang="en-US" sz="2600" i="1">
                <a:latin typeface="Garamond" charset="0"/>
                <a:cs typeface="Arial" charset="0"/>
              </a:rPr>
              <a:t>(Overview only; details on later slides)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86800" cy="518160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000" b="1">
                <a:latin typeface="Arial" charset="0"/>
                <a:cs typeface="Arial" charset="0"/>
              </a:rPr>
              <a:t>Make unit propagation / backtracking speedy </a:t>
            </a:r>
            <a:r>
              <a:rPr lang="en-US" sz="2000">
                <a:solidFill>
                  <a:srgbClr val="FF5050"/>
                </a:solidFill>
                <a:latin typeface="Comic Sans MS" charset="0"/>
                <a:cs typeface="Arial" charset="0"/>
              </a:rPr>
              <a:t>(80% of the cycles!)</a:t>
            </a:r>
          </a:p>
          <a:p>
            <a:pPr eaLnBrk="1" hangingPunct="1"/>
            <a:r>
              <a:rPr lang="en-US" sz="2000" b="1">
                <a:latin typeface="Arial" charset="0"/>
                <a:cs typeface="Arial" charset="0"/>
              </a:rPr>
              <a:t>Variable ordering heuristics: </a:t>
            </a:r>
            <a:r>
              <a:rPr lang="en-US" sz="2000">
                <a:latin typeface="Arial" charset="0"/>
                <a:cs typeface="Arial" charset="0"/>
              </a:rPr>
              <a:t>Which variable/value to assign next?</a:t>
            </a:r>
            <a:endParaRPr lang="en-US" sz="2000">
              <a:solidFill>
                <a:srgbClr val="FF5050"/>
              </a:solidFill>
              <a:latin typeface="Comic Sans MS" charset="0"/>
              <a:cs typeface="Arial" charset="0"/>
            </a:endParaRPr>
          </a:p>
          <a:p>
            <a:pPr eaLnBrk="1" hangingPunct="1"/>
            <a:r>
              <a:rPr lang="en-US" sz="2000" b="1">
                <a:latin typeface="Arial" charset="0"/>
                <a:cs typeface="Arial" charset="0"/>
              </a:rPr>
              <a:t>Conflict analysis: </a:t>
            </a:r>
            <a:r>
              <a:rPr lang="en-US" sz="2000">
                <a:latin typeface="Arial" charset="0"/>
                <a:cs typeface="Arial" charset="0"/>
              </a:rPr>
              <a:t>When a contradiction is found, analyze what subset of the assigned variables was responsible.  Why?</a:t>
            </a:r>
          </a:p>
          <a:p>
            <a:pPr lvl="1" eaLnBrk="1" hangingPunct="1"/>
            <a:r>
              <a:rPr lang="en-US" sz="2000" b="1">
                <a:latin typeface="Arial" charset="0"/>
                <a:cs typeface="Arial" charset="0"/>
              </a:rPr>
              <a:t>Better heuristics: </a:t>
            </a:r>
            <a:r>
              <a:rPr lang="en-US" sz="2000">
                <a:latin typeface="Arial" charset="0"/>
                <a:cs typeface="Arial" charset="0"/>
              </a:rPr>
              <a:t>Like to branch on vars that caused recent conflicts</a:t>
            </a:r>
            <a:endParaRPr lang="en-US" sz="2000" b="1">
              <a:latin typeface="Arial" charset="0"/>
              <a:cs typeface="Arial" charset="0"/>
            </a:endParaRPr>
          </a:p>
          <a:p>
            <a:pPr lvl="1" eaLnBrk="1" hangingPunct="1"/>
            <a:r>
              <a:rPr lang="en-US" sz="2000" b="1">
                <a:latin typeface="Arial" charset="0"/>
                <a:cs typeface="Arial" charset="0"/>
              </a:rPr>
              <a:t>Backjumping: </a:t>
            </a:r>
            <a:r>
              <a:rPr lang="en-US" sz="2000">
                <a:latin typeface="Arial" charset="0"/>
                <a:cs typeface="Arial" charset="0"/>
              </a:rPr>
              <a:t>When backtracking, avoid trying options that would just lead to the same contradictions again. </a:t>
            </a:r>
          </a:p>
          <a:p>
            <a:pPr lvl="1" eaLnBrk="1" hangingPunct="1"/>
            <a:r>
              <a:rPr lang="en-US" sz="2000" b="1">
                <a:latin typeface="Arial" charset="0"/>
                <a:cs typeface="Arial" charset="0"/>
              </a:rPr>
              <a:t>Clause learning: </a:t>
            </a:r>
            <a:r>
              <a:rPr lang="en-US" sz="2000">
                <a:latin typeface="Arial" charset="0"/>
                <a:cs typeface="Arial" charset="0"/>
              </a:rPr>
              <a:t>Add new clauses to block bad sub-assignments. </a:t>
            </a:r>
          </a:p>
          <a:p>
            <a:pPr lvl="1" eaLnBrk="1" hangingPunct="1"/>
            <a:r>
              <a:rPr lang="en-US" sz="2000" b="1">
                <a:latin typeface="Arial" charset="0"/>
                <a:cs typeface="Arial" charset="0"/>
              </a:rPr>
              <a:t>Random restarts </a:t>
            </a:r>
            <a:r>
              <a:rPr lang="en-US" sz="2000">
                <a:latin typeface="Arial" charset="0"/>
                <a:cs typeface="Arial" charset="0"/>
              </a:rPr>
              <a:t>(maybe): Occasionally restart from scratch, but keep using the learned clauses.  </a:t>
            </a:r>
            <a:r>
              <a:rPr lang="en-US" sz="2000">
                <a:solidFill>
                  <a:schemeClr val="folHlink"/>
                </a:solidFill>
                <a:latin typeface="Arial" charset="0"/>
                <a:cs typeface="Arial" charset="0"/>
              </a:rPr>
              <a:t>(Example: crosswords ...)</a:t>
            </a:r>
          </a:p>
          <a:p>
            <a:pPr lvl="2" eaLnBrk="1" hangingPunct="1"/>
            <a:r>
              <a:rPr lang="en-US" sz="1800">
                <a:solidFill>
                  <a:schemeClr val="folHlink"/>
                </a:solidFill>
                <a:latin typeface="Arial" charset="0"/>
                <a:cs typeface="Arial" charset="0"/>
              </a:rPr>
              <a:t>Even without clause learning, random restarts can help by abandoning an unlucky, slow variable ordering.  Just break ties differently next time.</a:t>
            </a:r>
          </a:p>
          <a:p>
            <a:pPr eaLnBrk="1" hangingPunct="1"/>
            <a:r>
              <a:rPr lang="en-US" sz="2000" b="1">
                <a:latin typeface="Arial" charset="0"/>
                <a:cs typeface="Arial" charset="0"/>
              </a:rPr>
              <a:t>Preprocess </a:t>
            </a:r>
            <a:r>
              <a:rPr lang="en-US" sz="2000">
                <a:latin typeface="Arial" charset="0"/>
                <a:cs typeface="Arial" charset="0"/>
              </a:rPr>
              <a:t>the input formula</a:t>
            </a:r>
            <a:r>
              <a:rPr lang="en-US" sz="2000" b="1">
                <a:latin typeface="Arial" charset="0"/>
                <a:cs typeface="Arial" charset="0"/>
              </a:rPr>
              <a:t> </a:t>
            </a:r>
            <a:r>
              <a:rPr lang="en-US" sz="2000">
                <a:latin typeface="Arial" charset="0"/>
                <a:cs typeface="Arial" charset="0"/>
              </a:rPr>
              <a:t>(maybe)</a:t>
            </a:r>
            <a:endParaRPr lang="en-US" sz="2000" b="1">
              <a:latin typeface="Arial" charset="0"/>
              <a:cs typeface="Arial" charset="0"/>
            </a:endParaRPr>
          </a:p>
          <a:p>
            <a:pPr eaLnBrk="1" hangingPunct="1"/>
            <a:r>
              <a:rPr lang="en-US" sz="2000" b="1">
                <a:latin typeface="Arial" charset="0"/>
                <a:cs typeface="Arial" charset="0"/>
              </a:rPr>
              <a:t>Tuned implementation: </a:t>
            </a:r>
            <a:r>
              <a:rPr lang="en-US" sz="2000">
                <a:latin typeface="Arial" charset="0"/>
                <a:cs typeface="Arial" charset="0"/>
              </a:rPr>
              <a:t>Carefully tune data structures</a:t>
            </a:r>
          </a:p>
          <a:p>
            <a:pPr lvl="1" eaLnBrk="1" hangingPunct="1"/>
            <a:r>
              <a:rPr lang="en-US" sz="1800">
                <a:latin typeface="Arial" charset="0"/>
                <a:cs typeface="Arial" charset="0"/>
              </a:rPr>
              <a:t>improve memory locality and avoid cache misses</a:t>
            </a:r>
          </a:p>
        </p:txBody>
      </p:sp>
    </p:spTree>
    <p:extLst>
      <p:ext uri="{BB962C8B-B14F-4D97-AF65-F5344CB8AC3E}">
        <p14:creationId xmlns:p14="http://schemas.microsoft.com/office/powerpoint/2010/main" val="3329552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build="p" bldLvl="3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600.325/425 Declarative Methods - J. Eisner</a:t>
            </a:r>
          </a:p>
        </p:txBody>
      </p:sp>
      <p:sp>
        <p:nvSpPr>
          <p:cNvPr id="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fld id="{36E0FE99-2042-FE4B-9638-1C6AF37F0898}" type="slidenum">
              <a:rPr lang="en-US" sz="1200">
                <a:solidFill>
                  <a:srgbClr val="800000"/>
                </a:solidFill>
                <a:latin typeface="Arial" charset="0"/>
              </a:rPr>
              <a:pPr/>
              <a:t>61</a:t>
            </a:fld>
            <a:endParaRPr lang="en-US" sz="12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>
                <a:latin typeface="Arial Narrow" charset="0"/>
                <a:cs typeface="Arial" charset="0"/>
              </a:rPr>
              <a:t>Motivating Metrics: Decisions, Instructions, Cache Performance and Run Time</a:t>
            </a:r>
          </a:p>
        </p:txBody>
      </p:sp>
      <p:graphicFrame>
        <p:nvGraphicFramePr>
          <p:cNvPr id="182275" name="Group 3"/>
          <p:cNvGraphicFramePr>
            <a:graphicFrameLocks noGrp="1"/>
          </p:cNvGraphicFramePr>
          <p:nvPr>
            <p:ph type="tbl" idx="1"/>
          </p:nvPr>
        </p:nvGraphicFramePr>
        <p:xfrm>
          <a:off x="2286000" y="1831975"/>
          <a:ext cx="4038600" cy="1295400"/>
        </p:xfrm>
        <a:graphic>
          <a:graphicData uri="http://schemas.openxmlformats.org/drawingml/2006/table">
            <a:tbl>
              <a:tblPr/>
              <a:tblGrid>
                <a:gridCol w="2209800"/>
                <a:gridCol w="1828800"/>
              </a:tblGrid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1dlx_c_mc_ex_bp_f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 Variables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776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 Clauses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3725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 Literals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2292" name="Group 20"/>
          <p:cNvGraphicFramePr>
            <a:graphicFrameLocks noGrp="1"/>
          </p:cNvGraphicFramePr>
          <p:nvPr/>
        </p:nvGraphicFramePr>
        <p:xfrm>
          <a:off x="457200" y="3432175"/>
          <a:ext cx="7848600" cy="2589247"/>
        </p:xfrm>
        <a:graphic>
          <a:graphicData uri="http://schemas.openxmlformats.org/drawingml/2006/table">
            <a:tbl>
              <a:tblPr/>
              <a:tblGrid>
                <a:gridCol w="1962150"/>
                <a:gridCol w="1962150"/>
                <a:gridCol w="1962150"/>
                <a:gridCol w="1962150"/>
              </a:tblGrid>
              <a:tr h="3931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endParaRPr kumimoji="1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Z-Chaff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SATO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GRASP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# Decisions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3166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3771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1795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# Instructions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86.6M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630.4M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1415.9M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# L1/L2 accesses 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24M / 1.7M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188M / 79M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416M / 153M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% L1/L2 misses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4.8% / 4.6%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36.8% / 9.7%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32.9% / 50.3%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1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# Seconds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0.22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4.41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11.78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091" name="Rectangle 57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  <a:latin typeface="Times New Roman" charset="0"/>
              </a:rPr>
              <a:t>slide thanks to Moskewicz, Madigan, Zhang, Zhao, &amp; Malik</a:t>
            </a:r>
          </a:p>
        </p:txBody>
      </p:sp>
    </p:spTree>
    <p:extLst>
      <p:ext uri="{BB962C8B-B14F-4D97-AF65-F5344CB8AC3E}">
        <p14:creationId xmlns:p14="http://schemas.microsoft.com/office/powerpoint/2010/main" val="2182143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6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7BAF28B9-72B6-1F4A-83FD-98CA6B1F2686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62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45061" name="Text Box 4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45062" name="Text Box 5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F=0</a:t>
            </a:r>
          </a:p>
        </p:txBody>
      </p:sp>
      <p:sp>
        <p:nvSpPr>
          <p:cNvPr id="45063" name="Text Box 6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A=1</a:t>
            </a:r>
          </a:p>
        </p:txBody>
      </p:sp>
      <p:sp>
        <p:nvSpPr>
          <p:cNvPr id="45064" name="Text Box 7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G=0</a:t>
            </a:r>
          </a:p>
        </p:txBody>
      </p:sp>
      <p:sp>
        <p:nvSpPr>
          <p:cNvPr id="45065" name="Text Box 8"/>
          <p:cNvSpPr txBox="1">
            <a:spLocks noChangeArrowheads="1"/>
          </p:cNvSpPr>
          <p:nvPr/>
        </p:nvSpPr>
        <p:spPr bwMode="auto">
          <a:xfrm>
            <a:off x="43434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5066" name="Text Box 9"/>
          <p:cNvSpPr txBox="1">
            <a:spLocks noChangeArrowheads="1"/>
          </p:cNvSpPr>
          <p:nvPr/>
        </p:nvSpPr>
        <p:spPr bwMode="auto">
          <a:xfrm>
            <a:off x="51212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5067" name="Text Box 10"/>
          <p:cNvSpPr txBox="1">
            <a:spLocks noChangeArrowheads="1"/>
          </p:cNvSpPr>
          <p:nvPr/>
        </p:nvSpPr>
        <p:spPr bwMode="auto">
          <a:xfrm>
            <a:off x="59118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5068" name="Text Box 11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5069" name="Text Box 12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5070" name="Text Box 13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5071" name="Text Box 14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5072" name="Text Box 15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5073" name="Text Box 18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5074" name="Text Box 32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184406" name="Group 86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5119" name="Group 105"/>
          <p:cNvGrpSpPr>
            <a:grpSpLocks/>
          </p:cNvGrpSpPr>
          <p:nvPr/>
        </p:nvGrpSpPr>
        <p:grpSpPr bwMode="auto">
          <a:xfrm>
            <a:off x="2133600" y="4903788"/>
            <a:ext cx="457200" cy="1066800"/>
            <a:chOff x="1680" y="2832"/>
            <a:chExt cx="288" cy="966"/>
          </a:xfrm>
        </p:grpSpPr>
        <p:sp>
          <p:nvSpPr>
            <p:cNvPr id="45123" name="Text Box 101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5124" name="Text Box 102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5125" name="Text Box 103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45120" name="Text Box 104"/>
          <p:cNvSpPr txBox="1">
            <a:spLocks noChangeArrowheads="1"/>
          </p:cNvSpPr>
          <p:nvPr/>
        </p:nvSpPr>
        <p:spPr bwMode="auto">
          <a:xfrm>
            <a:off x="2611438" y="4860925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45121" name="Text Box 107"/>
          <p:cNvSpPr txBox="1">
            <a:spLocks noChangeArrowheads="1"/>
          </p:cNvSpPr>
          <p:nvPr/>
        </p:nvSpPr>
        <p:spPr bwMode="auto">
          <a:xfrm>
            <a:off x="2611438" y="5241925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45122" name="Text Box 108"/>
          <p:cNvSpPr txBox="1">
            <a:spLocks noChangeArrowheads="1"/>
          </p:cNvSpPr>
          <p:nvPr/>
        </p:nvSpPr>
        <p:spPr bwMode="auto">
          <a:xfrm>
            <a:off x="2611438" y="5622925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</p:spTree>
    <p:extLst>
      <p:ext uri="{BB962C8B-B14F-4D97-AF65-F5344CB8AC3E}">
        <p14:creationId xmlns:p14="http://schemas.microsoft.com/office/powerpoint/2010/main" val="2472715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7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28B7B8F-05CD-4F43-B91D-E11C8001793A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63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46085" name="Text Box 3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46086" name="Text Box 4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F=0</a:t>
            </a:r>
          </a:p>
        </p:txBody>
      </p:sp>
      <p:sp>
        <p:nvSpPr>
          <p:cNvPr id="46087" name="Text Box 5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A=1</a:t>
            </a:r>
          </a:p>
        </p:txBody>
      </p:sp>
      <p:sp>
        <p:nvSpPr>
          <p:cNvPr id="46088" name="Text Box 6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G=0</a:t>
            </a:r>
          </a:p>
        </p:txBody>
      </p:sp>
      <p:sp>
        <p:nvSpPr>
          <p:cNvPr id="46089" name="Text Box 7"/>
          <p:cNvSpPr txBox="1">
            <a:spLocks noChangeArrowheads="1"/>
          </p:cNvSpPr>
          <p:nvPr/>
        </p:nvSpPr>
        <p:spPr bwMode="auto">
          <a:xfrm>
            <a:off x="4343400" y="3800475"/>
            <a:ext cx="777875" cy="469900"/>
          </a:xfrm>
          <a:prstGeom prst="rect">
            <a:avLst/>
          </a:prstGeom>
          <a:solidFill>
            <a:srgbClr val="FAFA4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J=0</a:t>
            </a:r>
          </a:p>
        </p:txBody>
      </p:sp>
      <p:sp>
        <p:nvSpPr>
          <p:cNvPr id="46090" name="Text Box 8"/>
          <p:cNvSpPr txBox="1">
            <a:spLocks noChangeArrowheads="1"/>
          </p:cNvSpPr>
          <p:nvPr/>
        </p:nvSpPr>
        <p:spPr bwMode="auto">
          <a:xfrm>
            <a:off x="51212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6091" name="Text Box 9"/>
          <p:cNvSpPr txBox="1">
            <a:spLocks noChangeArrowheads="1"/>
          </p:cNvSpPr>
          <p:nvPr/>
        </p:nvSpPr>
        <p:spPr bwMode="auto">
          <a:xfrm>
            <a:off x="59118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6092" name="Text Box 10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6093" name="Text Box 11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6094" name="Text Box 12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6095" name="Text Box 13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6096" name="Text Box 14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6097" name="Text Box 15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6098" name="Text Box 16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186385" name="Group 17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6143" name="Group 61"/>
          <p:cNvGrpSpPr>
            <a:grpSpLocks/>
          </p:cNvGrpSpPr>
          <p:nvPr/>
        </p:nvGrpSpPr>
        <p:grpSpPr bwMode="auto">
          <a:xfrm>
            <a:off x="2133600" y="4903788"/>
            <a:ext cx="457200" cy="1066800"/>
            <a:chOff x="1680" y="2832"/>
            <a:chExt cx="288" cy="966"/>
          </a:xfrm>
        </p:grpSpPr>
        <p:sp>
          <p:nvSpPr>
            <p:cNvPr id="46148" name="Text Box 62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6149" name="Text Box 63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6150" name="Text Box 64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46144" name="Text Box 65"/>
          <p:cNvSpPr txBox="1">
            <a:spLocks noChangeArrowheads="1"/>
          </p:cNvSpPr>
          <p:nvPr/>
        </p:nvSpPr>
        <p:spPr bwMode="auto">
          <a:xfrm>
            <a:off x="2611438" y="4860925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46145" name="Text Box 66"/>
          <p:cNvSpPr txBox="1">
            <a:spLocks noChangeArrowheads="1"/>
          </p:cNvSpPr>
          <p:nvPr/>
        </p:nvSpPr>
        <p:spPr bwMode="auto">
          <a:xfrm>
            <a:off x="2611438" y="5241925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46146" name="Text Box 67"/>
          <p:cNvSpPr txBox="1">
            <a:spLocks noChangeArrowheads="1"/>
          </p:cNvSpPr>
          <p:nvPr/>
        </p:nvSpPr>
        <p:spPr bwMode="auto">
          <a:xfrm>
            <a:off x="2611438" y="5622925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  <p:sp>
        <p:nvSpPr>
          <p:cNvPr id="46147" name="Text Box 95"/>
          <p:cNvSpPr txBox="1">
            <a:spLocks noChangeArrowheads="1"/>
          </p:cNvSpPr>
          <p:nvPr/>
        </p:nvSpPr>
        <p:spPr bwMode="auto">
          <a:xfrm>
            <a:off x="2727325" y="4327525"/>
            <a:ext cx="6035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Guess a new assignment J=0</a:t>
            </a:r>
          </a:p>
        </p:txBody>
      </p:sp>
    </p:spTree>
    <p:extLst>
      <p:ext uri="{BB962C8B-B14F-4D97-AF65-F5344CB8AC3E}">
        <p14:creationId xmlns:p14="http://schemas.microsoft.com/office/powerpoint/2010/main" val="2172121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7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4C8D552-BC35-D749-8B47-855C6E23BAF2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64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47109" name="Text Box 3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47110" name="Text Box 4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F=0</a:t>
            </a:r>
          </a:p>
        </p:txBody>
      </p:sp>
      <p:sp>
        <p:nvSpPr>
          <p:cNvPr id="47111" name="Text Box 5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A=1</a:t>
            </a:r>
          </a:p>
        </p:txBody>
      </p:sp>
      <p:sp>
        <p:nvSpPr>
          <p:cNvPr id="47112" name="Text Box 6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G=0</a:t>
            </a:r>
          </a:p>
        </p:txBody>
      </p:sp>
      <p:sp>
        <p:nvSpPr>
          <p:cNvPr id="47113" name="Text Box 7"/>
          <p:cNvSpPr txBox="1">
            <a:spLocks noChangeArrowheads="1"/>
          </p:cNvSpPr>
          <p:nvPr/>
        </p:nvSpPr>
        <p:spPr bwMode="auto">
          <a:xfrm>
            <a:off x="4343400" y="3800475"/>
            <a:ext cx="777875" cy="495300"/>
          </a:xfrm>
          <a:prstGeom prst="rect">
            <a:avLst/>
          </a:prstGeom>
          <a:solidFill>
            <a:srgbClr val="FAFA40"/>
          </a:solidFill>
          <a:ln w="38100">
            <a:solidFill>
              <a:srgbClr val="66FF33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J=0</a:t>
            </a:r>
          </a:p>
        </p:txBody>
      </p:sp>
      <p:sp>
        <p:nvSpPr>
          <p:cNvPr id="47114" name="Text Box 8" descr="Light upward diagonal"/>
          <p:cNvSpPr txBox="1">
            <a:spLocks noChangeArrowheads="1"/>
          </p:cNvSpPr>
          <p:nvPr/>
        </p:nvSpPr>
        <p:spPr bwMode="auto">
          <a:xfrm>
            <a:off x="5121275" y="3800475"/>
            <a:ext cx="777875" cy="46672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K=1</a:t>
            </a:r>
          </a:p>
        </p:txBody>
      </p:sp>
      <p:sp>
        <p:nvSpPr>
          <p:cNvPr id="47115" name="Text Box 9" descr="Light upward diagonal"/>
          <p:cNvSpPr txBox="1">
            <a:spLocks noChangeArrowheads="1"/>
          </p:cNvSpPr>
          <p:nvPr/>
        </p:nvSpPr>
        <p:spPr bwMode="auto">
          <a:xfrm>
            <a:off x="5911850" y="3800475"/>
            <a:ext cx="777875" cy="46672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L=1</a:t>
            </a:r>
          </a:p>
        </p:txBody>
      </p:sp>
      <p:sp>
        <p:nvSpPr>
          <p:cNvPr id="47116" name="Text Box 10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7117" name="Text Box 11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7118" name="Text Box 12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7119" name="Text Box 13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7120" name="Text Box 14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7121" name="Text Box 15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7122" name="Text Box 16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187409" name="Group 17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7167" name="Group 61"/>
          <p:cNvGrpSpPr>
            <a:grpSpLocks/>
          </p:cNvGrpSpPr>
          <p:nvPr/>
        </p:nvGrpSpPr>
        <p:grpSpPr bwMode="auto">
          <a:xfrm>
            <a:off x="2133600" y="4887913"/>
            <a:ext cx="457200" cy="1066800"/>
            <a:chOff x="1680" y="2832"/>
            <a:chExt cx="288" cy="966"/>
          </a:xfrm>
        </p:grpSpPr>
        <p:sp>
          <p:nvSpPr>
            <p:cNvPr id="47178" name="Text Box 62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7179" name="Text Box 63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7180" name="Text Box 64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47168" name="Text Box 65"/>
          <p:cNvSpPr txBox="1">
            <a:spLocks noChangeArrowheads="1"/>
          </p:cNvSpPr>
          <p:nvPr/>
        </p:nvSpPr>
        <p:spPr bwMode="auto">
          <a:xfrm>
            <a:off x="2611438" y="4845050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47169" name="Text Box 66"/>
          <p:cNvSpPr txBox="1">
            <a:spLocks noChangeArrowheads="1"/>
          </p:cNvSpPr>
          <p:nvPr/>
        </p:nvSpPr>
        <p:spPr bwMode="auto">
          <a:xfrm>
            <a:off x="2611438" y="5226050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47170" name="Text Box 67"/>
          <p:cNvSpPr txBox="1">
            <a:spLocks noChangeArrowheads="1"/>
          </p:cNvSpPr>
          <p:nvPr/>
        </p:nvSpPr>
        <p:spPr bwMode="auto">
          <a:xfrm>
            <a:off x="2611438" y="5607050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  <p:sp>
        <p:nvSpPr>
          <p:cNvPr id="47171" name="Text Box 68"/>
          <p:cNvSpPr txBox="1">
            <a:spLocks noChangeArrowheads="1"/>
          </p:cNvSpPr>
          <p:nvPr/>
        </p:nvSpPr>
        <p:spPr bwMode="auto">
          <a:xfrm>
            <a:off x="5029200" y="5297488"/>
            <a:ext cx="457200" cy="325437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7172" name="Rectangle 69"/>
          <p:cNvSpPr>
            <a:spLocks noChangeArrowheads="1"/>
          </p:cNvSpPr>
          <p:nvPr/>
        </p:nvSpPr>
        <p:spPr bwMode="auto">
          <a:xfrm>
            <a:off x="5537200" y="5226050"/>
            <a:ext cx="3421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currently being propagated</a:t>
            </a:r>
          </a:p>
        </p:txBody>
      </p:sp>
      <p:sp>
        <p:nvSpPr>
          <p:cNvPr id="47173" name="Text Box 70" descr="Light upward diagonal"/>
          <p:cNvSpPr txBox="1">
            <a:spLocks noChangeArrowheads="1"/>
          </p:cNvSpPr>
          <p:nvPr/>
        </p:nvSpPr>
        <p:spPr bwMode="auto">
          <a:xfrm>
            <a:off x="5029200" y="5694363"/>
            <a:ext cx="457200" cy="309562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7174" name="Rectangle 71"/>
          <p:cNvSpPr>
            <a:spLocks noChangeArrowheads="1"/>
          </p:cNvSpPr>
          <p:nvPr/>
        </p:nvSpPr>
        <p:spPr bwMode="auto">
          <a:xfrm>
            <a:off x="5537200" y="5622925"/>
            <a:ext cx="3113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assignment still pending</a:t>
            </a:r>
          </a:p>
        </p:txBody>
      </p:sp>
      <p:sp>
        <p:nvSpPr>
          <p:cNvPr id="47175" name="Text Box 72"/>
          <p:cNvSpPr txBox="1">
            <a:spLocks noChangeArrowheads="1"/>
          </p:cNvSpPr>
          <p:nvPr/>
        </p:nvSpPr>
        <p:spPr bwMode="auto">
          <a:xfrm>
            <a:off x="2727325" y="4327525"/>
            <a:ext cx="6035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Unit propagation implies assignments K=1, L=1</a:t>
            </a:r>
          </a:p>
        </p:txBody>
      </p:sp>
      <p:sp>
        <p:nvSpPr>
          <p:cNvPr id="47176" name="Freeform 73"/>
          <p:cNvSpPr>
            <a:spLocks/>
          </p:cNvSpPr>
          <p:nvPr/>
        </p:nvSpPr>
        <p:spPr bwMode="auto">
          <a:xfrm>
            <a:off x="4876800" y="3582988"/>
            <a:ext cx="685800" cy="228600"/>
          </a:xfrm>
          <a:custGeom>
            <a:avLst/>
            <a:gdLst>
              <a:gd name="T0" fmla="*/ 0 w 432"/>
              <a:gd name="T1" fmla="*/ 227013 h 144"/>
              <a:gd name="T2" fmla="*/ 515938 w 432"/>
              <a:gd name="T3" fmla="*/ 0 h 144"/>
              <a:gd name="T4" fmla="*/ 685800 w 432"/>
              <a:gd name="T5" fmla="*/ 228600 h 144"/>
              <a:gd name="T6" fmla="*/ 0 60000 65536"/>
              <a:gd name="T7" fmla="*/ 0 60000 65536"/>
              <a:gd name="T8" fmla="*/ 0 60000 65536"/>
              <a:gd name="T9" fmla="*/ 0 w 432"/>
              <a:gd name="T10" fmla="*/ 0 h 144"/>
              <a:gd name="T11" fmla="*/ 432 w 43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144">
                <a:moveTo>
                  <a:pt x="0" y="143"/>
                </a:moveTo>
                <a:cubicBezTo>
                  <a:pt x="54" y="119"/>
                  <a:pt x="253" y="0"/>
                  <a:pt x="325" y="0"/>
                </a:cubicBezTo>
                <a:cubicBezTo>
                  <a:pt x="397" y="0"/>
                  <a:pt x="410" y="114"/>
                  <a:pt x="432" y="144"/>
                </a:cubicBezTo>
              </a:path>
            </a:pathLst>
          </a:custGeom>
          <a:noFill/>
          <a:ln w="28575">
            <a:solidFill>
              <a:srgbClr val="66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77" name="Freeform 74"/>
          <p:cNvSpPr>
            <a:spLocks/>
          </p:cNvSpPr>
          <p:nvPr/>
        </p:nvSpPr>
        <p:spPr bwMode="auto">
          <a:xfrm>
            <a:off x="4876800" y="3522663"/>
            <a:ext cx="1420813" cy="285750"/>
          </a:xfrm>
          <a:custGeom>
            <a:avLst/>
            <a:gdLst>
              <a:gd name="T0" fmla="*/ 0 w 895"/>
              <a:gd name="T1" fmla="*/ 285750 h 180"/>
              <a:gd name="T2" fmla="*/ 515938 w 895"/>
              <a:gd name="T3" fmla="*/ 58738 h 180"/>
              <a:gd name="T4" fmla="*/ 1216025 w 895"/>
              <a:gd name="T5" fmla="*/ 31750 h 180"/>
              <a:gd name="T6" fmla="*/ 1420813 w 895"/>
              <a:gd name="T7" fmla="*/ 247650 h 180"/>
              <a:gd name="T8" fmla="*/ 0 60000 65536"/>
              <a:gd name="T9" fmla="*/ 0 60000 65536"/>
              <a:gd name="T10" fmla="*/ 0 60000 65536"/>
              <a:gd name="T11" fmla="*/ 0 60000 65536"/>
              <a:gd name="T12" fmla="*/ 0 w 895"/>
              <a:gd name="T13" fmla="*/ 0 h 180"/>
              <a:gd name="T14" fmla="*/ 895 w 895"/>
              <a:gd name="T15" fmla="*/ 180 h 1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95" h="180">
                <a:moveTo>
                  <a:pt x="0" y="180"/>
                </a:moveTo>
                <a:cubicBezTo>
                  <a:pt x="54" y="156"/>
                  <a:pt x="197" y="64"/>
                  <a:pt x="325" y="37"/>
                </a:cubicBezTo>
                <a:cubicBezTo>
                  <a:pt x="453" y="10"/>
                  <a:pt x="671" y="0"/>
                  <a:pt x="766" y="20"/>
                </a:cubicBezTo>
                <a:cubicBezTo>
                  <a:pt x="861" y="40"/>
                  <a:pt x="868" y="128"/>
                  <a:pt x="895" y="156"/>
                </a:cubicBezTo>
              </a:path>
            </a:pathLst>
          </a:custGeom>
          <a:noFill/>
          <a:ln w="28575">
            <a:solidFill>
              <a:srgbClr val="66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355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287BBA0-1009-A74F-B1D0-41991B8315E8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65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48133" name="Text Box 3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F=0</a:t>
            </a:r>
          </a:p>
        </p:txBody>
      </p:sp>
      <p:sp>
        <p:nvSpPr>
          <p:cNvPr id="48135" name="Text Box 5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A=1</a:t>
            </a:r>
          </a:p>
        </p:txBody>
      </p:sp>
      <p:sp>
        <p:nvSpPr>
          <p:cNvPr id="48136" name="Text Box 6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G=0</a:t>
            </a:r>
          </a:p>
        </p:txBody>
      </p:sp>
      <p:sp>
        <p:nvSpPr>
          <p:cNvPr id="48137" name="Text Box 7"/>
          <p:cNvSpPr txBox="1">
            <a:spLocks noChangeArrowheads="1"/>
          </p:cNvSpPr>
          <p:nvPr/>
        </p:nvSpPr>
        <p:spPr bwMode="auto">
          <a:xfrm>
            <a:off x="4343400" y="3800475"/>
            <a:ext cx="777875" cy="469900"/>
          </a:xfrm>
          <a:prstGeom prst="rect">
            <a:avLst/>
          </a:prstGeom>
          <a:solidFill>
            <a:srgbClr val="FAFA4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J=0</a:t>
            </a:r>
          </a:p>
        </p:txBody>
      </p:sp>
      <p:sp>
        <p:nvSpPr>
          <p:cNvPr id="48138" name="Text Box 8"/>
          <p:cNvSpPr txBox="1">
            <a:spLocks noChangeArrowheads="1"/>
          </p:cNvSpPr>
          <p:nvPr/>
        </p:nvSpPr>
        <p:spPr bwMode="auto">
          <a:xfrm>
            <a:off x="5121275" y="3800475"/>
            <a:ext cx="777875" cy="495300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K=1</a:t>
            </a:r>
          </a:p>
        </p:txBody>
      </p:sp>
      <p:sp>
        <p:nvSpPr>
          <p:cNvPr id="48139" name="Text Box 9" descr="Light upward diagonal"/>
          <p:cNvSpPr txBox="1">
            <a:spLocks noChangeArrowheads="1"/>
          </p:cNvSpPr>
          <p:nvPr/>
        </p:nvSpPr>
        <p:spPr bwMode="auto">
          <a:xfrm>
            <a:off x="5911850" y="3800475"/>
            <a:ext cx="777875" cy="46672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L=1</a:t>
            </a:r>
          </a:p>
        </p:txBody>
      </p:sp>
      <p:sp>
        <p:nvSpPr>
          <p:cNvPr id="48140" name="Text Box 10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8141" name="Text Box 11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8142" name="Text Box 12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8143" name="Text Box 13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8144" name="Text Box 14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8145" name="Text Box 15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8146" name="Text Box 16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188433" name="Group 17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8191" name="Group 61"/>
          <p:cNvGrpSpPr>
            <a:grpSpLocks/>
          </p:cNvGrpSpPr>
          <p:nvPr/>
        </p:nvGrpSpPr>
        <p:grpSpPr bwMode="auto">
          <a:xfrm>
            <a:off x="2133600" y="4887913"/>
            <a:ext cx="457200" cy="1066800"/>
            <a:chOff x="1680" y="2832"/>
            <a:chExt cx="288" cy="966"/>
          </a:xfrm>
        </p:grpSpPr>
        <p:sp>
          <p:nvSpPr>
            <p:cNvPr id="48200" name="Text Box 62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8201" name="Text Box 63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8202" name="Text Box 64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48192" name="Text Box 65"/>
          <p:cNvSpPr txBox="1">
            <a:spLocks noChangeArrowheads="1"/>
          </p:cNvSpPr>
          <p:nvPr/>
        </p:nvSpPr>
        <p:spPr bwMode="auto">
          <a:xfrm>
            <a:off x="2611438" y="4845050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48193" name="Text Box 66"/>
          <p:cNvSpPr txBox="1">
            <a:spLocks noChangeArrowheads="1"/>
          </p:cNvSpPr>
          <p:nvPr/>
        </p:nvSpPr>
        <p:spPr bwMode="auto">
          <a:xfrm>
            <a:off x="2611438" y="5226050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48194" name="Text Box 67"/>
          <p:cNvSpPr txBox="1">
            <a:spLocks noChangeArrowheads="1"/>
          </p:cNvSpPr>
          <p:nvPr/>
        </p:nvSpPr>
        <p:spPr bwMode="auto">
          <a:xfrm>
            <a:off x="2611438" y="5607050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  <p:sp>
        <p:nvSpPr>
          <p:cNvPr id="48195" name="Text Box 68"/>
          <p:cNvSpPr txBox="1">
            <a:spLocks noChangeArrowheads="1"/>
          </p:cNvSpPr>
          <p:nvPr/>
        </p:nvSpPr>
        <p:spPr bwMode="auto">
          <a:xfrm>
            <a:off x="5029200" y="5297488"/>
            <a:ext cx="457200" cy="325437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8196" name="Rectangle 69"/>
          <p:cNvSpPr>
            <a:spLocks noChangeArrowheads="1"/>
          </p:cNvSpPr>
          <p:nvPr/>
        </p:nvSpPr>
        <p:spPr bwMode="auto">
          <a:xfrm>
            <a:off x="5537200" y="5226050"/>
            <a:ext cx="3421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currently being propagated</a:t>
            </a:r>
          </a:p>
        </p:txBody>
      </p:sp>
      <p:sp>
        <p:nvSpPr>
          <p:cNvPr id="48197" name="Text Box 70" descr="Light upward diagonal"/>
          <p:cNvSpPr txBox="1">
            <a:spLocks noChangeArrowheads="1"/>
          </p:cNvSpPr>
          <p:nvPr/>
        </p:nvSpPr>
        <p:spPr bwMode="auto">
          <a:xfrm>
            <a:off x="5029200" y="5694363"/>
            <a:ext cx="457200" cy="309562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8198" name="Rectangle 71"/>
          <p:cNvSpPr>
            <a:spLocks noChangeArrowheads="1"/>
          </p:cNvSpPr>
          <p:nvPr/>
        </p:nvSpPr>
        <p:spPr bwMode="auto">
          <a:xfrm>
            <a:off x="5537200" y="5622925"/>
            <a:ext cx="3113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assignment still pending</a:t>
            </a:r>
          </a:p>
        </p:txBody>
      </p:sp>
      <p:sp>
        <p:nvSpPr>
          <p:cNvPr id="48199" name="Text Box 72"/>
          <p:cNvSpPr txBox="1">
            <a:spLocks noChangeArrowheads="1"/>
          </p:cNvSpPr>
          <p:nvPr/>
        </p:nvSpPr>
        <p:spPr bwMode="auto">
          <a:xfrm>
            <a:off x="2727325" y="4327525"/>
            <a:ext cx="6035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Now make those assignments, one at a time</a:t>
            </a:r>
          </a:p>
        </p:txBody>
      </p:sp>
    </p:spTree>
    <p:extLst>
      <p:ext uri="{BB962C8B-B14F-4D97-AF65-F5344CB8AC3E}">
        <p14:creationId xmlns:p14="http://schemas.microsoft.com/office/powerpoint/2010/main" val="1803189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7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13EAA07-4BF1-DC47-BB0E-5C3BDF57DBEE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66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49157" name="Text Box 3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49158" name="Text Box 4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F=0</a:t>
            </a:r>
          </a:p>
        </p:txBody>
      </p:sp>
      <p:sp>
        <p:nvSpPr>
          <p:cNvPr id="49159" name="Text Box 5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A=1</a:t>
            </a:r>
          </a:p>
        </p:txBody>
      </p:sp>
      <p:sp>
        <p:nvSpPr>
          <p:cNvPr id="49160" name="Text Box 6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G=0</a:t>
            </a:r>
          </a:p>
        </p:txBody>
      </p:sp>
      <p:sp>
        <p:nvSpPr>
          <p:cNvPr id="49161" name="Text Box 7"/>
          <p:cNvSpPr txBox="1">
            <a:spLocks noChangeArrowheads="1"/>
          </p:cNvSpPr>
          <p:nvPr/>
        </p:nvSpPr>
        <p:spPr bwMode="auto">
          <a:xfrm>
            <a:off x="4343400" y="3800475"/>
            <a:ext cx="777875" cy="469900"/>
          </a:xfrm>
          <a:prstGeom prst="rect">
            <a:avLst/>
          </a:prstGeom>
          <a:solidFill>
            <a:srgbClr val="FAFA4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J=0</a:t>
            </a:r>
          </a:p>
        </p:txBody>
      </p:sp>
      <p:sp>
        <p:nvSpPr>
          <p:cNvPr id="49162" name="Text Box 8"/>
          <p:cNvSpPr txBox="1">
            <a:spLocks noChangeArrowheads="1"/>
          </p:cNvSpPr>
          <p:nvPr/>
        </p:nvSpPr>
        <p:spPr bwMode="auto">
          <a:xfrm>
            <a:off x="5121275" y="3800475"/>
            <a:ext cx="777875" cy="495300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K=1</a:t>
            </a:r>
          </a:p>
        </p:txBody>
      </p:sp>
      <p:sp>
        <p:nvSpPr>
          <p:cNvPr id="49163" name="Text Box 9" descr="Light upward diagonal"/>
          <p:cNvSpPr txBox="1">
            <a:spLocks noChangeArrowheads="1"/>
          </p:cNvSpPr>
          <p:nvPr/>
        </p:nvSpPr>
        <p:spPr bwMode="auto">
          <a:xfrm>
            <a:off x="5911850" y="3800475"/>
            <a:ext cx="777875" cy="46672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L=1</a:t>
            </a:r>
          </a:p>
        </p:txBody>
      </p:sp>
      <p:sp>
        <p:nvSpPr>
          <p:cNvPr id="49164" name="Text Box 10" descr="Light upward diagonal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B=0</a:t>
            </a:r>
          </a:p>
        </p:txBody>
      </p:sp>
      <p:sp>
        <p:nvSpPr>
          <p:cNvPr id="49165" name="Text Box 11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9166" name="Text Box 12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9167" name="Text Box 13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9168" name="Text Box 14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9169" name="Text Box 15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9170" name="Text Box 16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189457" name="Group 17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9215" name="Group 61"/>
          <p:cNvGrpSpPr>
            <a:grpSpLocks/>
          </p:cNvGrpSpPr>
          <p:nvPr/>
        </p:nvGrpSpPr>
        <p:grpSpPr bwMode="auto">
          <a:xfrm>
            <a:off x="2133600" y="4887913"/>
            <a:ext cx="457200" cy="1066800"/>
            <a:chOff x="1680" y="2832"/>
            <a:chExt cx="288" cy="966"/>
          </a:xfrm>
        </p:grpSpPr>
        <p:sp>
          <p:nvSpPr>
            <p:cNvPr id="49225" name="Text Box 62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9226" name="Text Box 63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9227" name="Text Box 64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49216" name="Text Box 65"/>
          <p:cNvSpPr txBox="1">
            <a:spLocks noChangeArrowheads="1"/>
          </p:cNvSpPr>
          <p:nvPr/>
        </p:nvSpPr>
        <p:spPr bwMode="auto">
          <a:xfrm>
            <a:off x="2611438" y="4845050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49217" name="Text Box 66"/>
          <p:cNvSpPr txBox="1">
            <a:spLocks noChangeArrowheads="1"/>
          </p:cNvSpPr>
          <p:nvPr/>
        </p:nvSpPr>
        <p:spPr bwMode="auto">
          <a:xfrm>
            <a:off x="2611438" y="5226050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49218" name="Text Box 67"/>
          <p:cNvSpPr txBox="1">
            <a:spLocks noChangeArrowheads="1"/>
          </p:cNvSpPr>
          <p:nvPr/>
        </p:nvSpPr>
        <p:spPr bwMode="auto">
          <a:xfrm>
            <a:off x="2611438" y="5607050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  <p:sp>
        <p:nvSpPr>
          <p:cNvPr id="49219" name="Text Box 68"/>
          <p:cNvSpPr txBox="1">
            <a:spLocks noChangeArrowheads="1"/>
          </p:cNvSpPr>
          <p:nvPr/>
        </p:nvSpPr>
        <p:spPr bwMode="auto">
          <a:xfrm>
            <a:off x="5029200" y="5297488"/>
            <a:ext cx="457200" cy="325437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9220" name="Rectangle 69"/>
          <p:cNvSpPr>
            <a:spLocks noChangeArrowheads="1"/>
          </p:cNvSpPr>
          <p:nvPr/>
        </p:nvSpPr>
        <p:spPr bwMode="auto">
          <a:xfrm>
            <a:off x="5537200" y="5226050"/>
            <a:ext cx="3421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currently being propagated</a:t>
            </a:r>
          </a:p>
        </p:txBody>
      </p:sp>
      <p:sp>
        <p:nvSpPr>
          <p:cNvPr id="49221" name="Text Box 70" descr="Light upward diagonal"/>
          <p:cNvSpPr txBox="1">
            <a:spLocks noChangeArrowheads="1"/>
          </p:cNvSpPr>
          <p:nvPr/>
        </p:nvSpPr>
        <p:spPr bwMode="auto">
          <a:xfrm>
            <a:off x="5029200" y="5694363"/>
            <a:ext cx="457200" cy="309562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9222" name="Rectangle 71"/>
          <p:cNvSpPr>
            <a:spLocks noChangeArrowheads="1"/>
          </p:cNvSpPr>
          <p:nvPr/>
        </p:nvSpPr>
        <p:spPr bwMode="auto">
          <a:xfrm>
            <a:off x="5537200" y="5622925"/>
            <a:ext cx="3113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assignment still pending</a:t>
            </a:r>
          </a:p>
        </p:txBody>
      </p:sp>
      <p:sp>
        <p:nvSpPr>
          <p:cNvPr id="49223" name="Text Box 72"/>
          <p:cNvSpPr txBox="1">
            <a:spLocks noChangeArrowheads="1"/>
          </p:cNvSpPr>
          <p:nvPr/>
        </p:nvSpPr>
        <p:spPr bwMode="auto">
          <a:xfrm>
            <a:off x="2727325" y="4327525"/>
            <a:ext cx="6035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Chain reaction: K=1 propagates to imply B=0</a:t>
            </a:r>
          </a:p>
        </p:txBody>
      </p:sp>
      <p:sp>
        <p:nvSpPr>
          <p:cNvPr id="49224" name="Freeform 74"/>
          <p:cNvSpPr>
            <a:spLocks/>
          </p:cNvSpPr>
          <p:nvPr/>
        </p:nvSpPr>
        <p:spPr bwMode="auto">
          <a:xfrm>
            <a:off x="5513388" y="3522663"/>
            <a:ext cx="1420812" cy="285750"/>
          </a:xfrm>
          <a:custGeom>
            <a:avLst/>
            <a:gdLst>
              <a:gd name="T0" fmla="*/ 0 w 895"/>
              <a:gd name="T1" fmla="*/ 285750 h 180"/>
              <a:gd name="T2" fmla="*/ 515937 w 895"/>
              <a:gd name="T3" fmla="*/ 58738 h 180"/>
              <a:gd name="T4" fmla="*/ 1216025 w 895"/>
              <a:gd name="T5" fmla="*/ 31750 h 180"/>
              <a:gd name="T6" fmla="*/ 1420812 w 895"/>
              <a:gd name="T7" fmla="*/ 247650 h 180"/>
              <a:gd name="T8" fmla="*/ 0 60000 65536"/>
              <a:gd name="T9" fmla="*/ 0 60000 65536"/>
              <a:gd name="T10" fmla="*/ 0 60000 65536"/>
              <a:gd name="T11" fmla="*/ 0 60000 65536"/>
              <a:gd name="T12" fmla="*/ 0 w 895"/>
              <a:gd name="T13" fmla="*/ 0 h 180"/>
              <a:gd name="T14" fmla="*/ 895 w 895"/>
              <a:gd name="T15" fmla="*/ 180 h 1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95" h="180">
                <a:moveTo>
                  <a:pt x="0" y="180"/>
                </a:moveTo>
                <a:cubicBezTo>
                  <a:pt x="54" y="156"/>
                  <a:pt x="197" y="64"/>
                  <a:pt x="325" y="37"/>
                </a:cubicBezTo>
                <a:cubicBezTo>
                  <a:pt x="453" y="10"/>
                  <a:pt x="671" y="0"/>
                  <a:pt x="766" y="20"/>
                </a:cubicBezTo>
                <a:cubicBezTo>
                  <a:pt x="861" y="40"/>
                  <a:pt x="868" y="128"/>
                  <a:pt x="895" y="156"/>
                </a:cubicBezTo>
              </a:path>
            </a:pathLst>
          </a:custGeom>
          <a:noFill/>
          <a:ln w="28575">
            <a:solidFill>
              <a:srgbClr val="66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33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7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D337B9C-2911-F446-9B27-4DFD8A0C75ED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67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50181" name="Text Box 3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50182" name="Text Box 4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F=0</a:t>
            </a:r>
          </a:p>
        </p:txBody>
      </p:sp>
      <p:sp>
        <p:nvSpPr>
          <p:cNvPr id="50183" name="Text Box 5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latin typeface="Arial" charset="0"/>
              </a:rPr>
              <a:t>A=1</a:t>
            </a:r>
          </a:p>
        </p:txBody>
      </p:sp>
      <p:sp>
        <p:nvSpPr>
          <p:cNvPr id="50184" name="Text Box 6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G=0</a:t>
            </a:r>
          </a:p>
        </p:txBody>
      </p:sp>
      <p:sp>
        <p:nvSpPr>
          <p:cNvPr id="50185" name="Text Box 7"/>
          <p:cNvSpPr txBox="1">
            <a:spLocks noChangeArrowheads="1"/>
          </p:cNvSpPr>
          <p:nvPr/>
        </p:nvSpPr>
        <p:spPr bwMode="auto">
          <a:xfrm>
            <a:off x="4343400" y="3800475"/>
            <a:ext cx="777875" cy="469900"/>
          </a:xfrm>
          <a:prstGeom prst="rect">
            <a:avLst/>
          </a:prstGeom>
          <a:solidFill>
            <a:srgbClr val="FAFA4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J=0</a:t>
            </a:r>
          </a:p>
        </p:txBody>
      </p:sp>
      <p:sp>
        <p:nvSpPr>
          <p:cNvPr id="50186" name="Text Box 8"/>
          <p:cNvSpPr txBox="1">
            <a:spLocks noChangeArrowheads="1"/>
          </p:cNvSpPr>
          <p:nvPr/>
        </p:nvSpPr>
        <p:spPr bwMode="auto">
          <a:xfrm>
            <a:off x="5121275" y="3800475"/>
            <a:ext cx="777875" cy="495300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K=1</a:t>
            </a:r>
          </a:p>
        </p:txBody>
      </p:sp>
      <p:sp>
        <p:nvSpPr>
          <p:cNvPr id="50187" name="Text Box 9" descr="Light upward diagonal"/>
          <p:cNvSpPr txBox="1">
            <a:spLocks noChangeArrowheads="1"/>
          </p:cNvSpPr>
          <p:nvPr/>
        </p:nvSpPr>
        <p:spPr bwMode="auto">
          <a:xfrm>
            <a:off x="5911850" y="3800475"/>
            <a:ext cx="777875" cy="46672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L=1</a:t>
            </a:r>
          </a:p>
        </p:txBody>
      </p:sp>
      <p:sp>
        <p:nvSpPr>
          <p:cNvPr id="50188" name="Text Box 10" descr="Light upward diagonal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B=0</a:t>
            </a:r>
          </a:p>
        </p:txBody>
      </p:sp>
      <p:sp>
        <p:nvSpPr>
          <p:cNvPr id="50189" name="Text Box 11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0190" name="Text Box 12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0191" name="Text Box 13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0192" name="Text Box 14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0193" name="Text Box 15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0194" name="Text Box 16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221268" name="Group 84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0242" name="Group 61"/>
          <p:cNvGrpSpPr>
            <a:grpSpLocks/>
          </p:cNvGrpSpPr>
          <p:nvPr/>
        </p:nvGrpSpPr>
        <p:grpSpPr bwMode="auto">
          <a:xfrm>
            <a:off x="2133600" y="4887913"/>
            <a:ext cx="457200" cy="1066800"/>
            <a:chOff x="1680" y="2832"/>
            <a:chExt cx="288" cy="966"/>
          </a:xfrm>
        </p:grpSpPr>
        <p:sp>
          <p:nvSpPr>
            <p:cNvPr id="50253" name="Text Box 62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0254" name="Text Box 63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0255" name="Text Box 64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0243" name="Text Box 65"/>
          <p:cNvSpPr txBox="1">
            <a:spLocks noChangeArrowheads="1"/>
          </p:cNvSpPr>
          <p:nvPr/>
        </p:nvSpPr>
        <p:spPr bwMode="auto">
          <a:xfrm>
            <a:off x="2611438" y="4845050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50244" name="Text Box 66"/>
          <p:cNvSpPr txBox="1">
            <a:spLocks noChangeArrowheads="1"/>
          </p:cNvSpPr>
          <p:nvPr/>
        </p:nvSpPr>
        <p:spPr bwMode="auto">
          <a:xfrm>
            <a:off x="2611438" y="5226050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50245" name="Text Box 67"/>
          <p:cNvSpPr txBox="1">
            <a:spLocks noChangeArrowheads="1"/>
          </p:cNvSpPr>
          <p:nvPr/>
        </p:nvSpPr>
        <p:spPr bwMode="auto">
          <a:xfrm>
            <a:off x="2611438" y="5607050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  <p:sp>
        <p:nvSpPr>
          <p:cNvPr id="50246" name="Text Box 68"/>
          <p:cNvSpPr txBox="1">
            <a:spLocks noChangeArrowheads="1"/>
          </p:cNvSpPr>
          <p:nvPr/>
        </p:nvSpPr>
        <p:spPr bwMode="auto">
          <a:xfrm>
            <a:off x="5029200" y="5297488"/>
            <a:ext cx="457200" cy="325437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0247" name="Rectangle 69"/>
          <p:cNvSpPr>
            <a:spLocks noChangeArrowheads="1"/>
          </p:cNvSpPr>
          <p:nvPr/>
        </p:nvSpPr>
        <p:spPr bwMode="auto">
          <a:xfrm>
            <a:off x="5537200" y="5226050"/>
            <a:ext cx="3421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currently being propagated</a:t>
            </a:r>
          </a:p>
        </p:txBody>
      </p:sp>
      <p:sp>
        <p:nvSpPr>
          <p:cNvPr id="50248" name="Text Box 70" descr="Light upward diagonal"/>
          <p:cNvSpPr txBox="1">
            <a:spLocks noChangeArrowheads="1"/>
          </p:cNvSpPr>
          <p:nvPr/>
        </p:nvSpPr>
        <p:spPr bwMode="auto">
          <a:xfrm>
            <a:off x="5029200" y="5694363"/>
            <a:ext cx="457200" cy="309562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0249" name="Rectangle 71"/>
          <p:cNvSpPr>
            <a:spLocks noChangeArrowheads="1"/>
          </p:cNvSpPr>
          <p:nvPr/>
        </p:nvSpPr>
        <p:spPr bwMode="auto">
          <a:xfrm>
            <a:off x="5537200" y="5622925"/>
            <a:ext cx="3113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assignment still pending</a:t>
            </a:r>
          </a:p>
        </p:txBody>
      </p:sp>
      <p:sp>
        <p:nvSpPr>
          <p:cNvPr id="50250" name="Text Box 72"/>
          <p:cNvSpPr txBox="1">
            <a:spLocks noChangeArrowheads="1"/>
          </p:cNvSpPr>
          <p:nvPr/>
        </p:nvSpPr>
        <p:spPr bwMode="auto">
          <a:xfrm>
            <a:off x="2727325" y="4327525"/>
            <a:ext cx="6035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Also implies A=1, but we already knew that</a:t>
            </a:r>
          </a:p>
        </p:txBody>
      </p:sp>
      <p:sp>
        <p:nvSpPr>
          <p:cNvPr id="50251" name="Freeform 73"/>
          <p:cNvSpPr>
            <a:spLocks/>
          </p:cNvSpPr>
          <p:nvPr/>
        </p:nvSpPr>
        <p:spPr bwMode="auto">
          <a:xfrm>
            <a:off x="5513388" y="3522663"/>
            <a:ext cx="1420812" cy="285750"/>
          </a:xfrm>
          <a:custGeom>
            <a:avLst/>
            <a:gdLst>
              <a:gd name="T0" fmla="*/ 0 w 895"/>
              <a:gd name="T1" fmla="*/ 285750 h 180"/>
              <a:gd name="T2" fmla="*/ 515937 w 895"/>
              <a:gd name="T3" fmla="*/ 58738 h 180"/>
              <a:gd name="T4" fmla="*/ 1216025 w 895"/>
              <a:gd name="T5" fmla="*/ 31750 h 180"/>
              <a:gd name="T6" fmla="*/ 1420812 w 895"/>
              <a:gd name="T7" fmla="*/ 247650 h 180"/>
              <a:gd name="T8" fmla="*/ 0 60000 65536"/>
              <a:gd name="T9" fmla="*/ 0 60000 65536"/>
              <a:gd name="T10" fmla="*/ 0 60000 65536"/>
              <a:gd name="T11" fmla="*/ 0 60000 65536"/>
              <a:gd name="T12" fmla="*/ 0 w 895"/>
              <a:gd name="T13" fmla="*/ 0 h 180"/>
              <a:gd name="T14" fmla="*/ 895 w 895"/>
              <a:gd name="T15" fmla="*/ 180 h 1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95" h="180">
                <a:moveTo>
                  <a:pt x="0" y="180"/>
                </a:moveTo>
                <a:cubicBezTo>
                  <a:pt x="54" y="156"/>
                  <a:pt x="197" y="64"/>
                  <a:pt x="325" y="37"/>
                </a:cubicBezTo>
                <a:cubicBezTo>
                  <a:pt x="453" y="10"/>
                  <a:pt x="671" y="0"/>
                  <a:pt x="766" y="20"/>
                </a:cubicBezTo>
                <a:cubicBezTo>
                  <a:pt x="861" y="40"/>
                  <a:pt x="868" y="128"/>
                  <a:pt x="895" y="156"/>
                </a:cubicBezTo>
              </a:path>
            </a:pathLst>
          </a:custGeom>
          <a:noFill/>
          <a:ln w="28575">
            <a:solidFill>
              <a:srgbClr val="66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52" name="Freeform 74"/>
          <p:cNvSpPr>
            <a:spLocks/>
          </p:cNvSpPr>
          <p:nvPr/>
        </p:nvSpPr>
        <p:spPr bwMode="auto">
          <a:xfrm flipH="1">
            <a:off x="3200400" y="3505200"/>
            <a:ext cx="2106613" cy="285750"/>
          </a:xfrm>
          <a:custGeom>
            <a:avLst/>
            <a:gdLst>
              <a:gd name="T0" fmla="*/ 0 w 895"/>
              <a:gd name="T1" fmla="*/ 285750 h 180"/>
              <a:gd name="T2" fmla="*/ 764971 w 895"/>
              <a:gd name="T3" fmla="*/ 58738 h 180"/>
              <a:gd name="T4" fmla="*/ 1802978 w 895"/>
              <a:gd name="T5" fmla="*/ 31750 h 180"/>
              <a:gd name="T6" fmla="*/ 2106613 w 895"/>
              <a:gd name="T7" fmla="*/ 247650 h 180"/>
              <a:gd name="T8" fmla="*/ 0 60000 65536"/>
              <a:gd name="T9" fmla="*/ 0 60000 65536"/>
              <a:gd name="T10" fmla="*/ 0 60000 65536"/>
              <a:gd name="T11" fmla="*/ 0 60000 65536"/>
              <a:gd name="T12" fmla="*/ 0 w 895"/>
              <a:gd name="T13" fmla="*/ 0 h 180"/>
              <a:gd name="T14" fmla="*/ 895 w 895"/>
              <a:gd name="T15" fmla="*/ 180 h 1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95" h="180">
                <a:moveTo>
                  <a:pt x="0" y="180"/>
                </a:moveTo>
                <a:cubicBezTo>
                  <a:pt x="54" y="156"/>
                  <a:pt x="197" y="64"/>
                  <a:pt x="325" y="37"/>
                </a:cubicBezTo>
                <a:cubicBezTo>
                  <a:pt x="453" y="10"/>
                  <a:pt x="671" y="0"/>
                  <a:pt x="766" y="20"/>
                </a:cubicBezTo>
                <a:cubicBezTo>
                  <a:pt x="861" y="40"/>
                  <a:pt x="868" y="128"/>
                  <a:pt x="895" y="156"/>
                </a:cubicBezTo>
              </a:path>
            </a:pathLst>
          </a:custGeom>
          <a:noFill/>
          <a:ln w="28575">
            <a:solidFill>
              <a:srgbClr val="66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019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7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81C9538-9953-4D49-854C-6B09B3C645C4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68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51205" name="Text Box 3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51206" name="Text Box 4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F=0</a:t>
            </a:r>
          </a:p>
        </p:txBody>
      </p:sp>
      <p:sp>
        <p:nvSpPr>
          <p:cNvPr id="51207" name="Text Box 5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A=1</a:t>
            </a:r>
          </a:p>
        </p:txBody>
      </p:sp>
      <p:sp>
        <p:nvSpPr>
          <p:cNvPr id="51208" name="Text Box 6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G=0</a:t>
            </a:r>
          </a:p>
        </p:txBody>
      </p:sp>
      <p:sp>
        <p:nvSpPr>
          <p:cNvPr id="51209" name="Text Box 7"/>
          <p:cNvSpPr txBox="1">
            <a:spLocks noChangeArrowheads="1"/>
          </p:cNvSpPr>
          <p:nvPr/>
        </p:nvSpPr>
        <p:spPr bwMode="auto">
          <a:xfrm>
            <a:off x="4343400" y="3800475"/>
            <a:ext cx="777875" cy="469900"/>
          </a:xfrm>
          <a:prstGeom prst="rect">
            <a:avLst/>
          </a:prstGeom>
          <a:solidFill>
            <a:srgbClr val="FAFA4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J=0</a:t>
            </a:r>
          </a:p>
        </p:txBody>
      </p:sp>
      <p:sp>
        <p:nvSpPr>
          <p:cNvPr id="51210" name="Text Box 8"/>
          <p:cNvSpPr txBox="1">
            <a:spLocks noChangeArrowheads="1"/>
          </p:cNvSpPr>
          <p:nvPr/>
        </p:nvSpPr>
        <p:spPr bwMode="auto">
          <a:xfrm>
            <a:off x="5121275" y="3800475"/>
            <a:ext cx="77787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K=1</a:t>
            </a:r>
          </a:p>
        </p:txBody>
      </p:sp>
      <p:sp>
        <p:nvSpPr>
          <p:cNvPr id="51211" name="Text Box 10" descr="Light upward diagonal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B=0</a:t>
            </a:r>
          </a:p>
        </p:txBody>
      </p:sp>
      <p:sp>
        <p:nvSpPr>
          <p:cNvPr id="51212" name="Text Box 11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latin typeface="Arial" charset="0"/>
            </a:endParaRPr>
          </a:p>
        </p:txBody>
      </p:sp>
      <p:sp>
        <p:nvSpPr>
          <p:cNvPr id="51213" name="Text Box 12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14" name="Text Box 13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15" name="Text Box 14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16" name="Text Box 15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17" name="Text Box 16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190481" name="Group 17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1262" name="Group 61"/>
          <p:cNvGrpSpPr>
            <a:grpSpLocks/>
          </p:cNvGrpSpPr>
          <p:nvPr/>
        </p:nvGrpSpPr>
        <p:grpSpPr bwMode="auto">
          <a:xfrm>
            <a:off x="2133600" y="4887913"/>
            <a:ext cx="457200" cy="1066800"/>
            <a:chOff x="1680" y="2832"/>
            <a:chExt cx="288" cy="966"/>
          </a:xfrm>
        </p:grpSpPr>
        <p:sp>
          <p:nvSpPr>
            <p:cNvPr id="51271" name="Text Box 62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1272" name="Text Box 63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1273" name="Text Box 64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1263" name="Text Box 65"/>
          <p:cNvSpPr txBox="1">
            <a:spLocks noChangeArrowheads="1"/>
          </p:cNvSpPr>
          <p:nvPr/>
        </p:nvSpPr>
        <p:spPr bwMode="auto">
          <a:xfrm>
            <a:off x="2611438" y="4845050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51264" name="Text Box 66"/>
          <p:cNvSpPr txBox="1">
            <a:spLocks noChangeArrowheads="1"/>
          </p:cNvSpPr>
          <p:nvPr/>
        </p:nvSpPr>
        <p:spPr bwMode="auto">
          <a:xfrm>
            <a:off x="2611438" y="5226050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51265" name="Text Box 67"/>
          <p:cNvSpPr txBox="1">
            <a:spLocks noChangeArrowheads="1"/>
          </p:cNvSpPr>
          <p:nvPr/>
        </p:nvSpPr>
        <p:spPr bwMode="auto">
          <a:xfrm>
            <a:off x="2611438" y="5607050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  <p:sp>
        <p:nvSpPr>
          <p:cNvPr id="51266" name="Text Box 68"/>
          <p:cNvSpPr txBox="1">
            <a:spLocks noChangeArrowheads="1"/>
          </p:cNvSpPr>
          <p:nvPr/>
        </p:nvSpPr>
        <p:spPr bwMode="auto">
          <a:xfrm>
            <a:off x="5029200" y="5297488"/>
            <a:ext cx="457200" cy="325437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67" name="Rectangle 69"/>
          <p:cNvSpPr>
            <a:spLocks noChangeArrowheads="1"/>
          </p:cNvSpPr>
          <p:nvPr/>
        </p:nvSpPr>
        <p:spPr bwMode="auto">
          <a:xfrm>
            <a:off x="5537200" y="5226050"/>
            <a:ext cx="3421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currently being propagated</a:t>
            </a:r>
          </a:p>
        </p:txBody>
      </p:sp>
      <p:sp>
        <p:nvSpPr>
          <p:cNvPr id="51268" name="Text Box 9"/>
          <p:cNvSpPr txBox="1">
            <a:spLocks noChangeArrowheads="1"/>
          </p:cNvSpPr>
          <p:nvPr/>
        </p:nvSpPr>
        <p:spPr bwMode="auto">
          <a:xfrm>
            <a:off x="5911850" y="3800475"/>
            <a:ext cx="777875" cy="495300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L=1</a:t>
            </a:r>
          </a:p>
        </p:txBody>
      </p:sp>
      <p:sp>
        <p:nvSpPr>
          <p:cNvPr id="51269" name="Text Box 71" descr="Light upward diagonal"/>
          <p:cNvSpPr txBox="1">
            <a:spLocks noChangeArrowheads="1"/>
          </p:cNvSpPr>
          <p:nvPr/>
        </p:nvSpPr>
        <p:spPr bwMode="auto">
          <a:xfrm>
            <a:off x="5029200" y="5694363"/>
            <a:ext cx="457200" cy="309562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70" name="Rectangle 72"/>
          <p:cNvSpPr>
            <a:spLocks noChangeArrowheads="1"/>
          </p:cNvSpPr>
          <p:nvPr/>
        </p:nvSpPr>
        <p:spPr bwMode="auto">
          <a:xfrm>
            <a:off x="5537200" y="5622925"/>
            <a:ext cx="3113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assignment still pending</a:t>
            </a:r>
          </a:p>
        </p:txBody>
      </p:sp>
    </p:spTree>
    <p:extLst>
      <p:ext uri="{BB962C8B-B14F-4D97-AF65-F5344CB8AC3E}">
        <p14:creationId xmlns:p14="http://schemas.microsoft.com/office/powerpoint/2010/main" val="238330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7618EAC-E507-9B41-BA9E-E20A4E651EAC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69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52229" name="Text Box 3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52230" name="Text Box 4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F=0</a:t>
            </a:r>
          </a:p>
        </p:txBody>
      </p:sp>
      <p:sp>
        <p:nvSpPr>
          <p:cNvPr id="52231" name="Text Box 5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A=1</a:t>
            </a:r>
          </a:p>
        </p:txBody>
      </p:sp>
      <p:sp>
        <p:nvSpPr>
          <p:cNvPr id="52232" name="Text Box 6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G=0</a:t>
            </a:r>
          </a:p>
        </p:txBody>
      </p:sp>
      <p:sp>
        <p:nvSpPr>
          <p:cNvPr id="52233" name="Text Box 7"/>
          <p:cNvSpPr txBox="1">
            <a:spLocks noChangeArrowheads="1"/>
          </p:cNvSpPr>
          <p:nvPr/>
        </p:nvSpPr>
        <p:spPr bwMode="auto">
          <a:xfrm>
            <a:off x="4343400" y="3800475"/>
            <a:ext cx="777875" cy="469900"/>
          </a:xfrm>
          <a:prstGeom prst="rect">
            <a:avLst/>
          </a:prstGeom>
          <a:solidFill>
            <a:srgbClr val="FAFA4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J=0</a:t>
            </a:r>
          </a:p>
        </p:txBody>
      </p:sp>
      <p:sp>
        <p:nvSpPr>
          <p:cNvPr id="52234" name="Text Box 8"/>
          <p:cNvSpPr txBox="1">
            <a:spLocks noChangeArrowheads="1"/>
          </p:cNvSpPr>
          <p:nvPr/>
        </p:nvSpPr>
        <p:spPr bwMode="auto">
          <a:xfrm>
            <a:off x="5121275" y="3800475"/>
            <a:ext cx="77787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K=1</a:t>
            </a:r>
          </a:p>
        </p:txBody>
      </p:sp>
      <p:sp>
        <p:nvSpPr>
          <p:cNvPr id="52235" name="Text Box 9" descr="Light upward diagonal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B=0</a:t>
            </a:r>
          </a:p>
        </p:txBody>
      </p:sp>
      <p:sp>
        <p:nvSpPr>
          <p:cNvPr id="52236" name="Text Box 10" descr="Light upward diagonal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F=1</a:t>
            </a:r>
          </a:p>
        </p:txBody>
      </p:sp>
      <p:sp>
        <p:nvSpPr>
          <p:cNvPr id="52237" name="Text Box 11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2238" name="Text Box 12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2239" name="Text Box 13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2240" name="Text Box 14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2241" name="Text Box 15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213131" name="Group 139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2292" name="Group 60"/>
          <p:cNvGrpSpPr>
            <a:grpSpLocks/>
          </p:cNvGrpSpPr>
          <p:nvPr/>
        </p:nvGrpSpPr>
        <p:grpSpPr bwMode="auto">
          <a:xfrm>
            <a:off x="2133600" y="4887913"/>
            <a:ext cx="457200" cy="1066800"/>
            <a:chOff x="1680" y="2832"/>
            <a:chExt cx="288" cy="966"/>
          </a:xfrm>
        </p:grpSpPr>
        <p:sp>
          <p:nvSpPr>
            <p:cNvPr id="52304" name="Text Box 61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2305" name="Text Box 62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2306" name="Text Box 63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2293" name="Text Box 64"/>
          <p:cNvSpPr txBox="1">
            <a:spLocks noChangeArrowheads="1"/>
          </p:cNvSpPr>
          <p:nvPr/>
        </p:nvSpPr>
        <p:spPr bwMode="auto">
          <a:xfrm>
            <a:off x="2611438" y="4845050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52294" name="Text Box 65"/>
          <p:cNvSpPr txBox="1">
            <a:spLocks noChangeArrowheads="1"/>
          </p:cNvSpPr>
          <p:nvPr/>
        </p:nvSpPr>
        <p:spPr bwMode="auto">
          <a:xfrm>
            <a:off x="2611438" y="5226050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52295" name="Text Box 66"/>
          <p:cNvSpPr txBox="1">
            <a:spLocks noChangeArrowheads="1"/>
          </p:cNvSpPr>
          <p:nvPr/>
        </p:nvSpPr>
        <p:spPr bwMode="auto">
          <a:xfrm>
            <a:off x="2611438" y="5607050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  <p:sp>
        <p:nvSpPr>
          <p:cNvPr id="52296" name="Text Box 67"/>
          <p:cNvSpPr txBox="1">
            <a:spLocks noChangeArrowheads="1"/>
          </p:cNvSpPr>
          <p:nvPr/>
        </p:nvSpPr>
        <p:spPr bwMode="auto">
          <a:xfrm>
            <a:off x="5029200" y="5297488"/>
            <a:ext cx="457200" cy="325437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2297" name="Rectangle 68"/>
          <p:cNvSpPr>
            <a:spLocks noChangeArrowheads="1"/>
          </p:cNvSpPr>
          <p:nvPr/>
        </p:nvSpPr>
        <p:spPr bwMode="auto">
          <a:xfrm>
            <a:off x="5537200" y="5226050"/>
            <a:ext cx="3421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currently being propagated</a:t>
            </a:r>
          </a:p>
        </p:txBody>
      </p:sp>
      <p:sp>
        <p:nvSpPr>
          <p:cNvPr id="52298" name="Text Box 69"/>
          <p:cNvSpPr txBox="1">
            <a:spLocks noChangeArrowheads="1"/>
          </p:cNvSpPr>
          <p:nvPr/>
        </p:nvSpPr>
        <p:spPr bwMode="auto">
          <a:xfrm>
            <a:off x="5911850" y="3800475"/>
            <a:ext cx="777875" cy="495300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L=1</a:t>
            </a:r>
          </a:p>
        </p:txBody>
      </p:sp>
      <p:sp>
        <p:nvSpPr>
          <p:cNvPr id="52299" name="Text Box 70" descr="Light upward diagonal"/>
          <p:cNvSpPr txBox="1">
            <a:spLocks noChangeArrowheads="1"/>
          </p:cNvSpPr>
          <p:nvPr/>
        </p:nvSpPr>
        <p:spPr bwMode="auto">
          <a:xfrm>
            <a:off x="5029200" y="5694363"/>
            <a:ext cx="457200" cy="309562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2300" name="Rectangle 71"/>
          <p:cNvSpPr>
            <a:spLocks noChangeArrowheads="1"/>
          </p:cNvSpPr>
          <p:nvPr/>
        </p:nvSpPr>
        <p:spPr bwMode="auto">
          <a:xfrm>
            <a:off x="5537200" y="5622925"/>
            <a:ext cx="3113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assignment still pending</a:t>
            </a:r>
          </a:p>
        </p:txBody>
      </p:sp>
      <p:sp>
        <p:nvSpPr>
          <p:cNvPr id="52301" name="Freeform 73"/>
          <p:cNvSpPr>
            <a:spLocks/>
          </p:cNvSpPr>
          <p:nvPr/>
        </p:nvSpPr>
        <p:spPr bwMode="auto">
          <a:xfrm>
            <a:off x="6275388" y="3522663"/>
            <a:ext cx="1420812" cy="285750"/>
          </a:xfrm>
          <a:custGeom>
            <a:avLst/>
            <a:gdLst>
              <a:gd name="T0" fmla="*/ 0 w 895"/>
              <a:gd name="T1" fmla="*/ 285750 h 180"/>
              <a:gd name="T2" fmla="*/ 515937 w 895"/>
              <a:gd name="T3" fmla="*/ 58738 h 180"/>
              <a:gd name="T4" fmla="*/ 1216025 w 895"/>
              <a:gd name="T5" fmla="*/ 31750 h 180"/>
              <a:gd name="T6" fmla="*/ 1420812 w 895"/>
              <a:gd name="T7" fmla="*/ 247650 h 180"/>
              <a:gd name="T8" fmla="*/ 0 60000 65536"/>
              <a:gd name="T9" fmla="*/ 0 60000 65536"/>
              <a:gd name="T10" fmla="*/ 0 60000 65536"/>
              <a:gd name="T11" fmla="*/ 0 60000 65536"/>
              <a:gd name="T12" fmla="*/ 0 w 895"/>
              <a:gd name="T13" fmla="*/ 0 h 180"/>
              <a:gd name="T14" fmla="*/ 895 w 895"/>
              <a:gd name="T15" fmla="*/ 180 h 1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95" h="180">
                <a:moveTo>
                  <a:pt x="0" y="180"/>
                </a:moveTo>
                <a:cubicBezTo>
                  <a:pt x="54" y="156"/>
                  <a:pt x="197" y="64"/>
                  <a:pt x="325" y="37"/>
                </a:cubicBezTo>
                <a:cubicBezTo>
                  <a:pt x="453" y="10"/>
                  <a:pt x="671" y="0"/>
                  <a:pt x="766" y="20"/>
                </a:cubicBezTo>
                <a:cubicBezTo>
                  <a:pt x="861" y="40"/>
                  <a:pt x="868" y="128"/>
                  <a:pt x="895" y="156"/>
                </a:cubicBezTo>
              </a:path>
            </a:pathLst>
          </a:custGeom>
          <a:noFill/>
          <a:ln w="28575">
            <a:solidFill>
              <a:srgbClr val="66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302" name="Rectangle 74"/>
          <p:cNvSpPr>
            <a:spLocks noChangeArrowheads="1"/>
          </p:cNvSpPr>
          <p:nvPr/>
        </p:nvSpPr>
        <p:spPr bwMode="auto">
          <a:xfrm>
            <a:off x="7435850" y="3424238"/>
            <a:ext cx="841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Oops!</a:t>
            </a:r>
          </a:p>
        </p:txBody>
      </p:sp>
      <p:sp>
        <p:nvSpPr>
          <p:cNvPr id="52303" name="Text Box 126"/>
          <p:cNvSpPr txBox="1">
            <a:spLocks noChangeArrowheads="1"/>
          </p:cNvSpPr>
          <p:nvPr/>
        </p:nvSpPr>
        <p:spPr bwMode="auto">
          <a:xfrm>
            <a:off x="2727325" y="4327525"/>
            <a:ext cx="6416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L=1 propagates to imply F=1, but we already had F=0</a:t>
            </a:r>
          </a:p>
        </p:txBody>
      </p:sp>
    </p:spTree>
    <p:extLst>
      <p:ext uri="{BB962C8B-B14F-4D97-AF65-F5344CB8AC3E}">
        <p14:creationId xmlns:p14="http://schemas.microsoft.com/office/powerpoint/2010/main" val="4129507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53062-79C9-DC4C-8E87-1D8951559FF5}" type="slidenum">
              <a:rPr lang="en-US"/>
              <a:pPr/>
              <a:t>7</a:t>
            </a:fld>
            <a:endParaRPr lang="en-US"/>
          </a:p>
        </p:txBody>
      </p:sp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Roadmap for this Tutorial</a:t>
            </a:r>
          </a:p>
        </p:txBody>
      </p:sp>
      <p:sp>
        <p:nvSpPr>
          <p:cNvPr id="76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Background and Notation</a:t>
            </a:r>
          </a:p>
          <a:p>
            <a:r>
              <a:rPr lang="en-US" dirty="0"/>
              <a:t>Survey of </a:t>
            </a:r>
            <a:r>
              <a:rPr lang="en-US" dirty="0" smtClean="0"/>
              <a:t>Theories</a:t>
            </a:r>
          </a:p>
          <a:p>
            <a:pPr lvl="1"/>
            <a:r>
              <a:rPr lang="en-US" dirty="0" smtClean="0"/>
              <a:t>Equality of </a:t>
            </a:r>
            <a:r>
              <a:rPr lang="en-US" dirty="0" err="1" smtClean="0"/>
              <a:t>uninterpreted</a:t>
            </a:r>
            <a:r>
              <a:rPr lang="en-US" dirty="0" smtClean="0"/>
              <a:t> function symbols</a:t>
            </a:r>
          </a:p>
          <a:p>
            <a:pPr lvl="1"/>
            <a:r>
              <a:rPr lang="en-US" dirty="0" smtClean="0"/>
              <a:t>Bit vector arithmetic</a:t>
            </a:r>
          </a:p>
          <a:p>
            <a:pPr lvl="1"/>
            <a:r>
              <a:rPr lang="en-US" dirty="0" smtClean="0"/>
              <a:t>Linear arithmetic</a:t>
            </a:r>
          </a:p>
          <a:p>
            <a:pPr lvl="1"/>
            <a:r>
              <a:rPr lang="en-US" dirty="0" smtClean="0"/>
              <a:t>Difference logic</a:t>
            </a:r>
          </a:p>
          <a:p>
            <a:pPr lvl="1"/>
            <a:r>
              <a:rPr lang="en-US" dirty="0" smtClean="0"/>
              <a:t>Array theory</a:t>
            </a:r>
            <a:endParaRPr lang="en-US" dirty="0"/>
          </a:p>
          <a:p>
            <a:r>
              <a:rPr lang="en-US" dirty="0" smtClean="0"/>
              <a:t>Combining theories</a:t>
            </a:r>
          </a:p>
          <a:p>
            <a:r>
              <a:rPr lang="en-US" dirty="0" smtClean="0"/>
              <a:t>Review DLL</a:t>
            </a:r>
            <a:endParaRPr lang="en-US" dirty="0"/>
          </a:p>
          <a:p>
            <a:r>
              <a:rPr lang="en-US" dirty="0" smtClean="0"/>
              <a:t>Extending DLL to DPLL(t)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02240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53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1EBD1B3-9D73-F241-AD96-DB1574FA624E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70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53253" name="Text Box 3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53254" name="Text Box 4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F=0</a:t>
            </a:r>
          </a:p>
        </p:txBody>
      </p:sp>
      <p:sp>
        <p:nvSpPr>
          <p:cNvPr id="53255" name="Text Box 5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A=1</a:t>
            </a:r>
          </a:p>
        </p:txBody>
      </p:sp>
      <p:sp>
        <p:nvSpPr>
          <p:cNvPr id="53256" name="Text Box 6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G=0</a:t>
            </a:r>
          </a:p>
        </p:txBody>
      </p:sp>
      <p:sp>
        <p:nvSpPr>
          <p:cNvPr id="53257" name="Text Box 7"/>
          <p:cNvSpPr txBox="1">
            <a:spLocks noChangeArrowheads="1"/>
          </p:cNvSpPr>
          <p:nvPr/>
        </p:nvSpPr>
        <p:spPr bwMode="auto">
          <a:xfrm>
            <a:off x="4343400" y="3800475"/>
            <a:ext cx="777875" cy="469900"/>
          </a:xfrm>
          <a:prstGeom prst="rect">
            <a:avLst/>
          </a:prstGeom>
          <a:solidFill>
            <a:srgbClr val="FAFA4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J=0</a:t>
            </a:r>
          </a:p>
        </p:txBody>
      </p:sp>
      <p:sp>
        <p:nvSpPr>
          <p:cNvPr id="53258" name="Text Box 8"/>
          <p:cNvSpPr txBox="1">
            <a:spLocks noChangeArrowheads="1"/>
          </p:cNvSpPr>
          <p:nvPr/>
        </p:nvSpPr>
        <p:spPr bwMode="auto">
          <a:xfrm>
            <a:off x="5121275" y="3800475"/>
            <a:ext cx="77787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K=1</a:t>
            </a:r>
          </a:p>
        </p:txBody>
      </p:sp>
      <p:sp>
        <p:nvSpPr>
          <p:cNvPr id="53259" name="Text Box 9" descr="Light upward diagonal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B=0</a:t>
            </a:r>
          </a:p>
        </p:txBody>
      </p:sp>
      <p:sp>
        <p:nvSpPr>
          <p:cNvPr id="53260" name="Text Box 10" descr="Light upward diagonal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F=1</a:t>
            </a:r>
          </a:p>
        </p:txBody>
      </p:sp>
      <p:sp>
        <p:nvSpPr>
          <p:cNvPr id="53261" name="Text Box 11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3262" name="Text Box 12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3263" name="Text Box 13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3264" name="Text Box 14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3265" name="Text Box 15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223248" name="Group 16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3316" name="Group 66"/>
          <p:cNvGrpSpPr>
            <a:grpSpLocks/>
          </p:cNvGrpSpPr>
          <p:nvPr/>
        </p:nvGrpSpPr>
        <p:grpSpPr bwMode="auto">
          <a:xfrm>
            <a:off x="2133600" y="4887913"/>
            <a:ext cx="457200" cy="1066800"/>
            <a:chOff x="1680" y="2832"/>
            <a:chExt cx="288" cy="966"/>
          </a:xfrm>
        </p:grpSpPr>
        <p:sp>
          <p:nvSpPr>
            <p:cNvPr id="53328" name="Text Box 67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3329" name="Text Box 68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3330" name="Text Box 69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3317" name="Text Box 70"/>
          <p:cNvSpPr txBox="1">
            <a:spLocks noChangeArrowheads="1"/>
          </p:cNvSpPr>
          <p:nvPr/>
        </p:nvSpPr>
        <p:spPr bwMode="auto">
          <a:xfrm>
            <a:off x="2611438" y="4845050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53318" name="Text Box 71"/>
          <p:cNvSpPr txBox="1">
            <a:spLocks noChangeArrowheads="1"/>
          </p:cNvSpPr>
          <p:nvPr/>
        </p:nvSpPr>
        <p:spPr bwMode="auto">
          <a:xfrm>
            <a:off x="2611438" y="5226050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53319" name="Text Box 72"/>
          <p:cNvSpPr txBox="1">
            <a:spLocks noChangeArrowheads="1"/>
          </p:cNvSpPr>
          <p:nvPr/>
        </p:nvSpPr>
        <p:spPr bwMode="auto">
          <a:xfrm>
            <a:off x="2611438" y="5607050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  <p:sp>
        <p:nvSpPr>
          <p:cNvPr id="53320" name="Text Box 73"/>
          <p:cNvSpPr txBox="1">
            <a:spLocks noChangeArrowheads="1"/>
          </p:cNvSpPr>
          <p:nvPr/>
        </p:nvSpPr>
        <p:spPr bwMode="auto">
          <a:xfrm>
            <a:off x="5029200" y="5297488"/>
            <a:ext cx="457200" cy="325437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3321" name="Rectangle 74"/>
          <p:cNvSpPr>
            <a:spLocks noChangeArrowheads="1"/>
          </p:cNvSpPr>
          <p:nvPr/>
        </p:nvSpPr>
        <p:spPr bwMode="auto">
          <a:xfrm>
            <a:off x="5537200" y="5226050"/>
            <a:ext cx="3421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currently being propagated</a:t>
            </a:r>
          </a:p>
        </p:txBody>
      </p:sp>
      <p:sp>
        <p:nvSpPr>
          <p:cNvPr id="53322" name="Text Box 75"/>
          <p:cNvSpPr txBox="1">
            <a:spLocks noChangeArrowheads="1"/>
          </p:cNvSpPr>
          <p:nvPr/>
        </p:nvSpPr>
        <p:spPr bwMode="auto">
          <a:xfrm>
            <a:off x="5911850" y="3800475"/>
            <a:ext cx="777875" cy="495300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L=1</a:t>
            </a:r>
          </a:p>
        </p:txBody>
      </p:sp>
      <p:sp>
        <p:nvSpPr>
          <p:cNvPr id="53323" name="Text Box 76" descr="Light upward diagonal"/>
          <p:cNvSpPr txBox="1">
            <a:spLocks noChangeArrowheads="1"/>
          </p:cNvSpPr>
          <p:nvPr/>
        </p:nvSpPr>
        <p:spPr bwMode="auto">
          <a:xfrm>
            <a:off x="5029200" y="5694363"/>
            <a:ext cx="457200" cy="309562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3324" name="Rectangle 77"/>
          <p:cNvSpPr>
            <a:spLocks noChangeArrowheads="1"/>
          </p:cNvSpPr>
          <p:nvPr/>
        </p:nvSpPr>
        <p:spPr bwMode="auto">
          <a:xfrm>
            <a:off x="5537200" y="5622925"/>
            <a:ext cx="3113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assignment still pending</a:t>
            </a:r>
          </a:p>
        </p:txBody>
      </p:sp>
      <p:sp>
        <p:nvSpPr>
          <p:cNvPr id="53325" name="Freeform 78"/>
          <p:cNvSpPr>
            <a:spLocks/>
          </p:cNvSpPr>
          <p:nvPr/>
        </p:nvSpPr>
        <p:spPr bwMode="auto">
          <a:xfrm>
            <a:off x="6275388" y="3522663"/>
            <a:ext cx="1420812" cy="285750"/>
          </a:xfrm>
          <a:custGeom>
            <a:avLst/>
            <a:gdLst>
              <a:gd name="T0" fmla="*/ 0 w 895"/>
              <a:gd name="T1" fmla="*/ 285750 h 180"/>
              <a:gd name="T2" fmla="*/ 515937 w 895"/>
              <a:gd name="T3" fmla="*/ 58738 h 180"/>
              <a:gd name="T4" fmla="*/ 1216025 w 895"/>
              <a:gd name="T5" fmla="*/ 31750 h 180"/>
              <a:gd name="T6" fmla="*/ 1420812 w 895"/>
              <a:gd name="T7" fmla="*/ 247650 h 180"/>
              <a:gd name="T8" fmla="*/ 0 60000 65536"/>
              <a:gd name="T9" fmla="*/ 0 60000 65536"/>
              <a:gd name="T10" fmla="*/ 0 60000 65536"/>
              <a:gd name="T11" fmla="*/ 0 60000 65536"/>
              <a:gd name="T12" fmla="*/ 0 w 895"/>
              <a:gd name="T13" fmla="*/ 0 h 180"/>
              <a:gd name="T14" fmla="*/ 895 w 895"/>
              <a:gd name="T15" fmla="*/ 180 h 1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95" h="180">
                <a:moveTo>
                  <a:pt x="0" y="180"/>
                </a:moveTo>
                <a:cubicBezTo>
                  <a:pt x="54" y="156"/>
                  <a:pt x="197" y="64"/>
                  <a:pt x="325" y="37"/>
                </a:cubicBezTo>
                <a:cubicBezTo>
                  <a:pt x="453" y="10"/>
                  <a:pt x="671" y="0"/>
                  <a:pt x="766" y="20"/>
                </a:cubicBezTo>
                <a:cubicBezTo>
                  <a:pt x="861" y="40"/>
                  <a:pt x="868" y="128"/>
                  <a:pt x="895" y="156"/>
                </a:cubicBezTo>
              </a:path>
            </a:pathLst>
          </a:custGeom>
          <a:noFill/>
          <a:ln w="28575">
            <a:solidFill>
              <a:srgbClr val="66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326" name="Rectangle 79"/>
          <p:cNvSpPr>
            <a:spLocks noChangeArrowheads="1"/>
          </p:cNvSpPr>
          <p:nvPr/>
        </p:nvSpPr>
        <p:spPr bwMode="auto">
          <a:xfrm>
            <a:off x="7435850" y="3424238"/>
            <a:ext cx="841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Oops!</a:t>
            </a:r>
          </a:p>
        </p:txBody>
      </p:sp>
      <p:sp>
        <p:nvSpPr>
          <p:cNvPr id="53327" name="Text Box 80"/>
          <p:cNvSpPr txBox="1">
            <a:spLocks noChangeArrowheads="1"/>
          </p:cNvSpPr>
          <p:nvPr/>
        </p:nvSpPr>
        <p:spPr bwMode="auto">
          <a:xfrm>
            <a:off x="2727325" y="4327525"/>
            <a:ext cx="6416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Backtrack to last yellow, undoing all assignments</a:t>
            </a:r>
          </a:p>
        </p:txBody>
      </p:sp>
    </p:spTree>
    <p:extLst>
      <p:ext uri="{BB962C8B-B14F-4D97-AF65-F5344CB8AC3E}">
        <p14:creationId xmlns:p14="http://schemas.microsoft.com/office/powerpoint/2010/main" val="1622484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7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8C755F7-6104-3147-B29D-55C33D11C02B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71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542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54277" name="Text Box 3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54278" name="Text Box 4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F=0</a:t>
            </a:r>
          </a:p>
        </p:txBody>
      </p:sp>
      <p:sp>
        <p:nvSpPr>
          <p:cNvPr id="54279" name="Text Box 5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A=1</a:t>
            </a:r>
          </a:p>
        </p:txBody>
      </p:sp>
      <p:sp>
        <p:nvSpPr>
          <p:cNvPr id="54280" name="Text Box 6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G=0</a:t>
            </a:r>
          </a:p>
        </p:txBody>
      </p:sp>
      <p:sp>
        <p:nvSpPr>
          <p:cNvPr id="54281" name="Text Box 7"/>
          <p:cNvSpPr txBox="1">
            <a:spLocks noChangeArrowheads="1"/>
          </p:cNvSpPr>
          <p:nvPr/>
        </p:nvSpPr>
        <p:spPr bwMode="auto">
          <a:xfrm>
            <a:off x="4343400" y="3800475"/>
            <a:ext cx="777875" cy="469900"/>
          </a:xfrm>
          <a:prstGeom prst="rect">
            <a:avLst/>
          </a:prstGeom>
          <a:solidFill>
            <a:srgbClr val="FAFA4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J=0</a:t>
            </a:r>
          </a:p>
        </p:txBody>
      </p:sp>
      <p:sp>
        <p:nvSpPr>
          <p:cNvPr id="54282" name="Text Box 8"/>
          <p:cNvSpPr txBox="1">
            <a:spLocks noChangeArrowheads="1"/>
          </p:cNvSpPr>
          <p:nvPr/>
        </p:nvSpPr>
        <p:spPr bwMode="auto">
          <a:xfrm>
            <a:off x="51212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4283" name="Text Box 9"/>
          <p:cNvSpPr txBox="1">
            <a:spLocks noChangeArrowheads="1"/>
          </p:cNvSpPr>
          <p:nvPr/>
        </p:nvSpPr>
        <p:spPr bwMode="auto">
          <a:xfrm>
            <a:off x="59118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4284" name="Text Box 10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4285" name="Text Box 11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4286" name="Text Box 12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4287" name="Text Box 13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4288" name="Text Box 14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4289" name="Text Box 15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4290" name="Text Box 16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195601" name="Group 17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4335" name="Group 61"/>
          <p:cNvGrpSpPr>
            <a:grpSpLocks/>
          </p:cNvGrpSpPr>
          <p:nvPr/>
        </p:nvGrpSpPr>
        <p:grpSpPr bwMode="auto">
          <a:xfrm>
            <a:off x="2133600" y="4887913"/>
            <a:ext cx="457200" cy="1066800"/>
            <a:chOff x="1680" y="2832"/>
            <a:chExt cx="288" cy="966"/>
          </a:xfrm>
        </p:grpSpPr>
        <p:sp>
          <p:nvSpPr>
            <p:cNvPr id="54343" name="Text Box 62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4344" name="Text Box 63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4345" name="Text Box 64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4336" name="Text Box 65"/>
          <p:cNvSpPr txBox="1">
            <a:spLocks noChangeArrowheads="1"/>
          </p:cNvSpPr>
          <p:nvPr/>
        </p:nvSpPr>
        <p:spPr bwMode="auto">
          <a:xfrm>
            <a:off x="2611438" y="4845050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54337" name="Text Box 66"/>
          <p:cNvSpPr txBox="1">
            <a:spLocks noChangeArrowheads="1"/>
          </p:cNvSpPr>
          <p:nvPr/>
        </p:nvSpPr>
        <p:spPr bwMode="auto">
          <a:xfrm>
            <a:off x="2611438" y="5226050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54338" name="Text Box 67"/>
          <p:cNvSpPr txBox="1">
            <a:spLocks noChangeArrowheads="1"/>
          </p:cNvSpPr>
          <p:nvPr/>
        </p:nvSpPr>
        <p:spPr bwMode="auto">
          <a:xfrm>
            <a:off x="2611438" y="5607050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  <p:sp>
        <p:nvSpPr>
          <p:cNvPr id="54339" name="Text Box 68"/>
          <p:cNvSpPr txBox="1">
            <a:spLocks noChangeArrowheads="1"/>
          </p:cNvSpPr>
          <p:nvPr/>
        </p:nvSpPr>
        <p:spPr bwMode="auto">
          <a:xfrm>
            <a:off x="5029200" y="5297488"/>
            <a:ext cx="457200" cy="325437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4340" name="Rectangle 69"/>
          <p:cNvSpPr>
            <a:spLocks noChangeArrowheads="1"/>
          </p:cNvSpPr>
          <p:nvPr/>
        </p:nvSpPr>
        <p:spPr bwMode="auto">
          <a:xfrm>
            <a:off x="5537200" y="5226050"/>
            <a:ext cx="3421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currently being propagated</a:t>
            </a:r>
          </a:p>
        </p:txBody>
      </p:sp>
      <p:sp>
        <p:nvSpPr>
          <p:cNvPr id="54341" name="Text Box 70" descr="Light upward diagonal"/>
          <p:cNvSpPr txBox="1">
            <a:spLocks noChangeArrowheads="1"/>
          </p:cNvSpPr>
          <p:nvPr/>
        </p:nvSpPr>
        <p:spPr bwMode="auto">
          <a:xfrm>
            <a:off x="5029200" y="5694363"/>
            <a:ext cx="457200" cy="309562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4342" name="Rectangle 71"/>
          <p:cNvSpPr>
            <a:spLocks noChangeArrowheads="1"/>
          </p:cNvSpPr>
          <p:nvPr/>
        </p:nvSpPr>
        <p:spPr bwMode="auto">
          <a:xfrm>
            <a:off x="5537200" y="5622925"/>
            <a:ext cx="3113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assignment still pending</a:t>
            </a:r>
          </a:p>
        </p:txBody>
      </p:sp>
    </p:spTree>
    <p:extLst>
      <p:ext uri="{BB962C8B-B14F-4D97-AF65-F5344CB8AC3E}">
        <p14:creationId xmlns:p14="http://schemas.microsoft.com/office/powerpoint/2010/main" val="1642183948"/>
      </p:ext>
    </p:extLst>
  </p:cSld>
  <p:clrMapOvr>
    <a:masterClrMapping/>
  </p:clrMapOvr>
  <p:transition xmlns:p14="http://schemas.microsoft.com/office/powerpoint/2010/main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ACE0E36-03F1-E243-A00B-64B50189C543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72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553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55301" name="Text Box 3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55302" name="Text Box 4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F=0</a:t>
            </a:r>
          </a:p>
        </p:txBody>
      </p:sp>
      <p:sp>
        <p:nvSpPr>
          <p:cNvPr id="55303" name="Text Box 5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A=1</a:t>
            </a:r>
          </a:p>
        </p:txBody>
      </p:sp>
      <p:sp>
        <p:nvSpPr>
          <p:cNvPr id="55304" name="Text Box 6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G=0</a:t>
            </a:r>
          </a:p>
        </p:txBody>
      </p:sp>
      <p:sp>
        <p:nvSpPr>
          <p:cNvPr id="55305" name="Text Box 7"/>
          <p:cNvSpPr txBox="1">
            <a:spLocks noChangeArrowheads="1"/>
          </p:cNvSpPr>
          <p:nvPr/>
        </p:nvSpPr>
        <p:spPr bwMode="auto">
          <a:xfrm>
            <a:off x="4343400" y="3800475"/>
            <a:ext cx="777875" cy="469900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J=1</a:t>
            </a:r>
          </a:p>
        </p:txBody>
      </p:sp>
      <p:sp>
        <p:nvSpPr>
          <p:cNvPr id="55306" name="Text Box 8"/>
          <p:cNvSpPr txBox="1">
            <a:spLocks noChangeArrowheads="1"/>
          </p:cNvSpPr>
          <p:nvPr/>
        </p:nvSpPr>
        <p:spPr bwMode="auto">
          <a:xfrm>
            <a:off x="51212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5307" name="Text Box 9"/>
          <p:cNvSpPr txBox="1">
            <a:spLocks noChangeArrowheads="1"/>
          </p:cNvSpPr>
          <p:nvPr/>
        </p:nvSpPr>
        <p:spPr bwMode="auto">
          <a:xfrm>
            <a:off x="59118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5308" name="Text Box 10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5309" name="Text Box 11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5310" name="Text Box 12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5311" name="Text Box 13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5312" name="Text Box 14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5313" name="Text Box 15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5314" name="Text Box 16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199697" name="Group 17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5359" name="Group 61"/>
          <p:cNvGrpSpPr>
            <a:grpSpLocks/>
          </p:cNvGrpSpPr>
          <p:nvPr/>
        </p:nvGrpSpPr>
        <p:grpSpPr bwMode="auto">
          <a:xfrm>
            <a:off x="2133600" y="4903788"/>
            <a:ext cx="457200" cy="1066800"/>
            <a:chOff x="1680" y="2832"/>
            <a:chExt cx="288" cy="966"/>
          </a:xfrm>
        </p:grpSpPr>
        <p:sp>
          <p:nvSpPr>
            <p:cNvPr id="55368" name="Text Box 62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5369" name="Text Box 63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5370" name="Text Box 64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5360" name="Text Box 65"/>
          <p:cNvSpPr txBox="1">
            <a:spLocks noChangeArrowheads="1"/>
          </p:cNvSpPr>
          <p:nvPr/>
        </p:nvSpPr>
        <p:spPr bwMode="auto">
          <a:xfrm>
            <a:off x="2611438" y="4860925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55361" name="Text Box 66"/>
          <p:cNvSpPr txBox="1">
            <a:spLocks noChangeArrowheads="1"/>
          </p:cNvSpPr>
          <p:nvPr/>
        </p:nvSpPr>
        <p:spPr bwMode="auto">
          <a:xfrm>
            <a:off x="2611438" y="5241925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55362" name="Text Box 67"/>
          <p:cNvSpPr txBox="1">
            <a:spLocks noChangeArrowheads="1"/>
          </p:cNvSpPr>
          <p:nvPr/>
        </p:nvSpPr>
        <p:spPr bwMode="auto">
          <a:xfrm>
            <a:off x="2611438" y="5622925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  <p:sp>
        <p:nvSpPr>
          <p:cNvPr id="55363" name="Text Box 68"/>
          <p:cNvSpPr txBox="1">
            <a:spLocks noChangeArrowheads="1"/>
          </p:cNvSpPr>
          <p:nvPr/>
        </p:nvSpPr>
        <p:spPr bwMode="auto">
          <a:xfrm>
            <a:off x="5029200" y="5313363"/>
            <a:ext cx="457200" cy="325437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5364" name="Rectangle 69"/>
          <p:cNvSpPr>
            <a:spLocks noChangeArrowheads="1"/>
          </p:cNvSpPr>
          <p:nvPr/>
        </p:nvSpPr>
        <p:spPr bwMode="auto">
          <a:xfrm>
            <a:off x="5537200" y="5241925"/>
            <a:ext cx="3421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currently being propagated</a:t>
            </a:r>
          </a:p>
        </p:txBody>
      </p:sp>
      <p:sp>
        <p:nvSpPr>
          <p:cNvPr id="55365" name="Text Box 71" descr="Light upward diagonal"/>
          <p:cNvSpPr txBox="1">
            <a:spLocks noChangeArrowheads="1"/>
          </p:cNvSpPr>
          <p:nvPr/>
        </p:nvSpPr>
        <p:spPr bwMode="auto">
          <a:xfrm>
            <a:off x="5029200" y="5710238"/>
            <a:ext cx="457200" cy="309562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5366" name="Rectangle 72"/>
          <p:cNvSpPr>
            <a:spLocks noChangeArrowheads="1"/>
          </p:cNvSpPr>
          <p:nvPr/>
        </p:nvSpPr>
        <p:spPr bwMode="auto">
          <a:xfrm>
            <a:off x="5537200" y="5638800"/>
            <a:ext cx="3113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assignment still pending</a:t>
            </a:r>
          </a:p>
        </p:txBody>
      </p:sp>
      <p:sp>
        <p:nvSpPr>
          <p:cNvPr id="55367" name="Text Box 73"/>
          <p:cNvSpPr txBox="1">
            <a:spLocks noChangeArrowheads="1"/>
          </p:cNvSpPr>
          <p:nvPr/>
        </p:nvSpPr>
        <p:spPr bwMode="auto">
          <a:xfrm>
            <a:off x="2727325" y="4327525"/>
            <a:ext cx="6035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J=0 didn</a:t>
            </a:r>
            <a:r>
              <a:rPr lang="ja-JP" altLang="en-US"/>
              <a:t>’</a:t>
            </a:r>
            <a:r>
              <a:rPr lang="en-US"/>
              <a:t>t work out, so try J=1</a:t>
            </a:r>
          </a:p>
        </p:txBody>
      </p:sp>
    </p:spTree>
    <p:extLst>
      <p:ext uri="{BB962C8B-B14F-4D97-AF65-F5344CB8AC3E}">
        <p14:creationId xmlns:p14="http://schemas.microsoft.com/office/powerpoint/2010/main" val="169500649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386063B-330A-CE40-B67C-B9CEA095F007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73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56325" name="Text Box 3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56326" name="Text Box 4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F=0</a:t>
            </a:r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A=1</a:t>
            </a:r>
          </a:p>
        </p:txBody>
      </p:sp>
      <p:sp>
        <p:nvSpPr>
          <p:cNvPr id="56328" name="Text Box 6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G=0</a:t>
            </a:r>
          </a:p>
        </p:txBody>
      </p:sp>
      <p:sp>
        <p:nvSpPr>
          <p:cNvPr id="56329" name="Text Box 7"/>
          <p:cNvSpPr txBox="1">
            <a:spLocks noChangeArrowheads="1"/>
          </p:cNvSpPr>
          <p:nvPr/>
        </p:nvSpPr>
        <p:spPr bwMode="auto">
          <a:xfrm>
            <a:off x="4343400" y="3800475"/>
            <a:ext cx="777875" cy="495300"/>
          </a:xfrm>
          <a:prstGeom prst="rect">
            <a:avLst/>
          </a:prstGeom>
          <a:solidFill>
            <a:srgbClr val="FF5050"/>
          </a:solidFill>
          <a:ln w="38100">
            <a:solidFill>
              <a:srgbClr val="66FF33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J=1</a:t>
            </a:r>
          </a:p>
        </p:txBody>
      </p:sp>
      <p:sp>
        <p:nvSpPr>
          <p:cNvPr id="56330" name="Text Box 8" descr="Light upward diagonal"/>
          <p:cNvSpPr txBox="1">
            <a:spLocks noChangeArrowheads="1"/>
          </p:cNvSpPr>
          <p:nvPr/>
        </p:nvSpPr>
        <p:spPr bwMode="auto">
          <a:xfrm>
            <a:off x="5121275" y="3800475"/>
            <a:ext cx="777875" cy="46672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B=0</a:t>
            </a:r>
          </a:p>
        </p:txBody>
      </p:sp>
      <p:sp>
        <p:nvSpPr>
          <p:cNvPr id="56331" name="Text Box 9"/>
          <p:cNvSpPr txBox="1">
            <a:spLocks noChangeArrowheads="1"/>
          </p:cNvSpPr>
          <p:nvPr/>
        </p:nvSpPr>
        <p:spPr bwMode="auto">
          <a:xfrm>
            <a:off x="59118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6332" name="Text Box 10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6333" name="Text Box 11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6334" name="Text Box 12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6335" name="Text Box 13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6336" name="Text Box 14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6337" name="Text Box 15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6338" name="Text Box 16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217105" name="Group 17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6383" name="Group 61"/>
          <p:cNvGrpSpPr>
            <a:grpSpLocks/>
          </p:cNvGrpSpPr>
          <p:nvPr/>
        </p:nvGrpSpPr>
        <p:grpSpPr bwMode="auto">
          <a:xfrm>
            <a:off x="2133600" y="4903788"/>
            <a:ext cx="457200" cy="1066800"/>
            <a:chOff x="1680" y="2832"/>
            <a:chExt cx="288" cy="966"/>
          </a:xfrm>
        </p:grpSpPr>
        <p:sp>
          <p:nvSpPr>
            <p:cNvPr id="56392" name="Text Box 62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6393" name="Text Box 63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6394" name="Text Box 64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6384" name="Text Box 65"/>
          <p:cNvSpPr txBox="1">
            <a:spLocks noChangeArrowheads="1"/>
          </p:cNvSpPr>
          <p:nvPr/>
        </p:nvSpPr>
        <p:spPr bwMode="auto">
          <a:xfrm>
            <a:off x="2611438" y="4860925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56385" name="Text Box 66"/>
          <p:cNvSpPr txBox="1">
            <a:spLocks noChangeArrowheads="1"/>
          </p:cNvSpPr>
          <p:nvPr/>
        </p:nvSpPr>
        <p:spPr bwMode="auto">
          <a:xfrm>
            <a:off x="2611438" y="5241925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56386" name="Text Box 67"/>
          <p:cNvSpPr txBox="1">
            <a:spLocks noChangeArrowheads="1"/>
          </p:cNvSpPr>
          <p:nvPr/>
        </p:nvSpPr>
        <p:spPr bwMode="auto">
          <a:xfrm>
            <a:off x="2611438" y="5622925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  <p:sp>
        <p:nvSpPr>
          <p:cNvPr id="56387" name="Text Box 68"/>
          <p:cNvSpPr txBox="1">
            <a:spLocks noChangeArrowheads="1"/>
          </p:cNvSpPr>
          <p:nvPr/>
        </p:nvSpPr>
        <p:spPr bwMode="auto">
          <a:xfrm>
            <a:off x="5029200" y="5313363"/>
            <a:ext cx="457200" cy="325437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6388" name="Rectangle 69"/>
          <p:cNvSpPr>
            <a:spLocks noChangeArrowheads="1"/>
          </p:cNvSpPr>
          <p:nvPr/>
        </p:nvSpPr>
        <p:spPr bwMode="auto">
          <a:xfrm>
            <a:off x="5537200" y="5241925"/>
            <a:ext cx="3421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currently being propagated</a:t>
            </a:r>
          </a:p>
        </p:txBody>
      </p:sp>
      <p:sp>
        <p:nvSpPr>
          <p:cNvPr id="56389" name="Text Box 71" descr="Light upward diagonal"/>
          <p:cNvSpPr txBox="1">
            <a:spLocks noChangeArrowheads="1"/>
          </p:cNvSpPr>
          <p:nvPr/>
        </p:nvSpPr>
        <p:spPr bwMode="auto">
          <a:xfrm>
            <a:off x="5029200" y="5710238"/>
            <a:ext cx="457200" cy="309562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6390" name="Rectangle 72"/>
          <p:cNvSpPr>
            <a:spLocks noChangeArrowheads="1"/>
          </p:cNvSpPr>
          <p:nvPr/>
        </p:nvSpPr>
        <p:spPr bwMode="auto">
          <a:xfrm>
            <a:off x="5537200" y="5638800"/>
            <a:ext cx="3113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assignment still pending</a:t>
            </a:r>
          </a:p>
        </p:txBody>
      </p:sp>
      <p:sp>
        <p:nvSpPr>
          <p:cNvPr id="56391" name="Freeform 73"/>
          <p:cNvSpPr>
            <a:spLocks/>
          </p:cNvSpPr>
          <p:nvPr/>
        </p:nvSpPr>
        <p:spPr bwMode="auto">
          <a:xfrm>
            <a:off x="4876800" y="3582988"/>
            <a:ext cx="685800" cy="228600"/>
          </a:xfrm>
          <a:custGeom>
            <a:avLst/>
            <a:gdLst>
              <a:gd name="T0" fmla="*/ 0 w 432"/>
              <a:gd name="T1" fmla="*/ 227013 h 144"/>
              <a:gd name="T2" fmla="*/ 515938 w 432"/>
              <a:gd name="T3" fmla="*/ 0 h 144"/>
              <a:gd name="T4" fmla="*/ 685800 w 432"/>
              <a:gd name="T5" fmla="*/ 228600 h 144"/>
              <a:gd name="T6" fmla="*/ 0 60000 65536"/>
              <a:gd name="T7" fmla="*/ 0 60000 65536"/>
              <a:gd name="T8" fmla="*/ 0 60000 65536"/>
              <a:gd name="T9" fmla="*/ 0 w 432"/>
              <a:gd name="T10" fmla="*/ 0 h 144"/>
              <a:gd name="T11" fmla="*/ 432 w 43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144">
                <a:moveTo>
                  <a:pt x="0" y="143"/>
                </a:moveTo>
                <a:cubicBezTo>
                  <a:pt x="54" y="119"/>
                  <a:pt x="253" y="0"/>
                  <a:pt x="325" y="0"/>
                </a:cubicBezTo>
                <a:cubicBezTo>
                  <a:pt x="397" y="0"/>
                  <a:pt x="410" y="114"/>
                  <a:pt x="432" y="144"/>
                </a:cubicBezTo>
              </a:path>
            </a:pathLst>
          </a:custGeom>
          <a:noFill/>
          <a:ln w="28575">
            <a:solidFill>
              <a:srgbClr val="66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5386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67B06D3-4BD4-9949-BF67-D4BF3395E18F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74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57349" name="Text Box 3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57350" name="Text Box 4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F=0</a:t>
            </a:r>
          </a:p>
        </p:txBody>
      </p:sp>
      <p:sp>
        <p:nvSpPr>
          <p:cNvPr id="57351" name="Text Box 5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A=1</a:t>
            </a:r>
          </a:p>
        </p:txBody>
      </p:sp>
      <p:sp>
        <p:nvSpPr>
          <p:cNvPr id="57352" name="Text Box 6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G=0</a:t>
            </a:r>
          </a:p>
        </p:txBody>
      </p:sp>
      <p:sp>
        <p:nvSpPr>
          <p:cNvPr id="57353" name="Text Box 7"/>
          <p:cNvSpPr txBox="1">
            <a:spLocks noChangeArrowheads="1"/>
          </p:cNvSpPr>
          <p:nvPr/>
        </p:nvSpPr>
        <p:spPr bwMode="auto">
          <a:xfrm>
            <a:off x="4343400" y="3800475"/>
            <a:ext cx="777875" cy="469900"/>
          </a:xfrm>
          <a:prstGeom prst="rect">
            <a:avLst/>
          </a:prstGeom>
          <a:solidFill>
            <a:srgbClr val="FF5050"/>
          </a:solidFill>
          <a:ln w="12700">
            <a:solidFill>
              <a:srgbClr val="66FF33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J=1</a:t>
            </a:r>
          </a:p>
        </p:txBody>
      </p:sp>
      <p:sp>
        <p:nvSpPr>
          <p:cNvPr id="57354" name="Text Box 8"/>
          <p:cNvSpPr txBox="1">
            <a:spLocks noChangeArrowheads="1"/>
          </p:cNvSpPr>
          <p:nvPr/>
        </p:nvSpPr>
        <p:spPr bwMode="auto">
          <a:xfrm>
            <a:off x="5121275" y="3800475"/>
            <a:ext cx="777875" cy="495300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B=0</a:t>
            </a:r>
          </a:p>
        </p:txBody>
      </p:sp>
      <p:sp>
        <p:nvSpPr>
          <p:cNvPr id="57355" name="Text Box 9"/>
          <p:cNvSpPr txBox="1">
            <a:spLocks noChangeArrowheads="1"/>
          </p:cNvSpPr>
          <p:nvPr/>
        </p:nvSpPr>
        <p:spPr bwMode="auto">
          <a:xfrm>
            <a:off x="59118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7356" name="Text Box 10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7357" name="Text Box 11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7358" name="Text Box 12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7359" name="Text Box 13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7360" name="Text Box 14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7361" name="Text Box 15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7362" name="Text Box 16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218129" name="Group 17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7407" name="Group 61"/>
          <p:cNvGrpSpPr>
            <a:grpSpLocks/>
          </p:cNvGrpSpPr>
          <p:nvPr/>
        </p:nvGrpSpPr>
        <p:grpSpPr bwMode="auto">
          <a:xfrm>
            <a:off x="2133600" y="4903788"/>
            <a:ext cx="457200" cy="1066800"/>
            <a:chOff x="1680" y="2832"/>
            <a:chExt cx="288" cy="966"/>
          </a:xfrm>
        </p:grpSpPr>
        <p:sp>
          <p:nvSpPr>
            <p:cNvPr id="57416" name="Text Box 62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417" name="Text Box 63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418" name="Text Box 64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7408" name="Text Box 65"/>
          <p:cNvSpPr txBox="1">
            <a:spLocks noChangeArrowheads="1"/>
          </p:cNvSpPr>
          <p:nvPr/>
        </p:nvSpPr>
        <p:spPr bwMode="auto">
          <a:xfrm>
            <a:off x="2611438" y="4860925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57409" name="Text Box 66"/>
          <p:cNvSpPr txBox="1">
            <a:spLocks noChangeArrowheads="1"/>
          </p:cNvSpPr>
          <p:nvPr/>
        </p:nvSpPr>
        <p:spPr bwMode="auto">
          <a:xfrm>
            <a:off x="2611438" y="5241925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57410" name="Text Box 67"/>
          <p:cNvSpPr txBox="1">
            <a:spLocks noChangeArrowheads="1"/>
          </p:cNvSpPr>
          <p:nvPr/>
        </p:nvSpPr>
        <p:spPr bwMode="auto">
          <a:xfrm>
            <a:off x="2611438" y="5622925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  <p:sp>
        <p:nvSpPr>
          <p:cNvPr id="57411" name="Text Box 68"/>
          <p:cNvSpPr txBox="1">
            <a:spLocks noChangeArrowheads="1"/>
          </p:cNvSpPr>
          <p:nvPr/>
        </p:nvSpPr>
        <p:spPr bwMode="auto">
          <a:xfrm>
            <a:off x="5029200" y="5313363"/>
            <a:ext cx="457200" cy="325437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7412" name="Rectangle 69"/>
          <p:cNvSpPr>
            <a:spLocks noChangeArrowheads="1"/>
          </p:cNvSpPr>
          <p:nvPr/>
        </p:nvSpPr>
        <p:spPr bwMode="auto">
          <a:xfrm>
            <a:off x="5537200" y="5241925"/>
            <a:ext cx="3421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currently being propagated</a:t>
            </a:r>
          </a:p>
        </p:txBody>
      </p:sp>
      <p:sp>
        <p:nvSpPr>
          <p:cNvPr id="57413" name="Text Box 71" descr="Light upward diagonal"/>
          <p:cNvSpPr txBox="1">
            <a:spLocks noChangeArrowheads="1"/>
          </p:cNvSpPr>
          <p:nvPr/>
        </p:nvSpPr>
        <p:spPr bwMode="auto">
          <a:xfrm>
            <a:off x="5029200" y="5710238"/>
            <a:ext cx="457200" cy="309562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7414" name="Rectangle 72"/>
          <p:cNvSpPr>
            <a:spLocks noChangeArrowheads="1"/>
          </p:cNvSpPr>
          <p:nvPr/>
        </p:nvSpPr>
        <p:spPr bwMode="auto">
          <a:xfrm>
            <a:off x="5537200" y="5638800"/>
            <a:ext cx="3113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assignment still pending</a:t>
            </a:r>
          </a:p>
        </p:txBody>
      </p:sp>
      <p:sp>
        <p:nvSpPr>
          <p:cNvPr id="218186" name="Text Box 74"/>
          <p:cNvSpPr txBox="1">
            <a:spLocks noChangeArrowheads="1"/>
          </p:cNvSpPr>
          <p:nvPr/>
        </p:nvSpPr>
        <p:spPr bwMode="auto">
          <a:xfrm>
            <a:off x="2727325" y="4327525"/>
            <a:ext cx="6035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Nothing left to propagate.  Now what?</a:t>
            </a:r>
          </a:p>
        </p:txBody>
      </p:sp>
    </p:spTree>
    <p:extLst>
      <p:ext uri="{BB962C8B-B14F-4D97-AF65-F5344CB8AC3E}">
        <p14:creationId xmlns:p14="http://schemas.microsoft.com/office/powerpoint/2010/main" val="174925305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86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7E3B7CE-7994-EC45-A6E5-5077116646A8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75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58373" name="Text Box 3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58374" name="Text Box 4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F=0</a:t>
            </a:r>
          </a:p>
        </p:txBody>
      </p:sp>
      <p:sp>
        <p:nvSpPr>
          <p:cNvPr id="58375" name="Text Box 5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A=1</a:t>
            </a:r>
          </a:p>
        </p:txBody>
      </p:sp>
      <p:sp>
        <p:nvSpPr>
          <p:cNvPr id="58376" name="Text Box 6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G=0</a:t>
            </a:r>
          </a:p>
        </p:txBody>
      </p:sp>
      <p:sp>
        <p:nvSpPr>
          <p:cNvPr id="58377" name="Text Box 7"/>
          <p:cNvSpPr txBox="1">
            <a:spLocks noChangeArrowheads="1"/>
          </p:cNvSpPr>
          <p:nvPr/>
        </p:nvSpPr>
        <p:spPr bwMode="auto">
          <a:xfrm>
            <a:off x="4343400" y="3800475"/>
            <a:ext cx="777875" cy="469900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J=1</a:t>
            </a:r>
          </a:p>
        </p:txBody>
      </p:sp>
      <p:sp>
        <p:nvSpPr>
          <p:cNvPr id="58378" name="Text Box 8"/>
          <p:cNvSpPr txBox="1">
            <a:spLocks noChangeArrowheads="1"/>
          </p:cNvSpPr>
          <p:nvPr/>
        </p:nvSpPr>
        <p:spPr bwMode="auto">
          <a:xfrm>
            <a:off x="51212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B=0</a:t>
            </a:r>
          </a:p>
        </p:txBody>
      </p:sp>
      <p:sp>
        <p:nvSpPr>
          <p:cNvPr id="58379" name="Text Box 9"/>
          <p:cNvSpPr txBox="1">
            <a:spLocks noChangeArrowheads="1"/>
          </p:cNvSpPr>
          <p:nvPr/>
        </p:nvSpPr>
        <p:spPr bwMode="auto">
          <a:xfrm>
            <a:off x="591185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L=1</a:t>
            </a:r>
          </a:p>
        </p:txBody>
      </p:sp>
      <p:sp>
        <p:nvSpPr>
          <p:cNvPr id="58380" name="Text Box 10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…</a:t>
            </a:r>
          </a:p>
        </p:txBody>
      </p:sp>
      <p:sp>
        <p:nvSpPr>
          <p:cNvPr id="58381" name="Text Box 11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8382" name="Text Box 12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8383" name="Text Box 13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8384" name="Text Box 14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8385" name="Text Box 15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8386" name="Text Box 16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200721" name="Group 17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8431" name="Group 61"/>
          <p:cNvGrpSpPr>
            <a:grpSpLocks/>
          </p:cNvGrpSpPr>
          <p:nvPr/>
        </p:nvGrpSpPr>
        <p:grpSpPr bwMode="auto">
          <a:xfrm>
            <a:off x="2133600" y="4903788"/>
            <a:ext cx="457200" cy="1066800"/>
            <a:chOff x="1680" y="2832"/>
            <a:chExt cx="288" cy="966"/>
          </a:xfrm>
        </p:grpSpPr>
        <p:sp>
          <p:nvSpPr>
            <p:cNvPr id="58440" name="Text Box 62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441" name="Text Box 63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442" name="Text Box 64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8432" name="Text Box 65"/>
          <p:cNvSpPr txBox="1">
            <a:spLocks noChangeArrowheads="1"/>
          </p:cNvSpPr>
          <p:nvPr/>
        </p:nvSpPr>
        <p:spPr bwMode="auto">
          <a:xfrm>
            <a:off x="2611438" y="4860925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58433" name="Text Box 66"/>
          <p:cNvSpPr txBox="1">
            <a:spLocks noChangeArrowheads="1"/>
          </p:cNvSpPr>
          <p:nvPr/>
        </p:nvSpPr>
        <p:spPr bwMode="auto">
          <a:xfrm>
            <a:off x="2611438" y="5241925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58434" name="Text Box 67"/>
          <p:cNvSpPr txBox="1">
            <a:spLocks noChangeArrowheads="1"/>
          </p:cNvSpPr>
          <p:nvPr/>
        </p:nvSpPr>
        <p:spPr bwMode="auto">
          <a:xfrm>
            <a:off x="2611438" y="5622925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  <p:sp>
        <p:nvSpPr>
          <p:cNvPr id="58435" name="Text Box 68"/>
          <p:cNvSpPr txBox="1">
            <a:spLocks noChangeArrowheads="1"/>
          </p:cNvSpPr>
          <p:nvPr/>
        </p:nvSpPr>
        <p:spPr bwMode="auto">
          <a:xfrm>
            <a:off x="5029200" y="5313363"/>
            <a:ext cx="457200" cy="325437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8436" name="Rectangle 69"/>
          <p:cNvSpPr>
            <a:spLocks noChangeArrowheads="1"/>
          </p:cNvSpPr>
          <p:nvPr/>
        </p:nvSpPr>
        <p:spPr bwMode="auto">
          <a:xfrm>
            <a:off x="5537200" y="5241925"/>
            <a:ext cx="3421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currently being propagated</a:t>
            </a:r>
          </a:p>
        </p:txBody>
      </p:sp>
      <p:sp>
        <p:nvSpPr>
          <p:cNvPr id="58437" name="Text Box 71" descr="Light upward diagonal"/>
          <p:cNvSpPr txBox="1">
            <a:spLocks noChangeArrowheads="1"/>
          </p:cNvSpPr>
          <p:nvPr/>
        </p:nvSpPr>
        <p:spPr bwMode="auto">
          <a:xfrm>
            <a:off x="5029200" y="5710238"/>
            <a:ext cx="457200" cy="309562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8438" name="Rectangle 72"/>
          <p:cNvSpPr>
            <a:spLocks noChangeArrowheads="1"/>
          </p:cNvSpPr>
          <p:nvPr/>
        </p:nvSpPr>
        <p:spPr bwMode="auto">
          <a:xfrm>
            <a:off x="5537200" y="5638800"/>
            <a:ext cx="3113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assignment still pending</a:t>
            </a:r>
          </a:p>
        </p:txBody>
      </p:sp>
      <p:sp>
        <p:nvSpPr>
          <p:cNvPr id="58439" name="Text Box 73"/>
          <p:cNvSpPr txBox="1">
            <a:spLocks noChangeArrowheads="1"/>
          </p:cNvSpPr>
          <p:nvPr/>
        </p:nvSpPr>
        <p:spPr bwMode="auto">
          <a:xfrm>
            <a:off x="2727325" y="4327525"/>
            <a:ext cx="6264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Again, guess an unassigned variable and proceed …</a:t>
            </a:r>
          </a:p>
        </p:txBody>
      </p:sp>
    </p:spTree>
    <p:extLst>
      <p:ext uri="{BB962C8B-B14F-4D97-AF65-F5344CB8AC3E}">
        <p14:creationId xmlns:p14="http://schemas.microsoft.com/office/powerpoint/2010/main" val="35426937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A027A73-3367-8445-9FA2-34586AE1B90D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76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593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59397" name="Text Box 3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59398" name="Text Box 4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F=0</a:t>
            </a:r>
          </a:p>
        </p:txBody>
      </p:sp>
      <p:sp>
        <p:nvSpPr>
          <p:cNvPr id="59399" name="Text Box 5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A=1</a:t>
            </a:r>
          </a:p>
        </p:txBody>
      </p:sp>
      <p:sp>
        <p:nvSpPr>
          <p:cNvPr id="59400" name="Text Box 6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G=0</a:t>
            </a:r>
          </a:p>
        </p:txBody>
      </p:sp>
      <p:sp>
        <p:nvSpPr>
          <p:cNvPr id="59401" name="Text Box 7"/>
          <p:cNvSpPr txBox="1">
            <a:spLocks noChangeArrowheads="1"/>
          </p:cNvSpPr>
          <p:nvPr/>
        </p:nvSpPr>
        <p:spPr bwMode="auto">
          <a:xfrm>
            <a:off x="4343400" y="3800475"/>
            <a:ext cx="777875" cy="469900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J=1</a:t>
            </a:r>
          </a:p>
        </p:txBody>
      </p:sp>
      <p:sp>
        <p:nvSpPr>
          <p:cNvPr id="59402" name="Text Box 8"/>
          <p:cNvSpPr txBox="1">
            <a:spLocks noChangeArrowheads="1"/>
          </p:cNvSpPr>
          <p:nvPr/>
        </p:nvSpPr>
        <p:spPr bwMode="auto">
          <a:xfrm>
            <a:off x="51212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B=0</a:t>
            </a:r>
          </a:p>
        </p:txBody>
      </p:sp>
      <p:sp>
        <p:nvSpPr>
          <p:cNvPr id="59403" name="Text Box 9"/>
          <p:cNvSpPr txBox="1">
            <a:spLocks noChangeArrowheads="1"/>
          </p:cNvSpPr>
          <p:nvPr/>
        </p:nvSpPr>
        <p:spPr bwMode="auto">
          <a:xfrm>
            <a:off x="5911850" y="3800475"/>
            <a:ext cx="777875" cy="466725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L=0</a:t>
            </a:r>
          </a:p>
        </p:txBody>
      </p:sp>
      <p:sp>
        <p:nvSpPr>
          <p:cNvPr id="59404" name="Text Box 10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…</a:t>
            </a:r>
          </a:p>
        </p:txBody>
      </p:sp>
      <p:sp>
        <p:nvSpPr>
          <p:cNvPr id="59405" name="Text Box 11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9406" name="Text Box 12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9407" name="Text Box 13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9408" name="Text Box 14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9409" name="Text Box 15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9410" name="Text Box 16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201745" name="Group 17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9455" name="Group 61"/>
          <p:cNvGrpSpPr>
            <a:grpSpLocks/>
          </p:cNvGrpSpPr>
          <p:nvPr/>
        </p:nvGrpSpPr>
        <p:grpSpPr bwMode="auto">
          <a:xfrm>
            <a:off x="2133600" y="4903788"/>
            <a:ext cx="457200" cy="1066800"/>
            <a:chOff x="1680" y="2832"/>
            <a:chExt cx="288" cy="966"/>
          </a:xfrm>
        </p:grpSpPr>
        <p:sp>
          <p:nvSpPr>
            <p:cNvPr id="59464" name="Text Box 62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9465" name="Text Box 63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9466" name="Text Box 64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456" name="Text Box 65"/>
          <p:cNvSpPr txBox="1">
            <a:spLocks noChangeArrowheads="1"/>
          </p:cNvSpPr>
          <p:nvPr/>
        </p:nvSpPr>
        <p:spPr bwMode="auto">
          <a:xfrm>
            <a:off x="2611438" y="4860925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59457" name="Text Box 66"/>
          <p:cNvSpPr txBox="1">
            <a:spLocks noChangeArrowheads="1"/>
          </p:cNvSpPr>
          <p:nvPr/>
        </p:nvSpPr>
        <p:spPr bwMode="auto">
          <a:xfrm>
            <a:off x="2611438" y="5241925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59458" name="Text Box 67"/>
          <p:cNvSpPr txBox="1">
            <a:spLocks noChangeArrowheads="1"/>
          </p:cNvSpPr>
          <p:nvPr/>
        </p:nvSpPr>
        <p:spPr bwMode="auto">
          <a:xfrm>
            <a:off x="2611438" y="5622925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  <p:sp>
        <p:nvSpPr>
          <p:cNvPr id="59459" name="Text Box 68"/>
          <p:cNvSpPr txBox="1">
            <a:spLocks noChangeArrowheads="1"/>
          </p:cNvSpPr>
          <p:nvPr/>
        </p:nvSpPr>
        <p:spPr bwMode="auto">
          <a:xfrm>
            <a:off x="5029200" y="5313363"/>
            <a:ext cx="457200" cy="325437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9460" name="Rectangle 69"/>
          <p:cNvSpPr>
            <a:spLocks noChangeArrowheads="1"/>
          </p:cNvSpPr>
          <p:nvPr/>
        </p:nvSpPr>
        <p:spPr bwMode="auto">
          <a:xfrm>
            <a:off x="5537200" y="5241925"/>
            <a:ext cx="3421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currently being propagated</a:t>
            </a:r>
          </a:p>
        </p:txBody>
      </p:sp>
      <p:sp>
        <p:nvSpPr>
          <p:cNvPr id="59461" name="Text Box 71" descr="Light upward diagonal"/>
          <p:cNvSpPr txBox="1">
            <a:spLocks noChangeArrowheads="1"/>
          </p:cNvSpPr>
          <p:nvPr/>
        </p:nvSpPr>
        <p:spPr bwMode="auto">
          <a:xfrm>
            <a:off x="5029200" y="5710238"/>
            <a:ext cx="457200" cy="309562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9462" name="Rectangle 72"/>
          <p:cNvSpPr>
            <a:spLocks noChangeArrowheads="1"/>
          </p:cNvSpPr>
          <p:nvPr/>
        </p:nvSpPr>
        <p:spPr bwMode="auto">
          <a:xfrm>
            <a:off x="5537200" y="5638800"/>
            <a:ext cx="3113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assignment still pending</a:t>
            </a:r>
          </a:p>
        </p:txBody>
      </p:sp>
      <p:sp>
        <p:nvSpPr>
          <p:cNvPr id="59463" name="Text Box 73"/>
          <p:cNvSpPr txBox="1">
            <a:spLocks noChangeArrowheads="1"/>
          </p:cNvSpPr>
          <p:nvPr/>
        </p:nvSpPr>
        <p:spPr bwMode="auto">
          <a:xfrm>
            <a:off x="2727325" y="4327525"/>
            <a:ext cx="6416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If L=1 doesn</a:t>
            </a:r>
            <a:r>
              <a:rPr lang="ja-JP" altLang="en-US"/>
              <a:t>’</a:t>
            </a:r>
            <a:r>
              <a:rPr lang="en-US"/>
              <a:t>t work out, we know L=0 in this context</a:t>
            </a:r>
          </a:p>
        </p:txBody>
      </p:sp>
    </p:spTree>
    <p:extLst>
      <p:ext uri="{BB962C8B-B14F-4D97-AF65-F5344CB8AC3E}">
        <p14:creationId xmlns:p14="http://schemas.microsoft.com/office/powerpoint/2010/main" val="509727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7E1D548E-E31E-CE4A-B13A-323A0247909C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77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60421" name="Text Box 3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60422" name="Text Box 4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F=0</a:t>
            </a:r>
          </a:p>
        </p:txBody>
      </p:sp>
      <p:sp>
        <p:nvSpPr>
          <p:cNvPr id="60423" name="Text Box 5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A=1</a:t>
            </a:r>
          </a:p>
        </p:txBody>
      </p:sp>
      <p:sp>
        <p:nvSpPr>
          <p:cNvPr id="60424" name="Text Box 6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G=0</a:t>
            </a:r>
          </a:p>
        </p:txBody>
      </p:sp>
      <p:sp>
        <p:nvSpPr>
          <p:cNvPr id="60425" name="Text Box 7"/>
          <p:cNvSpPr txBox="1">
            <a:spLocks noChangeArrowheads="1"/>
          </p:cNvSpPr>
          <p:nvPr/>
        </p:nvSpPr>
        <p:spPr bwMode="auto">
          <a:xfrm>
            <a:off x="4343400" y="3800475"/>
            <a:ext cx="777875" cy="469900"/>
          </a:xfrm>
          <a:prstGeom prst="rect">
            <a:avLst/>
          </a:prstGeom>
          <a:solidFill>
            <a:srgbClr val="FF5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J=1</a:t>
            </a:r>
          </a:p>
        </p:txBody>
      </p:sp>
      <p:sp>
        <p:nvSpPr>
          <p:cNvPr id="60426" name="Text Box 8"/>
          <p:cNvSpPr txBox="1">
            <a:spLocks noChangeArrowheads="1"/>
          </p:cNvSpPr>
          <p:nvPr/>
        </p:nvSpPr>
        <p:spPr bwMode="auto">
          <a:xfrm>
            <a:off x="51212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B=0</a:t>
            </a:r>
          </a:p>
        </p:txBody>
      </p:sp>
      <p:sp>
        <p:nvSpPr>
          <p:cNvPr id="60427" name="Text Box 9"/>
          <p:cNvSpPr txBox="1">
            <a:spLocks noChangeArrowheads="1"/>
          </p:cNvSpPr>
          <p:nvPr/>
        </p:nvSpPr>
        <p:spPr bwMode="auto">
          <a:xfrm>
            <a:off x="5911850" y="3800475"/>
            <a:ext cx="777875" cy="466725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L=0</a:t>
            </a:r>
          </a:p>
        </p:txBody>
      </p:sp>
      <p:sp>
        <p:nvSpPr>
          <p:cNvPr id="60428" name="Text Box 10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…</a:t>
            </a:r>
          </a:p>
        </p:txBody>
      </p:sp>
      <p:sp>
        <p:nvSpPr>
          <p:cNvPr id="60429" name="Text Box 11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0430" name="Text Box 12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0431" name="Text Box 13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0432" name="Text Box 14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0433" name="Text Box 15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0434" name="Text Box 16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202769" name="Group 17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60479" name="Group 61"/>
          <p:cNvGrpSpPr>
            <a:grpSpLocks/>
          </p:cNvGrpSpPr>
          <p:nvPr/>
        </p:nvGrpSpPr>
        <p:grpSpPr bwMode="auto">
          <a:xfrm>
            <a:off x="2133600" y="4903788"/>
            <a:ext cx="457200" cy="1066800"/>
            <a:chOff x="1680" y="2832"/>
            <a:chExt cx="288" cy="966"/>
          </a:xfrm>
        </p:grpSpPr>
        <p:sp>
          <p:nvSpPr>
            <p:cNvPr id="60488" name="Text Box 62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0489" name="Text Box 63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0490" name="Text Box 64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60480" name="Text Box 65"/>
          <p:cNvSpPr txBox="1">
            <a:spLocks noChangeArrowheads="1"/>
          </p:cNvSpPr>
          <p:nvPr/>
        </p:nvSpPr>
        <p:spPr bwMode="auto">
          <a:xfrm>
            <a:off x="2611438" y="4860925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60481" name="Text Box 66"/>
          <p:cNvSpPr txBox="1">
            <a:spLocks noChangeArrowheads="1"/>
          </p:cNvSpPr>
          <p:nvPr/>
        </p:nvSpPr>
        <p:spPr bwMode="auto">
          <a:xfrm>
            <a:off x="2611438" y="5241925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60482" name="Text Box 67"/>
          <p:cNvSpPr txBox="1">
            <a:spLocks noChangeArrowheads="1"/>
          </p:cNvSpPr>
          <p:nvPr/>
        </p:nvSpPr>
        <p:spPr bwMode="auto">
          <a:xfrm>
            <a:off x="2611438" y="5622925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  <p:sp>
        <p:nvSpPr>
          <p:cNvPr id="60483" name="Text Box 68"/>
          <p:cNvSpPr txBox="1">
            <a:spLocks noChangeArrowheads="1"/>
          </p:cNvSpPr>
          <p:nvPr/>
        </p:nvSpPr>
        <p:spPr bwMode="auto">
          <a:xfrm>
            <a:off x="5029200" y="5313363"/>
            <a:ext cx="457200" cy="325437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0484" name="Rectangle 69"/>
          <p:cNvSpPr>
            <a:spLocks noChangeArrowheads="1"/>
          </p:cNvSpPr>
          <p:nvPr/>
        </p:nvSpPr>
        <p:spPr bwMode="auto">
          <a:xfrm>
            <a:off x="5537200" y="5241925"/>
            <a:ext cx="3421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currently being propagated</a:t>
            </a:r>
          </a:p>
        </p:txBody>
      </p:sp>
      <p:sp>
        <p:nvSpPr>
          <p:cNvPr id="60485" name="Text Box 71" descr="Light upward diagonal"/>
          <p:cNvSpPr txBox="1">
            <a:spLocks noChangeArrowheads="1"/>
          </p:cNvSpPr>
          <p:nvPr/>
        </p:nvSpPr>
        <p:spPr bwMode="auto">
          <a:xfrm>
            <a:off x="5029200" y="5710238"/>
            <a:ext cx="457200" cy="309562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0486" name="Rectangle 72"/>
          <p:cNvSpPr>
            <a:spLocks noChangeArrowheads="1"/>
          </p:cNvSpPr>
          <p:nvPr/>
        </p:nvSpPr>
        <p:spPr bwMode="auto">
          <a:xfrm>
            <a:off x="5537200" y="5638800"/>
            <a:ext cx="3113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assignment still pending</a:t>
            </a:r>
          </a:p>
        </p:txBody>
      </p:sp>
      <p:sp>
        <p:nvSpPr>
          <p:cNvPr id="60487" name="Text Box 73"/>
          <p:cNvSpPr txBox="1">
            <a:spLocks noChangeArrowheads="1"/>
          </p:cNvSpPr>
          <p:nvPr/>
        </p:nvSpPr>
        <p:spPr bwMode="auto">
          <a:xfrm>
            <a:off x="2727325" y="4327525"/>
            <a:ext cx="6416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If L=0 doesn</a:t>
            </a:r>
            <a:r>
              <a:rPr lang="ja-JP" altLang="en-US"/>
              <a:t>’</a:t>
            </a:r>
            <a:r>
              <a:rPr lang="en-US"/>
              <a:t>t work out either, backtrack to … ?</a:t>
            </a:r>
          </a:p>
        </p:txBody>
      </p:sp>
    </p:spTree>
    <p:extLst>
      <p:ext uri="{BB962C8B-B14F-4D97-AF65-F5344CB8AC3E}">
        <p14:creationId xmlns:p14="http://schemas.microsoft.com/office/powerpoint/2010/main" val="306984006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1AF9FF7-2610-CA40-A834-F27B77FE84B0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78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614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>
                <a:latin typeface="Garamond" charset="0"/>
                <a:cs typeface="Arial" charset="0"/>
              </a:rPr>
              <a:t>DLL: Obvious data structures </a:t>
            </a:r>
            <a:endParaRPr lang="en-US" sz="3000" i="1">
              <a:latin typeface="Garamond" charset="0"/>
              <a:cs typeface="Arial" charset="0"/>
            </a:endParaRPr>
          </a:p>
        </p:txBody>
      </p:sp>
      <p:sp>
        <p:nvSpPr>
          <p:cNvPr id="61445" name="Text Box 3"/>
          <p:cNvSpPr txBox="1">
            <a:spLocks noChangeArrowheads="1"/>
          </p:cNvSpPr>
          <p:nvPr/>
        </p:nvSpPr>
        <p:spPr bwMode="auto">
          <a:xfrm>
            <a:off x="1219200" y="3800475"/>
            <a:ext cx="777875" cy="466725"/>
          </a:xfrm>
          <a:prstGeom prst="rect">
            <a:avLst/>
          </a:prstGeom>
          <a:solidFill>
            <a:srgbClr val="FAFA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C=1</a:t>
            </a:r>
          </a:p>
        </p:txBody>
      </p:sp>
      <p:sp>
        <p:nvSpPr>
          <p:cNvPr id="61446" name="Text Box 4"/>
          <p:cNvSpPr txBox="1">
            <a:spLocks noChangeArrowheads="1"/>
          </p:cNvSpPr>
          <p:nvPr/>
        </p:nvSpPr>
        <p:spPr bwMode="auto">
          <a:xfrm>
            <a:off x="1997075" y="3800475"/>
            <a:ext cx="777875" cy="466725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tx1"/>
                </a:solidFill>
                <a:latin typeface="Arial" charset="0"/>
              </a:rPr>
              <a:t>F=1</a:t>
            </a:r>
          </a:p>
        </p:txBody>
      </p:sp>
      <p:sp>
        <p:nvSpPr>
          <p:cNvPr id="61447" name="Text Box 5"/>
          <p:cNvSpPr txBox="1">
            <a:spLocks noChangeArrowheads="1"/>
          </p:cNvSpPr>
          <p:nvPr/>
        </p:nvSpPr>
        <p:spPr bwMode="auto">
          <a:xfrm>
            <a:off x="27876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448" name="Text Box 6"/>
          <p:cNvSpPr txBox="1">
            <a:spLocks noChangeArrowheads="1"/>
          </p:cNvSpPr>
          <p:nvPr/>
        </p:nvSpPr>
        <p:spPr bwMode="auto">
          <a:xfrm>
            <a:off x="35655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449" name="Text Box 7"/>
          <p:cNvSpPr txBox="1">
            <a:spLocks noChangeArrowheads="1"/>
          </p:cNvSpPr>
          <p:nvPr/>
        </p:nvSpPr>
        <p:spPr bwMode="auto">
          <a:xfrm>
            <a:off x="43434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450" name="Text Box 8"/>
          <p:cNvSpPr txBox="1">
            <a:spLocks noChangeArrowheads="1"/>
          </p:cNvSpPr>
          <p:nvPr/>
        </p:nvSpPr>
        <p:spPr bwMode="auto">
          <a:xfrm>
            <a:off x="51212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451" name="Text Box 9"/>
          <p:cNvSpPr txBox="1">
            <a:spLocks noChangeArrowheads="1"/>
          </p:cNvSpPr>
          <p:nvPr/>
        </p:nvSpPr>
        <p:spPr bwMode="auto">
          <a:xfrm>
            <a:off x="59118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452" name="Text Box 10"/>
          <p:cNvSpPr txBox="1">
            <a:spLocks noChangeArrowheads="1"/>
          </p:cNvSpPr>
          <p:nvPr/>
        </p:nvSpPr>
        <p:spPr bwMode="auto">
          <a:xfrm>
            <a:off x="66897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453" name="Text Box 11"/>
          <p:cNvSpPr txBox="1">
            <a:spLocks noChangeArrowheads="1"/>
          </p:cNvSpPr>
          <p:nvPr/>
        </p:nvSpPr>
        <p:spPr bwMode="auto">
          <a:xfrm>
            <a:off x="746760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454" name="Text Box 12"/>
          <p:cNvSpPr txBox="1">
            <a:spLocks noChangeArrowheads="1"/>
          </p:cNvSpPr>
          <p:nvPr/>
        </p:nvSpPr>
        <p:spPr bwMode="auto">
          <a:xfrm>
            <a:off x="824547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455" name="Text Box 13"/>
          <p:cNvSpPr txBox="1">
            <a:spLocks noChangeArrowheads="1"/>
          </p:cNvSpPr>
          <p:nvPr/>
        </p:nvSpPr>
        <p:spPr bwMode="auto">
          <a:xfrm>
            <a:off x="9036050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456" name="Text Box 14"/>
          <p:cNvSpPr txBox="1">
            <a:spLocks noChangeArrowheads="1"/>
          </p:cNvSpPr>
          <p:nvPr/>
        </p:nvSpPr>
        <p:spPr bwMode="auto">
          <a:xfrm>
            <a:off x="9813925" y="3800475"/>
            <a:ext cx="7778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457" name="Text Box 15"/>
          <p:cNvSpPr txBox="1">
            <a:spLocks noChangeArrowheads="1"/>
          </p:cNvSpPr>
          <p:nvPr/>
        </p:nvSpPr>
        <p:spPr bwMode="auto">
          <a:xfrm>
            <a:off x="669925" y="3184525"/>
            <a:ext cx="50768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Stack of assignments used for backtracking</a:t>
            </a: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458" name="Text Box 16"/>
          <p:cNvSpPr txBox="1">
            <a:spLocks noChangeArrowheads="1"/>
          </p:cNvSpPr>
          <p:nvPr/>
        </p:nvSpPr>
        <p:spPr bwMode="auto">
          <a:xfrm>
            <a:off x="669925" y="1355725"/>
            <a:ext cx="3486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Current variable assignments</a:t>
            </a:r>
          </a:p>
        </p:txBody>
      </p:sp>
      <p:graphicFrame>
        <p:nvGraphicFramePr>
          <p:cNvPr id="203793" name="Group 17"/>
          <p:cNvGraphicFramePr>
            <a:graphicFrameLocks noGrp="1"/>
          </p:cNvGraphicFramePr>
          <p:nvPr/>
        </p:nvGraphicFramePr>
        <p:xfrm>
          <a:off x="1219200" y="1930400"/>
          <a:ext cx="7924800" cy="10318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61503" name="Group 61"/>
          <p:cNvGrpSpPr>
            <a:grpSpLocks/>
          </p:cNvGrpSpPr>
          <p:nvPr/>
        </p:nvGrpSpPr>
        <p:grpSpPr bwMode="auto">
          <a:xfrm>
            <a:off x="2133600" y="4903788"/>
            <a:ext cx="457200" cy="1066800"/>
            <a:chOff x="1680" y="2832"/>
            <a:chExt cx="288" cy="966"/>
          </a:xfrm>
        </p:grpSpPr>
        <p:sp>
          <p:nvSpPr>
            <p:cNvPr id="61512" name="Text Box 62"/>
            <p:cNvSpPr txBox="1">
              <a:spLocks noChangeArrowheads="1"/>
            </p:cNvSpPr>
            <p:nvPr/>
          </p:nvSpPr>
          <p:spPr bwMode="auto">
            <a:xfrm>
              <a:off x="1680" y="2832"/>
              <a:ext cx="288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1513" name="Text Box 63"/>
            <p:cNvSpPr txBox="1">
              <a:spLocks noChangeArrowheads="1"/>
            </p:cNvSpPr>
            <p:nvPr/>
          </p:nvSpPr>
          <p:spPr bwMode="auto">
            <a:xfrm>
              <a:off x="1680" y="3168"/>
              <a:ext cx="288" cy="294"/>
            </a:xfrm>
            <a:prstGeom prst="rect">
              <a:avLst/>
            </a:prstGeom>
            <a:solidFill>
              <a:srgbClr val="FAFA4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61514" name="Text Box 64"/>
            <p:cNvSpPr txBox="1">
              <a:spLocks noChangeArrowheads="1"/>
            </p:cNvSpPr>
            <p:nvPr/>
          </p:nvSpPr>
          <p:spPr bwMode="auto">
            <a:xfrm>
              <a:off x="1680" y="3504"/>
              <a:ext cx="288" cy="29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rgbClr val="FF5050"/>
                  </a:solidFill>
                  <a:latin typeface="Comic Sans MS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rgbClr val="FF5050"/>
                  </a:solidFill>
                  <a:latin typeface="Comic Sans MS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sz="240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61504" name="Text Box 65"/>
          <p:cNvSpPr txBox="1">
            <a:spLocks noChangeArrowheads="1"/>
          </p:cNvSpPr>
          <p:nvPr/>
        </p:nvSpPr>
        <p:spPr bwMode="auto">
          <a:xfrm>
            <a:off x="2611438" y="4860925"/>
            <a:ext cx="2995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forced by propagation  </a:t>
            </a:r>
          </a:p>
        </p:txBody>
      </p:sp>
      <p:sp>
        <p:nvSpPr>
          <p:cNvPr id="61505" name="Text Box 66"/>
          <p:cNvSpPr txBox="1">
            <a:spLocks noChangeArrowheads="1"/>
          </p:cNvSpPr>
          <p:nvPr/>
        </p:nvSpPr>
        <p:spPr bwMode="auto">
          <a:xfrm>
            <a:off x="2611438" y="5241925"/>
            <a:ext cx="1697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first guess  </a:t>
            </a:r>
          </a:p>
        </p:txBody>
      </p:sp>
      <p:sp>
        <p:nvSpPr>
          <p:cNvPr id="61506" name="Text Box 67"/>
          <p:cNvSpPr txBox="1">
            <a:spLocks noChangeArrowheads="1"/>
          </p:cNvSpPr>
          <p:nvPr/>
        </p:nvSpPr>
        <p:spPr bwMode="auto">
          <a:xfrm>
            <a:off x="2611438" y="5622925"/>
            <a:ext cx="210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tx1"/>
                </a:solidFill>
                <a:latin typeface="Arial" charset="0"/>
              </a:rPr>
              <a:t>= second guess  </a:t>
            </a:r>
          </a:p>
        </p:txBody>
      </p:sp>
      <p:sp>
        <p:nvSpPr>
          <p:cNvPr id="61507" name="Text Box 68"/>
          <p:cNvSpPr txBox="1">
            <a:spLocks noChangeArrowheads="1"/>
          </p:cNvSpPr>
          <p:nvPr/>
        </p:nvSpPr>
        <p:spPr bwMode="auto">
          <a:xfrm>
            <a:off x="5029200" y="5313363"/>
            <a:ext cx="457200" cy="325437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508" name="Rectangle 69"/>
          <p:cNvSpPr>
            <a:spLocks noChangeArrowheads="1"/>
          </p:cNvSpPr>
          <p:nvPr/>
        </p:nvSpPr>
        <p:spPr bwMode="auto">
          <a:xfrm>
            <a:off x="5537200" y="5241925"/>
            <a:ext cx="3421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currently being propagated</a:t>
            </a:r>
          </a:p>
        </p:txBody>
      </p:sp>
      <p:sp>
        <p:nvSpPr>
          <p:cNvPr id="61509" name="Text Box 71" descr="Light upward diagonal"/>
          <p:cNvSpPr txBox="1">
            <a:spLocks noChangeArrowheads="1"/>
          </p:cNvSpPr>
          <p:nvPr/>
        </p:nvSpPr>
        <p:spPr bwMode="auto">
          <a:xfrm>
            <a:off x="5029200" y="5710238"/>
            <a:ext cx="457200" cy="309562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510" name="Rectangle 72"/>
          <p:cNvSpPr>
            <a:spLocks noChangeArrowheads="1"/>
          </p:cNvSpPr>
          <p:nvPr/>
        </p:nvSpPr>
        <p:spPr bwMode="auto">
          <a:xfrm>
            <a:off x="5537200" y="5638800"/>
            <a:ext cx="3113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</a:rPr>
              <a:t>= assignment still pending</a:t>
            </a:r>
          </a:p>
        </p:txBody>
      </p:sp>
      <p:sp>
        <p:nvSpPr>
          <p:cNvPr id="203850" name="Text Box 74"/>
          <p:cNvSpPr txBox="1">
            <a:spLocks noChangeArrowheads="1"/>
          </p:cNvSpPr>
          <p:nvPr/>
        </p:nvSpPr>
        <p:spPr bwMode="auto">
          <a:xfrm>
            <a:off x="2727325" y="4327525"/>
            <a:ext cx="6416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Question: When should we return SAT or UNSAT?</a:t>
            </a:r>
          </a:p>
        </p:txBody>
      </p:sp>
    </p:spTree>
    <p:extLst>
      <p:ext uri="{BB962C8B-B14F-4D97-AF65-F5344CB8AC3E}">
        <p14:creationId xmlns:p14="http://schemas.microsoft.com/office/powerpoint/2010/main" val="3681772221"/>
      </p:ext>
    </p:extLst>
  </p:cSld>
  <p:clrMapOvr>
    <a:masterClrMapping/>
  </p:clrMapOvr>
  <p:transition xmlns:p14="http://schemas.microsoft.com/office/powerpoint/2010/main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850" grpId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AF812-68A4-6643-BAB3-1EC2C0D45C8C}" type="slidenum">
              <a:rPr lang="en-US"/>
              <a:pPr/>
              <a:t>79</a:t>
            </a:fld>
            <a:endParaRPr lang="en-US"/>
          </a:p>
        </p:txBody>
      </p:sp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Roadmap for this Tutorial</a:t>
            </a:r>
          </a:p>
        </p:txBody>
      </p:sp>
      <p:sp>
        <p:nvSpPr>
          <p:cNvPr id="76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charset="0"/>
              <a:buChar char="Ø"/>
            </a:pPr>
            <a:r>
              <a:rPr lang="en-US" dirty="0">
                <a:solidFill>
                  <a:schemeClr val="bg2"/>
                </a:solidFill>
              </a:rPr>
              <a:t>Background and Notation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Survey of Theories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Equality of </a:t>
            </a:r>
            <a:r>
              <a:rPr lang="en-US" dirty="0" err="1" smtClean="0">
                <a:solidFill>
                  <a:schemeClr val="bg2"/>
                </a:solidFill>
              </a:rPr>
              <a:t>uninterpreted</a:t>
            </a:r>
            <a:r>
              <a:rPr lang="en-US" dirty="0" smtClean="0">
                <a:solidFill>
                  <a:schemeClr val="bg2"/>
                </a:solidFill>
              </a:rPr>
              <a:t> function symbols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Bit vector arithmetic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Linear arithmetic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Difference logic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Array theory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Combining theories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Review DLL</a:t>
            </a:r>
          </a:p>
          <a:p>
            <a:r>
              <a:rPr lang="en-US" dirty="0" smtClean="0"/>
              <a:t>Extending DLL to DPLL(t)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29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E3DB3-69B6-324E-BBCD-469A903EDCFB}" type="slidenum">
              <a:rPr lang="en-US"/>
              <a:pPr/>
              <a:t>8</a:t>
            </a:fld>
            <a:endParaRPr lang="en-US"/>
          </a:p>
        </p:txBody>
      </p:sp>
      <p:sp>
        <p:nvSpPr>
          <p:cNvPr id="76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Roadmap for this Tutorial</a:t>
            </a: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charset="0"/>
              <a:buChar char="Ø"/>
            </a:pPr>
            <a:r>
              <a:rPr lang="en-US" dirty="0"/>
              <a:t>Background and Notation</a:t>
            </a:r>
          </a:p>
          <a:p>
            <a:r>
              <a:rPr lang="en-US" dirty="0">
                <a:solidFill>
                  <a:schemeClr val="bg2"/>
                </a:solidFill>
              </a:rPr>
              <a:t>Survey of </a:t>
            </a:r>
            <a:r>
              <a:rPr lang="en-US" dirty="0" smtClean="0">
                <a:solidFill>
                  <a:schemeClr val="bg2"/>
                </a:solidFill>
              </a:rPr>
              <a:t>Theories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Equality of </a:t>
            </a:r>
            <a:r>
              <a:rPr lang="en-US" dirty="0" err="1" smtClean="0">
                <a:solidFill>
                  <a:schemeClr val="bg2"/>
                </a:solidFill>
              </a:rPr>
              <a:t>uninterpreted</a:t>
            </a:r>
            <a:r>
              <a:rPr lang="en-US" dirty="0" smtClean="0">
                <a:solidFill>
                  <a:schemeClr val="bg2"/>
                </a:solidFill>
              </a:rPr>
              <a:t> function symbols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Bit vector arithmetic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Linear arithmetic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Difference logic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Array theory</a:t>
            </a:r>
            <a:endParaRPr lang="en-US" dirty="0">
              <a:solidFill>
                <a:schemeClr val="bg2"/>
              </a:solidFill>
            </a:endParaRPr>
          </a:p>
          <a:p>
            <a:r>
              <a:rPr lang="en-US" dirty="0" smtClean="0">
                <a:solidFill>
                  <a:schemeClr val="bg2"/>
                </a:solidFill>
              </a:rPr>
              <a:t>Combining theories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Review DLL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Extending DLL to DPLL(t)</a:t>
            </a:r>
          </a:p>
          <a:p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27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600.325/425 Declarative Methods - J. Eisner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18F7C83-BC3B-BC42-9E89-BFB3E19B0B14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80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latin typeface="Garamond" charset="0"/>
                <a:ea typeface="宋体" charset="0"/>
                <a:cs typeface="宋体" charset="0"/>
              </a:rPr>
              <a:t>Basic </a:t>
            </a:r>
            <a:r>
              <a:rPr lang="en-US" altLang="zh-CN" dirty="0" smtClean="0">
                <a:latin typeface="Garamond" charset="0"/>
                <a:ea typeface="宋体" charset="0"/>
                <a:cs typeface="宋体" charset="0"/>
              </a:rPr>
              <a:t>DPLL(t) </a:t>
            </a:r>
            <a:r>
              <a:rPr lang="en-US" altLang="zh-CN" dirty="0">
                <a:latin typeface="Garamond" charset="0"/>
                <a:ea typeface="宋体" charset="0"/>
                <a:cs typeface="宋体" charset="0"/>
              </a:rPr>
              <a:t>Procedure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q = x &lt; 0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r = x &lt; y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s = y &lt; 0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3" name="Text Box 7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p = 3 &lt; x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4" name="Text Box 8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p</a:t>
            </a:r>
          </a:p>
        </p:txBody>
      </p:sp>
      <p:sp>
        <p:nvSpPr>
          <p:cNvPr id="21515" name="Text Box 9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q</a:t>
            </a: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v r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6" name="Text Box 10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s</a:t>
            </a: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v ~r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7" name="Rectangle 11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15" name="Footer Placeholder 4"/>
          <p:cNvSpPr txBox="1">
            <a:spLocks/>
          </p:cNvSpPr>
          <p:nvPr/>
        </p:nvSpPr>
        <p:spPr>
          <a:xfrm>
            <a:off x="914400" y="596586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 smtClean="0"/>
              <a:t>Example, courtesy Leonardo de </a:t>
            </a:r>
            <a:r>
              <a:rPr lang="en-US" altLang="en-US" dirty="0" err="1" smtClean="0"/>
              <a:t>Moura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2006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18F7C83-BC3B-BC42-9E89-BFB3E19B0B14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81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latin typeface="Garamond" charset="0"/>
                <a:ea typeface="宋体" charset="0"/>
                <a:cs typeface="宋体" charset="0"/>
              </a:rPr>
              <a:t>Basic </a:t>
            </a:r>
            <a:r>
              <a:rPr lang="en-US" altLang="zh-CN" dirty="0" smtClean="0">
                <a:latin typeface="Garamond" charset="0"/>
                <a:ea typeface="宋体" charset="0"/>
                <a:cs typeface="宋体" charset="0"/>
              </a:rPr>
              <a:t>DPLL(t) </a:t>
            </a:r>
            <a:r>
              <a:rPr lang="en-US" altLang="zh-CN" dirty="0">
                <a:latin typeface="Garamond" charset="0"/>
                <a:ea typeface="宋体" charset="0"/>
                <a:cs typeface="宋体" charset="0"/>
              </a:rPr>
              <a:t>Procedure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q = x &lt; 0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r = x &lt; y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s = y &lt; 0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3" name="Text Box 7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p = 3 &lt; x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4" name="Text Box 8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p</a:t>
            </a:r>
          </a:p>
        </p:txBody>
      </p:sp>
      <p:sp>
        <p:nvSpPr>
          <p:cNvPr id="21515" name="Text Box 9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q</a:t>
            </a: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v r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6" name="Text Box 10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s</a:t>
            </a: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v ~r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7" name="Rectangle 11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1080602" y="3214688"/>
            <a:ext cx="239434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p</a:t>
            </a: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990600" y="1219200"/>
            <a:ext cx="33512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66FF33"/>
                </a:solidFill>
              </a:rPr>
              <a:t>Green means </a:t>
            </a:r>
            <a:r>
              <a:rPr lang="ja-JP" altLang="en-US" dirty="0">
                <a:solidFill>
                  <a:srgbClr val="66FF33"/>
                </a:solidFill>
              </a:rPr>
              <a:t>“</a:t>
            </a:r>
            <a:r>
              <a:rPr lang="en-US" dirty="0">
                <a:solidFill>
                  <a:srgbClr val="66FF33"/>
                </a:solidFill>
              </a:rPr>
              <a:t>crossed out</a:t>
            </a:r>
            <a:r>
              <a:rPr lang="ja-JP" altLang="en-US" dirty="0">
                <a:solidFill>
                  <a:srgbClr val="66FF33"/>
                </a:solidFill>
              </a:rPr>
              <a:t>”</a:t>
            </a:r>
            <a:endParaRPr lang="en-US" dirty="0">
              <a:solidFill>
                <a:srgbClr val="66FF33"/>
              </a:solidFill>
            </a:endParaRPr>
          </a:p>
        </p:txBody>
      </p:sp>
      <p:sp>
        <p:nvSpPr>
          <p:cNvPr id="16" name="Oval 3"/>
          <p:cNvSpPr>
            <a:spLocks noChangeArrowheads="1"/>
          </p:cNvSpPr>
          <p:nvPr/>
        </p:nvSpPr>
        <p:spPr bwMode="auto">
          <a:xfrm>
            <a:off x="5029200" y="17526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b="1" dirty="0" smtClean="0">
                <a:latin typeface="Arial" charset="0"/>
                <a:ea typeface="宋体" charset="0"/>
                <a:cs typeface="宋体" charset="0"/>
              </a:rPr>
              <a:t>p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cxnSp>
        <p:nvCxnSpPr>
          <p:cNvPr id="30" name="AutoShape 17"/>
          <p:cNvCxnSpPr>
            <a:cxnSpLocks noChangeShapeType="1"/>
            <a:stCxn id="16" idx="3"/>
            <a:endCxn id="32" idx="0"/>
          </p:cNvCxnSpPr>
          <p:nvPr/>
        </p:nvCxnSpPr>
        <p:spPr bwMode="auto">
          <a:xfrm flipH="1">
            <a:off x="4369460" y="2142845"/>
            <a:ext cx="726695" cy="44795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Text Box 18"/>
          <p:cNvSpPr txBox="1">
            <a:spLocks noChangeArrowheads="1"/>
          </p:cNvSpPr>
          <p:nvPr/>
        </p:nvSpPr>
        <p:spPr bwMode="auto">
          <a:xfrm>
            <a:off x="4445660" y="20127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4140860" y="2590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7" name="AutoShape 24"/>
          <p:cNvCxnSpPr>
            <a:cxnSpLocks noChangeShapeType="1"/>
            <a:stCxn id="16" idx="4"/>
          </p:cNvCxnSpPr>
          <p:nvPr/>
        </p:nvCxnSpPr>
        <p:spPr bwMode="auto">
          <a:xfrm>
            <a:off x="5257800" y="2209800"/>
            <a:ext cx="990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Text Box 25"/>
          <p:cNvSpPr txBox="1">
            <a:spLocks noChangeArrowheads="1"/>
          </p:cNvSpPr>
          <p:nvPr/>
        </p:nvSpPr>
        <p:spPr bwMode="auto">
          <a:xfrm>
            <a:off x="5562600" y="2133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64" name="Text Box 65"/>
          <p:cNvSpPr txBox="1">
            <a:spLocks noChangeArrowheads="1"/>
          </p:cNvSpPr>
          <p:nvPr/>
        </p:nvSpPr>
        <p:spPr bwMode="auto">
          <a:xfrm>
            <a:off x="6362700" y="2362200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 typeface="Symbol" charset="0"/>
              <a:buChar char="Ü"/>
            </a:pPr>
            <a:r>
              <a:rPr lang="en-US" altLang="zh-CN" sz="1800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 Forced by </a:t>
            </a:r>
            <a:br>
              <a:rPr lang="en-US" altLang="zh-CN" sz="1800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</a:br>
            <a:r>
              <a:rPr lang="en-US" altLang="zh-CN" sz="1800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unit clause</a:t>
            </a:r>
          </a:p>
        </p:txBody>
      </p:sp>
      <p:sp>
        <p:nvSpPr>
          <p:cNvPr id="69" name="Footer Placeholder 4"/>
          <p:cNvSpPr txBox="1">
            <a:spLocks/>
          </p:cNvSpPr>
          <p:nvPr/>
        </p:nvSpPr>
        <p:spPr>
          <a:xfrm>
            <a:off x="914400" y="596586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 smtClean="0"/>
              <a:t>Example, courtesy Leonardo de </a:t>
            </a:r>
            <a:r>
              <a:rPr lang="en-US" altLang="en-US" dirty="0" err="1" smtClean="0"/>
              <a:t>Moura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84899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18F7C83-BC3B-BC42-9E89-BFB3E19B0B14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82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latin typeface="Garamond" charset="0"/>
                <a:ea typeface="宋体" charset="0"/>
                <a:cs typeface="宋体" charset="0"/>
              </a:rPr>
              <a:t>Basic </a:t>
            </a:r>
            <a:r>
              <a:rPr lang="en-US" altLang="zh-CN" dirty="0" smtClean="0">
                <a:latin typeface="Garamond" charset="0"/>
                <a:ea typeface="宋体" charset="0"/>
                <a:cs typeface="宋体" charset="0"/>
              </a:rPr>
              <a:t>DPLL(t) </a:t>
            </a:r>
            <a:r>
              <a:rPr lang="en-US" altLang="zh-CN" dirty="0">
                <a:latin typeface="Garamond" charset="0"/>
                <a:ea typeface="宋体" charset="0"/>
                <a:cs typeface="宋体" charset="0"/>
              </a:rPr>
              <a:t>Procedure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q = x &lt; 0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r = x &lt; y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s = y &lt; 0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3" name="Text Box 7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p = 3 &lt; x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4" name="Text Box 8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p</a:t>
            </a:r>
          </a:p>
        </p:txBody>
      </p:sp>
      <p:sp>
        <p:nvSpPr>
          <p:cNvPr id="21515" name="Text Box 9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q</a:t>
            </a: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v r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6" name="Text Box 10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s</a:t>
            </a: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v ~r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7" name="Rectangle 11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1080602" y="3214688"/>
            <a:ext cx="239434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p</a:t>
            </a: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990600" y="1219200"/>
            <a:ext cx="33512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66FF33"/>
                </a:solidFill>
              </a:rPr>
              <a:t>Green means </a:t>
            </a:r>
            <a:r>
              <a:rPr lang="ja-JP" altLang="en-US" dirty="0">
                <a:solidFill>
                  <a:srgbClr val="66FF33"/>
                </a:solidFill>
              </a:rPr>
              <a:t>“</a:t>
            </a:r>
            <a:r>
              <a:rPr lang="en-US" dirty="0">
                <a:solidFill>
                  <a:srgbClr val="66FF33"/>
                </a:solidFill>
              </a:rPr>
              <a:t>crossed out</a:t>
            </a:r>
            <a:r>
              <a:rPr lang="ja-JP" altLang="en-US" dirty="0">
                <a:solidFill>
                  <a:srgbClr val="66FF33"/>
                </a:solidFill>
              </a:rPr>
              <a:t>”</a:t>
            </a:r>
            <a:endParaRPr lang="en-US" dirty="0">
              <a:solidFill>
                <a:srgbClr val="66FF33"/>
              </a:solidFill>
            </a:endParaRPr>
          </a:p>
        </p:txBody>
      </p:sp>
      <p:sp>
        <p:nvSpPr>
          <p:cNvPr id="16" name="Oval 3"/>
          <p:cNvSpPr>
            <a:spLocks noChangeArrowheads="1"/>
          </p:cNvSpPr>
          <p:nvPr/>
        </p:nvSpPr>
        <p:spPr bwMode="auto">
          <a:xfrm>
            <a:off x="5029200" y="17526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b="1" dirty="0" smtClean="0">
                <a:latin typeface="Arial" charset="0"/>
                <a:ea typeface="宋体" charset="0"/>
                <a:cs typeface="宋体" charset="0"/>
              </a:rPr>
              <a:t>p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cxnSp>
        <p:nvCxnSpPr>
          <p:cNvPr id="30" name="AutoShape 17"/>
          <p:cNvCxnSpPr>
            <a:cxnSpLocks noChangeShapeType="1"/>
            <a:stCxn id="16" idx="3"/>
            <a:endCxn id="32" idx="0"/>
          </p:cNvCxnSpPr>
          <p:nvPr/>
        </p:nvCxnSpPr>
        <p:spPr bwMode="auto">
          <a:xfrm flipH="1">
            <a:off x="4369460" y="2142845"/>
            <a:ext cx="726695" cy="44795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Text Box 18"/>
          <p:cNvSpPr txBox="1">
            <a:spLocks noChangeArrowheads="1"/>
          </p:cNvSpPr>
          <p:nvPr/>
        </p:nvSpPr>
        <p:spPr bwMode="auto">
          <a:xfrm>
            <a:off x="4445660" y="20127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4140860" y="2590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20"/>
          <p:cNvSpPr>
            <a:spLocks noChangeArrowheads="1"/>
          </p:cNvSpPr>
          <p:nvPr/>
        </p:nvSpPr>
        <p:spPr bwMode="auto">
          <a:xfrm>
            <a:off x="6585501" y="35814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21"/>
          <p:cNvSpPr>
            <a:spLocks noChangeShapeType="1"/>
          </p:cNvSpPr>
          <p:nvPr/>
        </p:nvSpPr>
        <p:spPr bwMode="auto">
          <a:xfrm>
            <a:off x="6248400" y="3048000"/>
            <a:ext cx="5969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22"/>
          <p:cNvSpPr txBox="1">
            <a:spLocks noChangeArrowheads="1"/>
          </p:cNvSpPr>
          <p:nvPr/>
        </p:nvSpPr>
        <p:spPr bwMode="auto">
          <a:xfrm>
            <a:off x="6585501" y="29718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cxnSp>
        <p:nvCxnSpPr>
          <p:cNvPr id="37" name="AutoShape 24"/>
          <p:cNvCxnSpPr>
            <a:cxnSpLocks noChangeShapeType="1"/>
            <a:stCxn id="16" idx="4"/>
            <a:endCxn id="39" idx="0"/>
          </p:cNvCxnSpPr>
          <p:nvPr/>
        </p:nvCxnSpPr>
        <p:spPr bwMode="auto">
          <a:xfrm>
            <a:off x="5257800" y="2209800"/>
            <a:ext cx="990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Text Box 25"/>
          <p:cNvSpPr txBox="1">
            <a:spLocks noChangeArrowheads="1"/>
          </p:cNvSpPr>
          <p:nvPr/>
        </p:nvSpPr>
        <p:spPr bwMode="auto">
          <a:xfrm>
            <a:off x="5562600" y="2133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9" name="Oval 26"/>
          <p:cNvSpPr>
            <a:spLocks noChangeArrowheads="1"/>
          </p:cNvSpPr>
          <p:nvPr/>
        </p:nvSpPr>
        <p:spPr bwMode="auto">
          <a:xfrm>
            <a:off x="6019800" y="2590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b="1" dirty="0" smtClean="0">
                <a:latin typeface="Arial" charset="0"/>
                <a:ea typeface="宋体" charset="0"/>
                <a:cs typeface="宋体" charset="0"/>
              </a:rPr>
              <a:t>q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cxnSp>
        <p:nvCxnSpPr>
          <p:cNvPr id="40" name="AutoShape 27"/>
          <p:cNvCxnSpPr>
            <a:cxnSpLocks noChangeShapeType="1"/>
            <a:stCxn id="39" idx="4"/>
          </p:cNvCxnSpPr>
          <p:nvPr/>
        </p:nvCxnSpPr>
        <p:spPr bwMode="auto">
          <a:xfrm flipH="1">
            <a:off x="5791200" y="3048000"/>
            <a:ext cx="4572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5791200" y="30480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64" name="Text Box 65"/>
          <p:cNvSpPr txBox="1">
            <a:spLocks noChangeArrowheads="1"/>
          </p:cNvSpPr>
          <p:nvPr/>
        </p:nvSpPr>
        <p:spPr bwMode="auto">
          <a:xfrm>
            <a:off x="3412029" y="3384550"/>
            <a:ext cx="23495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Forced by domain ⇒ </a:t>
            </a:r>
            <a:r>
              <a:rPr lang="en-US" altLang="zh-CN" sz="1800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/>
            </a:r>
            <a:br>
              <a:rPr lang="en-US" altLang="zh-CN" sz="1800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</a:br>
            <a:r>
              <a:rPr lang="en-US" altLang="zh-CN" sz="1800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theory</a:t>
            </a:r>
            <a:endParaRPr lang="en-US" altLang="zh-CN" sz="1800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  <a:sym typeface="Symbol" charset="0"/>
            </a:endParaRPr>
          </a:p>
        </p:txBody>
      </p:sp>
      <p:sp>
        <p:nvSpPr>
          <p:cNvPr id="42" name="Text Box 21"/>
          <p:cNvSpPr txBox="1">
            <a:spLocks noChangeArrowheads="1"/>
          </p:cNvSpPr>
          <p:nvPr/>
        </p:nvSpPr>
        <p:spPr bwMode="auto">
          <a:xfrm>
            <a:off x="1080602" y="3522535"/>
            <a:ext cx="389438" cy="36933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q</a:t>
            </a: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v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43" name="Text Box 56"/>
          <p:cNvSpPr txBox="1">
            <a:spLocks noChangeArrowheads="1"/>
          </p:cNvSpPr>
          <p:nvPr/>
        </p:nvSpPr>
        <p:spPr bwMode="auto">
          <a:xfrm>
            <a:off x="1470040" y="3525154"/>
            <a:ext cx="240007" cy="366713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r</a:t>
            </a:r>
          </a:p>
        </p:txBody>
      </p:sp>
      <p:sp>
        <p:nvSpPr>
          <p:cNvPr id="44" name="Footer Placeholder 4"/>
          <p:cNvSpPr txBox="1">
            <a:spLocks/>
          </p:cNvSpPr>
          <p:nvPr/>
        </p:nvSpPr>
        <p:spPr>
          <a:xfrm>
            <a:off x="914400" y="596586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 smtClean="0"/>
              <a:t>Example, courtesy Leonardo de </a:t>
            </a:r>
            <a:r>
              <a:rPr lang="en-US" altLang="en-US" dirty="0" err="1" smtClean="0"/>
              <a:t>Moura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38611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18F7C83-BC3B-BC42-9E89-BFB3E19B0B14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83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latin typeface="Garamond" charset="0"/>
                <a:ea typeface="宋体" charset="0"/>
                <a:cs typeface="宋体" charset="0"/>
              </a:rPr>
              <a:t>Basic </a:t>
            </a:r>
            <a:r>
              <a:rPr lang="en-US" altLang="zh-CN" dirty="0" smtClean="0">
                <a:latin typeface="Garamond" charset="0"/>
                <a:ea typeface="宋体" charset="0"/>
                <a:cs typeface="宋体" charset="0"/>
              </a:rPr>
              <a:t>DPLL(t) </a:t>
            </a:r>
            <a:r>
              <a:rPr lang="en-US" altLang="zh-CN" dirty="0">
                <a:latin typeface="Garamond" charset="0"/>
                <a:ea typeface="宋体" charset="0"/>
                <a:cs typeface="宋体" charset="0"/>
              </a:rPr>
              <a:t>Procedure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q = x &lt; 0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r = x &lt; y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s = y &lt; 0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3" name="Text Box 7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p = 3 &lt; x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4" name="Text Box 8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p</a:t>
            </a:r>
          </a:p>
        </p:txBody>
      </p:sp>
      <p:sp>
        <p:nvSpPr>
          <p:cNvPr id="21515" name="Text Box 9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q</a:t>
            </a: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v r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6" name="Text Box 10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s</a:t>
            </a: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v ~r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7" name="Rectangle 11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1080602" y="3214688"/>
            <a:ext cx="239434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p</a:t>
            </a: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990600" y="1219200"/>
            <a:ext cx="33512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66FF33"/>
                </a:solidFill>
              </a:rPr>
              <a:t>Green means </a:t>
            </a:r>
            <a:r>
              <a:rPr lang="ja-JP" altLang="en-US" dirty="0">
                <a:solidFill>
                  <a:srgbClr val="66FF33"/>
                </a:solidFill>
              </a:rPr>
              <a:t>“</a:t>
            </a:r>
            <a:r>
              <a:rPr lang="en-US" dirty="0">
                <a:solidFill>
                  <a:srgbClr val="66FF33"/>
                </a:solidFill>
              </a:rPr>
              <a:t>crossed out</a:t>
            </a:r>
            <a:r>
              <a:rPr lang="ja-JP" altLang="en-US" dirty="0">
                <a:solidFill>
                  <a:srgbClr val="66FF33"/>
                </a:solidFill>
              </a:rPr>
              <a:t>”</a:t>
            </a:r>
            <a:endParaRPr lang="en-US" dirty="0">
              <a:solidFill>
                <a:srgbClr val="66FF33"/>
              </a:solidFill>
            </a:endParaRPr>
          </a:p>
        </p:txBody>
      </p:sp>
      <p:sp>
        <p:nvSpPr>
          <p:cNvPr id="16" name="Oval 3"/>
          <p:cNvSpPr>
            <a:spLocks noChangeArrowheads="1"/>
          </p:cNvSpPr>
          <p:nvPr/>
        </p:nvSpPr>
        <p:spPr bwMode="auto">
          <a:xfrm>
            <a:off x="5029200" y="17526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b="1" dirty="0" smtClean="0">
                <a:latin typeface="Arial" charset="0"/>
                <a:ea typeface="宋体" charset="0"/>
                <a:cs typeface="宋体" charset="0"/>
              </a:rPr>
              <a:t>p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cxnSp>
        <p:nvCxnSpPr>
          <p:cNvPr id="22" name="AutoShape 9"/>
          <p:cNvCxnSpPr>
            <a:cxnSpLocks noChangeShapeType="1"/>
            <a:endCxn id="24" idx="0"/>
          </p:cNvCxnSpPr>
          <p:nvPr/>
        </p:nvCxnSpPr>
        <p:spPr bwMode="auto">
          <a:xfrm flipH="1">
            <a:off x="5296056" y="3897760"/>
            <a:ext cx="3048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5219856" y="386601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5067456" y="435496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" name="AutoShape 17"/>
          <p:cNvCxnSpPr>
            <a:cxnSpLocks noChangeShapeType="1"/>
            <a:stCxn id="16" idx="3"/>
            <a:endCxn id="32" idx="0"/>
          </p:cNvCxnSpPr>
          <p:nvPr/>
        </p:nvCxnSpPr>
        <p:spPr bwMode="auto">
          <a:xfrm flipH="1">
            <a:off x="4369460" y="2142845"/>
            <a:ext cx="726695" cy="44795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Text Box 18"/>
          <p:cNvSpPr txBox="1">
            <a:spLocks noChangeArrowheads="1"/>
          </p:cNvSpPr>
          <p:nvPr/>
        </p:nvSpPr>
        <p:spPr bwMode="auto">
          <a:xfrm>
            <a:off x="4445660" y="20127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4140860" y="2590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20"/>
          <p:cNvSpPr>
            <a:spLocks noChangeArrowheads="1"/>
          </p:cNvSpPr>
          <p:nvPr/>
        </p:nvSpPr>
        <p:spPr bwMode="auto">
          <a:xfrm>
            <a:off x="6585501" y="35814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21"/>
          <p:cNvSpPr>
            <a:spLocks noChangeShapeType="1"/>
          </p:cNvSpPr>
          <p:nvPr/>
        </p:nvSpPr>
        <p:spPr bwMode="auto">
          <a:xfrm>
            <a:off x="6248400" y="3048000"/>
            <a:ext cx="5969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22"/>
          <p:cNvSpPr txBox="1">
            <a:spLocks noChangeArrowheads="1"/>
          </p:cNvSpPr>
          <p:nvPr/>
        </p:nvSpPr>
        <p:spPr bwMode="auto">
          <a:xfrm>
            <a:off x="6585501" y="29718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cxnSp>
        <p:nvCxnSpPr>
          <p:cNvPr id="37" name="AutoShape 24"/>
          <p:cNvCxnSpPr>
            <a:cxnSpLocks noChangeShapeType="1"/>
            <a:stCxn id="16" idx="4"/>
            <a:endCxn id="39" idx="0"/>
          </p:cNvCxnSpPr>
          <p:nvPr/>
        </p:nvCxnSpPr>
        <p:spPr bwMode="auto">
          <a:xfrm>
            <a:off x="5257800" y="2209800"/>
            <a:ext cx="990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Text Box 25"/>
          <p:cNvSpPr txBox="1">
            <a:spLocks noChangeArrowheads="1"/>
          </p:cNvSpPr>
          <p:nvPr/>
        </p:nvSpPr>
        <p:spPr bwMode="auto">
          <a:xfrm>
            <a:off x="5562600" y="2133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9" name="Oval 26"/>
          <p:cNvSpPr>
            <a:spLocks noChangeArrowheads="1"/>
          </p:cNvSpPr>
          <p:nvPr/>
        </p:nvSpPr>
        <p:spPr bwMode="auto">
          <a:xfrm>
            <a:off x="6019800" y="2590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b="1" dirty="0" smtClean="0">
                <a:latin typeface="Arial" charset="0"/>
                <a:ea typeface="宋体" charset="0"/>
                <a:cs typeface="宋体" charset="0"/>
              </a:rPr>
              <a:t>q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cxnSp>
        <p:nvCxnSpPr>
          <p:cNvPr id="40" name="AutoShape 27"/>
          <p:cNvCxnSpPr>
            <a:cxnSpLocks noChangeShapeType="1"/>
            <a:stCxn id="39" idx="4"/>
          </p:cNvCxnSpPr>
          <p:nvPr/>
        </p:nvCxnSpPr>
        <p:spPr bwMode="auto">
          <a:xfrm flipH="1">
            <a:off x="5791200" y="3048000"/>
            <a:ext cx="4572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5791200" y="30480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56" name="Oval 54"/>
          <p:cNvSpPr>
            <a:spLocks noChangeArrowheads="1"/>
          </p:cNvSpPr>
          <p:nvPr/>
        </p:nvSpPr>
        <p:spPr bwMode="auto">
          <a:xfrm>
            <a:off x="5562600" y="35052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b="1" dirty="0" smtClean="0">
                <a:latin typeface="Arial" charset="0"/>
                <a:ea typeface="宋体" charset="0"/>
                <a:cs typeface="宋体" charset="0"/>
              </a:rPr>
              <a:t>r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57" name="Line 55"/>
          <p:cNvSpPr>
            <a:spLocks noChangeShapeType="1"/>
          </p:cNvSpPr>
          <p:nvPr/>
        </p:nvSpPr>
        <p:spPr bwMode="auto">
          <a:xfrm>
            <a:off x="5943600" y="3886200"/>
            <a:ext cx="36830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6096000" y="38862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43" name="Text Box 65"/>
          <p:cNvSpPr txBox="1">
            <a:spLocks noChangeArrowheads="1"/>
          </p:cNvSpPr>
          <p:nvPr/>
        </p:nvSpPr>
        <p:spPr bwMode="auto">
          <a:xfrm>
            <a:off x="6311900" y="4222750"/>
            <a:ext cx="1536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 typeface="Symbol" charset="0"/>
              <a:buChar char="Ü"/>
            </a:pPr>
            <a:r>
              <a:rPr lang="en-US" altLang="zh-CN" sz="1800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 Forced by </a:t>
            </a:r>
            <a:br>
              <a:rPr lang="en-US" altLang="zh-CN" sz="1800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</a:br>
            <a:r>
              <a:rPr lang="en-US" altLang="zh-CN" sz="1800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unit clause</a:t>
            </a:r>
          </a:p>
        </p:txBody>
      </p:sp>
      <p:sp>
        <p:nvSpPr>
          <p:cNvPr id="44" name="Text Box 21"/>
          <p:cNvSpPr txBox="1">
            <a:spLocks noChangeArrowheads="1"/>
          </p:cNvSpPr>
          <p:nvPr/>
        </p:nvSpPr>
        <p:spPr bwMode="auto">
          <a:xfrm>
            <a:off x="1080602" y="3522535"/>
            <a:ext cx="609444" cy="36933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q</a:t>
            </a: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v r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45" name="Text Box 21"/>
          <p:cNvSpPr txBox="1">
            <a:spLocks noChangeArrowheads="1"/>
          </p:cNvSpPr>
          <p:nvPr/>
        </p:nvSpPr>
        <p:spPr bwMode="auto">
          <a:xfrm>
            <a:off x="1250034" y="3799492"/>
            <a:ext cx="680018" cy="36933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v</a:t>
            </a: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~r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46" name="Text Box 56"/>
          <p:cNvSpPr txBox="1">
            <a:spLocks noChangeArrowheads="1"/>
          </p:cNvSpPr>
          <p:nvPr/>
        </p:nvSpPr>
        <p:spPr bwMode="auto">
          <a:xfrm>
            <a:off x="1014532" y="3835847"/>
            <a:ext cx="226074" cy="366713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s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47" name="Footer Placeholder 4"/>
          <p:cNvSpPr txBox="1">
            <a:spLocks/>
          </p:cNvSpPr>
          <p:nvPr/>
        </p:nvSpPr>
        <p:spPr>
          <a:xfrm>
            <a:off x="914400" y="596586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 smtClean="0"/>
              <a:t>Example, courtesy Leonardo de </a:t>
            </a:r>
            <a:r>
              <a:rPr lang="en-US" altLang="en-US" dirty="0" err="1" smtClean="0"/>
              <a:t>Moura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76856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600.325/425 Declarative Methods - J. Eisner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18F7C83-BC3B-BC42-9E89-BFB3E19B0B14}" type="slidenum">
              <a:rPr lang="en-US" sz="1200">
                <a:solidFill>
                  <a:schemeClr val="tx1"/>
                </a:solidFill>
                <a:latin typeface="Garamond" charset="0"/>
              </a:rPr>
              <a:pPr eaLnBrk="1" hangingPunct="1"/>
              <a:t>84</a:t>
            </a:fld>
            <a:endParaRPr lang="en-US" sz="1200">
              <a:solidFill>
                <a:schemeClr val="tx1"/>
              </a:solidFill>
              <a:latin typeface="Garamond" charset="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latin typeface="Garamond" charset="0"/>
                <a:ea typeface="宋体" charset="0"/>
                <a:cs typeface="宋体" charset="0"/>
              </a:rPr>
              <a:t>Basic </a:t>
            </a:r>
            <a:r>
              <a:rPr lang="en-US" altLang="zh-CN" dirty="0" smtClean="0">
                <a:latin typeface="Garamond" charset="0"/>
                <a:ea typeface="宋体" charset="0"/>
                <a:cs typeface="宋体" charset="0"/>
              </a:rPr>
              <a:t>DPLL(t) </a:t>
            </a:r>
            <a:r>
              <a:rPr lang="en-US" altLang="zh-CN" dirty="0">
                <a:latin typeface="Garamond" charset="0"/>
                <a:ea typeface="宋体" charset="0"/>
                <a:cs typeface="宋体" charset="0"/>
              </a:rPr>
              <a:t>Procedure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990600" y="1995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q = x &lt; 0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990600" y="2286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r = x &lt; y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990600" y="26050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s = y &lt; 0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3" name="Text Box 7"/>
          <p:cNvSpPr txBox="1">
            <a:spLocks noChangeArrowheads="1"/>
          </p:cNvSpPr>
          <p:nvPr/>
        </p:nvSpPr>
        <p:spPr bwMode="auto">
          <a:xfrm>
            <a:off x="990600" y="16764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p = 3 &lt; x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4" name="Text Box 8"/>
          <p:cNvSpPr txBox="1">
            <a:spLocks noChangeArrowheads="1"/>
          </p:cNvSpPr>
          <p:nvPr/>
        </p:nvSpPr>
        <p:spPr bwMode="auto">
          <a:xfrm>
            <a:off x="990600" y="32146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p</a:t>
            </a:r>
          </a:p>
        </p:txBody>
      </p:sp>
      <p:sp>
        <p:nvSpPr>
          <p:cNvPr id="21515" name="Text Box 9"/>
          <p:cNvSpPr txBox="1">
            <a:spLocks noChangeArrowheads="1"/>
          </p:cNvSpPr>
          <p:nvPr/>
        </p:nvSpPr>
        <p:spPr bwMode="auto">
          <a:xfrm>
            <a:off x="990600" y="3519488"/>
            <a:ext cx="1371600" cy="3667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q</a:t>
            </a: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v r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6" name="Text Box 10"/>
          <p:cNvSpPr txBox="1">
            <a:spLocks noChangeArrowheads="1"/>
          </p:cNvSpPr>
          <p:nvPr/>
        </p:nvSpPr>
        <p:spPr bwMode="auto">
          <a:xfrm>
            <a:off x="990600" y="3810000"/>
            <a:ext cx="137160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s</a:t>
            </a: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v ~r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1517" name="Rectangle 11"/>
          <p:cNvSpPr>
            <a:spLocks noChangeArrowheads="1"/>
          </p:cNvSpPr>
          <p:nvPr/>
        </p:nvSpPr>
        <p:spPr bwMode="auto">
          <a:xfrm>
            <a:off x="0" y="6705600"/>
            <a:ext cx="7620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bg2"/>
                </a:solidFill>
                <a:latin typeface="Times New Roman" charset="0"/>
              </a:rPr>
              <a:t>slide thanks to Sharad Malik (modified)</a:t>
            </a: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1080602" y="3214688"/>
            <a:ext cx="239434" cy="36671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p</a:t>
            </a: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990600" y="1219200"/>
            <a:ext cx="33512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66FF33"/>
                </a:solidFill>
              </a:rPr>
              <a:t>Green means </a:t>
            </a:r>
            <a:r>
              <a:rPr lang="ja-JP" altLang="en-US" dirty="0">
                <a:solidFill>
                  <a:srgbClr val="66FF33"/>
                </a:solidFill>
              </a:rPr>
              <a:t>“</a:t>
            </a:r>
            <a:r>
              <a:rPr lang="en-US" dirty="0">
                <a:solidFill>
                  <a:srgbClr val="66FF33"/>
                </a:solidFill>
              </a:rPr>
              <a:t>crossed out</a:t>
            </a:r>
            <a:r>
              <a:rPr lang="ja-JP" altLang="en-US" dirty="0">
                <a:solidFill>
                  <a:srgbClr val="66FF33"/>
                </a:solidFill>
              </a:rPr>
              <a:t>”</a:t>
            </a:r>
            <a:endParaRPr lang="en-US" dirty="0">
              <a:solidFill>
                <a:srgbClr val="66FF33"/>
              </a:solidFill>
            </a:endParaRPr>
          </a:p>
        </p:txBody>
      </p:sp>
      <p:sp>
        <p:nvSpPr>
          <p:cNvPr id="16" name="Oval 3"/>
          <p:cNvSpPr>
            <a:spLocks noChangeArrowheads="1"/>
          </p:cNvSpPr>
          <p:nvPr/>
        </p:nvSpPr>
        <p:spPr bwMode="auto">
          <a:xfrm>
            <a:off x="5029200" y="17526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b="1" dirty="0" smtClean="0">
                <a:latin typeface="Arial" charset="0"/>
                <a:ea typeface="宋体" charset="0"/>
                <a:cs typeface="宋体" charset="0"/>
              </a:rPr>
              <a:t>p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cxnSp>
        <p:nvCxnSpPr>
          <p:cNvPr id="22" name="AutoShape 9"/>
          <p:cNvCxnSpPr>
            <a:cxnSpLocks noChangeShapeType="1"/>
            <a:endCxn id="24" idx="0"/>
          </p:cNvCxnSpPr>
          <p:nvPr/>
        </p:nvCxnSpPr>
        <p:spPr bwMode="auto">
          <a:xfrm flipH="1">
            <a:off x="5296056" y="3897760"/>
            <a:ext cx="3048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5219856" y="386601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5067456" y="435496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" name="AutoShape 17"/>
          <p:cNvCxnSpPr>
            <a:cxnSpLocks noChangeShapeType="1"/>
            <a:stCxn id="16" idx="3"/>
            <a:endCxn id="32" idx="0"/>
          </p:cNvCxnSpPr>
          <p:nvPr/>
        </p:nvCxnSpPr>
        <p:spPr bwMode="auto">
          <a:xfrm flipH="1">
            <a:off x="4369460" y="2142845"/>
            <a:ext cx="726695" cy="44795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Text Box 18"/>
          <p:cNvSpPr txBox="1">
            <a:spLocks noChangeArrowheads="1"/>
          </p:cNvSpPr>
          <p:nvPr/>
        </p:nvSpPr>
        <p:spPr bwMode="auto">
          <a:xfrm>
            <a:off x="4445660" y="201275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4140860" y="25908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20"/>
          <p:cNvSpPr>
            <a:spLocks noChangeArrowheads="1"/>
          </p:cNvSpPr>
          <p:nvPr/>
        </p:nvSpPr>
        <p:spPr bwMode="auto">
          <a:xfrm>
            <a:off x="6585501" y="3581400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21"/>
          <p:cNvSpPr>
            <a:spLocks noChangeShapeType="1"/>
          </p:cNvSpPr>
          <p:nvPr/>
        </p:nvSpPr>
        <p:spPr bwMode="auto">
          <a:xfrm>
            <a:off x="6248400" y="3048000"/>
            <a:ext cx="5969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22"/>
          <p:cNvSpPr txBox="1">
            <a:spLocks noChangeArrowheads="1"/>
          </p:cNvSpPr>
          <p:nvPr/>
        </p:nvSpPr>
        <p:spPr bwMode="auto">
          <a:xfrm>
            <a:off x="6585501" y="29718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cxnSp>
        <p:nvCxnSpPr>
          <p:cNvPr id="37" name="AutoShape 24"/>
          <p:cNvCxnSpPr>
            <a:cxnSpLocks noChangeShapeType="1"/>
            <a:stCxn id="16" idx="4"/>
            <a:endCxn id="39" idx="0"/>
          </p:cNvCxnSpPr>
          <p:nvPr/>
        </p:nvCxnSpPr>
        <p:spPr bwMode="auto">
          <a:xfrm>
            <a:off x="5257800" y="2209800"/>
            <a:ext cx="9906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Text Box 25"/>
          <p:cNvSpPr txBox="1">
            <a:spLocks noChangeArrowheads="1"/>
          </p:cNvSpPr>
          <p:nvPr/>
        </p:nvSpPr>
        <p:spPr bwMode="auto">
          <a:xfrm>
            <a:off x="5562600" y="21336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39" name="Oval 26"/>
          <p:cNvSpPr>
            <a:spLocks noChangeArrowheads="1"/>
          </p:cNvSpPr>
          <p:nvPr/>
        </p:nvSpPr>
        <p:spPr bwMode="auto">
          <a:xfrm>
            <a:off x="6019800" y="25908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b="1" dirty="0" smtClean="0">
                <a:latin typeface="Arial" charset="0"/>
                <a:ea typeface="宋体" charset="0"/>
                <a:cs typeface="宋体" charset="0"/>
              </a:rPr>
              <a:t>q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cxnSp>
        <p:nvCxnSpPr>
          <p:cNvPr id="40" name="AutoShape 27"/>
          <p:cNvCxnSpPr>
            <a:cxnSpLocks noChangeShapeType="1"/>
            <a:stCxn id="39" idx="4"/>
          </p:cNvCxnSpPr>
          <p:nvPr/>
        </p:nvCxnSpPr>
        <p:spPr bwMode="auto">
          <a:xfrm flipH="1">
            <a:off x="5791200" y="3048000"/>
            <a:ext cx="4572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5791200" y="30480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56" name="Oval 54"/>
          <p:cNvSpPr>
            <a:spLocks noChangeArrowheads="1"/>
          </p:cNvSpPr>
          <p:nvPr/>
        </p:nvSpPr>
        <p:spPr bwMode="auto">
          <a:xfrm>
            <a:off x="5562600" y="3505200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b="1" dirty="0" smtClean="0">
                <a:latin typeface="Arial" charset="0"/>
                <a:ea typeface="宋体" charset="0"/>
                <a:cs typeface="宋体" charset="0"/>
              </a:rPr>
              <a:t>r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57" name="Line 55"/>
          <p:cNvSpPr>
            <a:spLocks noChangeShapeType="1"/>
          </p:cNvSpPr>
          <p:nvPr/>
        </p:nvSpPr>
        <p:spPr bwMode="auto">
          <a:xfrm>
            <a:off x="5943600" y="3886200"/>
            <a:ext cx="36830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6096000" y="38862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59" name="Oval 62"/>
          <p:cNvSpPr>
            <a:spLocks noChangeArrowheads="1"/>
          </p:cNvSpPr>
          <p:nvPr/>
        </p:nvSpPr>
        <p:spPr bwMode="auto">
          <a:xfrm>
            <a:off x="6096000" y="4369666"/>
            <a:ext cx="457200" cy="4572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b="1" dirty="0" smtClean="0">
                <a:latin typeface="Arial" charset="0"/>
                <a:ea typeface="宋体" charset="0"/>
                <a:cs typeface="宋体" charset="0"/>
              </a:rPr>
              <a:t>s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60" name="Line 63"/>
          <p:cNvSpPr>
            <a:spLocks noChangeShapeType="1"/>
          </p:cNvSpPr>
          <p:nvPr/>
        </p:nvSpPr>
        <p:spPr bwMode="auto">
          <a:xfrm>
            <a:off x="6477000" y="4735960"/>
            <a:ext cx="36830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" name="Text Box 64"/>
          <p:cNvSpPr txBox="1">
            <a:spLocks noChangeArrowheads="1"/>
          </p:cNvSpPr>
          <p:nvPr/>
        </p:nvSpPr>
        <p:spPr bwMode="auto">
          <a:xfrm>
            <a:off x="6745393" y="4721225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1</a:t>
            </a:r>
          </a:p>
        </p:txBody>
      </p:sp>
      <p:sp>
        <p:nvSpPr>
          <p:cNvPr id="63" name="Rectangle 66"/>
          <p:cNvSpPr>
            <a:spLocks noChangeArrowheads="1"/>
          </p:cNvSpPr>
          <p:nvPr/>
        </p:nvSpPr>
        <p:spPr bwMode="auto">
          <a:xfrm>
            <a:off x="6705600" y="5221735"/>
            <a:ext cx="457200" cy="381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Text Box 65"/>
          <p:cNvSpPr txBox="1">
            <a:spLocks noChangeArrowheads="1"/>
          </p:cNvSpPr>
          <p:nvPr/>
        </p:nvSpPr>
        <p:spPr bwMode="auto">
          <a:xfrm>
            <a:off x="7272647" y="5220148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 typeface="Symbol" charset="0"/>
              <a:buChar char="Ü"/>
            </a:pPr>
            <a:r>
              <a:rPr lang="en-US" altLang="zh-CN" sz="1800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 Forced by </a:t>
            </a:r>
            <a:br>
              <a:rPr lang="en-US" altLang="zh-CN" sz="1800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</a:br>
            <a:r>
              <a:rPr lang="en-US" altLang="zh-CN" sz="1800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  <a:sym typeface="Symbol" charset="0"/>
              </a:rPr>
              <a:t>unit clause</a:t>
            </a:r>
          </a:p>
        </p:txBody>
      </p:sp>
      <p:cxnSp>
        <p:nvCxnSpPr>
          <p:cNvPr id="65" name="AutoShape 9"/>
          <p:cNvCxnSpPr>
            <a:cxnSpLocks noChangeShapeType="1"/>
            <a:stCxn id="59" idx="3"/>
            <a:endCxn id="67" idx="0"/>
          </p:cNvCxnSpPr>
          <p:nvPr/>
        </p:nvCxnSpPr>
        <p:spPr bwMode="auto">
          <a:xfrm flipH="1">
            <a:off x="5715000" y="4759911"/>
            <a:ext cx="447955" cy="460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6" name="Text Box 10"/>
          <p:cNvSpPr txBox="1">
            <a:spLocks noChangeArrowheads="1"/>
          </p:cNvSpPr>
          <p:nvPr/>
        </p:nvSpPr>
        <p:spPr bwMode="auto">
          <a:xfrm>
            <a:off x="5638800" y="4731198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0</a:t>
            </a:r>
          </a:p>
        </p:txBody>
      </p:sp>
      <p:sp>
        <p:nvSpPr>
          <p:cNvPr id="67" name="Rectangle 11"/>
          <p:cNvSpPr>
            <a:spLocks noChangeArrowheads="1"/>
          </p:cNvSpPr>
          <p:nvPr/>
        </p:nvSpPr>
        <p:spPr bwMode="auto">
          <a:xfrm>
            <a:off x="5486400" y="522014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 Box 21"/>
          <p:cNvSpPr txBox="1">
            <a:spLocks noChangeArrowheads="1"/>
          </p:cNvSpPr>
          <p:nvPr/>
        </p:nvSpPr>
        <p:spPr bwMode="auto">
          <a:xfrm>
            <a:off x="1080602" y="3810000"/>
            <a:ext cx="680018" cy="36933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s</a:t>
            </a: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v ~r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43" name="Text Box 21"/>
          <p:cNvSpPr txBox="1">
            <a:spLocks noChangeArrowheads="1"/>
          </p:cNvSpPr>
          <p:nvPr/>
        </p:nvSpPr>
        <p:spPr bwMode="auto">
          <a:xfrm>
            <a:off x="1080602" y="3522535"/>
            <a:ext cx="609444" cy="36933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eaLnBrk="0" hangingPunct="0">
              <a:defRPr sz="2000">
                <a:solidFill>
                  <a:srgbClr val="FF505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505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1" dirty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q</a:t>
            </a:r>
            <a:r>
              <a:rPr lang="en-US" altLang="zh-CN" sz="1800" b="1" dirty="0" smtClean="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rPr>
              <a:t> v r</a:t>
            </a:r>
            <a:endParaRPr lang="en-US" altLang="zh-CN" sz="1800" b="1" dirty="0">
              <a:solidFill>
                <a:schemeClr val="tx1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44" name="Footer Placeholder 4"/>
          <p:cNvSpPr txBox="1">
            <a:spLocks/>
          </p:cNvSpPr>
          <p:nvPr/>
        </p:nvSpPr>
        <p:spPr>
          <a:xfrm>
            <a:off x="914400" y="596586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 smtClean="0"/>
              <a:t>Example, courtesy Leonardo de </a:t>
            </a:r>
            <a:r>
              <a:rPr lang="en-US" altLang="en-US" dirty="0" err="1" smtClean="0"/>
              <a:t>Moura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84475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8E38-2813-3740-8256-D0F2EFA08CD0}" type="slidenum">
              <a:rPr lang="en-US"/>
              <a:pPr/>
              <a:t>9</a:t>
            </a:fld>
            <a:endParaRPr lang="en-US"/>
          </a:p>
        </p:txBody>
      </p:sp>
      <p:sp>
        <p:nvSpPr>
          <p:cNvPr id="73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First-Order Logic</a:t>
            </a:r>
          </a:p>
        </p:txBody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formal notation for mathematics, with expressions involving </a:t>
            </a:r>
          </a:p>
          <a:p>
            <a:pPr lvl="1"/>
            <a:r>
              <a:rPr lang="en-US"/>
              <a:t>Propositional symbols</a:t>
            </a:r>
          </a:p>
          <a:p>
            <a:pPr lvl="1"/>
            <a:r>
              <a:rPr lang="en-US"/>
              <a:t>Predicates</a:t>
            </a:r>
          </a:p>
          <a:p>
            <a:pPr lvl="1"/>
            <a:r>
              <a:rPr lang="en-US"/>
              <a:t>Functions and constant symbols</a:t>
            </a:r>
          </a:p>
          <a:p>
            <a:pPr lvl="1"/>
            <a:r>
              <a:rPr lang="en-US"/>
              <a:t>Quantifiers</a:t>
            </a:r>
          </a:p>
          <a:p>
            <a:r>
              <a:rPr lang="en-US"/>
              <a:t>In contrast, propositional (Boolean) logic only involves propositional symbols and operators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367197" y="6492875"/>
            <a:ext cx="3956050" cy="365125"/>
          </a:xfrm>
        </p:spPr>
        <p:txBody>
          <a:bodyPr/>
          <a:lstStyle/>
          <a:p>
            <a:r>
              <a:rPr lang="en-US" dirty="0" smtClean="0"/>
              <a:t>Slide thanks to C</a:t>
            </a:r>
            <a:r>
              <a:rPr lang="en-US" dirty="0"/>
              <a:t>. Barrett &amp; S. A. </a:t>
            </a:r>
            <a:r>
              <a:rPr lang="en-US" dirty="0" err="1" smtClean="0"/>
              <a:t>Seshia</a:t>
            </a:r>
            <a:r>
              <a:rPr lang="en-US" dirty="0" smtClean="0"/>
              <a:t>, </a:t>
            </a:r>
            <a:r>
              <a:rPr lang="en-US" dirty="0" smtClean="0"/>
              <a:t>ICCAD 2009 Tutorial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696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7155</TotalTime>
  <Words>7771</Words>
  <Application>Microsoft Macintosh PowerPoint</Application>
  <PresentationFormat>On-screen Show (4:3)</PresentationFormat>
  <Paragraphs>1863</Paragraphs>
  <Slides>84</Slides>
  <Notes>46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84</vt:i4>
      </vt:variant>
    </vt:vector>
  </HeadingPairs>
  <TitlesOfParts>
    <vt:vector size="85" baseType="lpstr">
      <vt:lpstr>Office Theme</vt:lpstr>
      <vt:lpstr>SMT Solvers (an extension of SAT)</vt:lpstr>
      <vt:lpstr>Boolean Satisfiability (SAT)</vt:lpstr>
      <vt:lpstr>Satisfiability Modulo Theories </vt:lpstr>
      <vt:lpstr>Satisfiability Modulo Theories</vt:lpstr>
      <vt:lpstr>Applications of SMT</vt:lpstr>
      <vt:lpstr>References</vt:lpstr>
      <vt:lpstr>Roadmap for this Tutorial</vt:lpstr>
      <vt:lpstr>Roadmap for this Tutorial</vt:lpstr>
      <vt:lpstr>First-Order Logic</vt:lpstr>
      <vt:lpstr>First-Order Logic: Syntax</vt:lpstr>
      <vt:lpstr>First-Order Logic: Syntax</vt:lpstr>
      <vt:lpstr>Quantifier-free Subset</vt:lpstr>
      <vt:lpstr>Logical Theory </vt:lpstr>
      <vt:lpstr>Roadmap for this Tutorial</vt:lpstr>
      <vt:lpstr>Some Useful Theories</vt:lpstr>
      <vt:lpstr>Decision procedure</vt:lpstr>
      <vt:lpstr>Theory of Equality and Uninterpreted Functions (EUF)</vt:lpstr>
      <vt:lpstr>Data and Function Abstraction                 with EUF</vt:lpstr>
      <vt:lpstr>Hardware Abstraction with EUF</vt:lpstr>
      <vt:lpstr>Example QF_UF (EUF) Formula</vt:lpstr>
      <vt:lpstr>Equivalence Checking                          of Program Fragments</vt:lpstr>
      <vt:lpstr>Equivalence Checking                          of Program Fragments</vt:lpstr>
      <vt:lpstr>Equivalence Checking                          of Program Fragments</vt:lpstr>
      <vt:lpstr>Equivalence Checking                          of Program Fragments</vt:lpstr>
      <vt:lpstr>Finite-Precision Bit-Vector Arithmetic (QF_BV)</vt:lpstr>
      <vt:lpstr>Linear Arithmetic                         (QF_LRA, QF_LIA)</vt:lpstr>
      <vt:lpstr>Difference Logic                        (QF_IDL, QF_RDL)</vt:lpstr>
      <vt:lpstr>Arrays/Memories </vt:lpstr>
      <vt:lpstr>Theory of Arrays (QF_AX) Select and Store</vt:lpstr>
      <vt:lpstr>Equivalence Checking                          of Program Fragments</vt:lpstr>
      <vt:lpstr>Roadmap for this Tutorial</vt:lpstr>
      <vt:lpstr>Combining Theory Solvers</vt:lpstr>
      <vt:lpstr>The Nelson-Oppen Method</vt:lpstr>
      <vt:lpstr>Combining Theories</vt:lpstr>
      <vt:lpstr>Combining Theories</vt:lpstr>
      <vt:lpstr>Convex theories</vt:lpstr>
      <vt:lpstr>Stably infinite theories</vt:lpstr>
      <vt:lpstr>Roadmap for this Tutorial</vt:lpstr>
      <vt:lpstr>Basic DLL Procedure</vt:lpstr>
      <vt:lpstr>Basic DLL Procedure</vt:lpstr>
      <vt:lpstr>Basic DLL Procedure</vt:lpstr>
      <vt:lpstr>Basic DLL Procedure</vt:lpstr>
      <vt:lpstr>Basic DLL Procedure</vt:lpstr>
      <vt:lpstr>Basic DLL Procedure</vt:lpstr>
      <vt:lpstr>Basic DLL Procedure</vt:lpstr>
      <vt:lpstr>Basic DLL Procedure</vt:lpstr>
      <vt:lpstr>Basic DLL Procedure</vt:lpstr>
      <vt:lpstr>Basic DLL Procedure</vt:lpstr>
      <vt:lpstr>Basic DLL Procedure</vt:lpstr>
      <vt:lpstr>Basic DLL Procedure</vt:lpstr>
      <vt:lpstr>Basic DLL Procedure</vt:lpstr>
      <vt:lpstr>Basic DLL Procedure</vt:lpstr>
      <vt:lpstr>Basic DLL Procedure </vt:lpstr>
      <vt:lpstr>Basic DLL Procedure </vt:lpstr>
      <vt:lpstr>Basic DLL Procedure </vt:lpstr>
      <vt:lpstr>Basic DLL Procedure </vt:lpstr>
      <vt:lpstr>Basic DLL Procedure </vt:lpstr>
      <vt:lpstr>Basic DLL Procedure </vt:lpstr>
      <vt:lpstr>Basic DLL Procedure </vt:lpstr>
      <vt:lpstr>Tricks used by zChaff and similar DLL solvers (Overview only; details on later slides)</vt:lpstr>
      <vt:lpstr>Motivating Metrics: Decisions, Instructions, Cache Performance and Run Time</vt:lpstr>
      <vt:lpstr>DLL: Obvious data structures </vt:lpstr>
      <vt:lpstr>DLL: Obvious data structures </vt:lpstr>
      <vt:lpstr>DLL: Obvious data structures </vt:lpstr>
      <vt:lpstr>DLL: Obvious data structures </vt:lpstr>
      <vt:lpstr>DLL: Obvious data structures </vt:lpstr>
      <vt:lpstr>DLL: Obvious data structures </vt:lpstr>
      <vt:lpstr>DLL: Obvious data structures </vt:lpstr>
      <vt:lpstr>DLL: Obvious data structures </vt:lpstr>
      <vt:lpstr>DLL: Obvious data structures </vt:lpstr>
      <vt:lpstr>DLL: Obvious data structures </vt:lpstr>
      <vt:lpstr>DLL: Obvious data structures </vt:lpstr>
      <vt:lpstr>DLL: Obvious data structures </vt:lpstr>
      <vt:lpstr>DLL: Obvious data structures </vt:lpstr>
      <vt:lpstr>DLL: Obvious data structures </vt:lpstr>
      <vt:lpstr>DLL: Obvious data structures </vt:lpstr>
      <vt:lpstr>DLL: Obvious data structures </vt:lpstr>
      <vt:lpstr>DLL: Obvious data structures </vt:lpstr>
      <vt:lpstr>Roadmap for this Tutorial</vt:lpstr>
      <vt:lpstr>Basic DPLL(t) Procedure</vt:lpstr>
      <vt:lpstr>Basic DPLL(t) Procedure</vt:lpstr>
      <vt:lpstr>Basic DPLL(t) Procedure</vt:lpstr>
      <vt:lpstr>Basic DPLL(t) Procedure</vt:lpstr>
      <vt:lpstr>Basic DPLL(t) Procedure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SMT Solvers (an extension of SAT)</dc:title>
  <dc:creator>Kenneth Roe</dc:creator>
  <cp:lastModifiedBy>Kenneth Roe</cp:lastModifiedBy>
  <cp:revision>29</cp:revision>
  <dcterms:created xsi:type="dcterms:W3CDTF">2013-04-26T19:29:55Z</dcterms:created>
  <dcterms:modified xsi:type="dcterms:W3CDTF">2013-05-01T18:45:48Z</dcterms:modified>
</cp:coreProperties>
</file>