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4" r:id="rId1"/>
  </p:sldMasterIdLst>
  <p:notesMasterIdLst>
    <p:notesMasterId r:id="rId30"/>
  </p:notesMasterIdLst>
  <p:sldIdLst>
    <p:sldId id="256" r:id="rId2"/>
    <p:sldId id="344" r:id="rId3"/>
    <p:sldId id="360" r:id="rId4"/>
    <p:sldId id="362" r:id="rId5"/>
    <p:sldId id="363" r:id="rId6"/>
    <p:sldId id="364" r:id="rId7"/>
    <p:sldId id="365" r:id="rId8"/>
    <p:sldId id="332" r:id="rId9"/>
    <p:sldId id="366" r:id="rId10"/>
    <p:sldId id="339" r:id="rId11"/>
    <p:sldId id="345" r:id="rId12"/>
    <p:sldId id="335" r:id="rId13"/>
    <p:sldId id="336" r:id="rId14"/>
    <p:sldId id="367" r:id="rId15"/>
    <p:sldId id="346" r:id="rId16"/>
    <p:sldId id="347" r:id="rId17"/>
    <p:sldId id="357" r:id="rId18"/>
    <p:sldId id="337" r:id="rId19"/>
    <p:sldId id="358" r:id="rId20"/>
    <p:sldId id="368" r:id="rId21"/>
    <p:sldId id="353" r:id="rId22"/>
    <p:sldId id="351" r:id="rId23"/>
    <p:sldId id="352" r:id="rId24"/>
    <p:sldId id="354" r:id="rId25"/>
    <p:sldId id="355" r:id="rId26"/>
    <p:sldId id="356" r:id="rId27"/>
    <p:sldId id="369" r:id="rId28"/>
    <p:sldId id="348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01" autoAdjust="0"/>
    <p:restoredTop sz="87665" autoAdjust="0"/>
  </p:normalViewPr>
  <p:slideViewPr>
    <p:cSldViewPr snapToGrid="0" snapToObjects="1">
      <p:cViewPr varScale="1">
        <p:scale>
          <a:sx n="130" d="100"/>
          <a:sy n="130" d="100"/>
        </p:scale>
        <p:origin x="-74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05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6176B-B5D5-6B43-B666-D9A7EC199107}" type="datetimeFigureOut">
              <a:rPr lang="en-US" smtClean="0"/>
              <a:t>10/31/17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534D9-3C36-3645-81DD-022D883FA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330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Malicious</a:t>
            </a:r>
            <a:r>
              <a:rPr lang="en-US" baseline="0" dirty="0" smtClean="0"/>
              <a:t> Security without abort</a:t>
            </a:r>
          </a:p>
          <a:p>
            <a:endParaRPr lang="en-US" baseline="0" dirty="0" smtClean="0"/>
          </a:p>
          <a:p>
            <a:r>
              <a:rPr lang="en-US" baseline="0" dirty="0" smtClean="0"/>
              <a:t>Imagine the auction scenario – the is a monetary value to the adversary to aborting early and re-running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534D9-3C36-3645-81DD-022D883FA4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63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534D9-3C36-3645-81DD-022D883FA4C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940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Symmetric key</a:t>
            </a:r>
            <a:r>
              <a:rPr lang="en-US" baseline="0" dirty="0" smtClean="0"/>
              <a:t> is cheap, public key crypto is expensive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still where we incur the largest time cost of our protocol (SGX is super cheap)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534D9-3C36-3645-81DD-022D883FA4C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940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Differentiation</a:t>
            </a:r>
            <a:r>
              <a:rPr lang="en-US" baseline="0" dirty="0" smtClean="0"/>
              <a:t> between master enclave and the minion enclave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534D9-3C36-3645-81DD-022D883FA4C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940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Economic costs</a:t>
            </a:r>
          </a:p>
          <a:p>
            <a:r>
              <a:rPr lang="en-US" dirty="0" smtClean="0"/>
              <a:t>Differences</a:t>
            </a:r>
            <a:r>
              <a:rPr lang="en-US" baseline="0" dirty="0" smtClean="0"/>
              <a:t> between 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Confirmation time, if there is </a:t>
            </a:r>
            <a:r>
              <a:rPr lang="en-US" baseline="0" smtClean="0"/>
              <a:t>time left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534D9-3C36-3645-81DD-022D883FA4C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940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534D9-3C36-3645-81DD-022D883FA4C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657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534D9-3C36-3645-81DD-022D883FA4C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540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Restricted class is the class without XOR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534D9-3C36-3645-81DD-022D883FA4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8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534D9-3C36-3645-81DD-022D883FA4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26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“CT”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534D9-3C36-3645-81DD-022D883FA4C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46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534D9-3C36-3645-81DD-022D883FA4C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92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534D9-3C36-3645-81DD-022D883FA4C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92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534D9-3C36-3645-81DD-022D883FA4C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92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CITATION [BCP14]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534D9-3C36-3645-81DD-022D883FA4C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48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534D9-3C36-3645-81DD-022D883FA4C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47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AEDDD054-2D9E-7C46-A96F-9BD7CB660425}" type="datetimeFigureOut">
              <a:rPr lang="en-US" smtClean="0"/>
              <a:t>10/31/17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B01B793A-31BF-7440-B621-97790DBDE81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AEDDD054-2D9E-7C46-A96F-9BD7CB660425}" type="datetimeFigureOut">
              <a:rPr lang="en-US" smtClean="0"/>
              <a:t>10/31/17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B01B793A-31BF-7440-B621-97790DBDE81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AEDDD054-2D9E-7C46-A96F-9BD7CB660425}" type="datetimeFigureOut">
              <a:rPr lang="en-US" smtClean="0"/>
              <a:t>10/31/17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B01B793A-31BF-7440-B621-97790DBDE81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AEDDD054-2D9E-7C46-A96F-9BD7CB660425}" type="datetimeFigureOut">
              <a:rPr lang="en-US" smtClean="0"/>
              <a:t>10/31/17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B01B793A-31BF-7440-B621-97790DBDE81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AEDDD054-2D9E-7C46-A96F-9BD7CB660425}" type="datetimeFigureOut">
              <a:rPr lang="en-US" smtClean="0"/>
              <a:t>10/31/17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B01B793A-31BF-7440-B621-97790DBDE81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AEDDD054-2D9E-7C46-A96F-9BD7CB660425}" type="datetimeFigureOut">
              <a:rPr lang="en-US" smtClean="0"/>
              <a:t>10/31/17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B01B793A-31BF-7440-B621-97790DBDE81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AEDDD054-2D9E-7C46-A96F-9BD7CB660425}" type="datetimeFigureOut">
              <a:rPr lang="en-US" smtClean="0"/>
              <a:t>10/31/17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B01B793A-31BF-7440-B621-97790DBDE81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AEDDD054-2D9E-7C46-A96F-9BD7CB660425}" type="datetimeFigureOut">
              <a:rPr lang="en-US" smtClean="0"/>
              <a:t>10/31/17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B01B793A-31BF-7440-B621-97790DBDE81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AEDDD054-2D9E-7C46-A96F-9BD7CB660425}" type="datetimeFigureOut">
              <a:rPr lang="en-US" smtClean="0"/>
              <a:t>10/31/17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B01B793A-31BF-7440-B621-97790DBDE81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AEDDD054-2D9E-7C46-A96F-9BD7CB660425}" type="datetimeFigureOut">
              <a:rPr lang="en-US" smtClean="0"/>
              <a:t>10/31/17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B01B793A-31BF-7440-B621-97790DBDE81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09508"/>
            <a:ext cx="9149546" cy="4571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391400" y="6410678"/>
            <a:ext cx="685800" cy="452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7" Type="http://schemas.openxmlformats.org/officeDocument/2006/relationships/image" Target="../media/image19.emf"/><Relationship Id="rId8" Type="http://schemas.openxmlformats.org/officeDocument/2006/relationships/image" Target="../media/image20.emf"/><Relationship Id="rId9" Type="http://schemas.openxmlformats.org/officeDocument/2006/relationships/image" Target="../media/image21.emf"/><Relationship Id="rId10" Type="http://schemas.openxmlformats.org/officeDocument/2006/relationships/image" Target="../media/image22.emf"/><Relationship Id="rId11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24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7" Type="http://schemas.openxmlformats.org/officeDocument/2006/relationships/image" Target="../media/image19.emf"/><Relationship Id="rId8" Type="http://schemas.openxmlformats.org/officeDocument/2006/relationships/image" Target="../media/image22.emf"/><Relationship Id="rId9" Type="http://schemas.openxmlformats.org/officeDocument/2006/relationships/image" Target="../media/image25.png"/><Relationship Id="rId10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emf"/><Relationship Id="rId12" Type="http://schemas.openxmlformats.org/officeDocument/2006/relationships/image" Target="../media/image30.png"/><Relationship Id="rId13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28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7" Type="http://schemas.openxmlformats.org/officeDocument/2006/relationships/image" Target="../media/image19.emf"/><Relationship Id="rId8" Type="http://schemas.openxmlformats.org/officeDocument/2006/relationships/image" Target="../media/image20.emf"/><Relationship Id="rId9" Type="http://schemas.openxmlformats.org/officeDocument/2006/relationships/image" Target="../media/image22.emf"/><Relationship Id="rId10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2.emf"/><Relationship Id="rId12" Type="http://schemas.openxmlformats.org/officeDocument/2006/relationships/image" Target="../media/image43.png"/><Relationship Id="rId13" Type="http://schemas.openxmlformats.org/officeDocument/2006/relationships/image" Target="../media/image44.emf"/><Relationship Id="rId14" Type="http://schemas.openxmlformats.org/officeDocument/2006/relationships/image" Target="../media/image45.emf"/><Relationship Id="rId15" Type="http://schemas.openxmlformats.org/officeDocument/2006/relationships/image" Target="../media/image23.emf"/><Relationship Id="rId16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6" Type="http://schemas.openxmlformats.org/officeDocument/2006/relationships/image" Target="../media/image37.emf"/><Relationship Id="rId7" Type="http://schemas.openxmlformats.org/officeDocument/2006/relationships/image" Target="../media/image38.emf"/><Relationship Id="rId8" Type="http://schemas.openxmlformats.org/officeDocument/2006/relationships/image" Target="../media/image39.emf"/><Relationship Id="rId9" Type="http://schemas.openxmlformats.org/officeDocument/2006/relationships/image" Target="../media/image40.emf"/><Relationship Id="rId10" Type="http://schemas.openxmlformats.org/officeDocument/2006/relationships/image" Target="../media/image4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4" Type="http://schemas.openxmlformats.org/officeDocument/2006/relationships/image" Target="../media/image53.emf"/><Relationship Id="rId5" Type="http://schemas.openxmlformats.org/officeDocument/2006/relationships/image" Target="../media/image54.emf"/><Relationship Id="rId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4" Type="http://schemas.openxmlformats.org/officeDocument/2006/relationships/image" Target="../media/image56.emf"/><Relationship Id="rId5" Type="http://schemas.openxmlformats.org/officeDocument/2006/relationships/image" Target="../media/image57.emf"/><Relationship Id="rId6" Type="http://schemas.openxmlformats.org/officeDocument/2006/relationships/image" Target="../media/image5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4" Type="http://schemas.openxmlformats.org/officeDocument/2006/relationships/image" Target="../media/image56.emf"/><Relationship Id="rId5" Type="http://schemas.openxmlformats.org/officeDocument/2006/relationships/image" Target="../media/image59.emf"/><Relationship Id="rId6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4094" y="1669309"/>
            <a:ext cx="6744739" cy="2593975"/>
          </a:xfrm>
        </p:spPr>
        <p:txBody>
          <a:bodyPr/>
          <a:lstStyle/>
          <a:p>
            <a:r>
              <a:rPr lang="en-US" sz="4000" dirty="0" smtClean="0"/>
              <a:t>Fairness in an Unfair World:</a:t>
            </a:r>
            <a:br>
              <a:rPr lang="en-US" sz="4000" dirty="0" smtClean="0"/>
            </a:br>
            <a:r>
              <a:rPr lang="en-US" sz="3600" dirty="0" smtClean="0"/>
              <a:t>Fair Multiparty Computation from Public Bulletin Boards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1633" y="4263284"/>
            <a:ext cx="8347200" cy="1066800"/>
          </a:xfrm>
        </p:spPr>
        <p:txBody>
          <a:bodyPr>
            <a:normAutofit/>
          </a:bodyPr>
          <a:lstStyle/>
          <a:p>
            <a:r>
              <a:rPr lang="en-US" sz="1900" dirty="0" err="1" smtClean="0"/>
              <a:t>Arka</a:t>
            </a:r>
            <a:r>
              <a:rPr lang="en-US" sz="1900" dirty="0" smtClean="0"/>
              <a:t> </a:t>
            </a:r>
            <a:r>
              <a:rPr lang="en-US" sz="1900" dirty="0" err="1" smtClean="0"/>
              <a:t>Rai</a:t>
            </a:r>
            <a:r>
              <a:rPr lang="en-US" sz="1900" dirty="0" smtClean="0"/>
              <a:t> </a:t>
            </a:r>
            <a:r>
              <a:rPr lang="en-US" sz="1900" dirty="0" err="1" smtClean="0"/>
              <a:t>Choudhuri</a:t>
            </a:r>
            <a:r>
              <a:rPr lang="en-US" sz="1900" dirty="0" smtClean="0"/>
              <a:t> - Matthew Green - </a:t>
            </a:r>
            <a:r>
              <a:rPr lang="en-US" sz="1900" dirty="0" err="1" smtClean="0"/>
              <a:t>Abhishek</a:t>
            </a:r>
            <a:r>
              <a:rPr lang="en-US" sz="1900" dirty="0" smtClean="0"/>
              <a:t> Jain - </a:t>
            </a:r>
            <a:r>
              <a:rPr lang="en-US" sz="1900" b="1" dirty="0" smtClean="0"/>
              <a:t>Gabriel Kaptchuk </a:t>
            </a:r>
            <a:r>
              <a:rPr lang="en-US" sz="1900" dirty="0" smtClean="0"/>
              <a:t>- Ian </a:t>
            </a:r>
            <a:r>
              <a:rPr lang="en-US" sz="1900" dirty="0" err="1" smtClean="0"/>
              <a:t>Miers</a:t>
            </a:r>
            <a:endParaRPr lang="en-US" sz="1900" dirty="0" smtClean="0"/>
          </a:p>
          <a:p>
            <a:r>
              <a:rPr lang="en-US" dirty="0" smtClean="0"/>
              <a:t>Johns Hopkins University</a:t>
            </a:r>
            <a:endParaRPr lang="en-US" dirty="0"/>
          </a:p>
        </p:txBody>
      </p:sp>
      <p:pic>
        <p:nvPicPr>
          <p:cNvPr id="4" name="Picture 3" descr="images.duckduck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32" y="2705970"/>
            <a:ext cx="1517132" cy="151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397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dirty="0" smtClean="0"/>
              <a:t>Public Bulletin Boards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1417638"/>
            <a:ext cx="8420100" cy="481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531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Bulletin Boards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457200">
              <a:buFont typeface="+mj-lt"/>
              <a:buAutoNum type="arabicParenR"/>
            </a:pPr>
            <a:r>
              <a:rPr lang="en-US" sz="2400" dirty="0" smtClean="0"/>
              <a:t>Message are permanently available</a:t>
            </a:r>
          </a:p>
          <a:p>
            <a:pPr marL="571500" indent="-457200">
              <a:buFont typeface="+mj-lt"/>
              <a:buAutoNum type="arabicParenR"/>
            </a:pPr>
            <a:endParaRPr lang="en-US" sz="2400" dirty="0"/>
          </a:p>
          <a:p>
            <a:pPr marL="571500" indent="-457200">
              <a:buFont typeface="+mj-lt"/>
              <a:buAutoNum type="arabicParenR"/>
            </a:pPr>
            <a:r>
              <a:rPr lang="en-US" sz="2400" dirty="0" smtClean="0"/>
              <a:t>Messages are visible to all parties </a:t>
            </a:r>
          </a:p>
          <a:p>
            <a:pPr marL="114300" indent="0">
              <a:buNone/>
            </a:pPr>
            <a:endParaRPr lang="en-US" sz="2400" dirty="0"/>
          </a:p>
          <a:p>
            <a:pPr marL="571500" indent="-457200">
              <a:buFont typeface="+mj-lt"/>
              <a:buAutoNum type="arabicParenR"/>
            </a:pPr>
            <a:r>
              <a:rPr lang="en-US" sz="2400" dirty="0" smtClean="0"/>
              <a:t>Produces a publicly verifiable proof that the message was posted publicly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6499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Many existing technologies can be used as bulletin boards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images.duckduck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646" y="2596480"/>
            <a:ext cx="2171088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Bulletin Boards?</a:t>
            </a:r>
            <a:endParaRPr lang="en-US" dirty="0"/>
          </a:p>
        </p:txBody>
      </p:sp>
      <p:pic>
        <p:nvPicPr>
          <p:cNvPr id="4" name="Picture 3" descr="images.duckduck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35" y="2604338"/>
            <a:ext cx="1211342" cy="1211342"/>
          </a:xfrm>
          <a:prstGeom prst="rect">
            <a:avLst/>
          </a:prstGeom>
        </p:spPr>
      </p:pic>
      <p:pic>
        <p:nvPicPr>
          <p:cNvPr id="5" name="Picture 4" descr="custom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832" y="2411814"/>
            <a:ext cx="1219200" cy="1219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70078" y="4288692"/>
            <a:ext cx="3794405" cy="192042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Confirmation blocks act as “signature”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Once a transaction is confirmed, it cannot be removed from the state (no double spend)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65271" y="4288692"/>
            <a:ext cx="3794405" cy="1920425"/>
          </a:xfrm>
          <a:prstGeom prst="rect">
            <a:avLst/>
          </a:prstGeom>
          <a:solidFill>
            <a:srgbClr val="073E87"/>
          </a:solidFill>
          <a:ln>
            <a:solidFill>
              <a:srgbClr val="073E8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Certificates presence in the log can be verified by root signature.  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Log is append only 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63307" y="3631014"/>
            <a:ext cx="2472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Certificate Transparency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0078" y="2411814"/>
            <a:ext cx="7689598" cy="154150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Bulletin </a:t>
            </a:r>
            <a:r>
              <a:rPr lang="en-US" dirty="0"/>
              <a:t>board implementation </a:t>
            </a:r>
            <a:r>
              <a:rPr lang="en-US" dirty="0" smtClean="0"/>
              <a:t>doesn’t </a:t>
            </a:r>
            <a:r>
              <a:rPr lang="en-US" dirty="0"/>
              <a:t>know that it is being used for fair MPC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12297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8" grpId="1" animBg="1"/>
      <p:bldP spid="9" grpId="0" animBg="1"/>
      <p:bldP spid="9" grpId="1" animBg="1"/>
      <p:bldP spid="10" grpId="0"/>
      <p:bldP spid="7" grpId="0" animBg="1"/>
      <p:bldP spid="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0" y="3868162"/>
            <a:ext cx="7721600" cy="16945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4044150"/>
            <a:ext cx="1816100" cy="11814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8000" y="4622800"/>
            <a:ext cx="1193800" cy="152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400" y="4622800"/>
            <a:ext cx="1333500" cy="152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9400" y="317500"/>
            <a:ext cx="3745787" cy="2667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65650" y="3086100"/>
            <a:ext cx="190500" cy="6731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1600" y="793750"/>
            <a:ext cx="1320800" cy="16129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05250" y="793750"/>
            <a:ext cx="1320800" cy="16129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11600" y="793750"/>
            <a:ext cx="1320800" cy="16129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52900" y="2997721"/>
            <a:ext cx="876792" cy="9265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27550" y="428697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599699" y="4279916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869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16 0 " pathEditMode="relative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4557 0 " pathEditMode="relative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41482 L -1.11111E-6 1.85185E-6 " pathEditMode="relative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33333E-6 L 0.37083 0.28519 " pathEditMode="relative" ptsTypes="AA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3.33333E-6 L -0.36754 0.28542 " pathEditMode="relative" ptsTypes="AA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14" grpId="0"/>
      <p:bldP spid="14" grpId="1"/>
      <p:bldP spid="14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0" y="3868162"/>
            <a:ext cx="7721600" cy="16945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4044150"/>
            <a:ext cx="1816100" cy="11814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8000" y="4622800"/>
            <a:ext cx="1193800" cy="152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400" y="4622800"/>
            <a:ext cx="1333500" cy="152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9400" y="317500"/>
            <a:ext cx="3745787" cy="2667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920744" y="3751455"/>
            <a:ext cx="1320800" cy="1620645"/>
            <a:chOff x="3905250" y="5116705"/>
            <a:chExt cx="1320800" cy="162064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05250" y="5116705"/>
              <a:ext cx="1320800" cy="1612900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14494" y="6064250"/>
              <a:ext cx="511556" cy="673100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3905250" y="3759200"/>
            <a:ext cx="1320800" cy="1620645"/>
            <a:chOff x="3905250" y="5116705"/>
            <a:chExt cx="1320800" cy="162064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05250" y="5116705"/>
              <a:ext cx="1320800" cy="16129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14494" y="6064250"/>
              <a:ext cx="511556" cy="673100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7087" y="3924822"/>
            <a:ext cx="584669" cy="61786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94428" y="3942861"/>
            <a:ext cx="512135" cy="54121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27550" y="428697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599699" y="4279916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04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16 0 " pathEditMode="relative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4557 0 " pathEditMode="relative" ptsTypes="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8.51852E-6 L -0.39306 -0.13333 " pathEditMode="relative" ptsTypes="A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37813 -0.1321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6" y="-662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6" grpId="2"/>
      <p:bldP spid="17" grpId="0"/>
      <p:bldP spid="17" grpId="1"/>
      <p:bldP spid="17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Release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60400" y="4673600"/>
            <a:ext cx="7620000" cy="2032000"/>
          </a:xfrm>
        </p:spPr>
        <p:txBody>
          <a:bodyPr/>
          <a:lstStyle/>
          <a:p>
            <a:r>
              <a:rPr lang="en-US" sz="3200" dirty="0" smtClean="0"/>
              <a:t>Witness Encryption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59300" y="4673600"/>
            <a:ext cx="4381500" cy="203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Trusted Hardware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1099303"/>
            <a:ext cx="9144000" cy="357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985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0" y="3868162"/>
            <a:ext cx="7721600" cy="16945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4044150"/>
            <a:ext cx="1816100" cy="11814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8000" y="4622800"/>
            <a:ext cx="1193800" cy="152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400" y="4622800"/>
            <a:ext cx="1333500" cy="152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9400" y="317500"/>
            <a:ext cx="3745787" cy="2667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65650" y="3086100"/>
            <a:ext cx="190500" cy="6731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920744" y="3751455"/>
            <a:ext cx="1320800" cy="1620645"/>
            <a:chOff x="3905250" y="5116705"/>
            <a:chExt cx="1320800" cy="162064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905250" y="5116705"/>
              <a:ext cx="1320800" cy="1612900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14494" y="6064250"/>
              <a:ext cx="511556" cy="673100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3905250" y="3759200"/>
            <a:ext cx="1320800" cy="1620645"/>
            <a:chOff x="3905250" y="5116705"/>
            <a:chExt cx="1320800" cy="162064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905250" y="5116705"/>
              <a:ext cx="1320800" cy="16129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14494" y="6064250"/>
              <a:ext cx="511556" cy="673100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975" y="3765800"/>
            <a:ext cx="1336069" cy="16287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18482" y="977900"/>
            <a:ext cx="1223062" cy="11684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37532" y="977900"/>
            <a:ext cx="1223062" cy="11684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37532" y="977900"/>
            <a:ext cx="1223062" cy="11684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2450" y="3290312"/>
            <a:ext cx="825500" cy="11049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64450" y="3315712"/>
            <a:ext cx="825500" cy="11049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327550" y="428697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599699" y="4279916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760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216 0 " pathEditMode="relative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4557 0 " pathEditMode="relative" ptsTypes="AA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8.51852E-6 L -0.39306 -0.13333 " pathEditMode="relative" ptsTypes="A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37917 -0.1057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58" y="-530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-4.44444E-6 C 0.16354 -0.01736 0.32708 -0.03449 0.32638 -0.1037 C 0.32569 -0.17292 0.05086 -0.36296 -0.00417 -0.41481 " pathEditMode="relative" ptsTypes="aaA">
                                      <p:cBhvr>
                                        <p:cTn id="3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-0.30382 0.54884 " pathEditMode="relative" ptsTypes="AA">
                                      <p:cBhvr>
                                        <p:cTn id="5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40741E-7 L 0.33142 0.5423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63" y="2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6" grpId="2"/>
      <p:bldP spid="29" grpId="0"/>
      <p:bldP spid="29" grpId="1"/>
      <p:bldP spid="29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(Extractable) Witness Encryption</a:t>
            </a:r>
            <a:endParaRPr lang="en-US" sz="4000" dirty="0"/>
          </a:p>
        </p:txBody>
      </p:sp>
      <p:pic>
        <p:nvPicPr>
          <p:cNvPr id="3" name="Picture 2" descr="image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70" t="19230" r="39958" b="5414"/>
          <a:stretch/>
        </p:blipFill>
        <p:spPr>
          <a:xfrm rot="5400000">
            <a:off x="3692458" y="-813895"/>
            <a:ext cx="1707802" cy="868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007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(Extractable) Witness Encryption</a:t>
            </a:r>
            <a:endParaRPr lang="en-US" sz="4000" dirty="0"/>
          </a:p>
        </p:txBody>
      </p:sp>
      <p:pic>
        <p:nvPicPr>
          <p:cNvPr id="4" name="Content Placeholder 3" descr="image1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1" t="5597" r="38281" b="4456"/>
          <a:stretch/>
        </p:blipFill>
        <p:spPr>
          <a:xfrm rot="5400000">
            <a:off x="3752104" y="-837575"/>
            <a:ext cx="1624477" cy="8650834"/>
          </a:xfrm>
        </p:spPr>
      </p:pic>
    </p:spTree>
    <p:extLst>
      <p:ext uri="{BB962C8B-B14F-4D97-AF65-F5344CB8AC3E}">
        <p14:creationId xmlns:p14="http://schemas.microsoft.com/office/powerpoint/2010/main" val="1502617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149" y="477038"/>
            <a:ext cx="3827605" cy="2475611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521" r="-661"/>
          <a:stretch/>
        </p:blipFill>
        <p:spPr>
          <a:xfrm>
            <a:off x="324901" y="1590355"/>
            <a:ext cx="4524248" cy="4217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6615" y="3454812"/>
            <a:ext cx="624883" cy="6248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6615" y="3461426"/>
            <a:ext cx="624883" cy="6248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6615" y="3471271"/>
            <a:ext cx="624883" cy="6248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6615" y="3464657"/>
            <a:ext cx="624883" cy="6248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90108" y="3521477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51959" y="2339727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82728" y="3521477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322258" y="4618563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4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34488" y="5662092"/>
            <a:ext cx="624883" cy="624883"/>
          </a:xfrm>
          <a:prstGeom prst="rect">
            <a:avLst/>
          </a:prstGeom>
        </p:spPr>
      </p:pic>
      <p:pic>
        <p:nvPicPr>
          <p:cNvPr id="17" name="Picture 16" descr="circuit_transform.pdf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2" t="17944" r="9853" b="79329"/>
          <a:stretch/>
        </p:blipFill>
        <p:spPr>
          <a:xfrm>
            <a:off x="4478686" y="5788693"/>
            <a:ext cx="4382256" cy="27296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80669" y="1088002"/>
            <a:ext cx="2194490" cy="8957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9568B273-2000-4E47-BCA1-A8B7D124596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18345" y="1423922"/>
            <a:ext cx="332865" cy="33286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17261" y="4868424"/>
            <a:ext cx="1838686" cy="750484"/>
          </a:xfrm>
          <a:prstGeom prst="rect">
            <a:avLst/>
          </a:prstGeom>
        </p:spPr>
      </p:pic>
      <p:pic>
        <p:nvPicPr>
          <p:cNvPr id="23" name="Picture 22" descr="circuit_transform.pdf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7" t="17513" r="16170" b="79237"/>
          <a:stretch/>
        </p:blipFill>
        <p:spPr>
          <a:xfrm>
            <a:off x="5020792" y="5134136"/>
            <a:ext cx="3655962" cy="33592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9568B273-2000-4E47-BCA1-A8B7D124596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18345" y="1423922"/>
            <a:ext cx="332865" cy="33286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9568B273-2000-4E47-BCA1-A8B7D124596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13225" y="1418802"/>
            <a:ext cx="332865" cy="33286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9568B273-2000-4E47-BCA1-A8B7D124596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13225" y="1424459"/>
            <a:ext cx="332865" cy="33286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6707" y="3650247"/>
            <a:ext cx="624883" cy="62488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61590" y="4791885"/>
            <a:ext cx="1128669" cy="14950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53668" y="1162727"/>
            <a:ext cx="2475121" cy="72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392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724E-6 3.98889E-6 L 0.16157 3.98889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4276E-6 4.76168E-6 L 0.00191 0.1723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860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7022E-7 2.23508E-6 L -0.16852 2.23508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35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8921E-7 2.54975E-6 L 0.0033 -0.1594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79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4457E-7 1.84637E-6 L 0.04495 -0.23438 " pathEditMode="relative" ptsTypes="AA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6574E-6 -0.01273 L 0.25165 0.02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82" y="203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6574E-6 2.23508E-6 L 0.02256 0.2843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" y="1420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6574E-6 -0.01041 L -0.18604 0.0377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02" y="24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46 L 0.19438 -0.3278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1" y="-16428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492E-6 2.795E-6 L -0.42815 0.0939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16" y="4697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492E-6 -3.79917E-6 L -0.22544 0.37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1" y="1895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492E-6 2.795E-6 L -0.43943 0.59232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72" y="2961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492E-6 2.795E-6 L -0.65672 0.344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36" y="172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Multi-Party Computation</a:t>
            </a:r>
            <a:endParaRPr lang="en-US" dirty="0"/>
          </a:p>
        </p:txBody>
      </p:sp>
      <p:pic>
        <p:nvPicPr>
          <p:cNvPr id="4" name="Content Placeholder 3" descr="image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7" t="26699" r="36917" b="30566"/>
          <a:stretch/>
        </p:blipFill>
        <p:spPr>
          <a:xfrm>
            <a:off x="1045307" y="1719385"/>
            <a:ext cx="7114552" cy="4093307"/>
          </a:xfrm>
        </p:spPr>
      </p:pic>
      <p:pic>
        <p:nvPicPr>
          <p:cNvPr id="5" name="Content Placeholder 4" descr="image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6" t="25275" r="35975" b="31990"/>
          <a:stretch/>
        </p:blipFill>
        <p:spPr>
          <a:xfrm>
            <a:off x="1096705" y="1743358"/>
            <a:ext cx="7033847" cy="398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80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Practical Implementation Building Blocks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728636" y="4904154"/>
            <a:ext cx="7620000" cy="1205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Intel Software Guard Extensions (SGX) </a:t>
            </a:r>
            <a:r>
              <a:rPr lang="en-US" dirty="0"/>
              <a:t>– Allows for protected code </a:t>
            </a:r>
            <a:r>
              <a:rPr lang="en-US" dirty="0" smtClean="0"/>
              <a:t>execution </a:t>
            </a:r>
            <a:r>
              <a:rPr lang="en-US" dirty="0"/>
              <a:t>even in the presence of an adversarial operator</a:t>
            </a:r>
            <a:r>
              <a:rPr lang="en-US" dirty="0" smtClean="0"/>
              <a:t>.  Also supports attested communication between enclave instances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28636" y="3643846"/>
            <a:ext cx="7620000" cy="1250539"/>
          </a:xfrm>
          <a:prstGeom prst="rect">
            <a:avLst/>
          </a:prstGeom>
          <a:solidFill>
            <a:schemeClr val="tx2"/>
          </a:solidFill>
          <a:ln>
            <a:solidFill>
              <a:srgbClr val="073E8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SPDZ-2 </a:t>
            </a:r>
            <a:r>
              <a:rPr lang="en-US" dirty="0"/>
              <a:t>– A Fast multiparty computation system that leverages homomorphic operations [DPSZ11]</a:t>
            </a:r>
          </a:p>
        </p:txBody>
      </p:sp>
      <p:sp>
        <p:nvSpPr>
          <p:cNvPr id="6" name="Rectangle 5"/>
          <p:cNvSpPr/>
          <p:nvPr/>
        </p:nvSpPr>
        <p:spPr>
          <a:xfrm>
            <a:off x="728636" y="2617060"/>
            <a:ext cx="7620000" cy="10267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Certificate Transparency Log </a:t>
            </a:r>
            <a:r>
              <a:rPr lang="en-US" dirty="0" smtClean="0"/>
              <a:t>– </a:t>
            </a:r>
            <a:r>
              <a:rPr lang="en-US" dirty="0" err="1" smtClean="0"/>
              <a:t>Merkle</a:t>
            </a:r>
            <a:r>
              <a:rPr lang="en-US" dirty="0" smtClean="0"/>
              <a:t> tree with signed root containing all certificates issued by participating certificate authorities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28636" y="1552055"/>
            <a:ext cx="7620000" cy="1045385"/>
          </a:xfrm>
          <a:prstGeom prst="rect">
            <a:avLst/>
          </a:prstGeom>
          <a:solidFill>
            <a:schemeClr val="tx2"/>
          </a:solidFill>
          <a:ln>
            <a:solidFill>
              <a:srgbClr val="073E8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/>
              <a:t>Bitcoin</a:t>
            </a:r>
            <a:r>
              <a:rPr lang="en-US" b="1" dirty="0"/>
              <a:t> Network </a:t>
            </a:r>
            <a:r>
              <a:rPr lang="en-US" dirty="0" smtClean="0"/>
              <a:t>– Distributed ledger using proof of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080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Trusted Hardware?!?</a:t>
            </a:r>
            <a:endParaRPr lang="en-US" dirty="0"/>
          </a:p>
        </p:txBody>
      </p:sp>
      <p:pic>
        <p:nvPicPr>
          <p:cNvPr id="4" name="Picture 3" descr="jes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120" y="2860024"/>
            <a:ext cx="2185173" cy="3522921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061846" y="1417638"/>
            <a:ext cx="3771021" cy="2191070"/>
          </a:xfrm>
          <a:prstGeom prst="wedgeRoundRectCallout">
            <a:avLst>
              <a:gd name="adj1" fmla="val -63378"/>
              <a:gd name="adj2" fmla="val 8772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But Gabe, if you are using Trusted Hardware, isn’t all of this trivial?  Trusted Hardware solves all security problems!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75824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Trusted Hardware?!?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28636" y="2614403"/>
            <a:ext cx="7620000" cy="154150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Trusted Hardware alone cannot guarantee fairness [PST17]</a:t>
            </a:r>
          </a:p>
        </p:txBody>
      </p:sp>
    </p:spTree>
    <p:extLst>
      <p:ext uri="{BB962C8B-B14F-4D97-AF65-F5344CB8AC3E}">
        <p14:creationId xmlns:p14="http://schemas.microsoft.com/office/powerpoint/2010/main" val="397833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Implementation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8305" r="-8305"/>
          <a:stretch>
            <a:fillRect/>
          </a:stretch>
        </p:blipFill>
        <p:spPr>
          <a:xfrm>
            <a:off x="457200" y="1417638"/>
            <a:ext cx="7620000" cy="4800600"/>
          </a:xfrm>
        </p:spPr>
      </p:pic>
      <p:pic>
        <p:nvPicPr>
          <p:cNvPr id="3" name="Picture 2" descr="bo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274" y="3493944"/>
            <a:ext cx="1967702" cy="2582505"/>
          </a:xfrm>
          <a:prstGeom prst="rect">
            <a:avLst/>
          </a:prstGeom>
        </p:spPr>
      </p:pic>
      <p:pic>
        <p:nvPicPr>
          <p:cNvPr id="5" name="Picture 4" descr="alic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688" y="1134314"/>
            <a:ext cx="1832158" cy="2437189"/>
          </a:xfrm>
          <a:prstGeom prst="rect">
            <a:avLst/>
          </a:prstGeom>
        </p:spPr>
      </p:pic>
      <p:pic>
        <p:nvPicPr>
          <p:cNvPr id="6" name="Picture 5" descr="aliceblu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349" y="3480505"/>
            <a:ext cx="1948687" cy="259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7329" y="1589980"/>
            <a:ext cx="2589540" cy="167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483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Implementation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8305" r="-8305"/>
          <a:stretch>
            <a:fillRect/>
          </a:stretch>
        </p:blipFill>
        <p:spPr>
          <a:xfrm>
            <a:off x="457200" y="1417638"/>
            <a:ext cx="7620000" cy="48006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4972" y="1619065"/>
            <a:ext cx="2714360" cy="450817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28636" y="2761753"/>
            <a:ext cx="7620000" cy="154150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pic>
        <p:nvPicPr>
          <p:cNvPr id="3" name="Picture 2" descr="circuit_transform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1" t="17948" r="20786" b="79329"/>
          <a:stretch/>
        </p:blipFill>
        <p:spPr>
          <a:xfrm>
            <a:off x="1540406" y="3234994"/>
            <a:ext cx="6029779" cy="616284"/>
          </a:xfrm>
          <a:prstGeom prst="rect">
            <a:avLst/>
          </a:prstGeom>
        </p:spPr>
      </p:pic>
      <p:pic>
        <p:nvPicPr>
          <p:cNvPr id="6" name="Picture 5" descr="search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76" y="1267371"/>
            <a:ext cx="6281512" cy="458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163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Implementation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8305" r="-8305"/>
          <a:stretch>
            <a:fillRect/>
          </a:stretch>
        </p:blipFill>
        <p:spPr>
          <a:xfrm>
            <a:off x="457200" y="1417638"/>
            <a:ext cx="7620000" cy="48006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7681" y="1958391"/>
            <a:ext cx="1906444" cy="19064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7117" y="4026930"/>
            <a:ext cx="1906444" cy="19064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791" y="4026930"/>
            <a:ext cx="1906444" cy="19064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28636" y="1563063"/>
            <a:ext cx="7620000" cy="154150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pic>
        <p:nvPicPr>
          <p:cNvPr id="10" name="Content Placeholder 4" descr="circuit_transform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1" t="14329" r="11894" b="80017"/>
          <a:stretch/>
        </p:blipFill>
        <p:spPr>
          <a:xfrm>
            <a:off x="549816" y="1874625"/>
            <a:ext cx="7891026" cy="85315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28636" y="3702168"/>
            <a:ext cx="7620000" cy="154150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pic>
        <p:nvPicPr>
          <p:cNvPr id="12" name="Picture 11" descr="circuit_transform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3" t="15833" r="8136" b="80774"/>
          <a:stretch/>
        </p:blipFill>
        <p:spPr>
          <a:xfrm>
            <a:off x="833695" y="4304579"/>
            <a:ext cx="7357855" cy="46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09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Implementation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8305" r="-8305"/>
          <a:stretch>
            <a:fillRect/>
          </a:stretch>
        </p:blipFill>
        <p:spPr>
          <a:xfrm>
            <a:off x="457200" y="1417638"/>
            <a:ext cx="7620000" cy="48006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025" y="1574095"/>
            <a:ext cx="1906444" cy="19064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329" y="4188240"/>
            <a:ext cx="976509" cy="14903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5168" y="4197935"/>
            <a:ext cx="976509" cy="14903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4862" y="2159265"/>
            <a:ext cx="976509" cy="149034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28636" y="1639240"/>
            <a:ext cx="7620000" cy="154150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pic>
        <p:nvPicPr>
          <p:cNvPr id="14" name="Picture 13" descr="circuit_transform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4" t="16116" r="13807" b="80916"/>
          <a:stretch/>
        </p:blipFill>
        <p:spPr>
          <a:xfrm>
            <a:off x="1299015" y="2217413"/>
            <a:ext cx="6586493" cy="39749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03897" y="3831631"/>
            <a:ext cx="7620000" cy="154150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pic>
        <p:nvPicPr>
          <p:cNvPr id="16" name="Picture 15" descr="circuit_transform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3" t="15692" r="7953" b="81057"/>
          <a:stretch/>
        </p:blipFill>
        <p:spPr>
          <a:xfrm>
            <a:off x="976142" y="4366176"/>
            <a:ext cx="7047237" cy="42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409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Conclusions and </a:t>
            </a:r>
            <a:r>
              <a:rPr lang="en-US" sz="4400" dirty="0"/>
              <a:t>O</a:t>
            </a:r>
            <a:r>
              <a:rPr lang="en-US" sz="4400" dirty="0" smtClean="0"/>
              <a:t>pen Questions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it possible to weaken the type of witness encryption and still achieve the same result?</a:t>
            </a:r>
          </a:p>
          <a:p>
            <a:endParaRPr lang="en-US" dirty="0"/>
          </a:p>
          <a:p>
            <a:r>
              <a:rPr lang="en-US" dirty="0" smtClean="0"/>
              <a:t>Can we further minimize the trust in the bulletin board?</a:t>
            </a:r>
          </a:p>
          <a:p>
            <a:endParaRPr lang="en-US" dirty="0"/>
          </a:p>
          <a:p>
            <a:r>
              <a:rPr lang="en-US" dirty="0" smtClean="0"/>
              <a:t>Our proof is non-trivial – Go check it out in the paper!</a:t>
            </a:r>
          </a:p>
          <a:p>
            <a:pPr lvl="1"/>
            <a:r>
              <a:rPr lang="en-US" dirty="0" err="1" smtClean="0"/>
              <a:t>EPrint</a:t>
            </a:r>
            <a:r>
              <a:rPr lang="en-US" dirty="0" smtClean="0"/>
              <a:t> version with Certificate Transparency implementation details coming soon</a:t>
            </a:r>
          </a:p>
          <a:p>
            <a:pPr marL="11430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831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Email: gkaptchuk@jhu.edu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414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Multi-Party Computation</a:t>
            </a:r>
          </a:p>
        </p:txBody>
      </p:sp>
      <p:pic>
        <p:nvPicPr>
          <p:cNvPr id="5" name="Content Placeholder 4" descr="image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0" t="26293" r="36130" b="31583"/>
          <a:stretch/>
        </p:blipFill>
        <p:spPr>
          <a:xfrm>
            <a:off x="1074619" y="1843624"/>
            <a:ext cx="7043615" cy="3929994"/>
          </a:xfrm>
        </p:spPr>
      </p:pic>
    </p:spTree>
    <p:extLst>
      <p:ext uri="{BB962C8B-B14F-4D97-AF65-F5344CB8AC3E}">
        <p14:creationId xmlns:p14="http://schemas.microsoft.com/office/powerpoint/2010/main" val="3936049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Multi-Party Computation</a:t>
            </a:r>
          </a:p>
        </p:txBody>
      </p:sp>
      <p:pic>
        <p:nvPicPr>
          <p:cNvPr id="4" name="Picture 3" descr="image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" t="23077" r="3992" b="26961"/>
          <a:stretch/>
        </p:blipFill>
        <p:spPr>
          <a:xfrm>
            <a:off x="156308" y="1682260"/>
            <a:ext cx="8850924" cy="3762883"/>
          </a:xfrm>
          <a:prstGeom prst="rect">
            <a:avLst/>
          </a:prstGeom>
        </p:spPr>
      </p:pic>
      <p:pic>
        <p:nvPicPr>
          <p:cNvPr id="6" name="Picture 5" descr="Screen Shot 2017-10-27 at 11.46.2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22" y="1437173"/>
            <a:ext cx="2727690" cy="38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566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Multi-Party Computation</a:t>
            </a:r>
          </a:p>
        </p:txBody>
      </p:sp>
      <p:pic>
        <p:nvPicPr>
          <p:cNvPr id="4" name="Content Placeholder 3" descr="image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9" t="22376" r="4554" b="26523"/>
          <a:stretch/>
        </p:blipFill>
        <p:spPr>
          <a:xfrm>
            <a:off x="291126" y="1591316"/>
            <a:ext cx="8743361" cy="3875893"/>
          </a:xfrm>
        </p:spPr>
      </p:pic>
      <p:pic>
        <p:nvPicPr>
          <p:cNvPr id="5" name="Picture 4" descr="Screen Shot 2017-10-27 at 11.46.2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20" y="1513164"/>
            <a:ext cx="2727690" cy="38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96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 Multi</a:t>
            </a:r>
            <a:r>
              <a:rPr lang="en-US" dirty="0"/>
              <a:t>-Party Computation</a:t>
            </a:r>
          </a:p>
        </p:txBody>
      </p:sp>
      <p:pic>
        <p:nvPicPr>
          <p:cNvPr id="4" name="Content Placeholder 3" descr="image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5" t="22043" r="4718" b="26689"/>
          <a:stretch/>
        </p:blipFill>
        <p:spPr>
          <a:xfrm>
            <a:off x="244230" y="1572844"/>
            <a:ext cx="8776513" cy="3906685"/>
          </a:xfrm>
        </p:spPr>
      </p:pic>
      <p:pic>
        <p:nvPicPr>
          <p:cNvPr id="5" name="Picture 4" descr="Screen Shot 2017-10-27 at 11.46.2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30" y="1378009"/>
            <a:ext cx="2727690" cy="38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584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 Multi-Party Computation</a:t>
            </a:r>
          </a:p>
        </p:txBody>
      </p:sp>
      <p:pic>
        <p:nvPicPr>
          <p:cNvPr id="4" name="Content Placeholder 3" descr="image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7" t="22873" r="4847" b="27021"/>
          <a:stretch/>
        </p:blipFill>
        <p:spPr>
          <a:xfrm>
            <a:off x="195384" y="1619304"/>
            <a:ext cx="8811845" cy="3840083"/>
          </a:xfrm>
        </p:spPr>
      </p:pic>
      <p:pic>
        <p:nvPicPr>
          <p:cNvPr id="5" name="Picture 4" descr="Screen Shot 2017-10-27 at 11.46.2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46" y="1534320"/>
            <a:ext cx="2727690" cy="38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9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ttempting to Achieve Fairness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Fairness is impossible without an honest majority [Cleve 86]</a:t>
            </a:r>
          </a:p>
          <a:p>
            <a:endParaRPr lang="en-US" dirty="0" smtClean="0"/>
          </a:p>
          <a:p>
            <a:r>
              <a:rPr lang="en-US" dirty="0"/>
              <a:t>Gradual Release Mechanisms [BeaGol89, BonNao00, GarJak02</a:t>
            </a:r>
            <a:r>
              <a:rPr lang="en-US" dirty="0" smtClean="0"/>
              <a:t>]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Restricted Class of functions [GHKL08]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Fairness with Penalties [BenKum14, ADMM14</a:t>
            </a:r>
            <a:r>
              <a:rPr lang="en-US" dirty="0" smtClean="0"/>
              <a:t>]</a:t>
            </a:r>
          </a:p>
          <a:p>
            <a:endParaRPr lang="en-US" dirty="0"/>
          </a:p>
          <a:p>
            <a:r>
              <a:rPr lang="en-US" dirty="0" smtClean="0"/>
              <a:t>Δ-T fairness with Trusted Hardware [PST16]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544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Fairness with penalties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player puts money into escrow and forfeits that money when they abort</a:t>
            </a:r>
          </a:p>
          <a:p>
            <a:endParaRPr lang="en-US" dirty="0"/>
          </a:p>
          <a:p>
            <a:r>
              <a:rPr lang="en-US" dirty="0" smtClean="0"/>
              <a:t>Uses </a:t>
            </a:r>
            <a:r>
              <a:rPr lang="en-US" dirty="0" err="1" smtClean="0"/>
              <a:t>Blockchains</a:t>
            </a:r>
            <a:r>
              <a:rPr lang="en-US" dirty="0" smtClean="0"/>
              <a:t> as payment channel</a:t>
            </a:r>
          </a:p>
          <a:p>
            <a:endParaRPr lang="en-US" dirty="0"/>
          </a:p>
          <a:p>
            <a:r>
              <a:rPr lang="en-US" dirty="0" smtClean="0"/>
              <a:t>Requires each party to have sufficient liquid capital</a:t>
            </a:r>
          </a:p>
          <a:p>
            <a:endParaRPr lang="en-US" dirty="0"/>
          </a:p>
          <a:p>
            <a:r>
              <a:rPr lang="en-US" dirty="0" smtClean="0"/>
              <a:t>Fundamentally </a:t>
            </a:r>
            <a:r>
              <a:rPr lang="en-US" dirty="0" err="1" smtClean="0"/>
              <a:t>isn</a:t>
            </a:r>
            <a:r>
              <a:rPr lang="uk-UA" dirty="0" smtClean="0"/>
              <a:t>’</a:t>
            </a:r>
            <a:r>
              <a:rPr lang="en-US" dirty="0" smtClean="0"/>
              <a:t>t fairness.  Adversary can choose to abort after seeing the possible monetary gain associated with rerunning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831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14734</TotalTime>
  <Words>564</Words>
  <Application>Microsoft Macintosh PowerPoint</Application>
  <PresentationFormat>On-screen Show (4:3)</PresentationFormat>
  <Paragraphs>118</Paragraphs>
  <Slides>28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Adjacency</vt:lpstr>
      <vt:lpstr>Fairness in an Unfair World: Fair Multiparty Computation from Public Bulletin Boards</vt:lpstr>
      <vt:lpstr>Multi-Party Computation</vt:lpstr>
      <vt:lpstr>Multi-Party Computation</vt:lpstr>
      <vt:lpstr>Multi-Party Computation</vt:lpstr>
      <vt:lpstr>Multi-Party Computation</vt:lpstr>
      <vt:lpstr>Fair Multi-Party Computation</vt:lpstr>
      <vt:lpstr>Fair Multi-Party Computation</vt:lpstr>
      <vt:lpstr>Attempting to Achieve Fairness</vt:lpstr>
      <vt:lpstr>Fairness with penalties</vt:lpstr>
      <vt:lpstr>Public Bulletin Boards</vt:lpstr>
      <vt:lpstr>Public Bulletin Boards</vt:lpstr>
      <vt:lpstr>Why Bulletin Boards?</vt:lpstr>
      <vt:lpstr>PowerPoint Presentation</vt:lpstr>
      <vt:lpstr>PowerPoint Presentation</vt:lpstr>
      <vt:lpstr>Conditional Release</vt:lpstr>
      <vt:lpstr>PowerPoint Presentation</vt:lpstr>
      <vt:lpstr>(Extractable) Witness Encryption</vt:lpstr>
      <vt:lpstr>(Extractable) Witness Encryption</vt:lpstr>
      <vt:lpstr>PowerPoint Presentation</vt:lpstr>
      <vt:lpstr>Practical Implementation Building Blocks</vt:lpstr>
      <vt:lpstr>Trusted Hardware?!?</vt:lpstr>
      <vt:lpstr>Trusted Hardware?!?</vt:lpstr>
      <vt:lpstr>Practical Implementation</vt:lpstr>
      <vt:lpstr>Practical Implementation</vt:lpstr>
      <vt:lpstr>Practical Implementation</vt:lpstr>
      <vt:lpstr>Practical Implementation</vt:lpstr>
      <vt:lpstr>Conclusions and Open Questions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Gabe</dc:creator>
  <cp:lastModifiedBy>Gabe</cp:lastModifiedBy>
  <cp:revision>301</cp:revision>
  <dcterms:created xsi:type="dcterms:W3CDTF">2016-02-11T16:23:50Z</dcterms:created>
  <dcterms:modified xsi:type="dcterms:W3CDTF">2017-10-31T19:14:36Z</dcterms:modified>
</cp:coreProperties>
</file>