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wdp" ContentType="image/vnd.ms-photo"/>
  <Default Extension="png" ContentType="image/pn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4" Type="http://schemas.openxmlformats.org/package/2006/relationships/metadata/core-properties" Target="docProps/core.xml"/><Relationship Id="rId5" Type="http://schemas.openxmlformats.org/officeDocument/2006/relationships/extended-properties" Target="docProps/app.xml"/><Relationship Id="rId1" Type="http://schemas.microsoft.com/office/2011/relationships/webextensiontaskpanes" Target="ppt/webextensions/taskpanes.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84" r:id="rId1"/>
  </p:sldMasterIdLst>
  <p:notesMasterIdLst>
    <p:notesMasterId r:id="rId47"/>
  </p:notesMasterIdLst>
  <p:handoutMasterIdLst>
    <p:handoutMasterId r:id="rId48"/>
  </p:handoutMasterIdLst>
  <p:sldIdLst>
    <p:sldId id="344" r:id="rId2"/>
    <p:sldId id="1158" r:id="rId3"/>
    <p:sldId id="1159" r:id="rId4"/>
    <p:sldId id="1193" r:id="rId5"/>
    <p:sldId id="1199" r:id="rId6"/>
    <p:sldId id="1170" r:id="rId7"/>
    <p:sldId id="1192" r:id="rId8"/>
    <p:sldId id="1206" r:id="rId9"/>
    <p:sldId id="1171" r:id="rId10"/>
    <p:sldId id="1207" r:id="rId11"/>
    <p:sldId id="1200" r:id="rId12"/>
    <p:sldId id="1168" r:id="rId13"/>
    <p:sldId id="1197" r:id="rId14"/>
    <p:sldId id="1181" r:id="rId15"/>
    <p:sldId id="1198" r:id="rId16"/>
    <p:sldId id="1172" r:id="rId17"/>
    <p:sldId id="1162" r:id="rId18"/>
    <p:sldId id="1166" r:id="rId19"/>
    <p:sldId id="1163" r:id="rId20"/>
    <p:sldId id="1183" r:id="rId21"/>
    <p:sldId id="1164" r:id="rId22"/>
    <p:sldId id="1184" r:id="rId23"/>
    <p:sldId id="1185" r:id="rId24"/>
    <p:sldId id="1191" r:id="rId25"/>
    <p:sldId id="1190" r:id="rId26"/>
    <p:sldId id="1173" r:id="rId27"/>
    <p:sldId id="1187" r:id="rId28"/>
    <p:sldId id="1194" r:id="rId29"/>
    <p:sldId id="1174" r:id="rId30"/>
    <p:sldId id="1196" r:id="rId31"/>
    <p:sldId id="1175" r:id="rId32"/>
    <p:sldId id="1189" r:id="rId33"/>
    <p:sldId id="1176" r:id="rId34"/>
    <p:sldId id="1177" r:id="rId35"/>
    <p:sldId id="1178" r:id="rId36"/>
    <p:sldId id="1180" r:id="rId37"/>
    <p:sldId id="1182" r:id="rId38"/>
    <p:sldId id="1203" r:id="rId39"/>
    <p:sldId id="1179" r:id="rId40"/>
    <p:sldId id="1188" r:id="rId41"/>
    <p:sldId id="1205" r:id="rId42"/>
    <p:sldId id="1204" r:id="rId43"/>
    <p:sldId id="1202" r:id="rId44"/>
    <p:sldId id="323" r:id="rId45"/>
    <p:sldId id="1201" r:id="rId46"/>
  </p:sldIdLst>
  <p:sldSz cx="9144000" cy="5143500" type="screen16x9"/>
  <p:notesSz cx="6858000" cy="9144000"/>
  <p:defaultTextStyle>
    <a:defPPr>
      <a:defRPr lang="en-US"/>
    </a:defPPr>
    <a:lvl1pPr marL="0" algn="l" defTabSz="427922" rtl="0" eaLnBrk="1" latinLnBrk="0" hangingPunct="1">
      <a:defRPr sz="1685" kern="1200">
        <a:solidFill>
          <a:schemeClr val="tx1"/>
        </a:solidFill>
        <a:latin typeface="+mn-lt"/>
        <a:ea typeface="+mn-ea"/>
        <a:cs typeface="+mn-cs"/>
      </a:defRPr>
    </a:lvl1pPr>
    <a:lvl2pPr marL="427922" algn="l" defTabSz="427922" rtl="0" eaLnBrk="1" latinLnBrk="0" hangingPunct="1">
      <a:defRPr sz="1685" kern="1200">
        <a:solidFill>
          <a:schemeClr val="tx1"/>
        </a:solidFill>
        <a:latin typeface="+mn-lt"/>
        <a:ea typeface="+mn-ea"/>
        <a:cs typeface="+mn-cs"/>
      </a:defRPr>
    </a:lvl2pPr>
    <a:lvl3pPr marL="855844" algn="l" defTabSz="427922" rtl="0" eaLnBrk="1" latinLnBrk="0" hangingPunct="1">
      <a:defRPr sz="1685" kern="1200">
        <a:solidFill>
          <a:schemeClr val="tx1"/>
        </a:solidFill>
        <a:latin typeface="+mn-lt"/>
        <a:ea typeface="+mn-ea"/>
        <a:cs typeface="+mn-cs"/>
      </a:defRPr>
    </a:lvl3pPr>
    <a:lvl4pPr marL="1283767" algn="l" defTabSz="427922" rtl="0" eaLnBrk="1" latinLnBrk="0" hangingPunct="1">
      <a:defRPr sz="1685" kern="1200">
        <a:solidFill>
          <a:schemeClr val="tx1"/>
        </a:solidFill>
        <a:latin typeface="+mn-lt"/>
        <a:ea typeface="+mn-ea"/>
        <a:cs typeface="+mn-cs"/>
      </a:defRPr>
    </a:lvl4pPr>
    <a:lvl5pPr marL="1711688" algn="l" defTabSz="427922" rtl="0" eaLnBrk="1" latinLnBrk="0" hangingPunct="1">
      <a:defRPr sz="1685" kern="1200">
        <a:solidFill>
          <a:schemeClr val="tx1"/>
        </a:solidFill>
        <a:latin typeface="+mn-lt"/>
        <a:ea typeface="+mn-ea"/>
        <a:cs typeface="+mn-cs"/>
      </a:defRPr>
    </a:lvl5pPr>
    <a:lvl6pPr marL="2139611" algn="l" defTabSz="427922" rtl="0" eaLnBrk="1" latinLnBrk="0" hangingPunct="1">
      <a:defRPr sz="1685" kern="1200">
        <a:solidFill>
          <a:schemeClr val="tx1"/>
        </a:solidFill>
        <a:latin typeface="+mn-lt"/>
        <a:ea typeface="+mn-ea"/>
        <a:cs typeface="+mn-cs"/>
      </a:defRPr>
    </a:lvl6pPr>
    <a:lvl7pPr marL="2567532" algn="l" defTabSz="427922" rtl="0" eaLnBrk="1" latinLnBrk="0" hangingPunct="1">
      <a:defRPr sz="1685" kern="1200">
        <a:solidFill>
          <a:schemeClr val="tx1"/>
        </a:solidFill>
        <a:latin typeface="+mn-lt"/>
        <a:ea typeface="+mn-ea"/>
        <a:cs typeface="+mn-cs"/>
      </a:defRPr>
    </a:lvl7pPr>
    <a:lvl8pPr marL="2995454" algn="l" defTabSz="427922" rtl="0" eaLnBrk="1" latinLnBrk="0" hangingPunct="1">
      <a:defRPr sz="1685" kern="1200">
        <a:solidFill>
          <a:schemeClr val="tx1"/>
        </a:solidFill>
        <a:latin typeface="+mn-lt"/>
        <a:ea typeface="+mn-ea"/>
        <a:cs typeface="+mn-cs"/>
      </a:defRPr>
    </a:lvl8pPr>
    <a:lvl9pPr marL="3423377" algn="l" defTabSz="427922" rtl="0" eaLnBrk="1" latinLnBrk="0" hangingPunct="1">
      <a:defRPr sz="168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yas Sekar" initials="VS [7]" lastIdx="1" clrIdx="6"/>
  <p:cmAuthor id="1" name="Vyas Sekar" initials="VS" lastIdx="3" clrIdx="0"/>
  <p:cmAuthor id="8" name="Vyas Sekar" initials="VS [8]" lastIdx="1" clrIdx="7"/>
  <p:cmAuthor id="2" name="Vyas Sekar" initials="VS [2]" lastIdx="1" clrIdx="1"/>
  <p:cmAuthor id="9" name="Vyas Sekar" initials="VS [9]" lastIdx="1" clrIdx="8"/>
  <p:cmAuthor id="3" name="Vyas Sekar" initials="VS [3]" lastIdx="1" clrIdx="2"/>
  <p:cmAuthor id="4" name="Vyas Sekar" initials="VS [4]" lastIdx="1" clrIdx="3"/>
  <p:cmAuthor id="5" name="Vyas Sekar" initials="VS [5]" lastIdx="1" clrIdx="4"/>
  <p:cmAuthor id="6" name="Vyas Sekar" initials="VS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A78"/>
    <a:srgbClr val="0432FF"/>
    <a:srgbClr val="AA475F"/>
    <a:srgbClr val="5AE0BB"/>
    <a:srgbClr val="C0C0C0"/>
    <a:srgbClr val="FFFC00"/>
    <a:srgbClr val="EE4623"/>
    <a:srgbClr val="EE47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45" autoAdjust="0"/>
    <p:restoredTop sz="86470" autoAdjust="0"/>
  </p:normalViewPr>
  <p:slideViewPr>
    <p:cSldViewPr snapToGrid="0" snapToObjects="1">
      <p:cViewPr varScale="1">
        <p:scale>
          <a:sx n="90" d="100"/>
          <a:sy n="90" d="100"/>
        </p:scale>
        <p:origin x="200" y="1072"/>
      </p:cViewPr>
      <p:guideLst/>
    </p:cSldViewPr>
  </p:slideViewPr>
  <p:outlineViewPr>
    <p:cViewPr>
      <p:scale>
        <a:sx n="33" d="100"/>
        <a:sy n="33" d="100"/>
      </p:scale>
      <p:origin x="0" y="-368"/>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5" d="100"/>
          <a:sy n="75" d="100"/>
        </p:scale>
        <p:origin x="350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329A01-B919-164F-A85C-5AE746780C4E}" type="datetimeFigureOut">
              <a:rPr lang="en-US" smtClean="0"/>
              <a:t>12/18/19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379B73-2A72-0A4E-89B9-FAC0818B6085}" type="slidenum">
              <a:rPr lang="en-US" smtClean="0"/>
              <a:t>‹#›</a:t>
            </a:fld>
            <a:endParaRPr lang="en-US"/>
          </a:p>
        </p:txBody>
      </p:sp>
    </p:spTree>
    <p:extLst>
      <p:ext uri="{BB962C8B-B14F-4D97-AF65-F5344CB8AC3E}">
        <p14:creationId xmlns:p14="http://schemas.microsoft.com/office/powerpoint/2010/main" val="1376314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5592C6-BFF5-3E4C-B566-1121E3ED6446}" type="datetimeFigureOut">
              <a:rPr lang="en-US" smtClean="0"/>
              <a:t>12/18/19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9BF676-078E-D942-9303-9A882DEE741D}" type="slidenum">
              <a:rPr lang="en-US" smtClean="0"/>
              <a:t>‹#›</a:t>
            </a:fld>
            <a:endParaRPr lang="en-US"/>
          </a:p>
        </p:txBody>
      </p:sp>
    </p:spTree>
    <p:extLst>
      <p:ext uri="{BB962C8B-B14F-4D97-AF65-F5344CB8AC3E}">
        <p14:creationId xmlns:p14="http://schemas.microsoft.com/office/powerpoint/2010/main" val="1515539551"/>
      </p:ext>
    </p:extLst>
  </p:cSld>
  <p:clrMap bg1="lt1" tx1="dk1" bg2="lt2" tx2="dk2" accent1="accent1" accent2="accent2" accent3="accent3" accent4="accent4" accent5="accent5" accent6="accent6" hlink="hlink" folHlink="folHlink"/>
  <p:notesStyle>
    <a:lvl1pPr marL="0" algn="l" defTabSz="855844" rtl="0" eaLnBrk="1" latinLnBrk="0" hangingPunct="1">
      <a:defRPr sz="1123" kern="1200">
        <a:solidFill>
          <a:schemeClr val="tx1"/>
        </a:solidFill>
        <a:latin typeface="+mn-lt"/>
        <a:ea typeface="+mn-ea"/>
        <a:cs typeface="+mn-cs"/>
      </a:defRPr>
    </a:lvl1pPr>
    <a:lvl2pPr marL="427922" algn="l" defTabSz="855844" rtl="0" eaLnBrk="1" latinLnBrk="0" hangingPunct="1">
      <a:defRPr sz="1123" kern="1200">
        <a:solidFill>
          <a:schemeClr val="tx1"/>
        </a:solidFill>
        <a:latin typeface="+mn-lt"/>
        <a:ea typeface="+mn-ea"/>
        <a:cs typeface="+mn-cs"/>
      </a:defRPr>
    </a:lvl2pPr>
    <a:lvl3pPr marL="855844" algn="l" defTabSz="855844" rtl="0" eaLnBrk="1" latinLnBrk="0" hangingPunct="1">
      <a:defRPr sz="1123" kern="1200">
        <a:solidFill>
          <a:schemeClr val="tx1"/>
        </a:solidFill>
        <a:latin typeface="+mn-lt"/>
        <a:ea typeface="+mn-ea"/>
        <a:cs typeface="+mn-cs"/>
      </a:defRPr>
    </a:lvl3pPr>
    <a:lvl4pPr marL="1283767" algn="l" defTabSz="855844" rtl="0" eaLnBrk="1" latinLnBrk="0" hangingPunct="1">
      <a:defRPr sz="1123" kern="1200">
        <a:solidFill>
          <a:schemeClr val="tx1"/>
        </a:solidFill>
        <a:latin typeface="+mn-lt"/>
        <a:ea typeface="+mn-ea"/>
        <a:cs typeface="+mn-cs"/>
      </a:defRPr>
    </a:lvl4pPr>
    <a:lvl5pPr marL="1711688" algn="l" defTabSz="855844" rtl="0" eaLnBrk="1" latinLnBrk="0" hangingPunct="1">
      <a:defRPr sz="1123" kern="1200">
        <a:solidFill>
          <a:schemeClr val="tx1"/>
        </a:solidFill>
        <a:latin typeface="+mn-lt"/>
        <a:ea typeface="+mn-ea"/>
        <a:cs typeface="+mn-cs"/>
      </a:defRPr>
    </a:lvl5pPr>
    <a:lvl6pPr marL="2139611" algn="l" defTabSz="855844" rtl="0" eaLnBrk="1" latinLnBrk="0" hangingPunct="1">
      <a:defRPr sz="1123" kern="1200">
        <a:solidFill>
          <a:schemeClr val="tx1"/>
        </a:solidFill>
        <a:latin typeface="+mn-lt"/>
        <a:ea typeface="+mn-ea"/>
        <a:cs typeface="+mn-cs"/>
      </a:defRPr>
    </a:lvl6pPr>
    <a:lvl7pPr marL="2567532" algn="l" defTabSz="855844" rtl="0" eaLnBrk="1" latinLnBrk="0" hangingPunct="1">
      <a:defRPr sz="1123" kern="1200">
        <a:solidFill>
          <a:schemeClr val="tx1"/>
        </a:solidFill>
        <a:latin typeface="+mn-lt"/>
        <a:ea typeface="+mn-ea"/>
        <a:cs typeface="+mn-cs"/>
      </a:defRPr>
    </a:lvl7pPr>
    <a:lvl8pPr marL="2995454" algn="l" defTabSz="855844" rtl="0" eaLnBrk="1" latinLnBrk="0" hangingPunct="1">
      <a:defRPr sz="1123" kern="1200">
        <a:solidFill>
          <a:schemeClr val="tx1"/>
        </a:solidFill>
        <a:latin typeface="+mn-lt"/>
        <a:ea typeface="+mn-ea"/>
        <a:cs typeface="+mn-cs"/>
      </a:defRPr>
    </a:lvl8pPr>
    <a:lvl9pPr marL="3423377" algn="l" defTabSz="855844" rtl="0" eaLnBrk="1" latinLnBrk="0" hangingPunct="1">
      <a:defRPr sz="112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dirty="0"/>
              <a:t>In this work, we introduce a new practical mechanism to do load balancing on a data center scale and also showcase, latest high-performance networking device can help storage systems.</a:t>
            </a:r>
          </a:p>
        </p:txBody>
      </p:sp>
      <p:sp>
        <p:nvSpPr>
          <p:cNvPr id="4" name="Slide Number Placeholder 3"/>
          <p:cNvSpPr>
            <a:spLocks noGrp="1"/>
          </p:cNvSpPr>
          <p:nvPr>
            <p:ph type="sldNum" sz="quarter" idx="10"/>
          </p:nvPr>
        </p:nvSpPr>
        <p:spPr/>
        <p:txBody>
          <a:bodyPr/>
          <a:lstStyle/>
          <a:p>
            <a:fld id="{EB9BF676-078E-D942-9303-9A882DEE741D}" type="slidenum">
              <a:rPr lang="en-US" smtClean="0"/>
              <a:t>1</a:t>
            </a:fld>
            <a:endParaRPr lang="en-US"/>
          </a:p>
        </p:txBody>
      </p:sp>
    </p:spTree>
    <p:extLst>
      <p:ext uri="{BB962C8B-B14F-4D97-AF65-F5344CB8AC3E}">
        <p14:creationId xmlns:p14="http://schemas.microsoft.com/office/powerpoint/2010/main" val="1686307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balance the load between clusters, we can treat each cluster as a big server and use the “small cache” result I mentioned before, I still need to a big cache node to cache the hottest O(m log m) items in order </a:t>
            </a:r>
            <a:r>
              <a:rPr lang="en-US" baseline="0"/>
              <a:t>to provide</a:t>
            </a: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10</a:t>
            </a:fld>
            <a:endParaRPr lang="en-US"/>
          </a:p>
        </p:txBody>
      </p:sp>
    </p:spTree>
    <p:extLst>
      <p:ext uri="{BB962C8B-B14F-4D97-AF65-F5344CB8AC3E}">
        <p14:creationId xmlns:p14="http://schemas.microsoft.com/office/powerpoint/2010/main" val="3410360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Instead our work </a:t>
            </a:r>
            <a:r>
              <a:rPr lang="en-US" baseline="0" dirty="0" err="1"/>
              <a:t>DistCache</a:t>
            </a:r>
            <a:r>
              <a:rPr lang="en-US" baseline="0" dirty="0"/>
              <a:t>, is a distributed caching mechanism to provide load balancing crossing the clusters. Basically, the key idea is that you do not need a big front cache but you can split this big node into many smaller cache nodes, as long as the aggregated throughput is equal to the big one. For simplicity of the presentation, in this talk, we split m cache node, same as the number of clusters. Each cache node has the same </a:t>
            </a:r>
            <a:r>
              <a:rPr lang="en-US" baseline="0" dirty="0" err="1"/>
              <a:t>throuput</a:t>
            </a:r>
            <a:r>
              <a:rPr lang="en-US" baseline="0" dirty="0"/>
              <a:t>. As I will show later, our solution is a provable, which means, a practical, which means, a general, which means</a:t>
            </a:r>
          </a:p>
        </p:txBody>
      </p:sp>
      <p:sp>
        <p:nvSpPr>
          <p:cNvPr id="4" name="Slide Number Placeholder 3"/>
          <p:cNvSpPr>
            <a:spLocks noGrp="1"/>
          </p:cNvSpPr>
          <p:nvPr>
            <p:ph type="sldNum" sz="quarter" idx="10"/>
          </p:nvPr>
        </p:nvSpPr>
        <p:spPr/>
        <p:txBody>
          <a:bodyPr/>
          <a:lstStyle/>
          <a:p>
            <a:fld id="{EB9BF676-078E-D942-9303-9A882DEE741D}" type="slidenum">
              <a:rPr lang="en-US" smtClean="0"/>
              <a:t>11</a:t>
            </a:fld>
            <a:endParaRPr lang="en-US"/>
          </a:p>
        </p:txBody>
      </p:sp>
    </p:spTree>
    <p:extLst>
      <p:ext uri="{BB962C8B-B14F-4D97-AF65-F5344CB8AC3E}">
        <p14:creationId xmlns:p14="http://schemas.microsoft.com/office/powerpoint/2010/main" val="1906478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design a </a:t>
            </a:r>
            <a:r>
              <a:rPr lang="en-US" baseline="0" dirty="0" err="1"/>
              <a:t>distriued</a:t>
            </a:r>
            <a:r>
              <a:rPr lang="en-US" baseline="0" dirty="0"/>
              <a:t> caching </a:t>
            </a:r>
            <a:r>
              <a:rPr lang="en-US" baseline="0" dirty="0" err="1"/>
              <a:t>mechanam</a:t>
            </a:r>
            <a:r>
              <a:rPr lang="en-US" baseline="0" dirty="0"/>
              <a:t>, there are several goals need to achieve.  Ideally, </a:t>
            </a:r>
            <a:r>
              <a:rPr lang="en-US" baseline="0" dirty="0" err="1"/>
              <a:t>DistCache</a:t>
            </a:r>
            <a:r>
              <a:rPr lang="en-US" baseline="0" dirty="0"/>
              <a:t> needs to be as good as….Specifically, to achieve one big cache, we need….</a:t>
            </a:r>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Since the workloads are dynamic and hottest item may keep changing, we need to update the cached items periodically. Thus we need to keep the cache coherence with minimal cost.</a:t>
            </a:r>
          </a:p>
        </p:txBody>
      </p:sp>
      <p:sp>
        <p:nvSpPr>
          <p:cNvPr id="4" name="Slide Number Placeholder 3"/>
          <p:cNvSpPr>
            <a:spLocks noGrp="1"/>
          </p:cNvSpPr>
          <p:nvPr>
            <p:ph type="sldNum" sz="quarter" idx="10"/>
          </p:nvPr>
        </p:nvSpPr>
        <p:spPr/>
        <p:txBody>
          <a:bodyPr/>
          <a:lstStyle/>
          <a:p>
            <a:fld id="{EB9BF676-078E-D942-9303-9A882DEE741D}" type="slidenum">
              <a:rPr lang="en-US" smtClean="0"/>
              <a:t>12</a:t>
            </a:fld>
            <a:endParaRPr lang="en-US"/>
          </a:p>
        </p:txBody>
      </p:sp>
    </p:spTree>
    <p:extLst>
      <p:ext uri="{BB962C8B-B14F-4D97-AF65-F5344CB8AC3E}">
        <p14:creationId xmlns:p14="http://schemas.microsoft.com/office/powerpoint/2010/main" val="4118039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design a </a:t>
            </a:r>
            <a:r>
              <a:rPr lang="en-US" baseline="0" dirty="0" err="1"/>
              <a:t>distriued</a:t>
            </a:r>
            <a:r>
              <a:rPr lang="en-US" baseline="0" dirty="0"/>
              <a:t> caching </a:t>
            </a:r>
            <a:r>
              <a:rPr lang="en-US" baseline="0" dirty="0" err="1"/>
              <a:t>mechanam</a:t>
            </a:r>
            <a:r>
              <a:rPr lang="en-US" baseline="0" dirty="0"/>
              <a:t>, there are several goals need to achieve.  Ideally, </a:t>
            </a:r>
            <a:r>
              <a:rPr lang="en-US" baseline="0" dirty="0" err="1"/>
              <a:t>DistCache</a:t>
            </a:r>
            <a:r>
              <a:rPr lang="en-US" baseline="0" dirty="0"/>
              <a:t> needs to be as good as….Specifically, to achieve one big cache, we need….</a:t>
            </a:r>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Since the workloads are dynamic and hottest item may keep changing, we need to update the cached items periodically. Thus we need to keep the cache coherence with minimal cost.</a:t>
            </a:r>
          </a:p>
        </p:txBody>
      </p:sp>
      <p:sp>
        <p:nvSpPr>
          <p:cNvPr id="4" name="Slide Number Placeholder 3"/>
          <p:cNvSpPr>
            <a:spLocks noGrp="1"/>
          </p:cNvSpPr>
          <p:nvPr>
            <p:ph type="sldNum" sz="quarter" idx="10"/>
          </p:nvPr>
        </p:nvSpPr>
        <p:spPr/>
        <p:txBody>
          <a:bodyPr/>
          <a:lstStyle/>
          <a:p>
            <a:fld id="{EB9BF676-078E-D942-9303-9A882DEE741D}" type="slidenum">
              <a:rPr lang="en-US" smtClean="0"/>
              <a:t>13</a:t>
            </a:fld>
            <a:endParaRPr lang="en-US"/>
          </a:p>
        </p:txBody>
      </p:sp>
    </p:spTree>
    <p:extLst>
      <p:ext uri="{BB962C8B-B14F-4D97-AF65-F5344CB8AC3E}">
        <p14:creationId xmlns:p14="http://schemas.microsoft.com/office/powerpoint/2010/main" val="1093139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Keeping these goals in mind, we have the following design challenges. (Go through them!)</a:t>
            </a:r>
          </a:p>
        </p:txBody>
      </p:sp>
      <p:sp>
        <p:nvSpPr>
          <p:cNvPr id="4" name="Slide Number Placeholder 3"/>
          <p:cNvSpPr>
            <a:spLocks noGrp="1"/>
          </p:cNvSpPr>
          <p:nvPr>
            <p:ph type="sldNum" sz="quarter" idx="10"/>
          </p:nvPr>
        </p:nvSpPr>
        <p:spPr/>
        <p:txBody>
          <a:bodyPr/>
          <a:lstStyle/>
          <a:p>
            <a:fld id="{EB9BF676-078E-D942-9303-9A882DEE741D}" type="slidenum">
              <a:rPr lang="en-US" smtClean="0"/>
              <a:t>14</a:t>
            </a:fld>
            <a:endParaRPr lang="en-US"/>
          </a:p>
        </p:txBody>
      </p:sp>
    </p:spTree>
    <p:extLst>
      <p:ext uri="{BB962C8B-B14F-4D97-AF65-F5344CB8AC3E}">
        <p14:creationId xmlns:p14="http://schemas.microsoft.com/office/powerpoint/2010/main" val="26204780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Keeping these goals in mind, we have the following design challenges. (Go through them!)</a:t>
            </a:r>
          </a:p>
        </p:txBody>
      </p:sp>
      <p:sp>
        <p:nvSpPr>
          <p:cNvPr id="4" name="Slide Number Placeholder 3"/>
          <p:cNvSpPr>
            <a:spLocks noGrp="1"/>
          </p:cNvSpPr>
          <p:nvPr>
            <p:ph type="sldNum" sz="quarter" idx="10"/>
          </p:nvPr>
        </p:nvSpPr>
        <p:spPr/>
        <p:txBody>
          <a:bodyPr/>
          <a:lstStyle/>
          <a:p>
            <a:fld id="{EB9BF676-078E-D942-9303-9A882DEE741D}" type="slidenum">
              <a:rPr lang="en-US" smtClean="0"/>
              <a:t>15</a:t>
            </a:fld>
            <a:endParaRPr lang="en-US"/>
          </a:p>
        </p:txBody>
      </p:sp>
    </p:spTree>
    <p:extLst>
      <p:ext uri="{BB962C8B-B14F-4D97-AF65-F5344CB8AC3E}">
        <p14:creationId xmlns:p14="http://schemas.microsoft.com/office/powerpoint/2010/main" val="4130630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allocate the cached items, we can consider two traditional strawman solutions. #1 we can just do replication.</a:t>
            </a:r>
          </a:p>
        </p:txBody>
      </p:sp>
      <p:sp>
        <p:nvSpPr>
          <p:cNvPr id="4" name="Slide Number Placeholder 3"/>
          <p:cNvSpPr>
            <a:spLocks noGrp="1"/>
          </p:cNvSpPr>
          <p:nvPr>
            <p:ph type="sldNum" sz="quarter" idx="10"/>
          </p:nvPr>
        </p:nvSpPr>
        <p:spPr/>
        <p:txBody>
          <a:bodyPr/>
          <a:lstStyle/>
          <a:p>
            <a:fld id="{EB9BF676-078E-D942-9303-9A882DEE741D}" type="slidenum">
              <a:rPr lang="en-US" smtClean="0"/>
              <a:t>16</a:t>
            </a:fld>
            <a:endParaRPr lang="en-US"/>
          </a:p>
        </p:txBody>
      </p:sp>
    </p:spTree>
    <p:extLst>
      <p:ext uri="{BB962C8B-B14F-4D97-AF65-F5344CB8AC3E}">
        <p14:creationId xmlns:p14="http://schemas.microsoft.com/office/powerpoint/2010/main" val="4210675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Let’s talk about the first challenge.  To allocate the hottest items, </a:t>
            </a:r>
          </a:p>
        </p:txBody>
      </p:sp>
      <p:sp>
        <p:nvSpPr>
          <p:cNvPr id="4" name="Slide Number Placeholder 3"/>
          <p:cNvSpPr>
            <a:spLocks noGrp="1"/>
          </p:cNvSpPr>
          <p:nvPr>
            <p:ph type="sldNum" sz="quarter" idx="10"/>
          </p:nvPr>
        </p:nvSpPr>
        <p:spPr/>
        <p:txBody>
          <a:bodyPr/>
          <a:lstStyle/>
          <a:p>
            <a:fld id="{EB9BF676-078E-D942-9303-9A882DEE741D}" type="slidenum">
              <a:rPr lang="en-US" smtClean="0"/>
              <a:t>17</a:t>
            </a:fld>
            <a:endParaRPr lang="en-US"/>
          </a:p>
        </p:txBody>
      </p:sp>
    </p:spTree>
    <p:extLst>
      <p:ext uri="{BB962C8B-B14F-4D97-AF65-F5344CB8AC3E}">
        <p14:creationId xmlns:p14="http://schemas.microsoft.com/office/powerpoint/2010/main" val="1473334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18</a:t>
            </a:fld>
            <a:endParaRPr lang="en-US"/>
          </a:p>
        </p:txBody>
      </p:sp>
    </p:spTree>
    <p:extLst>
      <p:ext uri="{BB962C8B-B14F-4D97-AF65-F5344CB8AC3E}">
        <p14:creationId xmlns:p14="http://schemas.microsoft.com/office/powerpoint/2010/main" val="1583421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Need to consider how to say this: a more concrete example?</a:t>
            </a:r>
          </a:p>
        </p:txBody>
      </p:sp>
      <p:sp>
        <p:nvSpPr>
          <p:cNvPr id="4" name="Slide Number Placeholder 3"/>
          <p:cNvSpPr>
            <a:spLocks noGrp="1"/>
          </p:cNvSpPr>
          <p:nvPr>
            <p:ph type="sldNum" sz="quarter" idx="10"/>
          </p:nvPr>
        </p:nvSpPr>
        <p:spPr/>
        <p:txBody>
          <a:bodyPr/>
          <a:lstStyle/>
          <a:p>
            <a:fld id="{EB9BF676-078E-D942-9303-9A882DEE741D}" type="slidenum">
              <a:rPr lang="en-US" smtClean="0"/>
              <a:t>19</a:t>
            </a:fld>
            <a:endParaRPr lang="en-US"/>
          </a:p>
        </p:txBody>
      </p:sp>
    </p:spTree>
    <p:extLst>
      <p:ext uri="{BB962C8B-B14F-4D97-AF65-F5344CB8AC3E}">
        <p14:creationId xmlns:p14="http://schemas.microsoft.com/office/powerpoint/2010/main" val="642513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Today, large-scale cloud services need large storage clusters. Big players like, </a:t>
            </a:r>
            <a:r>
              <a:rPr lang="en-US" baseline="0" dirty="0" err="1"/>
              <a:t>bla</a:t>
            </a:r>
            <a:r>
              <a:rPr lang="en-US" baseline="0" dirty="0"/>
              <a:t> </a:t>
            </a:r>
            <a:r>
              <a:rPr lang="en-US" baseline="0" dirty="0" err="1"/>
              <a:t>bla</a:t>
            </a:r>
            <a:r>
              <a:rPr lang="en-US" baseline="0" dirty="0"/>
              <a:t>. are serving billions of users around the world. To power these services, we need large datacenters and storage clusters. </a:t>
            </a:r>
          </a:p>
        </p:txBody>
      </p:sp>
      <p:sp>
        <p:nvSpPr>
          <p:cNvPr id="4" name="Slide Number Placeholder 3"/>
          <p:cNvSpPr>
            <a:spLocks noGrp="1"/>
          </p:cNvSpPr>
          <p:nvPr>
            <p:ph type="sldNum" sz="quarter" idx="10"/>
          </p:nvPr>
        </p:nvSpPr>
        <p:spPr/>
        <p:txBody>
          <a:bodyPr/>
          <a:lstStyle/>
          <a:p>
            <a:fld id="{EB9BF676-078E-D942-9303-9A882DEE741D}" type="slidenum">
              <a:rPr lang="en-US" smtClean="0"/>
              <a:t>2</a:t>
            </a:fld>
            <a:endParaRPr lang="en-US"/>
          </a:p>
        </p:txBody>
      </p:sp>
    </p:spTree>
    <p:extLst>
      <p:ext uri="{BB962C8B-B14F-4D97-AF65-F5344CB8AC3E}">
        <p14:creationId xmlns:p14="http://schemas.microsoft.com/office/powerpoint/2010/main" val="2595042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20</a:t>
            </a:fld>
            <a:endParaRPr lang="en-US"/>
          </a:p>
        </p:txBody>
      </p:sp>
    </p:spTree>
    <p:extLst>
      <p:ext uri="{BB962C8B-B14F-4D97-AF65-F5344CB8AC3E}">
        <p14:creationId xmlns:p14="http://schemas.microsoft.com/office/powerpoint/2010/main" val="2986651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21</a:t>
            </a:fld>
            <a:endParaRPr lang="en-US"/>
          </a:p>
        </p:txBody>
      </p:sp>
    </p:spTree>
    <p:extLst>
      <p:ext uri="{BB962C8B-B14F-4D97-AF65-F5344CB8AC3E}">
        <p14:creationId xmlns:p14="http://schemas.microsoft.com/office/powerpoint/2010/main" val="22799481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So let's study the theoretical guarantee of </a:t>
            </a:r>
            <a:r>
              <a:rPr lang="en-US" baseline="0" dirty="0" err="1"/>
              <a:t>DistCache</a:t>
            </a:r>
            <a:r>
              <a:rPr lang="en-US" baseline="0" dirty="0"/>
              <a:t>. At a </a:t>
            </a:r>
            <a:r>
              <a:rPr lang="en-US" baseline="0" dirty="0" err="1"/>
              <a:t>highlevel</a:t>
            </a:r>
            <a:r>
              <a:rPr lang="en-US" baseline="0" dirty="0"/>
              <a:t>, the main theorem is listed as the following...</a:t>
            </a:r>
          </a:p>
        </p:txBody>
      </p:sp>
      <p:sp>
        <p:nvSpPr>
          <p:cNvPr id="4" name="Slide Number Placeholder 3"/>
          <p:cNvSpPr>
            <a:spLocks noGrp="1"/>
          </p:cNvSpPr>
          <p:nvPr>
            <p:ph type="sldNum" sz="quarter" idx="10"/>
          </p:nvPr>
        </p:nvSpPr>
        <p:spPr/>
        <p:txBody>
          <a:bodyPr/>
          <a:lstStyle/>
          <a:p>
            <a:fld id="{EB9BF676-078E-D942-9303-9A882DEE741D}" type="slidenum">
              <a:rPr lang="en-US" smtClean="0"/>
              <a:t>22</a:t>
            </a:fld>
            <a:endParaRPr lang="en-US"/>
          </a:p>
        </p:txBody>
      </p:sp>
    </p:spTree>
    <p:extLst>
      <p:ext uri="{BB962C8B-B14F-4D97-AF65-F5344CB8AC3E}">
        <p14:creationId xmlns:p14="http://schemas.microsoft.com/office/powerpoint/2010/main" val="3287220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The proofs of the main theorem leverage</a:t>
            </a:r>
          </a:p>
        </p:txBody>
      </p:sp>
      <p:sp>
        <p:nvSpPr>
          <p:cNvPr id="4" name="Slide Number Placeholder 3"/>
          <p:cNvSpPr>
            <a:spLocks noGrp="1"/>
          </p:cNvSpPr>
          <p:nvPr>
            <p:ph type="sldNum" sz="quarter" idx="10"/>
          </p:nvPr>
        </p:nvSpPr>
        <p:spPr/>
        <p:txBody>
          <a:bodyPr/>
          <a:lstStyle/>
          <a:p>
            <a:fld id="{EB9BF676-078E-D942-9303-9A882DEE741D}" type="slidenum">
              <a:rPr lang="en-US" smtClean="0"/>
              <a:t>23</a:t>
            </a:fld>
            <a:endParaRPr lang="en-US"/>
          </a:p>
        </p:txBody>
      </p:sp>
    </p:spTree>
    <p:extLst>
      <p:ext uri="{BB962C8B-B14F-4D97-AF65-F5344CB8AC3E}">
        <p14:creationId xmlns:p14="http://schemas.microsoft.com/office/powerpoint/2010/main" val="7102723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24</a:t>
            </a:fld>
            <a:endParaRPr lang="en-US"/>
          </a:p>
        </p:txBody>
      </p:sp>
    </p:spTree>
    <p:extLst>
      <p:ext uri="{BB962C8B-B14F-4D97-AF65-F5344CB8AC3E}">
        <p14:creationId xmlns:p14="http://schemas.microsoft.com/office/powerpoint/2010/main" val="2468865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25</a:t>
            </a:fld>
            <a:endParaRPr lang="en-US"/>
          </a:p>
        </p:txBody>
      </p:sp>
    </p:spTree>
    <p:extLst>
      <p:ext uri="{BB962C8B-B14F-4D97-AF65-F5344CB8AC3E}">
        <p14:creationId xmlns:p14="http://schemas.microsoft.com/office/powerpoint/2010/main" val="1052111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demonstrate the benefits of </a:t>
            </a:r>
            <a:r>
              <a:rPr lang="en-US" baseline="0" dirty="0" err="1"/>
              <a:t>Distcache</a:t>
            </a:r>
            <a:r>
              <a:rPr lang="en-US" baseline="0" dirty="0"/>
              <a:t>, we consider a case study using programmable switch-based caching. </a:t>
            </a:r>
          </a:p>
        </p:txBody>
      </p:sp>
      <p:sp>
        <p:nvSpPr>
          <p:cNvPr id="4" name="Slide Number Placeholder 3"/>
          <p:cNvSpPr>
            <a:spLocks noGrp="1"/>
          </p:cNvSpPr>
          <p:nvPr>
            <p:ph type="sldNum" sz="quarter" idx="10"/>
          </p:nvPr>
        </p:nvSpPr>
        <p:spPr/>
        <p:txBody>
          <a:bodyPr/>
          <a:lstStyle/>
          <a:p>
            <a:fld id="{EB9BF676-078E-D942-9303-9A882DEE741D}" type="slidenum">
              <a:rPr lang="en-US" smtClean="0"/>
              <a:t>26</a:t>
            </a:fld>
            <a:endParaRPr lang="en-US"/>
          </a:p>
        </p:txBody>
      </p:sp>
    </p:spTree>
    <p:extLst>
      <p:ext uri="{BB962C8B-B14F-4D97-AF65-F5344CB8AC3E}">
        <p14:creationId xmlns:p14="http://schemas.microsoft.com/office/powerpoint/2010/main" val="4230101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When cache miss, the query will be directly forwarded to the server, and the server will reply back from its local copy.</a:t>
            </a:r>
          </a:p>
        </p:txBody>
      </p:sp>
      <p:sp>
        <p:nvSpPr>
          <p:cNvPr id="4" name="Slide Number Placeholder 3"/>
          <p:cNvSpPr>
            <a:spLocks noGrp="1"/>
          </p:cNvSpPr>
          <p:nvPr>
            <p:ph type="sldNum" sz="quarter" idx="10"/>
          </p:nvPr>
        </p:nvSpPr>
        <p:spPr/>
        <p:txBody>
          <a:bodyPr/>
          <a:lstStyle/>
          <a:p>
            <a:fld id="{EB9BF676-078E-D942-9303-9A882DEE741D}" type="slidenum">
              <a:rPr lang="en-US" smtClean="0"/>
              <a:t>27</a:t>
            </a:fld>
            <a:endParaRPr lang="en-US"/>
          </a:p>
        </p:txBody>
      </p:sp>
    </p:spTree>
    <p:extLst>
      <p:ext uri="{BB962C8B-B14F-4D97-AF65-F5344CB8AC3E}">
        <p14:creationId xmlns:p14="http://schemas.microsoft.com/office/powerpoint/2010/main" val="1229023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Then, let’s look at how we implement the </a:t>
            </a:r>
            <a:r>
              <a:rPr lang="en-US" baseline="0" dirty="0" err="1"/>
              <a:t>DistCache</a:t>
            </a:r>
            <a:r>
              <a:rPr lang="en-US" baseline="0" dirty="0"/>
              <a:t> using Programmable switch. Basically, we need to implement two types of node, cache switch node and client-side switch node. For cache switch, we have control plane and data plane. The control plane does cache management and network management</a:t>
            </a:r>
          </a:p>
        </p:txBody>
      </p:sp>
      <p:sp>
        <p:nvSpPr>
          <p:cNvPr id="4" name="Slide Number Placeholder 3"/>
          <p:cNvSpPr>
            <a:spLocks noGrp="1"/>
          </p:cNvSpPr>
          <p:nvPr>
            <p:ph type="sldNum" sz="quarter" idx="10"/>
          </p:nvPr>
        </p:nvSpPr>
        <p:spPr/>
        <p:txBody>
          <a:bodyPr/>
          <a:lstStyle/>
          <a:p>
            <a:fld id="{EB9BF676-078E-D942-9303-9A882DEE741D}" type="slidenum">
              <a:rPr lang="en-US" smtClean="0"/>
              <a:t>28</a:t>
            </a:fld>
            <a:endParaRPr lang="en-US"/>
          </a:p>
        </p:txBody>
      </p:sp>
    </p:spTree>
    <p:extLst>
      <p:ext uri="{BB962C8B-B14F-4D97-AF65-F5344CB8AC3E}">
        <p14:creationId xmlns:p14="http://schemas.microsoft.com/office/powerpoint/2010/main" val="1189211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29</a:t>
            </a:fld>
            <a:endParaRPr lang="en-US"/>
          </a:p>
        </p:txBody>
      </p:sp>
    </p:spTree>
    <p:extLst>
      <p:ext uri="{BB962C8B-B14F-4D97-AF65-F5344CB8AC3E}">
        <p14:creationId xmlns:p14="http://schemas.microsoft.com/office/powerpoint/2010/main" val="1125733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The skewness of the workload brings imbalance. An items can be placed in one of the services. Some servers can get overloaded, which affects the total aggregated </a:t>
            </a:r>
            <a:r>
              <a:rPr lang="en-US" baseline="0" dirty="0" err="1"/>
              <a:t>throuput</a:t>
            </a:r>
            <a:r>
              <a:rPr lang="en-US" baseline="0" dirty="0"/>
              <a:t>.</a:t>
            </a:r>
          </a:p>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The skew workloads</a:t>
            </a:r>
          </a:p>
        </p:txBody>
      </p:sp>
      <p:sp>
        <p:nvSpPr>
          <p:cNvPr id="4" name="Slide Number Placeholder 3"/>
          <p:cNvSpPr>
            <a:spLocks noGrp="1"/>
          </p:cNvSpPr>
          <p:nvPr>
            <p:ph type="sldNum" sz="quarter" idx="10"/>
          </p:nvPr>
        </p:nvSpPr>
        <p:spPr/>
        <p:txBody>
          <a:bodyPr/>
          <a:lstStyle/>
          <a:p>
            <a:fld id="{EB9BF676-078E-D942-9303-9A882DEE741D}" type="slidenum">
              <a:rPr lang="en-US" smtClean="0"/>
              <a:t>3</a:t>
            </a:fld>
            <a:endParaRPr lang="en-US"/>
          </a:p>
        </p:txBody>
      </p:sp>
    </p:spTree>
    <p:extLst>
      <p:ext uri="{BB962C8B-B14F-4D97-AF65-F5344CB8AC3E}">
        <p14:creationId xmlns:p14="http://schemas.microsoft.com/office/powerpoint/2010/main" val="26173211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30</a:t>
            </a:fld>
            <a:endParaRPr lang="en-US"/>
          </a:p>
        </p:txBody>
      </p:sp>
    </p:spTree>
    <p:extLst>
      <p:ext uri="{BB962C8B-B14F-4D97-AF65-F5344CB8AC3E}">
        <p14:creationId xmlns:p14="http://schemas.microsoft.com/office/powerpoint/2010/main" val="721060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Today, the world’s data is just so massive and we need large data-centers to process them. The data is growing so explosively. Especially for the last decade, the data size grew exponentially and this trend will for sure continue.</a:t>
            </a:r>
          </a:p>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Numbers:</a:t>
            </a:r>
          </a:p>
        </p:txBody>
      </p:sp>
      <p:sp>
        <p:nvSpPr>
          <p:cNvPr id="4" name="Slide Number Placeholder 3"/>
          <p:cNvSpPr>
            <a:spLocks noGrp="1"/>
          </p:cNvSpPr>
          <p:nvPr>
            <p:ph type="sldNum" sz="quarter" idx="10"/>
          </p:nvPr>
        </p:nvSpPr>
        <p:spPr/>
        <p:txBody>
          <a:bodyPr/>
          <a:lstStyle/>
          <a:p>
            <a:fld id="{EB9BF676-078E-D942-9303-9A882DEE741D}" type="slidenum">
              <a:rPr lang="en-US" smtClean="0"/>
              <a:t>31</a:t>
            </a:fld>
            <a:endParaRPr lang="en-US"/>
          </a:p>
        </p:txBody>
      </p:sp>
    </p:spTree>
    <p:extLst>
      <p:ext uri="{BB962C8B-B14F-4D97-AF65-F5344CB8AC3E}">
        <p14:creationId xmlns:p14="http://schemas.microsoft.com/office/powerpoint/2010/main" val="3934477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The evaluation based on programmable switches can demonstrate the following:</a:t>
            </a:r>
          </a:p>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As good as </a:t>
            </a:r>
          </a:p>
        </p:txBody>
      </p:sp>
      <p:sp>
        <p:nvSpPr>
          <p:cNvPr id="4" name="Slide Number Placeholder 3"/>
          <p:cNvSpPr>
            <a:spLocks noGrp="1"/>
          </p:cNvSpPr>
          <p:nvPr>
            <p:ph type="sldNum" sz="quarter" idx="10"/>
          </p:nvPr>
        </p:nvSpPr>
        <p:spPr/>
        <p:txBody>
          <a:bodyPr/>
          <a:lstStyle/>
          <a:p>
            <a:fld id="{EB9BF676-078E-D942-9303-9A882DEE741D}" type="slidenum">
              <a:rPr lang="en-US" smtClean="0"/>
              <a:t>32</a:t>
            </a:fld>
            <a:endParaRPr lang="en-US"/>
          </a:p>
        </p:txBody>
      </p:sp>
    </p:spTree>
    <p:extLst>
      <p:ext uri="{BB962C8B-B14F-4D97-AF65-F5344CB8AC3E}">
        <p14:creationId xmlns:p14="http://schemas.microsoft.com/office/powerpoint/2010/main" val="22290516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X-axis, Y-axis</a:t>
            </a:r>
          </a:p>
        </p:txBody>
      </p:sp>
      <p:sp>
        <p:nvSpPr>
          <p:cNvPr id="4" name="Slide Number Placeholder 3"/>
          <p:cNvSpPr>
            <a:spLocks noGrp="1"/>
          </p:cNvSpPr>
          <p:nvPr>
            <p:ph type="sldNum" sz="quarter" idx="10"/>
          </p:nvPr>
        </p:nvSpPr>
        <p:spPr/>
        <p:txBody>
          <a:bodyPr/>
          <a:lstStyle/>
          <a:p>
            <a:fld id="{EB9BF676-078E-D942-9303-9A882DEE741D}" type="slidenum">
              <a:rPr lang="en-US" smtClean="0"/>
              <a:t>33</a:t>
            </a:fld>
            <a:endParaRPr lang="en-US"/>
          </a:p>
        </p:txBody>
      </p:sp>
    </p:spTree>
    <p:extLst>
      <p:ext uri="{BB962C8B-B14F-4D97-AF65-F5344CB8AC3E}">
        <p14:creationId xmlns:p14="http://schemas.microsoft.com/office/powerpoint/2010/main" val="35868094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34</a:t>
            </a:fld>
            <a:endParaRPr lang="en-US"/>
          </a:p>
        </p:txBody>
      </p:sp>
    </p:spTree>
    <p:extLst>
      <p:ext uri="{BB962C8B-B14F-4D97-AF65-F5344CB8AC3E}">
        <p14:creationId xmlns:p14="http://schemas.microsoft.com/office/powerpoint/2010/main" val="744496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Today, the world’s data is just so massive and we need large data-centers to process them. The data is growing so explosively. Especially for the last decade, the data size grew exponentially and this trend will for sure continue.</a:t>
            </a:r>
          </a:p>
        </p:txBody>
      </p:sp>
      <p:sp>
        <p:nvSpPr>
          <p:cNvPr id="4" name="Slide Number Placeholder 3"/>
          <p:cNvSpPr>
            <a:spLocks noGrp="1"/>
          </p:cNvSpPr>
          <p:nvPr>
            <p:ph type="sldNum" sz="quarter" idx="10"/>
          </p:nvPr>
        </p:nvSpPr>
        <p:spPr/>
        <p:txBody>
          <a:bodyPr/>
          <a:lstStyle/>
          <a:p>
            <a:fld id="{EB9BF676-078E-D942-9303-9A882DEE741D}" type="slidenum">
              <a:rPr lang="en-US" smtClean="0"/>
              <a:t>35</a:t>
            </a:fld>
            <a:endParaRPr lang="en-US"/>
          </a:p>
        </p:txBody>
      </p:sp>
    </p:spTree>
    <p:extLst>
      <p:ext uri="{BB962C8B-B14F-4D97-AF65-F5344CB8AC3E}">
        <p14:creationId xmlns:p14="http://schemas.microsoft.com/office/powerpoint/2010/main" val="1025303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36</a:t>
            </a:fld>
            <a:endParaRPr lang="en-US"/>
          </a:p>
        </p:txBody>
      </p:sp>
    </p:spTree>
    <p:extLst>
      <p:ext uri="{BB962C8B-B14F-4D97-AF65-F5344CB8AC3E}">
        <p14:creationId xmlns:p14="http://schemas.microsoft.com/office/powerpoint/2010/main" val="36376352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cycle stuff; different caching</a:t>
            </a:r>
          </a:p>
        </p:txBody>
      </p:sp>
      <p:sp>
        <p:nvSpPr>
          <p:cNvPr id="4" name="Slide Number Placeholder 3"/>
          <p:cNvSpPr>
            <a:spLocks noGrp="1"/>
          </p:cNvSpPr>
          <p:nvPr>
            <p:ph type="sldNum" sz="quarter" idx="10"/>
          </p:nvPr>
        </p:nvSpPr>
        <p:spPr/>
        <p:txBody>
          <a:bodyPr/>
          <a:lstStyle/>
          <a:p>
            <a:fld id="{EB9BF676-078E-D942-9303-9A882DEE741D}" type="slidenum">
              <a:rPr lang="en-US" smtClean="0"/>
              <a:t>37</a:t>
            </a:fld>
            <a:endParaRPr lang="en-US"/>
          </a:p>
        </p:txBody>
      </p:sp>
    </p:spTree>
    <p:extLst>
      <p:ext uri="{BB962C8B-B14F-4D97-AF65-F5344CB8AC3E}">
        <p14:creationId xmlns:p14="http://schemas.microsoft.com/office/powerpoint/2010/main" val="19665528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38</a:t>
            </a:fld>
            <a:endParaRPr lang="en-US"/>
          </a:p>
        </p:txBody>
      </p:sp>
    </p:spTree>
    <p:extLst>
      <p:ext uri="{BB962C8B-B14F-4D97-AF65-F5344CB8AC3E}">
        <p14:creationId xmlns:p14="http://schemas.microsoft.com/office/powerpoint/2010/main" val="26939122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Today, the world’s data is just so massive and we need large data-centers to process them. The data is growing so explosively. Especially for the last decade, the data size grew exponentially and this trend will for sure continue.</a:t>
            </a:r>
          </a:p>
        </p:txBody>
      </p:sp>
      <p:sp>
        <p:nvSpPr>
          <p:cNvPr id="4" name="Slide Number Placeholder 3"/>
          <p:cNvSpPr>
            <a:spLocks noGrp="1"/>
          </p:cNvSpPr>
          <p:nvPr>
            <p:ph type="sldNum" sz="quarter" idx="10"/>
          </p:nvPr>
        </p:nvSpPr>
        <p:spPr/>
        <p:txBody>
          <a:bodyPr/>
          <a:lstStyle/>
          <a:p>
            <a:fld id="{EB9BF676-078E-D942-9303-9A882DEE741D}" type="slidenum">
              <a:rPr lang="en-US" smtClean="0"/>
              <a:t>39</a:t>
            </a:fld>
            <a:endParaRPr lang="en-US"/>
          </a:p>
        </p:txBody>
      </p:sp>
    </p:spTree>
    <p:extLst>
      <p:ext uri="{BB962C8B-B14F-4D97-AF65-F5344CB8AC3E}">
        <p14:creationId xmlns:p14="http://schemas.microsoft.com/office/powerpoint/2010/main" val="3088439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713232" rtl="0" eaLnBrk="1" fontAlgn="auto" latinLnBrk="0" hangingPunct="1">
              <a:lnSpc>
                <a:spcPct val="100000"/>
              </a:lnSpc>
              <a:spcBef>
                <a:spcPts val="0"/>
              </a:spcBef>
              <a:spcAft>
                <a:spcPts val="0"/>
              </a:spcAft>
              <a:buClrTx/>
              <a:buSzTx/>
              <a:buFontTx/>
              <a:buNone/>
              <a:tabLst/>
              <a:defRPr/>
            </a:pPr>
            <a:r>
              <a:rPr lang="en-US" baseline="0" dirty="0"/>
              <a:t>To solve the load imbalance issue, there are several solutions. </a:t>
            </a:r>
            <a:r>
              <a:rPr lang="en-US" baseline="0" dirty="0" err="1"/>
              <a:t>Consistenting</a:t>
            </a:r>
            <a:r>
              <a:rPr lang="en-US" baseline="0" dirty="0"/>
              <a:t> hashing and virtual nodes can balance the loads for static workload but don’t handle dynamic and skewed workloads. Traditionally, we can use </a:t>
            </a:r>
            <a:r>
              <a:rPr lang="en-US" baseline="0" dirty="0" err="1"/>
              <a:t>migratation</a:t>
            </a:r>
            <a:r>
              <a:rPr lang="en-US" baseline="0" dirty="0"/>
              <a:t> or replication  to the servers to balance the loads but this comes with large system and storage cost. And also it has has cache coherence cost. Third, we can place a front-end cache as a load balancer. This cache absorbs the hottest items and leave less hot items to the back-ends servers in order to make loads balanced.</a:t>
            </a:r>
          </a:p>
        </p:txBody>
      </p:sp>
      <p:sp>
        <p:nvSpPr>
          <p:cNvPr id="4" name="Slide Number Placeholder 3"/>
          <p:cNvSpPr>
            <a:spLocks noGrp="1"/>
          </p:cNvSpPr>
          <p:nvPr>
            <p:ph type="sldNum" sz="quarter" idx="10"/>
          </p:nvPr>
        </p:nvSpPr>
        <p:spPr/>
        <p:txBody>
          <a:bodyPr/>
          <a:lstStyle/>
          <a:p>
            <a:fld id="{EB9BF676-078E-D942-9303-9A882DEE741D}" type="slidenum">
              <a:rPr lang="en-US" smtClean="0"/>
              <a:t>4</a:t>
            </a:fld>
            <a:endParaRPr lang="en-US"/>
          </a:p>
        </p:txBody>
      </p:sp>
    </p:spTree>
    <p:extLst>
      <p:ext uri="{BB962C8B-B14F-4D97-AF65-F5344CB8AC3E}">
        <p14:creationId xmlns:p14="http://schemas.microsoft.com/office/powerpoint/2010/main" val="6612070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40</a:t>
            </a:fld>
            <a:endParaRPr lang="en-US"/>
          </a:p>
        </p:txBody>
      </p:sp>
    </p:spTree>
    <p:extLst>
      <p:ext uri="{BB962C8B-B14F-4D97-AF65-F5344CB8AC3E}">
        <p14:creationId xmlns:p14="http://schemas.microsoft.com/office/powerpoint/2010/main" val="4569517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41</a:t>
            </a:fld>
            <a:endParaRPr lang="en-US"/>
          </a:p>
        </p:txBody>
      </p:sp>
    </p:spTree>
    <p:extLst>
      <p:ext uri="{BB962C8B-B14F-4D97-AF65-F5344CB8AC3E}">
        <p14:creationId xmlns:p14="http://schemas.microsoft.com/office/powerpoint/2010/main" val="18671441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EB9BF676-078E-D942-9303-9A882DEE741D}" type="slidenum">
              <a:rPr lang="en-US" smtClean="0"/>
              <a:t>42</a:t>
            </a:fld>
            <a:endParaRPr lang="en-US"/>
          </a:p>
        </p:txBody>
      </p:sp>
    </p:spTree>
    <p:extLst>
      <p:ext uri="{BB962C8B-B14F-4D97-AF65-F5344CB8AC3E}">
        <p14:creationId xmlns:p14="http://schemas.microsoft.com/office/powerpoint/2010/main" val="19596767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An straightforward solution is we </a:t>
            </a:r>
            <a:r>
              <a:rPr lang="en-US" baseline="0" dirty="0" err="1"/>
              <a:t>resue</a:t>
            </a:r>
            <a:r>
              <a:rPr lang="en-US" baseline="0" dirty="0"/>
              <a:t> the prior result to put an extra big cache node in front of m clusters. Since the small cache node in each cluster provides intra-cluster load balancing, we can treat it a big server. Thus, if we can cache the hottest O(</a:t>
            </a:r>
            <a:r>
              <a:rPr lang="en-US" baseline="0" dirty="0" err="1"/>
              <a:t>mlogm</a:t>
            </a:r>
            <a:r>
              <a:rPr lang="en-US" baseline="0" dirty="0"/>
              <a:t>) items, the loads across these big servers are balanced. But, the question, is the problem? Am I ending of my talk in 5min? No</a:t>
            </a:r>
          </a:p>
        </p:txBody>
      </p:sp>
      <p:sp>
        <p:nvSpPr>
          <p:cNvPr id="4" name="Slide Number Placeholder 3"/>
          <p:cNvSpPr>
            <a:spLocks noGrp="1"/>
          </p:cNvSpPr>
          <p:nvPr>
            <p:ph type="sldNum" sz="quarter" idx="10"/>
          </p:nvPr>
        </p:nvSpPr>
        <p:spPr/>
        <p:txBody>
          <a:bodyPr/>
          <a:lstStyle/>
          <a:p>
            <a:fld id="{EB9BF676-078E-D942-9303-9A882DEE741D}" type="slidenum">
              <a:rPr lang="en-US" smtClean="0"/>
              <a:t>43</a:t>
            </a:fld>
            <a:endParaRPr lang="en-US"/>
          </a:p>
        </p:txBody>
      </p:sp>
    </p:spTree>
    <p:extLst>
      <p:ext uri="{BB962C8B-B14F-4D97-AF65-F5344CB8AC3E}">
        <p14:creationId xmlns:p14="http://schemas.microsoft.com/office/powerpoint/2010/main" val="5661091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Instead our work </a:t>
            </a:r>
            <a:r>
              <a:rPr lang="en-US" baseline="0" dirty="0" err="1"/>
              <a:t>DistCache</a:t>
            </a:r>
            <a:r>
              <a:rPr lang="en-US" baseline="0" dirty="0"/>
              <a:t>, is a distributed caching mechanism to provide load balancing crossing the clusters. Basically, the key idea is that you do not need a big front cache but you can split this big node into many smaller cache nodes, as long as the aggregated </a:t>
            </a:r>
            <a:r>
              <a:rPr lang="en-US" baseline="0" dirty="0" err="1"/>
              <a:t>bandwi</a:t>
            </a:r>
            <a:endParaRPr lang="en-US" baseline="0" dirty="0"/>
          </a:p>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err="1"/>
              <a:t>dth</a:t>
            </a:r>
            <a:r>
              <a:rPr lang="en-US" baseline="0" dirty="0"/>
              <a:t> is equal to the big one. For simplicity of the presentation, in this talk, we split m cache node, same as the number of clusters. Each cache node has the same </a:t>
            </a:r>
            <a:r>
              <a:rPr lang="en-US" baseline="0" dirty="0" err="1"/>
              <a:t>throuput</a:t>
            </a:r>
            <a:r>
              <a:rPr lang="en-US" baseline="0" dirty="0"/>
              <a:t>.</a:t>
            </a:r>
          </a:p>
        </p:txBody>
      </p:sp>
      <p:sp>
        <p:nvSpPr>
          <p:cNvPr id="4" name="Slide Number Placeholder 3"/>
          <p:cNvSpPr>
            <a:spLocks noGrp="1"/>
          </p:cNvSpPr>
          <p:nvPr>
            <p:ph type="sldNum" sz="quarter" idx="10"/>
          </p:nvPr>
        </p:nvSpPr>
        <p:spPr/>
        <p:txBody>
          <a:bodyPr/>
          <a:lstStyle/>
          <a:p>
            <a:fld id="{EB9BF676-078E-D942-9303-9A882DEE741D}" type="slidenum">
              <a:rPr lang="en-US" smtClean="0"/>
              <a:t>44</a:t>
            </a:fld>
            <a:endParaRPr lang="en-US"/>
          </a:p>
        </p:txBody>
      </p:sp>
    </p:spTree>
    <p:extLst>
      <p:ext uri="{BB962C8B-B14F-4D97-AF65-F5344CB8AC3E}">
        <p14:creationId xmlns:p14="http://schemas.microsoft.com/office/powerpoint/2010/main" val="33342571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To solve the issue, prior result suggests that, to balance n servers in a cluster, we can simply put a small cache in front of the n servers and cache the hottest O(</a:t>
            </a:r>
            <a:r>
              <a:rPr lang="en-US" baseline="0" dirty="0" err="1"/>
              <a:t>nlogn</a:t>
            </a:r>
            <a:r>
              <a:rPr lang="en-US" baseline="0" dirty="0"/>
              <a:t>) items, then we are good. The load will be balance. They should it theoretically and empirically.</a:t>
            </a:r>
          </a:p>
        </p:txBody>
      </p:sp>
      <p:sp>
        <p:nvSpPr>
          <p:cNvPr id="4" name="Slide Number Placeholder 3"/>
          <p:cNvSpPr>
            <a:spLocks noGrp="1"/>
          </p:cNvSpPr>
          <p:nvPr>
            <p:ph type="sldNum" sz="quarter" idx="10"/>
          </p:nvPr>
        </p:nvSpPr>
        <p:spPr/>
        <p:txBody>
          <a:bodyPr/>
          <a:lstStyle/>
          <a:p>
            <a:fld id="{EB9BF676-078E-D942-9303-9A882DEE741D}" type="slidenum">
              <a:rPr lang="en-US" smtClean="0"/>
              <a:t>45</a:t>
            </a:fld>
            <a:endParaRPr lang="en-US"/>
          </a:p>
        </p:txBody>
      </p:sp>
    </p:spTree>
    <p:extLst>
      <p:ext uri="{BB962C8B-B14F-4D97-AF65-F5344CB8AC3E}">
        <p14:creationId xmlns:p14="http://schemas.microsoft.com/office/powerpoint/2010/main" val="1982178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In today’s talk, we consider caching as a load balancer.</a:t>
            </a:r>
          </a:p>
        </p:txBody>
      </p:sp>
      <p:sp>
        <p:nvSpPr>
          <p:cNvPr id="4" name="Slide Number Placeholder 3"/>
          <p:cNvSpPr>
            <a:spLocks noGrp="1"/>
          </p:cNvSpPr>
          <p:nvPr>
            <p:ph type="sldNum" sz="quarter" idx="10"/>
          </p:nvPr>
        </p:nvSpPr>
        <p:spPr/>
        <p:txBody>
          <a:bodyPr/>
          <a:lstStyle/>
          <a:p>
            <a:fld id="{EB9BF676-078E-D942-9303-9A882DEE741D}" type="slidenum">
              <a:rPr lang="en-US" smtClean="0"/>
              <a:t>5</a:t>
            </a:fld>
            <a:endParaRPr lang="en-US"/>
          </a:p>
        </p:txBody>
      </p:sp>
    </p:spTree>
    <p:extLst>
      <p:ext uri="{BB962C8B-B14F-4D97-AF65-F5344CB8AC3E}">
        <p14:creationId xmlns:p14="http://schemas.microsoft.com/office/powerpoint/2010/main" val="16289415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Prior result back to 2011 proves theoretically and empirically that, to balance n servers in a cluster, we can simply put a small cache in front of the n servers and cache the hottest O(</a:t>
            </a:r>
            <a:r>
              <a:rPr lang="en-US" baseline="0" dirty="0" err="1"/>
              <a:t>nlogn</a:t>
            </a:r>
            <a:r>
              <a:rPr lang="en-US" baseline="0" dirty="0"/>
              <a:t>) items, then we are good. The load will be balance. There is a requirement that </a:t>
            </a:r>
            <a:r>
              <a:rPr lang="en-US" baseline="0" dirty="0" err="1"/>
              <a:t>ur</a:t>
            </a:r>
            <a:r>
              <a:rPr lang="en-US" baseline="0" dirty="0"/>
              <a:t> front-end cache is as fast as the aggregated n servers, which limits its usage. Existing applications using this result can support load balancing in one cluster.</a:t>
            </a:r>
          </a:p>
        </p:txBody>
      </p:sp>
      <p:sp>
        <p:nvSpPr>
          <p:cNvPr id="4" name="Slide Number Placeholder 3"/>
          <p:cNvSpPr>
            <a:spLocks noGrp="1"/>
          </p:cNvSpPr>
          <p:nvPr>
            <p:ph type="sldNum" sz="quarter" idx="10"/>
          </p:nvPr>
        </p:nvSpPr>
        <p:spPr/>
        <p:txBody>
          <a:bodyPr/>
          <a:lstStyle/>
          <a:p>
            <a:fld id="{EB9BF676-078E-D942-9303-9A882DEE741D}" type="slidenum">
              <a:rPr lang="en-US" smtClean="0"/>
              <a:t>6</a:t>
            </a:fld>
            <a:endParaRPr lang="en-US"/>
          </a:p>
        </p:txBody>
      </p:sp>
    </p:spTree>
    <p:extLst>
      <p:ext uri="{BB962C8B-B14F-4D97-AF65-F5344CB8AC3E}">
        <p14:creationId xmlns:p14="http://schemas.microsoft.com/office/powerpoint/2010/main" val="104165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If we want to consider a scale of many clusters. A strawman solution is we </a:t>
            </a:r>
            <a:r>
              <a:rPr lang="en-US" baseline="0" dirty="0" err="1"/>
              <a:t>resue</a:t>
            </a:r>
            <a:r>
              <a:rPr lang="en-US" baseline="0" dirty="0"/>
              <a:t> the prior result to put a big cache node in front of m clusters. is this solved the problem? Let's look at some numbers.</a:t>
            </a:r>
          </a:p>
        </p:txBody>
      </p:sp>
      <p:sp>
        <p:nvSpPr>
          <p:cNvPr id="4" name="Slide Number Placeholder 3"/>
          <p:cNvSpPr>
            <a:spLocks noGrp="1"/>
          </p:cNvSpPr>
          <p:nvPr>
            <p:ph type="sldNum" sz="quarter" idx="10"/>
          </p:nvPr>
        </p:nvSpPr>
        <p:spPr/>
        <p:txBody>
          <a:bodyPr/>
          <a:lstStyle/>
          <a:p>
            <a:fld id="{EB9BF676-078E-D942-9303-9A882DEE741D}" type="slidenum">
              <a:rPr lang="en-US" smtClean="0"/>
              <a:t>7</a:t>
            </a:fld>
            <a:endParaRPr lang="en-US"/>
          </a:p>
        </p:txBody>
      </p:sp>
    </p:spTree>
    <p:extLst>
      <p:ext uri="{BB962C8B-B14F-4D97-AF65-F5344CB8AC3E}">
        <p14:creationId xmlns:p14="http://schemas.microsoft.com/office/powerpoint/2010/main" val="1274874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If we have 32 clusters, each cluster has 32 servers, each server has a throughput of 40G, which is pretty typical numbers, your big cache node needs to support 41Tbps. Which is clearly not scalable and practical. So let's try to solve the problem step by step.</a:t>
            </a:r>
          </a:p>
        </p:txBody>
      </p:sp>
      <p:sp>
        <p:nvSpPr>
          <p:cNvPr id="4" name="Slide Number Placeholder 3"/>
          <p:cNvSpPr>
            <a:spLocks noGrp="1"/>
          </p:cNvSpPr>
          <p:nvPr>
            <p:ph type="sldNum" sz="quarter" idx="10"/>
          </p:nvPr>
        </p:nvSpPr>
        <p:spPr/>
        <p:txBody>
          <a:bodyPr/>
          <a:lstStyle/>
          <a:p>
            <a:fld id="{EB9BF676-078E-D942-9303-9A882DEE741D}" type="slidenum">
              <a:rPr lang="en-US" smtClean="0"/>
              <a:t>8</a:t>
            </a:fld>
            <a:endParaRPr lang="en-US"/>
          </a:p>
        </p:txBody>
      </p:sp>
    </p:spTree>
    <p:extLst>
      <p:ext uri="{BB962C8B-B14F-4D97-AF65-F5344CB8AC3E}">
        <p14:creationId xmlns:p14="http://schemas.microsoft.com/office/powerpoint/2010/main" val="2309496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713232" rtl="0" eaLnBrk="1" fontAlgn="auto" latinLnBrk="0" hangingPunct="1">
              <a:lnSpc>
                <a:spcPct val="100000"/>
              </a:lnSpc>
              <a:spcBef>
                <a:spcPts val="0"/>
              </a:spcBef>
              <a:spcAft>
                <a:spcPts val="0"/>
              </a:spcAft>
              <a:buClrTx/>
              <a:buSzTx/>
              <a:buFontTx/>
              <a:buNone/>
              <a:tabLst/>
              <a:defRPr/>
            </a:pPr>
            <a:r>
              <a:rPr lang="en-US" baseline="0" dirty="0"/>
              <a:t>if we put a small cache for each of the clusters, the server loads within a cluster are balanced but the loads between clusters are still not balanced. One or more clusters can still be overloaded to decrease the total throughput. </a:t>
            </a:r>
          </a:p>
        </p:txBody>
      </p:sp>
      <p:sp>
        <p:nvSpPr>
          <p:cNvPr id="4" name="Slide Number Placeholder 3"/>
          <p:cNvSpPr>
            <a:spLocks noGrp="1"/>
          </p:cNvSpPr>
          <p:nvPr>
            <p:ph type="sldNum" sz="quarter" idx="10"/>
          </p:nvPr>
        </p:nvSpPr>
        <p:spPr/>
        <p:txBody>
          <a:bodyPr/>
          <a:lstStyle/>
          <a:p>
            <a:fld id="{EB9BF676-078E-D942-9303-9A882DEE741D}" type="slidenum">
              <a:rPr lang="en-US" smtClean="0"/>
              <a:t>9</a:t>
            </a:fld>
            <a:endParaRPr lang="en-US"/>
          </a:p>
        </p:txBody>
      </p:sp>
    </p:spTree>
    <p:extLst>
      <p:ext uri="{BB962C8B-B14F-4D97-AF65-F5344CB8AC3E}">
        <p14:creationId xmlns:p14="http://schemas.microsoft.com/office/powerpoint/2010/main" val="1912475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9D6373-E93B-B240-BD76-42BEB9FCD4AE}" type="datetime1">
              <a:rPr lang="en-US" smtClean="0"/>
              <a:t>12/18/19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28645609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A0DE3D-F981-EE48-A5DB-FF62A8AEABD7}" type="datetime1">
              <a:rPr lang="en-US" smtClean="0"/>
              <a:t>12/18/19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2087780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4F68A8-2980-D64D-B69D-147A68D529DD}" type="datetime1">
              <a:rPr lang="en-US" smtClean="0"/>
              <a:t>12/18/19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834626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2C39A5-C2E8-9145-89DB-A5E8D127D51D}" type="datetime1">
              <a:rPr lang="en-US" smtClean="0"/>
              <a:t>12/18/19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401523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9BBBFA3-62FE-A843-BE91-A1A7B6214CCA}" type="datetime1">
              <a:rPr lang="en-US" smtClean="0"/>
              <a:t>12/18/19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562971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346467-2FDF-0548-A2BA-1D817FB301A5}" type="datetime1">
              <a:rPr lang="en-US" smtClean="0"/>
              <a:t>12/18/19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649153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B41D738-0283-A144-8899-2C7AABF65FF6}" type="datetime1">
              <a:rPr lang="en-US" smtClean="0"/>
              <a:t>12/18/19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77403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4DAF78B-3F5E-7342-AA3E-CED683565D3B}" type="datetime1">
              <a:rPr lang="en-US" smtClean="0"/>
              <a:t>12/18/19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272713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73CB24-8ED8-DE45-9CF3-91D65FBC6D20}" type="datetime1">
              <a:rPr lang="en-US" smtClean="0"/>
              <a:t>12/18/19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670694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9D8B33D8-0CCD-0E48-98DE-99D53F0388C3}" type="datetime1">
              <a:rPr lang="en-US" smtClean="0"/>
              <a:t>12/18/19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234034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FA60D1BD-43D7-9D48-9E57-3435196AC288}" type="datetime1">
              <a:rPr lang="en-US" smtClean="0"/>
              <a:t>12/18/19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a:p>
        </p:txBody>
      </p:sp>
    </p:spTree>
    <p:extLst>
      <p:ext uri="{BB962C8B-B14F-4D97-AF65-F5344CB8AC3E}">
        <p14:creationId xmlns:p14="http://schemas.microsoft.com/office/powerpoint/2010/main" val="172750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9B416F8-93D6-CE4D-8137-65B36A8B8EBE}" type="datetime1">
              <a:rPr lang="en-US" smtClean="0"/>
              <a:t>12/18/19</a:t>
            </a:fld>
            <a:endParaRPr 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57F1E4F-1CFF-5643-939E-217C01CDF565}" type="slidenum">
              <a:rPr lang="en-US" smtClean="0"/>
              <a:pPr/>
              <a:t>‹#›</a:t>
            </a:fld>
            <a:endParaRPr lang="en-US"/>
          </a:p>
        </p:txBody>
      </p:sp>
    </p:spTree>
    <p:extLst>
      <p:ext uri="{BB962C8B-B14F-4D97-AF65-F5344CB8AC3E}">
        <p14:creationId xmlns:p14="http://schemas.microsoft.com/office/powerpoint/2010/main" val="1637834486"/>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tiff"/><Relationship Id="rId6" Type="http://schemas.openxmlformats.org/officeDocument/2006/relationships/image" Target="../media/image4.tiff"/><Relationship Id="rId7" Type="http://schemas.openxmlformats.org/officeDocument/2006/relationships/image" Target="../media/image5.tiff"/><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tiff"/><Relationship Id="rId5" Type="http://schemas.openxmlformats.org/officeDocument/2006/relationships/image" Target="../media/image8.png"/><Relationship Id="rId6" Type="http://schemas.openxmlformats.org/officeDocument/2006/relationships/image" Target="../media/image9.tiff"/><Relationship Id="rId7" Type="http://schemas.openxmlformats.org/officeDocument/2006/relationships/image" Target="../media/image10.tiff"/><Relationship Id="rId8" Type="http://schemas.openxmlformats.org/officeDocument/2006/relationships/image" Target="../media/image11.tiff"/><Relationship Id="rId9" Type="http://schemas.openxmlformats.org/officeDocument/2006/relationships/image" Target="../media/image12.jpg"/><Relationship Id="rId10"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emf"/><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tiff"/><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tiff"/><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1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emf"/></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8.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0.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1.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2.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6EEE09DC-CE83-7C49-970F-943D485B78BE}"/>
              </a:ext>
            </a:extLst>
          </p:cNvPr>
          <p:cNvPicPr>
            <a:picLocks noChangeAspect="1"/>
          </p:cNvPicPr>
          <p:nvPr/>
        </p:nvPicPr>
        <p:blipFill>
          <a:blip r:embed="rId3"/>
          <a:stretch>
            <a:fillRect/>
          </a:stretch>
        </p:blipFill>
        <p:spPr>
          <a:xfrm>
            <a:off x="5416779" y="4509307"/>
            <a:ext cx="1300086" cy="334937"/>
          </a:xfrm>
          <a:prstGeom prst="rect">
            <a:avLst/>
          </a:prstGeom>
        </p:spPr>
      </p:pic>
      <p:sp>
        <p:nvSpPr>
          <p:cNvPr id="2" name="Title 1"/>
          <p:cNvSpPr>
            <a:spLocks noGrp="1"/>
          </p:cNvSpPr>
          <p:nvPr>
            <p:ph type="ctrTitle"/>
          </p:nvPr>
        </p:nvSpPr>
        <p:spPr>
          <a:xfrm>
            <a:off x="130629" y="716552"/>
            <a:ext cx="8651965" cy="1087208"/>
          </a:xfrm>
        </p:spPr>
        <p:txBody>
          <a:bodyPr>
            <a:noAutofit/>
          </a:bodyPr>
          <a:lstStyle/>
          <a:p>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Provable Load Balancing for Large-Scale Storage Systems with Distributed Caching</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340" y="4390847"/>
            <a:ext cx="2189747" cy="484756"/>
          </a:xfrm>
          <a:prstGeom prst="rect">
            <a:avLst/>
          </a:prstGeom>
        </p:spPr>
      </p:pic>
      <p:sp>
        <p:nvSpPr>
          <p:cNvPr id="3" name="TextBox 2"/>
          <p:cNvSpPr txBox="1"/>
          <p:nvPr/>
        </p:nvSpPr>
        <p:spPr>
          <a:xfrm>
            <a:off x="5990751" y="3883344"/>
            <a:ext cx="184731" cy="325795"/>
          </a:xfrm>
          <a:prstGeom prst="rect">
            <a:avLst/>
          </a:prstGeom>
          <a:noFill/>
        </p:spPr>
        <p:txBody>
          <a:bodyPr wrap="none" rtlCol="0">
            <a:spAutoFit/>
          </a:bodyPr>
          <a:lstStyle/>
          <a:p>
            <a:endParaRPr lang="en-US" sz="1517" dirty="0"/>
          </a:p>
        </p:txBody>
      </p:sp>
      <p:pic>
        <p:nvPicPr>
          <p:cNvPr id="7" name="Picture 6">
            <a:extLst>
              <a:ext uri="{FF2B5EF4-FFF2-40B4-BE49-F238E27FC236}">
                <a16:creationId xmlns:a16="http://schemas.microsoft.com/office/drawing/2014/main" xmlns="" id="{D652CF98-C792-F640-A713-5A12832C0804}"/>
              </a:ext>
            </a:extLst>
          </p:cNvPr>
          <p:cNvPicPr>
            <a:picLocks noChangeAspect="1"/>
          </p:cNvPicPr>
          <p:nvPr/>
        </p:nvPicPr>
        <p:blipFill>
          <a:blip r:embed="rId5"/>
          <a:stretch>
            <a:fillRect/>
          </a:stretch>
        </p:blipFill>
        <p:spPr>
          <a:xfrm>
            <a:off x="2920382" y="4350962"/>
            <a:ext cx="2138267" cy="524641"/>
          </a:xfrm>
          <a:prstGeom prst="rect">
            <a:avLst/>
          </a:prstGeom>
        </p:spPr>
      </p:pic>
      <p:pic>
        <p:nvPicPr>
          <p:cNvPr id="9" name="Picture 8">
            <a:extLst>
              <a:ext uri="{FF2B5EF4-FFF2-40B4-BE49-F238E27FC236}">
                <a16:creationId xmlns:a16="http://schemas.microsoft.com/office/drawing/2014/main" xmlns="" id="{1260B602-DC80-1445-AF8A-2C02920AACCC}"/>
              </a:ext>
            </a:extLst>
          </p:cNvPr>
          <p:cNvPicPr>
            <a:picLocks noChangeAspect="1"/>
          </p:cNvPicPr>
          <p:nvPr/>
        </p:nvPicPr>
        <p:blipFill>
          <a:blip r:embed="rId6"/>
          <a:stretch>
            <a:fillRect/>
          </a:stretch>
        </p:blipFill>
        <p:spPr>
          <a:xfrm>
            <a:off x="4239621" y="4260706"/>
            <a:ext cx="682176" cy="678159"/>
          </a:xfrm>
          <a:prstGeom prst="rect">
            <a:avLst/>
          </a:prstGeom>
        </p:spPr>
      </p:pic>
      <p:pic>
        <p:nvPicPr>
          <p:cNvPr id="11" name="Picture 10">
            <a:extLst>
              <a:ext uri="{FF2B5EF4-FFF2-40B4-BE49-F238E27FC236}">
                <a16:creationId xmlns:a16="http://schemas.microsoft.com/office/drawing/2014/main" xmlns="" id="{8619C192-50D9-6044-9237-F524DBC150A7}"/>
              </a:ext>
            </a:extLst>
          </p:cNvPr>
          <p:cNvPicPr>
            <a:picLocks noChangeAspect="1"/>
          </p:cNvPicPr>
          <p:nvPr/>
        </p:nvPicPr>
        <p:blipFill>
          <a:blip r:embed="rId7"/>
          <a:stretch>
            <a:fillRect/>
          </a:stretch>
        </p:blipFill>
        <p:spPr>
          <a:xfrm>
            <a:off x="7092413" y="4334992"/>
            <a:ext cx="1973110" cy="616597"/>
          </a:xfrm>
          <a:prstGeom prst="rect">
            <a:avLst/>
          </a:prstGeom>
        </p:spPr>
      </p:pic>
      <p:sp>
        <p:nvSpPr>
          <p:cNvPr id="12" name="Subtitle 2"/>
          <p:cNvSpPr txBox="1">
            <a:spLocks/>
          </p:cNvSpPr>
          <p:nvPr/>
        </p:nvSpPr>
        <p:spPr>
          <a:xfrm>
            <a:off x="354340" y="2580458"/>
            <a:ext cx="8203873" cy="1002717"/>
          </a:xfrm>
          <a:prstGeom prst="rect">
            <a:avLst/>
          </a:prstGeom>
        </p:spPr>
        <p:txBody>
          <a:bodyPr vert="horz" lIns="82296" tIns="41148" rIns="82296" bIns="41148" rtlCol="0">
            <a:noAutofit/>
          </a:bodyPr>
          <a:lstStyle>
            <a:lvl1pPr marL="0" indent="0" algn="ctr" defTabSz="761970" rtl="0" eaLnBrk="1" latinLnBrk="0" hangingPunct="1">
              <a:lnSpc>
                <a:spcPct val="90000"/>
              </a:lnSpc>
              <a:spcBef>
                <a:spcPts val="833"/>
              </a:spcBef>
              <a:buFont typeface="Arial" panose="020B0604020202020204" pitchFamily="34" charset="0"/>
              <a:buNone/>
              <a:defRPr sz="2000" kern="1200">
                <a:solidFill>
                  <a:schemeClr val="tx1"/>
                </a:solidFill>
                <a:latin typeface="+mn-lt"/>
                <a:ea typeface="+mn-ea"/>
                <a:cs typeface="+mn-cs"/>
              </a:defRPr>
            </a:lvl1pPr>
            <a:lvl2pPr marL="380985" indent="0" algn="ctr" defTabSz="761970" rtl="0" eaLnBrk="1" latinLnBrk="0" hangingPunct="1">
              <a:lnSpc>
                <a:spcPct val="90000"/>
              </a:lnSpc>
              <a:spcBef>
                <a:spcPts val="417"/>
              </a:spcBef>
              <a:buFont typeface="Arial" panose="020B0604020202020204" pitchFamily="34" charset="0"/>
              <a:buNone/>
              <a:defRPr sz="1667" kern="1200">
                <a:solidFill>
                  <a:schemeClr val="tx1"/>
                </a:solidFill>
                <a:latin typeface="+mn-lt"/>
                <a:ea typeface="+mn-ea"/>
                <a:cs typeface="+mn-cs"/>
              </a:defRPr>
            </a:lvl2pPr>
            <a:lvl3pPr marL="761970" indent="0" algn="ctr" defTabSz="761970" rtl="0" eaLnBrk="1" latinLnBrk="0" hangingPunct="1">
              <a:lnSpc>
                <a:spcPct val="90000"/>
              </a:lnSpc>
              <a:spcBef>
                <a:spcPts val="417"/>
              </a:spcBef>
              <a:buFont typeface="Arial" panose="020B0604020202020204" pitchFamily="34" charset="0"/>
              <a:buNone/>
              <a:defRPr sz="1500" kern="1200">
                <a:solidFill>
                  <a:schemeClr val="tx1"/>
                </a:solidFill>
                <a:latin typeface="+mn-lt"/>
                <a:ea typeface="+mn-ea"/>
                <a:cs typeface="+mn-cs"/>
              </a:defRPr>
            </a:lvl3pPr>
            <a:lvl4pPr marL="1142954"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4pPr>
            <a:lvl5pPr marL="1523939"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5pPr>
            <a:lvl6pPr marL="1904924"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6pPr>
            <a:lvl7pPr marL="2285909"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7pPr>
            <a:lvl8pPr marL="2666893"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8pPr>
            <a:lvl9pPr marL="3047878" indent="0" algn="ctr" defTabSz="761970" rtl="0" eaLnBrk="1" latinLnBrk="0" hangingPunct="1">
              <a:lnSpc>
                <a:spcPct val="90000"/>
              </a:lnSpc>
              <a:spcBef>
                <a:spcPts val="417"/>
              </a:spcBef>
              <a:buFont typeface="Arial" panose="020B0604020202020204" pitchFamily="34" charset="0"/>
              <a:buNone/>
              <a:defRPr sz="1333" kern="1200">
                <a:solidFill>
                  <a:schemeClr val="tx1"/>
                </a:solidFill>
                <a:latin typeface="+mn-lt"/>
                <a:ea typeface="+mn-ea"/>
                <a:cs typeface="+mn-cs"/>
              </a:defRPr>
            </a:lvl9pPr>
          </a:lstStyle>
          <a:p>
            <a:r>
              <a:rPr lang="en-US" sz="2400" dirty="0">
                <a:latin typeface="Calibri Light" panose="020F0302020204030204" pitchFamily="34" charset="0"/>
                <a:ea typeface="Helvetica" charset="0"/>
                <a:cs typeface="Calibri Light" panose="020F0302020204030204" pitchFamily="34" charset="0"/>
              </a:rPr>
              <a:t>Alan (</a:t>
            </a:r>
            <a:r>
              <a:rPr lang="en-US" sz="2400" dirty="0" err="1">
                <a:latin typeface="Calibri Light" panose="020F0302020204030204" pitchFamily="34" charset="0"/>
                <a:ea typeface="Helvetica" charset="0"/>
                <a:cs typeface="Calibri Light" panose="020F0302020204030204" pitchFamily="34" charset="0"/>
              </a:rPr>
              <a:t>Zaoxing</a:t>
            </a:r>
            <a:r>
              <a:rPr lang="en-US" sz="2400" dirty="0">
                <a:latin typeface="Calibri Light" panose="020F0302020204030204" pitchFamily="34" charset="0"/>
                <a:ea typeface="Helvetica" charset="0"/>
                <a:cs typeface="Calibri Light" panose="020F0302020204030204" pitchFamily="34" charset="0"/>
              </a:rPr>
              <a:t>) </a:t>
            </a:r>
            <a:r>
              <a:rPr lang="en-US" sz="2400" dirty="0" smtClean="0">
                <a:latin typeface="Calibri Light" panose="020F0302020204030204" pitchFamily="34" charset="0"/>
                <a:ea typeface="Helvetica" charset="0"/>
                <a:cs typeface="Calibri Light" panose="020F0302020204030204" pitchFamily="34" charset="0"/>
              </a:rPr>
              <a:t>Liu, </a:t>
            </a:r>
            <a:r>
              <a:rPr lang="en-US" sz="2400" dirty="0" err="1" smtClean="0">
                <a:latin typeface="Calibri Light" panose="020F0302020204030204" pitchFamily="34" charset="0"/>
                <a:ea typeface="Helvetica" charset="0"/>
                <a:cs typeface="Calibri Light" panose="020F0302020204030204" pitchFamily="34" charset="0"/>
              </a:rPr>
              <a:t>Zhihao</a:t>
            </a:r>
            <a:r>
              <a:rPr lang="en-US" sz="2400" dirty="0" smtClean="0">
                <a:latin typeface="Calibri Light" panose="020F0302020204030204" pitchFamily="34" charset="0"/>
                <a:ea typeface="Helvetica" charset="0"/>
                <a:cs typeface="Calibri Light" panose="020F0302020204030204" pitchFamily="34" charset="0"/>
              </a:rPr>
              <a:t> </a:t>
            </a:r>
            <a:r>
              <a:rPr lang="en-US" sz="2400" dirty="0">
                <a:latin typeface="Calibri Light" panose="020F0302020204030204" pitchFamily="34" charset="0"/>
                <a:ea typeface="Helvetica" charset="0"/>
                <a:cs typeface="Calibri Light" panose="020F0302020204030204" pitchFamily="34" charset="0"/>
              </a:rPr>
              <a:t>Bai, </a:t>
            </a:r>
            <a:r>
              <a:rPr lang="en-US" sz="2400" dirty="0" err="1">
                <a:latin typeface="Calibri Light" panose="020F0302020204030204" pitchFamily="34" charset="0"/>
                <a:ea typeface="Helvetica" charset="0"/>
                <a:cs typeface="Calibri Light" panose="020F0302020204030204" pitchFamily="34" charset="0"/>
              </a:rPr>
              <a:t>Zhenming</a:t>
            </a:r>
            <a:r>
              <a:rPr lang="en-US" sz="2400" dirty="0">
                <a:latin typeface="Calibri Light" panose="020F0302020204030204" pitchFamily="34" charset="0"/>
                <a:ea typeface="Helvetica" charset="0"/>
                <a:cs typeface="Calibri Light" panose="020F0302020204030204" pitchFamily="34" charset="0"/>
              </a:rPr>
              <a:t> Liu, </a:t>
            </a:r>
            <a:r>
              <a:rPr lang="en-US" sz="2400" dirty="0" err="1">
                <a:latin typeface="Calibri Light" panose="020F0302020204030204" pitchFamily="34" charset="0"/>
                <a:ea typeface="Helvetica" charset="0"/>
                <a:cs typeface="Calibri Light" panose="020F0302020204030204" pitchFamily="34" charset="0"/>
              </a:rPr>
              <a:t>Xiaozhou</a:t>
            </a:r>
            <a:r>
              <a:rPr lang="en-US" sz="2400" dirty="0">
                <a:latin typeface="Calibri Light" panose="020F0302020204030204" pitchFamily="34" charset="0"/>
                <a:ea typeface="Helvetica" charset="0"/>
                <a:cs typeface="Calibri Light" panose="020F0302020204030204" pitchFamily="34" charset="0"/>
              </a:rPr>
              <a:t> Li, </a:t>
            </a:r>
            <a:r>
              <a:rPr lang="en-US" sz="2400" dirty="0" err="1">
                <a:latin typeface="Calibri Light" panose="020F0302020204030204" pitchFamily="34" charset="0"/>
                <a:ea typeface="Helvetica" charset="0"/>
                <a:cs typeface="Calibri Light" panose="020F0302020204030204" pitchFamily="34" charset="0"/>
              </a:rPr>
              <a:t>Changhoon</a:t>
            </a:r>
            <a:r>
              <a:rPr lang="en-US" sz="2400" dirty="0">
                <a:latin typeface="Calibri Light" panose="020F0302020204030204" pitchFamily="34" charset="0"/>
                <a:ea typeface="Helvetica" charset="0"/>
                <a:cs typeface="Calibri Light" panose="020F0302020204030204" pitchFamily="34" charset="0"/>
              </a:rPr>
              <a:t> Kim, </a:t>
            </a:r>
            <a:r>
              <a:rPr lang="en-US" sz="2400" dirty="0" smtClean="0">
                <a:latin typeface="Calibri Light" panose="020F0302020204030204" pitchFamily="34" charset="0"/>
                <a:ea typeface="Helvetica" charset="0"/>
                <a:cs typeface="Calibri Light" panose="020F0302020204030204" pitchFamily="34" charset="0"/>
              </a:rPr>
              <a:t> Vladimir </a:t>
            </a:r>
            <a:r>
              <a:rPr lang="en-US" sz="2400" dirty="0" err="1">
                <a:latin typeface="Calibri Light" panose="020F0302020204030204" pitchFamily="34" charset="0"/>
                <a:ea typeface="Helvetica" charset="0"/>
                <a:cs typeface="Calibri Light" panose="020F0302020204030204" pitchFamily="34" charset="0"/>
              </a:rPr>
              <a:t>Braverman</a:t>
            </a:r>
            <a:r>
              <a:rPr lang="en-US" sz="2400" dirty="0">
                <a:latin typeface="Calibri Light" panose="020F0302020204030204" pitchFamily="34" charset="0"/>
                <a:ea typeface="Helvetica" charset="0"/>
                <a:cs typeface="Calibri Light" panose="020F0302020204030204" pitchFamily="34" charset="0"/>
              </a:rPr>
              <a:t>, Xin Jin, Ion </a:t>
            </a:r>
            <a:r>
              <a:rPr lang="en-US" sz="2400" dirty="0" err="1" smtClean="0">
                <a:latin typeface="Calibri Light" panose="020F0302020204030204" pitchFamily="34" charset="0"/>
                <a:ea typeface="Helvetica" charset="0"/>
                <a:cs typeface="Calibri Light" panose="020F0302020204030204" pitchFamily="34" charset="0"/>
              </a:rPr>
              <a:t>Stoica</a:t>
            </a:r>
            <a:endParaRPr lang="en-US" sz="2400" dirty="0">
              <a:latin typeface="Calibri Light" panose="020F0302020204030204" pitchFamily="34" charset="0"/>
              <a:ea typeface="Helvetica" charset="0"/>
              <a:cs typeface="Calibri Light" panose="020F0302020204030204" pitchFamily="34" charset="0"/>
            </a:endParaRPr>
          </a:p>
          <a:p>
            <a:endParaRPr lang="en-US" sz="2400" dirty="0">
              <a:latin typeface="Calibri Light" panose="020F0302020204030204" pitchFamily="34" charset="0"/>
              <a:ea typeface="Helvetica" charset="0"/>
              <a:cs typeface="Calibri Light" panose="020F0302020204030204" pitchFamily="34" charset="0"/>
            </a:endParaRPr>
          </a:p>
          <a:p>
            <a:endParaRPr lang="en-US" sz="2400" dirty="0">
              <a:latin typeface="Calibri Light" panose="020F0302020204030204" pitchFamily="34" charset="0"/>
              <a:ea typeface="Helvetica" charset="0"/>
              <a:cs typeface="Calibri Light" panose="020F0302020204030204" pitchFamily="34" charset="0"/>
            </a:endParaRPr>
          </a:p>
          <a:p>
            <a:endParaRPr lang="en-US" sz="2400" dirty="0">
              <a:latin typeface="Calibri Light" panose="020F0302020204030204" pitchFamily="34" charset="0"/>
              <a:ea typeface="Helvetica" charset="0"/>
              <a:cs typeface="Calibri Light" panose="020F0302020204030204" pitchFamily="34" charset="0"/>
            </a:endParaRPr>
          </a:p>
          <a:p>
            <a:endParaRPr lang="en-US" sz="2400" dirty="0">
              <a:latin typeface="Calibri Light" panose="020F0302020204030204" pitchFamily="34" charset="0"/>
              <a:ea typeface="Helvetica" charset="0"/>
              <a:cs typeface="Calibri Light" panose="020F0302020204030204" pitchFamily="34" charset="0"/>
            </a:endParaRPr>
          </a:p>
        </p:txBody>
      </p:sp>
    </p:spTree>
    <p:extLst>
      <p:ext uri="{BB962C8B-B14F-4D97-AF65-F5344CB8AC3E}">
        <p14:creationId xmlns:p14="http://schemas.microsoft.com/office/powerpoint/2010/main" val="927222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xmlns="" id="{FF0EEDB4-3CFA-BE4F-9525-7B3CC8F9436A}"/>
              </a:ext>
            </a:extLst>
          </p:cNvPr>
          <p:cNvSpPr txBox="1"/>
          <p:nvPr/>
        </p:nvSpPr>
        <p:spPr>
          <a:xfrm>
            <a:off x="5599098" y="2441057"/>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66" name="TextBox 65">
            <a:extLst>
              <a:ext uri="{FF2B5EF4-FFF2-40B4-BE49-F238E27FC236}">
                <a16:creationId xmlns:a16="http://schemas.microsoft.com/office/drawing/2014/main" xmlns="" id="{6A39918E-1579-D84C-B37A-AA22DCD9E37D}"/>
              </a:ext>
            </a:extLst>
          </p:cNvPr>
          <p:cNvSpPr txBox="1"/>
          <p:nvPr/>
        </p:nvSpPr>
        <p:spPr>
          <a:xfrm>
            <a:off x="3380260" y="2441057"/>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 name="TextBox 3">
            <a:extLst>
              <a:ext uri="{FF2B5EF4-FFF2-40B4-BE49-F238E27FC236}">
                <a16:creationId xmlns:a16="http://schemas.microsoft.com/office/drawing/2014/main" xmlns="" id="{48F493FC-EBD6-3240-A104-452DB79A5F19}"/>
              </a:ext>
            </a:extLst>
          </p:cNvPr>
          <p:cNvSpPr txBox="1"/>
          <p:nvPr/>
        </p:nvSpPr>
        <p:spPr>
          <a:xfrm>
            <a:off x="1192657" y="2441057"/>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2" name="Title 1"/>
          <p:cNvSpPr>
            <a:spLocks noGrp="1"/>
          </p:cNvSpPr>
          <p:nvPr>
            <p:ph type="title"/>
          </p:nvPr>
        </p:nvSpPr>
        <p:spPr>
          <a:xfrm>
            <a:off x="0" y="-7277"/>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Second, balance the load between clusters </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10</a:t>
            </a:fld>
            <a:endParaRPr lang="en-US" dirty="0">
              <a:latin typeface="Helvetica" charset="0"/>
              <a:ea typeface="Helvetica" charset="0"/>
              <a:cs typeface="Helvetica" charset="0"/>
            </a:endParaRPr>
          </a:p>
        </p:txBody>
      </p:sp>
      <p:sp>
        <p:nvSpPr>
          <p:cNvPr id="61" name="TextBox 60">
            <a:extLst>
              <a:ext uri="{FF2B5EF4-FFF2-40B4-BE49-F238E27FC236}">
                <a16:creationId xmlns:a16="http://schemas.microsoft.com/office/drawing/2014/main" xmlns="" id="{6A4686D5-0AA0-E046-9FBB-9B0B7ABDAC0C}"/>
              </a:ext>
            </a:extLst>
          </p:cNvPr>
          <p:cNvSpPr txBox="1"/>
          <p:nvPr/>
        </p:nvSpPr>
        <p:spPr>
          <a:xfrm>
            <a:off x="7652925" y="2665560"/>
            <a:ext cx="511679" cy="351635"/>
          </a:xfrm>
          <a:prstGeom prst="rect">
            <a:avLst/>
          </a:prstGeom>
          <a:noFill/>
        </p:spPr>
        <p:txBody>
          <a:bodyPr wrap="none" rtlCol="0">
            <a:spAutoFit/>
          </a:bodyPr>
          <a:lstStyle/>
          <a:p>
            <a:r>
              <a:rPr lang="en-US" b="1" dirty="0"/>
              <a:t>……</a:t>
            </a:r>
          </a:p>
        </p:txBody>
      </p:sp>
      <p:sp>
        <p:nvSpPr>
          <p:cNvPr id="63" name="TextBox 62">
            <a:extLst>
              <a:ext uri="{FF2B5EF4-FFF2-40B4-BE49-F238E27FC236}">
                <a16:creationId xmlns:a16="http://schemas.microsoft.com/office/drawing/2014/main" xmlns="" id="{AB1C8165-698A-534B-A182-69DA181A0A22}"/>
              </a:ext>
            </a:extLst>
          </p:cNvPr>
          <p:cNvSpPr txBox="1"/>
          <p:nvPr/>
        </p:nvSpPr>
        <p:spPr>
          <a:xfrm>
            <a:off x="147601" y="3052000"/>
            <a:ext cx="938077" cy="610936"/>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m</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p:txBody>
      </p:sp>
      <p:sp>
        <p:nvSpPr>
          <p:cNvPr id="69" name="TextBox 68">
            <a:extLst>
              <a:ext uri="{FF2B5EF4-FFF2-40B4-BE49-F238E27FC236}">
                <a16:creationId xmlns:a16="http://schemas.microsoft.com/office/drawing/2014/main" xmlns="" id="{ECD950DF-068A-F745-B956-F8B6FDC2F2A8}"/>
              </a:ext>
            </a:extLst>
          </p:cNvPr>
          <p:cNvSpPr txBox="1"/>
          <p:nvPr/>
        </p:nvSpPr>
        <p:spPr>
          <a:xfrm>
            <a:off x="7652925" y="3666532"/>
            <a:ext cx="511679" cy="351635"/>
          </a:xfrm>
          <a:prstGeom prst="rect">
            <a:avLst/>
          </a:prstGeom>
          <a:noFill/>
        </p:spPr>
        <p:txBody>
          <a:bodyPr wrap="none" rtlCol="0">
            <a:spAutoFit/>
          </a:bodyPr>
          <a:lstStyle/>
          <a:p>
            <a:r>
              <a:rPr lang="en-US" b="1" dirty="0"/>
              <a:t>……</a:t>
            </a:r>
          </a:p>
        </p:txBody>
      </p:sp>
      <p:sp>
        <p:nvSpPr>
          <p:cNvPr id="45" name="Oval 44">
            <a:extLst>
              <a:ext uri="{FF2B5EF4-FFF2-40B4-BE49-F238E27FC236}">
                <a16:creationId xmlns:a16="http://schemas.microsoft.com/office/drawing/2014/main" xmlns="" id="{F02714F2-547D-CD40-A430-759842C22599}"/>
              </a:ext>
            </a:extLst>
          </p:cNvPr>
          <p:cNvSpPr>
            <a:spLocks noChangeAspect="1"/>
          </p:cNvSpPr>
          <p:nvPr/>
        </p:nvSpPr>
        <p:spPr>
          <a:xfrm>
            <a:off x="3883666" y="1050675"/>
            <a:ext cx="992651" cy="992651"/>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46" name="Straight Connector 45">
            <a:extLst>
              <a:ext uri="{FF2B5EF4-FFF2-40B4-BE49-F238E27FC236}">
                <a16:creationId xmlns:a16="http://schemas.microsoft.com/office/drawing/2014/main" xmlns="" id="{B79B0A68-4238-274B-852F-0F2614F115AA}"/>
              </a:ext>
            </a:extLst>
          </p:cNvPr>
          <p:cNvCxnSpPr>
            <a:cxnSpLocks/>
            <a:endCxn id="45" idx="4"/>
          </p:cNvCxnSpPr>
          <p:nvPr/>
        </p:nvCxnSpPr>
        <p:spPr>
          <a:xfrm flipV="1">
            <a:off x="2058366" y="2043326"/>
            <a:ext cx="2321626" cy="3977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F6374C1F-48EF-984F-8B2F-0D3F7EED9103}"/>
              </a:ext>
            </a:extLst>
          </p:cNvPr>
          <p:cNvCxnSpPr>
            <a:cxnSpLocks/>
            <a:stCxn id="66" idx="0"/>
            <a:endCxn id="45" idx="4"/>
          </p:cNvCxnSpPr>
          <p:nvPr/>
        </p:nvCxnSpPr>
        <p:spPr>
          <a:xfrm flipH="1" flipV="1">
            <a:off x="4379992" y="2043326"/>
            <a:ext cx="1070" cy="3977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BDB14E36-C884-CA49-97E7-0BAE1E34DFB5}"/>
              </a:ext>
            </a:extLst>
          </p:cNvPr>
          <p:cNvCxnSpPr>
            <a:cxnSpLocks/>
            <a:stCxn id="68" idx="0"/>
            <a:endCxn id="45" idx="4"/>
          </p:cNvCxnSpPr>
          <p:nvPr/>
        </p:nvCxnSpPr>
        <p:spPr>
          <a:xfrm flipH="1" flipV="1">
            <a:off x="4379992" y="2043326"/>
            <a:ext cx="2223572" cy="3977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xmlns="" id="{711B7C6A-0A18-714D-8A3A-3B20ADCE6FF1}"/>
              </a:ext>
            </a:extLst>
          </p:cNvPr>
          <p:cNvSpPr txBox="1"/>
          <p:nvPr/>
        </p:nvSpPr>
        <p:spPr>
          <a:xfrm>
            <a:off x="2698635" y="679569"/>
            <a:ext cx="3683188" cy="400110"/>
          </a:xfrm>
          <a:prstGeom prst="rect">
            <a:avLst/>
          </a:prstGeom>
          <a:noFill/>
        </p:spPr>
        <p:txBody>
          <a:bodyPr wrap="none" rtlCol="0">
            <a:spAutoFit/>
          </a:bodyPr>
          <a:lstStyle/>
          <a:p>
            <a:r>
              <a:rPr lang="en-US" sz="2000" dirty="0">
                <a:solidFill>
                  <a:schemeClr val="accent5"/>
                </a:solidFill>
              </a:rPr>
              <a:t>Cache hottest O(m log m) items.</a:t>
            </a:r>
          </a:p>
        </p:txBody>
      </p:sp>
      <p:sp>
        <p:nvSpPr>
          <p:cNvPr id="52" name="TextBox 51">
            <a:extLst>
              <a:ext uri="{FF2B5EF4-FFF2-40B4-BE49-F238E27FC236}">
                <a16:creationId xmlns:a16="http://schemas.microsoft.com/office/drawing/2014/main" xmlns="" id="{7F8F5EC3-BE80-4542-BEFF-782DE1919410}"/>
              </a:ext>
            </a:extLst>
          </p:cNvPr>
          <p:cNvSpPr txBox="1"/>
          <p:nvPr/>
        </p:nvSpPr>
        <p:spPr>
          <a:xfrm>
            <a:off x="1737818" y="3058998"/>
            <a:ext cx="925254" cy="707886"/>
          </a:xfrm>
          <a:prstGeom prst="rect">
            <a:avLst/>
          </a:prstGeom>
          <a:noFill/>
        </p:spPr>
        <p:txBody>
          <a:bodyPr wrap="non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“BIG”</a:t>
            </a:r>
          </a:p>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Server</a:t>
            </a:r>
          </a:p>
        </p:txBody>
      </p:sp>
      <p:sp>
        <p:nvSpPr>
          <p:cNvPr id="64" name="TextBox 63">
            <a:extLst>
              <a:ext uri="{FF2B5EF4-FFF2-40B4-BE49-F238E27FC236}">
                <a16:creationId xmlns:a16="http://schemas.microsoft.com/office/drawing/2014/main" xmlns="" id="{BD7DB579-3858-164E-9D31-69339228CF3B}"/>
              </a:ext>
            </a:extLst>
          </p:cNvPr>
          <p:cNvSpPr txBox="1"/>
          <p:nvPr/>
        </p:nvSpPr>
        <p:spPr>
          <a:xfrm>
            <a:off x="3917364" y="3061529"/>
            <a:ext cx="925254" cy="707886"/>
          </a:xfrm>
          <a:prstGeom prst="rect">
            <a:avLst/>
          </a:prstGeom>
          <a:noFill/>
        </p:spPr>
        <p:txBody>
          <a:bodyPr wrap="non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“BIG”</a:t>
            </a:r>
          </a:p>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Server</a:t>
            </a:r>
          </a:p>
        </p:txBody>
      </p:sp>
      <p:sp>
        <p:nvSpPr>
          <p:cNvPr id="67" name="TextBox 66">
            <a:extLst>
              <a:ext uri="{FF2B5EF4-FFF2-40B4-BE49-F238E27FC236}">
                <a16:creationId xmlns:a16="http://schemas.microsoft.com/office/drawing/2014/main" xmlns="" id="{B0E56545-C2E6-7743-8604-39F7A15B0EAC}"/>
              </a:ext>
            </a:extLst>
          </p:cNvPr>
          <p:cNvSpPr txBox="1"/>
          <p:nvPr/>
        </p:nvSpPr>
        <p:spPr>
          <a:xfrm>
            <a:off x="6140938" y="3058998"/>
            <a:ext cx="925253" cy="707886"/>
          </a:xfrm>
          <a:prstGeom prst="rect">
            <a:avLst/>
          </a:prstGeom>
          <a:noFill/>
        </p:spPr>
        <p:txBody>
          <a:bodyPr wrap="non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“BIG”</a:t>
            </a:r>
          </a:p>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Server</a:t>
            </a:r>
          </a:p>
        </p:txBody>
      </p:sp>
      <p:sp>
        <p:nvSpPr>
          <p:cNvPr id="71" name="TextBox 70">
            <a:extLst>
              <a:ext uri="{FF2B5EF4-FFF2-40B4-BE49-F238E27FC236}">
                <a16:creationId xmlns:a16="http://schemas.microsoft.com/office/drawing/2014/main" xmlns="" id="{AA4BCB1E-80A1-1347-9DEF-56261998BE60}"/>
              </a:ext>
            </a:extLst>
          </p:cNvPr>
          <p:cNvSpPr txBox="1"/>
          <p:nvPr/>
        </p:nvSpPr>
        <p:spPr>
          <a:xfrm>
            <a:off x="1023501" y="4520960"/>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We need to avoid using big node anywhere.</a:t>
            </a:r>
          </a:p>
        </p:txBody>
      </p:sp>
    </p:spTree>
    <p:extLst>
      <p:ext uri="{BB962C8B-B14F-4D97-AF65-F5344CB8AC3E}">
        <p14:creationId xmlns:p14="http://schemas.microsoft.com/office/powerpoint/2010/main" val="2675441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7445828" y="4767263"/>
            <a:ext cx="1069521" cy="273844"/>
          </a:xfrm>
        </p:spPr>
        <p:txBody>
          <a:bodyPr/>
          <a:lstStyle/>
          <a:p>
            <a:fld id="{D57F1E4F-1CFF-5643-939E-217C01CDF565}" type="slidenum">
              <a:rPr lang="en-US" smtClean="0">
                <a:latin typeface="Helvetica" charset="0"/>
                <a:ea typeface="Helvetica" charset="0"/>
                <a:cs typeface="Helvetica" charset="0"/>
              </a:rPr>
              <a:pPr/>
              <a:t>11</a:t>
            </a:fld>
            <a:endParaRPr lang="en-US" dirty="0">
              <a:latin typeface="Helvetica" charset="0"/>
              <a:ea typeface="Helvetica" charset="0"/>
              <a:cs typeface="Helvetica" charset="0"/>
            </a:endParaRPr>
          </a:p>
        </p:txBody>
      </p:sp>
      <p:sp>
        <p:nvSpPr>
          <p:cNvPr id="72" name="TextBox 71">
            <a:extLst>
              <a:ext uri="{FF2B5EF4-FFF2-40B4-BE49-F238E27FC236}">
                <a16:creationId xmlns:a16="http://schemas.microsoft.com/office/drawing/2014/main" xmlns="" id="{18F007CE-8A4B-084F-9970-B3300AED2D1B}"/>
              </a:ext>
            </a:extLst>
          </p:cNvPr>
          <p:cNvSpPr txBox="1"/>
          <p:nvPr/>
        </p:nvSpPr>
        <p:spPr>
          <a:xfrm>
            <a:off x="5642643" y="2374955"/>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3" name="TextBox 72">
            <a:extLst>
              <a:ext uri="{FF2B5EF4-FFF2-40B4-BE49-F238E27FC236}">
                <a16:creationId xmlns:a16="http://schemas.microsoft.com/office/drawing/2014/main" xmlns="" id="{D1C22C90-4740-CE42-9605-59FC0077AA93}"/>
              </a:ext>
            </a:extLst>
          </p:cNvPr>
          <p:cNvSpPr txBox="1"/>
          <p:nvPr/>
        </p:nvSpPr>
        <p:spPr>
          <a:xfrm>
            <a:off x="3423805" y="2374955"/>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5" name="TextBox 74">
            <a:extLst>
              <a:ext uri="{FF2B5EF4-FFF2-40B4-BE49-F238E27FC236}">
                <a16:creationId xmlns:a16="http://schemas.microsoft.com/office/drawing/2014/main" xmlns="" id="{78830D5E-6D03-3D4A-9391-B02707334249}"/>
              </a:ext>
            </a:extLst>
          </p:cNvPr>
          <p:cNvSpPr txBox="1"/>
          <p:nvPr/>
        </p:nvSpPr>
        <p:spPr>
          <a:xfrm>
            <a:off x="1236202" y="2374955"/>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6" name="Can 75">
            <a:extLst>
              <a:ext uri="{FF2B5EF4-FFF2-40B4-BE49-F238E27FC236}">
                <a16:creationId xmlns:a16="http://schemas.microsoft.com/office/drawing/2014/main" xmlns="" id="{D282BAB2-48D9-3547-9012-38AECA6B4739}"/>
              </a:ext>
            </a:extLst>
          </p:cNvPr>
          <p:cNvSpPr/>
          <p:nvPr/>
        </p:nvSpPr>
        <p:spPr>
          <a:xfrm>
            <a:off x="1284865"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78" name="Can 77">
            <a:extLst>
              <a:ext uri="{FF2B5EF4-FFF2-40B4-BE49-F238E27FC236}">
                <a16:creationId xmlns:a16="http://schemas.microsoft.com/office/drawing/2014/main" xmlns="" id="{87D284A0-0AC7-2743-87CA-9AD980463B8A}"/>
              </a:ext>
            </a:extLst>
          </p:cNvPr>
          <p:cNvSpPr/>
          <p:nvPr/>
        </p:nvSpPr>
        <p:spPr>
          <a:xfrm>
            <a:off x="1979525"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79" name="Can 78">
            <a:extLst>
              <a:ext uri="{FF2B5EF4-FFF2-40B4-BE49-F238E27FC236}">
                <a16:creationId xmlns:a16="http://schemas.microsoft.com/office/drawing/2014/main" xmlns="" id="{D0FBF006-6F68-7D4B-83F9-3242E6F9FB93}"/>
              </a:ext>
            </a:extLst>
          </p:cNvPr>
          <p:cNvSpPr/>
          <p:nvPr/>
        </p:nvSpPr>
        <p:spPr>
          <a:xfrm>
            <a:off x="2690746"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1" name="Can 80">
            <a:extLst>
              <a:ext uri="{FF2B5EF4-FFF2-40B4-BE49-F238E27FC236}">
                <a16:creationId xmlns:a16="http://schemas.microsoft.com/office/drawing/2014/main" xmlns="" id="{4D9CC61E-B8B3-0641-9616-89E8D656DB2B}"/>
              </a:ext>
            </a:extLst>
          </p:cNvPr>
          <p:cNvSpPr/>
          <p:nvPr/>
        </p:nvSpPr>
        <p:spPr>
          <a:xfrm>
            <a:off x="3491673"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2" name="Can 81">
            <a:extLst>
              <a:ext uri="{FF2B5EF4-FFF2-40B4-BE49-F238E27FC236}">
                <a16:creationId xmlns:a16="http://schemas.microsoft.com/office/drawing/2014/main" xmlns="" id="{8C0D9D91-5DA6-6F47-942D-866BD0D31286}"/>
              </a:ext>
            </a:extLst>
          </p:cNvPr>
          <p:cNvSpPr/>
          <p:nvPr/>
        </p:nvSpPr>
        <p:spPr>
          <a:xfrm>
            <a:off x="4186333"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6" name="Can 85">
            <a:extLst>
              <a:ext uri="{FF2B5EF4-FFF2-40B4-BE49-F238E27FC236}">
                <a16:creationId xmlns:a16="http://schemas.microsoft.com/office/drawing/2014/main" xmlns="" id="{C4B4BBC0-F08D-9A46-895B-294B8750F45F}"/>
              </a:ext>
            </a:extLst>
          </p:cNvPr>
          <p:cNvSpPr/>
          <p:nvPr/>
        </p:nvSpPr>
        <p:spPr>
          <a:xfrm>
            <a:off x="4897554"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7" name="Can 86">
            <a:extLst>
              <a:ext uri="{FF2B5EF4-FFF2-40B4-BE49-F238E27FC236}">
                <a16:creationId xmlns:a16="http://schemas.microsoft.com/office/drawing/2014/main" xmlns="" id="{0D2BE17D-D10B-7A48-94D7-2813A879CDAB}"/>
              </a:ext>
            </a:extLst>
          </p:cNvPr>
          <p:cNvSpPr/>
          <p:nvPr/>
        </p:nvSpPr>
        <p:spPr>
          <a:xfrm>
            <a:off x="5698481"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8" name="Can 87">
            <a:extLst>
              <a:ext uri="{FF2B5EF4-FFF2-40B4-BE49-F238E27FC236}">
                <a16:creationId xmlns:a16="http://schemas.microsoft.com/office/drawing/2014/main" xmlns="" id="{B93356F8-7C86-CE4B-AE31-2B52BBC87C20}"/>
              </a:ext>
            </a:extLst>
          </p:cNvPr>
          <p:cNvSpPr/>
          <p:nvPr/>
        </p:nvSpPr>
        <p:spPr>
          <a:xfrm>
            <a:off x="6393141"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9" name="Can 88">
            <a:extLst>
              <a:ext uri="{FF2B5EF4-FFF2-40B4-BE49-F238E27FC236}">
                <a16:creationId xmlns:a16="http://schemas.microsoft.com/office/drawing/2014/main" xmlns="" id="{DCE60A5C-13CD-B24F-B3D4-1BF4607F08A8}"/>
              </a:ext>
            </a:extLst>
          </p:cNvPr>
          <p:cNvSpPr/>
          <p:nvPr/>
        </p:nvSpPr>
        <p:spPr>
          <a:xfrm>
            <a:off x="7104362"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90" name="TextBox 89">
            <a:extLst>
              <a:ext uri="{FF2B5EF4-FFF2-40B4-BE49-F238E27FC236}">
                <a16:creationId xmlns:a16="http://schemas.microsoft.com/office/drawing/2014/main" xmlns="" id="{AAAF1F1B-0EFF-044A-A5F1-208577FFF2C1}"/>
              </a:ext>
            </a:extLst>
          </p:cNvPr>
          <p:cNvSpPr txBox="1"/>
          <p:nvPr/>
        </p:nvSpPr>
        <p:spPr>
          <a:xfrm>
            <a:off x="7696470" y="2599458"/>
            <a:ext cx="511679" cy="351635"/>
          </a:xfrm>
          <a:prstGeom prst="rect">
            <a:avLst/>
          </a:prstGeom>
          <a:noFill/>
        </p:spPr>
        <p:txBody>
          <a:bodyPr wrap="none" rtlCol="0">
            <a:spAutoFit/>
          </a:bodyPr>
          <a:lstStyle/>
          <a:p>
            <a:r>
              <a:rPr lang="en-US" b="1" dirty="0"/>
              <a:t>……</a:t>
            </a:r>
          </a:p>
        </p:txBody>
      </p:sp>
      <p:sp>
        <p:nvSpPr>
          <p:cNvPr id="91" name="Rectangle 90">
            <a:extLst>
              <a:ext uri="{FF2B5EF4-FFF2-40B4-BE49-F238E27FC236}">
                <a16:creationId xmlns:a16="http://schemas.microsoft.com/office/drawing/2014/main" xmlns="" id="{463D293B-F9D0-3C42-B83E-249567B18ACF}"/>
              </a:ext>
            </a:extLst>
          </p:cNvPr>
          <p:cNvSpPr/>
          <p:nvPr/>
        </p:nvSpPr>
        <p:spPr>
          <a:xfrm>
            <a:off x="1293597"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94ED6629-5AC9-BB44-B81D-61E8FD1F6F14}"/>
              </a:ext>
            </a:extLst>
          </p:cNvPr>
          <p:cNvSpPr/>
          <p:nvPr/>
        </p:nvSpPr>
        <p:spPr>
          <a:xfrm>
            <a:off x="1989250"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3" name="Rectangle 92">
            <a:extLst>
              <a:ext uri="{FF2B5EF4-FFF2-40B4-BE49-F238E27FC236}">
                <a16:creationId xmlns:a16="http://schemas.microsoft.com/office/drawing/2014/main" xmlns="" id="{2C79E1DF-C786-A744-93C7-BE539C145364}"/>
              </a:ext>
            </a:extLst>
          </p:cNvPr>
          <p:cNvSpPr/>
          <p:nvPr/>
        </p:nvSpPr>
        <p:spPr>
          <a:xfrm>
            <a:off x="2697681"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4" name="Rectangle 93">
            <a:extLst>
              <a:ext uri="{FF2B5EF4-FFF2-40B4-BE49-F238E27FC236}">
                <a16:creationId xmlns:a16="http://schemas.microsoft.com/office/drawing/2014/main" xmlns="" id="{434BD54B-24C4-E646-B1E9-D91C0D73539B}"/>
              </a:ext>
            </a:extLst>
          </p:cNvPr>
          <p:cNvSpPr/>
          <p:nvPr/>
        </p:nvSpPr>
        <p:spPr>
          <a:xfrm>
            <a:off x="3505096"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5" name="Rectangle 94">
            <a:extLst>
              <a:ext uri="{FF2B5EF4-FFF2-40B4-BE49-F238E27FC236}">
                <a16:creationId xmlns:a16="http://schemas.microsoft.com/office/drawing/2014/main" xmlns="" id="{11CD07DD-5126-B947-A8C6-7D71FACDD110}"/>
              </a:ext>
            </a:extLst>
          </p:cNvPr>
          <p:cNvSpPr/>
          <p:nvPr/>
        </p:nvSpPr>
        <p:spPr>
          <a:xfrm>
            <a:off x="4197931"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6" name="Rectangle 95">
            <a:extLst>
              <a:ext uri="{FF2B5EF4-FFF2-40B4-BE49-F238E27FC236}">
                <a16:creationId xmlns:a16="http://schemas.microsoft.com/office/drawing/2014/main" xmlns="" id="{A4F17605-AF49-FD4A-BCA9-2FD18E26E7B3}"/>
              </a:ext>
            </a:extLst>
          </p:cNvPr>
          <p:cNvSpPr/>
          <p:nvPr/>
        </p:nvSpPr>
        <p:spPr>
          <a:xfrm>
            <a:off x="4914651" y="3310219"/>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7" name="Rectangle 96">
            <a:extLst>
              <a:ext uri="{FF2B5EF4-FFF2-40B4-BE49-F238E27FC236}">
                <a16:creationId xmlns:a16="http://schemas.microsoft.com/office/drawing/2014/main" xmlns="" id="{C2A2C597-BF41-FA4C-A0AD-3B1F51714BC7}"/>
              </a:ext>
            </a:extLst>
          </p:cNvPr>
          <p:cNvSpPr/>
          <p:nvPr/>
        </p:nvSpPr>
        <p:spPr>
          <a:xfrm>
            <a:off x="5710811" y="3279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8" name="Rectangle 97">
            <a:extLst>
              <a:ext uri="{FF2B5EF4-FFF2-40B4-BE49-F238E27FC236}">
                <a16:creationId xmlns:a16="http://schemas.microsoft.com/office/drawing/2014/main" xmlns="" id="{53020171-3C42-E14A-8D11-C941A709AB29}"/>
              </a:ext>
            </a:extLst>
          </p:cNvPr>
          <p:cNvSpPr/>
          <p:nvPr/>
        </p:nvSpPr>
        <p:spPr>
          <a:xfrm>
            <a:off x="6389165" y="3293166"/>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9" name="Rectangle 98">
            <a:extLst>
              <a:ext uri="{FF2B5EF4-FFF2-40B4-BE49-F238E27FC236}">
                <a16:creationId xmlns:a16="http://schemas.microsoft.com/office/drawing/2014/main" xmlns="" id="{5925780E-FFE7-B44B-BDD5-C96E910833D6}"/>
              </a:ext>
            </a:extLst>
          </p:cNvPr>
          <p:cNvSpPr/>
          <p:nvPr/>
        </p:nvSpPr>
        <p:spPr>
          <a:xfrm>
            <a:off x="7105929"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1" name="Oval 100">
            <a:extLst>
              <a:ext uri="{FF2B5EF4-FFF2-40B4-BE49-F238E27FC236}">
                <a16:creationId xmlns:a16="http://schemas.microsoft.com/office/drawing/2014/main" xmlns="" id="{F7371FC2-0F90-F741-8714-803E29083B98}"/>
              </a:ext>
            </a:extLst>
          </p:cNvPr>
          <p:cNvSpPr>
            <a:spLocks noChangeAspect="1"/>
          </p:cNvSpPr>
          <p:nvPr/>
        </p:nvSpPr>
        <p:spPr>
          <a:xfrm>
            <a:off x="4174290" y="137263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02" name="Oval 101">
            <a:extLst>
              <a:ext uri="{FF2B5EF4-FFF2-40B4-BE49-F238E27FC236}">
                <a16:creationId xmlns:a16="http://schemas.microsoft.com/office/drawing/2014/main" xmlns="" id="{357A8E93-88E2-BF4F-A988-7CA7C48D56D2}"/>
              </a:ext>
            </a:extLst>
          </p:cNvPr>
          <p:cNvSpPr>
            <a:spLocks noChangeAspect="1"/>
          </p:cNvSpPr>
          <p:nvPr/>
        </p:nvSpPr>
        <p:spPr>
          <a:xfrm>
            <a:off x="6438261" y="1377447"/>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03" name="TextBox 102">
            <a:extLst>
              <a:ext uri="{FF2B5EF4-FFF2-40B4-BE49-F238E27FC236}">
                <a16:creationId xmlns:a16="http://schemas.microsoft.com/office/drawing/2014/main" xmlns="" id="{849566F7-6BBD-4947-9265-0292CEC2033E}"/>
              </a:ext>
            </a:extLst>
          </p:cNvPr>
          <p:cNvSpPr txBox="1"/>
          <p:nvPr/>
        </p:nvSpPr>
        <p:spPr>
          <a:xfrm>
            <a:off x="7696470" y="3600430"/>
            <a:ext cx="511679" cy="351635"/>
          </a:xfrm>
          <a:prstGeom prst="rect">
            <a:avLst/>
          </a:prstGeom>
          <a:noFill/>
        </p:spPr>
        <p:txBody>
          <a:bodyPr wrap="none" rtlCol="0">
            <a:spAutoFit/>
          </a:bodyPr>
          <a:lstStyle/>
          <a:p>
            <a:r>
              <a:rPr lang="en-US" b="1" dirty="0"/>
              <a:t>……</a:t>
            </a:r>
          </a:p>
        </p:txBody>
      </p:sp>
      <p:sp>
        <p:nvSpPr>
          <p:cNvPr id="109" name="Oval 108">
            <a:extLst>
              <a:ext uri="{FF2B5EF4-FFF2-40B4-BE49-F238E27FC236}">
                <a16:creationId xmlns:a16="http://schemas.microsoft.com/office/drawing/2014/main" xmlns="" id="{103E8EE9-A67C-F945-BC5D-42A36AF5EC55}"/>
              </a:ext>
            </a:extLst>
          </p:cNvPr>
          <p:cNvSpPr>
            <a:spLocks noChangeAspect="1"/>
          </p:cNvSpPr>
          <p:nvPr/>
        </p:nvSpPr>
        <p:spPr>
          <a:xfrm>
            <a:off x="1946810" y="1398973"/>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10" name="Oval 109">
            <a:extLst>
              <a:ext uri="{FF2B5EF4-FFF2-40B4-BE49-F238E27FC236}">
                <a16:creationId xmlns:a16="http://schemas.microsoft.com/office/drawing/2014/main" xmlns="" id="{90090C6D-8603-6A4A-995A-CD7EEFD167AE}"/>
              </a:ext>
            </a:extLst>
          </p:cNvPr>
          <p:cNvSpPr>
            <a:spLocks noChangeAspect="1"/>
          </p:cNvSpPr>
          <p:nvPr/>
        </p:nvSpPr>
        <p:spPr>
          <a:xfrm>
            <a:off x="1919740" y="250604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11" name="Oval 110">
            <a:extLst>
              <a:ext uri="{FF2B5EF4-FFF2-40B4-BE49-F238E27FC236}">
                <a16:creationId xmlns:a16="http://schemas.microsoft.com/office/drawing/2014/main" xmlns="" id="{0ACFA3E7-7B2F-144E-86F4-556B837993D4}"/>
              </a:ext>
            </a:extLst>
          </p:cNvPr>
          <p:cNvSpPr>
            <a:spLocks noChangeAspect="1"/>
          </p:cNvSpPr>
          <p:nvPr/>
        </p:nvSpPr>
        <p:spPr>
          <a:xfrm>
            <a:off x="4152086" y="248460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112" name="Oval 111">
            <a:extLst>
              <a:ext uri="{FF2B5EF4-FFF2-40B4-BE49-F238E27FC236}">
                <a16:creationId xmlns:a16="http://schemas.microsoft.com/office/drawing/2014/main" xmlns="" id="{95BD0507-FD0B-AD4D-8552-0C525D90E67D}"/>
              </a:ext>
            </a:extLst>
          </p:cNvPr>
          <p:cNvSpPr>
            <a:spLocks noChangeAspect="1"/>
          </p:cNvSpPr>
          <p:nvPr/>
        </p:nvSpPr>
        <p:spPr>
          <a:xfrm>
            <a:off x="6388221" y="250482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 name="Rectangle 3">
            <a:extLst>
              <a:ext uri="{FF2B5EF4-FFF2-40B4-BE49-F238E27FC236}">
                <a16:creationId xmlns:a16="http://schemas.microsoft.com/office/drawing/2014/main" xmlns="" id="{FEFF0E49-CA3A-9D46-8D20-77B265BC8400}"/>
              </a:ext>
            </a:extLst>
          </p:cNvPr>
          <p:cNvSpPr/>
          <p:nvPr/>
        </p:nvSpPr>
        <p:spPr>
          <a:xfrm>
            <a:off x="0" y="1396529"/>
            <a:ext cx="1364476" cy="584775"/>
          </a:xfrm>
          <a:prstGeom prst="rect">
            <a:avLst/>
          </a:prstGeom>
        </p:spPr>
        <p:txBody>
          <a:bodyPr wrap="none">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Upper-layer </a:t>
            </a:r>
          </a:p>
          <a:p>
            <a:r>
              <a:rPr lang="en-US" sz="1600"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113" name="Rectangle 112">
            <a:extLst>
              <a:ext uri="{FF2B5EF4-FFF2-40B4-BE49-F238E27FC236}">
                <a16:creationId xmlns:a16="http://schemas.microsoft.com/office/drawing/2014/main" xmlns="" id="{9CFFB8A2-F26D-7F42-81BD-4579232EB3AE}"/>
              </a:ext>
            </a:extLst>
          </p:cNvPr>
          <p:cNvSpPr/>
          <p:nvPr/>
        </p:nvSpPr>
        <p:spPr>
          <a:xfrm>
            <a:off x="-35918" y="2434937"/>
            <a:ext cx="1364476" cy="584775"/>
          </a:xfrm>
          <a:prstGeom prst="rect">
            <a:avLst/>
          </a:prstGeom>
        </p:spPr>
        <p:txBody>
          <a:bodyPr wrap="none">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Lower-layer </a:t>
            </a:r>
          </a:p>
          <a:p>
            <a:r>
              <a:rPr lang="en-US" sz="1600"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40" name="Title 1">
            <a:extLst>
              <a:ext uri="{FF2B5EF4-FFF2-40B4-BE49-F238E27FC236}">
                <a16:creationId xmlns:a16="http://schemas.microsoft.com/office/drawing/2014/main" xmlns="" id="{E84E651E-8957-C141-9181-51CC3CD1F0E6}"/>
              </a:ext>
            </a:extLst>
          </p:cNvPr>
          <p:cNvSpPr txBox="1">
            <a:spLocks/>
          </p:cNvSpPr>
          <p:nvPr/>
        </p:nvSpPr>
        <p:spPr>
          <a:xfrm>
            <a:off x="657265" y="94384"/>
            <a:ext cx="7663543" cy="817230"/>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US" sz="26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Distributed caching as load balancer</a:t>
            </a:r>
          </a:p>
        </p:txBody>
      </p:sp>
      <p:sp>
        <p:nvSpPr>
          <p:cNvPr id="38" name="TextBox 37">
            <a:extLst>
              <a:ext uri="{FF2B5EF4-FFF2-40B4-BE49-F238E27FC236}">
                <a16:creationId xmlns:a16="http://schemas.microsoft.com/office/drawing/2014/main" xmlns="" id="{123523A5-31F5-4947-883C-EF6232BBE9E3}"/>
              </a:ext>
            </a:extLst>
          </p:cNvPr>
          <p:cNvSpPr txBox="1"/>
          <p:nvPr/>
        </p:nvSpPr>
        <p:spPr>
          <a:xfrm>
            <a:off x="144999" y="3321924"/>
            <a:ext cx="938077" cy="610936"/>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m</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p:txBody>
      </p:sp>
      <p:sp>
        <p:nvSpPr>
          <p:cNvPr id="39" name="TextBox 38">
            <a:extLst>
              <a:ext uri="{FF2B5EF4-FFF2-40B4-BE49-F238E27FC236}">
                <a16:creationId xmlns:a16="http://schemas.microsoft.com/office/drawing/2014/main" xmlns="" id="{0366A2DC-0E6A-6C4E-88EF-6B8766378176}"/>
              </a:ext>
            </a:extLst>
          </p:cNvPr>
          <p:cNvSpPr txBox="1"/>
          <p:nvPr/>
        </p:nvSpPr>
        <p:spPr>
          <a:xfrm>
            <a:off x="2715569" y="845473"/>
            <a:ext cx="3546933" cy="400110"/>
          </a:xfrm>
          <a:prstGeom prst="rect">
            <a:avLst/>
          </a:prstGeom>
          <a:noFill/>
        </p:spPr>
        <p:txBody>
          <a:bodyPr wrap="none" rtlCol="0">
            <a:spAutoFit/>
          </a:bodyPr>
          <a:lstStyle/>
          <a:p>
            <a:r>
              <a:rPr lang="en-US" sz="2000" dirty="0">
                <a:solidFill>
                  <a:schemeClr val="accent5"/>
                </a:solidFill>
              </a:rPr>
              <a:t>Cache hottest O(m log m) items.</a:t>
            </a:r>
          </a:p>
        </p:txBody>
      </p:sp>
      <p:sp>
        <p:nvSpPr>
          <p:cNvPr id="41" name="TextBox 40">
            <a:extLst>
              <a:ext uri="{FF2B5EF4-FFF2-40B4-BE49-F238E27FC236}">
                <a16:creationId xmlns:a16="http://schemas.microsoft.com/office/drawing/2014/main" xmlns="" id="{A286CC4B-4579-8A41-ACF2-89B176647A23}"/>
              </a:ext>
            </a:extLst>
          </p:cNvPr>
          <p:cNvSpPr txBox="1"/>
          <p:nvPr/>
        </p:nvSpPr>
        <p:spPr>
          <a:xfrm>
            <a:off x="1023501" y="4520960"/>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b="1" dirty="0"/>
              <a:t>Provable</a:t>
            </a:r>
            <a:r>
              <a:rPr lang="en-US" sz="2000" dirty="0"/>
              <a:t>, </a:t>
            </a:r>
            <a:r>
              <a:rPr lang="en-US" sz="2000" b="1" dirty="0"/>
              <a:t>Practical</a:t>
            </a:r>
            <a:r>
              <a:rPr lang="en-US" sz="2000" dirty="0"/>
              <a:t>, </a:t>
            </a:r>
            <a:r>
              <a:rPr lang="en-US" sz="2000" b="1" dirty="0"/>
              <a:t>General</a:t>
            </a:r>
            <a:r>
              <a:rPr lang="en-US" sz="2000" dirty="0"/>
              <a:t> mechanism.</a:t>
            </a:r>
          </a:p>
        </p:txBody>
      </p:sp>
    </p:spTree>
    <p:extLst>
      <p:ext uri="{BB962C8B-B14F-4D97-AF65-F5344CB8AC3E}">
        <p14:creationId xmlns:p14="http://schemas.microsoft.com/office/powerpoint/2010/main" val="2629444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Natural goals on a distributed caching mechanism</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12</a:t>
            </a:fld>
            <a:endParaRPr lang="en-US" dirty="0">
              <a:latin typeface="Helvetica" charset="0"/>
              <a:ea typeface="Helvetica" charset="0"/>
              <a:cs typeface="Helvetica" charset="0"/>
            </a:endParaRPr>
          </a:p>
        </p:txBody>
      </p:sp>
      <p:sp>
        <p:nvSpPr>
          <p:cNvPr id="3" name="TextBox 2">
            <a:extLst>
              <a:ext uri="{FF2B5EF4-FFF2-40B4-BE49-F238E27FC236}">
                <a16:creationId xmlns:a16="http://schemas.microsoft.com/office/drawing/2014/main" xmlns="" id="{FFEE4F50-CFCE-3144-BE04-B1B459A12009}"/>
              </a:ext>
            </a:extLst>
          </p:cNvPr>
          <p:cNvSpPr txBox="1"/>
          <p:nvPr/>
        </p:nvSpPr>
        <p:spPr>
          <a:xfrm>
            <a:off x="668928" y="957966"/>
            <a:ext cx="7846422" cy="830997"/>
          </a:xfrm>
          <a:prstGeom prst="rect">
            <a:avLst/>
          </a:prstGeom>
          <a:noFill/>
        </p:spPr>
        <p:txBody>
          <a:bodyPr wrap="square" rtlCol="0">
            <a:spAutoFit/>
          </a:bodyPr>
          <a:lstStyle/>
          <a:p>
            <a:r>
              <a:rPr lang="en-US" sz="2400" dirty="0">
                <a:latin typeface="Helvetica Neue" panose="02000503000000020004" pitchFamily="2" charset="0"/>
                <a:ea typeface="Helvetica Neue" panose="02000503000000020004" pitchFamily="2" charset="0"/>
                <a:cs typeface="Helvetica Neue" panose="02000503000000020004" pitchFamily="2" charset="0"/>
              </a:rPr>
              <a:t>Ideally, </a:t>
            </a:r>
            <a:r>
              <a:rPr lang="en-US" sz="24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400" dirty="0">
                <a:latin typeface="Helvetica Neue" panose="02000503000000020004" pitchFamily="2" charset="0"/>
                <a:ea typeface="Helvetica Neue" panose="02000503000000020004" pitchFamily="2" charset="0"/>
                <a:cs typeface="Helvetica Neue" panose="02000503000000020004" pitchFamily="2" charset="0"/>
              </a:rPr>
              <a:t> should be as good as  </a:t>
            </a:r>
          </a:p>
          <a:p>
            <a:r>
              <a:rPr lang="en-US" sz="2400" dirty="0">
                <a:latin typeface="Helvetica Neue" panose="02000503000000020004" pitchFamily="2" charset="0"/>
                <a:ea typeface="Helvetica Neue" panose="02000503000000020004" pitchFamily="2" charset="0"/>
                <a:cs typeface="Helvetica Neue" panose="02000503000000020004" pitchFamily="2" charset="0"/>
              </a:rPr>
              <a:t>“</a:t>
            </a:r>
            <a:r>
              <a:rPr lang="en-US" sz="2400" b="1" dirty="0">
                <a:latin typeface="Helvetica Neue" panose="02000503000000020004" pitchFamily="2" charset="0"/>
                <a:ea typeface="Helvetica Neue" panose="02000503000000020004" pitchFamily="2" charset="0"/>
                <a:cs typeface="Helvetica Neue" panose="02000503000000020004" pitchFamily="2" charset="0"/>
              </a:rPr>
              <a:t>one big cache</a:t>
            </a:r>
            <a:r>
              <a:rPr lang="en-US" sz="2400" dirty="0">
                <a:latin typeface="Helvetica Neue" panose="02000503000000020004" pitchFamily="2" charset="0"/>
                <a:ea typeface="Helvetica Neue" panose="02000503000000020004" pitchFamily="2" charset="0"/>
                <a:cs typeface="Helvetica Neue" panose="02000503000000020004" pitchFamily="2" charset="0"/>
              </a:rPr>
              <a:t>” to absorb O(m log m) hottest items.</a:t>
            </a:r>
          </a:p>
        </p:txBody>
      </p:sp>
      <p:sp>
        <p:nvSpPr>
          <p:cNvPr id="21" name="TextBox 20">
            <a:extLst>
              <a:ext uri="{FF2B5EF4-FFF2-40B4-BE49-F238E27FC236}">
                <a16:creationId xmlns:a16="http://schemas.microsoft.com/office/drawing/2014/main" xmlns="" id="{6A5D0F95-9EC6-2745-8B6B-6C44CB36A17E}"/>
              </a:ext>
            </a:extLst>
          </p:cNvPr>
          <p:cNvSpPr txBox="1"/>
          <p:nvPr/>
        </p:nvSpPr>
        <p:spPr>
          <a:xfrm>
            <a:off x="924587" y="4292966"/>
            <a:ext cx="1309333"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Lower-layer</a:t>
            </a:r>
          </a:p>
        </p:txBody>
      </p:sp>
      <p:sp>
        <p:nvSpPr>
          <p:cNvPr id="23" name="TextBox 22">
            <a:extLst>
              <a:ext uri="{FF2B5EF4-FFF2-40B4-BE49-F238E27FC236}">
                <a16:creationId xmlns:a16="http://schemas.microsoft.com/office/drawing/2014/main" xmlns="" id="{C2E501DF-F978-B642-9232-FE5CA8EBD3F0}"/>
              </a:ext>
            </a:extLst>
          </p:cNvPr>
          <p:cNvSpPr txBox="1"/>
          <p:nvPr/>
        </p:nvSpPr>
        <p:spPr>
          <a:xfrm>
            <a:off x="950716" y="3627628"/>
            <a:ext cx="1314142"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Upper-layer</a:t>
            </a:r>
          </a:p>
        </p:txBody>
      </p:sp>
      <p:sp>
        <p:nvSpPr>
          <p:cNvPr id="24" name="Oval 23">
            <a:extLst>
              <a:ext uri="{FF2B5EF4-FFF2-40B4-BE49-F238E27FC236}">
                <a16:creationId xmlns:a16="http://schemas.microsoft.com/office/drawing/2014/main" xmlns="" id="{ADA4040F-DC75-564F-9903-B8CA1747A821}"/>
              </a:ext>
            </a:extLst>
          </p:cNvPr>
          <p:cNvSpPr>
            <a:spLocks noChangeAspect="1"/>
          </p:cNvSpPr>
          <p:nvPr/>
        </p:nvSpPr>
        <p:spPr>
          <a:xfrm>
            <a:off x="3132189" y="3627628"/>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5" name="TextBox 24">
            <a:extLst>
              <a:ext uri="{FF2B5EF4-FFF2-40B4-BE49-F238E27FC236}">
                <a16:creationId xmlns:a16="http://schemas.microsoft.com/office/drawing/2014/main" xmlns="" id="{EFD0B1F6-1A30-7F4E-B257-ABC798345EF7}"/>
              </a:ext>
            </a:extLst>
          </p:cNvPr>
          <p:cNvSpPr txBox="1"/>
          <p:nvPr/>
        </p:nvSpPr>
        <p:spPr>
          <a:xfrm>
            <a:off x="2903187"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26" name="Oval 25">
            <a:extLst>
              <a:ext uri="{FF2B5EF4-FFF2-40B4-BE49-F238E27FC236}">
                <a16:creationId xmlns:a16="http://schemas.microsoft.com/office/drawing/2014/main" xmlns="" id="{4AF51630-1835-D043-B861-1A7E410F479F}"/>
              </a:ext>
            </a:extLst>
          </p:cNvPr>
          <p:cNvSpPr>
            <a:spLocks noChangeAspect="1"/>
          </p:cNvSpPr>
          <p:nvPr/>
        </p:nvSpPr>
        <p:spPr>
          <a:xfrm>
            <a:off x="3151047" y="4286572"/>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9" name="Oval 38">
            <a:extLst>
              <a:ext uri="{FF2B5EF4-FFF2-40B4-BE49-F238E27FC236}">
                <a16:creationId xmlns:a16="http://schemas.microsoft.com/office/drawing/2014/main" xmlns="" id="{10951E8B-1BDB-7449-BA25-8476245CDB13}"/>
              </a:ext>
            </a:extLst>
          </p:cNvPr>
          <p:cNvSpPr>
            <a:spLocks noChangeAspect="1"/>
          </p:cNvSpPr>
          <p:nvPr/>
        </p:nvSpPr>
        <p:spPr>
          <a:xfrm>
            <a:off x="4434902" y="363864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0" name="TextBox 39">
            <a:extLst>
              <a:ext uri="{FF2B5EF4-FFF2-40B4-BE49-F238E27FC236}">
                <a16:creationId xmlns:a16="http://schemas.microsoft.com/office/drawing/2014/main" xmlns="" id="{13467C56-FC80-6F43-829E-1D8B3F028686}"/>
              </a:ext>
            </a:extLst>
          </p:cNvPr>
          <p:cNvSpPr txBox="1"/>
          <p:nvPr/>
        </p:nvSpPr>
        <p:spPr>
          <a:xfrm>
            <a:off x="4172849"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1" name="Oval 40">
            <a:extLst>
              <a:ext uri="{FF2B5EF4-FFF2-40B4-BE49-F238E27FC236}">
                <a16:creationId xmlns:a16="http://schemas.microsoft.com/office/drawing/2014/main" xmlns="" id="{11F7EBD8-8C4A-464A-8BC2-B01D06AC594C}"/>
              </a:ext>
            </a:extLst>
          </p:cNvPr>
          <p:cNvSpPr>
            <a:spLocks noChangeAspect="1"/>
          </p:cNvSpPr>
          <p:nvPr/>
        </p:nvSpPr>
        <p:spPr>
          <a:xfrm>
            <a:off x="4442743" y="427555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2" name="Oval 41">
            <a:extLst>
              <a:ext uri="{FF2B5EF4-FFF2-40B4-BE49-F238E27FC236}">
                <a16:creationId xmlns:a16="http://schemas.microsoft.com/office/drawing/2014/main" xmlns="" id="{26921FC8-0CF1-2C48-9F3D-E759F1E4DCFB}"/>
              </a:ext>
            </a:extLst>
          </p:cNvPr>
          <p:cNvSpPr>
            <a:spLocks noChangeAspect="1"/>
          </p:cNvSpPr>
          <p:nvPr/>
        </p:nvSpPr>
        <p:spPr>
          <a:xfrm>
            <a:off x="5814556" y="363864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3" name="TextBox 42">
            <a:extLst>
              <a:ext uri="{FF2B5EF4-FFF2-40B4-BE49-F238E27FC236}">
                <a16:creationId xmlns:a16="http://schemas.microsoft.com/office/drawing/2014/main" xmlns="" id="{7389B2A0-6AC9-4648-9B4B-A97F427B1BC2}"/>
              </a:ext>
            </a:extLst>
          </p:cNvPr>
          <p:cNvSpPr txBox="1"/>
          <p:nvPr/>
        </p:nvSpPr>
        <p:spPr>
          <a:xfrm>
            <a:off x="5585554"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4" name="Oval 43">
            <a:extLst>
              <a:ext uri="{FF2B5EF4-FFF2-40B4-BE49-F238E27FC236}">
                <a16:creationId xmlns:a16="http://schemas.microsoft.com/office/drawing/2014/main" xmlns="" id="{3A990C16-DD52-E24D-BC8D-1148F9FA0E0E}"/>
              </a:ext>
            </a:extLst>
          </p:cNvPr>
          <p:cNvSpPr>
            <a:spLocks noChangeAspect="1"/>
          </p:cNvSpPr>
          <p:nvPr/>
        </p:nvSpPr>
        <p:spPr>
          <a:xfrm>
            <a:off x="5833414" y="4286572"/>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5" name="Can 44">
            <a:extLst>
              <a:ext uri="{FF2B5EF4-FFF2-40B4-BE49-F238E27FC236}">
                <a16:creationId xmlns:a16="http://schemas.microsoft.com/office/drawing/2014/main" xmlns="" id="{89F60797-5DC9-9848-B852-99D1D013FC15}"/>
              </a:ext>
            </a:extLst>
          </p:cNvPr>
          <p:cNvSpPr/>
          <p:nvPr/>
        </p:nvSpPr>
        <p:spPr>
          <a:xfrm>
            <a:off x="3119242" y="480173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6" name="Can 45">
            <a:extLst>
              <a:ext uri="{FF2B5EF4-FFF2-40B4-BE49-F238E27FC236}">
                <a16:creationId xmlns:a16="http://schemas.microsoft.com/office/drawing/2014/main" xmlns="" id="{C48800D2-EED2-574A-B80F-8735FFCD1314}"/>
              </a:ext>
            </a:extLst>
          </p:cNvPr>
          <p:cNvSpPr/>
          <p:nvPr/>
        </p:nvSpPr>
        <p:spPr>
          <a:xfrm>
            <a:off x="4413820" y="478670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7" name="Can 46">
            <a:extLst>
              <a:ext uri="{FF2B5EF4-FFF2-40B4-BE49-F238E27FC236}">
                <a16:creationId xmlns:a16="http://schemas.microsoft.com/office/drawing/2014/main" xmlns="" id="{1741513A-CCEC-924A-A23C-A409AF92AB20}"/>
              </a:ext>
            </a:extLst>
          </p:cNvPr>
          <p:cNvSpPr/>
          <p:nvPr/>
        </p:nvSpPr>
        <p:spPr>
          <a:xfrm>
            <a:off x="5822397" y="4804727"/>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8" name="TextBox 47">
            <a:extLst>
              <a:ext uri="{FF2B5EF4-FFF2-40B4-BE49-F238E27FC236}">
                <a16:creationId xmlns:a16="http://schemas.microsoft.com/office/drawing/2014/main" xmlns="" id="{EA9CC5A0-822F-1A4E-BB58-1371990B2AF0}"/>
              </a:ext>
            </a:extLst>
          </p:cNvPr>
          <p:cNvSpPr txBox="1"/>
          <p:nvPr/>
        </p:nvSpPr>
        <p:spPr>
          <a:xfrm>
            <a:off x="981654" y="4715209"/>
            <a:ext cx="1252266" cy="351635"/>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 </a:t>
            </a:r>
            <a:r>
              <a:rPr lang="en-US" b="1" dirty="0">
                <a:latin typeface="Helvetica Neue" panose="02000503000000020004" pitchFamily="2" charset="0"/>
                <a:ea typeface="Helvetica Neue" panose="02000503000000020004" pitchFamily="2" charset="0"/>
                <a:cs typeface="Helvetica Neue" panose="02000503000000020004" pitchFamily="2" charset="0"/>
              </a:rPr>
              <a:t>m</a:t>
            </a:r>
            <a:r>
              <a:rPr lang="en-US" dirty="0">
                <a:latin typeface="Helvetica Neue" panose="02000503000000020004" pitchFamily="2" charset="0"/>
                <a:ea typeface="Helvetica Neue" panose="02000503000000020004" pitchFamily="2" charset="0"/>
                <a:cs typeface="Helvetica Neue" panose="02000503000000020004" pitchFamily="2" charset="0"/>
              </a:rPr>
              <a:t> clusters</a:t>
            </a:r>
          </a:p>
        </p:txBody>
      </p:sp>
    </p:spTree>
    <p:extLst>
      <p:ext uri="{BB962C8B-B14F-4D97-AF65-F5344CB8AC3E}">
        <p14:creationId xmlns:p14="http://schemas.microsoft.com/office/powerpoint/2010/main" val="872157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Natural goals on a distributed caching mechanism</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13</a:t>
            </a:fld>
            <a:endParaRPr lang="en-US" dirty="0">
              <a:latin typeface="Helvetica" charset="0"/>
              <a:ea typeface="Helvetica" charset="0"/>
              <a:cs typeface="Helvetica" charset="0"/>
            </a:endParaRPr>
          </a:p>
        </p:txBody>
      </p:sp>
      <p:sp>
        <p:nvSpPr>
          <p:cNvPr id="3" name="TextBox 2">
            <a:extLst>
              <a:ext uri="{FF2B5EF4-FFF2-40B4-BE49-F238E27FC236}">
                <a16:creationId xmlns:a16="http://schemas.microsoft.com/office/drawing/2014/main" xmlns="" id="{FFEE4F50-CFCE-3144-BE04-B1B459A12009}"/>
              </a:ext>
            </a:extLst>
          </p:cNvPr>
          <p:cNvSpPr txBox="1"/>
          <p:nvPr/>
        </p:nvSpPr>
        <p:spPr>
          <a:xfrm>
            <a:off x="668928" y="957966"/>
            <a:ext cx="7846422" cy="2585323"/>
          </a:xfrm>
          <a:prstGeom prst="rect">
            <a:avLst/>
          </a:prstGeom>
          <a:noFill/>
        </p:spPr>
        <p:txBody>
          <a:bodyPr wrap="square" rtlCol="0">
            <a:spAutoFit/>
          </a:bodyPr>
          <a:lstStyle/>
          <a:p>
            <a:r>
              <a:rPr lang="en-US" sz="2400" dirty="0">
                <a:latin typeface="Helvetica Neue" panose="02000503000000020004" pitchFamily="2" charset="0"/>
                <a:ea typeface="Helvetica Neue" panose="02000503000000020004" pitchFamily="2" charset="0"/>
                <a:cs typeface="Helvetica Neue" panose="02000503000000020004" pitchFamily="2" charset="0"/>
              </a:rPr>
              <a:t>Ideally, </a:t>
            </a:r>
            <a:r>
              <a:rPr lang="en-US" sz="24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400" dirty="0">
                <a:latin typeface="Helvetica Neue" panose="02000503000000020004" pitchFamily="2" charset="0"/>
                <a:ea typeface="Helvetica Neue" panose="02000503000000020004" pitchFamily="2" charset="0"/>
                <a:cs typeface="Helvetica Neue" panose="02000503000000020004" pitchFamily="2" charset="0"/>
              </a:rPr>
              <a:t> should be as good as  </a:t>
            </a:r>
          </a:p>
          <a:p>
            <a:r>
              <a:rPr lang="en-US" sz="2400" dirty="0">
                <a:latin typeface="Helvetica Neue" panose="02000503000000020004" pitchFamily="2" charset="0"/>
                <a:ea typeface="Helvetica Neue" panose="02000503000000020004" pitchFamily="2" charset="0"/>
                <a:cs typeface="Helvetica Neue" panose="02000503000000020004" pitchFamily="2" charset="0"/>
              </a:rPr>
              <a:t>“</a:t>
            </a:r>
            <a:r>
              <a:rPr lang="en-US" sz="2400" b="1" dirty="0">
                <a:latin typeface="Helvetica Neue" panose="02000503000000020004" pitchFamily="2" charset="0"/>
                <a:ea typeface="Helvetica Neue" panose="02000503000000020004" pitchFamily="2" charset="0"/>
                <a:cs typeface="Helvetica Neue" panose="02000503000000020004" pitchFamily="2" charset="0"/>
              </a:rPr>
              <a:t>one big cache</a:t>
            </a:r>
            <a:r>
              <a:rPr lang="en-US" sz="2400" dirty="0">
                <a:latin typeface="Helvetica Neue" panose="02000503000000020004" pitchFamily="2" charset="0"/>
                <a:ea typeface="Helvetica Neue" panose="02000503000000020004" pitchFamily="2" charset="0"/>
                <a:cs typeface="Helvetica Neue" panose="02000503000000020004" pitchFamily="2" charset="0"/>
              </a:rPr>
              <a:t>” to absorb O(m log m) hottest items.</a:t>
            </a:r>
          </a:p>
          <a:p>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r>
              <a:rPr lang="en-US" sz="2400" dirty="0">
                <a:latin typeface="Helvetica Neue" panose="02000503000000020004" pitchFamily="2" charset="0"/>
                <a:ea typeface="Helvetica Neue" panose="02000503000000020004" pitchFamily="2" charset="0"/>
                <a:cs typeface="Helvetica Neue" panose="02000503000000020004" pitchFamily="2" charset="0"/>
              </a:rPr>
              <a:t>To achieve “one big cache”:</a:t>
            </a:r>
          </a:p>
          <a:p>
            <a:pPr marL="342900" indent="-342900">
              <a:buFont typeface="Courier New" panose="02070309020205020404" pitchFamily="49" charset="0"/>
              <a:buChar char="o"/>
            </a:pP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Support </a:t>
            </a:r>
            <a:r>
              <a:rPr lang="en-US" sz="22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ANY</a:t>
            </a: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query workload to hottest O(m log m) items.</a:t>
            </a: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Courier New" panose="02070309020205020404" pitchFamily="49" charset="0"/>
              <a:buChar char="o"/>
            </a:pP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Each cache node is </a:t>
            </a:r>
            <a:r>
              <a:rPr lang="en-US" sz="22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NOT</a:t>
            </a: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overloaded.</a:t>
            </a: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Courier New" panose="02070309020205020404" pitchFamily="49" charset="0"/>
              <a:buChar char="o"/>
            </a:pP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Keep cache coherence with </a:t>
            </a:r>
            <a:r>
              <a:rPr lang="en-US" sz="22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MINIMAL</a:t>
            </a: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cost. </a:t>
            </a:r>
          </a:p>
        </p:txBody>
      </p:sp>
      <p:sp>
        <p:nvSpPr>
          <p:cNvPr id="12" name="TextBox 11">
            <a:extLst>
              <a:ext uri="{FF2B5EF4-FFF2-40B4-BE49-F238E27FC236}">
                <a16:creationId xmlns:a16="http://schemas.microsoft.com/office/drawing/2014/main" xmlns="" id="{31F81BFE-B71C-3143-AE7D-B2A22A1C35FB}"/>
              </a:ext>
            </a:extLst>
          </p:cNvPr>
          <p:cNvSpPr txBox="1"/>
          <p:nvPr/>
        </p:nvSpPr>
        <p:spPr>
          <a:xfrm>
            <a:off x="575179" y="4380543"/>
            <a:ext cx="1309333"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Lower-layer</a:t>
            </a:r>
          </a:p>
        </p:txBody>
      </p:sp>
      <p:sp>
        <p:nvSpPr>
          <p:cNvPr id="13" name="TextBox 12">
            <a:extLst>
              <a:ext uri="{FF2B5EF4-FFF2-40B4-BE49-F238E27FC236}">
                <a16:creationId xmlns:a16="http://schemas.microsoft.com/office/drawing/2014/main" xmlns="" id="{123CE1A9-CFCF-3946-A032-F4169D49DD61}"/>
              </a:ext>
            </a:extLst>
          </p:cNvPr>
          <p:cNvSpPr txBox="1"/>
          <p:nvPr/>
        </p:nvSpPr>
        <p:spPr>
          <a:xfrm>
            <a:off x="548385" y="3737973"/>
            <a:ext cx="1314142"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Upper-layer</a:t>
            </a:r>
          </a:p>
        </p:txBody>
      </p:sp>
      <p:sp>
        <p:nvSpPr>
          <p:cNvPr id="22" name="Oval 21">
            <a:extLst>
              <a:ext uri="{FF2B5EF4-FFF2-40B4-BE49-F238E27FC236}">
                <a16:creationId xmlns:a16="http://schemas.microsoft.com/office/drawing/2014/main" xmlns="" id="{CDD8D132-76F9-1A45-9875-55CAEDB7A59B}"/>
              </a:ext>
            </a:extLst>
          </p:cNvPr>
          <p:cNvSpPr>
            <a:spLocks noChangeAspect="1"/>
          </p:cNvSpPr>
          <p:nvPr/>
        </p:nvSpPr>
        <p:spPr>
          <a:xfrm>
            <a:off x="3132189" y="3627628"/>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7" name="TextBox 26">
            <a:extLst>
              <a:ext uri="{FF2B5EF4-FFF2-40B4-BE49-F238E27FC236}">
                <a16:creationId xmlns:a16="http://schemas.microsoft.com/office/drawing/2014/main" xmlns="" id="{F1C1C209-2CCA-9A4D-B83E-D30BD5EA787C}"/>
              </a:ext>
            </a:extLst>
          </p:cNvPr>
          <p:cNvSpPr txBox="1"/>
          <p:nvPr/>
        </p:nvSpPr>
        <p:spPr>
          <a:xfrm>
            <a:off x="2903187"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28" name="Oval 27">
            <a:extLst>
              <a:ext uri="{FF2B5EF4-FFF2-40B4-BE49-F238E27FC236}">
                <a16:creationId xmlns:a16="http://schemas.microsoft.com/office/drawing/2014/main" xmlns="" id="{FAA07669-2527-904F-A224-855B6667ACD3}"/>
              </a:ext>
            </a:extLst>
          </p:cNvPr>
          <p:cNvSpPr>
            <a:spLocks noChangeAspect="1"/>
          </p:cNvSpPr>
          <p:nvPr/>
        </p:nvSpPr>
        <p:spPr>
          <a:xfrm>
            <a:off x="3151047" y="4286572"/>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9" name="Oval 28">
            <a:extLst>
              <a:ext uri="{FF2B5EF4-FFF2-40B4-BE49-F238E27FC236}">
                <a16:creationId xmlns:a16="http://schemas.microsoft.com/office/drawing/2014/main" xmlns="" id="{18778608-1BED-8948-A970-5578C7054F0E}"/>
              </a:ext>
            </a:extLst>
          </p:cNvPr>
          <p:cNvSpPr>
            <a:spLocks noChangeAspect="1"/>
          </p:cNvSpPr>
          <p:nvPr/>
        </p:nvSpPr>
        <p:spPr>
          <a:xfrm>
            <a:off x="4434902" y="363864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0" name="TextBox 29">
            <a:extLst>
              <a:ext uri="{FF2B5EF4-FFF2-40B4-BE49-F238E27FC236}">
                <a16:creationId xmlns:a16="http://schemas.microsoft.com/office/drawing/2014/main" xmlns="" id="{1AC54AA2-F369-BB4A-A9DA-2F30C2F40BDD}"/>
              </a:ext>
            </a:extLst>
          </p:cNvPr>
          <p:cNvSpPr txBox="1"/>
          <p:nvPr/>
        </p:nvSpPr>
        <p:spPr>
          <a:xfrm>
            <a:off x="4172849"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31" name="Oval 30">
            <a:extLst>
              <a:ext uri="{FF2B5EF4-FFF2-40B4-BE49-F238E27FC236}">
                <a16:creationId xmlns:a16="http://schemas.microsoft.com/office/drawing/2014/main" xmlns="" id="{6A1CE0A7-4EC9-C441-B617-269109D82F90}"/>
              </a:ext>
            </a:extLst>
          </p:cNvPr>
          <p:cNvSpPr>
            <a:spLocks noChangeAspect="1"/>
          </p:cNvSpPr>
          <p:nvPr/>
        </p:nvSpPr>
        <p:spPr>
          <a:xfrm>
            <a:off x="4442743" y="427555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55C755C4-D5F4-D148-BFE2-03F5BFFF0BCB}"/>
              </a:ext>
            </a:extLst>
          </p:cNvPr>
          <p:cNvSpPr>
            <a:spLocks noChangeAspect="1"/>
          </p:cNvSpPr>
          <p:nvPr/>
        </p:nvSpPr>
        <p:spPr>
          <a:xfrm>
            <a:off x="5814556" y="3638645"/>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3" name="TextBox 32">
            <a:extLst>
              <a:ext uri="{FF2B5EF4-FFF2-40B4-BE49-F238E27FC236}">
                <a16:creationId xmlns:a16="http://schemas.microsoft.com/office/drawing/2014/main" xmlns="" id="{B5B24CE6-5387-E448-89FE-349AA041BB1C}"/>
              </a:ext>
            </a:extLst>
          </p:cNvPr>
          <p:cNvSpPr txBox="1"/>
          <p:nvPr/>
        </p:nvSpPr>
        <p:spPr>
          <a:xfrm>
            <a:off x="5585554" y="4244907"/>
            <a:ext cx="949776" cy="854540"/>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34" name="Oval 33">
            <a:extLst>
              <a:ext uri="{FF2B5EF4-FFF2-40B4-BE49-F238E27FC236}">
                <a16:creationId xmlns:a16="http://schemas.microsoft.com/office/drawing/2014/main" xmlns="" id="{F6EFB449-E0EF-D244-96BF-BCC213213722}"/>
              </a:ext>
            </a:extLst>
          </p:cNvPr>
          <p:cNvSpPr>
            <a:spLocks noChangeAspect="1"/>
          </p:cNvSpPr>
          <p:nvPr/>
        </p:nvSpPr>
        <p:spPr>
          <a:xfrm>
            <a:off x="5833414" y="4286572"/>
            <a:ext cx="426259" cy="426259"/>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5" name="Can 34">
            <a:extLst>
              <a:ext uri="{FF2B5EF4-FFF2-40B4-BE49-F238E27FC236}">
                <a16:creationId xmlns:a16="http://schemas.microsoft.com/office/drawing/2014/main" xmlns="" id="{76DF3B91-C152-F746-9273-41432E5DA1E2}"/>
              </a:ext>
            </a:extLst>
          </p:cNvPr>
          <p:cNvSpPr/>
          <p:nvPr/>
        </p:nvSpPr>
        <p:spPr>
          <a:xfrm>
            <a:off x="3119242" y="480173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6" name="Can 35">
            <a:extLst>
              <a:ext uri="{FF2B5EF4-FFF2-40B4-BE49-F238E27FC236}">
                <a16:creationId xmlns:a16="http://schemas.microsoft.com/office/drawing/2014/main" xmlns="" id="{9C30FDAE-5E9D-D14E-8998-7C97FF6C4940}"/>
              </a:ext>
            </a:extLst>
          </p:cNvPr>
          <p:cNvSpPr/>
          <p:nvPr/>
        </p:nvSpPr>
        <p:spPr>
          <a:xfrm>
            <a:off x="4413820" y="478670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7" name="Can 36">
            <a:extLst>
              <a:ext uri="{FF2B5EF4-FFF2-40B4-BE49-F238E27FC236}">
                <a16:creationId xmlns:a16="http://schemas.microsoft.com/office/drawing/2014/main" xmlns="" id="{63DB3F67-EABE-244E-BB1C-767BE9A55E35}"/>
              </a:ext>
            </a:extLst>
          </p:cNvPr>
          <p:cNvSpPr/>
          <p:nvPr/>
        </p:nvSpPr>
        <p:spPr>
          <a:xfrm>
            <a:off x="5822397" y="4804727"/>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Tree>
    <p:extLst>
      <p:ext uri="{BB962C8B-B14F-4D97-AF65-F5344CB8AC3E}">
        <p14:creationId xmlns:p14="http://schemas.microsoft.com/office/powerpoint/2010/main" val="271957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Design Challenges of </a:t>
            </a:r>
            <a:r>
              <a:rPr lang="en-US" sz="26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endPar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14</a:t>
            </a:fld>
            <a:endParaRPr lang="en-US" dirty="0">
              <a:latin typeface="Helvetica" charset="0"/>
              <a:ea typeface="Helvetica" charset="0"/>
              <a:cs typeface="Helvetica" charset="0"/>
            </a:endParaRPr>
          </a:p>
        </p:txBody>
      </p:sp>
      <p:sp>
        <p:nvSpPr>
          <p:cNvPr id="3" name="TextBox 2">
            <a:extLst>
              <a:ext uri="{FF2B5EF4-FFF2-40B4-BE49-F238E27FC236}">
                <a16:creationId xmlns:a16="http://schemas.microsoft.com/office/drawing/2014/main" xmlns="" id="{FFEE4F50-CFCE-3144-BE04-B1B459A12009}"/>
              </a:ext>
            </a:extLst>
          </p:cNvPr>
          <p:cNvSpPr txBox="1"/>
          <p:nvPr/>
        </p:nvSpPr>
        <p:spPr>
          <a:xfrm>
            <a:off x="750999" y="1075941"/>
            <a:ext cx="7863839" cy="1077218"/>
          </a:xfrm>
          <a:prstGeom prst="rect">
            <a:avLst/>
          </a:prstGeom>
          <a:noFill/>
        </p:spPr>
        <p:txBody>
          <a:bodyPr wrap="square" rtlCol="0">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#1: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allocate</a:t>
            </a:r>
            <a:r>
              <a:rPr lang="en-US" sz="2400" dirty="0">
                <a:latin typeface="Helvetica Neue" panose="02000503000000020004" pitchFamily="2" charset="0"/>
                <a:ea typeface="Helvetica Neue" panose="02000503000000020004" pitchFamily="2" charset="0"/>
                <a:cs typeface="Helvetica Neue" panose="02000503000000020004" pitchFamily="2" charset="0"/>
              </a:rPr>
              <a:t> cached items?</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Do not overload any cache node.</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Do not incur high cache coherence cost.</a:t>
            </a:r>
          </a:p>
        </p:txBody>
      </p:sp>
      <p:sp>
        <p:nvSpPr>
          <p:cNvPr id="4" name="Rectangle 3">
            <a:extLst>
              <a:ext uri="{FF2B5EF4-FFF2-40B4-BE49-F238E27FC236}">
                <a16:creationId xmlns:a16="http://schemas.microsoft.com/office/drawing/2014/main" xmlns="" id="{40C3BFA6-E288-1F49-A1D5-FD327819BCF3}"/>
              </a:ext>
            </a:extLst>
          </p:cNvPr>
          <p:cNvSpPr/>
          <p:nvPr/>
        </p:nvSpPr>
        <p:spPr>
          <a:xfrm>
            <a:off x="750998" y="2420676"/>
            <a:ext cx="7037537" cy="769441"/>
          </a:xfrm>
          <a:prstGeom prst="rect">
            <a:avLst/>
          </a:prstGeom>
        </p:spPr>
        <p:txBody>
          <a:bodyPr wrap="square">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#2: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query</a:t>
            </a:r>
            <a:r>
              <a:rPr lang="en-US" sz="2400" dirty="0">
                <a:latin typeface="Helvetica Neue" panose="02000503000000020004" pitchFamily="2" charset="0"/>
                <a:ea typeface="Helvetica Neue" panose="02000503000000020004" pitchFamily="2" charset="0"/>
                <a:cs typeface="Helvetica Neue" panose="02000503000000020004" pitchFamily="2" charset="0"/>
              </a:rPr>
              <a:t> the cached items?</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Provide best and stable cache query distribution.</a:t>
            </a:r>
          </a:p>
        </p:txBody>
      </p:sp>
      <p:sp>
        <p:nvSpPr>
          <p:cNvPr id="5" name="Rectangle 4">
            <a:extLst>
              <a:ext uri="{FF2B5EF4-FFF2-40B4-BE49-F238E27FC236}">
                <a16:creationId xmlns:a16="http://schemas.microsoft.com/office/drawing/2014/main" xmlns="" id="{09573655-ECC0-EF49-8169-1AB8FC4926C1}"/>
              </a:ext>
            </a:extLst>
          </p:cNvPr>
          <p:cNvSpPr/>
          <p:nvPr/>
        </p:nvSpPr>
        <p:spPr>
          <a:xfrm>
            <a:off x="750998" y="3457635"/>
            <a:ext cx="7392541" cy="769441"/>
          </a:xfrm>
          <a:prstGeom prst="rect">
            <a:avLst/>
          </a:prstGeom>
        </p:spPr>
        <p:txBody>
          <a:bodyPr wrap="square">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#3: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update</a:t>
            </a:r>
            <a:r>
              <a:rPr lang="en-US" sz="2400" dirty="0">
                <a:latin typeface="Helvetica Neue" panose="02000503000000020004" pitchFamily="2" charset="0"/>
                <a:ea typeface="Helvetica Neue" panose="02000503000000020004" pitchFamily="2" charset="0"/>
                <a:cs typeface="Helvetica Neue" panose="02000503000000020004" pitchFamily="2" charset="0"/>
              </a:rPr>
              <a:t> the cached items? </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Two-phase update to ensure cache coherence.</a:t>
            </a:r>
          </a:p>
        </p:txBody>
      </p:sp>
    </p:spTree>
    <p:extLst>
      <p:ext uri="{BB962C8B-B14F-4D97-AF65-F5344CB8AC3E}">
        <p14:creationId xmlns:p14="http://schemas.microsoft.com/office/powerpoint/2010/main" val="394822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624CE65-C9C3-5B44-B6DB-C3851FE44F69}"/>
              </a:ext>
            </a:extLst>
          </p:cNvPr>
          <p:cNvSpPr/>
          <p:nvPr/>
        </p:nvSpPr>
        <p:spPr>
          <a:xfrm>
            <a:off x="529162" y="924049"/>
            <a:ext cx="7676147" cy="2454877"/>
          </a:xfrm>
          <a:prstGeom prst="rect">
            <a:avLst/>
          </a:prstGeom>
          <a:solidFill>
            <a:schemeClr val="bg2"/>
          </a:solidFill>
          <a:ln>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Design Challenges of </a:t>
            </a:r>
            <a:r>
              <a:rPr lang="en-US" sz="26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endPar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15</a:t>
            </a:fld>
            <a:endParaRPr lang="en-US" dirty="0">
              <a:latin typeface="Helvetica" charset="0"/>
              <a:ea typeface="Helvetica" charset="0"/>
              <a:cs typeface="Helvetica" charset="0"/>
            </a:endParaRPr>
          </a:p>
        </p:txBody>
      </p:sp>
      <p:sp>
        <p:nvSpPr>
          <p:cNvPr id="3" name="TextBox 2">
            <a:extLst>
              <a:ext uri="{FF2B5EF4-FFF2-40B4-BE49-F238E27FC236}">
                <a16:creationId xmlns:a16="http://schemas.microsoft.com/office/drawing/2014/main" xmlns="" id="{FFEE4F50-CFCE-3144-BE04-B1B459A12009}"/>
              </a:ext>
            </a:extLst>
          </p:cNvPr>
          <p:cNvSpPr txBox="1"/>
          <p:nvPr/>
        </p:nvSpPr>
        <p:spPr>
          <a:xfrm>
            <a:off x="750999" y="1075941"/>
            <a:ext cx="7863839" cy="3170099"/>
          </a:xfrm>
          <a:prstGeom prst="rect">
            <a:avLst/>
          </a:prstGeom>
          <a:noFill/>
        </p:spPr>
        <p:txBody>
          <a:bodyPr wrap="square" rtlCol="0">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#1: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allocate</a:t>
            </a:r>
            <a:r>
              <a:rPr lang="en-US" sz="2400" dirty="0">
                <a:latin typeface="Helvetica Neue" panose="02000503000000020004" pitchFamily="2" charset="0"/>
                <a:ea typeface="Helvetica Neue" panose="02000503000000020004" pitchFamily="2" charset="0"/>
                <a:cs typeface="Helvetica Neue" panose="02000503000000020004" pitchFamily="2" charset="0"/>
              </a:rPr>
              <a:t> cached items?</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Do not overload any cache node.</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Do not incur high cache coherence cost.</a:t>
            </a:r>
          </a:p>
          <a:p>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#2: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query</a:t>
            </a:r>
            <a:r>
              <a:rPr lang="en-US" sz="2400" dirty="0">
                <a:latin typeface="Helvetica Neue" panose="02000503000000020004" pitchFamily="2" charset="0"/>
                <a:ea typeface="Helvetica Neue" panose="02000503000000020004" pitchFamily="2" charset="0"/>
                <a:cs typeface="Helvetica Neue" panose="02000503000000020004" pitchFamily="2" charset="0"/>
              </a:rPr>
              <a:t> the cached items?</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Provide best and stable cache query distribution.</a:t>
            </a:r>
          </a:p>
          <a:p>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Challenge #3: How to </a:t>
            </a:r>
            <a:r>
              <a:rPr lang="en-US" sz="24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update</a:t>
            </a:r>
            <a:r>
              <a:rPr lang="en-US" sz="2400" dirty="0">
                <a:latin typeface="Helvetica Neue" panose="02000503000000020004" pitchFamily="2" charset="0"/>
                <a:ea typeface="Helvetica Neue" panose="02000503000000020004" pitchFamily="2" charset="0"/>
                <a:cs typeface="Helvetica Neue" panose="02000503000000020004" pitchFamily="2" charset="0"/>
              </a:rPr>
              <a:t> the cached items? </a:t>
            </a:r>
          </a:p>
          <a:p>
            <a:pPr marL="713672" lvl="1" indent="-28575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Two-phase update to ensure cache coherence.</a:t>
            </a:r>
          </a:p>
        </p:txBody>
      </p:sp>
    </p:spTree>
    <p:extLst>
      <p:ext uri="{BB962C8B-B14F-4D97-AF65-F5344CB8AC3E}">
        <p14:creationId xmlns:p14="http://schemas.microsoft.com/office/powerpoint/2010/main" val="2252087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Challenge #1: How to allocate 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16</a:t>
            </a:fld>
            <a:endParaRPr lang="en-US" dirty="0">
              <a:latin typeface="Helvetica" charset="0"/>
              <a:ea typeface="Helvetica" charset="0"/>
              <a:cs typeface="Helvetica" charset="0"/>
            </a:endParaRPr>
          </a:p>
        </p:txBody>
      </p:sp>
      <p:sp>
        <p:nvSpPr>
          <p:cNvPr id="13" name="TextBox 12">
            <a:extLst>
              <a:ext uri="{FF2B5EF4-FFF2-40B4-BE49-F238E27FC236}">
                <a16:creationId xmlns:a16="http://schemas.microsoft.com/office/drawing/2014/main" xmlns="" id="{3917771C-077A-F546-897F-D8DF9FF4DFC7}"/>
              </a:ext>
            </a:extLst>
          </p:cNvPr>
          <p:cNvSpPr txBox="1"/>
          <p:nvPr/>
        </p:nvSpPr>
        <p:spPr>
          <a:xfrm>
            <a:off x="2478183" y="930712"/>
            <a:ext cx="3982244" cy="400110"/>
          </a:xfrm>
          <a:prstGeom prst="rect">
            <a:avLst/>
          </a:prstGeom>
          <a:noFill/>
        </p:spPr>
        <p:txBody>
          <a:bodyPr wrap="none" rtlCol="0">
            <a:spAutoFit/>
          </a:bodyPr>
          <a:lstStyle/>
          <a:p>
            <a:r>
              <a:rPr lang="en-US" sz="2000" dirty="0">
                <a:solidFill>
                  <a:schemeClr val="accent5"/>
                </a:solidFill>
              </a:rPr>
              <a:t>Strawman Sol #1: Cache-Replication </a:t>
            </a:r>
          </a:p>
        </p:txBody>
      </p:sp>
      <p:sp>
        <p:nvSpPr>
          <p:cNvPr id="14" name="TextBox 13">
            <a:extLst>
              <a:ext uri="{FF2B5EF4-FFF2-40B4-BE49-F238E27FC236}">
                <a16:creationId xmlns:a16="http://schemas.microsoft.com/office/drawing/2014/main" xmlns="" id="{66BCB9D0-3EA2-6B43-95A3-4DA4FFD8713B}"/>
              </a:ext>
            </a:extLst>
          </p:cNvPr>
          <p:cNvSpPr txBox="1"/>
          <p:nvPr/>
        </p:nvSpPr>
        <p:spPr>
          <a:xfrm>
            <a:off x="1796993" y="1616571"/>
            <a:ext cx="1298689"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,B,C,D,E}</a:t>
            </a:r>
          </a:p>
        </p:txBody>
      </p:sp>
      <p:sp>
        <p:nvSpPr>
          <p:cNvPr id="17" name="TextBox 16">
            <a:extLst>
              <a:ext uri="{FF2B5EF4-FFF2-40B4-BE49-F238E27FC236}">
                <a16:creationId xmlns:a16="http://schemas.microsoft.com/office/drawing/2014/main" xmlns="" id="{56C9961A-E4E1-EC4F-9B6B-4FE80DEBD257}"/>
              </a:ext>
            </a:extLst>
          </p:cNvPr>
          <p:cNvSpPr txBox="1"/>
          <p:nvPr/>
        </p:nvSpPr>
        <p:spPr>
          <a:xfrm>
            <a:off x="1915685" y="2830831"/>
            <a:ext cx="1011752"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 B, C}</a:t>
            </a:r>
          </a:p>
        </p:txBody>
      </p:sp>
      <p:sp>
        <p:nvSpPr>
          <p:cNvPr id="18" name="TextBox 17">
            <a:extLst>
              <a:ext uri="{FF2B5EF4-FFF2-40B4-BE49-F238E27FC236}">
                <a16:creationId xmlns:a16="http://schemas.microsoft.com/office/drawing/2014/main" xmlns="" id="{22D1265F-81D4-6947-B56A-F781D681CBF9}"/>
              </a:ext>
            </a:extLst>
          </p:cNvPr>
          <p:cNvSpPr txBox="1"/>
          <p:nvPr/>
        </p:nvSpPr>
        <p:spPr>
          <a:xfrm>
            <a:off x="4305816" y="2819031"/>
            <a:ext cx="742063" cy="400110"/>
          </a:xfrm>
          <a:prstGeom prst="rect">
            <a:avLst/>
          </a:prstGeom>
          <a:noFill/>
        </p:spPr>
        <p:txBody>
          <a:bodyPr wrap="none" rtlCol="0">
            <a:spAutoFit/>
          </a:bodyPr>
          <a:lstStyle/>
          <a:p>
            <a:r>
              <a:rPr lang="en-US" sz="2000" dirty="0"/>
              <a:t>{D, E}</a:t>
            </a:r>
          </a:p>
        </p:txBody>
      </p:sp>
      <p:sp>
        <p:nvSpPr>
          <p:cNvPr id="19" name="TextBox 18">
            <a:extLst>
              <a:ext uri="{FF2B5EF4-FFF2-40B4-BE49-F238E27FC236}">
                <a16:creationId xmlns:a16="http://schemas.microsoft.com/office/drawing/2014/main" xmlns="" id="{687F7D7F-A39B-E746-AA9A-95A1C87EEACC}"/>
              </a:ext>
            </a:extLst>
          </p:cNvPr>
          <p:cNvSpPr txBox="1"/>
          <p:nvPr/>
        </p:nvSpPr>
        <p:spPr>
          <a:xfrm>
            <a:off x="6702440" y="2813088"/>
            <a:ext cx="463588" cy="400110"/>
          </a:xfrm>
          <a:prstGeom prst="rect">
            <a:avLst/>
          </a:prstGeom>
          <a:noFill/>
        </p:spPr>
        <p:txBody>
          <a:bodyPr wrap="none" rtlCol="0">
            <a:spAutoFit/>
          </a:bodyPr>
          <a:lstStyle/>
          <a:p>
            <a:r>
              <a:rPr lang="en-US" sz="2000" dirty="0"/>
              <a:t>{F}</a:t>
            </a:r>
          </a:p>
        </p:txBody>
      </p:sp>
      <p:sp>
        <p:nvSpPr>
          <p:cNvPr id="20" name="TextBox 19">
            <a:extLst>
              <a:ext uri="{FF2B5EF4-FFF2-40B4-BE49-F238E27FC236}">
                <a16:creationId xmlns:a16="http://schemas.microsoft.com/office/drawing/2014/main" xmlns="" id="{5198161B-A9F0-C044-89D7-FB3C646F0D3F}"/>
              </a:ext>
            </a:extLst>
          </p:cNvPr>
          <p:cNvSpPr txBox="1"/>
          <p:nvPr/>
        </p:nvSpPr>
        <p:spPr>
          <a:xfrm>
            <a:off x="244897" y="4394706"/>
            <a:ext cx="840015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Cache-Replication incurs high cache coherence cost.</a:t>
            </a:r>
          </a:p>
        </p:txBody>
      </p:sp>
      <p:sp>
        <p:nvSpPr>
          <p:cNvPr id="25" name="TextBox 24">
            <a:extLst>
              <a:ext uri="{FF2B5EF4-FFF2-40B4-BE49-F238E27FC236}">
                <a16:creationId xmlns:a16="http://schemas.microsoft.com/office/drawing/2014/main" xmlns="" id="{0EA67054-F38D-7E48-93EF-DEE3DC802967}"/>
              </a:ext>
            </a:extLst>
          </p:cNvPr>
          <p:cNvSpPr txBox="1"/>
          <p:nvPr/>
        </p:nvSpPr>
        <p:spPr>
          <a:xfrm>
            <a:off x="3977838" y="1614664"/>
            <a:ext cx="1298689"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,B,C,D,E}</a:t>
            </a:r>
          </a:p>
        </p:txBody>
      </p:sp>
      <p:sp>
        <p:nvSpPr>
          <p:cNvPr id="26" name="TextBox 25">
            <a:extLst>
              <a:ext uri="{FF2B5EF4-FFF2-40B4-BE49-F238E27FC236}">
                <a16:creationId xmlns:a16="http://schemas.microsoft.com/office/drawing/2014/main" xmlns="" id="{054CCF44-D988-FF47-B2C8-B45B2992516F}"/>
              </a:ext>
            </a:extLst>
          </p:cNvPr>
          <p:cNvSpPr txBox="1"/>
          <p:nvPr/>
        </p:nvSpPr>
        <p:spPr>
          <a:xfrm>
            <a:off x="6268723" y="1616008"/>
            <a:ext cx="1298689"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,B,C,D,E}</a:t>
            </a:r>
          </a:p>
        </p:txBody>
      </p:sp>
      <p:cxnSp>
        <p:nvCxnSpPr>
          <p:cNvPr id="27" name="Straight Connector 26">
            <a:extLst>
              <a:ext uri="{FF2B5EF4-FFF2-40B4-BE49-F238E27FC236}">
                <a16:creationId xmlns:a16="http://schemas.microsoft.com/office/drawing/2014/main" xmlns="" id="{691B3A01-BC08-9744-9FF0-284976DE5433}"/>
              </a:ext>
            </a:extLst>
          </p:cNvPr>
          <p:cNvCxnSpPr>
            <a:cxnSpLocks/>
          </p:cNvCxnSpPr>
          <p:nvPr/>
        </p:nvCxnSpPr>
        <p:spPr>
          <a:xfrm flipH="1" flipV="1">
            <a:off x="2863328" y="2176999"/>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C5BF9279-9D22-7643-A928-101296D3E8DE}"/>
              </a:ext>
            </a:extLst>
          </p:cNvPr>
          <p:cNvSpPr txBox="1"/>
          <p:nvPr/>
        </p:nvSpPr>
        <p:spPr>
          <a:xfrm>
            <a:off x="2782579" y="2318206"/>
            <a:ext cx="1384033" cy="351635"/>
          </a:xfrm>
          <a:prstGeom prst="rect">
            <a:avLst/>
          </a:prstGeom>
          <a:noFill/>
        </p:spPr>
        <p:txBody>
          <a:bodyPr wrap="none" rtlCol="0">
            <a:spAutoFit/>
          </a:bodyPr>
          <a:lstStyle/>
          <a:p>
            <a:pPr algn="ctr"/>
            <a:r>
              <a:rPr lang="en-US" dirty="0"/>
              <a:t>Update cache</a:t>
            </a:r>
          </a:p>
        </p:txBody>
      </p:sp>
      <p:cxnSp>
        <p:nvCxnSpPr>
          <p:cNvPr id="31" name="Straight Connector 30">
            <a:extLst>
              <a:ext uri="{FF2B5EF4-FFF2-40B4-BE49-F238E27FC236}">
                <a16:creationId xmlns:a16="http://schemas.microsoft.com/office/drawing/2014/main" xmlns="" id="{24630CDA-D865-074A-8C58-D8D88E83E421}"/>
              </a:ext>
            </a:extLst>
          </p:cNvPr>
          <p:cNvCxnSpPr>
            <a:cxnSpLocks/>
          </p:cNvCxnSpPr>
          <p:nvPr/>
        </p:nvCxnSpPr>
        <p:spPr>
          <a:xfrm flipH="1" flipV="1">
            <a:off x="5129976" y="2208419"/>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xmlns="" id="{8D1D3A6A-A045-DF4F-A3C5-51E0EDF74247}"/>
              </a:ext>
            </a:extLst>
          </p:cNvPr>
          <p:cNvSpPr txBox="1"/>
          <p:nvPr/>
        </p:nvSpPr>
        <p:spPr>
          <a:xfrm>
            <a:off x="5049227" y="2349626"/>
            <a:ext cx="1384033" cy="351635"/>
          </a:xfrm>
          <a:prstGeom prst="rect">
            <a:avLst/>
          </a:prstGeom>
          <a:noFill/>
        </p:spPr>
        <p:txBody>
          <a:bodyPr wrap="none" rtlCol="0">
            <a:spAutoFit/>
          </a:bodyPr>
          <a:lstStyle/>
          <a:p>
            <a:pPr algn="ctr"/>
            <a:r>
              <a:rPr lang="en-US" dirty="0"/>
              <a:t>Update cache</a:t>
            </a:r>
          </a:p>
        </p:txBody>
      </p:sp>
      <p:cxnSp>
        <p:nvCxnSpPr>
          <p:cNvPr id="33" name="Straight Connector 32">
            <a:extLst>
              <a:ext uri="{FF2B5EF4-FFF2-40B4-BE49-F238E27FC236}">
                <a16:creationId xmlns:a16="http://schemas.microsoft.com/office/drawing/2014/main" xmlns="" id="{5E5FB425-D231-5E47-A8F3-41678BA9087D}"/>
              </a:ext>
            </a:extLst>
          </p:cNvPr>
          <p:cNvCxnSpPr>
            <a:cxnSpLocks/>
          </p:cNvCxnSpPr>
          <p:nvPr/>
        </p:nvCxnSpPr>
        <p:spPr>
          <a:xfrm flipH="1" flipV="1">
            <a:off x="7370391" y="2223136"/>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AAA3C9BA-38EF-B94B-9226-78BD39C7F441}"/>
              </a:ext>
            </a:extLst>
          </p:cNvPr>
          <p:cNvSpPr txBox="1"/>
          <p:nvPr/>
        </p:nvSpPr>
        <p:spPr>
          <a:xfrm>
            <a:off x="7289642" y="2364343"/>
            <a:ext cx="1384033" cy="351635"/>
          </a:xfrm>
          <a:prstGeom prst="rect">
            <a:avLst/>
          </a:prstGeom>
          <a:noFill/>
        </p:spPr>
        <p:txBody>
          <a:bodyPr wrap="none" rtlCol="0">
            <a:spAutoFit/>
          </a:bodyPr>
          <a:lstStyle/>
          <a:p>
            <a:pPr algn="ctr"/>
            <a:r>
              <a:rPr lang="en-US" dirty="0"/>
              <a:t>Update cache</a:t>
            </a:r>
          </a:p>
        </p:txBody>
      </p:sp>
      <p:cxnSp>
        <p:nvCxnSpPr>
          <p:cNvPr id="35" name="Straight Connector 34">
            <a:extLst>
              <a:ext uri="{FF2B5EF4-FFF2-40B4-BE49-F238E27FC236}">
                <a16:creationId xmlns:a16="http://schemas.microsoft.com/office/drawing/2014/main" xmlns="" id="{EB73AC77-D79E-CA4D-B7D1-1BF74C75C6E6}"/>
              </a:ext>
            </a:extLst>
          </p:cNvPr>
          <p:cNvCxnSpPr>
            <a:cxnSpLocks/>
          </p:cNvCxnSpPr>
          <p:nvPr/>
        </p:nvCxnSpPr>
        <p:spPr>
          <a:xfrm flipH="1" flipV="1">
            <a:off x="2871259" y="3334550"/>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xmlns="" id="{1B3DDABC-DBD8-EF43-B042-E723A4053C13}"/>
              </a:ext>
            </a:extLst>
          </p:cNvPr>
          <p:cNvSpPr txBox="1"/>
          <p:nvPr/>
        </p:nvSpPr>
        <p:spPr>
          <a:xfrm>
            <a:off x="2790510" y="3475757"/>
            <a:ext cx="1384033" cy="351635"/>
          </a:xfrm>
          <a:prstGeom prst="rect">
            <a:avLst/>
          </a:prstGeom>
          <a:noFill/>
        </p:spPr>
        <p:txBody>
          <a:bodyPr wrap="none" rtlCol="0">
            <a:spAutoFit/>
          </a:bodyPr>
          <a:lstStyle/>
          <a:p>
            <a:pPr algn="ctr"/>
            <a:r>
              <a:rPr lang="en-US" dirty="0"/>
              <a:t>Update cache</a:t>
            </a:r>
          </a:p>
        </p:txBody>
      </p:sp>
      <p:sp>
        <p:nvSpPr>
          <p:cNvPr id="28" name="Oval 27">
            <a:extLst>
              <a:ext uri="{FF2B5EF4-FFF2-40B4-BE49-F238E27FC236}">
                <a16:creationId xmlns:a16="http://schemas.microsoft.com/office/drawing/2014/main" xmlns="" id="{7DB9227E-BC8F-2545-8C41-077A61C0A381}"/>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9" name="Oval 28">
            <a:extLst>
              <a:ext uri="{FF2B5EF4-FFF2-40B4-BE49-F238E27FC236}">
                <a16:creationId xmlns:a16="http://schemas.microsoft.com/office/drawing/2014/main" xmlns="" id="{D8418F6C-C54D-814F-BEDD-36F059929CA7}"/>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7" name="Oval 36">
            <a:extLst>
              <a:ext uri="{FF2B5EF4-FFF2-40B4-BE49-F238E27FC236}">
                <a16:creationId xmlns:a16="http://schemas.microsoft.com/office/drawing/2014/main" xmlns="" id="{E0B09AF4-D8BC-1746-9A68-E842083E23CF}"/>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8" name="Oval 37">
            <a:extLst>
              <a:ext uri="{FF2B5EF4-FFF2-40B4-BE49-F238E27FC236}">
                <a16:creationId xmlns:a16="http://schemas.microsoft.com/office/drawing/2014/main" xmlns="" id="{14328095-D276-2149-B12C-5CD3EE84E2BF}"/>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9" name="Oval 38">
            <a:extLst>
              <a:ext uri="{FF2B5EF4-FFF2-40B4-BE49-F238E27FC236}">
                <a16:creationId xmlns:a16="http://schemas.microsoft.com/office/drawing/2014/main" xmlns="" id="{CC3E91CD-4AFC-0B4D-BF81-E50BC81BCA56}"/>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0" name="Oval 39">
            <a:extLst>
              <a:ext uri="{FF2B5EF4-FFF2-40B4-BE49-F238E27FC236}">
                <a16:creationId xmlns:a16="http://schemas.microsoft.com/office/drawing/2014/main" xmlns="" id="{C877D381-E260-3F44-B01E-975E0F38769E}"/>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1" name="TextBox 40">
            <a:extLst>
              <a:ext uri="{FF2B5EF4-FFF2-40B4-BE49-F238E27FC236}">
                <a16:creationId xmlns:a16="http://schemas.microsoft.com/office/drawing/2014/main" xmlns="" id="{9D11CA9D-B5B8-724D-97EA-A40BCDD3D0F8}"/>
              </a:ext>
            </a:extLst>
          </p:cNvPr>
          <p:cNvSpPr txBox="1"/>
          <p:nvPr/>
        </p:nvSpPr>
        <p:spPr>
          <a:xfrm>
            <a:off x="218276" y="3174930"/>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42" name="TextBox 41">
            <a:extLst>
              <a:ext uri="{FF2B5EF4-FFF2-40B4-BE49-F238E27FC236}">
                <a16:creationId xmlns:a16="http://schemas.microsoft.com/office/drawing/2014/main" xmlns="" id="{6FF8CBCE-3F2A-544D-9475-390967E0AAE3}"/>
              </a:ext>
            </a:extLst>
          </p:cNvPr>
          <p:cNvSpPr txBox="1"/>
          <p:nvPr/>
        </p:nvSpPr>
        <p:spPr>
          <a:xfrm>
            <a:off x="218276" y="1951908"/>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Tree>
    <p:extLst>
      <p:ext uri="{BB962C8B-B14F-4D97-AF65-F5344CB8AC3E}">
        <p14:creationId xmlns:p14="http://schemas.microsoft.com/office/powerpoint/2010/main" val="11424857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Challenge #1: How to allocate 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17</a:t>
            </a:fld>
            <a:endParaRPr lang="en-US" dirty="0">
              <a:latin typeface="Helvetica" charset="0"/>
              <a:ea typeface="Helvetica" charset="0"/>
              <a:cs typeface="Helvetica" charset="0"/>
            </a:endParaRPr>
          </a:p>
        </p:txBody>
      </p:sp>
      <p:sp>
        <p:nvSpPr>
          <p:cNvPr id="13" name="TextBox 12">
            <a:extLst>
              <a:ext uri="{FF2B5EF4-FFF2-40B4-BE49-F238E27FC236}">
                <a16:creationId xmlns:a16="http://schemas.microsoft.com/office/drawing/2014/main" xmlns="" id="{7C9F5E08-381A-ED4C-A0B2-E5A781D1AEE9}"/>
              </a:ext>
            </a:extLst>
          </p:cNvPr>
          <p:cNvSpPr txBox="1"/>
          <p:nvPr/>
        </p:nvSpPr>
        <p:spPr>
          <a:xfrm>
            <a:off x="218276" y="3163913"/>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31" name="TextBox 30">
            <a:extLst>
              <a:ext uri="{FF2B5EF4-FFF2-40B4-BE49-F238E27FC236}">
                <a16:creationId xmlns:a16="http://schemas.microsoft.com/office/drawing/2014/main" xmlns="" id="{C322763F-97E9-B74F-AA85-D978E60E42B2}"/>
              </a:ext>
            </a:extLst>
          </p:cNvPr>
          <p:cNvSpPr txBox="1"/>
          <p:nvPr/>
        </p:nvSpPr>
        <p:spPr>
          <a:xfrm>
            <a:off x="218276" y="1940891"/>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32" name="TextBox 31">
            <a:extLst>
              <a:ext uri="{FF2B5EF4-FFF2-40B4-BE49-F238E27FC236}">
                <a16:creationId xmlns:a16="http://schemas.microsoft.com/office/drawing/2014/main" xmlns="" id="{EF11AD5C-5B60-954F-8F7A-F5D9EC1FA226}"/>
              </a:ext>
            </a:extLst>
          </p:cNvPr>
          <p:cNvSpPr txBox="1"/>
          <p:nvPr/>
        </p:nvSpPr>
        <p:spPr>
          <a:xfrm>
            <a:off x="2568292" y="929445"/>
            <a:ext cx="3724418" cy="400110"/>
          </a:xfrm>
          <a:prstGeom prst="rect">
            <a:avLst/>
          </a:prstGeom>
          <a:noFill/>
        </p:spPr>
        <p:txBody>
          <a:bodyPr wrap="none" rtlCol="0">
            <a:spAutoFit/>
          </a:bodyPr>
          <a:lstStyle/>
          <a:p>
            <a:r>
              <a:rPr lang="en-US" sz="2000" dirty="0">
                <a:solidFill>
                  <a:schemeClr val="accent5"/>
                </a:solidFill>
              </a:rPr>
              <a:t>Strawman Sol #2: Cache-Partition </a:t>
            </a:r>
          </a:p>
        </p:txBody>
      </p:sp>
      <p:sp>
        <p:nvSpPr>
          <p:cNvPr id="33" name="TextBox 32">
            <a:extLst>
              <a:ext uri="{FF2B5EF4-FFF2-40B4-BE49-F238E27FC236}">
                <a16:creationId xmlns:a16="http://schemas.microsoft.com/office/drawing/2014/main" xmlns="" id="{E22ED8DC-283B-084A-9534-43834C5A30B1}"/>
              </a:ext>
            </a:extLst>
          </p:cNvPr>
          <p:cNvSpPr txBox="1"/>
          <p:nvPr/>
        </p:nvSpPr>
        <p:spPr>
          <a:xfrm>
            <a:off x="1992557" y="1626340"/>
            <a:ext cx="1011752" cy="400110"/>
          </a:xfrm>
          <a:prstGeom prst="rect">
            <a:avLst/>
          </a:prstGeom>
          <a:noFill/>
        </p:spPr>
        <p:txBody>
          <a:bodyPr wrap="none" rtlCol="0">
            <a:spAutoFit/>
          </a:bodyPr>
          <a:lstStyle/>
          <a:p>
            <a:r>
              <a:rPr lang="en-US" sz="2000" dirty="0"/>
              <a:t>{</a:t>
            </a:r>
            <a:r>
              <a:rPr lang="en-US" sz="2000" dirty="0">
                <a:solidFill>
                  <a:srgbClr val="FF0000"/>
                </a:solidFill>
              </a:rPr>
              <a:t>A, B, C</a:t>
            </a:r>
            <a:r>
              <a:rPr lang="en-US" sz="2000" dirty="0"/>
              <a:t>}</a:t>
            </a:r>
          </a:p>
        </p:txBody>
      </p:sp>
      <p:sp>
        <p:nvSpPr>
          <p:cNvPr id="34" name="TextBox 33">
            <a:extLst>
              <a:ext uri="{FF2B5EF4-FFF2-40B4-BE49-F238E27FC236}">
                <a16:creationId xmlns:a16="http://schemas.microsoft.com/office/drawing/2014/main" xmlns="" id="{C1A5AFDA-9C0F-D74C-9505-4DECA988FBA7}"/>
              </a:ext>
            </a:extLst>
          </p:cNvPr>
          <p:cNvSpPr txBox="1"/>
          <p:nvPr/>
        </p:nvSpPr>
        <p:spPr>
          <a:xfrm>
            <a:off x="4430501" y="1589615"/>
            <a:ext cx="502061" cy="400110"/>
          </a:xfrm>
          <a:prstGeom prst="rect">
            <a:avLst/>
          </a:prstGeom>
          <a:noFill/>
        </p:spPr>
        <p:txBody>
          <a:bodyPr wrap="none" rtlCol="0">
            <a:spAutoFit/>
          </a:bodyPr>
          <a:lstStyle/>
          <a:p>
            <a:r>
              <a:rPr lang="en-US" sz="2000" dirty="0"/>
              <a:t>{D}</a:t>
            </a:r>
          </a:p>
        </p:txBody>
      </p:sp>
      <p:sp>
        <p:nvSpPr>
          <p:cNvPr id="35" name="TextBox 34">
            <a:extLst>
              <a:ext uri="{FF2B5EF4-FFF2-40B4-BE49-F238E27FC236}">
                <a16:creationId xmlns:a16="http://schemas.microsoft.com/office/drawing/2014/main" xmlns="" id="{EE1B1AA3-8AD8-094A-AAA1-8D0E35520A15}"/>
              </a:ext>
            </a:extLst>
          </p:cNvPr>
          <p:cNvSpPr txBox="1"/>
          <p:nvPr/>
        </p:nvSpPr>
        <p:spPr>
          <a:xfrm>
            <a:off x="6672695" y="1594794"/>
            <a:ext cx="470000" cy="400110"/>
          </a:xfrm>
          <a:prstGeom prst="rect">
            <a:avLst/>
          </a:prstGeom>
          <a:noFill/>
        </p:spPr>
        <p:txBody>
          <a:bodyPr wrap="none" rtlCol="0">
            <a:spAutoFit/>
          </a:bodyPr>
          <a:lstStyle/>
          <a:p>
            <a:r>
              <a:rPr lang="en-US" sz="2000" dirty="0"/>
              <a:t>{E}</a:t>
            </a:r>
          </a:p>
        </p:txBody>
      </p:sp>
      <p:sp>
        <p:nvSpPr>
          <p:cNvPr id="36" name="TextBox 35">
            <a:extLst>
              <a:ext uri="{FF2B5EF4-FFF2-40B4-BE49-F238E27FC236}">
                <a16:creationId xmlns:a16="http://schemas.microsoft.com/office/drawing/2014/main" xmlns="" id="{F32D0976-BCA4-4B43-AC1C-24415B523348}"/>
              </a:ext>
            </a:extLst>
          </p:cNvPr>
          <p:cNvSpPr txBox="1"/>
          <p:nvPr/>
        </p:nvSpPr>
        <p:spPr>
          <a:xfrm>
            <a:off x="1982080" y="2853200"/>
            <a:ext cx="1011752"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 </a:t>
            </a:r>
            <a:r>
              <a:rPr lang="en-US" sz="2000" dirty="0">
                <a:solidFill>
                  <a:srgbClr val="FF0000"/>
                </a:solidFill>
              </a:rPr>
              <a:t>B, C</a:t>
            </a:r>
            <a:r>
              <a:rPr lang="en-US" sz="2000" dirty="0"/>
              <a:t>}</a:t>
            </a:r>
          </a:p>
        </p:txBody>
      </p:sp>
      <p:sp>
        <p:nvSpPr>
          <p:cNvPr id="37" name="TextBox 36">
            <a:extLst>
              <a:ext uri="{FF2B5EF4-FFF2-40B4-BE49-F238E27FC236}">
                <a16:creationId xmlns:a16="http://schemas.microsoft.com/office/drawing/2014/main" xmlns="" id="{B25F748A-E87B-C743-AF43-7E041819250F}"/>
              </a:ext>
            </a:extLst>
          </p:cNvPr>
          <p:cNvSpPr txBox="1"/>
          <p:nvPr/>
        </p:nvSpPr>
        <p:spPr>
          <a:xfrm>
            <a:off x="4436948" y="2830984"/>
            <a:ext cx="470000" cy="400110"/>
          </a:xfrm>
          <a:prstGeom prst="rect">
            <a:avLst/>
          </a:prstGeom>
          <a:noFill/>
        </p:spPr>
        <p:txBody>
          <a:bodyPr wrap="none" rtlCol="0">
            <a:spAutoFit/>
          </a:bodyPr>
          <a:lstStyle/>
          <a:p>
            <a:r>
              <a:rPr lang="en-US" sz="2000" dirty="0"/>
              <a:t>{E}</a:t>
            </a:r>
          </a:p>
        </p:txBody>
      </p:sp>
      <p:sp>
        <p:nvSpPr>
          <p:cNvPr id="38" name="TextBox 37">
            <a:extLst>
              <a:ext uri="{FF2B5EF4-FFF2-40B4-BE49-F238E27FC236}">
                <a16:creationId xmlns:a16="http://schemas.microsoft.com/office/drawing/2014/main" xmlns="" id="{03BDA63B-69F8-8248-A3F1-1B379C6B923E}"/>
              </a:ext>
            </a:extLst>
          </p:cNvPr>
          <p:cNvSpPr txBox="1"/>
          <p:nvPr/>
        </p:nvSpPr>
        <p:spPr>
          <a:xfrm>
            <a:off x="6672695" y="2807049"/>
            <a:ext cx="502061" cy="400110"/>
          </a:xfrm>
          <a:prstGeom prst="rect">
            <a:avLst/>
          </a:prstGeom>
          <a:noFill/>
        </p:spPr>
        <p:txBody>
          <a:bodyPr wrap="none" rtlCol="0">
            <a:spAutoFit/>
          </a:bodyPr>
          <a:lstStyle/>
          <a:p>
            <a:r>
              <a:rPr lang="en-US" sz="2000" dirty="0"/>
              <a:t>{D}</a:t>
            </a:r>
          </a:p>
        </p:txBody>
      </p:sp>
      <p:sp>
        <p:nvSpPr>
          <p:cNvPr id="39" name="TextBox 38">
            <a:extLst>
              <a:ext uri="{FF2B5EF4-FFF2-40B4-BE49-F238E27FC236}">
                <a16:creationId xmlns:a16="http://schemas.microsoft.com/office/drawing/2014/main" xmlns="" id="{F4C27435-346F-3D4A-A7C6-5CCC248E1E02}"/>
              </a:ext>
            </a:extLst>
          </p:cNvPr>
          <p:cNvSpPr txBox="1"/>
          <p:nvPr/>
        </p:nvSpPr>
        <p:spPr>
          <a:xfrm>
            <a:off x="244897" y="4394706"/>
            <a:ext cx="840015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Cache-Partition could put too many hottest items into the same cache node. </a:t>
            </a:r>
          </a:p>
        </p:txBody>
      </p:sp>
      <p:sp>
        <p:nvSpPr>
          <p:cNvPr id="40" name="Rectangle 39">
            <a:extLst>
              <a:ext uri="{FF2B5EF4-FFF2-40B4-BE49-F238E27FC236}">
                <a16:creationId xmlns:a16="http://schemas.microsoft.com/office/drawing/2014/main" xmlns="" id="{5B4DCFFD-D611-9347-ACD1-1C1560F4F0ED}"/>
              </a:ext>
            </a:extLst>
          </p:cNvPr>
          <p:cNvSpPr/>
          <p:nvPr/>
        </p:nvSpPr>
        <p:spPr>
          <a:xfrm>
            <a:off x="2993890" y="1646132"/>
            <a:ext cx="445696" cy="85811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41" name="TextBox 40">
            <a:extLst>
              <a:ext uri="{FF2B5EF4-FFF2-40B4-BE49-F238E27FC236}">
                <a16:creationId xmlns:a16="http://schemas.microsoft.com/office/drawing/2014/main" xmlns="" id="{5C8240F0-E1D7-EE4C-8F0B-707259B65976}"/>
              </a:ext>
            </a:extLst>
          </p:cNvPr>
          <p:cNvSpPr txBox="1"/>
          <p:nvPr/>
        </p:nvSpPr>
        <p:spPr>
          <a:xfrm>
            <a:off x="1967496" y="2552524"/>
            <a:ext cx="987258" cy="351635"/>
          </a:xfrm>
          <a:prstGeom prst="rect">
            <a:avLst/>
          </a:prstGeom>
          <a:noFill/>
        </p:spPr>
        <p:txBody>
          <a:bodyPr wrap="none" rtlCol="0">
            <a:spAutoFit/>
          </a:bodyPr>
          <a:lstStyle/>
          <a:p>
            <a:pPr algn="ctr"/>
            <a:r>
              <a:rPr lang="en-US" dirty="0">
                <a:solidFill>
                  <a:srgbClr val="FF0000"/>
                </a:solidFill>
              </a:rPr>
              <a:t>Overload</a:t>
            </a:r>
          </a:p>
        </p:txBody>
      </p:sp>
      <p:sp>
        <p:nvSpPr>
          <p:cNvPr id="22" name="Oval 21">
            <a:extLst>
              <a:ext uri="{FF2B5EF4-FFF2-40B4-BE49-F238E27FC236}">
                <a16:creationId xmlns:a16="http://schemas.microsoft.com/office/drawing/2014/main" xmlns="" id="{50CFD2B1-331A-8D43-B948-E5C8E0D04558}"/>
              </a:ext>
            </a:extLst>
          </p:cNvPr>
          <p:cNvSpPr>
            <a:spLocks noChangeAspect="1"/>
          </p:cNvSpPr>
          <p:nvPr/>
        </p:nvSpPr>
        <p:spPr>
          <a:xfrm>
            <a:off x="2153509" y="201019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3" name="Oval 22">
            <a:extLst>
              <a:ext uri="{FF2B5EF4-FFF2-40B4-BE49-F238E27FC236}">
                <a16:creationId xmlns:a16="http://schemas.microsoft.com/office/drawing/2014/main" xmlns="" id="{48C24995-EC85-2D48-867A-DAB019E578A1}"/>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4" name="Oval 23">
            <a:extLst>
              <a:ext uri="{FF2B5EF4-FFF2-40B4-BE49-F238E27FC236}">
                <a16:creationId xmlns:a16="http://schemas.microsoft.com/office/drawing/2014/main" xmlns="" id="{0C0EF9E8-111B-FF4E-AF65-A3DDAEBB852E}"/>
              </a:ext>
            </a:extLst>
          </p:cNvPr>
          <p:cNvSpPr>
            <a:spLocks noChangeAspect="1"/>
          </p:cNvSpPr>
          <p:nvPr/>
        </p:nvSpPr>
        <p:spPr>
          <a:xfrm>
            <a:off x="6610515" y="203003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5" name="Oval 24">
            <a:extLst>
              <a:ext uri="{FF2B5EF4-FFF2-40B4-BE49-F238E27FC236}">
                <a16:creationId xmlns:a16="http://schemas.microsoft.com/office/drawing/2014/main" xmlns="" id="{DCB591F9-84E2-C148-AF29-B77D4D1551B9}"/>
              </a:ext>
            </a:extLst>
          </p:cNvPr>
          <p:cNvSpPr>
            <a:spLocks noChangeAspect="1"/>
          </p:cNvSpPr>
          <p:nvPr/>
        </p:nvSpPr>
        <p:spPr>
          <a:xfrm>
            <a:off x="2146527" y="323109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6" name="Oval 25">
            <a:extLst>
              <a:ext uri="{FF2B5EF4-FFF2-40B4-BE49-F238E27FC236}">
                <a16:creationId xmlns:a16="http://schemas.microsoft.com/office/drawing/2014/main" xmlns="" id="{F7F6686D-E0BC-CD49-A427-764853F78C66}"/>
              </a:ext>
            </a:extLst>
          </p:cNvPr>
          <p:cNvSpPr>
            <a:spLocks noChangeAspect="1"/>
          </p:cNvSpPr>
          <p:nvPr/>
        </p:nvSpPr>
        <p:spPr>
          <a:xfrm>
            <a:off x="4362006" y="323109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7" name="Oval 26">
            <a:extLst>
              <a:ext uri="{FF2B5EF4-FFF2-40B4-BE49-F238E27FC236}">
                <a16:creationId xmlns:a16="http://schemas.microsoft.com/office/drawing/2014/main" xmlns="" id="{92270557-9A0D-214F-878F-201BA13A88F1}"/>
              </a:ext>
            </a:extLst>
          </p:cNvPr>
          <p:cNvSpPr>
            <a:spLocks noChangeAspect="1"/>
          </p:cNvSpPr>
          <p:nvPr/>
        </p:nvSpPr>
        <p:spPr>
          <a:xfrm>
            <a:off x="6626545" y="323109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8" name="TextBox 27">
            <a:extLst>
              <a:ext uri="{FF2B5EF4-FFF2-40B4-BE49-F238E27FC236}">
                <a16:creationId xmlns:a16="http://schemas.microsoft.com/office/drawing/2014/main" xmlns="" id="{C543468B-E8F3-6E4A-9F57-18DA435A1E09}"/>
              </a:ext>
            </a:extLst>
          </p:cNvPr>
          <p:cNvSpPr txBox="1"/>
          <p:nvPr/>
        </p:nvSpPr>
        <p:spPr>
          <a:xfrm>
            <a:off x="1963087" y="3801554"/>
            <a:ext cx="987258" cy="351635"/>
          </a:xfrm>
          <a:prstGeom prst="rect">
            <a:avLst/>
          </a:prstGeom>
          <a:noFill/>
        </p:spPr>
        <p:txBody>
          <a:bodyPr wrap="none" rtlCol="0">
            <a:spAutoFit/>
          </a:bodyPr>
          <a:lstStyle/>
          <a:p>
            <a:pPr algn="ctr"/>
            <a:r>
              <a:rPr lang="en-US" dirty="0">
                <a:solidFill>
                  <a:srgbClr val="FF0000"/>
                </a:solidFill>
              </a:rPr>
              <a:t>Overload</a:t>
            </a:r>
          </a:p>
        </p:txBody>
      </p:sp>
      <p:sp>
        <p:nvSpPr>
          <p:cNvPr id="29" name="Rectangle 28">
            <a:extLst>
              <a:ext uri="{FF2B5EF4-FFF2-40B4-BE49-F238E27FC236}">
                <a16:creationId xmlns:a16="http://schemas.microsoft.com/office/drawing/2014/main" xmlns="" id="{1B89D9E3-9735-374B-89FB-BD981954182B}"/>
              </a:ext>
            </a:extLst>
          </p:cNvPr>
          <p:cNvSpPr/>
          <p:nvPr/>
        </p:nvSpPr>
        <p:spPr>
          <a:xfrm>
            <a:off x="3004309" y="2904160"/>
            <a:ext cx="438328" cy="87069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extLst>
      <p:ext uri="{BB962C8B-B14F-4D97-AF65-F5344CB8AC3E}">
        <p14:creationId xmlns:p14="http://schemas.microsoft.com/office/powerpoint/2010/main" val="828008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Independent hashes to allocate 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18</a:t>
            </a:fld>
            <a:endParaRPr lang="en-US" dirty="0">
              <a:latin typeface="Helvetica" charset="0"/>
              <a:ea typeface="Helvetica" charset="0"/>
              <a:cs typeface="Helvetica" charset="0"/>
            </a:endParaRPr>
          </a:p>
        </p:txBody>
      </p:sp>
      <p:sp>
        <p:nvSpPr>
          <p:cNvPr id="13" name="TextBox 12">
            <a:extLst>
              <a:ext uri="{FF2B5EF4-FFF2-40B4-BE49-F238E27FC236}">
                <a16:creationId xmlns:a16="http://schemas.microsoft.com/office/drawing/2014/main" xmlns="" id="{B869A6A1-8899-8249-ADBA-8CF36076B779}"/>
              </a:ext>
            </a:extLst>
          </p:cNvPr>
          <p:cNvSpPr txBox="1"/>
          <p:nvPr/>
        </p:nvSpPr>
        <p:spPr>
          <a:xfrm>
            <a:off x="2071371" y="1616008"/>
            <a:ext cx="727763" cy="400110"/>
          </a:xfrm>
          <a:prstGeom prst="rect">
            <a:avLst/>
          </a:prstGeom>
          <a:noFill/>
        </p:spPr>
        <p:txBody>
          <a:bodyPr wrap="none" rtlCol="0">
            <a:spAutoFit/>
          </a:bodyPr>
          <a:lstStyle/>
          <a:p>
            <a:r>
              <a:rPr lang="en-US" sz="2000" dirty="0"/>
              <a:t>{B, E}</a:t>
            </a:r>
          </a:p>
        </p:txBody>
      </p:sp>
      <p:sp>
        <p:nvSpPr>
          <p:cNvPr id="14" name="TextBox 13">
            <a:extLst>
              <a:ext uri="{FF2B5EF4-FFF2-40B4-BE49-F238E27FC236}">
                <a16:creationId xmlns:a16="http://schemas.microsoft.com/office/drawing/2014/main" xmlns="" id="{616AAA9E-FACB-7B48-99A8-E9B40BFA73BF}"/>
              </a:ext>
            </a:extLst>
          </p:cNvPr>
          <p:cNvSpPr txBox="1"/>
          <p:nvPr/>
        </p:nvSpPr>
        <p:spPr>
          <a:xfrm>
            <a:off x="1929647" y="2840905"/>
            <a:ext cx="1011752" cy="400110"/>
          </a:xfrm>
          <a:prstGeom prst="rect">
            <a:avLst/>
          </a:prstGeom>
          <a:noFill/>
        </p:spPr>
        <p:txBody>
          <a:bodyPr wrap="none" rtlCol="0">
            <a:spAutoFit/>
          </a:bodyPr>
          <a:lstStyle/>
          <a:p>
            <a:r>
              <a:rPr lang="en-US" sz="2000" dirty="0"/>
              <a:t>{A, B, </a:t>
            </a:r>
            <a:r>
              <a:rPr lang="en-US" sz="2000" dirty="0">
                <a:solidFill>
                  <a:srgbClr val="FF0000"/>
                </a:solidFill>
              </a:rPr>
              <a:t>C</a:t>
            </a:r>
            <a:r>
              <a:rPr lang="en-US" sz="2000" dirty="0"/>
              <a:t>}</a:t>
            </a:r>
          </a:p>
        </p:txBody>
      </p:sp>
      <p:sp>
        <p:nvSpPr>
          <p:cNvPr id="15" name="TextBox 14">
            <a:extLst>
              <a:ext uri="{FF2B5EF4-FFF2-40B4-BE49-F238E27FC236}">
                <a16:creationId xmlns:a16="http://schemas.microsoft.com/office/drawing/2014/main" xmlns="" id="{315D36DC-EAB5-3D49-8FA7-2045D5E0ACA0}"/>
              </a:ext>
            </a:extLst>
          </p:cNvPr>
          <p:cNvSpPr txBox="1"/>
          <p:nvPr/>
        </p:nvSpPr>
        <p:spPr>
          <a:xfrm>
            <a:off x="4305816" y="2819031"/>
            <a:ext cx="742063" cy="400110"/>
          </a:xfrm>
          <a:prstGeom prst="rect">
            <a:avLst/>
          </a:prstGeom>
          <a:noFill/>
        </p:spPr>
        <p:txBody>
          <a:bodyPr wrap="none" rtlCol="0">
            <a:spAutoFit/>
          </a:bodyPr>
          <a:lstStyle/>
          <a:p>
            <a:r>
              <a:rPr lang="en-US" sz="2000" dirty="0"/>
              <a:t>{D, E}</a:t>
            </a:r>
          </a:p>
        </p:txBody>
      </p:sp>
      <p:sp>
        <p:nvSpPr>
          <p:cNvPr id="16" name="TextBox 15">
            <a:extLst>
              <a:ext uri="{FF2B5EF4-FFF2-40B4-BE49-F238E27FC236}">
                <a16:creationId xmlns:a16="http://schemas.microsoft.com/office/drawing/2014/main" xmlns="" id="{86B40C9A-00D0-F543-B271-DA7BC55598B9}"/>
              </a:ext>
            </a:extLst>
          </p:cNvPr>
          <p:cNvSpPr txBox="1"/>
          <p:nvPr/>
        </p:nvSpPr>
        <p:spPr>
          <a:xfrm>
            <a:off x="6718747" y="2814864"/>
            <a:ext cx="463588" cy="400110"/>
          </a:xfrm>
          <a:prstGeom prst="rect">
            <a:avLst/>
          </a:prstGeom>
          <a:noFill/>
        </p:spPr>
        <p:txBody>
          <a:bodyPr wrap="none" rtlCol="0">
            <a:spAutoFit/>
          </a:bodyPr>
          <a:lstStyle/>
          <a:p>
            <a:r>
              <a:rPr lang="en-US" sz="2000" dirty="0"/>
              <a:t>{F}</a:t>
            </a:r>
          </a:p>
        </p:txBody>
      </p:sp>
      <p:sp>
        <p:nvSpPr>
          <p:cNvPr id="17" name="TextBox 16">
            <a:extLst>
              <a:ext uri="{FF2B5EF4-FFF2-40B4-BE49-F238E27FC236}">
                <a16:creationId xmlns:a16="http://schemas.microsoft.com/office/drawing/2014/main" xmlns="" id="{47C4CC7E-55A5-E348-85FC-130BCD7BBCE0}"/>
              </a:ext>
            </a:extLst>
          </p:cNvPr>
          <p:cNvSpPr txBox="1"/>
          <p:nvPr/>
        </p:nvSpPr>
        <p:spPr>
          <a:xfrm>
            <a:off x="4425919" y="1602192"/>
            <a:ext cx="494046" cy="400110"/>
          </a:xfrm>
          <a:prstGeom prst="rect">
            <a:avLst/>
          </a:prstGeom>
          <a:noFill/>
        </p:spPr>
        <p:txBody>
          <a:bodyPr wrap="none" rtlCol="0">
            <a:spAutoFit/>
          </a:bodyPr>
          <a:lstStyle/>
          <a:p>
            <a:r>
              <a:rPr lang="en-US" sz="2000" dirty="0"/>
              <a:t>{A}</a:t>
            </a:r>
          </a:p>
        </p:txBody>
      </p:sp>
      <p:sp>
        <p:nvSpPr>
          <p:cNvPr id="18" name="TextBox 17">
            <a:extLst>
              <a:ext uri="{FF2B5EF4-FFF2-40B4-BE49-F238E27FC236}">
                <a16:creationId xmlns:a16="http://schemas.microsoft.com/office/drawing/2014/main" xmlns="" id="{850F8741-DD50-AE4D-BDE9-C3466847D63D}"/>
              </a:ext>
            </a:extLst>
          </p:cNvPr>
          <p:cNvSpPr txBox="1"/>
          <p:nvPr/>
        </p:nvSpPr>
        <p:spPr>
          <a:xfrm>
            <a:off x="6377812" y="1638299"/>
            <a:ext cx="992579" cy="400110"/>
          </a:xfrm>
          <a:prstGeom prst="rect">
            <a:avLst/>
          </a:prstGeom>
          <a:noFill/>
        </p:spPr>
        <p:txBody>
          <a:bodyPr wrap="none" rtlCol="0">
            <a:spAutoFit/>
          </a:bodyPr>
          <a:lstStyle/>
          <a:p>
            <a:r>
              <a:rPr lang="en-US" sz="2000" dirty="0"/>
              <a:t>{</a:t>
            </a:r>
            <a:r>
              <a:rPr lang="en-US" sz="2000" dirty="0">
                <a:solidFill>
                  <a:srgbClr val="FF0000"/>
                </a:solidFill>
              </a:rPr>
              <a:t>C</a:t>
            </a:r>
            <a:r>
              <a:rPr lang="en-US" sz="2000" dirty="0"/>
              <a:t>, D, F}</a:t>
            </a:r>
          </a:p>
        </p:txBody>
      </p:sp>
      <p:cxnSp>
        <p:nvCxnSpPr>
          <p:cNvPr id="21" name="Straight Connector 20">
            <a:extLst>
              <a:ext uri="{FF2B5EF4-FFF2-40B4-BE49-F238E27FC236}">
                <a16:creationId xmlns:a16="http://schemas.microsoft.com/office/drawing/2014/main" xmlns="" id="{D3EBE271-E348-A447-90DD-E0B836C430BB}"/>
              </a:ext>
            </a:extLst>
          </p:cNvPr>
          <p:cNvCxnSpPr>
            <a:cxnSpLocks/>
          </p:cNvCxnSpPr>
          <p:nvPr/>
        </p:nvCxnSpPr>
        <p:spPr>
          <a:xfrm flipH="1" flipV="1">
            <a:off x="7271292" y="2070806"/>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08A8A1FB-A959-A341-9096-BF0DB4323D89}"/>
              </a:ext>
            </a:extLst>
          </p:cNvPr>
          <p:cNvSpPr txBox="1"/>
          <p:nvPr/>
        </p:nvSpPr>
        <p:spPr>
          <a:xfrm>
            <a:off x="7271292" y="2178330"/>
            <a:ext cx="1384033" cy="351635"/>
          </a:xfrm>
          <a:prstGeom prst="rect">
            <a:avLst/>
          </a:prstGeom>
          <a:noFill/>
        </p:spPr>
        <p:txBody>
          <a:bodyPr wrap="none" rtlCol="0">
            <a:spAutoFit/>
          </a:bodyPr>
          <a:lstStyle/>
          <a:p>
            <a:pPr algn="ctr"/>
            <a:r>
              <a:rPr lang="en-US" dirty="0"/>
              <a:t>Update cache</a:t>
            </a:r>
          </a:p>
        </p:txBody>
      </p:sp>
      <p:cxnSp>
        <p:nvCxnSpPr>
          <p:cNvPr id="25" name="Straight Connector 24">
            <a:extLst>
              <a:ext uri="{FF2B5EF4-FFF2-40B4-BE49-F238E27FC236}">
                <a16:creationId xmlns:a16="http://schemas.microsoft.com/office/drawing/2014/main" xmlns="" id="{9DBE1CE4-F11D-EE41-B136-21B22C54D548}"/>
              </a:ext>
            </a:extLst>
          </p:cNvPr>
          <p:cNvCxnSpPr>
            <a:cxnSpLocks/>
          </p:cNvCxnSpPr>
          <p:nvPr/>
        </p:nvCxnSpPr>
        <p:spPr>
          <a:xfrm flipH="1" flipV="1">
            <a:off x="2871259" y="3334550"/>
            <a:ext cx="464708" cy="12732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xmlns="" id="{7358BB9B-1ED2-3C46-8358-C6F799919FA3}"/>
              </a:ext>
            </a:extLst>
          </p:cNvPr>
          <p:cNvSpPr txBox="1"/>
          <p:nvPr/>
        </p:nvSpPr>
        <p:spPr>
          <a:xfrm>
            <a:off x="2790510" y="3475757"/>
            <a:ext cx="1384033" cy="351635"/>
          </a:xfrm>
          <a:prstGeom prst="rect">
            <a:avLst/>
          </a:prstGeom>
          <a:noFill/>
        </p:spPr>
        <p:txBody>
          <a:bodyPr wrap="none" rtlCol="0">
            <a:spAutoFit/>
          </a:bodyPr>
          <a:lstStyle/>
          <a:p>
            <a:pPr algn="ctr"/>
            <a:r>
              <a:rPr lang="en-US" dirty="0"/>
              <a:t>Update cache</a:t>
            </a:r>
          </a:p>
        </p:txBody>
      </p:sp>
      <p:sp>
        <p:nvSpPr>
          <p:cNvPr id="27" name="TextBox 26">
            <a:extLst>
              <a:ext uri="{FF2B5EF4-FFF2-40B4-BE49-F238E27FC236}">
                <a16:creationId xmlns:a16="http://schemas.microsoft.com/office/drawing/2014/main" xmlns="" id="{359FD538-A975-1243-B7C2-C4AE570E01A5}"/>
              </a:ext>
            </a:extLst>
          </p:cNvPr>
          <p:cNvSpPr txBox="1"/>
          <p:nvPr/>
        </p:nvSpPr>
        <p:spPr>
          <a:xfrm>
            <a:off x="1346197" y="973635"/>
            <a:ext cx="6159443" cy="400110"/>
          </a:xfrm>
          <a:prstGeom prst="rect">
            <a:avLst/>
          </a:prstGeom>
          <a:noFill/>
        </p:spPr>
        <p:txBody>
          <a:bodyPr wrap="none" rtlCol="0">
            <a:spAutoFit/>
          </a:bodyPr>
          <a:lstStyle/>
          <a:p>
            <a:r>
              <a:rPr lang="en-US" sz="2000" dirty="0">
                <a:solidFill>
                  <a:schemeClr val="accent5"/>
                </a:solidFill>
              </a:rPr>
              <a:t>Two independent hashes H1 and H2 to allocate hot items</a:t>
            </a:r>
          </a:p>
        </p:txBody>
      </p:sp>
      <p:sp>
        <p:nvSpPr>
          <p:cNvPr id="24" name="TextBox 23">
            <a:extLst>
              <a:ext uri="{FF2B5EF4-FFF2-40B4-BE49-F238E27FC236}">
                <a16:creationId xmlns:a16="http://schemas.microsoft.com/office/drawing/2014/main" xmlns="" id="{A71E02B9-1013-4341-8559-2470F77C9A89}"/>
              </a:ext>
            </a:extLst>
          </p:cNvPr>
          <p:cNvSpPr txBox="1"/>
          <p:nvPr/>
        </p:nvSpPr>
        <p:spPr>
          <a:xfrm>
            <a:off x="225839" y="4419410"/>
            <a:ext cx="8400157"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lgn="ctr">
              <a:buFont typeface="Arial" panose="020B0604020202020204" pitchFamily="34" charset="0"/>
              <a:buChar char="•"/>
            </a:pPr>
            <a:r>
              <a:rPr lang="en-US" sz="2000" dirty="0"/>
              <a:t>Stable and best cache allocation.</a:t>
            </a:r>
          </a:p>
          <a:p>
            <a:pPr marL="342900" indent="-342900" algn="ctr">
              <a:buFont typeface="Arial" panose="020B0604020202020204" pitchFamily="34" charset="0"/>
              <a:buChar char="•"/>
            </a:pPr>
            <a:r>
              <a:rPr lang="en-US" sz="2000" dirty="0"/>
              <a:t> Small cache coherence cost.</a:t>
            </a:r>
          </a:p>
        </p:txBody>
      </p:sp>
      <p:sp>
        <p:nvSpPr>
          <p:cNvPr id="28" name="Oval 27">
            <a:extLst>
              <a:ext uri="{FF2B5EF4-FFF2-40B4-BE49-F238E27FC236}">
                <a16:creationId xmlns:a16="http://schemas.microsoft.com/office/drawing/2014/main" xmlns="" id="{8D575308-5691-5240-B3E0-079589D315EF}"/>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9" name="Oval 28">
            <a:extLst>
              <a:ext uri="{FF2B5EF4-FFF2-40B4-BE49-F238E27FC236}">
                <a16:creationId xmlns:a16="http://schemas.microsoft.com/office/drawing/2014/main" xmlns="" id="{63373E9F-4CB7-F144-A35B-DAA3BB5997EF}"/>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0" name="Oval 29">
            <a:extLst>
              <a:ext uri="{FF2B5EF4-FFF2-40B4-BE49-F238E27FC236}">
                <a16:creationId xmlns:a16="http://schemas.microsoft.com/office/drawing/2014/main" xmlns="" id="{FABE88B0-3F88-BE43-873D-694E1533BF89}"/>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1" name="Oval 30">
            <a:extLst>
              <a:ext uri="{FF2B5EF4-FFF2-40B4-BE49-F238E27FC236}">
                <a16:creationId xmlns:a16="http://schemas.microsoft.com/office/drawing/2014/main" xmlns="" id="{4DCD42F8-F8F5-2340-A076-9C197D98D336}"/>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FB1DC109-FDF6-1146-8B95-426FB200824C}"/>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3" name="Oval 32">
            <a:extLst>
              <a:ext uri="{FF2B5EF4-FFF2-40B4-BE49-F238E27FC236}">
                <a16:creationId xmlns:a16="http://schemas.microsoft.com/office/drawing/2014/main" xmlns="" id="{782BE7AD-93A3-0448-A4AE-70E1454C8B60}"/>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4" name="TextBox 33">
            <a:extLst>
              <a:ext uri="{FF2B5EF4-FFF2-40B4-BE49-F238E27FC236}">
                <a16:creationId xmlns:a16="http://schemas.microsoft.com/office/drawing/2014/main" xmlns="" id="{40108D02-8E2E-544D-83F2-08DE71707928}"/>
              </a:ext>
            </a:extLst>
          </p:cNvPr>
          <p:cNvSpPr txBox="1"/>
          <p:nvPr/>
        </p:nvSpPr>
        <p:spPr>
          <a:xfrm>
            <a:off x="218276" y="3174930"/>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35" name="TextBox 34">
            <a:extLst>
              <a:ext uri="{FF2B5EF4-FFF2-40B4-BE49-F238E27FC236}">
                <a16:creationId xmlns:a16="http://schemas.microsoft.com/office/drawing/2014/main" xmlns="" id="{6E437BE4-4761-624E-ABC1-7A4C542EDD31}"/>
              </a:ext>
            </a:extLst>
          </p:cNvPr>
          <p:cNvSpPr txBox="1"/>
          <p:nvPr/>
        </p:nvSpPr>
        <p:spPr>
          <a:xfrm>
            <a:off x="218276" y="1951908"/>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Tree>
    <p:extLst>
      <p:ext uri="{BB962C8B-B14F-4D97-AF65-F5344CB8AC3E}">
        <p14:creationId xmlns:p14="http://schemas.microsoft.com/office/powerpoint/2010/main" val="19288859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Challenge #2: How to query 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19</a:t>
            </a:fld>
            <a:endParaRPr lang="en-US" dirty="0">
              <a:latin typeface="Helvetica" charset="0"/>
              <a:ea typeface="Helvetica" charset="0"/>
              <a:cs typeface="Helvetica" charset="0"/>
            </a:endParaRPr>
          </a:p>
        </p:txBody>
      </p:sp>
      <p:sp>
        <p:nvSpPr>
          <p:cNvPr id="14" name="TextBox 13">
            <a:extLst>
              <a:ext uri="{FF2B5EF4-FFF2-40B4-BE49-F238E27FC236}">
                <a16:creationId xmlns:a16="http://schemas.microsoft.com/office/drawing/2014/main" xmlns="" id="{907D2585-61FD-334A-A09B-B3EFC300A49F}"/>
              </a:ext>
            </a:extLst>
          </p:cNvPr>
          <p:cNvSpPr txBox="1"/>
          <p:nvPr/>
        </p:nvSpPr>
        <p:spPr>
          <a:xfrm>
            <a:off x="2071371" y="1616008"/>
            <a:ext cx="727763" cy="400110"/>
          </a:xfrm>
          <a:prstGeom prst="rect">
            <a:avLst/>
          </a:prstGeom>
          <a:noFill/>
        </p:spPr>
        <p:txBody>
          <a:bodyPr wrap="none" rtlCol="0">
            <a:spAutoFit/>
          </a:bodyPr>
          <a:lstStyle/>
          <a:p>
            <a:r>
              <a:rPr lang="en-US" sz="2000" dirty="0"/>
              <a:t>{B, E}</a:t>
            </a:r>
          </a:p>
        </p:txBody>
      </p:sp>
      <p:sp>
        <p:nvSpPr>
          <p:cNvPr id="15" name="TextBox 14">
            <a:extLst>
              <a:ext uri="{FF2B5EF4-FFF2-40B4-BE49-F238E27FC236}">
                <a16:creationId xmlns:a16="http://schemas.microsoft.com/office/drawing/2014/main" xmlns="" id="{A43B3AB8-E2F8-7647-9094-A3B156C292EC}"/>
              </a:ext>
            </a:extLst>
          </p:cNvPr>
          <p:cNvSpPr txBox="1"/>
          <p:nvPr/>
        </p:nvSpPr>
        <p:spPr>
          <a:xfrm>
            <a:off x="1930817" y="2819399"/>
            <a:ext cx="1011752" cy="400110"/>
          </a:xfrm>
          <a:prstGeom prst="rect">
            <a:avLst/>
          </a:prstGeom>
          <a:noFill/>
        </p:spPr>
        <p:txBody>
          <a:bodyPr wrap="none" rtlCol="0">
            <a:spAutoFit/>
          </a:bodyPr>
          <a:lstStyle/>
          <a:p>
            <a:r>
              <a:rPr lang="en-US" sz="2000" dirty="0"/>
              <a:t>{A, B, </a:t>
            </a:r>
            <a:r>
              <a:rPr lang="en-US" sz="2000" dirty="0">
                <a:solidFill>
                  <a:srgbClr val="FF0000"/>
                </a:solidFill>
              </a:rPr>
              <a:t>C</a:t>
            </a:r>
            <a:r>
              <a:rPr lang="en-US" sz="2000" dirty="0"/>
              <a:t>}</a:t>
            </a:r>
          </a:p>
        </p:txBody>
      </p:sp>
      <p:sp>
        <p:nvSpPr>
          <p:cNvPr id="16" name="TextBox 15">
            <a:extLst>
              <a:ext uri="{FF2B5EF4-FFF2-40B4-BE49-F238E27FC236}">
                <a16:creationId xmlns:a16="http://schemas.microsoft.com/office/drawing/2014/main" xmlns="" id="{4DBF6688-8EE9-1244-A70E-41DF1BFAD274}"/>
              </a:ext>
            </a:extLst>
          </p:cNvPr>
          <p:cNvSpPr txBox="1"/>
          <p:nvPr/>
        </p:nvSpPr>
        <p:spPr>
          <a:xfrm>
            <a:off x="4305816" y="2819031"/>
            <a:ext cx="742063" cy="400110"/>
          </a:xfrm>
          <a:prstGeom prst="rect">
            <a:avLst/>
          </a:prstGeom>
          <a:noFill/>
        </p:spPr>
        <p:txBody>
          <a:bodyPr wrap="none" rtlCol="0">
            <a:spAutoFit/>
          </a:bodyPr>
          <a:lstStyle/>
          <a:p>
            <a:r>
              <a:rPr lang="en-US" sz="2000" dirty="0"/>
              <a:t>{D, E}</a:t>
            </a:r>
          </a:p>
        </p:txBody>
      </p:sp>
      <p:sp>
        <p:nvSpPr>
          <p:cNvPr id="17" name="TextBox 16">
            <a:extLst>
              <a:ext uri="{FF2B5EF4-FFF2-40B4-BE49-F238E27FC236}">
                <a16:creationId xmlns:a16="http://schemas.microsoft.com/office/drawing/2014/main" xmlns="" id="{667EDE14-23D4-FA4D-A0EB-7BE39E79F3C1}"/>
              </a:ext>
            </a:extLst>
          </p:cNvPr>
          <p:cNvSpPr txBox="1"/>
          <p:nvPr/>
        </p:nvSpPr>
        <p:spPr>
          <a:xfrm>
            <a:off x="6708935" y="2797462"/>
            <a:ext cx="463588" cy="400110"/>
          </a:xfrm>
          <a:prstGeom prst="rect">
            <a:avLst/>
          </a:prstGeom>
          <a:noFill/>
        </p:spPr>
        <p:txBody>
          <a:bodyPr wrap="none" rtlCol="0">
            <a:spAutoFit/>
          </a:bodyPr>
          <a:lstStyle/>
          <a:p>
            <a:r>
              <a:rPr lang="en-US" sz="2000" dirty="0"/>
              <a:t>{F}</a:t>
            </a:r>
          </a:p>
        </p:txBody>
      </p:sp>
      <p:sp>
        <p:nvSpPr>
          <p:cNvPr id="18" name="TextBox 17">
            <a:extLst>
              <a:ext uri="{FF2B5EF4-FFF2-40B4-BE49-F238E27FC236}">
                <a16:creationId xmlns:a16="http://schemas.microsoft.com/office/drawing/2014/main" xmlns="" id="{604E4885-9293-8A4B-B85F-E0ABE513ED5C}"/>
              </a:ext>
            </a:extLst>
          </p:cNvPr>
          <p:cNvSpPr txBox="1"/>
          <p:nvPr/>
        </p:nvSpPr>
        <p:spPr>
          <a:xfrm>
            <a:off x="4425919" y="1602192"/>
            <a:ext cx="494046" cy="400110"/>
          </a:xfrm>
          <a:prstGeom prst="rect">
            <a:avLst/>
          </a:prstGeom>
          <a:noFill/>
        </p:spPr>
        <p:txBody>
          <a:bodyPr wrap="none" rtlCol="0">
            <a:spAutoFit/>
          </a:bodyPr>
          <a:lstStyle/>
          <a:p>
            <a:r>
              <a:rPr lang="en-US" sz="2000" dirty="0"/>
              <a:t>{A}</a:t>
            </a:r>
          </a:p>
        </p:txBody>
      </p:sp>
      <p:sp>
        <p:nvSpPr>
          <p:cNvPr id="19" name="TextBox 18">
            <a:extLst>
              <a:ext uri="{FF2B5EF4-FFF2-40B4-BE49-F238E27FC236}">
                <a16:creationId xmlns:a16="http://schemas.microsoft.com/office/drawing/2014/main" xmlns="" id="{1A4A1D9C-4B63-5045-893F-632EFA3C3941}"/>
              </a:ext>
            </a:extLst>
          </p:cNvPr>
          <p:cNvSpPr txBox="1"/>
          <p:nvPr/>
        </p:nvSpPr>
        <p:spPr>
          <a:xfrm>
            <a:off x="6377812" y="1638299"/>
            <a:ext cx="992579" cy="400110"/>
          </a:xfrm>
          <a:prstGeom prst="rect">
            <a:avLst/>
          </a:prstGeom>
          <a:noFill/>
        </p:spPr>
        <p:txBody>
          <a:bodyPr wrap="none" rtlCol="0">
            <a:spAutoFit/>
          </a:bodyPr>
          <a:lstStyle/>
          <a:p>
            <a:r>
              <a:rPr lang="en-US" sz="2000" dirty="0"/>
              <a:t>{</a:t>
            </a:r>
            <a:r>
              <a:rPr lang="en-US" sz="2000" dirty="0">
                <a:solidFill>
                  <a:srgbClr val="FF0000"/>
                </a:solidFill>
              </a:rPr>
              <a:t>C</a:t>
            </a:r>
            <a:r>
              <a:rPr lang="en-US" sz="2000" dirty="0"/>
              <a:t>, D, F}</a:t>
            </a:r>
          </a:p>
        </p:txBody>
      </p:sp>
      <p:sp>
        <p:nvSpPr>
          <p:cNvPr id="24" name="TextBox 23">
            <a:extLst>
              <a:ext uri="{FF2B5EF4-FFF2-40B4-BE49-F238E27FC236}">
                <a16:creationId xmlns:a16="http://schemas.microsoft.com/office/drawing/2014/main" xmlns="" id="{6D9417CF-4A22-8642-B6CE-F98C5913CBB3}"/>
              </a:ext>
            </a:extLst>
          </p:cNvPr>
          <p:cNvSpPr txBox="1"/>
          <p:nvPr/>
        </p:nvSpPr>
        <p:spPr>
          <a:xfrm>
            <a:off x="225840" y="4398507"/>
            <a:ext cx="840015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Query item with upper layer first does not guarantee best throughput.</a:t>
            </a:r>
          </a:p>
        </p:txBody>
      </p:sp>
      <p:pic>
        <p:nvPicPr>
          <p:cNvPr id="25" name="Picture 24">
            <a:extLst>
              <a:ext uri="{FF2B5EF4-FFF2-40B4-BE49-F238E27FC236}">
                <a16:creationId xmlns:a16="http://schemas.microsoft.com/office/drawing/2014/main" xmlns="" id="{A5F53787-E806-7445-A21C-871B053537BB}"/>
              </a:ext>
            </a:extLst>
          </p:cNvPr>
          <p:cNvPicPr>
            <a:picLocks/>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473137" y="1180208"/>
            <a:ext cx="249715" cy="320283"/>
          </a:xfrm>
          <a:prstGeom prst="rect">
            <a:avLst/>
          </a:prstGeom>
          <a:solidFill>
            <a:srgbClr val="000000"/>
          </a:solidFill>
          <a:ln w="12700">
            <a:noFill/>
          </a:ln>
        </p:spPr>
      </p:pic>
      <p:sp>
        <p:nvSpPr>
          <p:cNvPr id="26" name="TextBox 25">
            <a:extLst>
              <a:ext uri="{FF2B5EF4-FFF2-40B4-BE49-F238E27FC236}">
                <a16:creationId xmlns:a16="http://schemas.microsoft.com/office/drawing/2014/main" xmlns="" id="{68C652D4-B8F7-7D4D-B3F5-770DE2D55E9E}"/>
              </a:ext>
            </a:extLst>
          </p:cNvPr>
          <p:cNvSpPr txBox="1"/>
          <p:nvPr/>
        </p:nvSpPr>
        <p:spPr>
          <a:xfrm>
            <a:off x="1945939" y="774106"/>
            <a:ext cx="3360407" cy="400110"/>
          </a:xfrm>
          <a:prstGeom prst="rect">
            <a:avLst/>
          </a:prstGeom>
          <a:noFill/>
        </p:spPr>
        <p:txBody>
          <a:bodyPr wrap="none" rtlCol="0">
            <a:spAutoFit/>
          </a:bodyPr>
          <a:lstStyle/>
          <a:p>
            <a:r>
              <a:rPr lang="en-US" sz="20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Get(C) from upper layer first</a:t>
            </a:r>
          </a:p>
        </p:txBody>
      </p:sp>
      <p:cxnSp>
        <p:nvCxnSpPr>
          <p:cNvPr id="27" name="Straight Connector 26">
            <a:extLst>
              <a:ext uri="{FF2B5EF4-FFF2-40B4-BE49-F238E27FC236}">
                <a16:creationId xmlns:a16="http://schemas.microsoft.com/office/drawing/2014/main" xmlns="" id="{17B8B8C0-C835-0744-ADE7-846097971F05}"/>
              </a:ext>
            </a:extLst>
          </p:cNvPr>
          <p:cNvCxnSpPr>
            <a:cxnSpLocks/>
            <a:stCxn id="25" idx="2"/>
            <a:endCxn id="19" idx="1"/>
          </p:cNvCxnSpPr>
          <p:nvPr/>
        </p:nvCxnSpPr>
        <p:spPr>
          <a:xfrm>
            <a:off x="3597995" y="1500491"/>
            <a:ext cx="2779817" cy="337863"/>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F7E1A25C-D828-CE42-8AFB-953497060074}"/>
              </a:ext>
            </a:extLst>
          </p:cNvPr>
          <p:cNvCxnSpPr>
            <a:cxnSpLocks/>
            <a:stCxn id="25" idx="2"/>
            <a:endCxn id="15" idx="3"/>
          </p:cNvCxnSpPr>
          <p:nvPr/>
        </p:nvCxnSpPr>
        <p:spPr>
          <a:xfrm flipH="1">
            <a:off x="2942569" y="1500491"/>
            <a:ext cx="655426" cy="1518963"/>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xmlns="" id="{90E05E68-82D3-FC49-872F-2656A7DF4AD6}"/>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0" name="Oval 29">
            <a:extLst>
              <a:ext uri="{FF2B5EF4-FFF2-40B4-BE49-F238E27FC236}">
                <a16:creationId xmlns:a16="http://schemas.microsoft.com/office/drawing/2014/main" xmlns="" id="{20404520-02E4-7942-8437-1AF9487EE690}"/>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6F453FA8-759B-C740-90A7-CBAEB1AFB4C1}"/>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3" name="Oval 32">
            <a:extLst>
              <a:ext uri="{FF2B5EF4-FFF2-40B4-BE49-F238E27FC236}">
                <a16:creationId xmlns:a16="http://schemas.microsoft.com/office/drawing/2014/main" xmlns="" id="{BB643643-54FA-9144-B6BE-68A451DE571F}"/>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4" name="Oval 33">
            <a:extLst>
              <a:ext uri="{FF2B5EF4-FFF2-40B4-BE49-F238E27FC236}">
                <a16:creationId xmlns:a16="http://schemas.microsoft.com/office/drawing/2014/main" xmlns="" id="{5BD7F060-EA6E-EA4D-A330-7F9CEB5C9EAA}"/>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5" name="Oval 34">
            <a:extLst>
              <a:ext uri="{FF2B5EF4-FFF2-40B4-BE49-F238E27FC236}">
                <a16:creationId xmlns:a16="http://schemas.microsoft.com/office/drawing/2014/main" xmlns="" id="{1531DDB3-8BC8-F74E-BAE3-C8971293F83E}"/>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1" name="TextBox 40">
            <a:extLst>
              <a:ext uri="{FF2B5EF4-FFF2-40B4-BE49-F238E27FC236}">
                <a16:creationId xmlns:a16="http://schemas.microsoft.com/office/drawing/2014/main" xmlns="" id="{B6BA7B64-26F4-9E47-8103-8A6B429E02FA}"/>
              </a:ext>
            </a:extLst>
          </p:cNvPr>
          <p:cNvSpPr txBox="1"/>
          <p:nvPr/>
        </p:nvSpPr>
        <p:spPr>
          <a:xfrm>
            <a:off x="218276" y="3174930"/>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42" name="TextBox 41">
            <a:extLst>
              <a:ext uri="{FF2B5EF4-FFF2-40B4-BE49-F238E27FC236}">
                <a16:creationId xmlns:a16="http://schemas.microsoft.com/office/drawing/2014/main" xmlns="" id="{6E6DC75C-7795-BA4A-BF0A-D9699943C347}"/>
              </a:ext>
            </a:extLst>
          </p:cNvPr>
          <p:cNvSpPr txBox="1"/>
          <p:nvPr/>
        </p:nvSpPr>
        <p:spPr>
          <a:xfrm>
            <a:off x="218276" y="1951908"/>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36" name="Rectangle 35">
            <a:extLst>
              <a:ext uri="{FF2B5EF4-FFF2-40B4-BE49-F238E27FC236}">
                <a16:creationId xmlns:a16="http://schemas.microsoft.com/office/drawing/2014/main" xmlns="" id="{1E358E72-F41E-0D4D-82A6-4C2860A82088}"/>
              </a:ext>
            </a:extLst>
          </p:cNvPr>
          <p:cNvSpPr/>
          <p:nvPr/>
        </p:nvSpPr>
        <p:spPr>
          <a:xfrm>
            <a:off x="2794327" y="3507547"/>
            <a:ext cx="418887" cy="18042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37" name="Rectangle 36">
            <a:extLst>
              <a:ext uri="{FF2B5EF4-FFF2-40B4-BE49-F238E27FC236}">
                <a16:creationId xmlns:a16="http://schemas.microsoft.com/office/drawing/2014/main" xmlns="" id="{3E118950-1CDF-6A49-B65B-DC027755350B}"/>
              </a:ext>
            </a:extLst>
          </p:cNvPr>
          <p:cNvSpPr/>
          <p:nvPr/>
        </p:nvSpPr>
        <p:spPr>
          <a:xfrm>
            <a:off x="7324037" y="2108180"/>
            <a:ext cx="434071" cy="42181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extLst>
      <p:ext uri="{BB962C8B-B14F-4D97-AF65-F5344CB8AC3E}">
        <p14:creationId xmlns:p14="http://schemas.microsoft.com/office/powerpoint/2010/main" val="328063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Large-scale cloud services need large storage clusters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a:t>
            </a:fld>
            <a:endParaRPr lang="en-US" dirty="0">
              <a:latin typeface="Helvetica" charset="0"/>
              <a:ea typeface="Helvetica" charset="0"/>
              <a:cs typeface="Helvetica" charset="0"/>
            </a:endParaRPr>
          </a:p>
        </p:txBody>
      </p:sp>
      <p:sp>
        <p:nvSpPr>
          <p:cNvPr id="5" name="TextBox 4">
            <a:extLst>
              <a:ext uri="{FF2B5EF4-FFF2-40B4-BE49-F238E27FC236}">
                <a16:creationId xmlns:a16="http://schemas.microsoft.com/office/drawing/2014/main" xmlns="" id="{85AFF5DB-EB82-6E48-AC31-72CCE0E1A963}"/>
              </a:ext>
            </a:extLst>
          </p:cNvPr>
          <p:cNvSpPr txBox="1"/>
          <p:nvPr/>
        </p:nvSpPr>
        <p:spPr>
          <a:xfrm>
            <a:off x="354931" y="844280"/>
            <a:ext cx="8434137" cy="430887"/>
          </a:xfrm>
          <a:prstGeom prst="rect">
            <a:avLst/>
          </a:prstGeom>
          <a:noFill/>
        </p:spPr>
        <p:txBody>
          <a:bodyPr wrap="square" rtlCol="0">
            <a:spAutoFit/>
          </a:bodyPr>
          <a:lstStyle/>
          <a:p>
            <a:pPr marL="342900" indent="-34290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Major cloud services serve billions of users.</a:t>
            </a:r>
          </a:p>
        </p:txBody>
      </p:sp>
      <p:pic>
        <p:nvPicPr>
          <p:cNvPr id="9" name="Picture 8">
            <a:extLst>
              <a:ext uri="{FF2B5EF4-FFF2-40B4-BE49-F238E27FC236}">
                <a16:creationId xmlns:a16="http://schemas.microsoft.com/office/drawing/2014/main" xmlns="" id="{C83D080A-2534-2B4A-9A90-8A2594005E57}"/>
              </a:ext>
            </a:extLst>
          </p:cNvPr>
          <p:cNvPicPr>
            <a:picLocks noChangeAspect="1"/>
          </p:cNvPicPr>
          <p:nvPr/>
        </p:nvPicPr>
        <p:blipFill>
          <a:blip r:embed="rId3"/>
          <a:stretch>
            <a:fillRect/>
          </a:stretch>
        </p:blipFill>
        <p:spPr>
          <a:xfrm>
            <a:off x="1980197" y="1341784"/>
            <a:ext cx="656725" cy="656725"/>
          </a:xfrm>
          <a:prstGeom prst="rect">
            <a:avLst/>
          </a:prstGeom>
        </p:spPr>
      </p:pic>
      <p:pic>
        <p:nvPicPr>
          <p:cNvPr id="10" name="Picture 9">
            <a:extLst>
              <a:ext uri="{FF2B5EF4-FFF2-40B4-BE49-F238E27FC236}">
                <a16:creationId xmlns:a16="http://schemas.microsoft.com/office/drawing/2014/main" xmlns="" id="{97C1F9C0-5CCF-5F4D-B13F-575135365C0E}"/>
              </a:ext>
            </a:extLst>
          </p:cNvPr>
          <p:cNvPicPr>
            <a:picLocks noChangeAspect="1"/>
          </p:cNvPicPr>
          <p:nvPr/>
        </p:nvPicPr>
        <p:blipFill>
          <a:blip r:embed="rId4"/>
          <a:stretch>
            <a:fillRect/>
          </a:stretch>
        </p:blipFill>
        <p:spPr>
          <a:xfrm>
            <a:off x="3134204" y="1341784"/>
            <a:ext cx="656725" cy="656725"/>
          </a:xfrm>
          <a:prstGeom prst="rect">
            <a:avLst/>
          </a:prstGeom>
        </p:spPr>
      </p:pic>
      <p:pic>
        <p:nvPicPr>
          <p:cNvPr id="11" name="Picture 10">
            <a:extLst>
              <a:ext uri="{FF2B5EF4-FFF2-40B4-BE49-F238E27FC236}">
                <a16:creationId xmlns:a16="http://schemas.microsoft.com/office/drawing/2014/main" xmlns="" id="{9248B7AA-4D40-2B4D-A277-31F1D14DA2FD}"/>
              </a:ext>
            </a:extLst>
          </p:cNvPr>
          <p:cNvPicPr>
            <a:picLocks noChangeAspect="1"/>
          </p:cNvPicPr>
          <p:nvPr/>
        </p:nvPicPr>
        <p:blipFill>
          <a:blip r:embed="rId5"/>
          <a:stretch>
            <a:fillRect/>
          </a:stretch>
        </p:blipFill>
        <p:spPr>
          <a:xfrm>
            <a:off x="4325093" y="1341783"/>
            <a:ext cx="718793" cy="718793"/>
          </a:xfrm>
          <a:prstGeom prst="rect">
            <a:avLst/>
          </a:prstGeom>
        </p:spPr>
      </p:pic>
      <p:pic>
        <p:nvPicPr>
          <p:cNvPr id="12" name="Picture 11">
            <a:extLst>
              <a:ext uri="{FF2B5EF4-FFF2-40B4-BE49-F238E27FC236}">
                <a16:creationId xmlns:a16="http://schemas.microsoft.com/office/drawing/2014/main" xmlns="" id="{8F71C845-B5CE-124B-95C0-A212CCA9EE05}"/>
              </a:ext>
            </a:extLst>
          </p:cNvPr>
          <p:cNvPicPr>
            <a:picLocks noChangeAspect="1"/>
          </p:cNvPicPr>
          <p:nvPr/>
        </p:nvPicPr>
        <p:blipFill>
          <a:blip r:embed="rId6"/>
          <a:stretch>
            <a:fillRect/>
          </a:stretch>
        </p:blipFill>
        <p:spPr>
          <a:xfrm>
            <a:off x="5313780" y="1185687"/>
            <a:ext cx="896709" cy="896709"/>
          </a:xfrm>
          <a:prstGeom prst="rect">
            <a:avLst/>
          </a:prstGeom>
        </p:spPr>
      </p:pic>
      <p:pic>
        <p:nvPicPr>
          <p:cNvPr id="13" name="Picture 12">
            <a:extLst>
              <a:ext uri="{FF2B5EF4-FFF2-40B4-BE49-F238E27FC236}">
                <a16:creationId xmlns:a16="http://schemas.microsoft.com/office/drawing/2014/main" xmlns="" id="{D168C70F-6FD9-254B-B0D7-6CD1A2C27EBE}"/>
              </a:ext>
            </a:extLst>
          </p:cNvPr>
          <p:cNvPicPr>
            <a:picLocks noChangeAspect="1"/>
          </p:cNvPicPr>
          <p:nvPr/>
        </p:nvPicPr>
        <p:blipFill>
          <a:blip r:embed="rId7"/>
          <a:stretch>
            <a:fillRect/>
          </a:stretch>
        </p:blipFill>
        <p:spPr>
          <a:xfrm>
            <a:off x="6367648" y="1341783"/>
            <a:ext cx="896709" cy="672532"/>
          </a:xfrm>
          <a:prstGeom prst="rect">
            <a:avLst/>
          </a:prstGeom>
        </p:spPr>
      </p:pic>
      <p:pic>
        <p:nvPicPr>
          <p:cNvPr id="14" name="Picture 13">
            <a:extLst>
              <a:ext uri="{FF2B5EF4-FFF2-40B4-BE49-F238E27FC236}">
                <a16:creationId xmlns:a16="http://schemas.microsoft.com/office/drawing/2014/main" xmlns="" id="{68DBDD3B-D758-374E-8243-939558B2D50A}"/>
              </a:ext>
            </a:extLst>
          </p:cNvPr>
          <p:cNvPicPr>
            <a:picLocks noChangeAspect="1"/>
          </p:cNvPicPr>
          <p:nvPr/>
        </p:nvPicPr>
        <p:blipFill>
          <a:blip r:embed="rId8"/>
          <a:stretch>
            <a:fillRect/>
          </a:stretch>
        </p:blipFill>
        <p:spPr>
          <a:xfrm>
            <a:off x="7274318" y="1121098"/>
            <a:ext cx="1098095" cy="1098095"/>
          </a:xfrm>
          <a:prstGeom prst="rect">
            <a:avLst/>
          </a:prstGeom>
        </p:spPr>
      </p:pic>
      <p:pic>
        <p:nvPicPr>
          <p:cNvPr id="6" name="Picture 5">
            <a:extLst>
              <a:ext uri="{FF2B5EF4-FFF2-40B4-BE49-F238E27FC236}">
                <a16:creationId xmlns:a16="http://schemas.microsoft.com/office/drawing/2014/main" xmlns="" id="{3C6527A5-2534-EF4E-8E9D-187123D3EE06}"/>
              </a:ext>
            </a:extLst>
          </p:cNvPr>
          <p:cNvPicPr>
            <a:picLocks noChangeAspect="1"/>
          </p:cNvPicPr>
          <p:nvPr/>
        </p:nvPicPr>
        <p:blipFill>
          <a:blip r:embed="rId9"/>
          <a:stretch>
            <a:fillRect/>
          </a:stretch>
        </p:blipFill>
        <p:spPr>
          <a:xfrm>
            <a:off x="787596" y="1248295"/>
            <a:ext cx="838786" cy="838786"/>
          </a:xfrm>
          <a:prstGeom prst="rect">
            <a:avLst/>
          </a:prstGeom>
        </p:spPr>
      </p:pic>
      <p:pic>
        <p:nvPicPr>
          <p:cNvPr id="4" name="Picture 3">
            <a:extLst>
              <a:ext uri="{FF2B5EF4-FFF2-40B4-BE49-F238E27FC236}">
                <a16:creationId xmlns:a16="http://schemas.microsoft.com/office/drawing/2014/main" xmlns="" id="{38B893C3-A7BC-7D45-A207-980B035F2E16}"/>
              </a:ext>
            </a:extLst>
          </p:cNvPr>
          <p:cNvPicPr>
            <a:picLocks noChangeAspect="1"/>
          </p:cNvPicPr>
          <p:nvPr/>
        </p:nvPicPr>
        <p:blipFill>
          <a:blip r:embed="rId10"/>
          <a:stretch>
            <a:fillRect/>
          </a:stretch>
        </p:blipFill>
        <p:spPr>
          <a:xfrm>
            <a:off x="2483314" y="2262166"/>
            <a:ext cx="3743747" cy="2490738"/>
          </a:xfrm>
          <a:prstGeom prst="rect">
            <a:avLst/>
          </a:prstGeom>
        </p:spPr>
      </p:pic>
      <p:sp>
        <p:nvSpPr>
          <p:cNvPr id="17" name="TextBox 16">
            <a:extLst>
              <a:ext uri="{FF2B5EF4-FFF2-40B4-BE49-F238E27FC236}">
                <a16:creationId xmlns:a16="http://schemas.microsoft.com/office/drawing/2014/main" xmlns="" id="{53F0100C-4A5B-0647-AA62-4FE2B96CFCA8}"/>
              </a:ext>
            </a:extLst>
          </p:cNvPr>
          <p:cNvSpPr txBox="1"/>
          <p:nvPr/>
        </p:nvSpPr>
        <p:spPr>
          <a:xfrm>
            <a:off x="3112640" y="4689472"/>
            <a:ext cx="2629631"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Large datacenter clusters</a:t>
            </a:r>
          </a:p>
        </p:txBody>
      </p:sp>
    </p:spTree>
    <p:extLst>
      <p:ext uri="{BB962C8B-B14F-4D97-AF65-F5344CB8AC3E}">
        <p14:creationId xmlns:p14="http://schemas.microsoft.com/office/powerpoint/2010/main" val="38641555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20</a:t>
            </a:fld>
            <a:endParaRPr lang="en-US" dirty="0">
              <a:latin typeface="Helvetica" charset="0"/>
              <a:ea typeface="Helvetica" charset="0"/>
              <a:cs typeface="Helvetica" charset="0"/>
            </a:endParaRPr>
          </a:p>
        </p:txBody>
      </p:sp>
      <p:sp>
        <p:nvSpPr>
          <p:cNvPr id="14" name="TextBox 13">
            <a:extLst>
              <a:ext uri="{FF2B5EF4-FFF2-40B4-BE49-F238E27FC236}">
                <a16:creationId xmlns:a16="http://schemas.microsoft.com/office/drawing/2014/main" xmlns="" id="{907D2585-61FD-334A-A09B-B3EFC300A49F}"/>
              </a:ext>
            </a:extLst>
          </p:cNvPr>
          <p:cNvSpPr txBox="1"/>
          <p:nvPr/>
        </p:nvSpPr>
        <p:spPr>
          <a:xfrm>
            <a:off x="2071371" y="1616008"/>
            <a:ext cx="727763" cy="400110"/>
          </a:xfrm>
          <a:prstGeom prst="rect">
            <a:avLst/>
          </a:prstGeom>
          <a:noFill/>
        </p:spPr>
        <p:txBody>
          <a:bodyPr wrap="none" rtlCol="0">
            <a:spAutoFit/>
          </a:bodyPr>
          <a:lstStyle/>
          <a:p>
            <a:r>
              <a:rPr lang="en-US" sz="2000" dirty="0"/>
              <a:t>{B, E}</a:t>
            </a:r>
          </a:p>
        </p:txBody>
      </p:sp>
      <p:sp>
        <p:nvSpPr>
          <p:cNvPr id="15" name="TextBox 14">
            <a:extLst>
              <a:ext uri="{FF2B5EF4-FFF2-40B4-BE49-F238E27FC236}">
                <a16:creationId xmlns:a16="http://schemas.microsoft.com/office/drawing/2014/main" xmlns="" id="{A43B3AB8-E2F8-7647-9094-A3B156C292EC}"/>
              </a:ext>
            </a:extLst>
          </p:cNvPr>
          <p:cNvSpPr txBox="1"/>
          <p:nvPr/>
        </p:nvSpPr>
        <p:spPr>
          <a:xfrm>
            <a:off x="1954501" y="2831394"/>
            <a:ext cx="1011752" cy="400110"/>
          </a:xfrm>
          <a:prstGeom prst="rect">
            <a:avLst/>
          </a:prstGeom>
          <a:noFill/>
        </p:spPr>
        <p:txBody>
          <a:bodyPr wrap="none" rtlCol="0">
            <a:spAutoFit/>
          </a:bodyPr>
          <a:lstStyle/>
          <a:p>
            <a:r>
              <a:rPr lang="en-US" sz="2000" dirty="0"/>
              <a:t>{A, B, </a:t>
            </a:r>
            <a:r>
              <a:rPr lang="en-US" sz="2000" dirty="0">
                <a:solidFill>
                  <a:srgbClr val="FF0000"/>
                </a:solidFill>
              </a:rPr>
              <a:t>C</a:t>
            </a:r>
            <a:r>
              <a:rPr lang="en-US" sz="2000" dirty="0"/>
              <a:t>}</a:t>
            </a:r>
          </a:p>
        </p:txBody>
      </p:sp>
      <p:sp>
        <p:nvSpPr>
          <p:cNvPr id="16" name="TextBox 15">
            <a:extLst>
              <a:ext uri="{FF2B5EF4-FFF2-40B4-BE49-F238E27FC236}">
                <a16:creationId xmlns:a16="http://schemas.microsoft.com/office/drawing/2014/main" xmlns="" id="{4DBF6688-8EE9-1244-A70E-41DF1BFAD274}"/>
              </a:ext>
            </a:extLst>
          </p:cNvPr>
          <p:cNvSpPr txBox="1"/>
          <p:nvPr/>
        </p:nvSpPr>
        <p:spPr>
          <a:xfrm>
            <a:off x="4305816" y="2819031"/>
            <a:ext cx="742063" cy="400110"/>
          </a:xfrm>
          <a:prstGeom prst="rect">
            <a:avLst/>
          </a:prstGeom>
          <a:noFill/>
        </p:spPr>
        <p:txBody>
          <a:bodyPr wrap="none" rtlCol="0">
            <a:spAutoFit/>
          </a:bodyPr>
          <a:lstStyle/>
          <a:p>
            <a:r>
              <a:rPr lang="en-US" sz="2000" dirty="0"/>
              <a:t>{D, E}</a:t>
            </a:r>
          </a:p>
        </p:txBody>
      </p:sp>
      <p:sp>
        <p:nvSpPr>
          <p:cNvPr id="17" name="TextBox 16">
            <a:extLst>
              <a:ext uri="{FF2B5EF4-FFF2-40B4-BE49-F238E27FC236}">
                <a16:creationId xmlns:a16="http://schemas.microsoft.com/office/drawing/2014/main" xmlns="" id="{667EDE14-23D4-FA4D-A0EB-7BE39E79F3C1}"/>
              </a:ext>
            </a:extLst>
          </p:cNvPr>
          <p:cNvSpPr txBox="1"/>
          <p:nvPr/>
        </p:nvSpPr>
        <p:spPr>
          <a:xfrm>
            <a:off x="6704606" y="2805302"/>
            <a:ext cx="463588" cy="400110"/>
          </a:xfrm>
          <a:prstGeom prst="rect">
            <a:avLst/>
          </a:prstGeom>
          <a:noFill/>
        </p:spPr>
        <p:txBody>
          <a:bodyPr wrap="square" rtlCol="0">
            <a:spAutoFit/>
          </a:bodyPr>
          <a:lstStyle/>
          <a:p>
            <a:r>
              <a:rPr lang="en-US" sz="2000" dirty="0"/>
              <a:t>{F}</a:t>
            </a:r>
          </a:p>
        </p:txBody>
      </p:sp>
      <p:sp>
        <p:nvSpPr>
          <p:cNvPr id="18" name="TextBox 17">
            <a:extLst>
              <a:ext uri="{FF2B5EF4-FFF2-40B4-BE49-F238E27FC236}">
                <a16:creationId xmlns:a16="http://schemas.microsoft.com/office/drawing/2014/main" xmlns="" id="{604E4885-9293-8A4B-B85F-E0ABE513ED5C}"/>
              </a:ext>
            </a:extLst>
          </p:cNvPr>
          <p:cNvSpPr txBox="1"/>
          <p:nvPr/>
        </p:nvSpPr>
        <p:spPr>
          <a:xfrm>
            <a:off x="4425919" y="1602192"/>
            <a:ext cx="494046" cy="400110"/>
          </a:xfrm>
          <a:prstGeom prst="rect">
            <a:avLst/>
          </a:prstGeom>
          <a:noFill/>
        </p:spPr>
        <p:txBody>
          <a:bodyPr wrap="none" rtlCol="0">
            <a:spAutoFit/>
          </a:bodyPr>
          <a:lstStyle/>
          <a:p>
            <a:r>
              <a:rPr lang="en-US" sz="2000" dirty="0"/>
              <a:t>{A}</a:t>
            </a:r>
          </a:p>
        </p:txBody>
      </p:sp>
      <p:sp>
        <p:nvSpPr>
          <p:cNvPr id="19" name="TextBox 18">
            <a:extLst>
              <a:ext uri="{FF2B5EF4-FFF2-40B4-BE49-F238E27FC236}">
                <a16:creationId xmlns:a16="http://schemas.microsoft.com/office/drawing/2014/main" xmlns="" id="{1A4A1D9C-4B63-5045-893F-632EFA3C3941}"/>
              </a:ext>
            </a:extLst>
          </p:cNvPr>
          <p:cNvSpPr txBox="1"/>
          <p:nvPr/>
        </p:nvSpPr>
        <p:spPr>
          <a:xfrm>
            <a:off x="6377812" y="1638299"/>
            <a:ext cx="992579" cy="400110"/>
          </a:xfrm>
          <a:prstGeom prst="rect">
            <a:avLst/>
          </a:prstGeom>
          <a:noFill/>
        </p:spPr>
        <p:txBody>
          <a:bodyPr wrap="none" rtlCol="0">
            <a:spAutoFit/>
          </a:bodyPr>
          <a:lstStyle/>
          <a:p>
            <a:r>
              <a:rPr lang="en-US" sz="2000" dirty="0"/>
              <a:t>{</a:t>
            </a:r>
            <a:r>
              <a:rPr lang="en-US" sz="2000" dirty="0">
                <a:solidFill>
                  <a:srgbClr val="FF0000"/>
                </a:solidFill>
              </a:rPr>
              <a:t>C</a:t>
            </a:r>
            <a:r>
              <a:rPr lang="en-US" sz="2000" dirty="0"/>
              <a:t>, D, F}</a:t>
            </a:r>
          </a:p>
        </p:txBody>
      </p:sp>
      <p:sp>
        <p:nvSpPr>
          <p:cNvPr id="24" name="TextBox 23">
            <a:extLst>
              <a:ext uri="{FF2B5EF4-FFF2-40B4-BE49-F238E27FC236}">
                <a16:creationId xmlns:a16="http://schemas.microsoft.com/office/drawing/2014/main" xmlns="" id="{6D9417CF-4A22-8642-B6CE-F98C5913CBB3}"/>
              </a:ext>
            </a:extLst>
          </p:cNvPr>
          <p:cNvSpPr txBox="1"/>
          <p:nvPr/>
        </p:nvSpPr>
        <p:spPr>
          <a:xfrm>
            <a:off x="218276" y="4311184"/>
            <a:ext cx="8612215"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Power-of-two-choices to route the queries guarantee stable throughput.</a:t>
            </a:r>
          </a:p>
        </p:txBody>
      </p:sp>
      <p:sp>
        <p:nvSpPr>
          <p:cNvPr id="29" name="Title 1">
            <a:extLst>
              <a:ext uri="{FF2B5EF4-FFF2-40B4-BE49-F238E27FC236}">
                <a16:creationId xmlns:a16="http://schemas.microsoft.com/office/drawing/2014/main" xmlns="" id="{73EACFEE-B9DA-A149-B40F-D9F5AB0A6DB7}"/>
              </a:ext>
            </a:extLst>
          </p:cNvPr>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Power-of-two-choices to query the cached items</a:t>
            </a:r>
          </a:p>
        </p:txBody>
      </p:sp>
      <p:sp>
        <p:nvSpPr>
          <p:cNvPr id="23" name="Oval 22">
            <a:extLst>
              <a:ext uri="{FF2B5EF4-FFF2-40B4-BE49-F238E27FC236}">
                <a16:creationId xmlns:a16="http://schemas.microsoft.com/office/drawing/2014/main" xmlns="" id="{9D6F4B7D-2A4E-E240-A3E1-E96E35B4E35D}"/>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8" name="Oval 27">
            <a:extLst>
              <a:ext uri="{FF2B5EF4-FFF2-40B4-BE49-F238E27FC236}">
                <a16:creationId xmlns:a16="http://schemas.microsoft.com/office/drawing/2014/main" xmlns="" id="{4D6EFD58-5160-2A42-84B9-41F7A9ABD76C}"/>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0" name="Oval 29">
            <a:extLst>
              <a:ext uri="{FF2B5EF4-FFF2-40B4-BE49-F238E27FC236}">
                <a16:creationId xmlns:a16="http://schemas.microsoft.com/office/drawing/2014/main" xmlns="" id="{318A2EE1-02F4-A146-8B6C-EA0C4C121891}"/>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F20E4CF0-C452-1942-870F-145D645A3209}"/>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3" name="Oval 32">
            <a:extLst>
              <a:ext uri="{FF2B5EF4-FFF2-40B4-BE49-F238E27FC236}">
                <a16:creationId xmlns:a16="http://schemas.microsoft.com/office/drawing/2014/main" xmlns="" id="{92C0A51A-463A-DE42-AB6C-C0DE68F126C5}"/>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4" name="Oval 33">
            <a:extLst>
              <a:ext uri="{FF2B5EF4-FFF2-40B4-BE49-F238E27FC236}">
                <a16:creationId xmlns:a16="http://schemas.microsoft.com/office/drawing/2014/main" xmlns="" id="{B7BA79AF-1673-5F40-B96C-EB512E9D73BD}"/>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0" name="TextBox 39">
            <a:extLst>
              <a:ext uri="{FF2B5EF4-FFF2-40B4-BE49-F238E27FC236}">
                <a16:creationId xmlns:a16="http://schemas.microsoft.com/office/drawing/2014/main" xmlns="" id="{D8703A4D-28AE-E748-9098-77C39B24E57E}"/>
              </a:ext>
            </a:extLst>
          </p:cNvPr>
          <p:cNvSpPr txBox="1"/>
          <p:nvPr/>
        </p:nvSpPr>
        <p:spPr>
          <a:xfrm>
            <a:off x="218276" y="3174930"/>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41" name="TextBox 40">
            <a:extLst>
              <a:ext uri="{FF2B5EF4-FFF2-40B4-BE49-F238E27FC236}">
                <a16:creationId xmlns:a16="http://schemas.microsoft.com/office/drawing/2014/main" xmlns="" id="{ECFD6590-118C-A24E-AB91-E76EB70642C9}"/>
              </a:ext>
            </a:extLst>
          </p:cNvPr>
          <p:cNvSpPr txBox="1"/>
          <p:nvPr/>
        </p:nvSpPr>
        <p:spPr>
          <a:xfrm>
            <a:off x="218276" y="1951908"/>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pic>
        <p:nvPicPr>
          <p:cNvPr id="37" name="Picture 36">
            <a:extLst>
              <a:ext uri="{FF2B5EF4-FFF2-40B4-BE49-F238E27FC236}">
                <a16:creationId xmlns:a16="http://schemas.microsoft.com/office/drawing/2014/main" xmlns="" id="{7B8DFBAD-CFC5-474B-8BE6-7BEB892F8A3E}"/>
              </a:ext>
            </a:extLst>
          </p:cNvPr>
          <p:cNvPicPr>
            <a:picLocks/>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473137" y="1180208"/>
            <a:ext cx="249715" cy="320283"/>
          </a:xfrm>
          <a:prstGeom prst="rect">
            <a:avLst/>
          </a:prstGeom>
          <a:solidFill>
            <a:srgbClr val="000000"/>
          </a:solidFill>
          <a:ln w="12700">
            <a:noFill/>
          </a:ln>
        </p:spPr>
      </p:pic>
      <p:sp>
        <p:nvSpPr>
          <p:cNvPr id="38" name="TextBox 37">
            <a:extLst>
              <a:ext uri="{FF2B5EF4-FFF2-40B4-BE49-F238E27FC236}">
                <a16:creationId xmlns:a16="http://schemas.microsoft.com/office/drawing/2014/main" xmlns="" id="{A808219D-C182-874B-B528-0FA602D73F69}"/>
              </a:ext>
            </a:extLst>
          </p:cNvPr>
          <p:cNvSpPr txBox="1"/>
          <p:nvPr/>
        </p:nvSpPr>
        <p:spPr>
          <a:xfrm>
            <a:off x="1945939" y="774106"/>
            <a:ext cx="4221220" cy="400110"/>
          </a:xfrm>
          <a:prstGeom prst="rect">
            <a:avLst/>
          </a:prstGeom>
          <a:noFill/>
        </p:spPr>
        <p:txBody>
          <a:bodyPr wrap="none" rtlCol="0">
            <a:spAutoFit/>
          </a:bodyPr>
          <a:lstStyle/>
          <a:p>
            <a:r>
              <a:rPr lang="en-US" sz="20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Get(C) from the </a:t>
            </a:r>
            <a:r>
              <a:rPr lang="en-US" sz="200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node with less load</a:t>
            </a:r>
            <a:endParaRPr lang="en-US" sz="20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39" name="Straight Connector 38">
            <a:extLst>
              <a:ext uri="{FF2B5EF4-FFF2-40B4-BE49-F238E27FC236}">
                <a16:creationId xmlns:a16="http://schemas.microsoft.com/office/drawing/2014/main" xmlns="" id="{CE20A0E1-6E2C-3641-9B24-71502076BDDC}"/>
              </a:ext>
            </a:extLst>
          </p:cNvPr>
          <p:cNvCxnSpPr>
            <a:cxnSpLocks/>
            <a:stCxn id="37" idx="2"/>
          </p:cNvCxnSpPr>
          <p:nvPr/>
        </p:nvCxnSpPr>
        <p:spPr>
          <a:xfrm>
            <a:off x="3597995" y="1500491"/>
            <a:ext cx="2779817" cy="337863"/>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20992D96-964D-924B-B8DE-CC1946439543}"/>
              </a:ext>
            </a:extLst>
          </p:cNvPr>
          <p:cNvCxnSpPr>
            <a:cxnSpLocks/>
            <a:stCxn id="37" idx="2"/>
          </p:cNvCxnSpPr>
          <p:nvPr/>
        </p:nvCxnSpPr>
        <p:spPr>
          <a:xfrm flipH="1">
            <a:off x="2942569" y="1500491"/>
            <a:ext cx="655426" cy="1518963"/>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xmlns="" id="{A79D460E-E750-C646-87A9-67F18DD8B030}"/>
              </a:ext>
            </a:extLst>
          </p:cNvPr>
          <p:cNvSpPr/>
          <p:nvPr/>
        </p:nvSpPr>
        <p:spPr>
          <a:xfrm>
            <a:off x="2794327" y="3507547"/>
            <a:ext cx="418887" cy="18042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44" name="Rectangle 43">
            <a:extLst>
              <a:ext uri="{FF2B5EF4-FFF2-40B4-BE49-F238E27FC236}">
                <a16:creationId xmlns:a16="http://schemas.microsoft.com/office/drawing/2014/main" xmlns="" id="{34D172DD-5338-DB42-AB12-77A0C01C7154}"/>
              </a:ext>
            </a:extLst>
          </p:cNvPr>
          <p:cNvSpPr/>
          <p:nvPr/>
        </p:nvSpPr>
        <p:spPr>
          <a:xfrm>
            <a:off x="7324037" y="2097422"/>
            <a:ext cx="434071" cy="42181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Tree>
    <p:extLst>
      <p:ext uri="{BB962C8B-B14F-4D97-AF65-F5344CB8AC3E}">
        <p14:creationId xmlns:p14="http://schemas.microsoft.com/office/powerpoint/2010/main" val="1362159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52" y="-30195"/>
            <a:ext cx="9167851"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Putting together: </a:t>
            </a: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endPar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21</a:t>
            </a:fld>
            <a:endParaRPr lang="en-US" dirty="0">
              <a:latin typeface="Helvetica" charset="0"/>
              <a:ea typeface="Helvetica" charset="0"/>
              <a:cs typeface="Helvetica" charset="0"/>
            </a:endParaRPr>
          </a:p>
        </p:txBody>
      </p:sp>
      <p:sp>
        <p:nvSpPr>
          <p:cNvPr id="9" name="Can 8">
            <a:extLst>
              <a:ext uri="{FF2B5EF4-FFF2-40B4-BE49-F238E27FC236}">
                <a16:creationId xmlns:a16="http://schemas.microsoft.com/office/drawing/2014/main" xmlns="" id="{B7635913-E64C-6241-843A-AF0E3C55CF7F}"/>
              </a:ext>
            </a:extLst>
          </p:cNvPr>
          <p:cNvSpPr/>
          <p:nvPr/>
        </p:nvSpPr>
        <p:spPr>
          <a:xfrm>
            <a:off x="1241320" y="344257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 name="Can 9">
            <a:extLst>
              <a:ext uri="{FF2B5EF4-FFF2-40B4-BE49-F238E27FC236}">
                <a16:creationId xmlns:a16="http://schemas.microsoft.com/office/drawing/2014/main" xmlns="" id="{0976B891-0A59-D443-8C79-BC992C90694D}"/>
              </a:ext>
            </a:extLst>
          </p:cNvPr>
          <p:cNvSpPr/>
          <p:nvPr/>
        </p:nvSpPr>
        <p:spPr>
          <a:xfrm>
            <a:off x="1935980" y="344257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1" name="Can 10">
            <a:extLst>
              <a:ext uri="{FF2B5EF4-FFF2-40B4-BE49-F238E27FC236}">
                <a16:creationId xmlns:a16="http://schemas.microsoft.com/office/drawing/2014/main" xmlns="" id="{DCF6D855-7010-574B-AA20-D21D348E7BAF}"/>
              </a:ext>
            </a:extLst>
          </p:cNvPr>
          <p:cNvSpPr/>
          <p:nvPr/>
        </p:nvSpPr>
        <p:spPr>
          <a:xfrm>
            <a:off x="2647201" y="345321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2" name="Can 11">
            <a:extLst>
              <a:ext uri="{FF2B5EF4-FFF2-40B4-BE49-F238E27FC236}">
                <a16:creationId xmlns:a16="http://schemas.microsoft.com/office/drawing/2014/main" xmlns="" id="{A1708728-98DD-664E-AE71-C4C91088A109}"/>
              </a:ext>
            </a:extLst>
          </p:cNvPr>
          <p:cNvSpPr/>
          <p:nvPr/>
        </p:nvSpPr>
        <p:spPr>
          <a:xfrm>
            <a:off x="3448128" y="343194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3" name="Can 12">
            <a:extLst>
              <a:ext uri="{FF2B5EF4-FFF2-40B4-BE49-F238E27FC236}">
                <a16:creationId xmlns:a16="http://schemas.microsoft.com/office/drawing/2014/main" xmlns="" id="{496DC1CC-5FE2-D84C-9927-8975C57FCD86}"/>
              </a:ext>
            </a:extLst>
          </p:cNvPr>
          <p:cNvSpPr/>
          <p:nvPr/>
        </p:nvSpPr>
        <p:spPr>
          <a:xfrm>
            <a:off x="4142788" y="343194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4" name="Can 13">
            <a:extLst>
              <a:ext uri="{FF2B5EF4-FFF2-40B4-BE49-F238E27FC236}">
                <a16:creationId xmlns:a16="http://schemas.microsoft.com/office/drawing/2014/main" xmlns="" id="{2DA3D50F-418B-DA47-9A9A-77E245440CF7}"/>
              </a:ext>
            </a:extLst>
          </p:cNvPr>
          <p:cNvSpPr/>
          <p:nvPr/>
        </p:nvSpPr>
        <p:spPr>
          <a:xfrm>
            <a:off x="4854009" y="344257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5" name="Can 14">
            <a:extLst>
              <a:ext uri="{FF2B5EF4-FFF2-40B4-BE49-F238E27FC236}">
                <a16:creationId xmlns:a16="http://schemas.microsoft.com/office/drawing/2014/main" xmlns="" id="{B27F84ED-84EA-0F42-899F-57BA1FF41D77}"/>
              </a:ext>
            </a:extLst>
          </p:cNvPr>
          <p:cNvSpPr/>
          <p:nvPr/>
        </p:nvSpPr>
        <p:spPr>
          <a:xfrm>
            <a:off x="5654936" y="343194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6" name="Can 15">
            <a:extLst>
              <a:ext uri="{FF2B5EF4-FFF2-40B4-BE49-F238E27FC236}">
                <a16:creationId xmlns:a16="http://schemas.microsoft.com/office/drawing/2014/main" xmlns="" id="{E441BD04-22F4-CF4D-93BA-C4CD0499801E}"/>
              </a:ext>
            </a:extLst>
          </p:cNvPr>
          <p:cNvSpPr/>
          <p:nvPr/>
        </p:nvSpPr>
        <p:spPr>
          <a:xfrm>
            <a:off x="6349596" y="343194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7" name="Can 16">
            <a:extLst>
              <a:ext uri="{FF2B5EF4-FFF2-40B4-BE49-F238E27FC236}">
                <a16:creationId xmlns:a16="http://schemas.microsoft.com/office/drawing/2014/main" xmlns="" id="{4F48E859-9C5E-8044-8832-6DA4F5A11A13}"/>
              </a:ext>
            </a:extLst>
          </p:cNvPr>
          <p:cNvSpPr/>
          <p:nvPr/>
        </p:nvSpPr>
        <p:spPr>
          <a:xfrm>
            <a:off x="7060817" y="344257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cxnSp>
        <p:nvCxnSpPr>
          <p:cNvPr id="18" name="Straight Connector 17">
            <a:extLst>
              <a:ext uri="{FF2B5EF4-FFF2-40B4-BE49-F238E27FC236}">
                <a16:creationId xmlns:a16="http://schemas.microsoft.com/office/drawing/2014/main" xmlns="" id="{D2987B00-3C6E-EA40-8F77-87C489928149}"/>
              </a:ext>
            </a:extLst>
          </p:cNvPr>
          <p:cNvCxnSpPr>
            <a:cxnSpLocks/>
            <a:stCxn id="9" idx="1"/>
          </p:cNvCxnSpPr>
          <p:nvPr/>
        </p:nvCxnSpPr>
        <p:spPr>
          <a:xfrm flipV="1">
            <a:off x="1475237" y="2940915"/>
            <a:ext cx="693500" cy="5016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0C8514B8-0937-8C4F-A2E2-FD7C12DA7A6F}"/>
              </a:ext>
            </a:extLst>
          </p:cNvPr>
          <p:cNvCxnSpPr>
            <a:cxnSpLocks/>
            <a:stCxn id="10" idx="1"/>
          </p:cNvCxnSpPr>
          <p:nvPr/>
        </p:nvCxnSpPr>
        <p:spPr>
          <a:xfrm flipH="1" flipV="1">
            <a:off x="2168737" y="2940915"/>
            <a:ext cx="1160" cy="5016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31BC8A2F-EF1F-D741-AF3C-C4DEA9993978}"/>
              </a:ext>
            </a:extLst>
          </p:cNvPr>
          <p:cNvCxnSpPr>
            <a:cxnSpLocks/>
          </p:cNvCxnSpPr>
          <p:nvPr/>
        </p:nvCxnSpPr>
        <p:spPr>
          <a:xfrm flipH="1" flipV="1">
            <a:off x="2168737" y="2940915"/>
            <a:ext cx="738322" cy="5122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E100AB66-4A84-754C-96E0-F87A8F35FA0F}"/>
              </a:ext>
            </a:extLst>
          </p:cNvPr>
          <p:cNvCxnSpPr>
            <a:cxnSpLocks/>
            <a:stCxn id="14" idx="1"/>
          </p:cNvCxnSpPr>
          <p:nvPr/>
        </p:nvCxnSpPr>
        <p:spPr>
          <a:xfrm flipH="1" flipV="1">
            <a:off x="4409510" y="2918683"/>
            <a:ext cx="678416" cy="523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8FB7091E-3894-BD44-B5BC-99B6E4C74EA0}"/>
              </a:ext>
            </a:extLst>
          </p:cNvPr>
          <p:cNvCxnSpPr>
            <a:cxnSpLocks/>
            <a:stCxn id="12" idx="1"/>
          </p:cNvCxnSpPr>
          <p:nvPr/>
        </p:nvCxnSpPr>
        <p:spPr>
          <a:xfrm flipV="1">
            <a:off x="3682045" y="2940913"/>
            <a:ext cx="717275" cy="4910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73C38218-971A-F44B-BA20-06A74CE03646}"/>
              </a:ext>
            </a:extLst>
          </p:cNvPr>
          <p:cNvCxnSpPr>
            <a:cxnSpLocks/>
            <a:stCxn id="13" idx="1"/>
          </p:cNvCxnSpPr>
          <p:nvPr/>
        </p:nvCxnSpPr>
        <p:spPr>
          <a:xfrm flipV="1">
            <a:off x="4376705" y="2940913"/>
            <a:ext cx="22615" cy="4910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E92EB8E2-9E46-0F4D-A768-C40169F55B79}"/>
              </a:ext>
            </a:extLst>
          </p:cNvPr>
          <p:cNvCxnSpPr>
            <a:cxnSpLocks/>
            <a:stCxn id="15" idx="1"/>
          </p:cNvCxnSpPr>
          <p:nvPr/>
        </p:nvCxnSpPr>
        <p:spPr>
          <a:xfrm flipV="1">
            <a:off x="5888853" y="2940913"/>
            <a:ext cx="741050" cy="4910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6122E5B1-C6A3-8643-A1E8-B7370F7BBAD2}"/>
              </a:ext>
            </a:extLst>
          </p:cNvPr>
          <p:cNvCxnSpPr>
            <a:cxnSpLocks/>
            <a:stCxn id="16" idx="1"/>
          </p:cNvCxnSpPr>
          <p:nvPr/>
        </p:nvCxnSpPr>
        <p:spPr>
          <a:xfrm flipV="1">
            <a:off x="6583513" y="2940913"/>
            <a:ext cx="46390" cy="49103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A339F3F6-4234-D942-BB8A-E43D5A4A13EE}"/>
              </a:ext>
            </a:extLst>
          </p:cNvPr>
          <p:cNvCxnSpPr>
            <a:cxnSpLocks/>
            <a:stCxn id="17" idx="1"/>
          </p:cNvCxnSpPr>
          <p:nvPr/>
        </p:nvCxnSpPr>
        <p:spPr>
          <a:xfrm flipH="1" flipV="1">
            <a:off x="6629903" y="2940913"/>
            <a:ext cx="664831" cy="5016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86C46C87-C718-6E4C-9710-A06C84AD53F0}"/>
              </a:ext>
            </a:extLst>
          </p:cNvPr>
          <p:cNvSpPr txBox="1"/>
          <p:nvPr/>
        </p:nvSpPr>
        <p:spPr>
          <a:xfrm>
            <a:off x="5311719" y="3378022"/>
            <a:ext cx="396262" cy="351635"/>
          </a:xfrm>
          <a:prstGeom prst="rect">
            <a:avLst/>
          </a:prstGeom>
          <a:noFill/>
        </p:spPr>
        <p:txBody>
          <a:bodyPr wrap="none" rtlCol="0">
            <a:spAutoFit/>
          </a:bodyPr>
          <a:lstStyle/>
          <a:p>
            <a:r>
              <a:rPr lang="en-US" b="1" dirty="0"/>
              <a:t>….</a:t>
            </a:r>
          </a:p>
        </p:txBody>
      </p:sp>
      <p:sp>
        <p:nvSpPr>
          <p:cNvPr id="28" name="TextBox 27">
            <a:extLst>
              <a:ext uri="{FF2B5EF4-FFF2-40B4-BE49-F238E27FC236}">
                <a16:creationId xmlns:a16="http://schemas.microsoft.com/office/drawing/2014/main" xmlns="" id="{FB6FF8B1-8CFC-C44B-8490-6807ED0AA240}"/>
              </a:ext>
            </a:extLst>
          </p:cNvPr>
          <p:cNvSpPr txBox="1"/>
          <p:nvPr/>
        </p:nvSpPr>
        <p:spPr>
          <a:xfrm>
            <a:off x="3128187" y="2429168"/>
            <a:ext cx="511679" cy="351635"/>
          </a:xfrm>
          <a:prstGeom prst="rect">
            <a:avLst/>
          </a:prstGeom>
          <a:noFill/>
        </p:spPr>
        <p:txBody>
          <a:bodyPr wrap="none" rtlCol="0">
            <a:spAutoFit/>
          </a:bodyPr>
          <a:lstStyle/>
          <a:p>
            <a:r>
              <a:rPr lang="en-US" b="1" dirty="0"/>
              <a:t>……</a:t>
            </a:r>
          </a:p>
        </p:txBody>
      </p:sp>
      <p:sp>
        <p:nvSpPr>
          <p:cNvPr id="29" name="TextBox 28">
            <a:extLst>
              <a:ext uri="{FF2B5EF4-FFF2-40B4-BE49-F238E27FC236}">
                <a16:creationId xmlns:a16="http://schemas.microsoft.com/office/drawing/2014/main" xmlns="" id="{7A09EFE9-43BE-894F-A26E-AD1101130F04}"/>
              </a:ext>
            </a:extLst>
          </p:cNvPr>
          <p:cNvSpPr txBox="1"/>
          <p:nvPr/>
        </p:nvSpPr>
        <p:spPr>
          <a:xfrm>
            <a:off x="3097775" y="3358592"/>
            <a:ext cx="396262" cy="351635"/>
          </a:xfrm>
          <a:prstGeom prst="rect">
            <a:avLst/>
          </a:prstGeom>
          <a:noFill/>
        </p:spPr>
        <p:txBody>
          <a:bodyPr wrap="none" rtlCol="0">
            <a:spAutoFit/>
          </a:bodyPr>
          <a:lstStyle/>
          <a:p>
            <a:r>
              <a:rPr lang="en-US" b="1" dirty="0"/>
              <a:t>….</a:t>
            </a:r>
          </a:p>
        </p:txBody>
      </p:sp>
      <p:sp>
        <p:nvSpPr>
          <p:cNvPr id="30" name="TextBox 29">
            <a:extLst>
              <a:ext uri="{FF2B5EF4-FFF2-40B4-BE49-F238E27FC236}">
                <a16:creationId xmlns:a16="http://schemas.microsoft.com/office/drawing/2014/main" xmlns="" id="{E1D232D7-76AF-C44A-89EC-A1B78CD743BA}"/>
              </a:ext>
            </a:extLst>
          </p:cNvPr>
          <p:cNvSpPr txBox="1"/>
          <p:nvPr/>
        </p:nvSpPr>
        <p:spPr>
          <a:xfrm>
            <a:off x="5400306" y="2451492"/>
            <a:ext cx="511679" cy="351635"/>
          </a:xfrm>
          <a:prstGeom prst="rect">
            <a:avLst/>
          </a:prstGeom>
          <a:noFill/>
        </p:spPr>
        <p:txBody>
          <a:bodyPr wrap="none" rtlCol="0">
            <a:spAutoFit/>
          </a:bodyPr>
          <a:lstStyle/>
          <a:p>
            <a:r>
              <a:rPr lang="en-US" b="1" dirty="0"/>
              <a:t>……</a:t>
            </a:r>
          </a:p>
        </p:txBody>
      </p:sp>
      <p:sp>
        <p:nvSpPr>
          <p:cNvPr id="32" name="Rectangle 31">
            <a:extLst>
              <a:ext uri="{FF2B5EF4-FFF2-40B4-BE49-F238E27FC236}">
                <a16:creationId xmlns:a16="http://schemas.microsoft.com/office/drawing/2014/main" xmlns="" id="{CAABBD0D-2326-D740-BC8B-2320CDE98101}"/>
              </a:ext>
            </a:extLst>
          </p:cNvPr>
          <p:cNvSpPr/>
          <p:nvPr/>
        </p:nvSpPr>
        <p:spPr>
          <a:xfrm>
            <a:off x="1241319" y="3810146"/>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3" name="Rectangle 32">
            <a:extLst>
              <a:ext uri="{FF2B5EF4-FFF2-40B4-BE49-F238E27FC236}">
                <a16:creationId xmlns:a16="http://schemas.microsoft.com/office/drawing/2014/main" xmlns="" id="{D82B520D-C3C0-D24D-AFEB-CC518984E363}"/>
              </a:ext>
            </a:extLst>
          </p:cNvPr>
          <p:cNvSpPr/>
          <p:nvPr/>
        </p:nvSpPr>
        <p:spPr>
          <a:xfrm>
            <a:off x="1935980"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4" name="Rectangle 33">
            <a:extLst>
              <a:ext uri="{FF2B5EF4-FFF2-40B4-BE49-F238E27FC236}">
                <a16:creationId xmlns:a16="http://schemas.microsoft.com/office/drawing/2014/main" xmlns="" id="{D60080A4-9421-2047-B2E4-64C22E7B87DD}"/>
              </a:ext>
            </a:extLst>
          </p:cNvPr>
          <p:cNvSpPr/>
          <p:nvPr/>
        </p:nvSpPr>
        <p:spPr>
          <a:xfrm>
            <a:off x="2642752"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5" name="Rectangle 34">
            <a:extLst>
              <a:ext uri="{FF2B5EF4-FFF2-40B4-BE49-F238E27FC236}">
                <a16:creationId xmlns:a16="http://schemas.microsoft.com/office/drawing/2014/main" xmlns="" id="{B17C51A2-64F8-7346-B3A9-71FCBBCC00E7}"/>
              </a:ext>
            </a:extLst>
          </p:cNvPr>
          <p:cNvSpPr/>
          <p:nvPr/>
        </p:nvSpPr>
        <p:spPr>
          <a:xfrm>
            <a:off x="3443888"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6" name="Rectangle 35">
            <a:extLst>
              <a:ext uri="{FF2B5EF4-FFF2-40B4-BE49-F238E27FC236}">
                <a16:creationId xmlns:a16="http://schemas.microsoft.com/office/drawing/2014/main" xmlns="" id="{B1DB6B19-95A5-4543-8F5F-4906965D44E3}"/>
              </a:ext>
            </a:extLst>
          </p:cNvPr>
          <p:cNvSpPr/>
          <p:nvPr/>
        </p:nvSpPr>
        <p:spPr>
          <a:xfrm>
            <a:off x="4154095"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7" name="Rectangle 36">
            <a:extLst>
              <a:ext uri="{FF2B5EF4-FFF2-40B4-BE49-F238E27FC236}">
                <a16:creationId xmlns:a16="http://schemas.microsoft.com/office/drawing/2014/main" xmlns="" id="{57991370-6DBD-E048-AC2C-085E6114C3BB}"/>
              </a:ext>
            </a:extLst>
          </p:cNvPr>
          <p:cNvSpPr/>
          <p:nvPr/>
        </p:nvSpPr>
        <p:spPr>
          <a:xfrm>
            <a:off x="4861821"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8" name="Rectangle 37">
            <a:extLst>
              <a:ext uri="{FF2B5EF4-FFF2-40B4-BE49-F238E27FC236}">
                <a16:creationId xmlns:a16="http://schemas.microsoft.com/office/drawing/2014/main" xmlns="" id="{00626B87-990F-754D-AC7F-9E31444F3E71}"/>
              </a:ext>
            </a:extLst>
          </p:cNvPr>
          <p:cNvSpPr/>
          <p:nvPr/>
        </p:nvSpPr>
        <p:spPr>
          <a:xfrm>
            <a:off x="5650430" y="3810146"/>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39" name="Rectangle 38">
            <a:extLst>
              <a:ext uri="{FF2B5EF4-FFF2-40B4-BE49-F238E27FC236}">
                <a16:creationId xmlns:a16="http://schemas.microsoft.com/office/drawing/2014/main" xmlns="" id="{38658950-4BD8-E743-A434-FD8612593933}"/>
              </a:ext>
            </a:extLst>
          </p:cNvPr>
          <p:cNvSpPr/>
          <p:nvPr/>
        </p:nvSpPr>
        <p:spPr>
          <a:xfrm>
            <a:off x="6357202" y="380398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40" name="Rectangle 39">
            <a:extLst>
              <a:ext uri="{FF2B5EF4-FFF2-40B4-BE49-F238E27FC236}">
                <a16:creationId xmlns:a16="http://schemas.microsoft.com/office/drawing/2014/main" xmlns="" id="{7C1F1A7F-794C-F945-91F3-8FD27D75CF20}"/>
              </a:ext>
            </a:extLst>
          </p:cNvPr>
          <p:cNvSpPr/>
          <p:nvPr/>
        </p:nvSpPr>
        <p:spPr>
          <a:xfrm>
            <a:off x="7088183" y="3826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41" name="TextBox 40">
            <a:extLst>
              <a:ext uri="{FF2B5EF4-FFF2-40B4-BE49-F238E27FC236}">
                <a16:creationId xmlns:a16="http://schemas.microsoft.com/office/drawing/2014/main" xmlns="" id="{4D446A10-44B0-FD45-B578-C7CFFEC41978}"/>
              </a:ext>
            </a:extLst>
          </p:cNvPr>
          <p:cNvSpPr txBox="1"/>
          <p:nvPr/>
        </p:nvSpPr>
        <p:spPr>
          <a:xfrm>
            <a:off x="115193" y="4244848"/>
            <a:ext cx="8400157"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lgn="ctr">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Independent hashes to allocate cache items.</a:t>
            </a:r>
          </a:p>
          <a:p>
            <a:pPr marL="342900" indent="-342900" algn="ctr">
              <a:buFont typeface="Arial" panose="020B0604020202020204" pitchFamily="34" charset="0"/>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Power-of-two-choices of current cache loads to route queries. </a:t>
            </a:r>
          </a:p>
        </p:txBody>
      </p:sp>
      <p:cxnSp>
        <p:nvCxnSpPr>
          <p:cNvPr id="46" name="Straight Connector 45">
            <a:extLst>
              <a:ext uri="{FF2B5EF4-FFF2-40B4-BE49-F238E27FC236}">
                <a16:creationId xmlns:a16="http://schemas.microsoft.com/office/drawing/2014/main" xmlns="" id="{5AB8118E-9138-FF4C-A33D-3CC2D5C6795F}"/>
              </a:ext>
            </a:extLst>
          </p:cNvPr>
          <p:cNvCxnSpPr>
            <a:cxnSpLocks/>
          </p:cNvCxnSpPr>
          <p:nvPr/>
        </p:nvCxnSpPr>
        <p:spPr>
          <a:xfrm flipV="1">
            <a:off x="2168737" y="2030408"/>
            <a:ext cx="0" cy="36716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28ED10E4-022D-3D4F-B150-5DE230C93215}"/>
              </a:ext>
            </a:extLst>
          </p:cNvPr>
          <p:cNvCxnSpPr>
            <a:cxnSpLocks/>
          </p:cNvCxnSpPr>
          <p:nvPr/>
        </p:nvCxnSpPr>
        <p:spPr>
          <a:xfrm flipV="1">
            <a:off x="2168737" y="2041039"/>
            <a:ext cx="2231594" cy="3565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8017E473-5547-B740-889A-C527868D015D}"/>
              </a:ext>
            </a:extLst>
          </p:cNvPr>
          <p:cNvCxnSpPr>
            <a:cxnSpLocks/>
          </p:cNvCxnSpPr>
          <p:nvPr/>
        </p:nvCxnSpPr>
        <p:spPr>
          <a:xfrm flipH="1" flipV="1">
            <a:off x="2168737" y="2030408"/>
            <a:ext cx="2230583" cy="3671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B1E7E8B6-826D-5549-9E21-2976AD7EE539}"/>
              </a:ext>
            </a:extLst>
          </p:cNvPr>
          <p:cNvCxnSpPr>
            <a:cxnSpLocks/>
          </p:cNvCxnSpPr>
          <p:nvPr/>
        </p:nvCxnSpPr>
        <p:spPr>
          <a:xfrm flipV="1">
            <a:off x="4399320" y="2041039"/>
            <a:ext cx="1011" cy="3565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964B65A9-B42C-3C48-BBB0-3AC326DC7A2B}"/>
              </a:ext>
            </a:extLst>
          </p:cNvPr>
          <p:cNvCxnSpPr>
            <a:cxnSpLocks/>
          </p:cNvCxnSpPr>
          <p:nvPr/>
        </p:nvCxnSpPr>
        <p:spPr>
          <a:xfrm flipV="1">
            <a:off x="4399320" y="2032124"/>
            <a:ext cx="2237371" cy="3654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62E52872-A797-5045-B634-4710A3FD37B4}"/>
              </a:ext>
            </a:extLst>
          </p:cNvPr>
          <p:cNvCxnSpPr>
            <a:cxnSpLocks/>
          </p:cNvCxnSpPr>
          <p:nvPr/>
        </p:nvCxnSpPr>
        <p:spPr>
          <a:xfrm flipH="1" flipV="1">
            <a:off x="4400331" y="2041039"/>
            <a:ext cx="2229572" cy="3565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xmlns="" id="{27111E50-B5AE-CE46-9E86-CA20228A77F5}"/>
              </a:ext>
            </a:extLst>
          </p:cNvPr>
          <p:cNvCxnSpPr>
            <a:cxnSpLocks/>
          </p:cNvCxnSpPr>
          <p:nvPr/>
        </p:nvCxnSpPr>
        <p:spPr>
          <a:xfrm flipV="1">
            <a:off x="6629903" y="2032124"/>
            <a:ext cx="6788" cy="3654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xmlns="" id="{BF1B45B6-0E36-1745-BC45-72DDF078FC0B}"/>
              </a:ext>
            </a:extLst>
          </p:cNvPr>
          <p:cNvSpPr txBox="1"/>
          <p:nvPr/>
        </p:nvSpPr>
        <p:spPr>
          <a:xfrm>
            <a:off x="3062295" y="1534170"/>
            <a:ext cx="511679" cy="351635"/>
          </a:xfrm>
          <a:prstGeom prst="rect">
            <a:avLst/>
          </a:prstGeom>
          <a:noFill/>
        </p:spPr>
        <p:txBody>
          <a:bodyPr wrap="none" rtlCol="0">
            <a:spAutoFit/>
          </a:bodyPr>
          <a:lstStyle/>
          <a:p>
            <a:r>
              <a:rPr lang="en-US" b="1" dirty="0"/>
              <a:t>……</a:t>
            </a:r>
          </a:p>
        </p:txBody>
      </p:sp>
      <p:sp>
        <p:nvSpPr>
          <p:cNvPr id="56" name="TextBox 55">
            <a:extLst>
              <a:ext uri="{FF2B5EF4-FFF2-40B4-BE49-F238E27FC236}">
                <a16:creationId xmlns:a16="http://schemas.microsoft.com/office/drawing/2014/main" xmlns="" id="{7CC2F021-104E-8F48-945E-4580C7155C0B}"/>
              </a:ext>
            </a:extLst>
          </p:cNvPr>
          <p:cNvSpPr txBox="1"/>
          <p:nvPr/>
        </p:nvSpPr>
        <p:spPr>
          <a:xfrm>
            <a:off x="5391915" y="1547509"/>
            <a:ext cx="511679" cy="351635"/>
          </a:xfrm>
          <a:prstGeom prst="rect">
            <a:avLst/>
          </a:prstGeom>
          <a:noFill/>
        </p:spPr>
        <p:txBody>
          <a:bodyPr wrap="none" rtlCol="0">
            <a:spAutoFit/>
          </a:bodyPr>
          <a:lstStyle/>
          <a:p>
            <a:r>
              <a:rPr lang="en-US" b="1" dirty="0"/>
              <a:t>……</a:t>
            </a:r>
          </a:p>
        </p:txBody>
      </p:sp>
      <p:sp>
        <p:nvSpPr>
          <p:cNvPr id="57" name="TextBox 56">
            <a:extLst>
              <a:ext uri="{FF2B5EF4-FFF2-40B4-BE49-F238E27FC236}">
                <a16:creationId xmlns:a16="http://schemas.microsoft.com/office/drawing/2014/main" xmlns="" id="{A2FEF845-B4AE-664E-A20E-14F60D1EF84B}"/>
              </a:ext>
            </a:extLst>
          </p:cNvPr>
          <p:cNvSpPr txBox="1"/>
          <p:nvPr/>
        </p:nvSpPr>
        <p:spPr>
          <a:xfrm>
            <a:off x="2432558" y="1532642"/>
            <a:ext cx="727763" cy="400110"/>
          </a:xfrm>
          <a:prstGeom prst="rect">
            <a:avLst/>
          </a:prstGeom>
          <a:noFill/>
        </p:spPr>
        <p:txBody>
          <a:bodyPr wrap="none" rtlCol="0">
            <a:spAutoFit/>
          </a:bodyPr>
          <a:lstStyle/>
          <a:p>
            <a:r>
              <a:rPr lang="en-US" sz="2000" dirty="0"/>
              <a:t>{</a:t>
            </a:r>
            <a:r>
              <a:rPr lang="en-US" sz="2000" dirty="0">
                <a:solidFill>
                  <a:srgbClr val="FF0000"/>
                </a:solidFill>
              </a:rPr>
              <a:t>B</a:t>
            </a:r>
            <a:r>
              <a:rPr lang="en-US" sz="2000" dirty="0"/>
              <a:t>, E}</a:t>
            </a:r>
          </a:p>
        </p:txBody>
      </p:sp>
      <p:sp>
        <p:nvSpPr>
          <p:cNvPr id="58" name="TextBox 57">
            <a:extLst>
              <a:ext uri="{FF2B5EF4-FFF2-40B4-BE49-F238E27FC236}">
                <a16:creationId xmlns:a16="http://schemas.microsoft.com/office/drawing/2014/main" xmlns="" id="{F7BE1990-D6A7-214C-8B27-24BD23C227A6}"/>
              </a:ext>
            </a:extLst>
          </p:cNvPr>
          <p:cNvSpPr txBox="1"/>
          <p:nvPr/>
        </p:nvSpPr>
        <p:spPr>
          <a:xfrm>
            <a:off x="2434456" y="2441406"/>
            <a:ext cx="753989" cy="400110"/>
          </a:xfrm>
          <a:prstGeom prst="rect">
            <a:avLst/>
          </a:prstGeom>
          <a:noFill/>
        </p:spPr>
        <p:txBody>
          <a:bodyPr wrap="none" rtlCol="0">
            <a:spAutoFit/>
          </a:bodyPr>
          <a:lstStyle/>
          <a:p>
            <a:r>
              <a:rPr lang="en-US" sz="2000" dirty="0"/>
              <a:t>{A, C}</a:t>
            </a:r>
          </a:p>
        </p:txBody>
      </p:sp>
      <p:sp>
        <p:nvSpPr>
          <p:cNvPr id="59" name="TextBox 58">
            <a:extLst>
              <a:ext uri="{FF2B5EF4-FFF2-40B4-BE49-F238E27FC236}">
                <a16:creationId xmlns:a16="http://schemas.microsoft.com/office/drawing/2014/main" xmlns="" id="{B416E99C-E6C8-B647-8A38-4ACC2AE11F47}"/>
              </a:ext>
            </a:extLst>
          </p:cNvPr>
          <p:cNvSpPr txBox="1"/>
          <p:nvPr/>
        </p:nvSpPr>
        <p:spPr>
          <a:xfrm>
            <a:off x="4662487" y="2430902"/>
            <a:ext cx="727763" cy="400110"/>
          </a:xfrm>
          <a:prstGeom prst="rect">
            <a:avLst/>
          </a:prstGeom>
          <a:noFill/>
        </p:spPr>
        <p:txBody>
          <a:bodyPr wrap="none" rtlCol="0">
            <a:spAutoFit/>
          </a:bodyPr>
          <a:lstStyle/>
          <a:p>
            <a:r>
              <a:rPr lang="en-US" sz="2000" dirty="0"/>
              <a:t>{</a:t>
            </a:r>
            <a:r>
              <a:rPr lang="en-US" sz="2000" dirty="0">
                <a:solidFill>
                  <a:srgbClr val="FF0000"/>
                </a:solidFill>
              </a:rPr>
              <a:t>B</a:t>
            </a:r>
            <a:r>
              <a:rPr lang="en-US" sz="2000" dirty="0"/>
              <a:t>, E}</a:t>
            </a:r>
          </a:p>
        </p:txBody>
      </p:sp>
      <p:sp>
        <p:nvSpPr>
          <p:cNvPr id="60" name="TextBox 59">
            <a:extLst>
              <a:ext uri="{FF2B5EF4-FFF2-40B4-BE49-F238E27FC236}">
                <a16:creationId xmlns:a16="http://schemas.microsoft.com/office/drawing/2014/main" xmlns="" id="{63BC7907-A540-0A46-9419-106211969C2B}"/>
              </a:ext>
            </a:extLst>
          </p:cNvPr>
          <p:cNvSpPr txBox="1"/>
          <p:nvPr/>
        </p:nvSpPr>
        <p:spPr>
          <a:xfrm>
            <a:off x="6980671" y="2461847"/>
            <a:ext cx="735651" cy="400110"/>
          </a:xfrm>
          <a:prstGeom prst="rect">
            <a:avLst/>
          </a:prstGeom>
          <a:noFill/>
        </p:spPr>
        <p:txBody>
          <a:bodyPr wrap="none" rtlCol="0">
            <a:spAutoFit/>
          </a:bodyPr>
          <a:lstStyle/>
          <a:p>
            <a:r>
              <a:rPr lang="en-US" sz="2000" dirty="0"/>
              <a:t>{D, F}</a:t>
            </a:r>
          </a:p>
        </p:txBody>
      </p:sp>
      <p:sp>
        <p:nvSpPr>
          <p:cNvPr id="61" name="TextBox 60">
            <a:extLst>
              <a:ext uri="{FF2B5EF4-FFF2-40B4-BE49-F238E27FC236}">
                <a16:creationId xmlns:a16="http://schemas.microsoft.com/office/drawing/2014/main" xmlns="" id="{6446749B-C794-C347-A60C-4BC28E896FB2}"/>
              </a:ext>
            </a:extLst>
          </p:cNvPr>
          <p:cNvSpPr txBox="1"/>
          <p:nvPr/>
        </p:nvSpPr>
        <p:spPr>
          <a:xfrm>
            <a:off x="4691846" y="1517164"/>
            <a:ext cx="494046" cy="400110"/>
          </a:xfrm>
          <a:prstGeom prst="rect">
            <a:avLst/>
          </a:prstGeom>
          <a:noFill/>
        </p:spPr>
        <p:txBody>
          <a:bodyPr wrap="none" rtlCol="0">
            <a:spAutoFit/>
          </a:bodyPr>
          <a:lstStyle/>
          <a:p>
            <a:r>
              <a:rPr lang="en-US" sz="2000" dirty="0"/>
              <a:t>{A}</a:t>
            </a:r>
          </a:p>
        </p:txBody>
      </p:sp>
      <p:sp>
        <p:nvSpPr>
          <p:cNvPr id="62" name="TextBox 61">
            <a:extLst>
              <a:ext uri="{FF2B5EF4-FFF2-40B4-BE49-F238E27FC236}">
                <a16:creationId xmlns:a16="http://schemas.microsoft.com/office/drawing/2014/main" xmlns="" id="{0EA5A3EE-5CB7-6B44-B11F-C08652879ED8}"/>
              </a:ext>
            </a:extLst>
          </p:cNvPr>
          <p:cNvSpPr txBox="1"/>
          <p:nvPr/>
        </p:nvSpPr>
        <p:spPr>
          <a:xfrm>
            <a:off x="6923985" y="1497694"/>
            <a:ext cx="992579" cy="400110"/>
          </a:xfrm>
          <a:prstGeom prst="rect">
            <a:avLst/>
          </a:prstGeom>
          <a:noFill/>
        </p:spPr>
        <p:txBody>
          <a:bodyPr wrap="none" rtlCol="0">
            <a:spAutoFit/>
          </a:bodyPr>
          <a:lstStyle/>
          <a:p>
            <a:r>
              <a:rPr lang="en-US" sz="2000" dirty="0"/>
              <a:t>{C, D, F}</a:t>
            </a:r>
          </a:p>
        </p:txBody>
      </p:sp>
      <p:pic>
        <p:nvPicPr>
          <p:cNvPr id="63" name="Picture 62">
            <a:extLst>
              <a:ext uri="{FF2B5EF4-FFF2-40B4-BE49-F238E27FC236}">
                <a16:creationId xmlns:a16="http://schemas.microsoft.com/office/drawing/2014/main" xmlns="" id="{C193ABED-8D58-9A44-B49C-968F19A44FD4}"/>
              </a:ext>
            </a:extLst>
          </p:cNvPr>
          <p:cNvPicPr>
            <a:picLocks/>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522742" y="692774"/>
            <a:ext cx="249715" cy="320283"/>
          </a:xfrm>
          <a:prstGeom prst="rect">
            <a:avLst/>
          </a:prstGeom>
          <a:solidFill>
            <a:srgbClr val="000000"/>
          </a:solidFill>
          <a:ln w="12700">
            <a:noFill/>
          </a:ln>
        </p:spPr>
      </p:pic>
      <p:cxnSp>
        <p:nvCxnSpPr>
          <p:cNvPr id="64" name="Straight Connector 63">
            <a:extLst>
              <a:ext uri="{FF2B5EF4-FFF2-40B4-BE49-F238E27FC236}">
                <a16:creationId xmlns:a16="http://schemas.microsoft.com/office/drawing/2014/main" xmlns="" id="{74D36D73-A53C-1C45-8A11-B7094F6C1E42}"/>
              </a:ext>
            </a:extLst>
          </p:cNvPr>
          <p:cNvCxnSpPr>
            <a:cxnSpLocks/>
            <a:stCxn id="63" idx="2"/>
          </p:cNvCxnSpPr>
          <p:nvPr/>
        </p:nvCxnSpPr>
        <p:spPr>
          <a:xfrm>
            <a:off x="3647600" y="1013057"/>
            <a:ext cx="473547" cy="1558693"/>
          </a:xfrm>
          <a:prstGeom prst="line">
            <a:avLst/>
          </a:prstGeom>
          <a:ln w="317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xmlns="" id="{24BAE4B3-7443-3D43-B5FA-EE4E3C8ACB9C}"/>
              </a:ext>
            </a:extLst>
          </p:cNvPr>
          <p:cNvCxnSpPr>
            <a:cxnSpLocks/>
            <a:stCxn id="63" idx="2"/>
          </p:cNvCxnSpPr>
          <p:nvPr/>
        </p:nvCxnSpPr>
        <p:spPr>
          <a:xfrm flipH="1">
            <a:off x="2565400" y="1013057"/>
            <a:ext cx="1082200" cy="534452"/>
          </a:xfrm>
          <a:prstGeom prst="line">
            <a:avLst/>
          </a:prstGeom>
          <a:ln w="317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xmlns="" id="{55BBBE88-3B09-6D4C-8BAD-FFAAB67AF39C}"/>
              </a:ext>
            </a:extLst>
          </p:cNvPr>
          <p:cNvSpPr/>
          <p:nvPr/>
        </p:nvSpPr>
        <p:spPr>
          <a:xfrm>
            <a:off x="2712047" y="680624"/>
            <a:ext cx="832279" cy="369332"/>
          </a:xfrm>
          <a:prstGeom prst="rect">
            <a:avLst/>
          </a:prstGeom>
        </p:spPr>
        <p:txBody>
          <a:bodyPr wrap="none">
            <a:spAutoFit/>
          </a:bodyPr>
          <a:lstStyle/>
          <a:p>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Get(B)</a:t>
            </a:r>
            <a:endParaRPr lang="en-US" dirty="0"/>
          </a:p>
        </p:txBody>
      </p:sp>
      <p:sp>
        <p:nvSpPr>
          <p:cNvPr id="66" name="Oval 65">
            <a:extLst>
              <a:ext uri="{FF2B5EF4-FFF2-40B4-BE49-F238E27FC236}">
                <a16:creationId xmlns:a16="http://schemas.microsoft.com/office/drawing/2014/main" xmlns="" id="{871F8EBF-E074-E54B-9C7A-01B995664BA6}"/>
              </a:ext>
            </a:extLst>
          </p:cNvPr>
          <p:cNvSpPr>
            <a:spLocks noChangeAspect="1"/>
          </p:cNvSpPr>
          <p:nvPr/>
        </p:nvSpPr>
        <p:spPr>
          <a:xfrm>
            <a:off x="1854684" y="142476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7" name="Oval 66">
            <a:extLst>
              <a:ext uri="{FF2B5EF4-FFF2-40B4-BE49-F238E27FC236}">
                <a16:creationId xmlns:a16="http://schemas.microsoft.com/office/drawing/2014/main" xmlns="" id="{FF5FFE38-7DF0-1940-943C-8572D3CF8A5C}"/>
              </a:ext>
            </a:extLst>
          </p:cNvPr>
          <p:cNvSpPr>
            <a:spLocks noChangeAspect="1"/>
          </p:cNvSpPr>
          <p:nvPr/>
        </p:nvSpPr>
        <p:spPr>
          <a:xfrm>
            <a:off x="4083134" y="143604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8" name="Oval 67">
            <a:extLst>
              <a:ext uri="{FF2B5EF4-FFF2-40B4-BE49-F238E27FC236}">
                <a16:creationId xmlns:a16="http://schemas.microsoft.com/office/drawing/2014/main" xmlns="" id="{D8C3EC74-AC50-0644-A14D-503CF97030A4}"/>
              </a:ext>
            </a:extLst>
          </p:cNvPr>
          <p:cNvSpPr>
            <a:spLocks noChangeAspect="1"/>
          </p:cNvSpPr>
          <p:nvPr/>
        </p:nvSpPr>
        <p:spPr>
          <a:xfrm>
            <a:off x="6329625" y="142435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0" name="Oval 69">
            <a:extLst>
              <a:ext uri="{FF2B5EF4-FFF2-40B4-BE49-F238E27FC236}">
                <a16:creationId xmlns:a16="http://schemas.microsoft.com/office/drawing/2014/main" xmlns="" id="{6B45F8C1-BE4E-E544-8503-0123053B5C0F}"/>
              </a:ext>
            </a:extLst>
          </p:cNvPr>
          <p:cNvSpPr>
            <a:spLocks noChangeAspect="1"/>
          </p:cNvSpPr>
          <p:nvPr/>
        </p:nvSpPr>
        <p:spPr>
          <a:xfrm>
            <a:off x="1854684" y="240418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1" name="Oval 70">
            <a:extLst>
              <a:ext uri="{FF2B5EF4-FFF2-40B4-BE49-F238E27FC236}">
                <a16:creationId xmlns:a16="http://schemas.microsoft.com/office/drawing/2014/main" xmlns="" id="{545BBD22-F2DA-D443-90C9-718B88D72D5E}"/>
              </a:ext>
            </a:extLst>
          </p:cNvPr>
          <p:cNvSpPr>
            <a:spLocks noChangeAspect="1"/>
          </p:cNvSpPr>
          <p:nvPr/>
        </p:nvSpPr>
        <p:spPr>
          <a:xfrm>
            <a:off x="4121147" y="2402927"/>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2" name="Oval 71">
            <a:extLst>
              <a:ext uri="{FF2B5EF4-FFF2-40B4-BE49-F238E27FC236}">
                <a16:creationId xmlns:a16="http://schemas.microsoft.com/office/drawing/2014/main" xmlns="" id="{5601C1E2-9F58-EF47-B703-B6A431AC7495}"/>
              </a:ext>
            </a:extLst>
          </p:cNvPr>
          <p:cNvSpPr>
            <a:spLocks noChangeAspect="1"/>
          </p:cNvSpPr>
          <p:nvPr/>
        </p:nvSpPr>
        <p:spPr>
          <a:xfrm>
            <a:off x="6348217" y="241297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73" name="TextBox 72">
            <a:extLst>
              <a:ext uri="{FF2B5EF4-FFF2-40B4-BE49-F238E27FC236}">
                <a16:creationId xmlns:a16="http://schemas.microsoft.com/office/drawing/2014/main" xmlns="" id="{95DFE8F5-8C6B-7B4F-AA3D-CCB406D46694}"/>
              </a:ext>
            </a:extLst>
          </p:cNvPr>
          <p:cNvSpPr txBox="1"/>
          <p:nvPr/>
        </p:nvSpPr>
        <p:spPr>
          <a:xfrm>
            <a:off x="172232" y="2423259"/>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74" name="TextBox 73">
            <a:extLst>
              <a:ext uri="{FF2B5EF4-FFF2-40B4-BE49-F238E27FC236}">
                <a16:creationId xmlns:a16="http://schemas.microsoft.com/office/drawing/2014/main" xmlns="" id="{DBB7597E-F9D0-B245-A7E0-97561AD8D098}"/>
              </a:ext>
            </a:extLst>
          </p:cNvPr>
          <p:cNvSpPr txBox="1"/>
          <p:nvPr/>
        </p:nvSpPr>
        <p:spPr>
          <a:xfrm>
            <a:off x="206828" y="1388349"/>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Tree>
    <p:extLst>
      <p:ext uri="{BB962C8B-B14F-4D97-AF65-F5344CB8AC3E}">
        <p14:creationId xmlns:p14="http://schemas.microsoft.com/office/powerpoint/2010/main" val="38715594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Theoretical Guarantee behind </a:t>
            </a: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22</a:t>
            </a:fld>
            <a:endParaRPr lang="en-US" dirty="0">
              <a:latin typeface="Helvetica" charset="0"/>
              <a:ea typeface="Helvetica" charset="0"/>
              <a:cs typeface="Helvetica" charset="0"/>
            </a:endParaRPr>
          </a:p>
        </p:txBody>
      </p:sp>
      <p:sp>
        <p:nvSpPr>
          <p:cNvPr id="4" name="TextBox 3">
            <a:extLst>
              <a:ext uri="{FF2B5EF4-FFF2-40B4-BE49-F238E27FC236}">
                <a16:creationId xmlns:a16="http://schemas.microsoft.com/office/drawing/2014/main" xmlns="" id="{E9B830BF-C240-C946-B855-A60F0B73EEE3}"/>
              </a:ext>
            </a:extLst>
          </p:cNvPr>
          <p:cNvSpPr txBox="1"/>
          <p:nvPr/>
        </p:nvSpPr>
        <p:spPr>
          <a:xfrm>
            <a:off x="668928" y="957966"/>
            <a:ext cx="7846422" cy="3200876"/>
          </a:xfrm>
          <a:prstGeom prst="rect">
            <a:avLst/>
          </a:prstGeom>
          <a:noFill/>
        </p:spPr>
        <p:txBody>
          <a:bodyPr wrap="square" rtlCol="0">
            <a:spAutoFit/>
          </a:bodyPr>
          <a:lstStyle/>
          <a:p>
            <a:r>
              <a:rPr lang="en-US" sz="2400" dirty="0">
                <a:latin typeface="Helvetica Neue" panose="02000503000000020004" pitchFamily="2" charset="0"/>
                <a:ea typeface="Helvetica Neue" panose="02000503000000020004" pitchFamily="2" charset="0"/>
                <a:cs typeface="Helvetica Neue" panose="02000503000000020004" pitchFamily="2" charset="0"/>
              </a:rPr>
              <a:t>For m storage clusters:</a:t>
            </a:r>
          </a:p>
          <a:p>
            <a:pPr marL="342900" indent="-342900">
              <a:buFont typeface="Courier New" panose="02070309020205020404" pitchFamily="49" charset="0"/>
              <a:buChar char="o"/>
            </a:pPr>
            <a:r>
              <a:rPr lang="en-US" sz="2200" dirty="0" err="1">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absorbs any query workload to the </a:t>
            </a:r>
          </a:p>
          <a:p>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hottest O(m log m) items.</a:t>
            </a:r>
          </a:p>
          <a:p>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r>
              <a:rPr lang="en-US" sz="2400" dirty="0">
                <a:latin typeface="Helvetica Neue" panose="02000503000000020004" pitchFamily="2" charset="0"/>
                <a:ea typeface="Helvetica Neue" panose="02000503000000020004" pitchFamily="2" charset="0"/>
                <a:cs typeface="Helvetica Neue" panose="02000503000000020004" pitchFamily="2" charset="0"/>
              </a:rPr>
              <a:t>with the following condition:</a:t>
            </a:r>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Courier New" panose="02070309020205020404" pitchFamily="49" charset="0"/>
              <a:buChar char="o"/>
            </a:pPr>
            <a:r>
              <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Query rate for a single item is no larger than ½ of one cache node’s throughput. (No more half of a cluster!)</a:t>
            </a:r>
          </a:p>
          <a:p>
            <a:pPr marL="342900" indent="-342900">
              <a:buFont typeface="Courier New" panose="02070309020205020404" pitchFamily="49" charset="0"/>
              <a:buChar char="o"/>
            </a:pPr>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869617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99" y="0"/>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Proof Sketch: Convert to a perfect matching problem</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23</a:t>
            </a:fld>
            <a:endParaRPr lang="en-US" dirty="0">
              <a:latin typeface="Helvetica" charset="0"/>
              <a:ea typeface="Helvetica" charset="0"/>
              <a:cs typeface="Helvetica" charset="0"/>
            </a:endParaRPr>
          </a:p>
        </p:txBody>
      </p:sp>
      <p:sp>
        <p:nvSpPr>
          <p:cNvPr id="5" name="Oval 4">
            <a:extLst>
              <a:ext uri="{FF2B5EF4-FFF2-40B4-BE49-F238E27FC236}">
                <a16:creationId xmlns:a16="http://schemas.microsoft.com/office/drawing/2014/main" xmlns="" id="{25E19919-06CE-F34C-871B-6E8C43BCE9DC}"/>
              </a:ext>
            </a:extLst>
          </p:cNvPr>
          <p:cNvSpPr>
            <a:spLocks noChangeAspect="1"/>
          </p:cNvSpPr>
          <p:nvPr/>
        </p:nvSpPr>
        <p:spPr>
          <a:xfrm>
            <a:off x="3764491" y="1506998"/>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charset="0"/>
                <a:ea typeface="Times New Roman" charset="0"/>
                <a:cs typeface="Times New Roman" charset="0"/>
              </a:rPr>
              <a:t>B</a:t>
            </a:r>
          </a:p>
        </p:txBody>
      </p:sp>
      <p:sp>
        <p:nvSpPr>
          <p:cNvPr id="6" name="Oval 5">
            <a:extLst>
              <a:ext uri="{FF2B5EF4-FFF2-40B4-BE49-F238E27FC236}">
                <a16:creationId xmlns:a16="http://schemas.microsoft.com/office/drawing/2014/main" xmlns="" id="{3F47CB2D-0386-7447-9192-603BC1C31D93}"/>
              </a:ext>
            </a:extLst>
          </p:cNvPr>
          <p:cNvSpPr>
            <a:spLocks noChangeAspect="1"/>
          </p:cNvSpPr>
          <p:nvPr/>
        </p:nvSpPr>
        <p:spPr>
          <a:xfrm>
            <a:off x="3764491" y="760784"/>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latin typeface="Times New Roman" charset="0"/>
                <a:ea typeface="Times New Roman" charset="0"/>
                <a:cs typeface="Times New Roman" charset="0"/>
              </a:rPr>
              <a:t>A</a:t>
            </a:r>
            <a:endParaRPr lang="en-US" sz="2000" baseline="-25000" dirty="0">
              <a:solidFill>
                <a:schemeClr val="tx1"/>
              </a:solidFill>
              <a:latin typeface="Times New Roman" charset="0"/>
              <a:ea typeface="Times New Roman" charset="0"/>
              <a:cs typeface="Times New Roman" charset="0"/>
            </a:endParaRPr>
          </a:p>
        </p:txBody>
      </p:sp>
      <p:sp>
        <p:nvSpPr>
          <p:cNvPr id="7" name="Oval 6">
            <a:extLst>
              <a:ext uri="{FF2B5EF4-FFF2-40B4-BE49-F238E27FC236}">
                <a16:creationId xmlns:a16="http://schemas.microsoft.com/office/drawing/2014/main" xmlns="" id="{ADE0E886-A849-D549-BD92-A9511BDC89FD}"/>
              </a:ext>
            </a:extLst>
          </p:cNvPr>
          <p:cNvSpPr>
            <a:spLocks noChangeAspect="1"/>
          </p:cNvSpPr>
          <p:nvPr/>
        </p:nvSpPr>
        <p:spPr>
          <a:xfrm>
            <a:off x="3764491" y="2253212"/>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charset="0"/>
                <a:ea typeface="Times New Roman" charset="0"/>
                <a:cs typeface="Times New Roman" charset="0"/>
              </a:rPr>
              <a:t>C</a:t>
            </a:r>
          </a:p>
        </p:txBody>
      </p:sp>
      <p:sp>
        <p:nvSpPr>
          <p:cNvPr id="9" name="Oval 8">
            <a:extLst>
              <a:ext uri="{FF2B5EF4-FFF2-40B4-BE49-F238E27FC236}">
                <a16:creationId xmlns:a16="http://schemas.microsoft.com/office/drawing/2014/main" xmlns="" id="{15458B32-3A35-A649-8AE8-470FDCA5D0B9}"/>
              </a:ext>
            </a:extLst>
          </p:cNvPr>
          <p:cNvSpPr>
            <a:spLocks noChangeAspect="1"/>
          </p:cNvSpPr>
          <p:nvPr/>
        </p:nvSpPr>
        <p:spPr>
          <a:xfrm>
            <a:off x="3764491" y="2999426"/>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charset="0"/>
                <a:ea typeface="Times New Roman" charset="0"/>
                <a:cs typeface="Times New Roman" charset="0"/>
              </a:rPr>
              <a:t>D</a:t>
            </a:r>
          </a:p>
        </p:txBody>
      </p:sp>
      <p:sp>
        <p:nvSpPr>
          <p:cNvPr id="10" name="Oval 9">
            <a:extLst>
              <a:ext uri="{FF2B5EF4-FFF2-40B4-BE49-F238E27FC236}">
                <a16:creationId xmlns:a16="http://schemas.microsoft.com/office/drawing/2014/main" xmlns="" id="{D8074CD7-D4E2-0B4F-AC29-12B390EB9240}"/>
              </a:ext>
            </a:extLst>
          </p:cNvPr>
          <p:cNvSpPr>
            <a:spLocks noChangeAspect="1"/>
          </p:cNvSpPr>
          <p:nvPr/>
        </p:nvSpPr>
        <p:spPr>
          <a:xfrm>
            <a:off x="3764491" y="3745640"/>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charset="0"/>
                <a:ea typeface="Times New Roman" charset="0"/>
                <a:cs typeface="Times New Roman" charset="0"/>
              </a:rPr>
              <a:t>E</a:t>
            </a:r>
          </a:p>
        </p:txBody>
      </p:sp>
      <p:sp>
        <p:nvSpPr>
          <p:cNvPr id="11" name="Oval 10">
            <a:extLst>
              <a:ext uri="{FF2B5EF4-FFF2-40B4-BE49-F238E27FC236}">
                <a16:creationId xmlns:a16="http://schemas.microsoft.com/office/drawing/2014/main" xmlns="" id="{6F464AFE-AD33-C243-BCA1-B797EB8FCFAD}"/>
              </a:ext>
            </a:extLst>
          </p:cNvPr>
          <p:cNvSpPr>
            <a:spLocks noChangeAspect="1"/>
          </p:cNvSpPr>
          <p:nvPr/>
        </p:nvSpPr>
        <p:spPr>
          <a:xfrm>
            <a:off x="5331587" y="760784"/>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1</a:t>
            </a:r>
          </a:p>
        </p:txBody>
      </p:sp>
      <p:sp>
        <p:nvSpPr>
          <p:cNvPr id="17" name="Oval 16">
            <a:extLst>
              <a:ext uri="{FF2B5EF4-FFF2-40B4-BE49-F238E27FC236}">
                <a16:creationId xmlns:a16="http://schemas.microsoft.com/office/drawing/2014/main" xmlns="" id="{15F2F9A8-7F79-FD40-A571-669D01D1E7B6}"/>
              </a:ext>
            </a:extLst>
          </p:cNvPr>
          <p:cNvSpPr>
            <a:spLocks noChangeAspect="1"/>
          </p:cNvSpPr>
          <p:nvPr/>
        </p:nvSpPr>
        <p:spPr>
          <a:xfrm>
            <a:off x="3764491" y="4408072"/>
            <a:ext cx="492809" cy="492809"/>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Times New Roman" charset="0"/>
                <a:ea typeface="Times New Roman" charset="0"/>
                <a:cs typeface="Times New Roman" charset="0"/>
              </a:rPr>
              <a:t>F</a:t>
            </a:r>
          </a:p>
        </p:txBody>
      </p:sp>
      <p:cxnSp>
        <p:nvCxnSpPr>
          <p:cNvPr id="18" name="Straight Arrow Connector 17">
            <a:extLst>
              <a:ext uri="{FF2B5EF4-FFF2-40B4-BE49-F238E27FC236}">
                <a16:creationId xmlns:a16="http://schemas.microsoft.com/office/drawing/2014/main" xmlns="" id="{F33579B8-7754-BA43-9CD0-DFB9D512D163}"/>
              </a:ext>
            </a:extLst>
          </p:cNvPr>
          <p:cNvCxnSpPr>
            <a:cxnSpLocks/>
            <a:endCxn id="5" idx="6"/>
          </p:cNvCxnSpPr>
          <p:nvPr/>
        </p:nvCxnSpPr>
        <p:spPr>
          <a:xfrm flipH="1" flipV="1">
            <a:off x="4257300" y="1753403"/>
            <a:ext cx="1074287" cy="1594028"/>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xmlns="" id="{91DFAA9F-C68F-1F4C-A7B4-AE5C866B2DA5}"/>
              </a:ext>
            </a:extLst>
          </p:cNvPr>
          <p:cNvCxnSpPr>
            <a:cxnSpLocks/>
          </p:cNvCxnSpPr>
          <p:nvPr/>
        </p:nvCxnSpPr>
        <p:spPr>
          <a:xfrm flipH="1">
            <a:off x="4257300" y="4684382"/>
            <a:ext cx="1074287" cy="0"/>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5EEC3013-AF04-D14E-9AD2-ED6FA06CA3D9}"/>
              </a:ext>
            </a:extLst>
          </p:cNvPr>
          <p:cNvCxnSpPr>
            <a:cxnSpLocks/>
            <a:endCxn id="9" idx="6"/>
          </p:cNvCxnSpPr>
          <p:nvPr/>
        </p:nvCxnSpPr>
        <p:spPr>
          <a:xfrm flipH="1" flipV="1">
            <a:off x="4257300" y="3245831"/>
            <a:ext cx="1074287" cy="797013"/>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xmlns="" id="{CE5937E6-3500-3448-A3E8-1B95D884610D}"/>
              </a:ext>
            </a:extLst>
          </p:cNvPr>
          <p:cNvCxnSpPr>
            <a:cxnSpLocks/>
            <a:endCxn id="7" idx="6"/>
          </p:cNvCxnSpPr>
          <p:nvPr/>
        </p:nvCxnSpPr>
        <p:spPr>
          <a:xfrm flipH="1">
            <a:off x="4257300" y="2398017"/>
            <a:ext cx="1074287" cy="101600"/>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xmlns="" id="{BDCC0509-5FBF-094D-88C7-E6B9A7EB6909}"/>
              </a:ext>
            </a:extLst>
          </p:cNvPr>
          <p:cNvCxnSpPr>
            <a:cxnSpLocks/>
            <a:endCxn id="6" idx="6"/>
          </p:cNvCxnSpPr>
          <p:nvPr/>
        </p:nvCxnSpPr>
        <p:spPr>
          <a:xfrm flipH="1" flipV="1">
            <a:off x="4257300" y="1007189"/>
            <a:ext cx="1074287" cy="695414"/>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xmlns="" id="{B0C7D8E9-F06A-6748-AAB1-D101447C09D3}"/>
              </a:ext>
            </a:extLst>
          </p:cNvPr>
          <p:cNvCxnSpPr>
            <a:cxnSpLocks/>
            <a:stCxn id="11" idx="2"/>
            <a:endCxn id="10" idx="6"/>
          </p:cNvCxnSpPr>
          <p:nvPr/>
        </p:nvCxnSpPr>
        <p:spPr>
          <a:xfrm flipH="1">
            <a:off x="4257300" y="1007189"/>
            <a:ext cx="1074287" cy="2984856"/>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xmlns="" id="{6A4DC195-2105-E348-BA0D-361E7E0719AC}"/>
              </a:ext>
            </a:extLst>
          </p:cNvPr>
          <p:cNvCxnSpPr>
            <a:cxnSpLocks/>
            <a:stCxn id="11" idx="2"/>
            <a:endCxn id="5" idx="6"/>
          </p:cNvCxnSpPr>
          <p:nvPr/>
        </p:nvCxnSpPr>
        <p:spPr>
          <a:xfrm flipH="1">
            <a:off x="4257300" y="1007189"/>
            <a:ext cx="1074287" cy="746214"/>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xmlns="" id="{786FF796-27F0-5C4A-9547-622BCEFF04AE}"/>
              </a:ext>
            </a:extLst>
          </p:cNvPr>
          <p:cNvCxnSpPr>
            <a:cxnSpLocks/>
            <a:endCxn id="7" idx="6"/>
          </p:cNvCxnSpPr>
          <p:nvPr/>
        </p:nvCxnSpPr>
        <p:spPr>
          <a:xfrm flipH="1" flipV="1">
            <a:off x="4257300" y="2499617"/>
            <a:ext cx="1074287" cy="847814"/>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xmlns="" id="{0431830C-2B7B-6A4A-A5DD-4DACD39E74EC}"/>
              </a:ext>
            </a:extLst>
          </p:cNvPr>
          <p:cNvCxnSpPr>
            <a:cxnSpLocks/>
            <a:endCxn id="9" idx="6"/>
          </p:cNvCxnSpPr>
          <p:nvPr/>
        </p:nvCxnSpPr>
        <p:spPr>
          <a:xfrm flipH="1">
            <a:off x="4257300" y="2398017"/>
            <a:ext cx="1074287" cy="847814"/>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xmlns="" id="{2FFD257F-A834-754C-BA6E-4699E6E158CF}"/>
              </a:ext>
            </a:extLst>
          </p:cNvPr>
          <p:cNvCxnSpPr>
            <a:cxnSpLocks/>
            <a:endCxn id="10" idx="6"/>
          </p:cNvCxnSpPr>
          <p:nvPr/>
        </p:nvCxnSpPr>
        <p:spPr>
          <a:xfrm flipH="1" flipV="1">
            <a:off x="4257300" y="3992045"/>
            <a:ext cx="1074287" cy="50799"/>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30F53612-C4A6-8D40-8D97-32E1F3722D6A}"/>
              </a:ext>
            </a:extLst>
          </p:cNvPr>
          <p:cNvCxnSpPr>
            <a:cxnSpLocks/>
            <a:stCxn id="50" idx="2"/>
            <a:endCxn id="17" idx="6"/>
          </p:cNvCxnSpPr>
          <p:nvPr/>
        </p:nvCxnSpPr>
        <p:spPr>
          <a:xfrm flipH="1">
            <a:off x="4257300" y="2448817"/>
            <a:ext cx="1074287" cy="2205660"/>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xmlns="" id="{2920C8AA-F8BF-1643-A280-4AF1A7EA24A5}"/>
              </a:ext>
            </a:extLst>
          </p:cNvPr>
          <p:cNvCxnSpPr>
            <a:cxnSpLocks/>
            <a:endCxn id="6" idx="6"/>
          </p:cNvCxnSpPr>
          <p:nvPr/>
        </p:nvCxnSpPr>
        <p:spPr>
          <a:xfrm flipH="1" flipV="1">
            <a:off x="4257300" y="1007189"/>
            <a:ext cx="1074287" cy="2340242"/>
          </a:xfrm>
          <a:prstGeom prst="straightConnector1">
            <a:avLst/>
          </a:prstGeom>
          <a:ln w="28575">
            <a:solidFill>
              <a:schemeClr val="tx1"/>
            </a:solidFill>
            <a:prstDash val="dash"/>
            <a:headEnd type="none" w="lg" len="lg"/>
            <a:tailEnd type="none" w="lg"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xmlns="" id="{34048E10-C793-EE48-9BF8-4012C7231F19}"/>
              </a:ext>
            </a:extLst>
          </p:cNvPr>
          <p:cNvSpPr txBox="1"/>
          <p:nvPr/>
        </p:nvSpPr>
        <p:spPr>
          <a:xfrm>
            <a:off x="4129762" y="839547"/>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34" name="TextBox 33">
            <a:extLst>
              <a:ext uri="{FF2B5EF4-FFF2-40B4-BE49-F238E27FC236}">
                <a16:creationId xmlns:a16="http://schemas.microsoft.com/office/drawing/2014/main" xmlns="" id="{32DA3304-8CAB-ED4C-AC32-60E82AAC462F}"/>
              </a:ext>
            </a:extLst>
          </p:cNvPr>
          <p:cNvSpPr txBox="1"/>
          <p:nvPr/>
        </p:nvSpPr>
        <p:spPr>
          <a:xfrm>
            <a:off x="3949146" y="1040025"/>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0</a:t>
            </a:r>
          </a:p>
        </p:txBody>
      </p:sp>
      <p:sp>
        <p:nvSpPr>
          <p:cNvPr id="35" name="TextBox 34">
            <a:extLst>
              <a:ext uri="{FF2B5EF4-FFF2-40B4-BE49-F238E27FC236}">
                <a16:creationId xmlns:a16="http://schemas.microsoft.com/office/drawing/2014/main" xmlns="" id="{B87F1321-2B97-7B46-B196-4BD6CD471315}"/>
              </a:ext>
            </a:extLst>
          </p:cNvPr>
          <p:cNvSpPr txBox="1"/>
          <p:nvPr/>
        </p:nvSpPr>
        <p:spPr>
          <a:xfrm>
            <a:off x="3975561" y="1408637"/>
            <a:ext cx="664681" cy="351635"/>
          </a:xfrm>
          <a:prstGeom prst="rect">
            <a:avLst/>
          </a:prstGeom>
          <a:noFill/>
        </p:spPr>
        <p:txBody>
          <a:bodyPr wrap="square" rtlCol="0">
            <a:spAutoFit/>
          </a:bodyPr>
          <a:lstStyle/>
          <a:p>
            <a:pPr algn="ctr"/>
            <a:r>
              <a:rPr lang="en-US">
                <a:latin typeface="Times New Roman" charset="0"/>
                <a:ea typeface="Times New Roman" charset="0"/>
                <a:cs typeface="Times New Roman" charset="0"/>
              </a:rPr>
              <a:t>0</a:t>
            </a:r>
            <a:endParaRPr lang="en-US" dirty="0">
              <a:latin typeface="Times New Roman" charset="0"/>
              <a:ea typeface="Times New Roman" charset="0"/>
              <a:cs typeface="Times New Roman" charset="0"/>
            </a:endParaRPr>
          </a:p>
        </p:txBody>
      </p:sp>
      <p:sp>
        <p:nvSpPr>
          <p:cNvPr id="36" name="TextBox 35">
            <a:extLst>
              <a:ext uri="{FF2B5EF4-FFF2-40B4-BE49-F238E27FC236}">
                <a16:creationId xmlns:a16="http://schemas.microsoft.com/office/drawing/2014/main" xmlns="" id="{E6E6F657-2D3C-F74A-85FD-C6D628011B1F}"/>
              </a:ext>
            </a:extLst>
          </p:cNvPr>
          <p:cNvSpPr txBox="1"/>
          <p:nvPr/>
        </p:nvSpPr>
        <p:spPr>
          <a:xfrm>
            <a:off x="4765452" y="3975047"/>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0</a:t>
            </a:r>
          </a:p>
        </p:txBody>
      </p:sp>
      <p:sp>
        <p:nvSpPr>
          <p:cNvPr id="37" name="TextBox 36">
            <a:extLst>
              <a:ext uri="{FF2B5EF4-FFF2-40B4-BE49-F238E27FC236}">
                <a16:creationId xmlns:a16="http://schemas.microsoft.com/office/drawing/2014/main" xmlns="" id="{041A7EE0-FC90-8D46-BAC5-1685B229632C}"/>
              </a:ext>
            </a:extLst>
          </p:cNvPr>
          <p:cNvSpPr txBox="1"/>
          <p:nvPr/>
        </p:nvSpPr>
        <p:spPr>
          <a:xfrm>
            <a:off x="3974233" y="2827655"/>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0</a:t>
            </a:r>
          </a:p>
        </p:txBody>
      </p:sp>
      <p:sp>
        <p:nvSpPr>
          <p:cNvPr id="38" name="TextBox 37">
            <a:extLst>
              <a:ext uri="{FF2B5EF4-FFF2-40B4-BE49-F238E27FC236}">
                <a16:creationId xmlns:a16="http://schemas.microsoft.com/office/drawing/2014/main" xmlns="" id="{9BB2B1F8-2840-F249-98FA-588A4F00FFF4}"/>
              </a:ext>
            </a:extLst>
          </p:cNvPr>
          <p:cNvSpPr txBox="1"/>
          <p:nvPr/>
        </p:nvSpPr>
        <p:spPr>
          <a:xfrm>
            <a:off x="4010895" y="2537168"/>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0</a:t>
            </a:r>
          </a:p>
        </p:txBody>
      </p:sp>
      <p:sp>
        <p:nvSpPr>
          <p:cNvPr id="39" name="TextBox 38">
            <a:extLst>
              <a:ext uri="{FF2B5EF4-FFF2-40B4-BE49-F238E27FC236}">
                <a16:creationId xmlns:a16="http://schemas.microsoft.com/office/drawing/2014/main" xmlns="" id="{5AF7294E-33F3-C04D-BDEE-772449AF1DDA}"/>
              </a:ext>
            </a:extLst>
          </p:cNvPr>
          <p:cNvSpPr txBox="1"/>
          <p:nvPr/>
        </p:nvSpPr>
        <p:spPr>
          <a:xfrm>
            <a:off x="3949145" y="4189333"/>
            <a:ext cx="664681" cy="351635"/>
          </a:xfrm>
          <a:prstGeom prst="rect">
            <a:avLst/>
          </a:prstGeom>
          <a:noFill/>
        </p:spPr>
        <p:txBody>
          <a:bodyPr wrap="square" rtlCol="0">
            <a:spAutoFit/>
          </a:bodyPr>
          <a:lstStyle/>
          <a:p>
            <a:pPr algn="ctr"/>
            <a:r>
              <a:rPr lang="en-US">
                <a:latin typeface="Times New Roman" charset="0"/>
                <a:ea typeface="Times New Roman" charset="0"/>
                <a:cs typeface="Times New Roman" charset="0"/>
              </a:rPr>
              <a:t>0</a:t>
            </a:r>
            <a:endParaRPr lang="en-US" dirty="0">
              <a:latin typeface="Times New Roman" charset="0"/>
              <a:ea typeface="Times New Roman" charset="0"/>
              <a:cs typeface="Times New Roman" charset="0"/>
            </a:endParaRPr>
          </a:p>
        </p:txBody>
      </p:sp>
      <p:sp>
        <p:nvSpPr>
          <p:cNvPr id="40" name="TextBox 39">
            <a:extLst>
              <a:ext uri="{FF2B5EF4-FFF2-40B4-BE49-F238E27FC236}">
                <a16:creationId xmlns:a16="http://schemas.microsoft.com/office/drawing/2014/main" xmlns="" id="{0C37566B-1431-8740-9AD3-4FB708DB13E0}"/>
              </a:ext>
            </a:extLst>
          </p:cNvPr>
          <p:cNvSpPr txBox="1"/>
          <p:nvPr/>
        </p:nvSpPr>
        <p:spPr>
          <a:xfrm>
            <a:off x="4785487" y="3586822"/>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41" name="TextBox 40">
            <a:extLst>
              <a:ext uri="{FF2B5EF4-FFF2-40B4-BE49-F238E27FC236}">
                <a16:creationId xmlns:a16="http://schemas.microsoft.com/office/drawing/2014/main" xmlns="" id="{B4168DCF-116F-9C4A-8FF2-1C7F25BC84E9}"/>
              </a:ext>
            </a:extLst>
          </p:cNvPr>
          <p:cNvSpPr txBox="1"/>
          <p:nvPr/>
        </p:nvSpPr>
        <p:spPr>
          <a:xfrm>
            <a:off x="3982673" y="1796608"/>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42" name="TextBox 41">
            <a:extLst>
              <a:ext uri="{FF2B5EF4-FFF2-40B4-BE49-F238E27FC236}">
                <a16:creationId xmlns:a16="http://schemas.microsoft.com/office/drawing/2014/main" xmlns="" id="{02493F91-6AD3-624D-81E6-1B855F2EB013}"/>
              </a:ext>
            </a:extLst>
          </p:cNvPr>
          <p:cNvSpPr txBox="1"/>
          <p:nvPr/>
        </p:nvSpPr>
        <p:spPr>
          <a:xfrm>
            <a:off x="4113624" y="2158626"/>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43" name="TextBox 42">
            <a:extLst>
              <a:ext uri="{FF2B5EF4-FFF2-40B4-BE49-F238E27FC236}">
                <a16:creationId xmlns:a16="http://schemas.microsoft.com/office/drawing/2014/main" xmlns="" id="{C5580430-B504-8343-8B2F-AB7834287757}"/>
              </a:ext>
            </a:extLst>
          </p:cNvPr>
          <p:cNvSpPr txBox="1"/>
          <p:nvPr/>
        </p:nvSpPr>
        <p:spPr>
          <a:xfrm>
            <a:off x="3899931" y="3519022"/>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44" name="TextBox 43">
            <a:extLst>
              <a:ext uri="{FF2B5EF4-FFF2-40B4-BE49-F238E27FC236}">
                <a16:creationId xmlns:a16="http://schemas.microsoft.com/office/drawing/2014/main" xmlns="" id="{1FFD968F-37AF-FE41-BD9B-31CE97B1A4F3}"/>
              </a:ext>
            </a:extLst>
          </p:cNvPr>
          <p:cNvSpPr txBox="1"/>
          <p:nvPr/>
        </p:nvSpPr>
        <p:spPr>
          <a:xfrm>
            <a:off x="4049999" y="4687458"/>
            <a:ext cx="664681" cy="351635"/>
          </a:xfrm>
          <a:prstGeom prst="rect">
            <a:avLst/>
          </a:prstGeom>
          <a:noFill/>
        </p:spPr>
        <p:txBody>
          <a:bodyPr wrap="square" rtlCol="0">
            <a:spAutoFit/>
          </a:bodyPr>
          <a:lstStyle/>
          <a:p>
            <a:pPr algn="ctr"/>
            <a:r>
              <a:rPr lang="en-US" dirty="0">
                <a:latin typeface="Times New Roman" charset="0"/>
                <a:ea typeface="Times New Roman" charset="0"/>
                <a:cs typeface="Times New Roman" charset="0"/>
              </a:rPr>
              <a:t>1</a:t>
            </a:r>
          </a:p>
        </p:txBody>
      </p:sp>
      <p:sp>
        <p:nvSpPr>
          <p:cNvPr id="45" name="TextBox 44">
            <a:extLst>
              <a:ext uri="{FF2B5EF4-FFF2-40B4-BE49-F238E27FC236}">
                <a16:creationId xmlns:a16="http://schemas.microsoft.com/office/drawing/2014/main" xmlns="" id="{CF978543-C7BD-5A4B-A1B8-06E19B5DE1A6}"/>
              </a:ext>
            </a:extLst>
          </p:cNvPr>
          <p:cNvSpPr txBox="1"/>
          <p:nvPr/>
        </p:nvSpPr>
        <p:spPr>
          <a:xfrm>
            <a:off x="1227811" y="2561709"/>
            <a:ext cx="1717137" cy="400110"/>
          </a:xfrm>
          <a:prstGeom prst="rect">
            <a:avLst/>
          </a:prstGeom>
          <a:noFill/>
        </p:spPr>
        <p:txBody>
          <a:bodyPr wrap="none" rtlCol="0">
            <a:spAutoFit/>
          </a:bodyPr>
          <a:lstStyle/>
          <a:p>
            <a:r>
              <a:rPr lang="en-US" sz="2000" dirty="0">
                <a:latin typeface="Helvetica Neue" panose="02000503000000020004" pitchFamily="2" charset="0"/>
                <a:ea typeface="Helvetica Neue" panose="02000503000000020004" pitchFamily="2" charset="0"/>
                <a:cs typeface="Helvetica Neue" panose="02000503000000020004" pitchFamily="2" charset="0"/>
              </a:rPr>
              <a:t>Hottest items</a:t>
            </a:r>
          </a:p>
        </p:txBody>
      </p:sp>
      <p:cxnSp>
        <p:nvCxnSpPr>
          <p:cNvPr id="46" name="Straight Connector 45">
            <a:extLst>
              <a:ext uri="{FF2B5EF4-FFF2-40B4-BE49-F238E27FC236}">
                <a16:creationId xmlns:a16="http://schemas.microsoft.com/office/drawing/2014/main" xmlns="" id="{5575A937-6AE1-9D4F-9324-FA021D198722}"/>
              </a:ext>
            </a:extLst>
          </p:cNvPr>
          <p:cNvCxnSpPr>
            <a:cxnSpLocks/>
          </p:cNvCxnSpPr>
          <p:nvPr/>
        </p:nvCxnSpPr>
        <p:spPr>
          <a:xfrm>
            <a:off x="3043494" y="2779108"/>
            <a:ext cx="406359"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xmlns="" id="{12F7B13E-71C2-B749-8A37-970F6A4ED311}"/>
              </a:ext>
            </a:extLst>
          </p:cNvPr>
          <p:cNvSpPr>
            <a:spLocks noChangeAspect="1"/>
          </p:cNvSpPr>
          <p:nvPr/>
        </p:nvSpPr>
        <p:spPr>
          <a:xfrm>
            <a:off x="5331587" y="1463793"/>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2</a:t>
            </a:r>
          </a:p>
        </p:txBody>
      </p:sp>
      <p:sp>
        <p:nvSpPr>
          <p:cNvPr id="50" name="Oval 49">
            <a:extLst>
              <a:ext uri="{FF2B5EF4-FFF2-40B4-BE49-F238E27FC236}">
                <a16:creationId xmlns:a16="http://schemas.microsoft.com/office/drawing/2014/main" xmlns="" id="{CA39BEB8-8172-B047-94F1-BEF669716692}"/>
              </a:ext>
            </a:extLst>
          </p:cNvPr>
          <p:cNvSpPr>
            <a:spLocks noChangeAspect="1"/>
          </p:cNvSpPr>
          <p:nvPr/>
        </p:nvSpPr>
        <p:spPr>
          <a:xfrm>
            <a:off x="5331587" y="2202412"/>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3</a:t>
            </a:r>
          </a:p>
        </p:txBody>
      </p:sp>
      <p:sp>
        <p:nvSpPr>
          <p:cNvPr id="51" name="Oval 50">
            <a:extLst>
              <a:ext uri="{FF2B5EF4-FFF2-40B4-BE49-F238E27FC236}">
                <a16:creationId xmlns:a16="http://schemas.microsoft.com/office/drawing/2014/main" xmlns="" id="{6C3A8EF5-FB43-D54D-ADB6-6345B3920511}"/>
              </a:ext>
            </a:extLst>
          </p:cNvPr>
          <p:cNvSpPr>
            <a:spLocks noChangeAspect="1"/>
          </p:cNvSpPr>
          <p:nvPr/>
        </p:nvSpPr>
        <p:spPr>
          <a:xfrm>
            <a:off x="5331586" y="3054018"/>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4</a:t>
            </a:r>
          </a:p>
        </p:txBody>
      </p:sp>
      <p:sp>
        <p:nvSpPr>
          <p:cNvPr id="52" name="Oval 51">
            <a:extLst>
              <a:ext uri="{FF2B5EF4-FFF2-40B4-BE49-F238E27FC236}">
                <a16:creationId xmlns:a16="http://schemas.microsoft.com/office/drawing/2014/main" xmlns="" id="{019B21AE-824C-9E43-A59B-6C49B33E4673}"/>
              </a:ext>
            </a:extLst>
          </p:cNvPr>
          <p:cNvSpPr>
            <a:spLocks noChangeAspect="1"/>
          </p:cNvSpPr>
          <p:nvPr/>
        </p:nvSpPr>
        <p:spPr>
          <a:xfrm>
            <a:off x="5331586" y="3787920"/>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5</a:t>
            </a:r>
          </a:p>
        </p:txBody>
      </p:sp>
      <p:sp>
        <p:nvSpPr>
          <p:cNvPr id="53" name="Oval 52">
            <a:extLst>
              <a:ext uri="{FF2B5EF4-FFF2-40B4-BE49-F238E27FC236}">
                <a16:creationId xmlns:a16="http://schemas.microsoft.com/office/drawing/2014/main" xmlns="" id="{58765C17-BDFC-6A43-A684-D862DBA555C1}"/>
              </a:ext>
            </a:extLst>
          </p:cNvPr>
          <p:cNvSpPr>
            <a:spLocks noChangeAspect="1"/>
          </p:cNvSpPr>
          <p:nvPr/>
        </p:nvSpPr>
        <p:spPr>
          <a:xfrm>
            <a:off x="5331586" y="4406079"/>
            <a:ext cx="492809" cy="492809"/>
          </a:xfrm>
          <a:prstGeom prst="ellipse">
            <a:avLst/>
          </a:prstGeom>
          <a:solidFill>
            <a:srgbClr val="AA475F"/>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1600"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rPr>
              <a:t>6</a:t>
            </a:r>
          </a:p>
        </p:txBody>
      </p:sp>
      <p:sp>
        <p:nvSpPr>
          <p:cNvPr id="54" name="TextBox 53">
            <a:extLst>
              <a:ext uri="{FF2B5EF4-FFF2-40B4-BE49-F238E27FC236}">
                <a16:creationId xmlns:a16="http://schemas.microsoft.com/office/drawing/2014/main" xmlns="" id="{20478EF4-CCE5-044A-8653-A8C0C4AB206E}"/>
              </a:ext>
            </a:extLst>
          </p:cNvPr>
          <p:cNvSpPr txBox="1"/>
          <p:nvPr/>
        </p:nvSpPr>
        <p:spPr>
          <a:xfrm>
            <a:off x="6629207" y="1436741"/>
            <a:ext cx="1657826" cy="707886"/>
          </a:xfrm>
          <a:prstGeom prst="rect">
            <a:avLst/>
          </a:prstGeom>
          <a:noFill/>
        </p:spPr>
        <p:txBody>
          <a:bodyPr wrap="none" rtlCol="0">
            <a:spAutoFit/>
          </a:bodyPr>
          <a:lstStyle/>
          <a:p>
            <a:r>
              <a:rPr lang="en-US" sz="2000" dirty="0">
                <a:latin typeface="Helvetica Neue" panose="02000503000000020004" pitchFamily="2" charset="0"/>
                <a:ea typeface="Helvetica Neue" panose="02000503000000020004" pitchFamily="2" charset="0"/>
                <a:cs typeface="Helvetica Neue" panose="02000503000000020004" pitchFamily="2" charset="0"/>
              </a:rPr>
              <a:t>Upper layer </a:t>
            </a:r>
          </a:p>
          <a:p>
            <a:r>
              <a:rPr lang="en-US" sz="2000" dirty="0">
                <a:latin typeface="Helvetica Neue" panose="02000503000000020004" pitchFamily="2" charset="0"/>
                <a:ea typeface="Helvetica Neue" panose="02000503000000020004" pitchFamily="2" charset="0"/>
                <a:cs typeface="Helvetica Neue" panose="02000503000000020004" pitchFamily="2" charset="0"/>
              </a:rPr>
              <a:t>cache nodes</a:t>
            </a:r>
          </a:p>
        </p:txBody>
      </p:sp>
      <p:cxnSp>
        <p:nvCxnSpPr>
          <p:cNvPr id="55" name="Straight Connector 54">
            <a:extLst>
              <a:ext uri="{FF2B5EF4-FFF2-40B4-BE49-F238E27FC236}">
                <a16:creationId xmlns:a16="http://schemas.microsoft.com/office/drawing/2014/main" xmlns="" id="{3D28C367-F14B-534E-9FA6-9D4DBC8E0D77}"/>
              </a:ext>
            </a:extLst>
          </p:cNvPr>
          <p:cNvCxnSpPr>
            <a:cxnSpLocks/>
          </p:cNvCxnSpPr>
          <p:nvPr/>
        </p:nvCxnSpPr>
        <p:spPr>
          <a:xfrm flipH="1">
            <a:off x="6038777" y="1796608"/>
            <a:ext cx="355844"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xmlns="" id="{CC353A09-36C4-3642-B72F-1924D6F58BE4}"/>
              </a:ext>
            </a:extLst>
          </p:cNvPr>
          <p:cNvSpPr txBox="1"/>
          <p:nvPr/>
        </p:nvSpPr>
        <p:spPr>
          <a:xfrm>
            <a:off x="6517257" y="3694547"/>
            <a:ext cx="1657826" cy="707886"/>
          </a:xfrm>
          <a:prstGeom prst="rect">
            <a:avLst/>
          </a:prstGeom>
          <a:noFill/>
        </p:spPr>
        <p:txBody>
          <a:bodyPr wrap="none" rtlCol="0">
            <a:spAutoFit/>
          </a:bodyPr>
          <a:lstStyle/>
          <a:p>
            <a:r>
              <a:rPr lang="en-US" sz="2000" dirty="0">
                <a:latin typeface="Helvetica Neue" panose="02000503000000020004" pitchFamily="2" charset="0"/>
                <a:ea typeface="Helvetica Neue" panose="02000503000000020004" pitchFamily="2" charset="0"/>
                <a:cs typeface="Helvetica Neue" panose="02000503000000020004" pitchFamily="2" charset="0"/>
              </a:rPr>
              <a:t>Lower layer </a:t>
            </a:r>
          </a:p>
          <a:p>
            <a:r>
              <a:rPr lang="en-US" sz="2000" dirty="0">
                <a:latin typeface="Helvetica Neue" panose="02000503000000020004" pitchFamily="2" charset="0"/>
                <a:ea typeface="Helvetica Neue" panose="02000503000000020004" pitchFamily="2" charset="0"/>
                <a:cs typeface="Helvetica Neue" panose="02000503000000020004" pitchFamily="2" charset="0"/>
              </a:rPr>
              <a:t>cache nodes</a:t>
            </a:r>
          </a:p>
        </p:txBody>
      </p:sp>
      <p:cxnSp>
        <p:nvCxnSpPr>
          <p:cNvPr id="58" name="Straight Connector 57">
            <a:extLst>
              <a:ext uri="{FF2B5EF4-FFF2-40B4-BE49-F238E27FC236}">
                <a16:creationId xmlns:a16="http://schemas.microsoft.com/office/drawing/2014/main" xmlns="" id="{E830436D-811E-754E-B517-3AFB9AD1142F}"/>
              </a:ext>
            </a:extLst>
          </p:cNvPr>
          <p:cNvCxnSpPr>
            <a:cxnSpLocks/>
          </p:cNvCxnSpPr>
          <p:nvPr/>
        </p:nvCxnSpPr>
        <p:spPr>
          <a:xfrm flipH="1">
            <a:off x="6038777" y="4093847"/>
            <a:ext cx="355844"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xmlns="" id="{186D7642-72ED-264D-9F07-8DA0543439D4}"/>
              </a:ext>
            </a:extLst>
          </p:cNvPr>
          <p:cNvSpPr txBox="1"/>
          <p:nvPr/>
        </p:nvSpPr>
        <p:spPr>
          <a:xfrm>
            <a:off x="124607" y="3843933"/>
            <a:ext cx="3141769"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Our </a:t>
            </a:r>
            <a:r>
              <a:rPr lang="en-US" sz="1800" dirty="0" err="1">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PoT</a:t>
            </a:r>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query can find a perfect match for any query workload distribution.</a:t>
            </a:r>
          </a:p>
        </p:txBody>
      </p:sp>
      <p:sp>
        <p:nvSpPr>
          <p:cNvPr id="64" name="TextBox 63">
            <a:extLst>
              <a:ext uri="{FF2B5EF4-FFF2-40B4-BE49-F238E27FC236}">
                <a16:creationId xmlns:a16="http://schemas.microsoft.com/office/drawing/2014/main" xmlns="" id="{8096B007-8F9F-F740-AB78-190199EBAA61}"/>
              </a:ext>
            </a:extLst>
          </p:cNvPr>
          <p:cNvSpPr txBox="1"/>
          <p:nvPr/>
        </p:nvSpPr>
        <p:spPr>
          <a:xfrm>
            <a:off x="82565" y="975076"/>
            <a:ext cx="3306722"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Proofs leverage tools from </a:t>
            </a:r>
          </a:p>
          <a:p>
            <a:pPr algn="ctr"/>
            <a:r>
              <a:rPr lang="en-US" sz="18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expander graph</a:t>
            </a:r>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a:t>
            </a:r>
            <a:r>
              <a:rPr lang="en-US" sz="18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network flow</a:t>
            </a:r>
            <a:r>
              <a:rPr lang="en-US" sz="18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 and </a:t>
            </a:r>
            <a:r>
              <a:rPr lang="en-US" sz="1800" b="1"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rPr>
              <a:t>querying theory </a:t>
            </a:r>
          </a:p>
        </p:txBody>
      </p:sp>
    </p:spTree>
    <p:extLst>
      <p:ext uri="{BB962C8B-B14F-4D97-AF65-F5344CB8AC3E}">
        <p14:creationId xmlns:p14="http://schemas.microsoft.com/office/powerpoint/2010/main" val="1148861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Remarks of the </a:t>
            </a: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Analysis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24</a:t>
            </a:fld>
            <a:endParaRPr lang="en-US" dirty="0">
              <a:latin typeface="Helvetica" charset="0"/>
              <a:ea typeface="Helvetica" charset="0"/>
              <a:cs typeface="Helvetica" charset="0"/>
            </a:endParaRPr>
          </a:p>
        </p:txBody>
      </p:sp>
      <p:sp>
        <p:nvSpPr>
          <p:cNvPr id="32" name="TextBox 31">
            <a:extLst>
              <a:ext uri="{FF2B5EF4-FFF2-40B4-BE49-F238E27FC236}">
                <a16:creationId xmlns:a16="http://schemas.microsoft.com/office/drawing/2014/main" xmlns="" id="{26FF24AB-A021-8049-87F5-4E6A0E61F86B}"/>
              </a:ext>
            </a:extLst>
          </p:cNvPr>
          <p:cNvSpPr txBox="1"/>
          <p:nvPr/>
        </p:nvSpPr>
        <p:spPr>
          <a:xfrm>
            <a:off x="492034" y="1118533"/>
            <a:ext cx="8159932" cy="2677656"/>
          </a:xfrm>
          <a:prstGeom prst="rect">
            <a:avLst/>
          </a:prstGeom>
          <a:noFill/>
        </p:spPr>
        <p:txBody>
          <a:bodyPr wrap="square" rtlCol="0">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The numbers of cache nodes in two layers can be different as long as </a:t>
            </a:r>
            <a:r>
              <a:rPr lang="en-US" sz="2400" b="1" dirty="0">
                <a:latin typeface="Helvetica Neue" panose="02000503000000020004" pitchFamily="2" charset="0"/>
                <a:ea typeface="Helvetica Neue" panose="02000503000000020004" pitchFamily="2" charset="0"/>
                <a:cs typeface="Helvetica Neue" panose="02000503000000020004" pitchFamily="2" charset="0"/>
              </a:rPr>
              <a:t>m</a:t>
            </a:r>
            <a:r>
              <a:rPr lang="en-US" sz="2400" dirty="0">
                <a:latin typeface="Helvetica Neue" panose="02000503000000020004" pitchFamily="2" charset="0"/>
                <a:ea typeface="Helvetica Neue" panose="02000503000000020004" pitchFamily="2" charset="0"/>
                <a:cs typeface="Helvetica Neue" panose="02000503000000020004" pitchFamily="2" charset="0"/>
              </a:rPr>
              <a:t> isn’t too small.</a:t>
            </a:r>
          </a:p>
          <a:p>
            <a:pPr marL="285750" indent="-285750">
              <a:buFont typeface="Wingdings" pitchFamily="2" charset="2"/>
              <a:buChar char="§"/>
            </a:pPr>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The throughput of cache nodes can be different.</a:t>
            </a:r>
          </a:p>
          <a:p>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Aggregated throughput is almost same as “big cache”. </a:t>
            </a:r>
          </a:p>
          <a:p>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498117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Example Deployment Scenarios of </a:t>
            </a: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endPar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25</a:t>
            </a:fld>
            <a:endParaRPr lang="en-US" dirty="0">
              <a:latin typeface="Helvetica" charset="0"/>
              <a:ea typeface="Helvetica" charset="0"/>
              <a:cs typeface="Helvetica" charset="0"/>
            </a:endParaRPr>
          </a:p>
        </p:txBody>
      </p:sp>
      <p:sp>
        <p:nvSpPr>
          <p:cNvPr id="32" name="Can 31">
            <a:extLst>
              <a:ext uri="{FF2B5EF4-FFF2-40B4-BE49-F238E27FC236}">
                <a16:creationId xmlns:a16="http://schemas.microsoft.com/office/drawing/2014/main" xmlns="" id="{DDBF9808-F576-1F4C-A709-7E9009318737}"/>
              </a:ext>
            </a:extLst>
          </p:cNvPr>
          <p:cNvSpPr/>
          <p:nvPr/>
        </p:nvSpPr>
        <p:spPr>
          <a:xfrm>
            <a:off x="254190" y="3288563"/>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3" name="Can 32">
            <a:extLst>
              <a:ext uri="{FF2B5EF4-FFF2-40B4-BE49-F238E27FC236}">
                <a16:creationId xmlns:a16="http://schemas.microsoft.com/office/drawing/2014/main" xmlns="" id="{2E3537E5-2022-6242-ADC1-03DD614AD8CF}"/>
              </a:ext>
            </a:extLst>
          </p:cNvPr>
          <p:cNvSpPr/>
          <p:nvPr/>
        </p:nvSpPr>
        <p:spPr>
          <a:xfrm>
            <a:off x="262101" y="3411330"/>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4" name="Can 33">
            <a:extLst>
              <a:ext uri="{FF2B5EF4-FFF2-40B4-BE49-F238E27FC236}">
                <a16:creationId xmlns:a16="http://schemas.microsoft.com/office/drawing/2014/main" xmlns="" id="{D72AE60B-F0B4-AC4B-ADA2-ED14D2CD502F}"/>
              </a:ext>
            </a:extLst>
          </p:cNvPr>
          <p:cNvSpPr/>
          <p:nvPr/>
        </p:nvSpPr>
        <p:spPr>
          <a:xfrm>
            <a:off x="262100" y="356018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pic>
        <p:nvPicPr>
          <p:cNvPr id="21" name="Picture 20">
            <a:extLst>
              <a:ext uri="{FF2B5EF4-FFF2-40B4-BE49-F238E27FC236}">
                <a16:creationId xmlns:a16="http://schemas.microsoft.com/office/drawing/2014/main" xmlns="" id="{8770DA5D-E260-454F-819C-730E8A6A3C72}"/>
              </a:ext>
            </a:extLst>
          </p:cNvPr>
          <p:cNvPicPr>
            <a:picLocks noChangeAspect="1"/>
          </p:cNvPicPr>
          <p:nvPr/>
        </p:nvPicPr>
        <p:blipFill>
          <a:blip r:embed="rId3"/>
          <a:stretch>
            <a:fillRect/>
          </a:stretch>
        </p:blipFill>
        <p:spPr>
          <a:xfrm>
            <a:off x="5440250" y="3276769"/>
            <a:ext cx="1569414" cy="359225"/>
          </a:xfrm>
          <a:prstGeom prst="rect">
            <a:avLst/>
          </a:prstGeom>
        </p:spPr>
      </p:pic>
      <p:pic>
        <p:nvPicPr>
          <p:cNvPr id="22" name="Picture 21">
            <a:extLst>
              <a:ext uri="{FF2B5EF4-FFF2-40B4-BE49-F238E27FC236}">
                <a16:creationId xmlns:a16="http://schemas.microsoft.com/office/drawing/2014/main" xmlns="" id="{2E4671B9-CA99-DF48-A1BD-22DFC9BC9AEC}"/>
              </a:ext>
            </a:extLst>
          </p:cNvPr>
          <p:cNvPicPr>
            <a:picLocks noChangeAspect="1"/>
          </p:cNvPicPr>
          <p:nvPr/>
        </p:nvPicPr>
        <p:blipFill>
          <a:blip r:embed="rId4"/>
          <a:stretch>
            <a:fillRect/>
          </a:stretch>
        </p:blipFill>
        <p:spPr>
          <a:xfrm flipH="1">
            <a:off x="1502919" y="3169047"/>
            <a:ext cx="889241" cy="889241"/>
          </a:xfrm>
          <a:prstGeom prst="rect">
            <a:avLst/>
          </a:prstGeom>
        </p:spPr>
      </p:pic>
      <p:sp>
        <p:nvSpPr>
          <p:cNvPr id="44" name="TextBox 43">
            <a:extLst>
              <a:ext uri="{FF2B5EF4-FFF2-40B4-BE49-F238E27FC236}">
                <a16:creationId xmlns:a16="http://schemas.microsoft.com/office/drawing/2014/main" xmlns="" id="{B1AECE18-2C17-1D49-84BF-680C55E7B59F}"/>
              </a:ext>
            </a:extLst>
          </p:cNvPr>
          <p:cNvSpPr txBox="1"/>
          <p:nvPr/>
        </p:nvSpPr>
        <p:spPr>
          <a:xfrm>
            <a:off x="5816832" y="3962420"/>
            <a:ext cx="816249" cy="352404"/>
          </a:xfrm>
          <a:prstGeom prst="rect">
            <a:avLst/>
          </a:prstGeom>
          <a:noFill/>
        </p:spPr>
        <p:txBody>
          <a:bodyPr wrap="none" rtlCol="0">
            <a:spAutoFit/>
          </a:bodyPr>
          <a:lstStyle/>
          <a:p>
            <a:r>
              <a:rPr lang="en-US" sz="1690" dirty="0">
                <a:latin typeface="Helvetica Neue" panose="02000503000000020004" pitchFamily="2" charset="0"/>
                <a:ea typeface="Helvetica Neue" panose="02000503000000020004" pitchFamily="2" charset="0"/>
                <a:cs typeface="Helvetica Neue" panose="02000503000000020004" pitchFamily="2" charset="0"/>
              </a:rPr>
              <a:t>DRAM</a:t>
            </a:r>
          </a:p>
        </p:txBody>
      </p:sp>
      <p:sp>
        <p:nvSpPr>
          <p:cNvPr id="23" name="TextBox 22">
            <a:extLst>
              <a:ext uri="{FF2B5EF4-FFF2-40B4-BE49-F238E27FC236}">
                <a16:creationId xmlns:a16="http://schemas.microsoft.com/office/drawing/2014/main" xmlns="" id="{7FE9DF65-9DF5-9B4F-8A0B-F797647B6BD7}"/>
              </a:ext>
            </a:extLst>
          </p:cNvPr>
          <p:cNvSpPr txBox="1"/>
          <p:nvPr/>
        </p:nvSpPr>
        <p:spPr>
          <a:xfrm>
            <a:off x="2656091" y="3444391"/>
            <a:ext cx="1906291"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O(100) KQPS each</a:t>
            </a:r>
          </a:p>
        </p:txBody>
      </p:sp>
      <p:sp>
        <p:nvSpPr>
          <p:cNvPr id="48" name="TextBox 47">
            <a:extLst>
              <a:ext uri="{FF2B5EF4-FFF2-40B4-BE49-F238E27FC236}">
                <a16:creationId xmlns:a16="http://schemas.microsoft.com/office/drawing/2014/main" xmlns="" id="{8AA15DD4-4ED3-D143-910C-01E43F15FFEF}"/>
              </a:ext>
            </a:extLst>
          </p:cNvPr>
          <p:cNvSpPr txBox="1"/>
          <p:nvPr/>
        </p:nvSpPr>
        <p:spPr>
          <a:xfrm>
            <a:off x="7009664" y="3288563"/>
            <a:ext cx="1834156"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O(10) MQPS each</a:t>
            </a:r>
          </a:p>
        </p:txBody>
      </p:sp>
      <p:sp>
        <p:nvSpPr>
          <p:cNvPr id="49" name="Oval 48">
            <a:extLst>
              <a:ext uri="{FF2B5EF4-FFF2-40B4-BE49-F238E27FC236}">
                <a16:creationId xmlns:a16="http://schemas.microsoft.com/office/drawing/2014/main" xmlns="" id="{A0C37905-6262-D24B-9B74-A1E3A5988F76}"/>
              </a:ext>
            </a:extLst>
          </p:cNvPr>
          <p:cNvSpPr>
            <a:spLocks noChangeAspect="1"/>
          </p:cNvSpPr>
          <p:nvPr/>
        </p:nvSpPr>
        <p:spPr>
          <a:xfrm>
            <a:off x="211980" y="130949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57" name="Picture 56">
            <a:extLst>
              <a:ext uri="{FF2B5EF4-FFF2-40B4-BE49-F238E27FC236}">
                <a16:creationId xmlns:a16="http://schemas.microsoft.com/office/drawing/2014/main" xmlns="" id="{A60B05D4-6C38-7543-8831-2BE7167B746A}"/>
              </a:ext>
            </a:extLst>
          </p:cNvPr>
          <p:cNvPicPr>
            <a:picLocks noChangeAspect="1"/>
          </p:cNvPicPr>
          <p:nvPr/>
        </p:nvPicPr>
        <p:blipFill>
          <a:blip r:embed="rId3"/>
          <a:stretch>
            <a:fillRect/>
          </a:stretch>
        </p:blipFill>
        <p:spPr>
          <a:xfrm>
            <a:off x="1207942" y="1380119"/>
            <a:ext cx="1569414" cy="359225"/>
          </a:xfrm>
          <a:prstGeom prst="rect">
            <a:avLst/>
          </a:prstGeom>
        </p:spPr>
      </p:pic>
      <p:sp>
        <p:nvSpPr>
          <p:cNvPr id="61" name="TextBox 60">
            <a:extLst>
              <a:ext uri="{FF2B5EF4-FFF2-40B4-BE49-F238E27FC236}">
                <a16:creationId xmlns:a16="http://schemas.microsoft.com/office/drawing/2014/main" xmlns="" id="{ACFED23B-257C-3A4A-8C47-128C663B3047}"/>
              </a:ext>
            </a:extLst>
          </p:cNvPr>
          <p:cNvSpPr txBox="1"/>
          <p:nvPr/>
        </p:nvSpPr>
        <p:spPr>
          <a:xfrm>
            <a:off x="2737844" y="1380119"/>
            <a:ext cx="1834156"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O(10) MQPS each</a:t>
            </a:r>
          </a:p>
        </p:txBody>
      </p:sp>
      <p:pic>
        <p:nvPicPr>
          <p:cNvPr id="64" name="Picture 63">
            <a:extLst>
              <a:ext uri="{FF2B5EF4-FFF2-40B4-BE49-F238E27FC236}">
                <a16:creationId xmlns:a16="http://schemas.microsoft.com/office/drawing/2014/main" xmlns="" id="{4FBD56CA-78CD-8D48-88C6-2FD91C6C9622}"/>
              </a:ext>
            </a:extLst>
          </p:cNvPr>
          <p:cNvPicPr>
            <a:picLocks noChangeArrowheads="1"/>
          </p:cNvPicPr>
          <p:nvPr/>
        </p:nvPicPr>
        <p:blipFill>
          <a:blip r:embed="rId5"/>
          <a:srcRect/>
          <a:stretch>
            <a:fillRect/>
          </a:stretch>
        </p:blipFill>
        <p:spPr bwMode="auto">
          <a:xfrm>
            <a:off x="5769989" y="1309492"/>
            <a:ext cx="687961" cy="543345"/>
          </a:xfrm>
          <a:prstGeom prst="rect">
            <a:avLst/>
          </a:prstGeom>
          <a:noFill/>
          <a:ln w="12700">
            <a:noFill/>
            <a:miter lim="800000"/>
            <a:headEnd/>
            <a:tailEnd/>
          </a:ln>
          <a:effectLst/>
        </p:spPr>
      </p:pic>
      <p:sp>
        <p:nvSpPr>
          <p:cNvPr id="66" name="TextBox 65">
            <a:extLst>
              <a:ext uri="{FF2B5EF4-FFF2-40B4-BE49-F238E27FC236}">
                <a16:creationId xmlns:a16="http://schemas.microsoft.com/office/drawing/2014/main" xmlns="" id="{0CB78ACC-8388-EA43-A1DB-DB36414C74B0}"/>
              </a:ext>
            </a:extLst>
          </p:cNvPr>
          <p:cNvSpPr txBox="1"/>
          <p:nvPr/>
        </p:nvSpPr>
        <p:spPr>
          <a:xfrm>
            <a:off x="7085005" y="1400790"/>
            <a:ext cx="1683474"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O(1) BQPS each</a:t>
            </a:r>
          </a:p>
        </p:txBody>
      </p:sp>
      <p:sp>
        <p:nvSpPr>
          <p:cNvPr id="27" name="TextBox 26">
            <a:extLst>
              <a:ext uri="{FF2B5EF4-FFF2-40B4-BE49-F238E27FC236}">
                <a16:creationId xmlns:a16="http://schemas.microsoft.com/office/drawing/2014/main" xmlns="" id="{A40713B2-C6AB-214F-A0CA-FB5F1F6EEDFA}"/>
              </a:ext>
            </a:extLst>
          </p:cNvPr>
          <p:cNvSpPr txBox="1"/>
          <p:nvPr/>
        </p:nvSpPr>
        <p:spPr>
          <a:xfrm>
            <a:off x="1337661" y="4138622"/>
            <a:ext cx="1309974"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Flash / Disk</a:t>
            </a:r>
          </a:p>
        </p:txBody>
      </p:sp>
      <p:sp>
        <p:nvSpPr>
          <p:cNvPr id="5" name="TextBox 4">
            <a:extLst>
              <a:ext uri="{FF2B5EF4-FFF2-40B4-BE49-F238E27FC236}">
                <a16:creationId xmlns:a16="http://schemas.microsoft.com/office/drawing/2014/main" xmlns="" id="{B447B11D-7C11-2E43-AA6C-CBC4F34DBDC0}"/>
              </a:ext>
            </a:extLst>
          </p:cNvPr>
          <p:cNvSpPr txBox="1"/>
          <p:nvPr/>
        </p:nvSpPr>
        <p:spPr>
          <a:xfrm>
            <a:off x="1702809" y="2362236"/>
            <a:ext cx="431528" cy="584775"/>
          </a:xfrm>
          <a:prstGeom prst="rect">
            <a:avLst/>
          </a:prstGeom>
          <a:noFill/>
        </p:spPr>
        <p:txBody>
          <a:bodyPr wrap="none" rtlCol="0">
            <a:spAutoFit/>
          </a:bodyPr>
          <a:lstStyle/>
          <a:p>
            <a:r>
              <a:rPr lang="en-US" sz="3200" dirty="0">
                <a:latin typeface="Helvetica Neue" panose="02000503000000020004" pitchFamily="2" charset="0"/>
                <a:ea typeface="Helvetica Neue" panose="02000503000000020004" pitchFamily="2" charset="0"/>
                <a:cs typeface="Helvetica Neue" panose="02000503000000020004" pitchFamily="2" charset="0"/>
              </a:rPr>
              <a:t>+</a:t>
            </a:r>
          </a:p>
        </p:txBody>
      </p:sp>
      <p:sp>
        <p:nvSpPr>
          <p:cNvPr id="37" name="TextBox 36">
            <a:extLst>
              <a:ext uri="{FF2B5EF4-FFF2-40B4-BE49-F238E27FC236}">
                <a16:creationId xmlns:a16="http://schemas.microsoft.com/office/drawing/2014/main" xmlns="" id="{02FAB23A-E172-9340-9C2D-CCFC0A486BF0}"/>
              </a:ext>
            </a:extLst>
          </p:cNvPr>
          <p:cNvSpPr txBox="1"/>
          <p:nvPr/>
        </p:nvSpPr>
        <p:spPr>
          <a:xfrm>
            <a:off x="5898205" y="2373990"/>
            <a:ext cx="431528" cy="584775"/>
          </a:xfrm>
          <a:prstGeom prst="rect">
            <a:avLst/>
          </a:prstGeom>
          <a:noFill/>
        </p:spPr>
        <p:txBody>
          <a:bodyPr wrap="none" rtlCol="0">
            <a:spAutoFit/>
          </a:bodyPr>
          <a:lstStyle/>
          <a:p>
            <a:r>
              <a:rPr lang="en-US" sz="3200" dirty="0">
                <a:latin typeface="Helvetica Neue" panose="02000503000000020004" pitchFamily="2" charset="0"/>
                <a:ea typeface="Helvetica Neue" panose="02000503000000020004" pitchFamily="2" charset="0"/>
                <a:cs typeface="Helvetica Neue" panose="02000503000000020004" pitchFamily="2" charset="0"/>
              </a:rPr>
              <a:t>+</a:t>
            </a:r>
          </a:p>
        </p:txBody>
      </p:sp>
      <p:sp>
        <p:nvSpPr>
          <p:cNvPr id="42" name="TextBox 41">
            <a:extLst>
              <a:ext uri="{FF2B5EF4-FFF2-40B4-BE49-F238E27FC236}">
                <a16:creationId xmlns:a16="http://schemas.microsoft.com/office/drawing/2014/main" xmlns="" id="{04372C32-0873-2B4E-A524-7475A50E9497}"/>
              </a:ext>
            </a:extLst>
          </p:cNvPr>
          <p:cNvSpPr txBox="1"/>
          <p:nvPr/>
        </p:nvSpPr>
        <p:spPr>
          <a:xfrm>
            <a:off x="1052327" y="1866245"/>
            <a:ext cx="1880643"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DRAM/SSD Array</a:t>
            </a:r>
          </a:p>
        </p:txBody>
      </p:sp>
      <p:sp>
        <p:nvSpPr>
          <p:cNvPr id="43" name="TextBox 42">
            <a:extLst>
              <a:ext uri="{FF2B5EF4-FFF2-40B4-BE49-F238E27FC236}">
                <a16:creationId xmlns:a16="http://schemas.microsoft.com/office/drawing/2014/main" xmlns="" id="{685A15AA-2B49-5E4C-8F1E-D84845F17AFD}"/>
              </a:ext>
            </a:extLst>
          </p:cNvPr>
          <p:cNvSpPr txBox="1"/>
          <p:nvPr/>
        </p:nvSpPr>
        <p:spPr>
          <a:xfrm>
            <a:off x="5044041" y="1889561"/>
            <a:ext cx="2315955"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Programmable Switch</a:t>
            </a:r>
          </a:p>
        </p:txBody>
      </p:sp>
      <p:cxnSp>
        <p:nvCxnSpPr>
          <p:cNvPr id="7" name="Straight Connector 6">
            <a:extLst>
              <a:ext uri="{FF2B5EF4-FFF2-40B4-BE49-F238E27FC236}">
                <a16:creationId xmlns:a16="http://schemas.microsoft.com/office/drawing/2014/main" xmlns="" id="{665345D5-D695-0B49-8920-9E53CC82BF58}"/>
              </a:ext>
            </a:extLst>
          </p:cNvPr>
          <p:cNvCxnSpPr>
            <a:stCxn id="2" idx="2"/>
          </p:cNvCxnSpPr>
          <p:nvPr/>
        </p:nvCxnSpPr>
        <p:spPr>
          <a:xfrm>
            <a:off x="4572000" y="852916"/>
            <a:ext cx="0" cy="4188191"/>
          </a:xfrm>
          <a:prstGeom prst="line">
            <a:avLst/>
          </a:prstGeom>
          <a:ln w="31750">
            <a:prstDash val="sysDash"/>
          </a:ln>
        </p:spPr>
        <p:style>
          <a:lnRef idx="3">
            <a:schemeClr val="accent3"/>
          </a:lnRef>
          <a:fillRef idx="0">
            <a:schemeClr val="accent3"/>
          </a:fillRef>
          <a:effectRef idx="2">
            <a:schemeClr val="accent3"/>
          </a:effectRef>
          <a:fontRef idx="minor">
            <a:schemeClr val="tx1"/>
          </a:fontRef>
        </p:style>
      </p:cxnSp>
      <p:sp>
        <p:nvSpPr>
          <p:cNvPr id="9" name="TextBox 8">
            <a:extLst>
              <a:ext uri="{FF2B5EF4-FFF2-40B4-BE49-F238E27FC236}">
                <a16:creationId xmlns:a16="http://schemas.microsoft.com/office/drawing/2014/main" xmlns="" id="{F49A11A6-05FD-3945-9228-81B09070A9FA}"/>
              </a:ext>
            </a:extLst>
          </p:cNvPr>
          <p:cNvSpPr txBox="1"/>
          <p:nvPr/>
        </p:nvSpPr>
        <p:spPr>
          <a:xfrm>
            <a:off x="68679" y="2926233"/>
            <a:ext cx="914033"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Servers</a:t>
            </a:r>
          </a:p>
        </p:txBody>
      </p:sp>
      <p:sp>
        <p:nvSpPr>
          <p:cNvPr id="45" name="TextBox 44">
            <a:extLst>
              <a:ext uri="{FF2B5EF4-FFF2-40B4-BE49-F238E27FC236}">
                <a16:creationId xmlns:a16="http://schemas.microsoft.com/office/drawing/2014/main" xmlns="" id="{E1AC0690-2E60-604F-ABC1-DBDC087AD76D}"/>
              </a:ext>
            </a:extLst>
          </p:cNvPr>
          <p:cNvSpPr txBox="1"/>
          <p:nvPr/>
        </p:nvSpPr>
        <p:spPr>
          <a:xfrm>
            <a:off x="122379" y="936903"/>
            <a:ext cx="806631"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Cache</a:t>
            </a:r>
          </a:p>
        </p:txBody>
      </p:sp>
    </p:spTree>
    <p:extLst>
      <p:ext uri="{BB962C8B-B14F-4D97-AF65-F5344CB8AC3E}">
        <p14:creationId xmlns:p14="http://schemas.microsoft.com/office/powerpoint/2010/main" val="360236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blinds(horizontal)">
                                      <p:cBhvr>
                                        <p:cTn id="10" dur="500"/>
                                        <p:tgtEl>
                                          <p:spTgt spid="48"/>
                                        </p:tgtEl>
                                      </p:cBhvr>
                                    </p:animEffect>
                                  </p:childTnLst>
                                </p:cTn>
                              </p:par>
                              <p:par>
                                <p:cTn id="11" presetID="3" presetClass="entr" presetSubtype="10"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blinds(horizontal)">
                                      <p:cBhvr>
                                        <p:cTn id="13" dur="500"/>
                                        <p:tgtEl>
                                          <p:spTgt spid="6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blinds(horizontal)">
                                      <p:cBhvr>
                                        <p:cTn id="16" dur="500"/>
                                        <p:tgtEl>
                                          <p:spTgt spid="6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linds(horizontal)">
                                      <p:cBhvr>
                                        <p:cTn id="19" dur="500"/>
                                        <p:tgtEl>
                                          <p:spTgt spid="3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linds(horizontal)">
                                      <p:cBhvr>
                                        <p:cTn id="22" dur="500"/>
                                        <p:tgtEl>
                                          <p:spTgt spid="4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linds(horizontal)">
                                      <p:cBhvr>
                                        <p:cTn id="25" dur="500"/>
                                        <p:tgtEl>
                                          <p:spTgt spid="44"/>
                                        </p:tgtEl>
                                      </p:cBhvr>
                                    </p:animEffect>
                                  </p:childTnLst>
                                </p:cTn>
                              </p:par>
                              <p:par>
                                <p:cTn id="26" presetID="5" presetClass="entr" presetSubtype="1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8" grpId="0"/>
      <p:bldP spid="66" grpId="0"/>
      <p:bldP spid="37"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Case Study: Switch-based distributed caching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26</a:t>
            </a:fld>
            <a:endParaRPr lang="en-US" dirty="0">
              <a:latin typeface="Helvetica" charset="0"/>
              <a:ea typeface="Helvetica" charset="0"/>
              <a:cs typeface="Helvetica" charset="0"/>
            </a:endParaRPr>
          </a:p>
        </p:txBody>
      </p:sp>
      <p:pic>
        <p:nvPicPr>
          <p:cNvPr id="4" name="Picture 3">
            <a:extLst>
              <a:ext uri="{FF2B5EF4-FFF2-40B4-BE49-F238E27FC236}">
                <a16:creationId xmlns:a16="http://schemas.microsoft.com/office/drawing/2014/main" xmlns="" id="{527FACAE-C22F-CE47-B723-9D39D788CBAB}"/>
              </a:ext>
            </a:extLst>
          </p:cNvPr>
          <p:cNvPicPr>
            <a:picLocks noChangeArrowheads="1"/>
          </p:cNvPicPr>
          <p:nvPr/>
        </p:nvPicPr>
        <p:blipFill>
          <a:blip r:embed="rId3"/>
          <a:srcRect/>
          <a:stretch>
            <a:fillRect/>
          </a:stretch>
        </p:blipFill>
        <p:spPr bwMode="auto">
          <a:xfrm>
            <a:off x="1921012" y="2571750"/>
            <a:ext cx="687961" cy="543345"/>
          </a:xfrm>
          <a:prstGeom prst="rect">
            <a:avLst/>
          </a:prstGeom>
          <a:noFill/>
          <a:ln w="12700">
            <a:noFill/>
            <a:miter lim="800000"/>
            <a:headEnd/>
            <a:tailEnd/>
          </a:ln>
          <a:effectLst/>
        </p:spPr>
      </p:pic>
      <p:pic>
        <p:nvPicPr>
          <p:cNvPr id="5" name="Picture 4">
            <a:extLst>
              <a:ext uri="{FF2B5EF4-FFF2-40B4-BE49-F238E27FC236}">
                <a16:creationId xmlns:a16="http://schemas.microsoft.com/office/drawing/2014/main" xmlns="" id="{5B552B69-D6E8-A94A-8E5B-0C48D7ADE93B}"/>
              </a:ext>
            </a:extLst>
          </p:cNvPr>
          <p:cNvPicPr>
            <a:picLocks noChangeArrowheads="1"/>
          </p:cNvPicPr>
          <p:nvPr/>
        </p:nvPicPr>
        <p:blipFill>
          <a:blip r:embed="rId3"/>
          <a:srcRect/>
          <a:stretch>
            <a:fillRect/>
          </a:stretch>
        </p:blipFill>
        <p:spPr bwMode="auto">
          <a:xfrm>
            <a:off x="4151595" y="2571748"/>
            <a:ext cx="687961" cy="543345"/>
          </a:xfrm>
          <a:prstGeom prst="rect">
            <a:avLst/>
          </a:prstGeom>
          <a:noFill/>
          <a:ln w="12700">
            <a:noFill/>
            <a:miter lim="800000"/>
            <a:headEnd/>
            <a:tailEnd/>
          </a:ln>
          <a:effectLst/>
        </p:spPr>
      </p:pic>
      <p:pic>
        <p:nvPicPr>
          <p:cNvPr id="6" name="Picture 5">
            <a:extLst>
              <a:ext uri="{FF2B5EF4-FFF2-40B4-BE49-F238E27FC236}">
                <a16:creationId xmlns:a16="http://schemas.microsoft.com/office/drawing/2014/main" xmlns="" id="{4475DFCC-C3F7-0B4A-B758-F80669F8DD16}"/>
              </a:ext>
            </a:extLst>
          </p:cNvPr>
          <p:cNvPicPr>
            <a:picLocks noChangeArrowheads="1"/>
          </p:cNvPicPr>
          <p:nvPr/>
        </p:nvPicPr>
        <p:blipFill>
          <a:blip r:embed="rId3">
            <a:duotone>
              <a:prstClr val="black"/>
              <a:schemeClr val="accent3">
                <a:tint val="45000"/>
                <a:satMod val="400000"/>
              </a:schemeClr>
            </a:duotone>
          </a:blip>
          <a:srcRect/>
          <a:stretch>
            <a:fillRect/>
          </a:stretch>
        </p:blipFill>
        <p:spPr bwMode="auto">
          <a:xfrm>
            <a:off x="6382178" y="2571748"/>
            <a:ext cx="687961" cy="543345"/>
          </a:xfrm>
          <a:prstGeom prst="rect">
            <a:avLst/>
          </a:prstGeom>
          <a:noFill/>
          <a:ln w="12700">
            <a:noFill/>
            <a:miter lim="800000"/>
            <a:headEnd/>
            <a:tailEnd/>
          </a:ln>
          <a:effectLst/>
        </p:spPr>
      </p:pic>
      <p:sp>
        <p:nvSpPr>
          <p:cNvPr id="7" name="Can 6">
            <a:extLst>
              <a:ext uri="{FF2B5EF4-FFF2-40B4-BE49-F238E27FC236}">
                <a16:creationId xmlns:a16="http://schemas.microsoft.com/office/drawing/2014/main" xmlns="" id="{C5D4C7D0-FB06-034E-A51F-433F52364491}"/>
              </a:ext>
            </a:extLst>
          </p:cNvPr>
          <p:cNvSpPr/>
          <p:nvPr/>
        </p:nvSpPr>
        <p:spPr>
          <a:xfrm>
            <a:off x="1337576"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9" name="Can 8">
            <a:extLst>
              <a:ext uri="{FF2B5EF4-FFF2-40B4-BE49-F238E27FC236}">
                <a16:creationId xmlns:a16="http://schemas.microsoft.com/office/drawing/2014/main" xmlns="" id="{1A0F348A-0B5E-3648-A3C3-D2A054B96C55}"/>
              </a:ext>
            </a:extLst>
          </p:cNvPr>
          <p:cNvSpPr/>
          <p:nvPr/>
        </p:nvSpPr>
        <p:spPr>
          <a:xfrm>
            <a:off x="2032236"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 name="Can 9">
            <a:extLst>
              <a:ext uri="{FF2B5EF4-FFF2-40B4-BE49-F238E27FC236}">
                <a16:creationId xmlns:a16="http://schemas.microsoft.com/office/drawing/2014/main" xmlns="" id="{89A5DA0B-66F1-C043-A724-4987F85CD137}"/>
              </a:ext>
            </a:extLst>
          </p:cNvPr>
          <p:cNvSpPr/>
          <p:nvPr/>
        </p:nvSpPr>
        <p:spPr>
          <a:xfrm>
            <a:off x="2743457"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1" name="Can 10">
            <a:extLst>
              <a:ext uri="{FF2B5EF4-FFF2-40B4-BE49-F238E27FC236}">
                <a16:creationId xmlns:a16="http://schemas.microsoft.com/office/drawing/2014/main" xmlns="" id="{67F8E518-0676-AB41-9AE3-747039BF3021}"/>
              </a:ext>
            </a:extLst>
          </p:cNvPr>
          <p:cNvSpPr/>
          <p:nvPr/>
        </p:nvSpPr>
        <p:spPr>
          <a:xfrm>
            <a:off x="3544384"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2" name="Can 11">
            <a:extLst>
              <a:ext uri="{FF2B5EF4-FFF2-40B4-BE49-F238E27FC236}">
                <a16:creationId xmlns:a16="http://schemas.microsoft.com/office/drawing/2014/main" xmlns="" id="{23D8CFC4-338A-194D-9F8F-6EBD9ADEEBB1}"/>
              </a:ext>
            </a:extLst>
          </p:cNvPr>
          <p:cNvSpPr/>
          <p:nvPr/>
        </p:nvSpPr>
        <p:spPr>
          <a:xfrm>
            <a:off x="4239044"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3" name="Can 12">
            <a:extLst>
              <a:ext uri="{FF2B5EF4-FFF2-40B4-BE49-F238E27FC236}">
                <a16:creationId xmlns:a16="http://schemas.microsoft.com/office/drawing/2014/main" xmlns="" id="{BA5CC469-C707-174C-A5EE-E32C9DAECEE8}"/>
              </a:ext>
            </a:extLst>
          </p:cNvPr>
          <p:cNvSpPr/>
          <p:nvPr/>
        </p:nvSpPr>
        <p:spPr>
          <a:xfrm>
            <a:off x="4950265"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4" name="Can 13">
            <a:extLst>
              <a:ext uri="{FF2B5EF4-FFF2-40B4-BE49-F238E27FC236}">
                <a16:creationId xmlns:a16="http://schemas.microsoft.com/office/drawing/2014/main" xmlns="" id="{5F15F489-CBAA-D64F-AAAC-0D477212FC51}"/>
              </a:ext>
            </a:extLst>
          </p:cNvPr>
          <p:cNvSpPr/>
          <p:nvPr/>
        </p:nvSpPr>
        <p:spPr>
          <a:xfrm>
            <a:off x="5751192" y="3606126"/>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15" name="Can 14">
            <a:extLst>
              <a:ext uri="{FF2B5EF4-FFF2-40B4-BE49-F238E27FC236}">
                <a16:creationId xmlns:a16="http://schemas.microsoft.com/office/drawing/2014/main" xmlns="" id="{B4A3E72B-1579-DC40-9544-874348EA7F28}"/>
              </a:ext>
            </a:extLst>
          </p:cNvPr>
          <p:cNvSpPr/>
          <p:nvPr/>
        </p:nvSpPr>
        <p:spPr>
          <a:xfrm>
            <a:off x="6434433" y="3606126"/>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16" name="Can 15">
            <a:extLst>
              <a:ext uri="{FF2B5EF4-FFF2-40B4-BE49-F238E27FC236}">
                <a16:creationId xmlns:a16="http://schemas.microsoft.com/office/drawing/2014/main" xmlns="" id="{09568569-BD8A-0E4D-A97E-603773DB8B80}"/>
              </a:ext>
            </a:extLst>
          </p:cNvPr>
          <p:cNvSpPr/>
          <p:nvPr/>
        </p:nvSpPr>
        <p:spPr>
          <a:xfrm>
            <a:off x="7157073" y="3616759"/>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cxnSp>
        <p:nvCxnSpPr>
          <p:cNvPr id="25" name="Straight Connector 24">
            <a:extLst>
              <a:ext uri="{FF2B5EF4-FFF2-40B4-BE49-F238E27FC236}">
                <a16:creationId xmlns:a16="http://schemas.microsoft.com/office/drawing/2014/main" xmlns="" id="{DDD49EAF-A489-D040-90EB-666DB7137FF1}"/>
              </a:ext>
            </a:extLst>
          </p:cNvPr>
          <p:cNvCxnSpPr>
            <a:cxnSpLocks/>
          </p:cNvCxnSpPr>
          <p:nvPr/>
        </p:nvCxnSpPr>
        <p:spPr>
          <a:xfrm flipV="1">
            <a:off x="6626225" y="3115092"/>
            <a:ext cx="46390" cy="491033"/>
          </a:xfrm>
          <a:prstGeom prst="line">
            <a:avLst/>
          </a:prstGeom>
          <a:ln w="444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A1FE56C4-ABF3-DA41-9301-EA560C7E85FE}"/>
              </a:ext>
            </a:extLst>
          </p:cNvPr>
          <p:cNvSpPr txBox="1"/>
          <p:nvPr/>
        </p:nvSpPr>
        <p:spPr>
          <a:xfrm>
            <a:off x="3145337" y="2592387"/>
            <a:ext cx="511679" cy="351635"/>
          </a:xfrm>
          <a:prstGeom prst="rect">
            <a:avLst/>
          </a:prstGeom>
          <a:noFill/>
        </p:spPr>
        <p:txBody>
          <a:bodyPr wrap="none" rtlCol="0">
            <a:spAutoFit/>
          </a:bodyPr>
          <a:lstStyle/>
          <a:p>
            <a:r>
              <a:rPr lang="en-US" b="1" dirty="0"/>
              <a:t>……</a:t>
            </a:r>
          </a:p>
        </p:txBody>
      </p:sp>
      <p:sp>
        <p:nvSpPr>
          <p:cNvPr id="28" name="TextBox 27">
            <a:extLst>
              <a:ext uri="{FF2B5EF4-FFF2-40B4-BE49-F238E27FC236}">
                <a16:creationId xmlns:a16="http://schemas.microsoft.com/office/drawing/2014/main" xmlns="" id="{D1523CB3-5314-1E41-AC47-0C7C4485EFCF}"/>
              </a:ext>
            </a:extLst>
          </p:cNvPr>
          <p:cNvSpPr txBox="1"/>
          <p:nvPr/>
        </p:nvSpPr>
        <p:spPr>
          <a:xfrm>
            <a:off x="3194031" y="3532772"/>
            <a:ext cx="396262" cy="351635"/>
          </a:xfrm>
          <a:prstGeom prst="rect">
            <a:avLst/>
          </a:prstGeom>
          <a:noFill/>
        </p:spPr>
        <p:txBody>
          <a:bodyPr wrap="none" rtlCol="0">
            <a:spAutoFit/>
          </a:bodyPr>
          <a:lstStyle/>
          <a:p>
            <a:r>
              <a:rPr lang="en-US" b="1" dirty="0"/>
              <a:t>….</a:t>
            </a:r>
          </a:p>
        </p:txBody>
      </p:sp>
      <p:sp>
        <p:nvSpPr>
          <p:cNvPr id="30" name="TextBox 29">
            <a:extLst>
              <a:ext uri="{FF2B5EF4-FFF2-40B4-BE49-F238E27FC236}">
                <a16:creationId xmlns:a16="http://schemas.microsoft.com/office/drawing/2014/main" xmlns="" id="{0EFB7BB2-00D8-5A41-B6CD-8B3E79D259F4}"/>
              </a:ext>
            </a:extLst>
          </p:cNvPr>
          <p:cNvSpPr txBox="1"/>
          <p:nvPr/>
        </p:nvSpPr>
        <p:spPr>
          <a:xfrm>
            <a:off x="2025867" y="3978306"/>
            <a:ext cx="2558714" cy="369332"/>
          </a:xfrm>
          <a:prstGeom prst="rect">
            <a:avLst/>
          </a:prstGeom>
          <a:noFill/>
        </p:spPr>
        <p:txBody>
          <a:bodyPr wrap="none" rtlCol="0">
            <a:spAutoFit/>
          </a:bodyPr>
          <a:lstStyle/>
          <a:p>
            <a:r>
              <a:rPr lang="en-US" sz="1800" dirty="0" err="1">
                <a:latin typeface="Helvetica Neue" panose="02000503000000020004" pitchFamily="2" charset="0"/>
                <a:ea typeface="Helvetica Neue" panose="02000503000000020004" pitchFamily="2" charset="0"/>
                <a:cs typeface="Helvetica Neue" panose="02000503000000020004" pitchFamily="2" charset="0"/>
              </a:rPr>
              <a:t>Redis</a:t>
            </a:r>
            <a:r>
              <a:rPr lang="en-US" sz="1800" dirty="0">
                <a:latin typeface="Helvetica Neue" panose="02000503000000020004" pitchFamily="2" charset="0"/>
                <a:ea typeface="Helvetica Neue" panose="02000503000000020004" pitchFamily="2" charset="0"/>
                <a:cs typeface="Helvetica Neue" panose="02000503000000020004" pitchFamily="2" charset="0"/>
              </a:rPr>
              <a:t> Storage Clusters</a:t>
            </a:r>
          </a:p>
        </p:txBody>
      </p:sp>
      <p:pic>
        <p:nvPicPr>
          <p:cNvPr id="40" name="Picture 39">
            <a:extLst>
              <a:ext uri="{FF2B5EF4-FFF2-40B4-BE49-F238E27FC236}">
                <a16:creationId xmlns:a16="http://schemas.microsoft.com/office/drawing/2014/main" xmlns="" id="{CD5F05AF-2D44-EE45-A161-8FBD252DC26A}"/>
              </a:ext>
            </a:extLst>
          </p:cNvPr>
          <p:cNvPicPr>
            <a:picLocks noChangeArrowheads="1"/>
          </p:cNvPicPr>
          <p:nvPr/>
        </p:nvPicPr>
        <p:blipFill>
          <a:blip r:embed="rId3"/>
          <a:srcRect/>
          <a:stretch>
            <a:fillRect/>
          </a:stretch>
        </p:blipFill>
        <p:spPr bwMode="auto">
          <a:xfrm>
            <a:off x="1921012" y="1661243"/>
            <a:ext cx="687961" cy="543345"/>
          </a:xfrm>
          <a:prstGeom prst="rect">
            <a:avLst/>
          </a:prstGeom>
          <a:noFill/>
          <a:ln w="12700">
            <a:noFill/>
            <a:miter lim="800000"/>
            <a:headEnd/>
            <a:tailEnd/>
          </a:ln>
          <a:effectLst/>
        </p:spPr>
      </p:pic>
      <p:pic>
        <p:nvPicPr>
          <p:cNvPr id="41" name="Picture 40">
            <a:extLst>
              <a:ext uri="{FF2B5EF4-FFF2-40B4-BE49-F238E27FC236}">
                <a16:creationId xmlns:a16="http://schemas.microsoft.com/office/drawing/2014/main" xmlns="" id="{F8B82389-4133-7549-9D21-AD70AA2C7096}"/>
              </a:ext>
            </a:extLst>
          </p:cNvPr>
          <p:cNvPicPr>
            <a:picLocks noChangeArrowheads="1"/>
          </p:cNvPicPr>
          <p:nvPr/>
        </p:nvPicPr>
        <p:blipFill>
          <a:blip r:embed="rId3"/>
          <a:srcRect/>
          <a:stretch>
            <a:fillRect/>
          </a:stretch>
        </p:blipFill>
        <p:spPr bwMode="auto">
          <a:xfrm>
            <a:off x="4152606" y="1671874"/>
            <a:ext cx="687961" cy="543345"/>
          </a:xfrm>
          <a:prstGeom prst="rect">
            <a:avLst/>
          </a:prstGeom>
          <a:noFill/>
          <a:ln w="12700">
            <a:noFill/>
            <a:miter lim="800000"/>
            <a:headEnd/>
            <a:tailEnd/>
          </a:ln>
          <a:effectLst/>
        </p:spPr>
      </p:pic>
      <p:sp>
        <p:nvSpPr>
          <p:cNvPr id="53" name="TextBox 52">
            <a:extLst>
              <a:ext uri="{FF2B5EF4-FFF2-40B4-BE49-F238E27FC236}">
                <a16:creationId xmlns:a16="http://schemas.microsoft.com/office/drawing/2014/main" xmlns="" id="{6C8EABA9-8B74-EF46-9C8F-339BFE8BA6C5}"/>
              </a:ext>
            </a:extLst>
          </p:cNvPr>
          <p:cNvSpPr txBox="1"/>
          <p:nvPr/>
        </p:nvSpPr>
        <p:spPr>
          <a:xfrm>
            <a:off x="3158551" y="1708350"/>
            <a:ext cx="511679" cy="351635"/>
          </a:xfrm>
          <a:prstGeom prst="rect">
            <a:avLst/>
          </a:prstGeom>
          <a:noFill/>
        </p:spPr>
        <p:txBody>
          <a:bodyPr wrap="none" rtlCol="0">
            <a:spAutoFit/>
          </a:bodyPr>
          <a:lstStyle/>
          <a:p>
            <a:r>
              <a:rPr lang="en-US" b="1" dirty="0"/>
              <a:t>……</a:t>
            </a:r>
          </a:p>
        </p:txBody>
      </p:sp>
      <p:sp>
        <p:nvSpPr>
          <p:cNvPr id="55" name="TextBox 54">
            <a:extLst>
              <a:ext uri="{FF2B5EF4-FFF2-40B4-BE49-F238E27FC236}">
                <a16:creationId xmlns:a16="http://schemas.microsoft.com/office/drawing/2014/main" xmlns="" id="{C0DA6F06-6C5B-4E4F-8246-66EEBB6C9E0C}"/>
              </a:ext>
            </a:extLst>
          </p:cNvPr>
          <p:cNvSpPr txBox="1"/>
          <p:nvPr/>
        </p:nvSpPr>
        <p:spPr>
          <a:xfrm>
            <a:off x="5994331" y="3974222"/>
            <a:ext cx="1576072" cy="369332"/>
          </a:xfrm>
          <a:prstGeom prst="rect">
            <a:avLst/>
          </a:prstGeom>
          <a:noFill/>
        </p:spPr>
        <p:txBody>
          <a:bodyPr wrap="none" rtlCol="0">
            <a:spAutoFit/>
          </a:bodyPr>
          <a:lstStyle/>
          <a:p>
            <a:r>
              <a:rPr lang="en-US" sz="1800" dirty="0">
                <a:latin typeface="Helvetica Neue" panose="02000503000000020004" pitchFamily="2" charset="0"/>
                <a:ea typeface="Helvetica Neue" panose="02000503000000020004" pitchFamily="2" charset="0"/>
                <a:cs typeface="Helvetica Neue" panose="02000503000000020004" pitchFamily="2" charset="0"/>
              </a:rPr>
              <a:t>Client Cluster</a:t>
            </a:r>
          </a:p>
        </p:txBody>
      </p:sp>
      <p:pic>
        <p:nvPicPr>
          <p:cNvPr id="3" name="Picture 2">
            <a:extLst>
              <a:ext uri="{FF2B5EF4-FFF2-40B4-BE49-F238E27FC236}">
                <a16:creationId xmlns:a16="http://schemas.microsoft.com/office/drawing/2014/main" xmlns="" id="{7965C175-A4E8-9E4C-995E-F1A4A7801309}"/>
              </a:ext>
            </a:extLst>
          </p:cNvPr>
          <p:cNvPicPr>
            <a:picLocks noChangeAspect="1"/>
          </p:cNvPicPr>
          <p:nvPr/>
        </p:nvPicPr>
        <p:blipFill>
          <a:blip r:embed="rId4"/>
          <a:stretch>
            <a:fillRect/>
          </a:stretch>
        </p:blipFill>
        <p:spPr>
          <a:xfrm>
            <a:off x="1548101" y="4014470"/>
            <a:ext cx="413574" cy="356529"/>
          </a:xfrm>
          <a:prstGeom prst="rect">
            <a:avLst/>
          </a:prstGeom>
        </p:spPr>
      </p:pic>
      <p:sp>
        <p:nvSpPr>
          <p:cNvPr id="56" name="TextBox 55">
            <a:extLst>
              <a:ext uri="{FF2B5EF4-FFF2-40B4-BE49-F238E27FC236}">
                <a16:creationId xmlns:a16="http://schemas.microsoft.com/office/drawing/2014/main" xmlns="" id="{E83828B4-C2D1-284E-8BE3-BFD9294E7524}"/>
              </a:ext>
            </a:extLst>
          </p:cNvPr>
          <p:cNvSpPr txBox="1"/>
          <p:nvPr/>
        </p:nvSpPr>
        <p:spPr>
          <a:xfrm>
            <a:off x="6781519" y="3195246"/>
            <a:ext cx="2355132" cy="352404"/>
          </a:xfrm>
          <a:prstGeom prst="rect">
            <a:avLst/>
          </a:prstGeom>
          <a:noFill/>
        </p:spPr>
        <p:txBody>
          <a:bodyPr wrap="non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1. Client sends query</a:t>
            </a:r>
          </a:p>
        </p:txBody>
      </p:sp>
      <p:sp>
        <p:nvSpPr>
          <p:cNvPr id="59" name="TextBox 58">
            <a:extLst>
              <a:ext uri="{FF2B5EF4-FFF2-40B4-BE49-F238E27FC236}">
                <a16:creationId xmlns:a16="http://schemas.microsoft.com/office/drawing/2014/main" xmlns="" id="{B0D1E35C-6064-EB48-9623-7FF204D7A6C0}"/>
              </a:ext>
            </a:extLst>
          </p:cNvPr>
          <p:cNvSpPr txBox="1"/>
          <p:nvPr/>
        </p:nvSpPr>
        <p:spPr>
          <a:xfrm>
            <a:off x="6219025" y="1549809"/>
            <a:ext cx="2541379" cy="872547"/>
          </a:xfrm>
          <a:prstGeom prst="rect">
            <a:avLst/>
          </a:prstGeom>
          <a:noFill/>
        </p:spPr>
        <p:txBody>
          <a:bodyPr wrap="squar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2. Client side switch</a:t>
            </a:r>
          </a:p>
          <a:p>
            <a:r>
              <a:rPr lang="en-US" sz="1690" b="1" dirty="0">
                <a:latin typeface="Helvetica Neue" panose="02000503000000020004" pitchFamily="2" charset="0"/>
                <a:ea typeface="Helvetica Neue" panose="02000503000000020004" pitchFamily="2" charset="0"/>
                <a:cs typeface="Helvetica Neue" panose="02000503000000020004" pitchFamily="2" charset="0"/>
              </a:rPr>
              <a:t>decides which cache node to access (</a:t>
            </a:r>
            <a:r>
              <a:rPr lang="en-US" sz="1690" b="1" dirty="0" err="1">
                <a:latin typeface="Helvetica Neue" panose="02000503000000020004" pitchFamily="2" charset="0"/>
                <a:ea typeface="Helvetica Neue" panose="02000503000000020004" pitchFamily="2" charset="0"/>
                <a:cs typeface="Helvetica Neue" panose="02000503000000020004" pitchFamily="2" charset="0"/>
              </a:rPr>
              <a:t>PoT</a:t>
            </a:r>
            <a:r>
              <a:rPr lang="en-US" sz="1690" b="1" dirty="0">
                <a:latin typeface="Helvetica Neue" panose="02000503000000020004" pitchFamily="2" charset="0"/>
                <a:ea typeface="Helvetica Neue" panose="02000503000000020004" pitchFamily="2" charset="0"/>
                <a:cs typeface="Helvetica Neue" panose="02000503000000020004" pitchFamily="2" charset="0"/>
              </a:rPr>
              <a:t>)</a:t>
            </a:r>
          </a:p>
        </p:txBody>
      </p:sp>
      <p:cxnSp>
        <p:nvCxnSpPr>
          <p:cNvPr id="60" name="Straight Connector 59">
            <a:extLst>
              <a:ext uri="{FF2B5EF4-FFF2-40B4-BE49-F238E27FC236}">
                <a16:creationId xmlns:a16="http://schemas.microsoft.com/office/drawing/2014/main" xmlns="" id="{4FC1ECF0-891D-5D46-9402-F8E5D49822D5}"/>
              </a:ext>
            </a:extLst>
          </p:cNvPr>
          <p:cNvCxnSpPr>
            <a:cxnSpLocks/>
            <a:endCxn id="41" idx="3"/>
          </p:cNvCxnSpPr>
          <p:nvPr/>
        </p:nvCxnSpPr>
        <p:spPr>
          <a:xfrm flipH="1" flipV="1">
            <a:off x="4840567" y="1943547"/>
            <a:ext cx="1582090" cy="723924"/>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83C82DF8-DC27-C94D-B9DB-C4037021492C}"/>
              </a:ext>
            </a:extLst>
          </p:cNvPr>
          <p:cNvCxnSpPr>
            <a:cxnSpLocks/>
          </p:cNvCxnSpPr>
          <p:nvPr/>
        </p:nvCxnSpPr>
        <p:spPr>
          <a:xfrm>
            <a:off x="4839556" y="2080715"/>
            <a:ext cx="1541611" cy="677384"/>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xmlns="" id="{376761C1-F9F6-884D-A1F8-8AC2CB4BF99C}"/>
              </a:ext>
            </a:extLst>
          </p:cNvPr>
          <p:cNvSpPr txBox="1"/>
          <p:nvPr/>
        </p:nvSpPr>
        <p:spPr>
          <a:xfrm>
            <a:off x="3581044" y="1054160"/>
            <a:ext cx="1981911" cy="612475"/>
          </a:xfrm>
          <a:prstGeom prst="rect">
            <a:avLst/>
          </a:prstGeom>
          <a:noFill/>
        </p:spPr>
        <p:txBody>
          <a:bodyPr wrap="squar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3. If cache hit, </a:t>
            </a:r>
          </a:p>
          <a:p>
            <a:r>
              <a:rPr lang="en-US" sz="1690" b="1" dirty="0">
                <a:latin typeface="Helvetica Neue" panose="02000503000000020004" pitchFamily="2" charset="0"/>
                <a:ea typeface="Helvetica Neue" panose="02000503000000020004" pitchFamily="2" charset="0"/>
                <a:cs typeface="Helvetica Neue" panose="02000503000000020004" pitchFamily="2" charset="0"/>
              </a:rPr>
              <a:t>switch will reply</a:t>
            </a:r>
          </a:p>
        </p:txBody>
      </p:sp>
      <p:cxnSp>
        <p:nvCxnSpPr>
          <p:cNvPr id="72" name="Straight Connector 71">
            <a:extLst>
              <a:ext uri="{FF2B5EF4-FFF2-40B4-BE49-F238E27FC236}">
                <a16:creationId xmlns:a16="http://schemas.microsoft.com/office/drawing/2014/main" xmlns="" id="{595E5A6A-67ED-6F40-8B38-47FB839111F1}"/>
              </a:ext>
            </a:extLst>
          </p:cNvPr>
          <p:cNvCxnSpPr>
            <a:cxnSpLocks/>
          </p:cNvCxnSpPr>
          <p:nvPr/>
        </p:nvCxnSpPr>
        <p:spPr>
          <a:xfrm flipV="1">
            <a:off x="6758324" y="3115093"/>
            <a:ext cx="46390" cy="491033"/>
          </a:xfrm>
          <a:prstGeom prst="line">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xmlns="" id="{6B95ECB7-5A4E-954A-9D86-FA7E12DCEADF}"/>
              </a:ext>
            </a:extLst>
          </p:cNvPr>
          <p:cNvSpPr txBox="1"/>
          <p:nvPr/>
        </p:nvSpPr>
        <p:spPr>
          <a:xfrm>
            <a:off x="842211" y="4524798"/>
            <a:ext cx="7267073"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When cache hit, cache switch will reply the query immediately</a:t>
            </a:r>
          </a:p>
        </p:txBody>
      </p:sp>
      <p:sp>
        <p:nvSpPr>
          <p:cNvPr id="17" name="TextBox 16">
            <a:extLst>
              <a:ext uri="{FF2B5EF4-FFF2-40B4-BE49-F238E27FC236}">
                <a16:creationId xmlns:a16="http://schemas.microsoft.com/office/drawing/2014/main" xmlns="" id="{70FF382D-9B38-B046-B2D8-7E4BDCDEA9E2}"/>
              </a:ext>
            </a:extLst>
          </p:cNvPr>
          <p:cNvSpPr txBox="1"/>
          <p:nvPr/>
        </p:nvSpPr>
        <p:spPr>
          <a:xfrm>
            <a:off x="153146" y="1707276"/>
            <a:ext cx="1591590" cy="584775"/>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Programmable </a:t>
            </a:r>
          </a:p>
          <a:p>
            <a:pPr algn="ctr"/>
            <a:r>
              <a:rPr lang="en-US" sz="1600" dirty="0">
                <a:latin typeface="Helvetica Neue" panose="02000503000000020004" pitchFamily="2" charset="0"/>
                <a:ea typeface="Helvetica Neue" panose="02000503000000020004" pitchFamily="2" charset="0"/>
                <a:cs typeface="Helvetica Neue" panose="02000503000000020004" pitchFamily="2" charset="0"/>
              </a:rPr>
              <a:t>switches</a:t>
            </a:r>
          </a:p>
        </p:txBody>
      </p:sp>
      <p:sp>
        <p:nvSpPr>
          <p:cNvPr id="33" name="TextBox 32">
            <a:extLst>
              <a:ext uri="{FF2B5EF4-FFF2-40B4-BE49-F238E27FC236}">
                <a16:creationId xmlns:a16="http://schemas.microsoft.com/office/drawing/2014/main" xmlns="" id="{D475C463-E538-014B-A9D0-F905D38197E8}"/>
              </a:ext>
            </a:extLst>
          </p:cNvPr>
          <p:cNvSpPr txBox="1"/>
          <p:nvPr/>
        </p:nvSpPr>
        <p:spPr>
          <a:xfrm>
            <a:off x="125822" y="2616172"/>
            <a:ext cx="1591590" cy="584775"/>
          </a:xfrm>
          <a:prstGeom prst="rect">
            <a:avLst/>
          </a:prstGeom>
          <a:noFill/>
        </p:spPr>
        <p:txBody>
          <a:bodyPr wrap="none" rtlCol="0">
            <a:spAutoFit/>
          </a:bodyPr>
          <a:lstStyle/>
          <a:p>
            <a:pPr algn="ctr"/>
            <a:r>
              <a:rPr lang="en-US" sz="1600" dirty="0">
                <a:latin typeface="Helvetica Neue" panose="02000503000000020004" pitchFamily="2" charset="0"/>
                <a:ea typeface="Helvetica Neue" panose="02000503000000020004" pitchFamily="2" charset="0"/>
                <a:cs typeface="Helvetica Neue" panose="02000503000000020004" pitchFamily="2" charset="0"/>
              </a:rPr>
              <a:t>Programmable </a:t>
            </a:r>
          </a:p>
          <a:p>
            <a:pPr algn="ctr"/>
            <a:r>
              <a:rPr lang="en-US" sz="1600" dirty="0">
                <a:latin typeface="Helvetica Neue" panose="02000503000000020004" pitchFamily="2" charset="0"/>
                <a:ea typeface="Helvetica Neue" panose="02000503000000020004" pitchFamily="2" charset="0"/>
                <a:cs typeface="Helvetica Neue" panose="02000503000000020004" pitchFamily="2" charset="0"/>
              </a:rPr>
              <a:t>switches</a:t>
            </a:r>
          </a:p>
        </p:txBody>
      </p:sp>
    </p:spTree>
    <p:extLst>
      <p:ext uri="{BB962C8B-B14F-4D97-AF65-F5344CB8AC3E}">
        <p14:creationId xmlns:p14="http://schemas.microsoft.com/office/powerpoint/2010/main" val="3271012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Case Study: Switch-based distributed caching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27</a:t>
            </a:fld>
            <a:endParaRPr lang="en-US" dirty="0">
              <a:latin typeface="Helvetica" charset="0"/>
              <a:ea typeface="Helvetica" charset="0"/>
              <a:cs typeface="Helvetica" charset="0"/>
            </a:endParaRPr>
          </a:p>
        </p:txBody>
      </p:sp>
      <p:pic>
        <p:nvPicPr>
          <p:cNvPr id="4" name="Picture 3">
            <a:extLst>
              <a:ext uri="{FF2B5EF4-FFF2-40B4-BE49-F238E27FC236}">
                <a16:creationId xmlns:a16="http://schemas.microsoft.com/office/drawing/2014/main" xmlns="" id="{527FACAE-C22F-CE47-B723-9D39D788CBAB}"/>
              </a:ext>
            </a:extLst>
          </p:cNvPr>
          <p:cNvPicPr>
            <a:picLocks noChangeArrowheads="1"/>
          </p:cNvPicPr>
          <p:nvPr/>
        </p:nvPicPr>
        <p:blipFill>
          <a:blip r:embed="rId3"/>
          <a:srcRect/>
          <a:stretch>
            <a:fillRect/>
          </a:stretch>
        </p:blipFill>
        <p:spPr bwMode="auto">
          <a:xfrm>
            <a:off x="1921012" y="2571750"/>
            <a:ext cx="687961" cy="543345"/>
          </a:xfrm>
          <a:prstGeom prst="rect">
            <a:avLst/>
          </a:prstGeom>
          <a:noFill/>
          <a:ln w="12700">
            <a:noFill/>
            <a:miter lim="800000"/>
            <a:headEnd/>
            <a:tailEnd/>
          </a:ln>
          <a:effectLst/>
        </p:spPr>
      </p:pic>
      <p:pic>
        <p:nvPicPr>
          <p:cNvPr id="5" name="Picture 4">
            <a:extLst>
              <a:ext uri="{FF2B5EF4-FFF2-40B4-BE49-F238E27FC236}">
                <a16:creationId xmlns:a16="http://schemas.microsoft.com/office/drawing/2014/main" xmlns="" id="{5B552B69-D6E8-A94A-8E5B-0C48D7ADE93B}"/>
              </a:ext>
            </a:extLst>
          </p:cNvPr>
          <p:cNvPicPr>
            <a:picLocks noChangeArrowheads="1"/>
          </p:cNvPicPr>
          <p:nvPr/>
        </p:nvPicPr>
        <p:blipFill>
          <a:blip r:embed="rId3"/>
          <a:srcRect/>
          <a:stretch>
            <a:fillRect/>
          </a:stretch>
        </p:blipFill>
        <p:spPr bwMode="auto">
          <a:xfrm>
            <a:off x="4151595" y="2571748"/>
            <a:ext cx="687961" cy="543345"/>
          </a:xfrm>
          <a:prstGeom prst="rect">
            <a:avLst/>
          </a:prstGeom>
          <a:noFill/>
          <a:ln w="12700">
            <a:noFill/>
            <a:miter lim="800000"/>
            <a:headEnd/>
            <a:tailEnd/>
          </a:ln>
          <a:effectLst/>
        </p:spPr>
      </p:pic>
      <p:pic>
        <p:nvPicPr>
          <p:cNvPr id="6" name="Picture 5">
            <a:extLst>
              <a:ext uri="{FF2B5EF4-FFF2-40B4-BE49-F238E27FC236}">
                <a16:creationId xmlns:a16="http://schemas.microsoft.com/office/drawing/2014/main" xmlns="" id="{4475DFCC-C3F7-0B4A-B758-F80669F8DD16}"/>
              </a:ext>
            </a:extLst>
          </p:cNvPr>
          <p:cNvPicPr>
            <a:picLocks noChangeArrowheads="1"/>
          </p:cNvPicPr>
          <p:nvPr/>
        </p:nvPicPr>
        <p:blipFill>
          <a:blip r:embed="rId3">
            <a:duotone>
              <a:prstClr val="black"/>
              <a:schemeClr val="accent3">
                <a:tint val="45000"/>
                <a:satMod val="400000"/>
              </a:schemeClr>
            </a:duotone>
          </a:blip>
          <a:srcRect/>
          <a:stretch>
            <a:fillRect/>
          </a:stretch>
        </p:blipFill>
        <p:spPr bwMode="auto">
          <a:xfrm>
            <a:off x="6382178" y="2571748"/>
            <a:ext cx="687961" cy="543345"/>
          </a:xfrm>
          <a:prstGeom prst="rect">
            <a:avLst/>
          </a:prstGeom>
          <a:noFill/>
          <a:ln w="12700">
            <a:noFill/>
            <a:miter lim="800000"/>
            <a:headEnd/>
            <a:tailEnd/>
          </a:ln>
          <a:effectLst/>
        </p:spPr>
      </p:pic>
      <p:sp>
        <p:nvSpPr>
          <p:cNvPr id="7" name="Can 6">
            <a:extLst>
              <a:ext uri="{FF2B5EF4-FFF2-40B4-BE49-F238E27FC236}">
                <a16:creationId xmlns:a16="http://schemas.microsoft.com/office/drawing/2014/main" xmlns="" id="{C5D4C7D0-FB06-034E-A51F-433F52364491}"/>
              </a:ext>
            </a:extLst>
          </p:cNvPr>
          <p:cNvSpPr/>
          <p:nvPr/>
        </p:nvSpPr>
        <p:spPr>
          <a:xfrm>
            <a:off x="1337576"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9" name="Can 8">
            <a:extLst>
              <a:ext uri="{FF2B5EF4-FFF2-40B4-BE49-F238E27FC236}">
                <a16:creationId xmlns:a16="http://schemas.microsoft.com/office/drawing/2014/main" xmlns="" id="{1A0F348A-0B5E-3648-A3C3-D2A054B96C55}"/>
              </a:ext>
            </a:extLst>
          </p:cNvPr>
          <p:cNvSpPr/>
          <p:nvPr/>
        </p:nvSpPr>
        <p:spPr>
          <a:xfrm>
            <a:off x="2032236"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 name="Can 9">
            <a:extLst>
              <a:ext uri="{FF2B5EF4-FFF2-40B4-BE49-F238E27FC236}">
                <a16:creationId xmlns:a16="http://schemas.microsoft.com/office/drawing/2014/main" xmlns="" id="{89A5DA0B-66F1-C043-A724-4987F85CD137}"/>
              </a:ext>
            </a:extLst>
          </p:cNvPr>
          <p:cNvSpPr/>
          <p:nvPr/>
        </p:nvSpPr>
        <p:spPr>
          <a:xfrm>
            <a:off x="2743457"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1" name="Can 10">
            <a:extLst>
              <a:ext uri="{FF2B5EF4-FFF2-40B4-BE49-F238E27FC236}">
                <a16:creationId xmlns:a16="http://schemas.microsoft.com/office/drawing/2014/main" xmlns="" id="{67F8E518-0676-AB41-9AE3-747039BF3021}"/>
              </a:ext>
            </a:extLst>
          </p:cNvPr>
          <p:cNvSpPr/>
          <p:nvPr/>
        </p:nvSpPr>
        <p:spPr>
          <a:xfrm>
            <a:off x="3544384"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2" name="Can 11">
            <a:extLst>
              <a:ext uri="{FF2B5EF4-FFF2-40B4-BE49-F238E27FC236}">
                <a16:creationId xmlns:a16="http://schemas.microsoft.com/office/drawing/2014/main" xmlns="" id="{23D8CFC4-338A-194D-9F8F-6EBD9ADEEBB1}"/>
              </a:ext>
            </a:extLst>
          </p:cNvPr>
          <p:cNvSpPr/>
          <p:nvPr/>
        </p:nvSpPr>
        <p:spPr>
          <a:xfrm>
            <a:off x="4239044"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3" name="Can 12">
            <a:extLst>
              <a:ext uri="{FF2B5EF4-FFF2-40B4-BE49-F238E27FC236}">
                <a16:creationId xmlns:a16="http://schemas.microsoft.com/office/drawing/2014/main" xmlns="" id="{BA5CC469-C707-174C-A5EE-E32C9DAECEE8}"/>
              </a:ext>
            </a:extLst>
          </p:cNvPr>
          <p:cNvSpPr/>
          <p:nvPr/>
        </p:nvSpPr>
        <p:spPr>
          <a:xfrm>
            <a:off x="4950265"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4" name="Can 13">
            <a:extLst>
              <a:ext uri="{FF2B5EF4-FFF2-40B4-BE49-F238E27FC236}">
                <a16:creationId xmlns:a16="http://schemas.microsoft.com/office/drawing/2014/main" xmlns="" id="{5F15F489-CBAA-D64F-AAAC-0D477212FC51}"/>
              </a:ext>
            </a:extLst>
          </p:cNvPr>
          <p:cNvSpPr/>
          <p:nvPr/>
        </p:nvSpPr>
        <p:spPr>
          <a:xfrm>
            <a:off x="5751192" y="3606126"/>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15" name="Can 14">
            <a:extLst>
              <a:ext uri="{FF2B5EF4-FFF2-40B4-BE49-F238E27FC236}">
                <a16:creationId xmlns:a16="http://schemas.microsoft.com/office/drawing/2014/main" xmlns="" id="{B4A3E72B-1579-DC40-9544-874348EA7F28}"/>
              </a:ext>
            </a:extLst>
          </p:cNvPr>
          <p:cNvSpPr/>
          <p:nvPr/>
        </p:nvSpPr>
        <p:spPr>
          <a:xfrm>
            <a:off x="6434433" y="3606126"/>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16" name="Can 15">
            <a:extLst>
              <a:ext uri="{FF2B5EF4-FFF2-40B4-BE49-F238E27FC236}">
                <a16:creationId xmlns:a16="http://schemas.microsoft.com/office/drawing/2014/main" xmlns="" id="{09568569-BD8A-0E4D-A97E-603773DB8B80}"/>
              </a:ext>
            </a:extLst>
          </p:cNvPr>
          <p:cNvSpPr/>
          <p:nvPr/>
        </p:nvSpPr>
        <p:spPr>
          <a:xfrm>
            <a:off x="7157073" y="3616759"/>
            <a:ext cx="467833" cy="297712"/>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cxnSp>
        <p:nvCxnSpPr>
          <p:cNvPr id="25" name="Straight Connector 24">
            <a:extLst>
              <a:ext uri="{FF2B5EF4-FFF2-40B4-BE49-F238E27FC236}">
                <a16:creationId xmlns:a16="http://schemas.microsoft.com/office/drawing/2014/main" xmlns="" id="{DDD49EAF-A489-D040-90EB-666DB7137FF1}"/>
              </a:ext>
            </a:extLst>
          </p:cNvPr>
          <p:cNvCxnSpPr>
            <a:cxnSpLocks/>
          </p:cNvCxnSpPr>
          <p:nvPr/>
        </p:nvCxnSpPr>
        <p:spPr>
          <a:xfrm flipV="1">
            <a:off x="6626225" y="3115092"/>
            <a:ext cx="46390" cy="491033"/>
          </a:xfrm>
          <a:prstGeom prst="line">
            <a:avLst/>
          </a:prstGeom>
          <a:ln w="444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xmlns="" id="{A1FE56C4-ABF3-DA41-9301-EA560C7E85FE}"/>
              </a:ext>
            </a:extLst>
          </p:cNvPr>
          <p:cNvSpPr txBox="1"/>
          <p:nvPr/>
        </p:nvSpPr>
        <p:spPr>
          <a:xfrm>
            <a:off x="3145337" y="2592387"/>
            <a:ext cx="511679" cy="351635"/>
          </a:xfrm>
          <a:prstGeom prst="rect">
            <a:avLst/>
          </a:prstGeom>
          <a:noFill/>
        </p:spPr>
        <p:txBody>
          <a:bodyPr wrap="none" rtlCol="0">
            <a:spAutoFit/>
          </a:bodyPr>
          <a:lstStyle/>
          <a:p>
            <a:r>
              <a:rPr lang="en-US" b="1" dirty="0"/>
              <a:t>……</a:t>
            </a:r>
          </a:p>
        </p:txBody>
      </p:sp>
      <p:sp>
        <p:nvSpPr>
          <p:cNvPr id="28" name="TextBox 27">
            <a:extLst>
              <a:ext uri="{FF2B5EF4-FFF2-40B4-BE49-F238E27FC236}">
                <a16:creationId xmlns:a16="http://schemas.microsoft.com/office/drawing/2014/main" xmlns="" id="{D1523CB3-5314-1E41-AC47-0C7C4485EFCF}"/>
              </a:ext>
            </a:extLst>
          </p:cNvPr>
          <p:cNvSpPr txBox="1"/>
          <p:nvPr/>
        </p:nvSpPr>
        <p:spPr>
          <a:xfrm>
            <a:off x="3194031" y="3532772"/>
            <a:ext cx="396262" cy="351635"/>
          </a:xfrm>
          <a:prstGeom prst="rect">
            <a:avLst/>
          </a:prstGeom>
          <a:noFill/>
        </p:spPr>
        <p:txBody>
          <a:bodyPr wrap="none" rtlCol="0">
            <a:spAutoFit/>
          </a:bodyPr>
          <a:lstStyle/>
          <a:p>
            <a:r>
              <a:rPr lang="en-US" b="1" dirty="0"/>
              <a:t>….</a:t>
            </a:r>
          </a:p>
        </p:txBody>
      </p:sp>
      <p:sp>
        <p:nvSpPr>
          <p:cNvPr id="30" name="TextBox 29">
            <a:extLst>
              <a:ext uri="{FF2B5EF4-FFF2-40B4-BE49-F238E27FC236}">
                <a16:creationId xmlns:a16="http://schemas.microsoft.com/office/drawing/2014/main" xmlns="" id="{0EFB7BB2-00D8-5A41-B6CD-8B3E79D259F4}"/>
              </a:ext>
            </a:extLst>
          </p:cNvPr>
          <p:cNvSpPr txBox="1"/>
          <p:nvPr/>
        </p:nvSpPr>
        <p:spPr>
          <a:xfrm>
            <a:off x="2032236" y="4065379"/>
            <a:ext cx="2558714" cy="369332"/>
          </a:xfrm>
          <a:prstGeom prst="rect">
            <a:avLst/>
          </a:prstGeom>
          <a:noFill/>
        </p:spPr>
        <p:txBody>
          <a:bodyPr wrap="none" rtlCol="0">
            <a:spAutoFit/>
          </a:bodyPr>
          <a:lstStyle/>
          <a:p>
            <a:r>
              <a:rPr lang="en-US" sz="1800" dirty="0" err="1">
                <a:latin typeface="Helvetica Neue" panose="02000503000000020004" pitchFamily="2" charset="0"/>
                <a:ea typeface="Helvetica Neue" panose="02000503000000020004" pitchFamily="2" charset="0"/>
                <a:cs typeface="Helvetica Neue" panose="02000503000000020004" pitchFamily="2" charset="0"/>
              </a:rPr>
              <a:t>Redis</a:t>
            </a:r>
            <a:r>
              <a:rPr lang="en-US" sz="1800" dirty="0">
                <a:latin typeface="Helvetica Neue" panose="02000503000000020004" pitchFamily="2" charset="0"/>
                <a:ea typeface="Helvetica Neue" panose="02000503000000020004" pitchFamily="2" charset="0"/>
                <a:cs typeface="Helvetica Neue" panose="02000503000000020004" pitchFamily="2" charset="0"/>
              </a:rPr>
              <a:t> Storage Clusters</a:t>
            </a:r>
          </a:p>
        </p:txBody>
      </p:sp>
      <p:pic>
        <p:nvPicPr>
          <p:cNvPr id="40" name="Picture 39">
            <a:extLst>
              <a:ext uri="{FF2B5EF4-FFF2-40B4-BE49-F238E27FC236}">
                <a16:creationId xmlns:a16="http://schemas.microsoft.com/office/drawing/2014/main" xmlns="" id="{CD5F05AF-2D44-EE45-A161-8FBD252DC26A}"/>
              </a:ext>
            </a:extLst>
          </p:cNvPr>
          <p:cNvPicPr>
            <a:picLocks noChangeArrowheads="1"/>
          </p:cNvPicPr>
          <p:nvPr/>
        </p:nvPicPr>
        <p:blipFill>
          <a:blip r:embed="rId3"/>
          <a:srcRect/>
          <a:stretch>
            <a:fillRect/>
          </a:stretch>
        </p:blipFill>
        <p:spPr bwMode="auto">
          <a:xfrm>
            <a:off x="1921012" y="1661243"/>
            <a:ext cx="687961" cy="543345"/>
          </a:xfrm>
          <a:prstGeom prst="rect">
            <a:avLst/>
          </a:prstGeom>
          <a:noFill/>
          <a:ln w="12700">
            <a:noFill/>
            <a:miter lim="800000"/>
            <a:headEnd/>
            <a:tailEnd/>
          </a:ln>
          <a:effectLst/>
        </p:spPr>
      </p:pic>
      <p:pic>
        <p:nvPicPr>
          <p:cNvPr id="41" name="Picture 40">
            <a:extLst>
              <a:ext uri="{FF2B5EF4-FFF2-40B4-BE49-F238E27FC236}">
                <a16:creationId xmlns:a16="http://schemas.microsoft.com/office/drawing/2014/main" xmlns="" id="{F8B82389-4133-7549-9D21-AD70AA2C7096}"/>
              </a:ext>
            </a:extLst>
          </p:cNvPr>
          <p:cNvPicPr>
            <a:picLocks noChangeArrowheads="1"/>
          </p:cNvPicPr>
          <p:nvPr/>
        </p:nvPicPr>
        <p:blipFill>
          <a:blip r:embed="rId3"/>
          <a:srcRect/>
          <a:stretch>
            <a:fillRect/>
          </a:stretch>
        </p:blipFill>
        <p:spPr bwMode="auto">
          <a:xfrm>
            <a:off x="4152606" y="1671874"/>
            <a:ext cx="687961" cy="543345"/>
          </a:xfrm>
          <a:prstGeom prst="rect">
            <a:avLst/>
          </a:prstGeom>
          <a:noFill/>
          <a:ln w="12700">
            <a:noFill/>
            <a:miter lim="800000"/>
            <a:headEnd/>
            <a:tailEnd/>
          </a:ln>
          <a:effectLst/>
        </p:spPr>
      </p:pic>
      <p:sp>
        <p:nvSpPr>
          <p:cNvPr id="53" name="TextBox 52">
            <a:extLst>
              <a:ext uri="{FF2B5EF4-FFF2-40B4-BE49-F238E27FC236}">
                <a16:creationId xmlns:a16="http://schemas.microsoft.com/office/drawing/2014/main" xmlns="" id="{6C8EABA9-8B74-EF46-9C8F-339BFE8BA6C5}"/>
              </a:ext>
            </a:extLst>
          </p:cNvPr>
          <p:cNvSpPr txBox="1"/>
          <p:nvPr/>
        </p:nvSpPr>
        <p:spPr>
          <a:xfrm>
            <a:off x="3158551" y="1708350"/>
            <a:ext cx="511679" cy="351635"/>
          </a:xfrm>
          <a:prstGeom prst="rect">
            <a:avLst/>
          </a:prstGeom>
          <a:noFill/>
        </p:spPr>
        <p:txBody>
          <a:bodyPr wrap="none" rtlCol="0">
            <a:spAutoFit/>
          </a:bodyPr>
          <a:lstStyle/>
          <a:p>
            <a:r>
              <a:rPr lang="en-US" b="1" dirty="0"/>
              <a:t>……</a:t>
            </a:r>
          </a:p>
        </p:txBody>
      </p:sp>
      <p:sp>
        <p:nvSpPr>
          <p:cNvPr id="55" name="TextBox 54">
            <a:extLst>
              <a:ext uri="{FF2B5EF4-FFF2-40B4-BE49-F238E27FC236}">
                <a16:creationId xmlns:a16="http://schemas.microsoft.com/office/drawing/2014/main" xmlns="" id="{C0DA6F06-6C5B-4E4F-8246-66EEBB6C9E0C}"/>
              </a:ext>
            </a:extLst>
          </p:cNvPr>
          <p:cNvSpPr txBox="1"/>
          <p:nvPr/>
        </p:nvSpPr>
        <p:spPr>
          <a:xfrm>
            <a:off x="5994331" y="4022383"/>
            <a:ext cx="1691489" cy="369332"/>
          </a:xfrm>
          <a:prstGeom prst="rect">
            <a:avLst/>
          </a:prstGeom>
          <a:noFill/>
        </p:spPr>
        <p:txBody>
          <a:bodyPr wrap="none" rtlCol="0">
            <a:spAutoFit/>
          </a:bodyPr>
          <a:lstStyle/>
          <a:p>
            <a:r>
              <a:rPr lang="en-US" sz="1800" dirty="0">
                <a:latin typeface="Helvetica Neue" panose="02000503000000020004" pitchFamily="2" charset="0"/>
                <a:ea typeface="Helvetica Neue" panose="02000503000000020004" pitchFamily="2" charset="0"/>
                <a:cs typeface="Helvetica Neue" panose="02000503000000020004" pitchFamily="2" charset="0"/>
              </a:rPr>
              <a:t>Client Clusters</a:t>
            </a:r>
          </a:p>
        </p:txBody>
      </p:sp>
      <p:pic>
        <p:nvPicPr>
          <p:cNvPr id="3" name="Picture 2">
            <a:extLst>
              <a:ext uri="{FF2B5EF4-FFF2-40B4-BE49-F238E27FC236}">
                <a16:creationId xmlns:a16="http://schemas.microsoft.com/office/drawing/2014/main" xmlns="" id="{7965C175-A4E8-9E4C-995E-F1A4A7801309}"/>
              </a:ext>
            </a:extLst>
          </p:cNvPr>
          <p:cNvPicPr>
            <a:picLocks noChangeAspect="1"/>
          </p:cNvPicPr>
          <p:nvPr/>
        </p:nvPicPr>
        <p:blipFill>
          <a:blip r:embed="rId4"/>
          <a:stretch>
            <a:fillRect/>
          </a:stretch>
        </p:blipFill>
        <p:spPr>
          <a:xfrm>
            <a:off x="1562575" y="4065379"/>
            <a:ext cx="413574" cy="356529"/>
          </a:xfrm>
          <a:prstGeom prst="rect">
            <a:avLst/>
          </a:prstGeom>
        </p:spPr>
      </p:pic>
      <p:sp>
        <p:nvSpPr>
          <p:cNvPr id="56" name="TextBox 55">
            <a:extLst>
              <a:ext uri="{FF2B5EF4-FFF2-40B4-BE49-F238E27FC236}">
                <a16:creationId xmlns:a16="http://schemas.microsoft.com/office/drawing/2014/main" xmlns="" id="{E83828B4-C2D1-284E-8BE3-BFD9294E7524}"/>
              </a:ext>
            </a:extLst>
          </p:cNvPr>
          <p:cNvSpPr txBox="1"/>
          <p:nvPr/>
        </p:nvSpPr>
        <p:spPr>
          <a:xfrm>
            <a:off x="6781519" y="3195246"/>
            <a:ext cx="2355132" cy="352404"/>
          </a:xfrm>
          <a:prstGeom prst="rect">
            <a:avLst/>
          </a:prstGeom>
          <a:noFill/>
        </p:spPr>
        <p:txBody>
          <a:bodyPr wrap="non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1. Client sends query</a:t>
            </a:r>
          </a:p>
        </p:txBody>
      </p:sp>
      <p:sp>
        <p:nvSpPr>
          <p:cNvPr id="59" name="TextBox 58">
            <a:extLst>
              <a:ext uri="{FF2B5EF4-FFF2-40B4-BE49-F238E27FC236}">
                <a16:creationId xmlns:a16="http://schemas.microsoft.com/office/drawing/2014/main" xmlns="" id="{B0D1E35C-6064-EB48-9623-7FF204D7A6C0}"/>
              </a:ext>
            </a:extLst>
          </p:cNvPr>
          <p:cNvSpPr txBox="1"/>
          <p:nvPr/>
        </p:nvSpPr>
        <p:spPr>
          <a:xfrm>
            <a:off x="6219025" y="1549809"/>
            <a:ext cx="2541379" cy="872547"/>
          </a:xfrm>
          <a:prstGeom prst="rect">
            <a:avLst/>
          </a:prstGeom>
          <a:noFill/>
        </p:spPr>
        <p:txBody>
          <a:bodyPr wrap="squar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2. Client side switch</a:t>
            </a:r>
          </a:p>
          <a:p>
            <a:r>
              <a:rPr lang="en-US" sz="1690" b="1" dirty="0">
                <a:latin typeface="Helvetica Neue" panose="02000503000000020004" pitchFamily="2" charset="0"/>
                <a:ea typeface="Helvetica Neue" panose="02000503000000020004" pitchFamily="2" charset="0"/>
                <a:cs typeface="Helvetica Neue" panose="02000503000000020004" pitchFamily="2" charset="0"/>
              </a:rPr>
              <a:t>decides which cache node to access (</a:t>
            </a:r>
            <a:r>
              <a:rPr lang="en-US" sz="1690" b="1" dirty="0" err="1">
                <a:latin typeface="Helvetica Neue" panose="02000503000000020004" pitchFamily="2" charset="0"/>
                <a:ea typeface="Helvetica Neue" panose="02000503000000020004" pitchFamily="2" charset="0"/>
                <a:cs typeface="Helvetica Neue" panose="02000503000000020004" pitchFamily="2" charset="0"/>
              </a:rPr>
              <a:t>PoT</a:t>
            </a:r>
            <a:r>
              <a:rPr lang="en-US" sz="1690" b="1" dirty="0">
                <a:latin typeface="Helvetica Neue" panose="02000503000000020004" pitchFamily="2" charset="0"/>
                <a:ea typeface="Helvetica Neue" panose="02000503000000020004" pitchFamily="2" charset="0"/>
                <a:cs typeface="Helvetica Neue" panose="02000503000000020004" pitchFamily="2" charset="0"/>
              </a:rPr>
              <a:t>)</a:t>
            </a:r>
          </a:p>
        </p:txBody>
      </p:sp>
      <p:cxnSp>
        <p:nvCxnSpPr>
          <p:cNvPr id="60" name="Straight Connector 59">
            <a:extLst>
              <a:ext uri="{FF2B5EF4-FFF2-40B4-BE49-F238E27FC236}">
                <a16:creationId xmlns:a16="http://schemas.microsoft.com/office/drawing/2014/main" xmlns="" id="{4FC1ECF0-891D-5D46-9402-F8E5D49822D5}"/>
              </a:ext>
            </a:extLst>
          </p:cNvPr>
          <p:cNvCxnSpPr>
            <a:cxnSpLocks/>
            <a:endCxn id="41" idx="3"/>
          </p:cNvCxnSpPr>
          <p:nvPr/>
        </p:nvCxnSpPr>
        <p:spPr>
          <a:xfrm flipH="1" flipV="1">
            <a:off x="4840567" y="1943547"/>
            <a:ext cx="1582090" cy="723924"/>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83C82DF8-DC27-C94D-B9DB-C4037021492C}"/>
              </a:ext>
            </a:extLst>
          </p:cNvPr>
          <p:cNvCxnSpPr>
            <a:cxnSpLocks/>
          </p:cNvCxnSpPr>
          <p:nvPr/>
        </p:nvCxnSpPr>
        <p:spPr>
          <a:xfrm>
            <a:off x="4839556" y="2080715"/>
            <a:ext cx="1541611" cy="677384"/>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xmlns="" id="{376761C1-F9F6-884D-A1F8-8AC2CB4BF99C}"/>
              </a:ext>
            </a:extLst>
          </p:cNvPr>
          <p:cNvSpPr txBox="1"/>
          <p:nvPr/>
        </p:nvSpPr>
        <p:spPr>
          <a:xfrm>
            <a:off x="3275010" y="988342"/>
            <a:ext cx="2593980" cy="612475"/>
          </a:xfrm>
          <a:prstGeom prst="rect">
            <a:avLst/>
          </a:prstGeom>
          <a:noFill/>
        </p:spPr>
        <p:txBody>
          <a:bodyPr wrap="squar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3. If cache miss, query is forwarded to server</a:t>
            </a:r>
          </a:p>
        </p:txBody>
      </p:sp>
      <p:cxnSp>
        <p:nvCxnSpPr>
          <p:cNvPr id="72" name="Straight Connector 71">
            <a:extLst>
              <a:ext uri="{FF2B5EF4-FFF2-40B4-BE49-F238E27FC236}">
                <a16:creationId xmlns:a16="http://schemas.microsoft.com/office/drawing/2014/main" xmlns="" id="{595E5A6A-67ED-6F40-8B38-47FB839111F1}"/>
              </a:ext>
            </a:extLst>
          </p:cNvPr>
          <p:cNvCxnSpPr>
            <a:cxnSpLocks/>
          </p:cNvCxnSpPr>
          <p:nvPr/>
        </p:nvCxnSpPr>
        <p:spPr>
          <a:xfrm flipV="1">
            <a:off x="6758324" y="3115093"/>
            <a:ext cx="46390" cy="491033"/>
          </a:xfrm>
          <a:prstGeom prst="line">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A09B5DBE-60AD-C143-842C-38F647BBF7C6}"/>
              </a:ext>
            </a:extLst>
          </p:cNvPr>
          <p:cNvCxnSpPr>
            <a:cxnSpLocks/>
          </p:cNvCxnSpPr>
          <p:nvPr/>
        </p:nvCxnSpPr>
        <p:spPr>
          <a:xfrm flipH="1">
            <a:off x="2608973" y="2109161"/>
            <a:ext cx="1541611" cy="596455"/>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xmlns="" id="{78A75806-4C40-8342-9BD9-8FF460C15267}"/>
              </a:ext>
            </a:extLst>
          </p:cNvPr>
          <p:cNvCxnSpPr>
            <a:cxnSpLocks/>
            <a:endCxn id="41" idx="1"/>
          </p:cNvCxnSpPr>
          <p:nvPr/>
        </p:nvCxnSpPr>
        <p:spPr>
          <a:xfrm flipV="1">
            <a:off x="2567483" y="1943547"/>
            <a:ext cx="1585123" cy="618305"/>
          </a:xfrm>
          <a:prstGeom prst="line">
            <a:avLst/>
          </a:prstGeom>
          <a:ln w="444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9195304B-7547-BA4B-B015-E98650E15490}"/>
              </a:ext>
            </a:extLst>
          </p:cNvPr>
          <p:cNvCxnSpPr>
            <a:cxnSpLocks/>
          </p:cNvCxnSpPr>
          <p:nvPr/>
        </p:nvCxnSpPr>
        <p:spPr>
          <a:xfrm flipV="1">
            <a:off x="2154987" y="3115091"/>
            <a:ext cx="46390" cy="491033"/>
          </a:xfrm>
          <a:prstGeom prst="line">
            <a:avLst/>
          </a:prstGeom>
          <a:ln w="444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003E6FCD-0269-6B4F-BAB4-C1BD3120FC98}"/>
              </a:ext>
            </a:extLst>
          </p:cNvPr>
          <p:cNvCxnSpPr>
            <a:cxnSpLocks/>
          </p:cNvCxnSpPr>
          <p:nvPr/>
        </p:nvCxnSpPr>
        <p:spPr>
          <a:xfrm flipV="1">
            <a:off x="2287086" y="3115092"/>
            <a:ext cx="46390" cy="491033"/>
          </a:xfrm>
          <a:prstGeom prst="line">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xmlns="" id="{9755411C-C623-AE49-ABE5-404F5EC1A61F}"/>
              </a:ext>
            </a:extLst>
          </p:cNvPr>
          <p:cNvSpPr txBox="1"/>
          <p:nvPr/>
        </p:nvSpPr>
        <p:spPr>
          <a:xfrm>
            <a:off x="10072" y="2771220"/>
            <a:ext cx="2231662" cy="872547"/>
          </a:xfrm>
          <a:prstGeom prst="rect">
            <a:avLst/>
          </a:prstGeom>
          <a:noFill/>
        </p:spPr>
        <p:txBody>
          <a:bodyPr wrap="square" rtlCol="0">
            <a:spAutoFit/>
          </a:bodyPr>
          <a:lstStyle/>
          <a:p>
            <a:r>
              <a:rPr lang="en-US" sz="1690" b="1" dirty="0">
                <a:latin typeface="Helvetica Neue" panose="02000503000000020004" pitchFamily="2" charset="0"/>
                <a:ea typeface="Helvetica Neue" panose="02000503000000020004" pitchFamily="2" charset="0"/>
                <a:cs typeface="Helvetica Neue" panose="02000503000000020004" pitchFamily="2" charset="0"/>
              </a:rPr>
              <a:t>4. Server handles the query to </a:t>
            </a:r>
            <a:r>
              <a:rPr lang="en-US" sz="1690" b="1" dirty="0" err="1">
                <a:latin typeface="Helvetica Neue" panose="02000503000000020004" pitchFamily="2" charset="0"/>
                <a:ea typeface="Helvetica Neue" panose="02000503000000020004" pitchFamily="2" charset="0"/>
                <a:cs typeface="Helvetica Neue" panose="02000503000000020004" pitchFamily="2" charset="0"/>
              </a:rPr>
              <a:t>Redis</a:t>
            </a:r>
            <a:r>
              <a:rPr lang="en-US" sz="1690" b="1" dirty="0">
                <a:latin typeface="Helvetica Neue" panose="02000503000000020004" pitchFamily="2" charset="0"/>
                <a:ea typeface="Helvetica Neue" panose="02000503000000020004" pitchFamily="2" charset="0"/>
                <a:cs typeface="Helvetica Neue" panose="02000503000000020004" pitchFamily="2" charset="0"/>
              </a:rPr>
              <a:t>, and replies.</a:t>
            </a:r>
          </a:p>
        </p:txBody>
      </p:sp>
      <p:sp>
        <p:nvSpPr>
          <p:cNvPr id="44" name="TextBox 43">
            <a:extLst>
              <a:ext uri="{FF2B5EF4-FFF2-40B4-BE49-F238E27FC236}">
                <a16:creationId xmlns:a16="http://schemas.microsoft.com/office/drawing/2014/main" xmlns="" id="{5AC4A31C-A5D0-CD40-8D8F-C1DDB2587CDC}"/>
              </a:ext>
            </a:extLst>
          </p:cNvPr>
          <p:cNvSpPr txBox="1"/>
          <p:nvPr/>
        </p:nvSpPr>
        <p:spPr>
          <a:xfrm>
            <a:off x="839423" y="4589259"/>
            <a:ext cx="7267073"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When cache miss, query is handled by the server</a:t>
            </a:r>
          </a:p>
        </p:txBody>
      </p:sp>
    </p:spTree>
    <p:extLst>
      <p:ext uri="{BB962C8B-B14F-4D97-AF65-F5344CB8AC3E}">
        <p14:creationId xmlns:p14="http://schemas.microsoft.com/office/powerpoint/2010/main" val="3302492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Implementation Overview</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28</a:t>
            </a:fld>
            <a:endParaRPr lang="en-US" dirty="0">
              <a:latin typeface="Helvetica" charset="0"/>
              <a:ea typeface="Helvetica" charset="0"/>
              <a:cs typeface="Helvetica" charset="0"/>
            </a:endParaRPr>
          </a:p>
        </p:txBody>
      </p:sp>
      <p:sp>
        <p:nvSpPr>
          <p:cNvPr id="4" name="Google Shape;769;p31">
            <a:extLst>
              <a:ext uri="{FF2B5EF4-FFF2-40B4-BE49-F238E27FC236}">
                <a16:creationId xmlns:a16="http://schemas.microsoft.com/office/drawing/2014/main" xmlns="" id="{6F5C0FD7-12EB-4748-A143-9B5FFC190B97}"/>
              </a:ext>
            </a:extLst>
          </p:cNvPr>
          <p:cNvSpPr/>
          <p:nvPr/>
        </p:nvSpPr>
        <p:spPr>
          <a:xfrm>
            <a:off x="1197143" y="757312"/>
            <a:ext cx="6220326" cy="2227168"/>
          </a:xfrm>
          <a:prstGeom prst="rect">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771;p31">
            <a:extLst>
              <a:ext uri="{FF2B5EF4-FFF2-40B4-BE49-F238E27FC236}">
                <a16:creationId xmlns:a16="http://schemas.microsoft.com/office/drawing/2014/main" xmlns="" id="{5B540E63-C1AA-3540-B26A-4F06D6A623C3}"/>
              </a:ext>
            </a:extLst>
          </p:cNvPr>
          <p:cNvSpPr/>
          <p:nvPr/>
        </p:nvSpPr>
        <p:spPr>
          <a:xfrm>
            <a:off x="1518806" y="1600356"/>
            <a:ext cx="5577000" cy="1331262"/>
          </a:xfrm>
          <a:prstGeom prst="roundRect">
            <a:avLst>
              <a:gd name="adj" fmla="val 16667"/>
            </a:avLst>
          </a:prstGeom>
          <a:solidFill>
            <a:srgbClr val="4A86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86;p31">
            <a:extLst>
              <a:ext uri="{FF2B5EF4-FFF2-40B4-BE49-F238E27FC236}">
                <a16:creationId xmlns:a16="http://schemas.microsoft.com/office/drawing/2014/main" xmlns="" id="{E499967A-6FFC-5A4E-B16B-3500C81A81B4}"/>
              </a:ext>
            </a:extLst>
          </p:cNvPr>
          <p:cNvSpPr/>
          <p:nvPr/>
        </p:nvSpPr>
        <p:spPr>
          <a:xfrm>
            <a:off x="1518806" y="873204"/>
            <a:ext cx="5577000" cy="653505"/>
          </a:xfrm>
          <a:prstGeom prst="roundRect">
            <a:avLst>
              <a:gd name="adj" fmla="val 16667"/>
            </a:avLst>
          </a:pr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r>
              <a:rPr lang="en-US" b="1" dirty="0"/>
              <a:t>	Controller</a:t>
            </a:r>
            <a:endParaRPr b="1" dirty="0"/>
          </a:p>
        </p:txBody>
      </p:sp>
      <p:sp>
        <p:nvSpPr>
          <p:cNvPr id="25" name="Google Shape;790;p31">
            <a:extLst>
              <a:ext uri="{FF2B5EF4-FFF2-40B4-BE49-F238E27FC236}">
                <a16:creationId xmlns:a16="http://schemas.microsoft.com/office/drawing/2014/main" xmlns="" id="{97515993-F4D3-044E-B21A-B64CA43C655A}"/>
              </a:ext>
            </a:extLst>
          </p:cNvPr>
          <p:cNvSpPr/>
          <p:nvPr/>
        </p:nvSpPr>
        <p:spPr>
          <a:xfrm>
            <a:off x="5393071" y="1896187"/>
            <a:ext cx="1540239" cy="830318"/>
          </a:xfrm>
          <a:prstGeom prst="roundRect">
            <a:avLst>
              <a:gd name="adj"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rgbClr val="FFFFFF"/>
                </a:solidFill>
              </a:rPr>
              <a:t>Query</a:t>
            </a:r>
          </a:p>
          <a:p>
            <a:pPr marL="0" lvl="0" indent="0" algn="ctr" rtl="0">
              <a:spcBef>
                <a:spcPts val="0"/>
              </a:spcBef>
              <a:spcAft>
                <a:spcPts val="0"/>
              </a:spcAft>
              <a:buNone/>
            </a:pPr>
            <a:r>
              <a:rPr lang="en" sz="2000" dirty="0">
                <a:solidFill>
                  <a:srgbClr val="FFFFFF"/>
                </a:solidFill>
              </a:rPr>
              <a:t>Routing</a:t>
            </a:r>
            <a:endParaRPr sz="2000" dirty="0">
              <a:solidFill>
                <a:srgbClr val="FFFFFF"/>
              </a:solidFill>
            </a:endParaRPr>
          </a:p>
        </p:txBody>
      </p:sp>
      <p:sp>
        <p:nvSpPr>
          <p:cNvPr id="29" name="Google Shape;790;p31">
            <a:extLst>
              <a:ext uri="{FF2B5EF4-FFF2-40B4-BE49-F238E27FC236}">
                <a16:creationId xmlns:a16="http://schemas.microsoft.com/office/drawing/2014/main" xmlns="" id="{54540C02-B7F1-804A-9E80-49C4B330B80B}"/>
              </a:ext>
            </a:extLst>
          </p:cNvPr>
          <p:cNvSpPr/>
          <p:nvPr/>
        </p:nvSpPr>
        <p:spPr>
          <a:xfrm>
            <a:off x="1768445" y="1870896"/>
            <a:ext cx="1323672" cy="848061"/>
          </a:xfrm>
          <a:prstGeom prst="roundRect">
            <a:avLst>
              <a:gd name="adj"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rgbClr val="FFFFFF"/>
                </a:solidFill>
              </a:rPr>
              <a:t>Key-Value</a:t>
            </a:r>
          </a:p>
          <a:p>
            <a:pPr marL="0" lvl="0" indent="0" algn="ctr" rtl="0">
              <a:spcBef>
                <a:spcPts val="0"/>
              </a:spcBef>
              <a:spcAft>
                <a:spcPts val="0"/>
              </a:spcAft>
              <a:buNone/>
            </a:pPr>
            <a:r>
              <a:rPr lang="en" sz="2000" dirty="0">
                <a:solidFill>
                  <a:srgbClr val="FFFFFF"/>
                </a:solidFill>
              </a:rPr>
              <a:t>Cache </a:t>
            </a:r>
            <a:endParaRPr sz="2000" dirty="0">
              <a:solidFill>
                <a:srgbClr val="FFFFFF"/>
              </a:solidFill>
            </a:endParaRPr>
          </a:p>
        </p:txBody>
      </p:sp>
      <p:sp>
        <p:nvSpPr>
          <p:cNvPr id="30" name="Google Shape;790;p31">
            <a:extLst>
              <a:ext uri="{FF2B5EF4-FFF2-40B4-BE49-F238E27FC236}">
                <a16:creationId xmlns:a16="http://schemas.microsoft.com/office/drawing/2014/main" xmlns="" id="{76E166A6-AD74-FC41-98BA-9907100C836A}"/>
              </a:ext>
            </a:extLst>
          </p:cNvPr>
          <p:cNvSpPr/>
          <p:nvPr/>
        </p:nvSpPr>
        <p:spPr>
          <a:xfrm>
            <a:off x="3531169" y="1878444"/>
            <a:ext cx="1540239" cy="848061"/>
          </a:xfrm>
          <a:prstGeom prst="roundRect">
            <a:avLst>
              <a:gd name="adj"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rgbClr val="FFFFFF"/>
                </a:solidFill>
              </a:rPr>
              <a:t>Heavy Hitter Detector</a:t>
            </a:r>
            <a:endParaRPr sz="2000" dirty="0">
              <a:solidFill>
                <a:srgbClr val="FFFFFF"/>
              </a:solidFill>
            </a:endParaRPr>
          </a:p>
        </p:txBody>
      </p:sp>
      <p:sp>
        <p:nvSpPr>
          <p:cNvPr id="31" name="Google Shape;790;p31">
            <a:extLst>
              <a:ext uri="{FF2B5EF4-FFF2-40B4-BE49-F238E27FC236}">
                <a16:creationId xmlns:a16="http://schemas.microsoft.com/office/drawing/2014/main" xmlns="" id="{13E2D739-B712-E84B-ABB8-49E641725352}"/>
              </a:ext>
            </a:extLst>
          </p:cNvPr>
          <p:cNvSpPr/>
          <p:nvPr/>
        </p:nvSpPr>
        <p:spPr>
          <a:xfrm>
            <a:off x="3155052" y="928613"/>
            <a:ext cx="1511969" cy="538477"/>
          </a:xfrm>
          <a:prstGeom prst="roundRect">
            <a:avLst>
              <a:gd name="adj" fmla="val 50000"/>
            </a:avLst>
          </a:prstGeom>
          <a:ln>
            <a:headEnd type="none" w="sm" len="sm"/>
            <a:tailEnd type="none" w="sm" len="sm"/>
          </a:ln>
        </p:spPr>
        <p:style>
          <a:lnRef idx="2">
            <a:schemeClr val="accent5">
              <a:shade val="50000"/>
            </a:schemeClr>
          </a:lnRef>
          <a:fillRef idx="1">
            <a:schemeClr val="accent5"/>
          </a:fillRef>
          <a:effectRef idx="0">
            <a:schemeClr val="accent5"/>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rgbClr val="FFFFFF"/>
                </a:solidFill>
              </a:rPr>
              <a:t>Cache Management</a:t>
            </a:r>
            <a:endParaRPr sz="1600" dirty="0">
              <a:solidFill>
                <a:srgbClr val="FFFFFF"/>
              </a:solidFill>
            </a:endParaRPr>
          </a:p>
        </p:txBody>
      </p:sp>
      <p:sp>
        <p:nvSpPr>
          <p:cNvPr id="32" name="Google Shape;790;p31">
            <a:extLst>
              <a:ext uri="{FF2B5EF4-FFF2-40B4-BE49-F238E27FC236}">
                <a16:creationId xmlns:a16="http://schemas.microsoft.com/office/drawing/2014/main" xmlns="" id="{1F0FCB2C-CCA6-644D-9452-DB776D0AFF36}"/>
              </a:ext>
            </a:extLst>
          </p:cNvPr>
          <p:cNvSpPr/>
          <p:nvPr/>
        </p:nvSpPr>
        <p:spPr>
          <a:xfrm>
            <a:off x="4988684" y="935359"/>
            <a:ext cx="1511969" cy="538477"/>
          </a:xfrm>
          <a:prstGeom prst="roundRect">
            <a:avLst>
              <a:gd name="adj" fmla="val 50000"/>
            </a:avLst>
          </a:prstGeom>
          <a:ln>
            <a:headEnd type="none" w="sm" len="sm"/>
            <a:tailEnd type="none" w="sm" len="sm"/>
          </a:ln>
        </p:spPr>
        <p:style>
          <a:lnRef idx="2">
            <a:schemeClr val="accent5">
              <a:shade val="50000"/>
            </a:schemeClr>
          </a:lnRef>
          <a:fillRef idx="1">
            <a:schemeClr val="accent5"/>
          </a:fillRef>
          <a:effectRef idx="0">
            <a:schemeClr val="accent5"/>
          </a:effectRef>
          <a:fontRef idx="minor">
            <a:schemeClr val="lt1"/>
          </a:fontRef>
        </p:style>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rgbClr val="FFFFFF"/>
                </a:solidFill>
              </a:rPr>
              <a:t>Network Management</a:t>
            </a:r>
            <a:endParaRPr sz="1600" dirty="0">
              <a:solidFill>
                <a:srgbClr val="FFFFFF"/>
              </a:solidFill>
            </a:endParaRPr>
          </a:p>
        </p:txBody>
      </p:sp>
      <p:sp>
        <p:nvSpPr>
          <p:cNvPr id="33" name="Google Shape;769;p31">
            <a:extLst>
              <a:ext uri="{FF2B5EF4-FFF2-40B4-BE49-F238E27FC236}">
                <a16:creationId xmlns:a16="http://schemas.microsoft.com/office/drawing/2014/main" xmlns="" id="{C3234BE5-0E6A-1748-A082-74542D850C82}"/>
              </a:ext>
            </a:extLst>
          </p:cNvPr>
          <p:cNvSpPr/>
          <p:nvPr/>
        </p:nvSpPr>
        <p:spPr>
          <a:xfrm>
            <a:off x="1197143" y="3175014"/>
            <a:ext cx="6220326" cy="1736633"/>
          </a:xfrm>
          <a:prstGeom prst="rect">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771;p31">
            <a:extLst>
              <a:ext uri="{FF2B5EF4-FFF2-40B4-BE49-F238E27FC236}">
                <a16:creationId xmlns:a16="http://schemas.microsoft.com/office/drawing/2014/main" xmlns="" id="{C78407A3-B70E-A64C-A2E3-FB2AC675C870}"/>
              </a:ext>
            </a:extLst>
          </p:cNvPr>
          <p:cNvSpPr/>
          <p:nvPr/>
        </p:nvSpPr>
        <p:spPr>
          <a:xfrm>
            <a:off x="1512788" y="3604548"/>
            <a:ext cx="5577000" cy="1224199"/>
          </a:xfrm>
          <a:prstGeom prst="roundRect">
            <a:avLst>
              <a:gd name="adj" fmla="val 16667"/>
            </a:avLst>
          </a:prstGeom>
          <a:solidFill>
            <a:srgbClr val="4A86E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786;p31">
            <a:extLst>
              <a:ext uri="{FF2B5EF4-FFF2-40B4-BE49-F238E27FC236}">
                <a16:creationId xmlns:a16="http://schemas.microsoft.com/office/drawing/2014/main" xmlns="" id="{D029BACB-9B31-9940-A34B-367D6637236E}"/>
              </a:ext>
            </a:extLst>
          </p:cNvPr>
          <p:cNvSpPr/>
          <p:nvPr/>
        </p:nvSpPr>
        <p:spPr>
          <a:xfrm>
            <a:off x="1518806" y="3264940"/>
            <a:ext cx="5577000" cy="272170"/>
          </a:xfrm>
          <a:prstGeom prst="roundRect">
            <a:avLst>
              <a:gd name="adj" fmla="val 16667"/>
            </a:avLst>
          </a:prstGeom>
          <a:ln>
            <a:headEnd type="none" w="sm" len="sm"/>
            <a:tailEnd type="none" w="sm" len="sm"/>
          </a:ln>
        </p:spPr>
        <p:style>
          <a:lnRef idx="2">
            <a:schemeClr val="accent2">
              <a:shade val="50000"/>
            </a:schemeClr>
          </a:lnRef>
          <a:fillRef idx="1">
            <a:schemeClr val="accent2"/>
          </a:fillRef>
          <a:effectRef idx="0">
            <a:schemeClr val="accent2"/>
          </a:effectRef>
          <a:fontRef idx="minor">
            <a:schemeClr val="lt1"/>
          </a:fontRef>
        </p:style>
        <p:txBody>
          <a:bodyPr spcFirstLastPara="1" wrap="square" lIns="91425" tIns="91425" rIns="91425" bIns="91425" anchor="ctr" anchorCtr="0">
            <a:noAutofit/>
          </a:bodyPr>
          <a:lstStyle/>
          <a:p>
            <a:pPr lvl="0"/>
            <a:r>
              <a:rPr lang="en-US" b="1" dirty="0"/>
              <a:t>	Controller</a:t>
            </a:r>
            <a:endParaRPr dirty="0"/>
          </a:p>
        </p:txBody>
      </p:sp>
      <p:sp>
        <p:nvSpPr>
          <p:cNvPr id="37" name="Google Shape;790;p31">
            <a:extLst>
              <a:ext uri="{FF2B5EF4-FFF2-40B4-BE49-F238E27FC236}">
                <a16:creationId xmlns:a16="http://schemas.microsoft.com/office/drawing/2014/main" xmlns="" id="{34B39F43-7A2C-8048-A55F-5B1AED0A02F7}"/>
              </a:ext>
            </a:extLst>
          </p:cNvPr>
          <p:cNvSpPr/>
          <p:nvPr/>
        </p:nvSpPr>
        <p:spPr>
          <a:xfrm>
            <a:off x="2617497" y="3774135"/>
            <a:ext cx="1520620" cy="848061"/>
          </a:xfrm>
          <a:prstGeom prst="roundRect">
            <a:avLst>
              <a:gd name="adj"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rgbClr val="FFFFFF"/>
                </a:solidFill>
              </a:rPr>
              <a:t>Query Load</a:t>
            </a:r>
          </a:p>
          <a:p>
            <a:pPr marL="0" lvl="0" indent="0" algn="ctr" rtl="0">
              <a:spcBef>
                <a:spcPts val="0"/>
              </a:spcBef>
              <a:spcAft>
                <a:spcPts val="0"/>
              </a:spcAft>
              <a:buNone/>
            </a:pPr>
            <a:r>
              <a:rPr lang="en" sz="2000" dirty="0">
                <a:solidFill>
                  <a:srgbClr val="FFFFFF"/>
                </a:solidFill>
              </a:rPr>
              <a:t>Statistics </a:t>
            </a:r>
            <a:endParaRPr sz="2000" dirty="0">
              <a:solidFill>
                <a:srgbClr val="FFFFFF"/>
              </a:solidFill>
            </a:endParaRPr>
          </a:p>
        </p:txBody>
      </p:sp>
      <p:sp>
        <p:nvSpPr>
          <p:cNvPr id="3" name="TextBox 2">
            <a:extLst>
              <a:ext uri="{FF2B5EF4-FFF2-40B4-BE49-F238E27FC236}">
                <a16:creationId xmlns:a16="http://schemas.microsoft.com/office/drawing/2014/main" xmlns="" id="{8201660E-B68C-304C-B21A-92F2465721B3}"/>
              </a:ext>
            </a:extLst>
          </p:cNvPr>
          <p:cNvSpPr txBox="1"/>
          <p:nvPr/>
        </p:nvSpPr>
        <p:spPr>
          <a:xfrm>
            <a:off x="147756" y="1249856"/>
            <a:ext cx="914033" cy="646331"/>
          </a:xfrm>
          <a:prstGeom prst="rect">
            <a:avLst/>
          </a:prstGeom>
          <a:noFill/>
        </p:spPr>
        <p:txBody>
          <a:bodyPr wrap="none" rtlCol="0">
            <a:spAutoFit/>
          </a:bodyPr>
          <a:lstStyle/>
          <a:p>
            <a:r>
              <a:rPr lang="en-US" sz="1800" dirty="0">
                <a:latin typeface="Helvetica Neue" panose="02000503000000020004" pitchFamily="2" charset="0"/>
                <a:ea typeface="Helvetica Neue" panose="02000503000000020004" pitchFamily="2" charset="0"/>
                <a:cs typeface="Helvetica Neue" panose="02000503000000020004" pitchFamily="2" charset="0"/>
              </a:rPr>
              <a:t>Cache </a:t>
            </a:r>
          </a:p>
          <a:p>
            <a:r>
              <a:rPr lang="en-US" sz="1800" dirty="0">
                <a:latin typeface="Helvetica Neue" panose="02000503000000020004" pitchFamily="2" charset="0"/>
                <a:ea typeface="Helvetica Neue" panose="02000503000000020004" pitchFamily="2" charset="0"/>
                <a:cs typeface="Helvetica Neue" panose="02000503000000020004" pitchFamily="2" charset="0"/>
              </a:rPr>
              <a:t>Switch</a:t>
            </a:r>
          </a:p>
        </p:txBody>
      </p:sp>
      <p:sp>
        <p:nvSpPr>
          <p:cNvPr id="41" name="TextBox 40">
            <a:extLst>
              <a:ext uri="{FF2B5EF4-FFF2-40B4-BE49-F238E27FC236}">
                <a16:creationId xmlns:a16="http://schemas.microsoft.com/office/drawing/2014/main" xmlns="" id="{7CA0DBBF-2180-C24F-8F8A-8C67E2A6EB7F}"/>
              </a:ext>
            </a:extLst>
          </p:cNvPr>
          <p:cNvSpPr txBox="1"/>
          <p:nvPr/>
        </p:nvSpPr>
        <p:spPr>
          <a:xfrm>
            <a:off x="-9896" y="3315637"/>
            <a:ext cx="1358064" cy="646331"/>
          </a:xfrm>
          <a:prstGeom prst="rect">
            <a:avLst/>
          </a:prstGeom>
          <a:noFill/>
        </p:spPr>
        <p:txBody>
          <a:bodyPr wrap="none" rtlCol="0">
            <a:spAutoFit/>
          </a:bodyPr>
          <a:lstStyle/>
          <a:p>
            <a:r>
              <a:rPr lang="en-US" sz="1800" dirty="0">
                <a:latin typeface="Helvetica Neue" panose="02000503000000020004" pitchFamily="2" charset="0"/>
                <a:ea typeface="Helvetica Neue" panose="02000503000000020004" pitchFamily="2" charset="0"/>
                <a:cs typeface="Helvetica Neue" panose="02000503000000020004" pitchFamily="2" charset="0"/>
              </a:rPr>
              <a:t>Client-side </a:t>
            </a:r>
          </a:p>
          <a:p>
            <a:r>
              <a:rPr lang="en-US" sz="1800" dirty="0">
                <a:latin typeface="Helvetica Neue" panose="02000503000000020004" pitchFamily="2" charset="0"/>
                <a:ea typeface="Helvetica Neue" panose="02000503000000020004" pitchFamily="2" charset="0"/>
                <a:cs typeface="Helvetica Neue" panose="02000503000000020004" pitchFamily="2" charset="0"/>
              </a:rPr>
              <a:t>Switch</a:t>
            </a:r>
          </a:p>
        </p:txBody>
      </p:sp>
      <p:sp>
        <p:nvSpPr>
          <p:cNvPr id="42" name="Can 41">
            <a:extLst>
              <a:ext uri="{FF2B5EF4-FFF2-40B4-BE49-F238E27FC236}">
                <a16:creationId xmlns:a16="http://schemas.microsoft.com/office/drawing/2014/main" xmlns="" id="{098847F3-BF8A-7E4C-B4F2-92F3F671DC46}"/>
              </a:ext>
            </a:extLst>
          </p:cNvPr>
          <p:cNvSpPr/>
          <p:nvPr/>
        </p:nvSpPr>
        <p:spPr>
          <a:xfrm>
            <a:off x="8180108" y="1793222"/>
            <a:ext cx="578607" cy="368749"/>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4" name="Can 43">
            <a:extLst>
              <a:ext uri="{FF2B5EF4-FFF2-40B4-BE49-F238E27FC236}">
                <a16:creationId xmlns:a16="http://schemas.microsoft.com/office/drawing/2014/main" xmlns="" id="{E7ECBC9F-C32C-8A49-811B-A4C91E3C790B}"/>
              </a:ext>
            </a:extLst>
          </p:cNvPr>
          <p:cNvSpPr/>
          <p:nvPr/>
        </p:nvSpPr>
        <p:spPr>
          <a:xfrm>
            <a:off x="8180108" y="4019786"/>
            <a:ext cx="578607" cy="388275"/>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cxnSp>
        <p:nvCxnSpPr>
          <p:cNvPr id="45" name="Straight Connector 44">
            <a:extLst>
              <a:ext uri="{FF2B5EF4-FFF2-40B4-BE49-F238E27FC236}">
                <a16:creationId xmlns:a16="http://schemas.microsoft.com/office/drawing/2014/main" xmlns="" id="{06285F4F-EEE9-064A-A14F-3EA2F1030D97}"/>
              </a:ext>
            </a:extLst>
          </p:cNvPr>
          <p:cNvCxnSpPr>
            <a:cxnSpLocks/>
          </p:cNvCxnSpPr>
          <p:nvPr/>
        </p:nvCxnSpPr>
        <p:spPr>
          <a:xfrm>
            <a:off x="7417469" y="4106945"/>
            <a:ext cx="693213" cy="0"/>
          </a:xfrm>
          <a:prstGeom prst="line">
            <a:avLst/>
          </a:prstGeom>
          <a:ln w="444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DD07943E-CEA6-E64C-88A1-DF4A977E7F66}"/>
              </a:ext>
            </a:extLst>
          </p:cNvPr>
          <p:cNvCxnSpPr>
            <a:cxnSpLocks/>
          </p:cNvCxnSpPr>
          <p:nvPr/>
        </p:nvCxnSpPr>
        <p:spPr>
          <a:xfrm>
            <a:off x="7417469" y="4268975"/>
            <a:ext cx="693213" cy="0"/>
          </a:xfrm>
          <a:prstGeom prst="line">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B2F50E48-CC7D-A04B-B301-7CB481843EEA}"/>
              </a:ext>
            </a:extLst>
          </p:cNvPr>
          <p:cNvCxnSpPr>
            <a:cxnSpLocks/>
          </p:cNvCxnSpPr>
          <p:nvPr/>
        </p:nvCxnSpPr>
        <p:spPr>
          <a:xfrm>
            <a:off x="7417469" y="1916042"/>
            <a:ext cx="693213" cy="0"/>
          </a:xfrm>
          <a:prstGeom prst="line">
            <a:avLst/>
          </a:prstGeom>
          <a:ln w="4445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0E17F81E-F523-3A41-AB2B-7DAFA5BB0728}"/>
              </a:ext>
            </a:extLst>
          </p:cNvPr>
          <p:cNvCxnSpPr>
            <a:cxnSpLocks/>
          </p:cNvCxnSpPr>
          <p:nvPr/>
        </p:nvCxnSpPr>
        <p:spPr>
          <a:xfrm>
            <a:off x="7417469" y="2078072"/>
            <a:ext cx="693213" cy="0"/>
          </a:xfrm>
          <a:prstGeom prst="line">
            <a:avLst/>
          </a:prstGeom>
          <a:ln w="444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xmlns="" id="{230147C5-A157-FC4B-A535-BC6441DB39EC}"/>
              </a:ext>
            </a:extLst>
          </p:cNvPr>
          <p:cNvSpPr txBox="1"/>
          <p:nvPr/>
        </p:nvSpPr>
        <p:spPr>
          <a:xfrm>
            <a:off x="8046056" y="3598040"/>
            <a:ext cx="846707"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Clients</a:t>
            </a:r>
          </a:p>
        </p:txBody>
      </p:sp>
      <p:sp>
        <p:nvSpPr>
          <p:cNvPr id="55" name="Can 54">
            <a:extLst>
              <a:ext uri="{FF2B5EF4-FFF2-40B4-BE49-F238E27FC236}">
                <a16:creationId xmlns:a16="http://schemas.microsoft.com/office/drawing/2014/main" xmlns="" id="{FE4E702F-4F3C-8847-9E7B-FBF333D959F6}"/>
              </a:ext>
            </a:extLst>
          </p:cNvPr>
          <p:cNvSpPr/>
          <p:nvPr/>
        </p:nvSpPr>
        <p:spPr>
          <a:xfrm>
            <a:off x="8180108" y="4146272"/>
            <a:ext cx="578607" cy="388275"/>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56" name="Can 55">
            <a:extLst>
              <a:ext uri="{FF2B5EF4-FFF2-40B4-BE49-F238E27FC236}">
                <a16:creationId xmlns:a16="http://schemas.microsoft.com/office/drawing/2014/main" xmlns="" id="{AD79292C-03C0-4540-A5A4-910627E036A7}"/>
              </a:ext>
            </a:extLst>
          </p:cNvPr>
          <p:cNvSpPr/>
          <p:nvPr/>
        </p:nvSpPr>
        <p:spPr>
          <a:xfrm>
            <a:off x="8180107" y="4320152"/>
            <a:ext cx="578607" cy="388275"/>
          </a:xfrm>
          <a:prstGeom prst="can">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440" b="1" dirty="0"/>
          </a:p>
        </p:txBody>
      </p:sp>
      <p:sp>
        <p:nvSpPr>
          <p:cNvPr id="57" name="TextBox 56">
            <a:extLst>
              <a:ext uri="{FF2B5EF4-FFF2-40B4-BE49-F238E27FC236}">
                <a16:creationId xmlns:a16="http://schemas.microsoft.com/office/drawing/2014/main" xmlns="" id="{579F6F6D-DBBA-E64E-8181-9BA8F653DCA0}"/>
              </a:ext>
            </a:extLst>
          </p:cNvPr>
          <p:cNvSpPr txBox="1"/>
          <p:nvPr/>
        </p:nvSpPr>
        <p:spPr>
          <a:xfrm>
            <a:off x="8012392" y="1318869"/>
            <a:ext cx="914033"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Servers</a:t>
            </a:r>
          </a:p>
        </p:txBody>
      </p:sp>
      <p:sp>
        <p:nvSpPr>
          <p:cNvPr id="58" name="Can 57">
            <a:extLst>
              <a:ext uri="{FF2B5EF4-FFF2-40B4-BE49-F238E27FC236}">
                <a16:creationId xmlns:a16="http://schemas.microsoft.com/office/drawing/2014/main" xmlns="" id="{8D0B824B-2151-AF40-9869-CDE7A427E8B6}"/>
              </a:ext>
            </a:extLst>
          </p:cNvPr>
          <p:cNvSpPr/>
          <p:nvPr/>
        </p:nvSpPr>
        <p:spPr>
          <a:xfrm>
            <a:off x="8180107" y="1917652"/>
            <a:ext cx="578607" cy="368749"/>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59" name="Can 58">
            <a:extLst>
              <a:ext uri="{FF2B5EF4-FFF2-40B4-BE49-F238E27FC236}">
                <a16:creationId xmlns:a16="http://schemas.microsoft.com/office/drawing/2014/main" xmlns="" id="{C3116D2B-B543-E64D-A2E4-7A1371677C83}"/>
              </a:ext>
            </a:extLst>
          </p:cNvPr>
          <p:cNvSpPr/>
          <p:nvPr/>
        </p:nvSpPr>
        <p:spPr>
          <a:xfrm>
            <a:off x="8180104" y="2056232"/>
            <a:ext cx="578607" cy="368749"/>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8" name="Google Shape;790;p31">
            <a:extLst>
              <a:ext uri="{FF2B5EF4-FFF2-40B4-BE49-F238E27FC236}">
                <a16:creationId xmlns:a16="http://schemas.microsoft.com/office/drawing/2014/main" xmlns="" id="{AC9D6AAB-4D4C-5C43-A3EC-0A71E6D4CC49}"/>
              </a:ext>
            </a:extLst>
          </p:cNvPr>
          <p:cNvSpPr/>
          <p:nvPr/>
        </p:nvSpPr>
        <p:spPr>
          <a:xfrm>
            <a:off x="4572000" y="3810543"/>
            <a:ext cx="1540239" cy="830318"/>
          </a:xfrm>
          <a:prstGeom prst="roundRect">
            <a:avLst>
              <a:gd name="adj" fmla="val 0"/>
            </a:avLst>
          </a:prstGeom>
          <a:solidFill>
            <a:srgbClr val="99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000" dirty="0">
                <a:solidFill>
                  <a:srgbClr val="FFFFFF"/>
                </a:solidFill>
              </a:rPr>
              <a:t>Query</a:t>
            </a:r>
          </a:p>
          <a:p>
            <a:pPr marL="0" lvl="0" indent="0" algn="ctr" rtl="0">
              <a:spcBef>
                <a:spcPts val="0"/>
              </a:spcBef>
              <a:spcAft>
                <a:spcPts val="0"/>
              </a:spcAft>
              <a:buNone/>
            </a:pPr>
            <a:r>
              <a:rPr lang="en" sz="2000" dirty="0">
                <a:solidFill>
                  <a:srgbClr val="FFFFFF"/>
                </a:solidFill>
              </a:rPr>
              <a:t>Routing</a:t>
            </a:r>
            <a:endParaRPr sz="2000" dirty="0">
              <a:solidFill>
                <a:srgbClr val="FFFFFF"/>
              </a:solidFill>
            </a:endParaRPr>
          </a:p>
        </p:txBody>
      </p:sp>
      <p:pic>
        <p:nvPicPr>
          <p:cNvPr id="36" name="Picture 35">
            <a:extLst>
              <a:ext uri="{FF2B5EF4-FFF2-40B4-BE49-F238E27FC236}">
                <a16:creationId xmlns:a16="http://schemas.microsoft.com/office/drawing/2014/main" xmlns="" id="{D4FA3302-1E12-0C4F-8ED3-615C270B5C1C}"/>
              </a:ext>
            </a:extLst>
          </p:cNvPr>
          <p:cNvPicPr>
            <a:picLocks noChangeArrowheads="1"/>
          </p:cNvPicPr>
          <p:nvPr/>
        </p:nvPicPr>
        <p:blipFill>
          <a:blip r:embed="rId3"/>
          <a:srcRect/>
          <a:stretch>
            <a:fillRect/>
          </a:stretch>
        </p:blipFill>
        <p:spPr bwMode="auto">
          <a:xfrm>
            <a:off x="236630" y="1870896"/>
            <a:ext cx="687961" cy="543345"/>
          </a:xfrm>
          <a:prstGeom prst="rect">
            <a:avLst/>
          </a:prstGeom>
          <a:noFill/>
          <a:ln w="12700">
            <a:noFill/>
            <a:miter lim="800000"/>
            <a:headEnd/>
            <a:tailEnd/>
          </a:ln>
          <a:effectLst/>
        </p:spPr>
      </p:pic>
      <p:pic>
        <p:nvPicPr>
          <p:cNvPr id="39" name="Picture 38">
            <a:extLst>
              <a:ext uri="{FF2B5EF4-FFF2-40B4-BE49-F238E27FC236}">
                <a16:creationId xmlns:a16="http://schemas.microsoft.com/office/drawing/2014/main" xmlns="" id="{40B4706F-824A-D344-B2EE-70BBF3B51725}"/>
              </a:ext>
            </a:extLst>
          </p:cNvPr>
          <p:cNvPicPr>
            <a:picLocks noChangeArrowheads="1"/>
          </p:cNvPicPr>
          <p:nvPr/>
        </p:nvPicPr>
        <p:blipFill>
          <a:blip r:embed="rId3">
            <a:duotone>
              <a:prstClr val="black"/>
              <a:schemeClr val="accent3">
                <a:tint val="45000"/>
                <a:satMod val="400000"/>
              </a:schemeClr>
            </a:duotone>
          </a:blip>
          <a:srcRect/>
          <a:stretch>
            <a:fillRect/>
          </a:stretch>
        </p:blipFill>
        <p:spPr bwMode="auto">
          <a:xfrm>
            <a:off x="249643" y="3949675"/>
            <a:ext cx="687961" cy="543345"/>
          </a:xfrm>
          <a:prstGeom prst="rect">
            <a:avLst/>
          </a:prstGeom>
          <a:noFill/>
          <a:ln w="12700">
            <a:noFill/>
            <a:miter lim="800000"/>
            <a:headEnd/>
            <a:tailEnd/>
          </a:ln>
          <a:effectLst/>
        </p:spPr>
      </p:pic>
    </p:spTree>
    <p:extLst>
      <p:ext uri="{BB962C8B-B14F-4D97-AF65-F5344CB8AC3E}">
        <p14:creationId xmlns:p14="http://schemas.microsoft.com/office/powerpoint/2010/main" val="766846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dissolve">
                                      <p:cBhvr>
                                        <p:cTn id="10" dur="500"/>
                                        <p:tgtEl>
                                          <p:spTgt spid="3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dissolve">
                                      <p:cBhvr>
                                        <p:cTn id="13" dur="500"/>
                                        <p:tgtEl>
                                          <p:spTgt spid="3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dissolve">
                                      <p:cBhvr>
                                        <p:cTn id="16" dur="500"/>
                                        <p:tgtEl>
                                          <p:spTgt spid="3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dissolve">
                                      <p:cBhvr>
                                        <p:cTn id="19" dur="500"/>
                                        <p:tgtEl>
                                          <p:spTgt spid="4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dissolve">
                                      <p:cBhvr>
                                        <p:cTn id="22" dur="500"/>
                                        <p:tgtEl>
                                          <p:spTgt spid="44"/>
                                        </p:tgtEl>
                                      </p:cBhvr>
                                    </p:animEffect>
                                  </p:childTnLst>
                                </p:cTn>
                              </p:par>
                              <p:par>
                                <p:cTn id="23" presetID="9" presetClass="entr" presetSubtype="0"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dissolve">
                                      <p:cBhvr>
                                        <p:cTn id="25" dur="500"/>
                                        <p:tgtEl>
                                          <p:spTgt spid="45"/>
                                        </p:tgtEl>
                                      </p:cBhvr>
                                    </p:animEffect>
                                  </p:childTnLst>
                                </p:cTn>
                              </p:par>
                              <p:par>
                                <p:cTn id="26" presetID="9" presetClass="entr" presetSubtype="0" fill="hold"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dissolve">
                                      <p:cBhvr>
                                        <p:cTn id="28" dur="500"/>
                                        <p:tgtEl>
                                          <p:spTgt spid="4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dissolve">
                                      <p:cBhvr>
                                        <p:cTn id="31" dur="500"/>
                                        <p:tgtEl>
                                          <p:spTgt spid="54"/>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dissolve">
                                      <p:cBhvr>
                                        <p:cTn id="34" dur="500"/>
                                        <p:tgtEl>
                                          <p:spTgt spid="55"/>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dissolve">
                                      <p:cBhvr>
                                        <p:cTn id="37" dur="500"/>
                                        <p:tgtEl>
                                          <p:spTgt spid="56"/>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dissolve">
                                      <p:cBhvr>
                                        <p:cTn id="40" dur="500"/>
                                        <p:tgtEl>
                                          <p:spTgt spid="38"/>
                                        </p:tgtEl>
                                      </p:cBhvr>
                                    </p:animEffect>
                                  </p:childTnLst>
                                </p:cTn>
                              </p:par>
                              <p:par>
                                <p:cTn id="41" presetID="9"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dissolv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7" grpId="0" animBg="1"/>
      <p:bldP spid="41" grpId="0"/>
      <p:bldP spid="44" grpId="0" animBg="1"/>
      <p:bldP spid="54" grpId="0"/>
      <p:bldP spid="55" grpId="0" animBg="1"/>
      <p:bldP spid="56" grpId="0" animBg="1"/>
      <p:bldP spid="3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P4: Programmable Protocol-Independent Packet Processing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29</a:t>
            </a:fld>
            <a:endParaRPr lang="en-US" dirty="0">
              <a:latin typeface="Helvetica" charset="0"/>
              <a:ea typeface="Helvetica" charset="0"/>
              <a:cs typeface="Helvetica" charset="0"/>
            </a:endParaRPr>
          </a:p>
        </p:txBody>
      </p:sp>
      <p:sp>
        <p:nvSpPr>
          <p:cNvPr id="6" name="TextBox 5">
            <a:extLst>
              <a:ext uri="{FF2B5EF4-FFF2-40B4-BE49-F238E27FC236}">
                <a16:creationId xmlns:a16="http://schemas.microsoft.com/office/drawing/2014/main" xmlns="" id="{539789E5-4A99-2C4F-89D1-9718E726DE57}"/>
              </a:ext>
            </a:extLst>
          </p:cNvPr>
          <p:cNvSpPr txBox="1"/>
          <p:nvPr/>
        </p:nvSpPr>
        <p:spPr>
          <a:xfrm>
            <a:off x="204537" y="861661"/>
            <a:ext cx="1760418" cy="646331"/>
          </a:xfrm>
          <a:prstGeom prst="rect">
            <a:avLst/>
          </a:prstGeom>
          <a:noFill/>
        </p:spPr>
        <p:txBody>
          <a:bodyPr wrap="none" rtlCol="0">
            <a:spAutoFit/>
          </a:bodyPr>
          <a:lstStyle/>
          <a:p>
            <a:pPr algn="ctr"/>
            <a:r>
              <a:rPr lang="en-US" sz="1800" dirty="0">
                <a:latin typeface="Helvetica Neue" panose="02000503000000020004" pitchFamily="2" charset="0"/>
                <a:ea typeface="Helvetica Neue" panose="02000503000000020004" pitchFamily="2" charset="0"/>
                <a:cs typeface="Helvetica Neue" panose="02000503000000020004" pitchFamily="2" charset="0"/>
              </a:rPr>
              <a:t>User-defined</a:t>
            </a:r>
          </a:p>
          <a:p>
            <a:pPr algn="ctr"/>
            <a:r>
              <a:rPr lang="en-US" sz="1800" dirty="0">
                <a:latin typeface="Helvetica Neue" panose="02000503000000020004" pitchFamily="2" charset="0"/>
                <a:ea typeface="Helvetica Neue" panose="02000503000000020004" pitchFamily="2" charset="0"/>
                <a:cs typeface="Helvetica Neue" panose="02000503000000020004" pitchFamily="2" charset="0"/>
              </a:rPr>
              <a:t>Packet Format:</a:t>
            </a:r>
          </a:p>
        </p:txBody>
      </p:sp>
      <p:graphicFrame>
        <p:nvGraphicFramePr>
          <p:cNvPr id="7" name="Table 6">
            <a:extLst>
              <a:ext uri="{FF2B5EF4-FFF2-40B4-BE49-F238E27FC236}">
                <a16:creationId xmlns:a16="http://schemas.microsoft.com/office/drawing/2014/main" xmlns="" id="{54BE289F-A9C2-0645-A67D-A1DAF616AB14}"/>
              </a:ext>
            </a:extLst>
          </p:cNvPr>
          <p:cNvGraphicFramePr>
            <a:graphicFrameLocks noGrp="1"/>
          </p:cNvGraphicFramePr>
          <p:nvPr>
            <p:extLst>
              <p:ext uri="{D42A27DB-BD31-4B8C-83A1-F6EECF244321}">
                <p14:modId xmlns:p14="http://schemas.microsoft.com/office/powerpoint/2010/main" val="411867070"/>
              </p:ext>
            </p:extLst>
          </p:nvPr>
        </p:nvGraphicFramePr>
        <p:xfrm>
          <a:off x="2157460" y="998621"/>
          <a:ext cx="6095999" cy="396240"/>
        </p:xfrm>
        <a:graphic>
          <a:graphicData uri="http://schemas.openxmlformats.org/drawingml/2006/table">
            <a:tbl>
              <a:tblPr firstRow="1" lastRow="1" bandRow="1">
                <a:tableStyleId>{5C22544A-7EE6-4342-B048-85BDC9FD1C3A}</a:tableStyleId>
              </a:tblPr>
              <a:tblGrid>
                <a:gridCol w="870857">
                  <a:extLst>
                    <a:ext uri="{9D8B030D-6E8A-4147-A177-3AD203B41FA5}">
                      <a16:colId xmlns:a16="http://schemas.microsoft.com/office/drawing/2014/main" xmlns="" val="4137626634"/>
                    </a:ext>
                  </a:extLst>
                </a:gridCol>
                <a:gridCol w="870857">
                  <a:extLst>
                    <a:ext uri="{9D8B030D-6E8A-4147-A177-3AD203B41FA5}">
                      <a16:colId xmlns:a16="http://schemas.microsoft.com/office/drawing/2014/main" xmlns="" val="1025729739"/>
                    </a:ext>
                  </a:extLst>
                </a:gridCol>
                <a:gridCol w="870857">
                  <a:extLst>
                    <a:ext uri="{9D8B030D-6E8A-4147-A177-3AD203B41FA5}">
                      <a16:colId xmlns:a16="http://schemas.microsoft.com/office/drawing/2014/main" xmlns="" val="770191229"/>
                    </a:ext>
                  </a:extLst>
                </a:gridCol>
                <a:gridCol w="870857">
                  <a:extLst>
                    <a:ext uri="{9D8B030D-6E8A-4147-A177-3AD203B41FA5}">
                      <a16:colId xmlns:a16="http://schemas.microsoft.com/office/drawing/2014/main" xmlns="" val="4040437125"/>
                    </a:ext>
                  </a:extLst>
                </a:gridCol>
                <a:gridCol w="870857">
                  <a:extLst>
                    <a:ext uri="{9D8B030D-6E8A-4147-A177-3AD203B41FA5}">
                      <a16:colId xmlns:a16="http://schemas.microsoft.com/office/drawing/2014/main" xmlns="" val="1881480657"/>
                    </a:ext>
                  </a:extLst>
                </a:gridCol>
                <a:gridCol w="870857">
                  <a:extLst>
                    <a:ext uri="{9D8B030D-6E8A-4147-A177-3AD203B41FA5}">
                      <a16:colId xmlns:a16="http://schemas.microsoft.com/office/drawing/2014/main" xmlns="" val="2194185106"/>
                    </a:ext>
                  </a:extLst>
                </a:gridCol>
                <a:gridCol w="870857">
                  <a:extLst>
                    <a:ext uri="{9D8B030D-6E8A-4147-A177-3AD203B41FA5}">
                      <a16:colId xmlns:a16="http://schemas.microsoft.com/office/drawing/2014/main" xmlns="" val="1275599044"/>
                    </a:ext>
                  </a:extLst>
                </a:gridCol>
              </a:tblGrid>
              <a:tr h="370840">
                <a:tc>
                  <a:txBody>
                    <a:bodyPr/>
                    <a:lstStyle/>
                    <a:p>
                      <a:pPr algn="ctr"/>
                      <a:r>
                        <a:rPr lang="en-US" sz="2000" dirty="0"/>
                        <a:t>ETH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SEQ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KEY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41858187"/>
                  </a:ext>
                </a:extLst>
              </a:tr>
            </a:tbl>
          </a:graphicData>
        </a:graphic>
      </p:graphicFrame>
      <p:sp>
        <p:nvSpPr>
          <p:cNvPr id="11" name="TextBox 10">
            <a:extLst>
              <a:ext uri="{FF2B5EF4-FFF2-40B4-BE49-F238E27FC236}">
                <a16:creationId xmlns:a16="http://schemas.microsoft.com/office/drawing/2014/main" xmlns="" id="{F0C2A417-A4AE-784D-8835-09DBB49A0E50}"/>
              </a:ext>
            </a:extLst>
          </p:cNvPr>
          <p:cNvSpPr txBox="1"/>
          <p:nvPr/>
        </p:nvSpPr>
        <p:spPr>
          <a:xfrm>
            <a:off x="2248928" y="1507992"/>
            <a:ext cx="2323072"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Existing Packet Header</a:t>
            </a:r>
          </a:p>
        </p:txBody>
      </p:sp>
      <p:sp>
        <p:nvSpPr>
          <p:cNvPr id="38" name="TextBox 37">
            <a:extLst>
              <a:ext uri="{FF2B5EF4-FFF2-40B4-BE49-F238E27FC236}">
                <a16:creationId xmlns:a16="http://schemas.microsoft.com/office/drawing/2014/main" xmlns="" id="{DE7E6FC0-4A24-A74F-B3E4-7499E1A31B6D}"/>
              </a:ext>
            </a:extLst>
          </p:cNvPr>
          <p:cNvSpPr txBox="1"/>
          <p:nvPr/>
        </p:nvSpPr>
        <p:spPr>
          <a:xfrm>
            <a:off x="5465516" y="1507992"/>
            <a:ext cx="2667718"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Packet Header for Caching</a:t>
            </a:r>
          </a:p>
        </p:txBody>
      </p:sp>
      <p:cxnSp>
        <p:nvCxnSpPr>
          <p:cNvPr id="13" name="Straight Connector 12">
            <a:extLst>
              <a:ext uri="{FF2B5EF4-FFF2-40B4-BE49-F238E27FC236}">
                <a16:creationId xmlns:a16="http://schemas.microsoft.com/office/drawing/2014/main" xmlns="" id="{FF0900E3-C149-7F4D-BBE0-1C7672F04848}"/>
              </a:ext>
            </a:extLst>
          </p:cNvPr>
          <p:cNvCxnSpPr/>
          <p:nvPr/>
        </p:nvCxnSpPr>
        <p:spPr>
          <a:xfrm>
            <a:off x="4764505" y="625642"/>
            <a:ext cx="0" cy="1220904"/>
          </a:xfrm>
          <a:prstGeom prst="line">
            <a:avLst/>
          </a:prstGeom>
          <a:ln w="317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xmlns="" id="{F2E7F215-2171-114D-8106-621A4689E2C9}"/>
              </a:ext>
            </a:extLst>
          </p:cNvPr>
          <p:cNvSpPr/>
          <p:nvPr/>
        </p:nvSpPr>
        <p:spPr>
          <a:xfrm>
            <a:off x="495199" y="2675875"/>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dirty="0"/>
              <a:t>Parser</a:t>
            </a:r>
          </a:p>
        </p:txBody>
      </p:sp>
      <p:sp>
        <p:nvSpPr>
          <p:cNvPr id="40" name="Rectangle 39">
            <a:extLst>
              <a:ext uri="{FF2B5EF4-FFF2-40B4-BE49-F238E27FC236}">
                <a16:creationId xmlns:a16="http://schemas.microsoft.com/office/drawing/2014/main" xmlns="" id="{6FA2B7B1-9542-3F42-97BA-7C893E25C3ED}"/>
              </a:ext>
            </a:extLst>
          </p:cNvPr>
          <p:cNvSpPr/>
          <p:nvPr/>
        </p:nvSpPr>
        <p:spPr>
          <a:xfrm>
            <a:off x="7486650" y="2675876"/>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dirty="0" err="1"/>
              <a:t>Deparser</a:t>
            </a:r>
            <a:endParaRPr lang="en-US" dirty="0"/>
          </a:p>
        </p:txBody>
      </p:sp>
      <p:sp>
        <p:nvSpPr>
          <p:cNvPr id="15" name="Rectangle 14">
            <a:extLst>
              <a:ext uri="{FF2B5EF4-FFF2-40B4-BE49-F238E27FC236}">
                <a16:creationId xmlns:a16="http://schemas.microsoft.com/office/drawing/2014/main" xmlns="" id="{AD45A169-FD83-0A47-B180-ECE526235D49}"/>
              </a:ext>
            </a:extLst>
          </p:cNvPr>
          <p:cNvSpPr/>
          <p:nvPr/>
        </p:nvSpPr>
        <p:spPr>
          <a:xfrm>
            <a:off x="1084747" y="2675875"/>
            <a:ext cx="6401904" cy="466727"/>
          </a:xfrm>
          <a:prstGeom prst="rect">
            <a:avLst/>
          </a:prstGeom>
          <a:solidFill>
            <a:schemeClr val="accent4">
              <a:lumMod val="5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Header/Metadata in Shared Memory</a:t>
            </a:r>
          </a:p>
        </p:txBody>
      </p:sp>
      <p:sp>
        <p:nvSpPr>
          <p:cNvPr id="16" name="Rectangle 15">
            <a:extLst>
              <a:ext uri="{FF2B5EF4-FFF2-40B4-BE49-F238E27FC236}">
                <a16:creationId xmlns:a16="http://schemas.microsoft.com/office/drawing/2014/main" xmlns="" id="{88CFD15D-1705-3A4D-8765-4D465C01F708}"/>
              </a:ext>
            </a:extLst>
          </p:cNvPr>
          <p:cNvSpPr/>
          <p:nvPr/>
        </p:nvSpPr>
        <p:spPr>
          <a:xfrm>
            <a:off x="1354556" y="3151625"/>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t>Match-Action</a:t>
            </a:r>
          </a:p>
          <a:p>
            <a:pPr algn="ctr"/>
            <a:r>
              <a:rPr lang="en-US" dirty="0"/>
              <a:t>Table</a:t>
            </a:r>
          </a:p>
        </p:txBody>
      </p:sp>
      <p:sp>
        <p:nvSpPr>
          <p:cNvPr id="43" name="Rectangle 42">
            <a:extLst>
              <a:ext uri="{FF2B5EF4-FFF2-40B4-BE49-F238E27FC236}">
                <a16:creationId xmlns:a16="http://schemas.microsoft.com/office/drawing/2014/main" xmlns="" id="{007EC2F3-211E-0047-8B7E-DD9A79661F70}"/>
              </a:ext>
            </a:extLst>
          </p:cNvPr>
          <p:cNvSpPr/>
          <p:nvPr/>
        </p:nvSpPr>
        <p:spPr>
          <a:xfrm>
            <a:off x="3443837" y="3154634"/>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a:p>
            <a:pPr algn="ctr"/>
            <a:r>
              <a:rPr lang="en-US" dirty="0"/>
              <a:t>Match-Action</a:t>
            </a:r>
          </a:p>
          <a:p>
            <a:pPr algn="ctr"/>
            <a:r>
              <a:rPr lang="en-US" dirty="0"/>
              <a:t>Table</a:t>
            </a:r>
          </a:p>
          <a:p>
            <a:pPr algn="ctr"/>
            <a:endParaRPr lang="en-US" dirty="0"/>
          </a:p>
        </p:txBody>
      </p:sp>
      <p:sp>
        <p:nvSpPr>
          <p:cNvPr id="47" name="Rectangle 46">
            <a:extLst>
              <a:ext uri="{FF2B5EF4-FFF2-40B4-BE49-F238E27FC236}">
                <a16:creationId xmlns:a16="http://schemas.microsoft.com/office/drawing/2014/main" xmlns="" id="{E5B1F1D9-11F3-D143-86BF-6A722221D67C}"/>
              </a:ext>
            </a:extLst>
          </p:cNvPr>
          <p:cNvSpPr/>
          <p:nvPr/>
        </p:nvSpPr>
        <p:spPr>
          <a:xfrm>
            <a:off x="5445497" y="3153631"/>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a:p>
            <a:pPr algn="ctr"/>
            <a:r>
              <a:rPr lang="en-US" dirty="0"/>
              <a:t>Match-Action</a:t>
            </a:r>
          </a:p>
          <a:p>
            <a:pPr algn="ctr"/>
            <a:r>
              <a:rPr lang="en-US" dirty="0"/>
              <a:t>Table</a:t>
            </a:r>
          </a:p>
          <a:p>
            <a:pPr algn="ctr"/>
            <a:endParaRPr lang="en-US" dirty="0"/>
          </a:p>
        </p:txBody>
      </p:sp>
    </p:spTree>
    <p:extLst>
      <p:ext uri="{BB962C8B-B14F-4D97-AF65-F5344CB8AC3E}">
        <p14:creationId xmlns:p14="http://schemas.microsoft.com/office/powerpoint/2010/main" val="2781209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4A6DA695-148B-AB45-BE9A-7AB45D211667}"/>
              </a:ext>
            </a:extLst>
          </p:cNvPr>
          <p:cNvPicPr>
            <a:picLocks noChangeAspect="1"/>
          </p:cNvPicPr>
          <p:nvPr/>
        </p:nvPicPr>
        <p:blipFill>
          <a:blip r:embed="rId3"/>
          <a:stretch>
            <a:fillRect/>
          </a:stretch>
        </p:blipFill>
        <p:spPr>
          <a:xfrm>
            <a:off x="3225157" y="633253"/>
            <a:ext cx="2883986" cy="1783264"/>
          </a:xfrm>
          <a:prstGeom prst="rect">
            <a:avLst/>
          </a:prstGeom>
        </p:spPr>
      </p:pic>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Storage servers </a:t>
            </a:r>
            <a:r>
              <a:rPr lang="en-US" altLang="zh-CN"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have load imbalance issue</a:t>
            </a:r>
            <a:endPar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a:t>
            </a:fld>
            <a:endParaRPr lang="en-US" dirty="0">
              <a:latin typeface="Helvetica" charset="0"/>
              <a:ea typeface="Helvetica" charset="0"/>
              <a:cs typeface="Helvetica" charset="0"/>
            </a:endParaRPr>
          </a:p>
        </p:txBody>
      </p:sp>
      <p:sp>
        <p:nvSpPr>
          <p:cNvPr id="7" name="Can 6">
            <a:extLst>
              <a:ext uri="{FF2B5EF4-FFF2-40B4-BE49-F238E27FC236}">
                <a16:creationId xmlns:a16="http://schemas.microsoft.com/office/drawing/2014/main" xmlns="" id="{C6A4B253-12F6-9D49-8ABF-B7258D42CBD9}"/>
              </a:ext>
            </a:extLst>
          </p:cNvPr>
          <p:cNvSpPr/>
          <p:nvPr/>
        </p:nvSpPr>
        <p:spPr>
          <a:xfrm>
            <a:off x="1796905" y="367137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2" name="Can 11">
            <a:extLst>
              <a:ext uri="{FF2B5EF4-FFF2-40B4-BE49-F238E27FC236}">
                <a16:creationId xmlns:a16="http://schemas.microsoft.com/office/drawing/2014/main" xmlns="" id="{430CCE0C-C229-ED4A-89F6-191C1C72ED27}"/>
              </a:ext>
            </a:extLst>
          </p:cNvPr>
          <p:cNvSpPr/>
          <p:nvPr/>
        </p:nvSpPr>
        <p:spPr>
          <a:xfrm>
            <a:off x="2491565" y="367137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3" name="Can 12">
            <a:extLst>
              <a:ext uri="{FF2B5EF4-FFF2-40B4-BE49-F238E27FC236}">
                <a16:creationId xmlns:a16="http://schemas.microsoft.com/office/drawing/2014/main" xmlns="" id="{CEA31BD5-45DF-FB47-A629-72BEF0EF89C2}"/>
              </a:ext>
            </a:extLst>
          </p:cNvPr>
          <p:cNvSpPr/>
          <p:nvPr/>
        </p:nvSpPr>
        <p:spPr>
          <a:xfrm>
            <a:off x="3193574" y="367398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7" name="Can 16">
            <a:extLst>
              <a:ext uri="{FF2B5EF4-FFF2-40B4-BE49-F238E27FC236}">
                <a16:creationId xmlns:a16="http://schemas.microsoft.com/office/drawing/2014/main" xmlns="" id="{397C55B5-EB98-084C-8D5D-5C656A6A84F2}"/>
              </a:ext>
            </a:extLst>
          </p:cNvPr>
          <p:cNvSpPr/>
          <p:nvPr/>
        </p:nvSpPr>
        <p:spPr>
          <a:xfrm>
            <a:off x="3995433" y="3678160"/>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8" name="Can 17">
            <a:extLst>
              <a:ext uri="{FF2B5EF4-FFF2-40B4-BE49-F238E27FC236}">
                <a16:creationId xmlns:a16="http://schemas.microsoft.com/office/drawing/2014/main" xmlns="" id="{A099325A-2051-D94D-8C49-F682B7AA4537}"/>
              </a:ext>
            </a:extLst>
          </p:cNvPr>
          <p:cNvSpPr/>
          <p:nvPr/>
        </p:nvSpPr>
        <p:spPr>
          <a:xfrm>
            <a:off x="4698373" y="3678160"/>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9" name="Can 18">
            <a:extLst>
              <a:ext uri="{FF2B5EF4-FFF2-40B4-BE49-F238E27FC236}">
                <a16:creationId xmlns:a16="http://schemas.microsoft.com/office/drawing/2014/main" xmlns="" id="{9655C9EF-A1C4-A040-BCD6-DA7F533B7754}"/>
              </a:ext>
            </a:extLst>
          </p:cNvPr>
          <p:cNvSpPr/>
          <p:nvPr/>
        </p:nvSpPr>
        <p:spPr>
          <a:xfrm>
            <a:off x="5409594" y="367137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20" name="Can 19">
            <a:extLst>
              <a:ext uri="{FF2B5EF4-FFF2-40B4-BE49-F238E27FC236}">
                <a16:creationId xmlns:a16="http://schemas.microsoft.com/office/drawing/2014/main" xmlns="" id="{4C2EC0F0-5938-5742-86B3-366FB56C85A4}"/>
              </a:ext>
            </a:extLst>
          </p:cNvPr>
          <p:cNvSpPr/>
          <p:nvPr/>
        </p:nvSpPr>
        <p:spPr>
          <a:xfrm>
            <a:off x="6210521" y="366074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21" name="Can 20">
            <a:extLst>
              <a:ext uri="{FF2B5EF4-FFF2-40B4-BE49-F238E27FC236}">
                <a16:creationId xmlns:a16="http://schemas.microsoft.com/office/drawing/2014/main" xmlns="" id="{666FB132-A02D-1A4B-91A4-68C7137A95FC}"/>
              </a:ext>
            </a:extLst>
          </p:cNvPr>
          <p:cNvSpPr/>
          <p:nvPr/>
        </p:nvSpPr>
        <p:spPr>
          <a:xfrm>
            <a:off x="6905181" y="366074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22" name="Can 21">
            <a:extLst>
              <a:ext uri="{FF2B5EF4-FFF2-40B4-BE49-F238E27FC236}">
                <a16:creationId xmlns:a16="http://schemas.microsoft.com/office/drawing/2014/main" xmlns="" id="{A75256FB-E0C9-DE48-92B8-1E113161969B}"/>
              </a:ext>
            </a:extLst>
          </p:cNvPr>
          <p:cNvSpPr/>
          <p:nvPr/>
        </p:nvSpPr>
        <p:spPr>
          <a:xfrm>
            <a:off x="7616402" y="367137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252" name="Rectangle 251">
            <a:extLst>
              <a:ext uri="{FF2B5EF4-FFF2-40B4-BE49-F238E27FC236}">
                <a16:creationId xmlns:a16="http://schemas.microsoft.com/office/drawing/2014/main" xmlns="" id="{600BE042-12AD-A247-B065-BCEF5F55DA62}"/>
              </a:ext>
            </a:extLst>
          </p:cNvPr>
          <p:cNvSpPr/>
          <p:nvPr/>
        </p:nvSpPr>
        <p:spPr>
          <a:xfrm>
            <a:off x="1803577" y="2467703"/>
            <a:ext cx="451513" cy="1087697"/>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53" name="Rectangle 252">
            <a:extLst>
              <a:ext uri="{FF2B5EF4-FFF2-40B4-BE49-F238E27FC236}">
                <a16:creationId xmlns:a16="http://schemas.microsoft.com/office/drawing/2014/main" xmlns="" id="{41DC24BF-E0A0-6D48-BC8A-0F4625001882}"/>
              </a:ext>
            </a:extLst>
          </p:cNvPr>
          <p:cNvSpPr/>
          <p:nvPr/>
        </p:nvSpPr>
        <p:spPr>
          <a:xfrm>
            <a:off x="4679091" y="3067398"/>
            <a:ext cx="487115" cy="479293"/>
          </a:xfrm>
          <a:prstGeom prst="rect">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254" name="Rectangle 253">
            <a:extLst>
              <a:ext uri="{FF2B5EF4-FFF2-40B4-BE49-F238E27FC236}">
                <a16:creationId xmlns:a16="http://schemas.microsoft.com/office/drawing/2014/main" xmlns="" id="{B6349DE4-B9C0-344E-873C-8702D86345BC}"/>
              </a:ext>
            </a:extLst>
          </p:cNvPr>
          <p:cNvSpPr/>
          <p:nvPr/>
        </p:nvSpPr>
        <p:spPr>
          <a:xfrm>
            <a:off x="7616480" y="3351760"/>
            <a:ext cx="468994" cy="195830"/>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60000"/>
                  <a:lumOff val="40000"/>
                </a:schemeClr>
              </a:solidFill>
              <a:highlight>
                <a:srgbClr val="5AE0BB"/>
              </a:highlight>
            </a:endParaRPr>
          </a:p>
        </p:txBody>
      </p:sp>
      <p:sp>
        <p:nvSpPr>
          <p:cNvPr id="255" name="Rectangle 254">
            <a:extLst>
              <a:ext uri="{FF2B5EF4-FFF2-40B4-BE49-F238E27FC236}">
                <a16:creationId xmlns:a16="http://schemas.microsoft.com/office/drawing/2014/main" xmlns="" id="{4A06B2DE-5B53-FE40-93B6-95BB140648E0}"/>
              </a:ext>
            </a:extLst>
          </p:cNvPr>
          <p:cNvSpPr/>
          <p:nvPr/>
        </p:nvSpPr>
        <p:spPr>
          <a:xfrm>
            <a:off x="2490401" y="3140965"/>
            <a:ext cx="476348" cy="400110"/>
          </a:xfrm>
          <a:prstGeom prst="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32FF"/>
              </a:solidFill>
            </a:endParaRPr>
          </a:p>
        </p:txBody>
      </p:sp>
      <p:sp>
        <p:nvSpPr>
          <p:cNvPr id="257" name="Rectangle 256">
            <a:extLst>
              <a:ext uri="{FF2B5EF4-FFF2-40B4-BE49-F238E27FC236}">
                <a16:creationId xmlns:a16="http://schemas.microsoft.com/office/drawing/2014/main" xmlns="" id="{09288B62-3F58-884C-8712-07EFFD25011C}"/>
              </a:ext>
            </a:extLst>
          </p:cNvPr>
          <p:cNvSpPr/>
          <p:nvPr/>
        </p:nvSpPr>
        <p:spPr>
          <a:xfrm>
            <a:off x="5408179" y="3242366"/>
            <a:ext cx="467832" cy="297712"/>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
        <p:nvSpPr>
          <p:cNvPr id="258" name="Rectangle 257">
            <a:extLst>
              <a:ext uri="{FF2B5EF4-FFF2-40B4-BE49-F238E27FC236}">
                <a16:creationId xmlns:a16="http://schemas.microsoft.com/office/drawing/2014/main" xmlns="" id="{AA8491AC-CF14-6048-9016-20D83E0861B3}"/>
              </a:ext>
            </a:extLst>
          </p:cNvPr>
          <p:cNvSpPr/>
          <p:nvPr/>
        </p:nvSpPr>
        <p:spPr>
          <a:xfrm>
            <a:off x="6210521" y="3370567"/>
            <a:ext cx="441917" cy="174451"/>
          </a:xfrm>
          <a:prstGeom prst="rect">
            <a:avLst/>
          </a:prstGeom>
          <a:solidFill>
            <a:schemeClr val="accent2">
              <a:lumMod val="5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65" name="Rectangle 264">
            <a:extLst>
              <a:ext uri="{FF2B5EF4-FFF2-40B4-BE49-F238E27FC236}">
                <a16:creationId xmlns:a16="http://schemas.microsoft.com/office/drawing/2014/main" xmlns="" id="{44287BD2-B9C6-DC42-B272-07114580949F}"/>
              </a:ext>
            </a:extLst>
          </p:cNvPr>
          <p:cNvSpPr/>
          <p:nvPr/>
        </p:nvSpPr>
        <p:spPr>
          <a:xfrm>
            <a:off x="3208722" y="2920397"/>
            <a:ext cx="471954" cy="619681"/>
          </a:xfrm>
          <a:prstGeom prst="rect">
            <a:avLst/>
          </a:prstGeom>
          <a:solidFill>
            <a:srgbClr val="0432FF"/>
          </a:solidFill>
          <a:ln>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67" name="Rectangle 266">
            <a:extLst>
              <a:ext uri="{FF2B5EF4-FFF2-40B4-BE49-F238E27FC236}">
                <a16:creationId xmlns:a16="http://schemas.microsoft.com/office/drawing/2014/main" xmlns="" id="{EDA6DF28-B2DD-5548-8C20-632D8DE742FE}"/>
              </a:ext>
            </a:extLst>
          </p:cNvPr>
          <p:cNvSpPr/>
          <p:nvPr/>
        </p:nvSpPr>
        <p:spPr>
          <a:xfrm>
            <a:off x="4003713" y="3158514"/>
            <a:ext cx="441916" cy="38817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271" name="TextBox 270">
            <a:extLst>
              <a:ext uri="{FF2B5EF4-FFF2-40B4-BE49-F238E27FC236}">
                <a16:creationId xmlns:a16="http://schemas.microsoft.com/office/drawing/2014/main" xmlns="" id="{7AC26C02-C8D2-294A-9195-46223E239787}"/>
              </a:ext>
            </a:extLst>
          </p:cNvPr>
          <p:cNvSpPr txBox="1"/>
          <p:nvPr/>
        </p:nvSpPr>
        <p:spPr>
          <a:xfrm>
            <a:off x="50134" y="3175942"/>
            <a:ext cx="1281120"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Server load</a:t>
            </a:r>
          </a:p>
        </p:txBody>
      </p:sp>
      <p:cxnSp>
        <p:nvCxnSpPr>
          <p:cNvPr id="277" name="Straight Connector 276">
            <a:extLst>
              <a:ext uri="{FF2B5EF4-FFF2-40B4-BE49-F238E27FC236}">
                <a16:creationId xmlns:a16="http://schemas.microsoft.com/office/drawing/2014/main" xmlns="" id="{0CD2DC3A-60B6-EC47-A680-DDBB7B12B873}"/>
              </a:ext>
            </a:extLst>
          </p:cNvPr>
          <p:cNvCxnSpPr>
            <a:cxnSpLocks/>
          </p:cNvCxnSpPr>
          <p:nvPr/>
        </p:nvCxnSpPr>
        <p:spPr>
          <a:xfrm>
            <a:off x="1302249" y="3344248"/>
            <a:ext cx="406359"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8" name="TextBox 277">
            <a:extLst>
              <a:ext uri="{FF2B5EF4-FFF2-40B4-BE49-F238E27FC236}">
                <a16:creationId xmlns:a16="http://schemas.microsoft.com/office/drawing/2014/main" xmlns="" id="{EE821460-A8AE-CB4C-A8F0-73E407B015E0}"/>
              </a:ext>
            </a:extLst>
          </p:cNvPr>
          <p:cNvSpPr txBox="1"/>
          <p:nvPr/>
        </p:nvSpPr>
        <p:spPr>
          <a:xfrm>
            <a:off x="8111601" y="3606819"/>
            <a:ext cx="396262" cy="351635"/>
          </a:xfrm>
          <a:prstGeom prst="rect">
            <a:avLst/>
          </a:prstGeom>
          <a:noFill/>
        </p:spPr>
        <p:txBody>
          <a:bodyPr wrap="none" rtlCol="0">
            <a:spAutoFit/>
          </a:bodyPr>
          <a:lstStyle/>
          <a:p>
            <a:r>
              <a:rPr lang="en-US" b="1" dirty="0"/>
              <a:t>….</a:t>
            </a:r>
          </a:p>
        </p:txBody>
      </p:sp>
      <p:sp>
        <p:nvSpPr>
          <p:cNvPr id="279" name="TextBox 278">
            <a:extLst>
              <a:ext uri="{FF2B5EF4-FFF2-40B4-BE49-F238E27FC236}">
                <a16:creationId xmlns:a16="http://schemas.microsoft.com/office/drawing/2014/main" xmlns="" id="{8F0B2447-83DA-AD41-9DF7-D791E877D685}"/>
              </a:ext>
            </a:extLst>
          </p:cNvPr>
          <p:cNvSpPr txBox="1"/>
          <p:nvPr/>
        </p:nvSpPr>
        <p:spPr>
          <a:xfrm>
            <a:off x="5867304" y="3606818"/>
            <a:ext cx="396262" cy="351635"/>
          </a:xfrm>
          <a:prstGeom prst="rect">
            <a:avLst/>
          </a:prstGeom>
          <a:noFill/>
        </p:spPr>
        <p:txBody>
          <a:bodyPr wrap="none" rtlCol="0">
            <a:spAutoFit/>
          </a:bodyPr>
          <a:lstStyle/>
          <a:p>
            <a:r>
              <a:rPr lang="en-US" b="1" dirty="0"/>
              <a:t>….</a:t>
            </a:r>
          </a:p>
        </p:txBody>
      </p:sp>
      <p:sp>
        <p:nvSpPr>
          <p:cNvPr id="282" name="TextBox 281">
            <a:extLst>
              <a:ext uri="{FF2B5EF4-FFF2-40B4-BE49-F238E27FC236}">
                <a16:creationId xmlns:a16="http://schemas.microsoft.com/office/drawing/2014/main" xmlns="" id="{175EEA75-C6F8-F840-8070-8EB77CBDAB42}"/>
              </a:ext>
            </a:extLst>
          </p:cNvPr>
          <p:cNvSpPr txBox="1"/>
          <p:nvPr/>
        </p:nvSpPr>
        <p:spPr>
          <a:xfrm>
            <a:off x="3653360" y="3587388"/>
            <a:ext cx="396262" cy="351635"/>
          </a:xfrm>
          <a:prstGeom prst="rect">
            <a:avLst/>
          </a:prstGeom>
          <a:noFill/>
        </p:spPr>
        <p:txBody>
          <a:bodyPr wrap="none" rtlCol="0">
            <a:spAutoFit/>
          </a:bodyPr>
          <a:lstStyle/>
          <a:p>
            <a:r>
              <a:rPr lang="en-US" b="1" dirty="0"/>
              <a:t>….</a:t>
            </a:r>
          </a:p>
        </p:txBody>
      </p:sp>
      <p:sp>
        <p:nvSpPr>
          <p:cNvPr id="57" name="TextBox 56">
            <a:extLst>
              <a:ext uri="{FF2B5EF4-FFF2-40B4-BE49-F238E27FC236}">
                <a16:creationId xmlns:a16="http://schemas.microsoft.com/office/drawing/2014/main" xmlns="" id="{E93F53A5-655B-E44F-812D-0F2CD2DE2C00}"/>
              </a:ext>
            </a:extLst>
          </p:cNvPr>
          <p:cNvSpPr txBox="1"/>
          <p:nvPr/>
        </p:nvSpPr>
        <p:spPr>
          <a:xfrm>
            <a:off x="983401" y="4404746"/>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The skewness of the workload brings imbalance</a:t>
            </a:r>
          </a:p>
        </p:txBody>
      </p:sp>
      <p:sp>
        <p:nvSpPr>
          <p:cNvPr id="59" name="Rectangle 58">
            <a:extLst>
              <a:ext uri="{FF2B5EF4-FFF2-40B4-BE49-F238E27FC236}">
                <a16:creationId xmlns:a16="http://schemas.microsoft.com/office/drawing/2014/main" xmlns="" id="{FEB4798C-21BE-8C4C-B137-E301BE78ADF4}"/>
              </a:ext>
            </a:extLst>
          </p:cNvPr>
          <p:cNvSpPr/>
          <p:nvPr/>
        </p:nvSpPr>
        <p:spPr>
          <a:xfrm>
            <a:off x="6921473" y="3344248"/>
            <a:ext cx="441917" cy="211152"/>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62" name="Straight Connector 61">
            <a:extLst>
              <a:ext uri="{FF2B5EF4-FFF2-40B4-BE49-F238E27FC236}">
                <a16:creationId xmlns:a16="http://schemas.microsoft.com/office/drawing/2014/main" xmlns="" id="{E14E0E26-9FAD-9B43-9CE0-81990B7DE36C}"/>
              </a:ext>
            </a:extLst>
          </p:cNvPr>
          <p:cNvCxnSpPr>
            <a:cxnSpLocks/>
          </p:cNvCxnSpPr>
          <p:nvPr/>
        </p:nvCxnSpPr>
        <p:spPr>
          <a:xfrm>
            <a:off x="2603612" y="1523165"/>
            <a:ext cx="621545"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xmlns="" id="{9AAE2DAB-D208-4E46-9735-329C18A6AA74}"/>
              </a:ext>
            </a:extLst>
          </p:cNvPr>
          <p:cNvCxnSpPr>
            <a:cxnSpLocks/>
          </p:cNvCxnSpPr>
          <p:nvPr/>
        </p:nvCxnSpPr>
        <p:spPr>
          <a:xfrm>
            <a:off x="4802469" y="2384327"/>
            <a:ext cx="0" cy="497914"/>
          </a:xfrm>
          <a:prstGeom prst="line">
            <a:avLst/>
          </a:prstGeom>
          <a:ln w="69850">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xmlns="" id="{8F5C3A98-36D9-C941-9C2F-5AED9D17D28B}"/>
              </a:ext>
            </a:extLst>
          </p:cNvPr>
          <p:cNvSpPr/>
          <p:nvPr/>
        </p:nvSpPr>
        <p:spPr>
          <a:xfrm>
            <a:off x="134464" y="868213"/>
            <a:ext cx="3049432" cy="1877437"/>
          </a:xfrm>
          <a:prstGeom prst="rect">
            <a:avLst/>
          </a:prstGeom>
        </p:spPr>
        <p:txBody>
          <a:bodyPr wrap="square">
            <a:spAutoFit/>
          </a:bodyPr>
          <a:lstStyle/>
          <a:p>
            <a:pPr marL="342900" indent="-34290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Typical workloads       </a:t>
            </a:r>
            <a:r>
              <a:rPr lang="en-US" sz="1600" dirty="0">
                <a:latin typeface="Helvetica Neue" panose="02000503000000020004" pitchFamily="2" charset="0"/>
                <a:ea typeface="Helvetica Neue" panose="02000503000000020004" pitchFamily="2" charset="0"/>
                <a:cs typeface="Helvetica Neue" panose="02000503000000020004" pitchFamily="2" charset="0"/>
              </a:rPr>
              <a:t>[Sigmetrics’12]:</a:t>
            </a:r>
            <a:endParaRPr lang="en-US" sz="2000" dirty="0">
              <a:latin typeface="Helvetica Neue" panose="02000503000000020004" pitchFamily="2" charset="0"/>
              <a:ea typeface="Helvetica Neue" panose="02000503000000020004" pitchFamily="2" charset="0"/>
              <a:cs typeface="Helvetica Neue" panose="02000503000000020004" pitchFamily="2" charset="0"/>
            </a:endParaRPr>
          </a:p>
          <a:p>
            <a:pPr marL="770822" lvl="1" indent="-342900">
              <a:buFont typeface="Wingdings" pitchFamily="2" charset="2"/>
              <a:buChar char="§"/>
            </a:pPr>
            <a:r>
              <a:rPr lang="en-US" sz="1800" dirty="0">
                <a:latin typeface="Helvetica Neue" panose="02000503000000020004" pitchFamily="2" charset="0"/>
                <a:ea typeface="Helvetica Neue" panose="02000503000000020004" pitchFamily="2" charset="0"/>
                <a:cs typeface="Helvetica Neue" panose="02000503000000020004" pitchFamily="2" charset="0"/>
              </a:rPr>
              <a:t>Highly skewed. </a:t>
            </a:r>
          </a:p>
          <a:p>
            <a:pPr marL="770822" lvl="1" indent="-342900">
              <a:buFont typeface="Wingdings" pitchFamily="2" charset="2"/>
              <a:buChar char="§"/>
            </a:pPr>
            <a:r>
              <a:rPr lang="en-US" sz="1800" dirty="0">
                <a:latin typeface="Helvetica Neue" panose="02000503000000020004" pitchFamily="2" charset="0"/>
                <a:ea typeface="Helvetica Neue" panose="02000503000000020004" pitchFamily="2" charset="0"/>
                <a:cs typeface="Helvetica Neue" panose="02000503000000020004" pitchFamily="2" charset="0"/>
              </a:rPr>
              <a:t>Dynamic.</a:t>
            </a:r>
          </a:p>
          <a:p>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r>
              <a:rPr lang="en-US" sz="2200" dirty="0">
                <a:latin typeface="Helvetica Neue" panose="02000503000000020004" pitchFamily="2" charset="0"/>
                <a:ea typeface="Helvetica Neue" panose="02000503000000020004" pitchFamily="2" charset="0"/>
                <a:cs typeface="Helvetica Neue" panose="02000503000000020004" pitchFamily="2" charset="0"/>
              </a:rPr>
              <a:t> </a:t>
            </a:r>
          </a:p>
        </p:txBody>
      </p:sp>
    </p:spTree>
    <p:extLst>
      <p:ext uri="{BB962C8B-B14F-4D97-AF65-F5344CB8AC3E}">
        <p14:creationId xmlns:p14="http://schemas.microsoft.com/office/powerpoint/2010/main" val="38167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P4: Programmable Protocol-Independent Packet Processing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30</a:t>
            </a:fld>
            <a:endParaRPr lang="en-US" dirty="0">
              <a:latin typeface="Helvetica" charset="0"/>
              <a:ea typeface="Helvetica" charset="0"/>
              <a:cs typeface="Helvetica" charset="0"/>
            </a:endParaRPr>
          </a:p>
        </p:txBody>
      </p:sp>
      <p:sp>
        <p:nvSpPr>
          <p:cNvPr id="6" name="TextBox 5">
            <a:extLst>
              <a:ext uri="{FF2B5EF4-FFF2-40B4-BE49-F238E27FC236}">
                <a16:creationId xmlns:a16="http://schemas.microsoft.com/office/drawing/2014/main" xmlns="" id="{539789E5-4A99-2C4F-89D1-9718E726DE57}"/>
              </a:ext>
            </a:extLst>
          </p:cNvPr>
          <p:cNvSpPr txBox="1"/>
          <p:nvPr/>
        </p:nvSpPr>
        <p:spPr>
          <a:xfrm>
            <a:off x="204537" y="861661"/>
            <a:ext cx="1760418" cy="646331"/>
          </a:xfrm>
          <a:prstGeom prst="rect">
            <a:avLst/>
          </a:prstGeom>
          <a:noFill/>
        </p:spPr>
        <p:txBody>
          <a:bodyPr wrap="none" rtlCol="0">
            <a:spAutoFit/>
          </a:bodyPr>
          <a:lstStyle/>
          <a:p>
            <a:pPr algn="ctr"/>
            <a:r>
              <a:rPr lang="en-US" sz="1800" dirty="0">
                <a:latin typeface="Helvetica Neue" panose="02000503000000020004" pitchFamily="2" charset="0"/>
                <a:ea typeface="Helvetica Neue" panose="02000503000000020004" pitchFamily="2" charset="0"/>
                <a:cs typeface="Helvetica Neue" panose="02000503000000020004" pitchFamily="2" charset="0"/>
              </a:rPr>
              <a:t>User-defined</a:t>
            </a:r>
          </a:p>
          <a:p>
            <a:pPr algn="ctr"/>
            <a:r>
              <a:rPr lang="en-US" sz="1800" dirty="0">
                <a:latin typeface="Helvetica Neue" panose="02000503000000020004" pitchFamily="2" charset="0"/>
                <a:ea typeface="Helvetica Neue" panose="02000503000000020004" pitchFamily="2" charset="0"/>
                <a:cs typeface="Helvetica Neue" panose="02000503000000020004" pitchFamily="2" charset="0"/>
              </a:rPr>
              <a:t>Packet Format:</a:t>
            </a:r>
          </a:p>
        </p:txBody>
      </p:sp>
      <p:graphicFrame>
        <p:nvGraphicFramePr>
          <p:cNvPr id="7" name="Table 6">
            <a:extLst>
              <a:ext uri="{FF2B5EF4-FFF2-40B4-BE49-F238E27FC236}">
                <a16:creationId xmlns:a16="http://schemas.microsoft.com/office/drawing/2014/main" xmlns="" id="{54BE289F-A9C2-0645-A67D-A1DAF616AB14}"/>
              </a:ext>
            </a:extLst>
          </p:cNvPr>
          <p:cNvGraphicFramePr>
            <a:graphicFrameLocks noGrp="1"/>
          </p:cNvGraphicFramePr>
          <p:nvPr>
            <p:extLst>
              <p:ext uri="{D42A27DB-BD31-4B8C-83A1-F6EECF244321}">
                <p14:modId xmlns:p14="http://schemas.microsoft.com/office/powerpoint/2010/main" val="917662028"/>
              </p:ext>
            </p:extLst>
          </p:nvPr>
        </p:nvGraphicFramePr>
        <p:xfrm>
          <a:off x="2157460" y="998621"/>
          <a:ext cx="6095999" cy="396240"/>
        </p:xfrm>
        <a:graphic>
          <a:graphicData uri="http://schemas.openxmlformats.org/drawingml/2006/table">
            <a:tbl>
              <a:tblPr firstRow="1" lastRow="1" bandRow="1">
                <a:tableStyleId>{5C22544A-7EE6-4342-B048-85BDC9FD1C3A}</a:tableStyleId>
              </a:tblPr>
              <a:tblGrid>
                <a:gridCol w="870857">
                  <a:extLst>
                    <a:ext uri="{9D8B030D-6E8A-4147-A177-3AD203B41FA5}">
                      <a16:colId xmlns:a16="http://schemas.microsoft.com/office/drawing/2014/main" xmlns="" val="4137626634"/>
                    </a:ext>
                  </a:extLst>
                </a:gridCol>
                <a:gridCol w="870857">
                  <a:extLst>
                    <a:ext uri="{9D8B030D-6E8A-4147-A177-3AD203B41FA5}">
                      <a16:colId xmlns:a16="http://schemas.microsoft.com/office/drawing/2014/main" xmlns="" val="1025729739"/>
                    </a:ext>
                  </a:extLst>
                </a:gridCol>
                <a:gridCol w="870857">
                  <a:extLst>
                    <a:ext uri="{9D8B030D-6E8A-4147-A177-3AD203B41FA5}">
                      <a16:colId xmlns:a16="http://schemas.microsoft.com/office/drawing/2014/main" xmlns="" val="770191229"/>
                    </a:ext>
                  </a:extLst>
                </a:gridCol>
                <a:gridCol w="870857">
                  <a:extLst>
                    <a:ext uri="{9D8B030D-6E8A-4147-A177-3AD203B41FA5}">
                      <a16:colId xmlns:a16="http://schemas.microsoft.com/office/drawing/2014/main" xmlns="" val="4040437125"/>
                    </a:ext>
                  </a:extLst>
                </a:gridCol>
                <a:gridCol w="870857">
                  <a:extLst>
                    <a:ext uri="{9D8B030D-6E8A-4147-A177-3AD203B41FA5}">
                      <a16:colId xmlns:a16="http://schemas.microsoft.com/office/drawing/2014/main" xmlns="" val="1881480657"/>
                    </a:ext>
                  </a:extLst>
                </a:gridCol>
                <a:gridCol w="870857">
                  <a:extLst>
                    <a:ext uri="{9D8B030D-6E8A-4147-A177-3AD203B41FA5}">
                      <a16:colId xmlns:a16="http://schemas.microsoft.com/office/drawing/2014/main" xmlns="" val="2194185106"/>
                    </a:ext>
                  </a:extLst>
                </a:gridCol>
                <a:gridCol w="870857">
                  <a:extLst>
                    <a:ext uri="{9D8B030D-6E8A-4147-A177-3AD203B41FA5}">
                      <a16:colId xmlns:a16="http://schemas.microsoft.com/office/drawing/2014/main" xmlns="" val="1275599044"/>
                    </a:ext>
                  </a:extLst>
                </a:gridCol>
              </a:tblGrid>
              <a:tr h="370840">
                <a:tc>
                  <a:txBody>
                    <a:bodyPr/>
                    <a:lstStyle/>
                    <a:p>
                      <a:pPr algn="ctr"/>
                      <a:r>
                        <a:rPr lang="en-US" sz="2000" dirty="0"/>
                        <a:t>ETH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SEQ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KEY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41858187"/>
                  </a:ext>
                </a:extLst>
              </a:tr>
            </a:tbl>
          </a:graphicData>
        </a:graphic>
      </p:graphicFrame>
      <p:sp>
        <p:nvSpPr>
          <p:cNvPr id="11" name="TextBox 10">
            <a:extLst>
              <a:ext uri="{FF2B5EF4-FFF2-40B4-BE49-F238E27FC236}">
                <a16:creationId xmlns:a16="http://schemas.microsoft.com/office/drawing/2014/main" xmlns="" id="{F0C2A417-A4AE-784D-8835-09DBB49A0E50}"/>
              </a:ext>
            </a:extLst>
          </p:cNvPr>
          <p:cNvSpPr txBox="1"/>
          <p:nvPr/>
        </p:nvSpPr>
        <p:spPr>
          <a:xfrm>
            <a:off x="2248928" y="1507992"/>
            <a:ext cx="2323072"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Existing Packet Header</a:t>
            </a:r>
          </a:p>
        </p:txBody>
      </p:sp>
      <p:sp>
        <p:nvSpPr>
          <p:cNvPr id="38" name="TextBox 37">
            <a:extLst>
              <a:ext uri="{FF2B5EF4-FFF2-40B4-BE49-F238E27FC236}">
                <a16:creationId xmlns:a16="http://schemas.microsoft.com/office/drawing/2014/main" xmlns="" id="{DE7E6FC0-4A24-A74F-B3E4-7499E1A31B6D}"/>
              </a:ext>
            </a:extLst>
          </p:cNvPr>
          <p:cNvSpPr txBox="1"/>
          <p:nvPr/>
        </p:nvSpPr>
        <p:spPr>
          <a:xfrm>
            <a:off x="5465516" y="1507992"/>
            <a:ext cx="2667718" cy="338554"/>
          </a:xfrm>
          <a:prstGeom prst="rect">
            <a:avLst/>
          </a:prstGeom>
          <a:noFill/>
        </p:spPr>
        <p:txBody>
          <a:bodyPr wrap="none" rtlCol="0">
            <a:spAutoFit/>
          </a:bodyPr>
          <a:lstStyle/>
          <a:p>
            <a:r>
              <a:rPr lang="en-US" sz="1600" dirty="0">
                <a:latin typeface="Helvetica Neue" panose="02000503000000020004" pitchFamily="2" charset="0"/>
                <a:ea typeface="Helvetica Neue" panose="02000503000000020004" pitchFamily="2" charset="0"/>
                <a:cs typeface="Helvetica Neue" panose="02000503000000020004" pitchFamily="2" charset="0"/>
              </a:rPr>
              <a:t>Packet Header for Caching</a:t>
            </a:r>
          </a:p>
        </p:txBody>
      </p:sp>
      <p:cxnSp>
        <p:nvCxnSpPr>
          <p:cNvPr id="13" name="Straight Connector 12">
            <a:extLst>
              <a:ext uri="{FF2B5EF4-FFF2-40B4-BE49-F238E27FC236}">
                <a16:creationId xmlns:a16="http://schemas.microsoft.com/office/drawing/2014/main" xmlns="" id="{FF0900E3-C149-7F4D-BBE0-1C7672F04848}"/>
              </a:ext>
            </a:extLst>
          </p:cNvPr>
          <p:cNvCxnSpPr/>
          <p:nvPr/>
        </p:nvCxnSpPr>
        <p:spPr>
          <a:xfrm>
            <a:off x="4764505" y="625642"/>
            <a:ext cx="0" cy="1220904"/>
          </a:xfrm>
          <a:prstGeom prst="line">
            <a:avLst/>
          </a:prstGeom>
          <a:ln w="317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xmlns="" id="{F2E7F215-2171-114D-8106-621A4689E2C9}"/>
              </a:ext>
            </a:extLst>
          </p:cNvPr>
          <p:cNvSpPr/>
          <p:nvPr/>
        </p:nvSpPr>
        <p:spPr>
          <a:xfrm>
            <a:off x="495199" y="2675875"/>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dirty="0"/>
              <a:t>Parser</a:t>
            </a:r>
          </a:p>
        </p:txBody>
      </p:sp>
      <p:sp>
        <p:nvSpPr>
          <p:cNvPr id="40" name="Rectangle 39">
            <a:extLst>
              <a:ext uri="{FF2B5EF4-FFF2-40B4-BE49-F238E27FC236}">
                <a16:creationId xmlns:a16="http://schemas.microsoft.com/office/drawing/2014/main" xmlns="" id="{6FA2B7B1-9542-3F42-97BA-7C893E25C3ED}"/>
              </a:ext>
            </a:extLst>
          </p:cNvPr>
          <p:cNvSpPr/>
          <p:nvPr/>
        </p:nvSpPr>
        <p:spPr>
          <a:xfrm>
            <a:off x="7486650" y="2675876"/>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dirty="0" err="1"/>
              <a:t>Deparser</a:t>
            </a:r>
            <a:endParaRPr lang="en-US" dirty="0"/>
          </a:p>
        </p:txBody>
      </p:sp>
      <p:sp>
        <p:nvSpPr>
          <p:cNvPr id="15" name="Rectangle 14">
            <a:extLst>
              <a:ext uri="{FF2B5EF4-FFF2-40B4-BE49-F238E27FC236}">
                <a16:creationId xmlns:a16="http://schemas.microsoft.com/office/drawing/2014/main" xmlns="" id="{AD45A169-FD83-0A47-B180-ECE526235D49}"/>
              </a:ext>
            </a:extLst>
          </p:cNvPr>
          <p:cNvSpPr/>
          <p:nvPr/>
        </p:nvSpPr>
        <p:spPr>
          <a:xfrm>
            <a:off x="1084747" y="2675875"/>
            <a:ext cx="6401904" cy="466727"/>
          </a:xfrm>
          <a:prstGeom prst="rect">
            <a:avLst/>
          </a:prstGeom>
          <a:solidFill>
            <a:schemeClr val="accent4">
              <a:lumMod val="5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Header/Metadata in Shared Memory</a:t>
            </a:r>
          </a:p>
        </p:txBody>
      </p:sp>
      <p:sp>
        <p:nvSpPr>
          <p:cNvPr id="16" name="Rectangle 15">
            <a:extLst>
              <a:ext uri="{FF2B5EF4-FFF2-40B4-BE49-F238E27FC236}">
                <a16:creationId xmlns:a16="http://schemas.microsoft.com/office/drawing/2014/main" xmlns="" id="{88CFD15D-1705-3A4D-8765-4D465C01F708}"/>
              </a:ext>
            </a:extLst>
          </p:cNvPr>
          <p:cNvSpPr/>
          <p:nvPr/>
        </p:nvSpPr>
        <p:spPr>
          <a:xfrm>
            <a:off x="1354556" y="3151625"/>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t>Match:</a:t>
            </a:r>
          </a:p>
          <a:p>
            <a:pPr algn="ctr"/>
            <a:r>
              <a:rPr lang="en-US" dirty="0"/>
              <a:t> </a:t>
            </a:r>
            <a:r>
              <a:rPr lang="en-US" b="1" dirty="0"/>
              <a:t>OP</a:t>
            </a:r>
            <a:r>
              <a:rPr lang="en-US" dirty="0"/>
              <a:t> == GET</a:t>
            </a:r>
          </a:p>
          <a:p>
            <a:pPr algn="ctr"/>
            <a:endParaRPr lang="en-US" dirty="0"/>
          </a:p>
          <a:p>
            <a:pPr algn="ctr"/>
            <a:r>
              <a:rPr lang="en-US" dirty="0"/>
              <a:t>Action: </a:t>
            </a:r>
          </a:p>
          <a:p>
            <a:pPr algn="ctr"/>
            <a:r>
              <a:rPr lang="en-US" dirty="0" err="1"/>
              <a:t>Get_Load</a:t>
            </a:r>
            <a:r>
              <a:rPr lang="en-US" dirty="0"/>
              <a:t> ++</a:t>
            </a:r>
          </a:p>
        </p:txBody>
      </p:sp>
      <p:sp>
        <p:nvSpPr>
          <p:cNvPr id="47" name="Rectangle 46">
            <a:extLst>
              <a:ext uri="{FF2B5EF4-FFF2-40B4-BE49-F238E27FC236}">
                <a16:creationId xmlns:a16="http://schemas.microsoft.com/office/drawing/2014/main" xmlns="" id="{E5B1F1D9-11F3-D143-86BF-6A722221D67C}"/>
              </a:ext>
            </a:extLst>
          </p:cNvPr>
          <p:cNvSpPr/>
          <p:nvPr/>
        </p:nvSpPr>
        <p:spPr>
          <a:xfrm>
            <a:off x="5529721" y="3153631"/>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a:p>
            <a:pPr algn="ctr"/>
            <a:r>
              <a:rPr lang="en-US" dirty="0"/>
              <a:t>Match:</a:t>
            </a:r>
          </a:p>
          <a:p>
            <a:pPr algn="ctr"/>
            <a:r>
              <a:rPr lang="en-US" dirty="0"/>
              <a:t>Val of A is fetched</a:t>
            </a:r>
          </a:p>
          <a:p>
            <a:pPr algn="ctr"/>
            <a:endParaRPr lang="en-US" dirty="0"/>
          </a:p>
          <a:p>
            <a:pPr algn="ctr"/>
            <a:r>
              <a:rPr lang="en-US" dirty="0"/>
              <a:t>Action: </a:t>
            </a:r>
          </a:p>
          <a:p>
            <a:pPr algn="ctr"/>
            <a:r>
              <a:rPr lang="en-US" dirty="0"/>
              <a:t>Update to header</a:t>
            </a:r>
          </a:p>
          <a:p>
            <a:pPr algn="ctr"/>
            <a:endParaRPr lang="en-US" dirty="0"/>
          </a:p>
        </p:txBody>
      </p:sp>
      <p:graphicFrame>
        <p:nvGraphicFramePr>
          <p:cNvPr id="3" name="Table 2">
            <a:extLst>
              <a:ext uri="{FF2B5EF4-FFF2-40B4-BE49-F238E27FC236}">
                <a16:creationId xmlns:a16="http://schemas.microsoft.com/office/drawing/2014/main" xmlns="" id="{913FE30E-F4C5-AC43-9267-DA2F8CB94D34}"/>
              </a:ext>
            </a:extLst>
          </p:cNvPr>
          <p:cNvGraphicFramePr>
            <a:graphicFrameLocks noGrp="1"/>
          </p:cNvGraphicFramePr>
          <p:nvPr>
            <p:extLst>
              <p:ext uri="{D42A27DB-BD31-4B8C-83A1-F6EECF244321}">
                <p14:modId xmlns:p14="http://schemas.microsoft.com/office/powerpoint/2010/main" val="3232238988"/>
              </p:ext>
            </p:extLst>
          </p:nvPr>
        </p:nvGraphicFramePr>
        <p:xfrm>
          <a:off x="1837015" y="2698860"/>
          <a:ext cx="5201630" cy="396240"/>
        </p:xfrm>
        <a:graphic>
          <a:graphicData uri="http://schemas.openxmlformats.org/drawingml/2006/table">
            <a:tbl>
              <a:tblPr firstRow="1" lastRow="1" bandRow="1">
                <a:tableStyleId>{5C22544A-7EE6-4342-B048-85BDC9FD1C3A}</a:tableStyleId>
              </a:tblPr>
              <a:tblGrid>
                <a:gridCol w="743090">
                  <a:extLst>
                    <a:ext uri="{9D8B030D-6E8A-4147-A177-3AD203B41FA5}">
                      <a16:colId xmlns:a16="http://schemas.microsoft.com/office/drawing/2014/main" xmlns="" val="3792860161"/>
                    </a:ext>
                  </a:extLst>
                </a:gridCol>
                <a:gridCol w="743090">
                  <a:extLst>
                    <a:ext uri="{9D8B030D-6E8A-4147-A177-3AD203B41FA5}">
                      <a16:colId xmlns:a16="http://schemas.microsoft.com/office/drawing/2014/main" xmlns="" val="3380346182"/>
                    </a:ext>
                  </a:extLst>
                </a:gridCol>
                <a:gridCol w="743090">
                  <a:extLst>
                    <a:ext uri="{9D8B030D-6E8A-4147-A177-3AD203B41FA5}">
                      <a16:colId xmlns:a16="http://schemas.microsoft.com/office/drawing/2014/main" xmlns="" val="3584835241"/>
                    </a:ext>
                  </a:extLst>
                </a:gridCol>
                <a:gridCol w="743090">
                  <a:extLst>
                    <a:ext uri="{9D8B030D-6E8A-4147-A177-3AD203B41FA5}">
                      <a16:colId xmlns:a16="http://schemas.microsoft.com/office/drawing/2014/main" xmlns="" val="4100067880"/>
                    </a:ext>
                  </a:extLst>
                </a:gridCol>
                <a:gridCol w="743090">
                  <a:extLst>
                    <a:ext uri="{9D8B030D-6E8A-4147-A177-3AD203B41FA5}">
                      <a16:colId xmlns:a16="http://schemas.microsoft.com/office/drawing/2014/main" xmlns="" val="3353879429"/>
                    </a:ext>
                  </a:extLst>
                </a:gridCol>
                <a:gridCol w="743090">
                  <a:extLst>
                    <a:ext uri="{9D8B030D-6E8A-4147-A177-3AD203B41FA5}">
                      <a16:colId xmlns:a16="http://schemas.microsoft.com/office/drawing/2014/main" xmlns="" val="2671848872"/>
                    </a:ext>
                  </a:extLst>
                </a:gridCol>
                <a:gridCol w="743090">
                  <a:extLst>
                    <a:ext uri="{9D8B030D-6E8A-4147-A177-3AD203B41FA5}">
                      <a16:colId xmlns:a16="http://schemas.microsoft.com/office/drawing/2014/main" xmlns="" val="3896290872"/>
                    </a:ext>
                  </a:extLst>
                </a:gridCol>
              </a:tblGrid>
              <a:tr h="387778">
                <a:tc>
                  <a:txBody>
                    <a:bodyPr/>
                    <a:lstStyle/>
                    <a:p>
                      <a:pPr algn="ctr"/>
                      <a:r>
                        <a:rPr lang="en-US" sz="2000" b="0" dirty="0">
                          <a:solidFill>
                            <a:schemeClr val="tx1"/>
                          </a:solidFill>
                        </a:rPr>
                        <a:t>ETH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GET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NULL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94222025"/>
                  </a:ext>
                </a:extLst>
              </a:tr>
            </a:tbl>
          </a:graphicData>
        </a:graphic>
      </p:graphicFrame>
      <p:cxnSp>
        <p:nvCxnSpPr>
          <p:cNvPr id="5" name="Straight Connector 4">
            <a:extLst>
              <a:ext uri="{FF2B5EF4-FFF2-40B4-BE49-F238E27FC236}">
                <a16:creationId xmlns:a16="http://schemas.microsoft.com/office/drawing/2014/main" xmlns="" id="{30B7477F-1DE4-A142-B11F-B4D7BC5E93F1}"/>
              </a:ext>
            </a:extLst>
          </p:cNvPr>
          <p:cNvCxnSpPr/>
          <p:nvPr/>
        </p:nvCxnSpPr>
        <p:spPr>
          <a:xfrm>
            <a:off x="1084746" y="3946358"/>
            <a:ext cx="371075" cy="0"/>
          </a:xfrm>
          <a:prstGeom prst="line">
            <a:avLst/>
          </a:prstGeom>
          <a:ln w="6985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5F2D429B-6045-824E-8756-846DEEF6C753}"/>
              </a:ext>
            </a:extLst>
          </p:cNvPr>
          <p:cNvCxnSpPr/>
          <p:nvPr/>
        </p:nvCxnSpPr>
        <p:spPr>
          <a:xfrm>
            <a:off x="3116178" y="3946358"/>
            <a:ext cx="371075" cy="0"/>
          </a:xfrm>
          <a:prstGeom prst="line">
            <a:avLst/>
          </a:prstGeom>
          <a:ln w="6985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xmlns="" id="{33E8E380-26EA-4D4E-BDE6-638CDA371BC6}"/>
              </a:ext>
            </a:extLst>
          </p:cNvPr>
          <p:cNvSpPr/>
          <p:nvPr/>
        </p:nvSpPr>
        <p:spPr>
          <a:xfrm>
            <a:off x="3477125" y="3151625"/>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dirty="0"/>
              <a:t>Match:</a:t>
            </a:r>
          </a:p>
          <a:p>
            <a:pPr algn="ctr"/>
            <a:r>
              <a:rPr lang="en-US" dirty="0"/>
              <a:t> </a:t>
            </a:r>
            <a:r>
              <a:rPr lang="en-US" b="1" dirty="0"/>
              <a:t>KEY</a:t>
            </a:r>
            <a:r>
              <a:rPr lang="en-US" dirty="0"/>
              <a:t> == A &amp; </a:t>
            </a:r>
            <a:r>
              <a:rPr lang="en-US" dirty="0" err="1"/>
              <a:t>Vaild</a:t>
            </a:r>
            <a:endParaRPr lang="en-US" dirty="0"/>
          </a:p>
          <a:p>
            <a:pPr algn="ctr"/>
            <a:endParaRPr lang="en-US" dirty="0"/>
          </a:p>
          <a:p>
            <a:pPr algn="ctr"/>
            <a:r>
              <a:rPr lang="en-US" dirty="0"/>
              <a:t>Action: </a:t>
            </a:r>
          </a:p>
          <a:p>
            <a:pPr algn="ctr"/>
            <a:r>
              <a:rPr lang="en-US" dirty="0"/>
              <a:t>Get value of A</a:t>
            </a:r>
          </a:p>
        </p:txBody>
      </p:sp>
      <p:cxnSp>
        <p:nvCxnSpPr>
          <p:cNvPr id="20" name="Straight Connector 19">
            <a:extLst>
              <a:ext uri="{FF2B5EF4-FFF2-40B4-BE49-F238E27FC236}">
                <a16:creationId xmlns:a16="http://schemas.microsoft.com/office/drawing/2014/main" xmlns="" id="{0F29AEBC-0CF2-6D42-BD26-CBE071368C29}"/>
              </a:ext>
            </a:extLst>
          </p:cNvPr>
          <p:cNvCxnSpPr/>
          <p:nvPr/>
        </p:nvCxnSpPr>
        <p:spPr>
          <a:xfrm>
            <a:off x="5205459" y="3946358"/>
            <a:ext cx="371075" cy="0"/>
          </a:xfrm>
          <a:prstGeom prst="line">
            <a:avLst/>
          </a:prstGeom>
          <a:ln w="6985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aphicFrame>
        <p:nvGraphicFramePr>
          <p:cNvPr id="21" name="Table 20">
            <a:extLst>
              <a:ext uri="{FF2B5EF4-FFF2-40B4-BE49-F238E27FC236}">
                <a16:creationId xmlns:a16="http://schemas.microsoft.com/office/drawing/2014/main" xmlns="" id="{CFF03638-B1DC-8448-87E9-AB41B5949FFE}"/>
              </a:ext>
            </a:extLst>
          </p:cNvPr>
          <p:cNvGraphicFramePr>
            <a:graphicFrameLocks noGrp="1"/>
          </p:cNvGraphicFramePr>
          <p:nvPr>
            <p:extLst>
              <p:ext uri="{D42A27DB-BD31-4B8C-83A1-F6EECF244321}">
                <p14:modId xmlns:p14="http://schemas.microsoft.com/office/powerpoint/2010/main" val="1832872637"/>
              </p:ext>
            </p:extLst>
          </p:nvPr>
        </p:nvGraphicFramePr>
        <p:xfrm>
          <a:off x="1837015" y="2702925"/>
          <a:ext cx="5201630" cy="396240"/>
        </p:xfrm>
        <a:graphic>
          <a:graphicData uri="http://schemas.openxmlformats.org/drawingml/2006/table">
            <a:tbl>
              <a:tblPr firstRow="1" lastRow="1" bandRow="1">
                <a:tableStyleId>{5C22544A-7EE6-4342-B048-85BDC9FD1C3A}</a:tableStyleId>
              </a:tblPr>
              <a:tblGrid>
                <a:gridCol w="743090">
                  <a:extLst>
                    <a:ext uri="{9D8B030D-6E8A-4147-A177-3AD203B41FA5}">
                      <a16:colId xmlns:a16="http://schemas.microsoft.com/office/drawing/2014/main" xmlns="" val="3792860161"/>
                    </a:ext>
                  </a:extLst>
                </a:gridCol>
                <a:gridCol w="743090">
                  <a:extLst>
                    <a:ext uri="{9D8B030D-6E8A-4147-A177-3AD203B41FA5}">
                      <a16:colId xmlns:a16="http://schemas.microsoft.com/office/drawing/2014/main" xmlns="" val="3380346182"/>
                    </a:ext>
                  </a:extLst>
                </a:gridCol>
                <a:gridCol w="743090">
                  <a:extLst>
                    <a:ext uri="{9D8B030D-6E8A-4147-A177-3AD203B41FA5}">
                      <a16:colId xmlns:a16="http://schemas.microsoft.com/office/drawing/2014/main" xmlns="" val="3584835241"/>
                    </a:ext>
                  </a:extLst>
                </a:gridCol>
                <a:gridCol w="743090">
                  <a:extLst>
                    <a:ext uri="{9D8B030D-6E8A-4147-A177-3AD203B41FA5}">
                      <a16:colId xmlns:a16="http://schemas.microsoft.com/office/drawing/2014/main" xmlns="" val="4100067880"/>
                    </a:ext>
                  </a:extLst>
                </a:gridCol>
                <a:gridCol w="743090">
                  <a:extLst>
                    <a:ext uri="{9D8B030D-6E8A-4147-A177-3AD203B41FA5}">
                      <a16:colId xmlns:a16="http://schemas.microsoft.com/office/drawing/2014/main" xmlns="" val="3353879429"/>
                    </a:ext>
                  </a:extLst>
                </a:gridCol>
                <a:gridCol w="743090">
                  <a:extLst>
                    <a:ext uri="{9D8B030D-6E8A-4147-A177-3AD203B41FA5}">
                      <a16:colId xmlns:a16="http://schemas.microsoft.com/office/drawing/2014/main" xmlns="" val="2671848872"/>
                    </a:ext>
                  </a:extLst>
                </a:gridCol>
                <a:gridCol w="743090">
                  <a:extLst>
                    <a:ext uri="{9D8B030D-6E8A-4147-A177-3AD203B41FA5}">
                      <a16:colId xmlns:a16="http://schemas.microsoft.com/office/drawing/2014/main" xmlns="" val="3896290872"/>
                    </a:ext>
                  </a:extLst>
                </a:gridCol>
              </a:tblGrid>
              <a:tr h="387778">
                <a:tc>
                  <a:txBody>
                    <a:bodyPr/>
                    <a:lstStyle/>
                    <a:p>
                      <a:pPr algn="ctr"/>
                      <a:r>
                        <a:rPr lang="en-US" sz="2000" b="0" dirty="0">
                          <a:solidFill>
                            <a:schemeClr val="tx1"/>
                          </a:solidFill>
                        </a:rPr>
                        <a:t>ETH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GET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tx1"/>
                          </a:solidFill>
                        </a:rPr>
                        <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b="0" dirty="0">
                          <a:solidFill>
                            <a:srgbClr val="FF0000"/>
                          </a:solidFill>
                        </a:rPr>
                        <a:t>V(A)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94222025"/>
                  </a:ext>
                </a:extLst>
              </a:tr>
            </a:tbl>
          </a:graphicData>
        </a:graphic>
      </p:graphicFrame>
      <p:pic>
        <p:nvPicPr>
          <p:cNvPr id="22" name="Picture 21">
            <a:extLst>
              <a:ext uri="{FF2B5EF4-FFF2-40B4-BE49-F238E27FC236}">
                <a16:creationId xmlns:a16="http://schemas.microsoft.com/office/drawing/2014/main" xmlns="" id="{6A067F3C-1C11-5F44-8B77-8CC93DCD2FBB}"/>
              </a:ext>
            </a:extLst>
          </p:cNvPr>
          <p:cNvPicPr>
            <a:picLocks/>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84962" y="3679351"/>
            <a:ext cx="312080" cy="423417"/>
          </a:xfrm>
          <a:prstGeom prst="rect">
            <a:avLst/>
          </a:prstGeom>
          <a:solidFill>
            <a:srgbClr val="000000"/>
          </a:solidFill>
          <a:ln w="12700">
            <a:noFill/>
          </a:ln>
        </p:spPr>
      </p:pic>
      <p:pic>
        <p:nvPicPr>
          <p:cNvPr id="28" name="Picture 27">
            <a:extLst>
              <a:ext uri="{FF2B5EF4-FFF2-40B4-BE49-F238E27FC236}">
                <a16:creationId xmlns:a16="http://schemas.microsoft.com/office/drawing/2014/main" xmlns="" id="{0D5E3796-6026-934D-B4B5-832D276A8E6D}"/>
              </a:ext>
            </a:extLst>
          </p:cNvPr>
          <p:cNvPicPr>
            <a:picLocks/>
          </p:cNvPicPr>
          <p:nvPr/>
        </p:nvPicPr>
        <p:blipFill>
          <a:blip r:embed="rId3">
            <a:duotone>
              <a:prstClr val="black"/>
              <a:schemeClr val="accent2">
                <a:tint val="45000"/>
                <a:satMod val="400000"/>
              </a:schemeClr>
            </a:duotone>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7652290" y="2807813"/>
            <a:ext cx="312080" cy="423417"/>
          </a:xfrm>
          <a:prstGeom prst="rect">
            <a:avLst/>
          </a:prstGeom>
          <a:solidFill>
            <a:srgbClr val="000000"/>
          </a:solidFill>
          <a:ln w="12700">
            <a:noFill/>
          </a:ln>
        </p:spPr>
      </p:pic>
    </p:spTree>
    <p:extLst>
      <p:ext uri="{BB962C8B-B14F-4D97-AF65-F5344CB8AC3E}">
        <p14:creationId xmlns:p14="http://schemas.microsoft.com/office/powerpoint/2010/main" val="32763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3.61111E-6 2.83951E-6 L 0.06441 -0.1679 " pathEditMode="relative" rAng="0" ptsTypes="AA">
                                      <p:cBhvr>
                                        <p:cTn id="11" dur="2000" fill="hold"/>
                                        <p:tgtEl>
                                          <p:spTgt spid="22"/>
                                        </p:tgtEl>
                                        <p:attrNameLst>
                                          <p:attrName>ppt_x</p:attrName>
                                          <p:attrName>ppt_y</p:attrName>
                                        </p:attrNameLst>
                                      </p:cBhvr>
                                      <p:rCtr x="3212" y="-8395"/>
                                    </p:animMotion>
                                  </p:childTnLst>
                                </p:cTn>
                              </p:par>
                              <p:par>
                                <p:cTn id="12" presetID="9" presetClass="entr" presetSubtype="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par>
                                <p:cTn id="20" presetID="0" presetClass="path" presetSubtype="0" accel="50000" decel="50000" fill="hold" nodeType="withEffect">
                                  <p:stCondLst>
                                    <p:cond delay="0"/>
                                  </p:stCondLst>
                                  <p:childTnLst>
                                    <p:animMotion origin="layout" path="M 0.06441 -0.15463 L 0.14219 -0.19074 " pathEditMode="relative" ptsTypes="AA">
                                      <p:cBhvr>
                                        <p:cTn id="21" dur="2000" fill="hold"/>
                                        <p:tgtEl>
                                          <p:spTgt spid="22"/>
                                        </p:tgtEl>
                                        <p:attrNameLst>
                                          <p:attrName>ppt_x</p:attrName>
                                          <p:attrName>ppt_y</p:attrName>
                                        </p:attrNameLst>
                                      </p:cBhvr>
                                    </p:animMotion>
                                  </p:childTnLst>
                                </p:cTn>
                              </p:par>
                              <p:par>
                                <p:cTn id="22" presetID="9"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dissolv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dissolve">
                                      <p:cBhvr>
                                        <p:cTn id="37" dur="500"/>
                                        <p:tgtEl>
                                          <p:spTgt spid="1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dissolve">
                                      <p:cBhvr>
                                        <p:cTn id="45" dur="500"/>
                                        <p:tgtEl>
                                          <p:spTgt spid="20"/>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dissolve">
                                      <p:cBhvr>
                                        <p:cTn id="48" dur="500"/>
                                        <p:tgtEl>
                                          <p:spTgt spid="47"/>
                                        </p:tgtEl>
                                      </p:cBhvr>
                                    </p:animEffect>
                                  </p:childTnLst>
                                </p:cTn>
                              </p:par>
                              <p:par>
                                <p:cTn id="49" presetID="9"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dissolv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dissolve">
                                      <p:cBhvr>
                                        <p:cTn id="56" dur="500"/>
                                        <p:tgtEl>
                                          <p:spTgt spid="40"/>
                                        </p:tgtEl>
                                      </p:cBhvr>
                                    </p:animEffect>
                                  </p:childTnLst>
                                </p:cTn>
                              </p:par>
                              <p:par>
                                <p:cTn id="57" presetID="9" presetClass="entr" presetSubtype="0"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dissolve">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animBg="1"/>
      <p:bldP spid="15" grpId="0" animBg="1"/>
      <p:bldP spid="16" grpId="0" animBg="1"/>
      <p:bldP spid="47"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3" name="Straight Arrow Connector 112">
            <a:extLst>
              <a:ext uri="{FF2B5EF4-FFF2-40B4-BE49-F238E27FC236}">
                <a16:creationId xmlns:a16="http://schemas.microsoft.com/office/drawing/2014/main" xmlns="" id="{54C56E3E-4C6E-034B-9A3D-95354811AE74}"/>
              </a:ext>
            </a:extLst>
          </p:cNvPr>
          <p:cNvCxnSpPr>
            <a:cxnSpLocks/>
          </p:cNvCxnSpPr>
          <p:nvPr/>
        </p:nvCxnSpPr>
        <p:spPr>
          <a:xfrm flipV="1">
            <a:off x="3499516" y="2943096"/>
            <a:ext cx="0" cy="420416"/>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Evaluation Setup</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3386139"/>
            <a:ext cx="2057400" cy="273844"/>
          </a:xfrm>
        </p:spPr>
        <p:txBody>
          <a:bodyPr/>
          <a:lstStyle/>
          <a:p>
            <a:fld id="{D57F1E4F-1CFF-5643-939E-217C01CDF565}" type="slidenum">
              <a:rPr lang="en-US" smtClean="0">
                <a:latin typeface="Helvetica" charset="0"/>
                <a:ea typeface="Helvetica" charset="0"/>
                <a:cs typeface="Helvetica" charset="0"/>
              </a:rPr>
              <a:pPr/>
              <a:t>31</a:t>
            </a:fld>
            <a:endParaRPr lang="en-US" dirty="0">
              <a:latin typeface="Helvetica" charset="0"/>
              <a:ea typeface="Helvetica" charset="0"/>
              <a:cs typeface="Helvetica" charset="0"/>
            </a:endParaRPr>
          </a:p>
        </p:txBody>
      </p:sp>
      <p:sp>
        <p:nvSpPr>
          <p:cNvPr id="5" name="TextBox 4">
            <a:extLst>
              <a:ext uri="{FF2B5EF4-FFF2-40B4-BE49-F238E27FC236}">
                <a16:creationId xmlns:a16="http://schemas.microsoft.com/office/drawing/2014/main" xmlns="" id="{77E64A2E-2AD1-CF4D-B75E-BFC2E9C37ED6}"/>
              </a:ext>
            </a:extLst>
          </p:cNvPr>
          <p:cNvSpPr txBox="1"/>
          <p:nvPr/>
        </p:nvSpPr>
        <p:spPr>
          <a:xfrm>
            <a:off x="539001" y="4042469"/>
            <a:ext cx="8065998" cy="769441"/>
          </a:xfrm>
          <a:prstGeom prst="rect">
            <a:avLst/>
          </a:prstGeom>
          <a:noFill/>
        </p:spPr>
        <p:txBody>
          <a:bodyPr wrap="square" rtlCol="0">
            <a:spAutoFit/>
          </a:bodyPr>
          <a:lstStyle/>
          <a:p>
            <a:pPr lvl="1"/>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Baselines: </a:t>
            </a:r>
            <a:r>
              <a:rPr lang="en-US" sz="2200" dirty="0" err="1">
                <a:latin typeface="Helvetica Neue" panose="02000503000000020004" pitchFamily="2" charset="0"/>
                <a:ea typeface="Helvetica Neue" panose="02000503000000020004" pitchFamily="2" charset="0"/>
                <a:cs typeface="Helvetica Neue" panose="02000503000000020004" pitchFamily="2" charset="0"/>
              </a:rPr>
              <a:t>NoCache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Cache-Partition, Cache-Replication.</a:t>
            </a:r>
          </a:p>
        </p:txBody>
      </p:sp>
      <p:sp>
        <p:nvSpPr>
          <p:cNvPr id="7" name="Rectangle 6">
            <a:extLst>
              <a:ext uri="{FF2B5EF4-FFF2-40B4-BE49-F238E27FC236}">
                <a16:creationId xmlns:a16="http://schemas.microsoft.com/office/drawing/2014/main" xmlns="" id="{F76383F5-5FDF-984B-8CB2-C62B89F6D738}"/>
              </a:ext>
            </a:extLst>
          </p:cNvPr>
          <p:cNvSpPr/>
          <p:nvPr/>
        </p:nvSpPr>
        <p:spPr>
          <a:xfrm>
            <a:off x="2266959" y="3318725"/>
            <a:ext cx="2658081" cy="684508"/>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Neue" charset="0"/>
              <a:ea typeface="Helvetica Neue" charset="0"/>
              <a:cs typeface="Helvetica Neue" charset="0"/>
            </a:endParaRPr>
          </a:p>
        </p:txBody>
      </p:sp>
      <p:grpSp>
        <p:nvGrpSpPr>
          <p:cNvPr id="11" name="Group 10">
            <a:extLst>
              <a:ext uri="{FF2B5EF4-FFF2-40B4-BE49-F238E27FC236}">
                <a16:creationId xmlns:a16="http://schemas.microsoft.com/office/drawing/2014/main" xmlns="" id="{CD99A8D1-AF07-AB48-81FB-E52C505749AB}"/>
              </a:ext>
            </a:extLst>
          </p:cNvPr>
          <p:cNvGrpSpPr/>
          <p:nvPr/>
        </p:nvGrpSpPr>
        <p:grpSpPr>
          <a:xfrm>
            <a:off x="3218604" y="3465787"/>
            <a:ext cx="595952" cy="137160"/>
            <a:chOff x="9779907" y="1771252"/>
            <a:chExt cx="595952" cy="137160"/>
          </a:xfrm>
        </p:grpSpPr>
        <p:sp>
          <p:nvSpPr>
            <p:cNvPr id="13" name="Oval 12">
              <a:extLst>
                <a:ext uri="{FF2B5EF4-FFF2-40B4-BE49-F238E27FC236}">
                  <a16:creationId xmlns:a16="http://schemas.microsoft.com/office/drawing/2014/main" xmlns="" id="{E35F531D-749C-6846-AD72-DCCED92C3750}"/>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xmlns="" id="{BED0F9ED-A266-CD48-8518-1EB2BD6220FF}"/>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B64B7ACC-F6C1-7C4A-BA77-45B02EB7F1B1}"/>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TextBox 15">
            <a:extLst>
              <a:ext uri="{FF2B5EF4-FFF2-40B4-BE49-F238E27FC236}">
                <a16:creationId xmlns:a16="http://schemas.microsoft.com/office/drawing/2014/main" xmlns="" id="{D2B193B5-72CA-8D40-BB05-E8D4D1EF02DF}"/>
              </a:ext>
            </a:extLst>
          </p:cNvPr>
          <p:cNvSpPr txBox="1"/>
          <p:nvPr/>
        </p:nvSpPr>
        <p:spPr>
          <a:xfrm>
            <a:off x="2156432" y="3662662"/>
            <a:ext cx="2805517" cy="351635"/>
          </a:xfrm>
          <a:prstGeom prst="rect">
            <a:avLst/>
          </a:prstGeom>
          <a:noFill/>
        </p:spPr>
        <p:txBody>
          <a:bodyPr wrap="square" rtlCol="0">
            <a:spAutoFit/>
          </a:bodyPr>
          <a:lstStyle/>
          <a:p>
            <a:pPr algn="ctr"/>
            <a:r>
              <a:rPr lang="en-US" dirty="0">
                <a:ea typeface="Times New Roman" charset="0"/>
                <a:cs typeface="Times New Roman" charset="0"/>
              </a:rPr>
              <a:t>Emulated Storage Servers</a:t>
            </a:r>
          </a:p>
        </p:txBody>
      </p:sp>
      <p:sp>
        <p:nvSpPr>
          <p:cNvPr id="17" name="Rectangle 16">
            <a:extLst>
              <a:ext uri="{FF2B5EF4-FFF2-40B4-BE49-F238E27FC236}">
                <a16:creationId xmlns:a16="http://schemas.microsoft.com/office/drawing/2014/main" xmlns="" id="{145BE5EA-1D50-2E4E-9729-1853B8910BF0}"/>
              </a:ext>
            </a:extLst>
          </p:cNvPr>
          <p:cNvSpPr/>
          <p:nvPr/>
        </p:nvSpPr>
        <p:spPr>
          <a:xfrm>
            <a:off x="2278020" y="2197424"/>
            <a:ext cx="5475185" cy="745672"/>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Helvetica Neue" charset="0"/>
              <a:ea typeface="Helvetica Neue" charset="0"/>
              <a:cs typeface="Helvetica Neue" charset="0"/>
            </a:endParaRPr>
          </a:p>
        </p:txBody>
      </p:sp>
      <p:sp>
        <p:nvSpPr>
          <p:cNvPr id="18" name="Rectangle 17">
            <a:extLst>
              <a:ext uri="{FF2B5EF4-FFF2-40B4-BE49-F238E27FC236}">
                <a16:creationId xmlns:a16="http://schemas.microsoft.com/office/drawing/2014/main" xmlns="" id="{A4EB8F29-055A-7E45-8467-38CC6CEFB009}"/>
              </a:ext>
            </a:extLst>
          </p:cNvPr>
          <p:cNvSpPr/>
          <p:nvPr/>
        </p:nvSpPr>
        <p:spPr>
          <a:xfrm>
            <a:off x="2558694" y="1011690"/>
            <a:ext cx="4644190" cy="745671"/>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Neue" charset="0"/>
              <a:ea typeface="Helvetica Neue" charset="0"/>
              <a:cs typeface="Helvetica Neue" charset="0"/>
            </a:endParaRPr>
          </a:p>
        </p:txBody>
      </p:sp>
      <p:cxnSp>
        <p:nvCxnSpPr>
          <p:cNvPr id="36" name="Straight Arrow Connector 35">
            <a:extLst>
              <a:ext uri="{FF2B5EF4-FFF2-40B4-BE49-F238E27FC236}">
                <a16:creationId xmlns:a16="http://schemas.microsoft.com/office/drawing/2014/main" xmlns="" id="{D937F693-8F37-7143-A588-607B2DCBBD74}"/>
              </a:ext>
            </a:extLst>
          </p:cNvPr>
          <p:cNvCxnSpPr>
            <a:cxnSpLocks/>
            <a:stCxn id="17" idx="2"/>
            <a:endCxn id="17" idx="0"/>
          </p:cNvCxnSpPr>
          <p:nvPr/>
        </p:nvCxnSpPr>
        <p:spPr>
          <a:xfrm flipV="1">
            <a:off x="5015613" y="2197424"/>
            <a:ext cx="0" cy="745672"/>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xmlns="" id="{B7FBFF5A-448B-984F-9C13-668B87654E88}"/>
              </a:ext>
            </a:extLst>
          </p:cNvPr>
          <p:cNvSpPr txBox="1"/>
          <p:nvPr/>
        </p:nvSpPr>
        <p:spPr>
          <a:xfrm>
            <a:off x="2263218" y="2635825"/>
            <a:ext cx="2734285" cy="351635"/>
          </a:xfrm>
          <a:prstGeom prst="rect">
            <a:avLst/>
          </a:prstGeom>
          <a:noFill/>
        </p:spPr>
        <p:txBody>
          <a:bodyPr wrap="square" rtlCol="0">
            <a:spAutoFit/>
          </a:bodyPr>
          <a:lstStyle/>
          <a:p>
            <a:pPr algn="ctr"/>
            <a:r>
              <a:rPr lang="en-US" dirty="0">
                <a:ea typeface="Times New Roman" charset="0"/>
                <a:cs typeface="Times New Roman" charset="0"/>
              </a:rPr>
              <a:t>Emulated Lower-layer nodes</a:t>
            </a:r>
          </a:p>
        </p:txBody>
      </p:sp>
      <p:sp>
        <p:nvSpPr>
          <p:cNvPr id="39" name="TextBox 38">
            <a:extLst>
              <a:ext uri="{FF2B5EF4-FFF2-40B4-BE49-F238E27FC236}">
                <a16:creationId xmlns:a16="http://schemas.microsoft.com/office/drawing/2014/main" xmlns="" id="{4F3B756B-B981-124A-9B31-9E80D2409B9A}"/>
              </a:ext>
            </a:extLst>
          </p:cNvPr>
          <p:cNvSpPr txBox="1"/>
          <p:nvPr/>
        </p:nvSpPr>
        <p:spPr>
          <a:xfrm>
            <a:off x="4918512" y="2623872"/>
            <a:ext cx="2888486" cy="351635"/>
          </a:xfrm>
          <a:prstGeom prst="rect">
            <a:avLst/>
          </a:prstGeom>
          <a:noFill/>
        </p:spPr>
        <p:txBody>
          <a:bodyPr wrap="square" rtlCol="0">
            <a:spAutoFit/>
          </a:bodyPr>
          <a:lstStyle/>
          <a:p>
            <a:pPr algn="ctr"/>
            <a:r>
              <a:rPr lang="en-US" dirty="0">
                <a:ea typeface="Times New Roman" charset="0"/>
                <a:cs typeface="Times New Roman" charset="0"/>
              </a:rPr>
              <a:t>Emulated Client-side Switches</a:t>
            </a:r>
          </a:p>
        </p:txBody>
      </p:sp>
      <p:grpSp>
        <p:nvGrpSpPr>
          <p:cNvPr id="40" name="Group 39">
            <a:extLst>
              <a:ext uri="{FF2B5EF4-FFF2-40B4-BE49-F238E27FC236}">
                <a16:creationId xmlns:a16="http://schemas.microsoft.com/office/drawing/2014/main" xmlns="" id="{7632EE83-783A-3442-878B-0C0FFC4A27DC}"/>
              </a:ext>
            </a:extLst>
          </p:cNvPr>
          <p:cNvGrpSpPr/>
          <p:nvPr/>
        </p:nvGrpSpPr>
        <p:grpSpPr>
          <a:xfrm>
            <a:off x="6000075" y="2386679"/>
            <a:ext cx="595952" cy="137160"/>
            <a:chOff x="9779907" y="1771252"/>
            <a:chExt cx="595952" cy="137160"/>
          </a:xfrm>
        </p:grpSpPr>
        <p:sp>
          <p:nvSpPr>
            <p:cNvPr id="41" name="Oval 40">
              <a:extLst>
                <a:ext uri="{FF2B5EF4-FFF2-40B4-BE49-F238E27FC236}">
                  <a16:creationId xmlns:a16="http://schemas.microsoft.com/office/drawing/2014/main" xmlns="" id="{4F6A482F-8C89-7641-8F10-29D16C0F2842}"/>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2" name="Oval 41">
              <a:extLst>
                <a:ext uri="{FF2B5EF4-FFF2-40B4-BE49-F238E27FC236}">
                  <a16:creationId xmlns:a16="http://schemas.microsoft.com/office/drawing/2014/main" xmlns="" id="{1DABB5A6-D4BC-1F4F-864D-1C2BA45E0B6B}"/>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
          <p:nvSpPr>
            <p:cNvPr id="43" name="Oval 42">
              <a:extLst>
                <a:ext uri="{FF2B5EF4-FFF2-40B4-BE49-F238E27FC236}">
                  <a16:creationId xmlns:a16="http://schemas.microsoft.com/office/drawing/2014/main" xmlns="" id="{11F9238C-A22E-3042-83CE-461832387CAB}"/>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grpSp>
      <p:sp>
        <p:nvSpPr>
          <p:cNvPr id="47" name="TextBox 46">
            <a:extLst>
              <a:ext uri="{FF2B5EF4-FFF2-40B4-BE49-F238E27FC236}">
                <a16:creationId xmlns:a16="http://schemas.microsoft.com/office/drawing/2014/main" xmlns="" id="{11C3F387-6378-1E46-A469-BAB6BA6C69BD}"/>
              </a:ext>
            </a:extLst>
          </p:cNvPr>
          <p:cNvSpPr txBox="1"/>
          <p:nvPr/>
        </p:nvSpPr>
        <p:spPr>
          <a:xfrm>
            <a:off x="3201837" y="1455754"/>
            <a:ext cx="3394183" cy="351635"/>
          </a:xfrm>
          <a:prstGeom prst="rect">
            <a:avLst/>
          </a:prstGeom>
          <a:noFill/>
        </p:spPr>
        <p:txBody>
          <a:bodyPr wrap="square" rtlCol="0">
            <a:spAutoFit/>
          </a:bodyPr>
          <a:lstStyle/>
          <a:p>
            <a:pPr algn="ctr"/>
            <a:r>
              <a:rPr lang="en-US" dirty="0">
                <a:ea typeface="Times New Roman" charset="0"/>
                <a:cs typeface="Times New Roman" charset="0"/>
              </a:rPr>
              <a:t>Emulated Upper-layer nodes</a:t>
            </a:r>
          </a:p>
        </p:txBody>
      </p:sp>
      <p:sp>
        <p:nvSpPr>
          <p:cNvPr id="48" name="TextBox 47">
            <a:extLst>
              <a:ext uri="{FF2B5EF4-FFF2-40B4-BE49-F238E27FC236}">
                <a16:creationId xmlns:a16="http://schemas.microsoft.com/office/drawing/2014/main" xmlns="" id="{9A4E8B31-1003-6E4B-86CC-7C31E61E254C}"/>
              </a:ext>
            </a:extLst>
          </p:cNvPr>
          <p:cNvSpPr txBox="1"/>
          <p:nvPr/>
        </p:nvSpPr>
        <p:spPr>
          <a:xfrm>
            <a:off x="377005" y="1006508"/>
            <a:ext cx="1689333" cy="610936"/>
          </a:xfrm>
          <a:prstGeom prst="rect">
            <a:avLst/>
          </a:prstGeom>
          <a:noFill/>
        </p:spPr>
        <p:txBody>
          <a:bodyPr wrap="squar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6.5 </a:t>
            </a:r>
            <a:r>
              <a:rPr lang="en-US" dirty="0" err="1">
                <a:latin typeface="Helvetica Neue" panose="02000503000000020004" pitchFamily="2" charset="0"/>
                <a:ea typeface="Helvetica Neue" panose="02000503000000020004" pitchFamily="2" charset="0"/>
                <a:cs typeface="Helvetica Neue" panose="02000503000000020004" pitchFamily="2" charset="0"/>
              </a:rPr>
              <a:t>Tbps</a:t>
            </a:r>
            <a:endParaRPr lang="en-US" dirty="0">
              <a:latin typeface="Helvetica Neue" panose="02000503000000020004" pitchFamily="2" charset="0"/>
              <a:ea typeface="Helvetica Neue" panose="02000503000000020004" pitchFamily="2" charset="0"/>
              <a:cs typeface="Helvetica Neue" panose="02000503000000020004" pitchFamily="2" charset="0"/>
            </a:endParaRP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Barefoot Tofino</a:t>
            </a:r>
          </a:p>
        </p:txBody>
      </p:sp>
      <p:sp>
        <p:nvSpPr>
          <p:cNvPr id="49" name="TextBox 48">
            <a:extLst>
              <a:ext uri="{FF2B5EF4-FFF2-40B4-BE49-F238E27FC236}">
                <a16:creationId xmlns:a16="http://schemas.microsoft.com/office/drawing/2014/main" xmlns="" id="{DF5F0B37-BF45-544F-82EE-9089A7698C85}"/>
              </a:ext>
            </a:extLst>
          </p:cNvPr>
          <p:cNvSpPr txBox="1"/>
          <p:nvPr/>
        </p:nvSpPr>
        <p:spPr>
          <a:xfrm>
            <a:off x="499295" y="3392297"/>
            <a:ext cx="1478234" cy="610936"/>
          </a:xfrm>
          <a:prstGeom prst="rect">
            <a:avLst/>
          </a:prstGeom>
          <a:noFill/>
        </p:spPr>
        <p:txBody>
          <a:bodyPr wrap="squar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Two Physical</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Servers</a:t>
            </a:r>
          </a:p>
        </p:txBody>
      </p:sp>
      <p:cxnSp>
        <p:nvCxnSpPr>
          <p:cNvPr id="58" name="Straight Arrow Connector 57">
            <a:extLst>
              <a:ext uri="{FF2B5EF4-FFF2-40B4-BE49-F238E27FC236}">
                <a16:creationId xmlns:a16="http://schemas.microsoft.com/office/drawing/2014/main" xmlns="" id="{DD46E497-7CE1-C74D-9624-9417F7BA3D75}"/>
              </a:ext>
            </a:extLst>
          </p:cNvPr>
          <p:cNvCxnSpPr>
            <a:cxnSpLocks/>
          </p:cNvCxnSpPr>
          <p:nvPr/>
        </p:nvCxnSpPr>
        <p:spPr>
          <a:xfrm flipV="1">
            <a:off x="6333524" y="2943096"/>
            <a:ext cx="0" cy="420416"/>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xmlns="" id="{E51BFA75-76BB-4A41-BF86-474F27CB5867}"/>
              </a:ext>
            </a:extLst>
          </p:cNvPr>
          <p:cNvCxnSpPr>
            <a:cxnSpLocks/>
          </p:cNvCxnSpPr>
          <p:nvPr/>
        </p:nvCxnSpPr>
        <p:spPr>
          <a:xfrm flipV="1">
            <a:off x="6333524" y="1768021"/>
            <a:ext cx="0" cy="420416"/>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xmlns="" id="{7C244FE1-F6DB-5C4E-B1AF-C73B3EE4EA59}"/>
              </a:ext>
            </a:extLst>
          </p:cNvPr>
          <p:cNvCxnSpPr>
            <a:cxnSpLocks/>
          </p:cNvCxnSpPr>
          <p:nvPr/>
        </p:nvCxnSpPr>
        <p:spPr>
          <a:xfrm flipV="1">
            <a:off x="3499516" y="1768021"/>
            <a:ext cx="0" cy="420416"/>
          </a:xfrm>
          <a:prstGeom prst="straightConnector1">
            <a:avLst/>
          </a:prstGeom>
          <a:ln w="28575">
            <a:solidFill>
              <a:schemeClr val="tx1"/>
            </a:solidFill>
            <a:headEnd type="none" w="lg" len="lg"/>
            <a:tailEnd type="none" w="lg" len="med"/>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xmlns="" id="{E998ABE2-3416-B14C-AF4F-1C4BF59C71E1}"/>
              </a:ext>
            </a:extLst>
          </p:cNvPr>
          <p:cNvGrpSpPr/>
          <p:nvPr/>
        </p:nvGrpSpPr>
        <p:grpSpPr>
          <a:xfrm>
            <a:off x="4292256" y="1213802"/>
            <a:ext cx="1164786" cy="102876"/>
            <a:chOff x="5487884" y="2907438"/>
            <a:chExt cx="1402073" cy="137160"/>
          </a:xfrm>
        </p:grpSpPr>
        <p:grpSp>
          <p:nvGrpSpPr>
            <p:cNvPr id="65" name="Group 64">
              <a:extLst>
                <a:ext uri="{FF2B5EF4-FFF2-40B4-BE49-F238E27FC236}">
                  <a16:creationId xmlns:a16="http://schemas.microsoft.com/office/drawing/2014/main" xmlns="" id="{DA7BF4F5-014F-DC42-A4B4-44C734120994}"/>
                </a:ext>
              </a:extLst>
            </p:cNvPr>
            <p:cNvGrpSpPr/>
            <p:nvPr/>
          </p:nvGrpSpPr>
          <p:grpSpPr>
            <a:xfrm>
              <a:off x="5487884" y="2907438"/>
              <a:ext cx="595952" cy="137160"/>
              <a:chOff x="9779907" y="1771252"/>
              <a:chExt cx="595952" cy="137160"/>
            </a:xfrm>
          </p:grpSpPr>
          <p:sp>
            <p:nvSpPr>
              <p:cNvPr id="70" name="Oval 69">
                <a:extLst>
                  <a:ext uri="{FF2B5EF4-FFF2-40B4-BE49-F238E27FC236}">
                    <a16:creationId xmlns:a16="http://schemas.microsoft.com/office/drawing/2014/main" xmlns="" id="{FAC99AF2-7FDD-6149-BAE6-34673F57D645}"/>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a:extLst>
                  <a:ext uri="{FF2B5EF4-FFF2-40B4-BE49-F238E27FC236}">
                    <a16:creationId xmlns:a16="http://schemas.microsoft.com/office/drawing/2014/main" xmlns="" id="{F496FFC7-5C48-1647-9B7F-467BB7E78102}"/>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xmlns="" id="{E2CD8537-CDE7-9F42-9A4A-C79A02A360C5}"/>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xmlns="" id="{F2E7D7A3-48B9-9B48-BAB3-38D7EC051650}"/>
                </a:ext>
              </a:extLst>
            </p:cNvPr>
            <p:cNvGrpSpPr/>
            <p:nvPr/>
          </p:nvGrpSpPr>
          <p:grpSpPr>
            <a:xfrm>
              <a:off x="6294005" y="2907438"/>
              <a:ext cx="595952" cy="137160"/>
              <a:chOff x="9779907" y="1771252"/>
              <a:chExt cx="595952" cy="137160"/>
            </a:xfrm>
          </p:grpSpPr>
          <p:sp>
            <p:nvSpPr>
              <p:cNvPr id="67" name="Oval 66">
                <a:extLst>
                  <a:ext uri="{FF2B5EF4-FFF2-40B4-BE49-F238E27FC236}">
                    <a16:creationId xmlns:a16="http://schemas.microsoft.com/office/drawing/2014/main" xmlns="" id="{40059206-DC16-994C-B644-00BDF69681F4}"/>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xmlns="" id="{964D7477-0A51-404C-829F-8256FFDCE896}"/>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a:extLst>
                  <a:ext uri="{FF2B5EF4-FFF2-40B4-BE49-F238E27FC236}">
                    <a16:creationId xmlns:a16="http://schemas.microsoft.com/office/drawing/2014/main" xmlns="" id="{9C7ACE41-6C94-754B-B30C-014247773775}"/>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3" name="Group 72">
            <a:extLst>
              <a:ext uri="{FF2B5EF4-FFF2-40B4-BE49-F238E27FC236}">
                <a16:creationId xmlns:a16="http://schemas.microsoft.com/office/drawing/2014/main" xmlns="" id="{8AA2E1A5-D2A3-1042-85CD-9E63A7F11AB8}"/>
              </a:ext>
            </a:extLst>
          </p:cNvPr>
          <p:cNvGrpSpPr/>
          <p:nvPr/>
        </p:nvGrpSpPr>
        <p:grpSpPr>
          <a:xfrm>
            <a:off x="3087890" y="2419178"/>
            <a:ext cx="1164786" cy="102876"/>
            <a:chOff x="5487884" y="2907438"/>
            <a:chExt cx="1402073" cy="137160"/>
          </a:xfrm>
        </p:grpSpPr>
        <p:grpSp>
          <p:nvGrpSpPr>
            <p:cNvPr id="76" name="Group 75">
              <a:extLst>
                <a:ext uri="{FF2B5EF4-FFF2-40B4-BE49-F238E27FC236}">
                  <a16:creationId xmlns:a16="http://schemas.microsoft.com/office/drawing/2014/main" xmlns="" id="{24D74D6A-DD26-A641-B628-FAA02FA5B2C7}"/>
                </a:ext>
              </a:extLst>
            </p:cNvPr>
            <p:cNvGrpSpPr/>
            <p:nvPr/>
          </p:nvGrpSpPr>
          <p:grpSpPr>
            <a:xfrm>
              <a:off x="5487884" y="2907438"/>
              <a:ext cx="595952" cy="137160"/>
              <a:chOff x="9779907" y="1771252"/>
              <a:chExt cx="595952" cy="137160"/>
            </a:xfrm>
          </p:grpSpPr>
          <p:sp>
            <p:nvSpPr>
              <p:cNvPr id="81" name="Oval 80">
                <a:extLst>
                  <a:ext uri="{FF2B5EF4-FFF2-40B4-BE49-F238E27FC236}">
                    <a16:creationId xmlns:a16="http://schemas.microsoft.com/office/drawing/2014/main" xmlns="" id="{D43FF31F-B4A9-3B4C-BC91-FA0F84EDB7B0}"/>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xmlns="" id="{C86E8A1F-1E79-0342-9478-B0392DE26A65}"/>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Oval 82">
                <a:extLst>
                  <a:ext uri="{FF2B5EF4-FFF2-40B4-BE49-F238E27FC236}">
                    <a16:creationId xmlns:a16="http://schemas.microsoft.com/office/drawing/2014/main" xmlns="" id="{9DAAD782-0796-3F4C-8160-627E4DBA2707}"/>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76">
              <a:extLst>
                <a:ext uri="{FF2B5EF4-FFF2-40B4-BE49-F238E27FC236}">
                  <a16:creationId xmlns:a16="http://schemas.microsoft.com/office/drawing/2014/main" xmlns="" id="{977D89C5-61FD-C045-919F-695BD4FD4294}"/>
                </a:ext>
              </a:extLst>
            </p:cNvPr>
            <p:cNvGrpSpPr/>
            <p:nvPr/>
          </p:nvGrpSpPr>
          <p:grpSpPr>
            <a:xfrm>
              <a:off x="6294005" y="2907438"/>
              <a:ext cx="595952" cy="137160"/>
              <a:chOff x="9779907" y="1771252"/>
              <a:chExt cx="595952" cy="137160"/>
            </a:xfrm>
          </p:grpSpPr>
          <p:sp>
            <p:nvSpPr>
              <p:cNvPr id="78" name="Oval 77">
                <a:extLst>
                  <a:ext uri="{FF2B5EF4-FFF2-40B4-BE49-F238E27FC236}">
                    <a16:creationId xmlns:a16="http://schemas.microsoft.com/office/drawing/2014/main" xmlns="" id="{2A21BDC2-CF4C-4C4D-92F9-D5937DD95019}"/>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xmlns="" id="{19FF7F0E-97E5-014D-BCE4-0B62ABD7C96A}"/>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xmlns="" id="{788CEE88-B419-7444-88B8-98E11F377040}"/>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85" name="Picture 84">
            <a:extLst>
              <a:ext uri="{FF2B5EF4-FFF2-40B4-BE49-F238E27FC236}">
                <a16:creationId xmlns:a16="http://schemas.microsoft.com/office/drawing/2014/main" xmlns="" id="{AEBE0773-FB69-9748-A633-7DD9DE42EF33}"/>
              </a:ext>
            </a:extLst>
          </p:cNvPr>
          <p:cNvPicPr>
            <a:picLocks noChangeArrowheads="1"/>
          </p:cNvPicPr>
          <p:nvPr/>
        </p:nvPicPr>
        <p:blipFill>
          <a:blip r:embed="rId3"/>
          <a:srcRect/>
          <a:stretch>
            <a:fillRect/>
          </a:stretch>
        </p:blipFill>
        <p:spPr bwMode="auto">
          <a:xfrm>
            <a:off x="5599099" y="1002746"/>
            <a:ext cx="526311" cy="487542"/>
          </a:xfrm>
          <a:prstGeom prst="rect">
            <a:avLst/>
          </a:prstGeom>
          <a:noFill/>
          <a:ln w="12700">
            <a:noFill/>
            <a:miter lim="800000"/>
            <a:headEnd/>
            <a:tailEnd/>
          </a:ln>
          <a:effectLst/>
        </p:spPr>
      </p:pic>
      <p:pic>
        <p:nvPicPr>
          <p:cNvPr id="86" name="Picture 85">
            <a:extLst>
              <a:ext uri="{FF2B5EF4-FFF2-40B4-BE49-F238E27FC236}">
                <a16:creationId xmlns:a16="http://schemas.microsoft.com/office/drawing/2014/main" xmlns="" id="{CB45AF65-F06C-464A-82DD-5999F96B8813}"/>
              </a:ext>
            </a:extLst>
          </p:cNvPr>
          <p:cNvPicPr>
            <a:picLocks noChangeArrowheads="1"/>
          </p:cNvPicPr>
          <p:nvPr/>
        </p:nvPicPr>
        <p:blipFill>
          <a:blip r:embed="rId3"/>
          <a:srcRect/>
          <a:stretch>
            <a:fillRect/>
          </a:stretch>
        </p:blipFill>
        <p:spPr bwMode="auto">
          <a:xfrm>
            <a:off x="3612694" y="1031378"/>
            <a:ext cx="526311" cy="487542"/>
          </a:xfrm>
          <a:prstGeom prst="rect">
            <a:avLst/>
          </a:prstGeom>
          <a:noFill/>
          <a:ln w="12700">
            <a:noFill/>
            <a:miter lim="800000"/>
            <a:headEnd/>
            <a:tailEnd/>
          </a:ln>
          <a:effectLst/>
        </p:spPr>
      </p:pic>
      <p:pic>
        <p:nvPicPr>
          <p:cNvPr id="89" name="Picture 88">
            <a:extLst>
              <a:ext uri="{FF2B5EF4-FFF2-40B4-BE49-F238E27FC236}">
                <a16:creationId xmlns:a16="http://schemas.microsoft.com/office/drawing/2014/main" xmlns="" id="{1C97DD24-808F-6440-A36B-603455F77A47}"/>
              </a:ext>
            </a:extLst>
          </p:cNvPr>
          <p:cNvPicPr>
            <a:picLocks noChangeArrowheads="1"/>
          </p:cNvPicPr>
          <p:nvPr/>
        </p:nvPicPr>
        <p:blipFill>
          <a:blip r:embed="rId3"/>
          <a:srcRect/>
          <a:stretch>
            <a:fillRect/>
          </a:stretch>
        </p:blipFill>
        <p:spPr bwMode="auto">
          <a:xfrm>
            <a:off x="2453397" y="2218068"/>
            <a:ext cx="526311" cy="487542"/>
          </a:xfrm>
          <a:prstGeom prst="rect">
            <a:avLst/>
          </a:prstGeom>
          <a:noFill/>
          <a:ln w="12700">
            <a:noFill/>
            <a:miter lim="800000"/>
            <a:headEnd/>
            <a:tailEnd/>
          </a:ln>
          <a:effectLst/>
        </p:spPr>
      </p:pic>
      <p:pic>
        <p:nvPicPr>
          <p:cNvPr id="90" name="Picture 89">
            <a:extLst>
              <a:ext uri="{FF2B5EF4-FFF2-40B4-BE49-F238E27FC236}">
                <a16:creationId xmlns:a16="http://schemas.microsoft.com/office/drawing/2014/main" xmlns="" id="{B0C9C7D3-D7CC-7B40-946D-5077CD7E808D}"/>
              </a:ext>
            </a:extLst>
          </p:cNvPr>
          <p:cNvPicPr>
            <a:picLocks noChangeArrowheads="1"/>
          </p:cNvPicPr>
          <p:nvPr/>
        </p:nvPicPr>
        <p:blipFill>
          <a:blip r:embed="rId3"/>
          <a:srcRect/>
          <a:stretch>
            <a:fillRect/>
          </a:stretch>
        </p:blipFill>
        <p:spPr bwMode="auto">
          <a:xfrm>
            <a:off x="4344912" y="2228681"/>
            <a:ext cx="526311" cy="487542"/>
          </a:xfrm>
          <a:prstGeom prst="rect">
            <a:avLst/>
          </a:prstGeom>
          <a:noFill/>
          <a:ln w="12700">
            <a:noFill/>
            <a:miter lim="800000"/>
            <a:headEnd/>
            <a:tailEnd/>
          </a:ln>
          <a:effectLst/>
        </p:spPr>
      </p:pic>
      <p:pic>
        <p:nvPicPr>
          <p:cNvPr id="91" name="Picture 90">
            <a:extLst>
              <a:ext uri="{FF2B5EF4-FFF2-40B4-BE49-F238E27FC236}">
                <a16:creationId xmlns:a16="http://schemas.microsoft.com/office/drawing/2014/main" xmlns="" id="{31C2938F-45AB-2D49-A938-C7EF5AF44F66}"/>
              </a:ext>
            </a:extLst>
          </p:cNvPr>
          <p:cNvPicPr>
            <a:picLocks noChangeArrowheads="1"/>
          </p:cNvPicPr>
          <p:nvPr/>
        </p:nvPicPr>
        <p:blipFill>
          <a:blip r:embed="rId3">
            <a:duotone>
              <a:prstClr val="black"/>
              <a:schemeClr val="accent1">
                <a:tint val="45000"/>
                <a:satMod val="400000"/>
              </a:schemeClr>
            </a:duotone>
          </a:blip>
          <a:srcRect/>
          <a:stretch>
            <a:fillRect/>
          </a:stretch>
        </p:blipFill>
        <p:spPr bwMode="auto">
          <a:xfrm>
            <a:off x="5268729" y="2210417"/>
            <a:ext cx="526311" cy="487542"/>
          </a:xfrm>
          <a:prstGeom prst="rect">
            <a:avLst/>
          </a:prstGeom>
          <a:noFill/>
          <a:ln w="12700">
            <a:noFill/>
            <a:miter lim="800000"/>
            <a:headEnd/>
            <a:tailEnd/>
          </a:ln>
          <a:effectLst/>
        </p:spPr>
      </p:pic>
      <p:pic>
        <p:nvPicPr>
          <p:cNvPr id="92" name="Picture 91">
            <a:extLst>
              <a:ext uri="{FF2B5EF4-FFF2-40B4-BE49-F238E27FC236}">
                <a16:creationId xmlns:a16="http://schemas.microsoft.com/office/drawing/2014/main" xmlns="" id="{5B9CC9DD-9AB0-4C42-A01D-142E8ECD74C4}"/>
              </a:ext>
            </a:extLst>
          </p:cNvPr>
          <p:cNvPicPr>
            <a:picLocks noChangeArrowheads="1"/>
          </p:cNvPicPr>
          <p:nvPr/>
        </p:nvPicPr>
        <p:blipFill>
          <a:blip r:embed="rId3">
            <a:duotone>
              <a:prstClr val="black"/>
              <a:schemeClr val="accent1">
                <a:tint val="45000"/>
                <a:satMod val="400000"/>
              </a:schemeClr>
            </a:duotone>
          </a:blip>
          <a:srcRect/>
          <a:stretch>
            <a:fillRect/>
          </a:stretch>
        </p:blipFill>
        <p:spPr bwMode="auto">
          <a:xfrm>
            <a:off x="6848687" y="2201076"/>
            <a:ext cx="526311" cy="487542"/>
          </a:xfrm>
          <a:prstGeom prst="rect">
            <a:avLst/>
          </a:prstGeom>
          <a:noFill/>
          <a:ln w="12700">
            <a:noFill/>
            <a:miter lim="800000"/>
            <a:headEnd/>
            <a:tailEnd/>
          </a:ln>
          <a:effectLst/>
        </p:spPr>
      </p:pic>
      <p:sp>
        <p:nvSpPr>
          <p:cNvPr id="97" name="Can 96">
            <a:extLst>
              <a:ext uri="{FF2B5EF4-FFF2-40B4-BE49-F238E27FC236}">
                <a16:creationId xmlns:a16="http://schemas.microsoft.com/office/drawing/2014/main" xmlns="" id="{A645A1AD-B322-D346-A4C5-379F2062D41D}"/>
              </a:ext>
            </a:extLst>
          </p:cNvPr>
          <p:cNvSpPr/>
          <p:nvPr/>
        </p:nvSpPr>
        <p:spPr>
          <a:xfrm>
            <a:off x="2508922" y="3366677"/>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98" name="Can 97">
            <a:extLst>
              <a:ext uri="{FF2B5EF4-FFF2-40B4-BE49-F238E27FC236}">
                <a16:creationId xmlns:a16="http://schemas.microsoft.com/office/drawing/2014/main" xmlns="" id="{BE6C9684-E9E5-524D-9510-077C8371AD4B}"/>
              </a:ext>
            </a:extLst>
          </p:cNvPr>
          <p:cNvSpPr/>
          <p:nvPr/>
        </p:nvSpPr>
        <p:spPr>
          <a:xfrm>
            <a:off x="4158530" y="3388604"/>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0" name="Rectangle 99">
            <a:extLst>
              <a:ext uri="{FF2B5EF4-FFF2-40B4-BE49-F238E27FC236}">
                <a16:creationId xmlns:a16="http://schemas.microsoft.com/office/drawing/2014/main" xmlns="" id="{087F06E7-0DD2-2D41-BA57-2CFA161A268E}"/>
              </a:ext>
            </a:extLst>
          </p:cNvPr>
          <p:cNvSpPr/>
          <p:nvPr/>
        </p:nvSpPr>
        <p:spPr>
          <a:xfrm>
            <a:off x="4919629" y="3314875"/>
            <a:ext cx="2560320" cy="695124"/>
          </a:xfrm>
          <a:prstGeom prst="rect">
            <a:avLst/>
          </a:prstGeom>
          <a:solidFill>
            <a:schemeClr val="bg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elvetica Neue" charset="0"/>
              <a:ea typeface="Helvetica Neue" charset="0"/>
              <a:cs typeface="Helvetica Neue" charset="0"/>
            </a:endParaRPr>
          </a:p>
        </p:txBody>
      </p:sp>
      <p:grpSp>
        <p:nvGrpSpPr>
          <p:cNvPr id="103" name="Group 102">
            <a:extLst>
              <a:ext uri="{FF2B5EF4-FFF2-40B4-BE49-F238E27FC236}">
                <a16:creationId xmlns:a16="http://schemas.microsoft.com/office/drawing/2014/main" xmlns="" id="{0FDF65D0-7C7A-D341-9F4A-AA086FD258B8}"/>
              </a:ext>
            </a:extLst>
          </p:cNvPr>
          <p:cNvGrpSpPr/>
          <p:nvPr/>
        </p:nvGrpSpPr>
        <p:grpSpPr>
          <a:xfrm>
            <a:off x="5934978" y="3486048"/>
            <a:ext cx="595952" cy="137160"/>
            <a:chOff x="9779907" y="1771252"/>
            <a:chExt cx="595952" cy="137160"/>
          </a:xfrm>
        </p:grpSpPr>
        <p:sp>
          <p:nvSpPr>
            <p:cNvPr id="104" name="Oval 103">
              <a:extLst>
                <a:ext uri="{FF2B5EF4-FFF2-40B4-BE49-F238E27FC236}">
                  <a16:creationId xmlns:a16="http://schemas.microsoft.com/office/drawing/2014/main" xmlns="" id="{19301DBB-45CD-C842-849A-7EAD7336BC52}"/>
                </a:ext>
              </a:extLst>
            </p:cNvPr>
            <p:cNvSpPr/>
            <p:nvPr/>
          </p:nvSpPr>
          <p:spPr>
            <a:xfrm>
              <a:off x="9779907"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xmlns="" id="{3C4F4ABB-0293-174B-8AEB-ABA79274C721}"/>
                </a:ext>
              </a:extLst>
            </p:cNvPr>
            <p:cNvSpPr/>
            <p:nvPr/>
          </p:nvSpPr>
          <p:spPr>
            <a:xfrm>
              <a:off x="10009303"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xmlns="" id="{764B5BCC-0597-1143-871F-6337FAD7E4A0}"/>
                </a:ext>
              </a:extLst>
            </p:cNvPr>
            <p:cNvSpPr/>
            <p:nvPr/>
          </p:nvSpPr>
          <p:spPr>
            <a:xfrm>
              <a:off x="10238699" y="1771252"/>
              <a:ext cx="137160" cy="1371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7" name="Can 106">
            <a:extLst>
              <a:ext uri="{FF2B5EF4-FFF2-40B4-BE49-F238E27FC236}">
                <a16:creationId xmlns:a16="http://schemas.microsoft.com/office/drawing/2014/main" xmlns="" id="{653F92B8-D615-5047-AE14-9D9C607DC12D}"/>
              </a:ext>
            </a:extLst>
          </p:cNvPr>
          <p:cNvSpPr/>
          <p:nvPr/>
        </p:nvSpPr>
        <p:spPr>
          <a:xfrm>
            <a:off x="5278929" y="3388604"/>
            <a:ext cx="467833" cy="297712"/>
          </a:xfrm>
          <a:prstGeom prst="can">
            <a:avLst/>
          </a:prstGeom>
          <a:solidFill>
            <a:schemeClr val="accent4">
              <a:lumMod val="75000"/>
            </a:schemeClr>
          </a:solid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8" name="Can 107">
            <a:extLst>
              <a:ext uri="{FF2B5EF4-FFF2-40B4-BE49-F238E27FC236}">
                <a16:creationId xmlns:a16="http://schemas.microsoft.com/office/drawing/2014/main" xmlns="" id="{F8C8279D-4613-DD41-B818-A5F06415F80D}"/>
              </a:ext>
            </a:extLst>
          </p:cNvPr>
          <p:cNvSpPr/>
          <p:nvPr/>
        </p:nvSpPr>
        <p:spPr>
          <a:xfrm>
            <a:off x="6741069" y="3376653"/>
            <a:ext cx="467833" cy="297712"/>
          </a:xfrm>
          <a:prstGeom prst="can">
            <a:avLst/>
          </a:prstGeom>
          <a:solidFill>
            <a:schemeClr val="accent4">
              <a:lumMod val="75000"/>
            </a:schemeClr>
          </a:solid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109" name="TextBox 108">
            <a:extLst>
              <a:ext uri="{FF2B5EF4-FFF2-40B4-BE49-F238E27FC236}">
                <a16:creationId xmlns:a16="http://schemas.microsoft.com/office/drawing/2014/main" xmlns="" id="{2E832105-3AB5-8342-802A-02EBEC5E2DC5}"/>
              </a:ext>
            </a:extLst>
          </p:cNvPr>
          <p:cNvSpPr txBox="1"/>
          <p:nvPr/>
        </p:nvSpPr>
        <p:spPr>
          <a:xfrm>
            <a:off x="4836645" y="3682709"/>
            <a:ext cx="2805517" cy="351635"/>
          </a:xfrm>
          <a:prstGeom prst="rect">
            <a:avLst/>
          </a:prstGeom>
          <a:noFill/>
        </p:spPr>
        <p:txBody>
          <a:bodyPr wrap="square" rtlCol="0">
            <a:spAutoFit/>
          </a:bodyPr>
          <a:lstStyle/>
          <a:p>
            <a:pPr algn="ctr"/>
            <a:r>
              <a:rPr lang="en-US" dirty="0">
                <a:ea typeface="Times New Roman" charset="0"/>
                <a:cs typeface="Times New Roman" charset="0"/>
              </a:rPr>
              <a:t>Emulated Client Servers</a:t>
            </a:r>
          </a:p>
        </p:txBody>
      </p:sp>
      <p:sp>
        <p:nvSpPr>
          <p:cNvPr id="114" name="TextBox 113">
            <a:extLst>
              <a:ext uri="{FF2B5EF4-FFF2-40B4-BE49-F238E27FC236}">
                <a16:creationId xmlns:a16="http://schemas.microsoft.com/office/drawing/2014/main" xmlns="" id="{5409968E-1DD7-A748-A750-9553327EAA1C}"/>
              </a:ext>
            </a:extLst>
          </p:cNvPr>
          <p:cNvSpPr txBox="1"/>
          <p:nvPr/>
        </p:nvSpPr>
        <p:spPr>
          <a:xfrm>
            <a:off x="370194" y="2186975"/>
            <a:ext cx="1689333" cy="610936"/>
          </a:xfrm>
          <a:prstGeom prst="rect">
            <a:avLst/>
          </a:prstGeom>
          <a:noFill/>
        </p:spPr>
        <p:txBody>
          <a:bodyPr wrap="squar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6.5 </a:t>
            </a:r>
            <a:r>
              <a:rPr lang="en-US" dirty="0" err="1">
                <a:latin typeface="Helvetica Neue" panose="02000503000000020004" pitchFamily="2" charset="0"/>
                <a:ea typeface="Helvetica Neue" panose="02000503000000020004" pitchFamily="2" charset="0"/>
                <a:cs typeface="Helvetica Neue" panose="02000503000000020004" pitchFamily="2" charset="0"/>
              </a:rPr>
              <a:t>Tbps</a:t>
            </a:r>
            <a:endParaRPr lang="en-US" dirty="0">
              <a:latin typeface="Helvetica Neue" panose="02000503000000020004" pitchFamily="2" charset="0"/>
              <a:ea typeface="Helvetica Neue" panose="02000503000000020004" pitchFamily="2" charset="0"/>
              <a:cs typeface="Helvetica Neue" panose="02000503000000020004" pitchFamily="2" charset="0"/>
            </a:endParaRP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Barefoot Tofino</a:t>
            </a:r>
          </a:p>
        </p:txBody>
      </p:sp>
    </p:spTree>
    <p:extLst>
      <p:ext uri="{BB962C8B-B14F-4D97-AF65-F5344CB8AC3E}">
        <p14:creationId xmlns:p14="http://schemas.microsoft.com/office/powerpoint/2010/main" val="6025897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Evaluation Takeaways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32</a:t>
            </a:fld>
            <a:endParaRPr lang="en-US" dirty="0">
              <a:latin typeface="Helvetica" charset="0"/>
              <a:ea typeface="Helvetica" charset="0"/>
              <a:cs typeface="Helvetica" charset="0"/>
            </a:endParaRPr>
          </a:p>
        </p:txBody>
      </p:sp>
      <p:sp>
        <p:nvSpPr>
          <p:cNvPr id="5" name="TextBox 4">
            <a:extLst>
              <a:ext uri="{FF2B5EF4-FFF2-40B4-BE49-F238E27FC236}">
                <a16:creationId xmlns:a16="http://schemas.microsoft.com/office/drawing/2014/main" xmlns="" id="{77E64A2E-2AD1-CF4D-B75E-BFC2E9C37ED6}"/>
              </a:ext>
            </a:extLst>
          </p:cNvPr>
          <p:cNvSpPr txBox="1"/>
          <p:nvPr/>
        </p:nvSpPr>
        <p:spPr>
          <a:xfrm>
            <a:off x="222423" y="1000896"/>
            <a:ext cx="8801262" cy="4154984"/>
          </a:xfrm>
          <a:prstGeom prst="rect">
            <a:avLst/>
          </a:prstGeom>
          <a:noFill/>
        </p:spPr>
        <p:txBody>
          <a:bodyPr wrap="square" rtlCol="0">
            <a:spAutoFit/>
          </a:bodyPr>
          <a:lstStyle/>
          <a:p>
            <a:pPr marL="342900" indent="-34290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For read queries, </a:t>
            </a:r>
            <a:r>
              <a:rPr lang="en-US" sz="22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works as good as Cache-Replication.</a:t>
            </a:r>
            <a:endParaRPr lang="en-US" sz="20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pPr lvl="1"/>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pPr lvl="1"/>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For write queries, </a:t>
            </a:r>
            <a:r>
              <a:rPr lang="en-US" sz="22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has performed significantly better:</a:t>
            </a:r>
          </a:p>
          <a:p>
            <a:pPr marL="770822" lvl="1" indent="-34290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 </a:t>
            </a:r>
            <a:r>
              <a:rPr lang="en-US" sz="2000" dirty="0">
                <a:latin typeface="Helvetica Neue" panose="02000503000000020004" pitchFamily="2" charset="0"/>
                <a:ea typeface="Helvetica Neue" panose="02000503000000020004" pitchFamily="2" charset="0"/>
                <a:cs typeface="Helvetica Neue" panose="02000503000000020004" pitchFamily="2" charset="0"/>
              </a:rPr>
              <a:t>When write ratio (&lt;0.3), better throughput.</a:t>
            </a:r>
          </a:p>
          <a:p>
            <a:pPr marL="770822" lvl="1" indent="-342900">
              <a:buFont typeface="Wingdings" pitchFamily="2" charset="2"/>
              <a:buChar char="§"/>
            </a:pPr>
            <a:r>
              <a:rPr lang="en-US" sz="2000" dirty="0">
                <a:latin typeface="Helvetica Neue" panose="02000503000000020004" pitchFamily="2" charset="0"/>
                <a:ea typeface="Helvetica Neue" panose="02000503000000020004" pitchFamily="2" charset="0"/>
                <a:cs typeface="Helvetica Neue" panose="02000503000000020004" pitchFamily="2" charset="0"/>
              </a:rPr>
              <a:t> When write ratio (&gt;0.3), as good as Cache-Partition.</a:t>
            </a: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endParaRPr lang="en-US" sz="2200" dirty="0">
              <a:solidFill>
                <a:schemeClr val="accent5"/>
              </a:solidFill>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33583570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balances the loads of different clusters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33</a:t>
            </a:fld>
            <a:endParaRPr lang="en-US" dirty="0">
              <a:latin typeface="Helvetica" charset="0"/>
              <a:ea typeface="Helvetica" charset="0"/>
              <a:cs typeface="Helvetica" charset="0"/>
            </a:endParaRPr>
          </a:p>
        </p:txBody>
      </p:sp>
      <p:sp>
        <p:nvSpPr>
          <p:cNvPr id="7" name="TextBox 6">
            <a:extLst>
              <a:ext uri="{FF2B5EF4-FFF2-40B4-BE49-F238E27FC236}">
                <a16:creationId xmlns:a16="http://schemas.microsoft.com/office/drawing/2014/main" xmlns="" id="{FD3103DC-B0A5-364F-96C0-CB8A8599DEDD}"/>
              </a:ext>
            </a:extLst>
          </p:cNvPr>
          <p:cNvSpPr txBox="1"/>
          <p:nvPr/>
        </p:nvSpPr>
        <p:spPr>
          <a:xfrm>
            <a:off x="638423" y="4376084"/>
            <a:ext cx="757137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000" dirty="0">
                <a:latin typeface="Helvetica Neue" panose="02000503000000020004" pitchFamily="2" charset="0"/>
                <a:ea typeface="Helvetica Neue" panose="02000503000000020004" pitchFamily="2" charset="0"/>
                <a:cs typeface="Helvetica Neue" panose="02000503000000020004" pitchFamily="2" charset="0"/>
              </a:rPr>
              <a:t> offers nearly perfect throughput for skewed workloads</a:t>
            </a:r>
          </a:p>
        </p:txBody>
      </p:sp>
      <p:pic>
        <p:nvPicPr>
          <p:cNvPr id="4" name="Picture 3">
            <a:extLst>
              <a:ext uri="{FF2B5EF4-FFF2-40B4-BE49-F238E27FC236}">
                <a16:creationId xmlns:a16="http://schemas.microsoft.com/office/drawing/2014/main" xmlns="" id="{A9418661-A3E3-E349-B3FC-FDE7483D1273}"/>
              </a:ext>
            </a:extLst>
          </p:cNvPr>
          <p:cNvPicPr>
            <a:picLocks noChangeAspect="1"/>
          </p:cNvPicPr>
          <p:nvPr/>
        </p:nvPicPr>
        <p:blipFill>
          <a:blip r:embed="rId3"/>
          <a:stretch>
            <a:fillRect/>
          </a:stretch>
        </p:blipFill>
        <p:spPr>
          <a:xfrm>
            <a:off x="1798825" y="860793"/>
            <a:ext cx="5250570" cy="3283414"/>
          </a:xfrm>
          <a:prstGeom prst="rect">
            <a:avLst/>
          </a:prstGeom>
        </p:spPr>
      </p:pic>
    </p:spTree>
    <p:extLst>
      <p:ext uri="{BB962C8B-B14F-4D97-AF65-F5344CB8AC3E}">
        <p14:creationId xmlns:p14="http://schemas.microsoft.com/office/powerpoint/2010/main" val="36603821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scales linearly with the number of nodes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34</a:t>
            </a:fld>
            <a:endParaRPr lang="en-US" dirty="0">
              <a:latin typeface="Helvetica" charset="0"/>
              <a:ea typeface="Helvetica" charset="0"/>
              <a:cs typeface="Helvetica" charset="0"/>
            </a:endParaRPr>
          </a:p>
        </p:txBody>
      </p:sp>
      <p:sp>
        <p:nvSpPr>
          <p:cNvPr id="4" name="TextBox 3">
            <a:extLst>
              <a:ext uri="{FF2B5EF4-FFF2-40B4-BE49-F238E27FC236}">
                <a16:creationId xmlns:a16="http://schemas.microsoft.com/office/drawing/2014/main" xmlns="" id="{4A46B579-0362-C346-9917-BA82C3EF86A0}"/>
              </a:ext>
            </a:extLst>
          </p:cNvPr>
          <p:cNvSpPr txBox="1"/>
          <p:nvPr/>
        </p:nvSpPr>
        <p:spPr>
          <a:xfrm>
            <a:off x="537910" y="4504075"/>
            <a:ext cx="757137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000" dirty="0">
                <a:latin typeface="Helvetica Neue" panose="02000503000000020004" pitchFamily="2" charset="0"/>
                <a:ea typeface="Helvetica Neue" panose="02000503000000020004" pitchFamily="2" charset="0"/>
                <a:cs typeface="Helvetica Neue" panose="02000503000000020004" pitchFamily="2" charset="0"/>
              </a:rPr>
              <a:t> can support very large storage clusters.</a:t>
            </a:r>
          </a:p>
        </p:txBody>
      </p:sp>
      <p:pic>
        <p:nvPicPr>
          <p:cNvPr id="5" name="Picture 4">
            <a:extLst>
              <a:ext uri="{FF2B5EF4-FFF2-40B4-BE49-F238E27FC236}">
                <a16:creationId xmlns:a16="http://schemas.microsoft.com/office/drawing/2014/main" xmlns="" id="{A656B82D-18BD-D243-9082-7469364C6818}"/>
              </a:ext>
            </a:extLst>
          </p:cNvPr>
          <p:cNvPicPr>
            <a:picLocks noChangeAspect="1"/>
          </p:cNvPicPr>
          <p:nvPr/>
        </p:nvPicPr>
        <p:blipFill>
          <a:blip r:embed="rId3"/>
          <a:stretch>
            <a:fillRect/>
          </a:stretch>
        </p:blipFill>
        <p:spPr>
          <a:xfrm>
            <a:off x="1702097" y="922389"/>
            <a:ext cx="5382126" cy="3298722"/>
          </a:xfrm>
          <a:prstGeom prst="rect">
            <a:avLst/>
          </a:prstGeom>
        </p:spPr>
      </p:pic>
    </p:spTree>
    <p:extLst>
      <p:ext uri="{BB962C8B-B14F-4D97-AF65-F5344CB8AC3E}">
        <p14:creationId xmlns:p14="http://schemas.microsoft.com/office/powerpoint/2010/main" val="42011784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incurs small cache coherence cost</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35</a:t>
            </a:fld>
            <a:endParaRPr lang="en-US" dirty="0">
              <a:latin typeface="Helvetica" charset="0"/>
              <a:ea typeface="Helvetica" charset="0"/>
              <a:cs typeface="Helvetica" charset="0"/>
            </a:endParaRPr>
          </a:p>
        </p:txBody>
      </p:sp>
      <p:pic>
        <p:nvPicPr>
          <p:cNvPr id="4" name="Picture 3">
            <a:extLst>
              <a:ext uri="{FF2B5EF4-FFF2-40B4-BE49-F238E27FC236}">
                <a16:creationId xmlns:a16="http://schemas.microsoft.com/office/drawing/2014/main" xmlns="" id="{B5679A69-E1CD-0C4A-8A17-BB3CAB15513E}"/>
              </a:ext>
            </a:extLst>
          </p:cNvPr>
          <p:cNvPicPr>
            <a:picLocks noChangeAspect="1"/>
          </p:cNvPicPr>
          <p:nvPr/>
        </p:nvPicPr>
        <p:blipFill>
          <a:blip r:embed="rId3"/>
          <a:stretch>
            <a:fillRect/>
          </a:stretch>
        </p:blipFill>
        <p:spPr>
          <a:xfrm>
            <a:off x="799978" y="1326570"/>
            <a:ext cx="7107657" cy="2766739"/>
          </a:xfrm>
          <a:prstGeom prst="rect">
            <a:avLst/>
          </a:prstGeom>
        </p:spPr>
      </p:pic>
      <p:sp>
        <p:nvSpPr>
          <p:cNvPr id="6" name="TextBox 5">
            <a:extLst>
              <a:ext uri="{FF2B5EF4-FFF2-40B4-BE49-F238E27FC236}">
                <a16:creationId xmlns:a16="http://schemas.microsoft.com/office/drawing/2014/main" xmlns="" id="{B6977EF4-C451-174B-889E-7AED17AB3852}"/>
              </a:ext>
            </a:extLst>
          </p:cNvPr>
          <p:cNvSpPr txBox="1"/>
          <p:nvPr/>
        </p:nvSpPr>
        <p:spPr>
          <a:xfrm>
            <a:off x="628650" y="4367153"/>
            <a:ext cx="7661108"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Under Zipf</a:t>
            </a:r>
            <a:r>
              <a:rPr lang="en-US" altLang="zh-CN" sz="2000" dirty="0">
                <a:latin typeface="Helvetica Neue" panose="02000503000000020004" pitchFamily="2" charset="0"/>
                <a:ea typeface="Helvetica Neue" panose="02000503000000020004" pitchFamily="2" charset="0"/>
                <a:cs typeface="Helvetica Neue" panose="02000503000000020004" pitchFamily="2" charset="0"/>
              </a:rPr>
              <a:t>-0.99 workload, </a:t>
            </a:r>
            <a:r>
              <a:rPr lang="en-US" altLang="zh-CN" sz="20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altLang="zh-CN" sz="2000" dirty="0">
                <a:latin typeface="Helvetica Neue" panose="02000503000000020004" pitchFamily="2" charset="0"/>
                <a:ea typeface="Helvetica Neue" panose="02000503000000020004" pitchFamily="2" charset="0"/>
                <a:cs typeface="Helvetica Neue" panose="02000503000000020004" pitchFamily="2" charset="0"/>
              </a:rPr>
              <a:t> offers best write throughput.</a:t>
            </a:r>
            <a:r>
              <a:rPr lang="zh-CN" altLang="en-US" sz="2000" dirty="0">
                <a:latin typeface="Helvetica Neue" panose="02000503000000020004" pitchFamily="2" charset="0"/>
                <a:ea typeface="Helvetica Neue" panose="02000503000000020004" pitchFamily="2" charset="0"/>
                <a:cs typeface="Helvetica Neue" panose="02000503000000020004" pitchFamily="2" charset="0"/>
              </a:rPr>
              <a:t> </a:t>
            </a:r>
            <a:endParaRPr lang="en-US" sz="2000"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24072937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Conclusions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36</a:t>
            </a:fld>
            <a:endParaRPr lang="en-US" dirty="0">
              <a:latin typeface="Helvetica" charset="0"/>
              <a:ea typeface="Helvetica" charset="0"/>
              <a:cs typeface="Helvetica" charset="0"/>
            </a:endParaRPr>
          </a:p>
        </p:txBody>
      </p:sp>
      <p:sp>
        <p:nvSpPr>
          <p:cNvPr id="4" name="TextBox 3">
            <a:extLst>
              <a:ext uri="{FF2B5EF4-FFF2-40B4-BE49-F238E27FC236}">
                <a16:creationId xmlns:a16="http://schemas.microsoft.com/office/drawing/2014/main" xmlns="" id="{392A1847-DF3C-9B42-AED2-A442564FF645}"/>
              </a:ext>
            </a:extLst>
          </p:cNvPr>
          <p:cNvSpPr txBox="1"/>
          <p:nvPr/>
        </p:nvSpPr>
        <p:spPr>
          <a:xfrm>
            <a:off x="372979" y="852916"/>
            <a:ext cx="8554453" cy="3139321"/>
          </a:xfrm>
          <a:prstGeom prst="rect">
            <a:avLst/>
          </a:prstGeom>
          <a:noFill/>
        </p:spPr>
        <p:txBody>
          <a:bodyPr wrap="square" rtlCol="0">
            <a:spAutoFit/>
          </a:bodyPr>
          <a:lstStyle/>
          <a:p>
            <a:pPr marL="342900" indent="-342900">
              <a:buFont typeface="Wingdings" pitchFamily="2" charset="2"/>
              <a:buChar char="§"/>
            </a:pPr>
            <a:r>
              <a:rPr lang="en-US" sz="22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is a general distributed caching mechanism to ensure load balancing crossing many storage clusters. </a:t>
            </a:r>
          </a:p>
          <a:p>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r>
              <a:rPr lang="en-US" sz="22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requires simple primitives (independent hashing, power-of-two-choices routing).</a:t>
            </a:r>
          </a:p>
          <a:p>
            <a:pPr marL="342900" indent="-342900">
              <a:buFont typeface="Wingdings" pitchFamily="2" charset="2"/>
              <a:buChar char="§"/>
            </a:pPr>
            <a:endParaRPr lang="en-US" sz="22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r>
              <a:rPr lang="en-US" sz="22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200" dirty="0">
                <a:latin typeface="Helvetica Neue" panose="02000503000000020004" pitchFamily="2" charset="0"/>
                <a:ea typeface="Helvetica Neue" panose="02000503000000020004" pitchFamily="2" charset="0"/>
                <a:cs typeface="Helvetica Neue" panose="02000503000000020004" pitchFamily="2" charset="0"/>
              </a:rPr>
              <a:t> provides near-perfect throughput with rigorous theoretical guarantees.</a:t>
            </a:r>
          </a:p>
        </p:txBody>
      </p:sp>
    </p:spTree>
    <p:extLst>
      <p:ext uri="{BB962C8B-B14F-4D97-AF65-F5344CB8AC3E}">
        <p14:creationId xmlns:p14="http://schemas.microsoft.com/office/powerpoint/2010/main" val="957036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Challenge #3: How </a:t>
            </a:r>
            <a:r>
              <a:rPr lang="en-US" sz="280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to update </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37</a:t>
            </a:fld>
            <a:endParaRPr lang="en-US" dirty="0">
              <a:latin typeface="Helvetica" charset="0"/>
              <a:ea typeface="Helvetica" charset="0"/>
              <a:cs typeface="Helvetica" charset="0"/>
            </a:endParaRPr>
          </a:p>
        </p:txBody>
      </p:sp>
      <p:sp>
        <p:nvSpPr>
          <p:cNvPr id="7" name="TextBox 6">
            <a:extLst>
              <a:ext uri="{FF2B5EF4-FFF2-40B4-BE49-F238E27FC236}">
                <a16:creationId xmlns:a16="http://schemas.microsoft.com/office/drawing/2014/main" xmlns="" id="{8F345381-3E14-854B-9873-EA0D00CB0B4B}"/>
              </a:ext>
            </a:extLst>
          </p:cNvPr>
          <p:cNvSpPr txBox="1"/>
          <p:nvPr/>
        </p:nvSpPr>
        <p:spPr>
          <a:xfrm>
            <a:off x="195127" y="2545585"/>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Lower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12" name="TextBox 11">
            <a:extLst>
              <a:ext uri="{FF2B5EF4-FFF2-40B4-BE49-F238E27FC236}">
                <a16:creationId xmlns:a16="http://schemas.microsoft.com/office/drawing/2014/main" xmlns="" id="{854387B7-5A87-1744-AB6A-5B625C6C82C4}"/>
              </a:ext>
            </a:extLst>
          </p:cNvPr>
          <p:cNvSpPr txBox="1"/>
          <p:nvPr/>
        </p:nvSpPr>
        <p:spPr>
          <a:xfrm>
            <a:off x="206144" y="1322563"/>
            <a:ext cx="1420582" cy="610936"/>
          </a:xfrm>
          <a:prstGeom prst="rect">
            <a:avLst/>
          </a:prstGeom>
          <a:noFill/>
        </p:spPr>
        <p:txBody>
          <a:bodyPr wrap="non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Upper layer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cache nodes</a:t>
            </a:r>
          </a:p>
        </p:txBody>
      </p:sp>
      <p:sp>
        <p:nvSpPr>
          <p:cNvPr id="13" name="TextBox 12">
            <a:extLst>
              <a:ext uri="{FF2B5EF4-FFF2-40B4-BE49-F238E27FC236}">
                <a16:creationId xmlns:a16="http://schemas.microsoft.com/office/drawing/2014/main" xmlns="" id="{D7B49EA8-4186-9843-8D6F-A6E900EF082F}"/>
              </a:ext>
            </a:extLst>
          </p:cNvPr>
          <p:cNvSpPr txBox="1"/>
          <p:nvPr/>
        </p:nvSpPr>
        <p:spPr>
          <a:xfrm>
            <a:off x="2048222" y="997680"/>
            <a:ext cx="727763" cy="400110"/>
          </a:xfrm>
          <a:prstGeom prst="rect">
            <a:avLst/>
          </a:prstGeom>
          <a:noFill/>
        </p:spPr>
        <p:txBody>
          <a:bodyPr wrap="none" rtlCol="0">
            <a:spAutoFit/>
          </a:bodyPr>
          <a:lstStyle/>
          <a:p>
            <a:r>
              <a:rPr lang="en-US" sz="2000" dirty="0"/>
              <a:t>{B, E}</a:t>
            </a:r>
          </a:p>
        </p:txBody>
      </p:sp>
      <p:sp>
        <p:nvSpPr>
          <p:cNvPr id="14" name="TextBox 13">
            <a:extLst>
              <a:ext uri="{FF2B5EF4-FFF2-40B4-BE49-F238E27FC236}">
                <a16:creationId xmlns:a16="http://schemas.microsoft.com/office/drawing/2014/main" xmlns="" id="{6D2AB38F-DA35-6B4A-A7F8-B7A40163F9DB}"/>
              </a:ext>
            </a:extLst>
          </p:cNvPr>
          <p:cNvSpPr txBox="1"/>
          <p:nvPr/>
        </p:nvSpPr>
        <p:spPr>
          <a:xfrm>
            <a:off x="2048222" y="2096109"/>
            <a:ext cx="753989"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 C}</a:t>
            </a:r>
          </a:p>
        </p:txBody>
      </p:sp>
      <p:sp>
        <p:nvSpPr>
          <p:cNvPr id="15" name="TextBox 14">
            <a:extLst>
              <a:ext uri="{FF2B5EF4-FFF2-40B4-BE49-F238E27FC236}">
                <a16:creationId xmlns:a16="http://schemas.microsoft.com/office/drawing/2014/main" xmlns="" id="{5D45B53F-6BB1-B641-89EB-32D9891E282A}"/>
              </a:ext>
            </a:extLst>
          </p:cNvPr>
          <p:cNvSpPr txBox="1"/>
          <p:nvPr/>
        </p:nvSpPr>
        <p:spPr>
          <a:xfrm>
            <a:off x="4337011" y="2201589"/>
            <a:ext cx="727763" cy="400110"/>
          </a:xfrm>
          <a:prstGeom prst="rect">
            <a:avLst/>
          </a:prstGeom>
          <a:noFill/>
        </p:spPr>
        <p:txBody>
          <a:bodyPr wrap="none" rtlCol="0">
            <a:spAutoFit/>
          </a:bodyPr>
          <a:lstStyle/>
          <a:p>
            <a:r>
              <a:rPr lang="en-US" sz="2000" dirty="0"/>
              <a:t>{B, E}</a:t>
            </a:r>
          </a:p>
        </p:txBody>
      </p:sp>
      <p:sp>
        <p:nvSpPr>
          <p:cNvPr id="16" name="TextBox 15">
            <a:extLst>
              <a:ext uri="{FF2B5EF4-FFF2-40B4-BE49-F238E27FC236}">
                <a16:creationId xmlns:a16="http://schemas.microsoft.com/office/drawing/2014/main" xmlns="" id="{8AA98C7E-FEDB-FA40-A056-3E39BE1A3100}"/>
              </a:ext>
            </a:extLst>
          </p:cNvPr>
          <p:cNvSpPr txBox="1"/>
          <p:nvPr/>
        </p:nvSpPr>
        <p:spPr>
          <a:xfrm>
            <a:off x="6552362" y="2186974"/>
            <a:ext cx="735651" cy="400110"/>
          </a:xfrm>
          <a:prstGeom prst="rect">
            <a:avLst/>
          </a:prstGeom>
          <a:noFill/>
        </p:spPr>
        <p:txBody>
          <a:bodyPr wrap="none" rtlCol="0">
            <a:spAutoFit/>
          </a:bodyPr>
          <a:lstStyle/>
          <a:p>
            <a:r>
              <a:rPr lang="en-US" sz="2000" dirty="0"/>
              <a:t>{D, F}</a:t>
            </a:r>
          </a:p>
        </p:txBody>
      </p:sp>
      <p:sp>
        <p:nvSpPr>
          <p:cNvPr id="17" name="TextBox 16">
            <a:extLst>
              <a:ext uri="{FF2B5EF4-FFF2-40B4-BE49-F238E27FC236}">
                <a16:creationId xmlns:a16="http://schemas.microsoft.com/office/drawing/2014/main" xmlns="" id="{DDFE3A9C-3A93-F749-97BF-2FB6FAA31030}"/>
              </a:ext>
            </a:extLst>
          </p:cNvPr>
          <p:cNvSpPr txBox="1"/>
          <p:nvPr/>
        </p:nvSpPr>
        <p:spPr>
          <a:xfrm>
            <a:off x="4437504" y="963690"/>
            <a:ext cx="494046" cy="400110"/>
          </a:xfrm>
          <a:prstGeom prst="rect">
            <a:avLst/>
          </a:prstGeom>
          <a:noFill/>
        </p:spPr>
        <p:txBody>
          <a:bodyPr wrap="none" rtlCol="0">
            <a:spAutoFit/>
          </a:bodyPr>
          <a:lstStyle/>
          <a:p>
            <a:r>
              <a:rPr lang="en-US" sz="2000" dirty="0"/>
              <a:t>{</a:t>
            </a:r>
            <a:r>
              <a:rPr lang="en-US" sz="2000" dirty="0">
                <a:solidFill>
                  <a:srgbClr val="FF0000"/>
                </a:solidFill>
              </a:rPr>
              <a:t>A</a:t>
            </a:r>
            <a:r>
              <a:rPr lang="en-US" sz="2000" dirty="0"/>
              <a:t>}</a:t>
            </a:r>
          </a:p>
        </p:txBody>
      </p:sp>
      <p:sp>
        <p:nvSpPr>
          <p:cNvPr id="18" name="TextBox 17">
            <a:extLst>
              <a:ext uri="{FF2B5EF4-FFF2-40B4-BE49-F238E27FC236}">
                <a16:creationId xmlns:a16="http://schemas.microsoft.com/office/drawing/2014/main" xmlns="" id="{D0C6F127-6A72-8F4B-86B3-2F6A8489F0BC}"/>
              </a:ext>
            </a:extLst>
          </p:cNvPr>
          <p:cNvSpPr txBox="1"/>
          <p:nvPr/>
        </p:nvSpPr>
        <p:spPr>
          <a:xfrm>
            <a:off x="6354663" y="1019971"/>
            <a:ext cx="992579" cy="400110"/>
          </a:xfrm>
          <a:prstGeom prst="rect">
            <a:avLst/>
          </a:prstGeom>
          <a:noFill/>
        </p:spPr>
        <p:txBody>
          <a:bodyPr wrap="none" rtlCol="0">
            <a:spAutoFit/>
          </a:bodyPr>
          <a:lstStyle/>
          <a:p>
            <a:r>
              <a:rPr lang="en-US" sz="2000" dirty="0"/>
              <a:t>{C, D, F}</a:t>
            </a:r>
          </a:p>
        </p:txBody>
      </p:sp>
      <p:sp>
        <p:nvSpPr>
          <p:cNvPr id="19" name="TextBox 18">
            <a:extLst>
              <a:ext uri="{FF2B5EF4-FFF2-40B4-BE49-F238E27FC236}">
                <a16:creationId xmlns:a16="http://schemas.microsoft.com/office/drawing/2014/main" xmlns="" id="{18BDF6DB-41F8-DB4C-9A9D-5A84E6D226C0}"/>
              </a:ext>
            </a:extLst>
          </p:cNvPr>
          <p:cNvSpPr txBox="1"/>
          <p:nvPr/>
        </p:nvSpPr>
        <p:spPr>
          <a:xfrm>
            <a:off x="133053" y="4284286"/>
            <a:ext cx="840015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Use two-phase update protocol to ensure cache coherence</a:t>
            </a:r>
          </a:p>
        </p:txBody>
      </p:sp>
      <p:sp>
        <p:nvSpPr>
          <p:cNvPr id="23" name="Can 22">
            <a:extLst>
              <a:ext uri="{FF2B5EF4-FFF2-40B4-BE49-F238E27FC236}">
                <a16:creationId xmlns:a16="http://schemas.microsoft.com/office/drawing/2014/main" xmlns="" id="{B80557A0-B409-C64A-94B7-26201FBD2C44}"/>
              </a:ext>
            </a:extLst>
          </p:cNvPr>
          <p:cNvSpPr/>
          <p:nvPr/>
        </p:nvSpPr>
        <p:spPr>
          <a:xfrm>
            <a:off x="2178186" y="3568265"/>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cxnSp>
        <p:nvCxnSpPr>
          <p:cNvPr id="24" name="Straight Connector 23">
            <a:extLst>
              <a:ext uri="{FF2B5EF4-FFF2-40B4-BE49-F238E27FC236}">
                <a16:creationId xmlns:a16="http://schemas.microsoft.com/office/drawing/2014/main" xmlns="" id="{0282B022-AF8E-5B49-B5FA-B7E34B50ACB0}"/>
              </a:ext>
            </a:extLst>
          </p:cNvPr>
          <p:cNvCxnSpPr>
            <a:cxnSpLocks/>
          </p:cNvCxnSpPr>
          <p:nvPr/>
        </p:nvCxnSpPr>
        <p:spPr>
          <a:xfrm flipV="1">
            <a:off x="2379052" y="3156523"/>
            <a:ext cx="11278" cy="411742"/>
          </a:xfrm>
          <a:prstGeom prst="line">
            <a:avLst/>
          </a:prstGeom>
          <a:ln w="317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xmlns="" id="{12EC0B69-749C-6A4F-9815-B841FEACCC9B}"/>
              </a:ext>
            </a:extLst>
          </p:cNvPr>
          <p:cNvSpPr txBox="1"/>
          <p:nvPr/>
        </p:nvSpPr>
        <p:spPr>
          <a:xfrm>
            <a:off x="349642" y="3255041"/>
            <a:ext cx="1616148" cy="610936"/>
          </a:xfrm>
          <a:prstGeom prst="rect">
            <a:avLst/>
          </a:prstGeom>
          <a:noFill/>
        </p:spPr>
        <p:txBody>
          <a:bodyPr wrap="none" rtlCol="0">
            <a:spAutoFit/>
          </a:bodyPr>
          <a:lstStyle/>
          <a:p>
            <a:r>
              <a:rPr lang="en-US" dirty="0">
                <a:solidFill>
                  <a:srgbClr val="FF0000"/>
                </a:solidFill>
                <a:latin typeface="Helvetica Neue" panose="02000503000000020004" pitchFamily="2" charset="0"/>
                <a:ea typeface="Helvetica Neue" panose="02000503000000020004" pitchFamily="2" charset="0"/>
                <a:cs typeface="Helvetica Neue" panose="02000503000000020004" pitchFamily="2" charset="0"/>
              </a:rPr>
              <a:t>1. Invalidate all</a:t>
            </a:r>
          </a:p>
          <a:p>
            <a:r>
              <a:rPr lang="en-US" dirty="0">
                <a:solidFill>
                  <a:srgbClr val="FF0000"/>
                </a:solidFill>
                <a:latin typeface="Helvetica Neue" panose="02000503000000020004" pitchFamily="2" charset="0"/>
                <a:ea typeface="Helvetica Neue" panose="02000503000000020004" pitchFamily="2" charset="0"/>
                <a:cs typeface="Helvetica Neue" panose="02000503000000020004" pitchFamily="2" charset="0"/>
              </a:rPr>
              <a:t>cache copies</a:t>
            </a:r>
          </a:p>
        </p:txBody>
      </p:sp>
      <p:cxnSp>
        <p:nvCxnSpPr>
          <p:cNvPr id="25" name="Straight Connector 24">
            <a:extLst>
              <a:ext uri="{FF2B5EF4-FFF2-40B4-BE49-F238E27FC236}">
                <a16:creationId xmlns:a16="http://schemas.microsoft.com/office/drawing/2014/main" xmlns="" id="{12B170D8-CDD7-4E4A-99A6-E9FE1A00DEC8}"/>
              </a:ext>
            </a:extLst>
          </p:cNvPr>
          <p:cNvCxnSpPr>
            <a:cxnSpLocks/>
          </p:cNvCxnSpPr>
          <p:nvPr/>
        </p:nvCxnSpPr>
        <p:spPr>
          <a:xfrm flipV="1">
            <a:off x="2701232" y="1672458"/>
            <a:ext cx="1609762" cy="1085482"/>
          </a:xfrm>
          <a:prstGeom prst="line">
            <a:avLst/>
          </a:prstGeom>
          <a:ln w="317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1B6E77E0-AFAC-D54C-AE5F-34D7BDB10E0F}"/>
              </a:ext>
            </a:extLst>
          </p:cNvPr>
          <p:cNvCxnSpPr>
            <a:cxnSpLocks/>
          </p:cNvCxnSpPr>
          <p:nvPr/>
        </p:nvCxnSpPr>
        <p:spPr>
          <a:xfrm flipV="1">
            <a:off x="2496010" y="3151273"/>
            <a:ext cx="11278" cy="411742"/>
          </a:xfrm>
          <a:prstGeom prst="line">
            <a:avLst/>
          </a:prstGeom>
          <a:ln w="317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B2615DF7-10EF-D648-9F4E-13B76F355496}"/>
              </a:ext>
            </a:extLst>
          </p:cNvPr>
          <p:cNvCxnSpPr>
            <a:cxnSpLocks/>
          </p:cNvCxnSpPr>
          <p:nvPr/>
        </p:nvCxnSpPr>
        <p:spPr>
          <a:xfrm flipV="1">
            <a:off x="2742872" y="1799366"/>
            <a:ext cx="1609762" cy="1085482"/>
          </a:xfrm>
          <a:prstGeom prst="line">
            <a:avLst/>
          </a:prstGeom>
          <a:ln w="31750">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xmlns="" id="{D53F98DE-CE94-574B-B735-9D3EEC3C2F8E}"/>
              </a:ext>
            </a:extLst>
          </p:cNvPr>
          <p:cNvSpPr txBox="1"/>
          <p:nvPr/>
        </p:nvSpPr>
        <p:spPr>
          <a:xfrm>
            <a:off x="2775985" y="3275082"/>
            <a:ext cx="2743059" cy="351635"/>
          </a:xfrm>
          <a:prstGeom prst="rect">
            <a:avLst/>
          </a:prstGeom>
          <a:noFill/>
        </p:spPr>
        <p:txBody>
          <a:bodyPr wrap="none" rtlCol="0">
            <a:spAutoFit/>
          </a:bodyPr>
          <a:lstStyle/>
          <a:p>
            <a:r>
              <a:rPr lang="en-US" dirty="0">
                <a:solidFill>
                  <a:srgbClr val="00B050"/>
                </a:solidFill>
                <a:latin typeface="Helvetica Neue" panose="02000503000000020004" pitchFamily="2" charset="0"/>
                <a:ea typeface="Helvetica Neue" panose="02000503000000020004" pitchFamily="2" charset="0"/>
                <a:cs typeface="Helvetica Neue" panose="02000503000000020004" pitchFamily="2" charset="0"/>
              </a:rPr>
              <a:t>2. Update all cache copies</a:t>
            </a:r>
          </a:p>
        </p:txBody>
      </p:sp>
      <p:sp>
        <p:nvSpPr>
          <p:cNvPr id="26" name="Oval 25">
            <a:extLst>
              <a:ext uri="{FF2B5EF4-FFF2-40B4-BE49-F238E27FC236}">
                <a16:creationId xmlns:a16="http://schemas.microsoft.com/office/drawing/2014/main" xmlns="" id="{51711855-0EFB-A448-BADE-395E473BBF3E}"/>
              </a:ext>
            </a:extLst>
          </p:cNvPr>
          <p:cNvSpPr>
            <a:spLocks noChangeAspect="1"/>
          </p:cNvSpPr>
          <p:nvPr/>
        </p:nvSpPr>
        <p:spPr>
          <a:xfrm>
            <a:off x="2124973" y="1349770"/>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0" name="Oval 29">
            <a:extLst>
              <a:ext uri="{FF2B5EF4-FFF2-40B4-BE49-F238E27FC236}">
                <a16:creationId xmlns:a16="http://schemas.microsoft.com/office/drawing/2014/main" xmlns="" id="{315EFE73-2026-BA4A-9E70-D36705E7ED06}"/>
              </a:ext>
            </a:extLst>
          </p:cNvPr>
          <p:cNvSpPr>
            <a:spLocks noChangeAspect="1"/>
          </p:cNvSpPr>
          <p:nvPr/>
        </p:nvSpPr>
        <p:spPr>
          <a:xfrm>
            <a:off x="4387347" y="1349770"/>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1" name="Oval 30">
            <a:extLst>
              <a:ext uri="{FF2B5EF4-FFF2-40B4-BE49-F238E27FC236}">
                <a16:creationId xmlns:a16="http://schemas.microsoft.com/office/drawing/2014/main" xmlns="" id="{71FB5C77-6C0E-804C-AB6E-FA1645DAD70B}"/>
              </a:ext>
            </a:extLst>
          </p:cNvPr>
          <p:cNvSpPr>
            <a:spLocks noChangeAspect="1"/>
          </p:cNvSpPr>
          <p:nvPr/>
        </p:nvSpPr>
        <p:spPr>
          <a:xfrm>
            <a:off x="6587366" y="139285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D520AA32-6EC0-A94A-9EC5-DDEDC4BCA231}"/>
              </a:ext>
            </a:extLst>
          </p:cNvPr>
          <p:cNvSpPr>
            <a:spLocks noChangeAspect="1"/>
          </p:cNvSpPr>
          <p:nvPr/>
        </p:nvSpPr>
        <p:spPr>
          <a:xfrm>
            <a:off x="2122983" y="256018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3" name="Oval 32">
            <a:extLst>
              <a:ext uri="{FF2B5EF4-FFF2-40B4-BE49-F238E27FC236}">
                <a16:creationId xmlns:a16="http://schemas.microsoft.com/office/drawing/2014/main" xmlns="" id="{2E4BBC71-3086-C744-91ED-C26C39108DD7}"/>
              </a:ext>
            </a:extLst>
          </p:cNvPr>
          <p:cNvSpPr>
            <a:spLocks noChangeAspect="1"/>
          </p:cNvSpPr>
          <p:nvPr/>
        </p:nvSpPr>
        <p:spPr>
          <a:xfrm>
            <a:off x="4400463" y="256994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4" name="Oval 33">
            <a:extLst>
              <a:ext uri="{FF2B5EF4-FFF2-40B4-BE49-F238E27FC236}">
                <a16:creationId xmlns:a16="http://schemas.microsoft.com/office/drawing/2014/main" xmlns="" id="{1EE1245C-D86C-6249-9249-FAEC6DAC1F5B}"/>
              </a:ext>
            </a:extLst>
          </p:cNvPr>
          <p:cNvSpPr>
            <a:spLocks noChangeAspect="1"/>
          </p:cNvSpPr>
          <p:nvPr/>
        </p:nvSpPr>
        <p:spPr>
          <a:xfrm>
            <a:off x="6616516" y="260203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5" name="TextBox 34">
            <a:extLst>
              <a:ext uri="{FF2B5EF4-FFF2-40B4-BE49-F238E27FC236}">
                <a16:creationId xmlns:a16="http://schemas.microsoft.com/office/drawing/2014/main" xmlns="" id="{77EC72D3-0E44-8E49-B67E-84FBFDA026FD}"/>
              </a:ext>
            </a:extLst>
          </p:cNvPr>
          <p:cNvSpPr txBox="1"/>
          <p:nvPr/>
        </p:nvSpPr>
        <p:spPr>
          <a:xfrm>
            <a:off x="2054185" y="2104611"/>
            <a:ext cx="753989" cy="400110"/>
          </a:xfrm>
          <a:prstGeom prst="rect">
            <a:avLst/>
          </a:prstGeom>
          <a:noFill/>
        </p:spPr>
        <p:txBody>
          <a:bodyPr wrap="none" rtlCol="0">
            <a:spAutoFit/>
          </a:bodyPr>
          <a:lstStyle/>
          <a:p>
            <a:r>
              <a:rPr lang="en-US" sz="2000" dirty="0"/>
              <a:t>{A, C}</a:t>
            </a:r>
          </a:p>
        </p:txBody>
      </p:sp>
      <p:sp>
        <p:nvSpPr>
          <p:cNvPr id="36" name="TextBox 35">
            <a:extLst>
              <a:ext uri="{FF2B5EF4-FFF2-40B4-BE49-F238E27FC236}">
                <a16:creationId xmlns:a16="http://schemas.microsoft.com/office/drawing/2014/main" xmlns="" id="{C764272C-278B-AC42-9200-14F2DB039408}"/>
              </a:ext>
            </a:extLst>
          </p:cNvPr>
          <p:cNvSpPr txBox="1"/>
          <p:nvPr/>
        </p:nvSpPr>
        <p:spPr>
          <a:xfrm>
            <a:off x="4444771" y="963083"/>
            <a:ext cx="494046" cy="400110"/>
          </a:xfrm>
          <a:prstGeom prst="rect">
            <a:avLst/>
          </a:prstGeom>
          <a:noFill/>
        </p:spPr>
        <p:txBody>
          <a:bodyPr wrap="none" rtlCol="0">
            <a:spAutoFit/>
          </a:bodyPr>
          <a:lstStyle/>
          <a:p>
            <a:r>
              <a:rPr lang="en-US" sz="2000" dirty="0"/>
              <a:t>{A}</a:t>
            </a:r>
          </a:p>
        </p:txBody>
      </p:sp>
      <p:sp>
        <p:nvSpPr>
          <p:cNvPr id="37" name="TextBox 36">
            <a:extLst>
              <a:ext uri="{FF2B5EF4-FFF2-40B4-BE49-F238E27FC236}">
                <a16:creationId xmlns:a16="http://schemas.microsoft.com/office/drawing/2014/main" xmlns="" id="{184CC47F-C70B-C94F-B72B-416F8645E6C5}"/>
              </a:ext>
            </a:extLst>
          </p:cNvPr>
          <p:cNvSpPr txBox="1"/>
          <p:nvPr/>
        </p:nvSpPr>
        <p:spPr>
          <a:xfrm>
            <a:off x="2052382" y="2098935"/>
            <a:ext cx="808235" cy="400110"/>
          </a:xfrm>
          <a:prstGeom prst="rect">
            <a:avLst/>
          </a:prstGeom>
          <a:noFill/>
        </p:spPr>
        <p:txBody>
          <a:bodyPr wrap="none" rtlCol="0">
            <a:spAutoFit/>
          </a:bodyPr>
          <a:lstStyle/>
          <a:p>
            <a:r>
              <a:rPr lang="en-US" sz="2000" dirty="0"/>
              <a:t>{</a:t>
            </a:r>
            <a:r>
              <a:rPr lang="en-US" sz="2000" dirty="0">
                <a:solidFill>
                  <a:srgbClr val="00B050"/>
                </a:solidFill>
              </a:rPr>
              <a:t>A’</a:t>
            </a:r>
            <a:r>
              <a:rPr lang="en-US" sz="2000" dirty="0"/>
              <a:t>, C}</a:t>
            </a:r>
          </a:p>
        </p:txBody>
      </p:sp>
      <p:sp>
        <p:nvSpPr>
          <p:cNvPr id="38" name="TextBox 37">
            <a:extLst>
              <a:ext uri="{FF2B5EF4-FFF2-40B4-BE49-F238E27FC236}">
                <a16:creationId xmlns:a16="http://schemas.microsoft.com/office/drawing/2014/main" xmlns="" id="{2B8E98CD-E1B1-DE4D-9E52-26020195BF6F}"/>
              </a:ext>
            </a:extLst>
          </p:cNvPr>
          <p:cNvSpPr txBox="1"/>
          <p:nvPr/>
        </p:nvSpPr>
        <p:spPr>
          <a:xfrm>
            <a:off x="4437504" y="952878"/>
            <a:ext cx="550151" cy="400110"/>
          </a:xfrm>
          <a:prstGeom prst="rect">
            <a:avLst/>
          </a:prstGeom>
          <a:noFill/>
        </p:spPr>
        <p:txBody>
          <a:bodyPr wrap="none" rtlCol="0">
            <a:spAutoFit/>
          </a:bodyPr>
          <a:lstStyle/>
          <a:p>
            <a:r>
              <a:rPr lang="en-US" sz="2000" dirty="0"/>
              <a:t>{</a:t>
            </a:r>
            <a:r>
              <a:rPr lang="en-US" sz="2000" dirty="0">
                <a:solidFill>
                  <a:srgbClr val="00B050"/>
                </a:solidFill>
              </a:rPr>
              <a:t>A’</a:t>
            </a:r>
            <a:r>
              <a:rPr lang="en-US" sz="2000" dirty="0"/>
              <a:t>}</a:t>
            </a:r>
          </a:p>
        </p:txBody>
      </p:sp>
    </p:spTree>
    <p:extLst>
      <p:ext uri="{BB962C8B-B14F-4D97-AF65-F5344CB8AC3E}">
        <p14:creationId xmlns:p14="http://schemas.microsoft.com/office/powerpoint/2010/main" val="25552542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6">
                                            <p:txEl>
                                              <p:pRg st="0" end="0"/>
                                            </p:txEl>
                                          </p:spTgt>
                                        </p:tgtEl>
                                      </p:cBhvr>
                                    </p:animEffect>
                                    <p:set>
                                      <p:cBhvr>
                                        <p:cTn id="7" dur="1" fill="hold">
                                          <p:stCondLst>
                                            <p:cond delay="499"/>
                                          </p:stCondLst>
                                        </p:cTn>
                                        <p:tgtEl>
                                          <p:spTgt spid="36">
                                            <p:txEl>
                                              <p:pRg st="0" end="0"/>
                                            </p:txEl>
                                          </p:spTgt>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35">
                                            <p:txEl>
                                              <p:pRg st="0" end="0"/>
                                            </p:txEl>
                                          </p:spTgt>
                                        </p:tgtEl>
                                      </p:cBhvr>
                                    </p:animEffect>
                                    <p:set>
                                      <p:cBhvr>
                                        <p:cTn id="10" dur="1" fill="hold">
                                          <p:stCondLst>
                                            <p:cond delay="499"/>
                                          </p:stCondLst>
                                        </p:cTn>
                                        <p:tgtEl>
                                          <p:spTgt spid="35">
                                            <p:txEl>
                                              <p:pRg st="0" end="0"/>
                                            </p:txEl>
                                          </p:spTgt>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0" nodeType="clickEffect">
                                  <p:stCondLst>
                                    <p:cond delay="0"/>
                                  </p:stCondLst>
                                  <p:childTnLst>
                                    <p:animEffect transition="out" filter="blinds(horizontal)">
                                      <p:cBhvr>
                                        <p:cTn id="24" dur="500"/>
                                        <p:tgtEl>
                                          <p:spTgt spid="17">
                                            <p:txEl>
                                              <p:pRg st="0" end="0"/>
                                            </p:txEl>
                                          </p:spTgt>
                                        </p:tgtEl>
                                      </p:cBhvr>
                                    </p:animEffect>
                                    <p:set>
                                      <p:cBhvr>
                                        <p:cTn id="25" dur="1" fill="hold">
                                          <p:stCondLst>
                                            <p:cond delay="499"/>
                                          </p:stCondLst>
                                        </p:cTn>
                                        <p:tgtEl>
                                          <p:spTgt spid="17">
                                            <p:txEl>
                                              <p:pRg st="0" end="0"/>
                                            </p:txEl>
                                          </p:spTgt>
                                        </p:tgtEl>
                                        <p:attrNameLst>
                                          <p:attrName>style.visibility</p:attrName>
                                        </p:attrNameLst>
                                      </p:cBhvr>
                                      <p:to>
                                        <p:strVal val="hidden"/>
                                      </p:to>
                                    </p:set>
                                  </p:childTnLst>
                                </p:cTn>
                              </p:par>
                              <p:par>
                                <p:cTn id="26" presetID="3" presetClass="exit" presetSubtype="10" fill="hold" grpId="0" nodeType="withEffect">
                                  <p:stCondLst>
                                    <p:cond delay="0"/>
                                  </p:stCondLst>
                                  <p:childTnLst>
                                    <p:animEffect transition="out" filter="blinds(horizontal)">
                                      <p:cBhvr>
                                        <p:cTn id="27" dur="500"/>
                                        <p:tgtEl>
                                          <p:spTgt spid="14">
                                            <p:txEl>
                                              <p:pRg st="0" end="0"/>
                                            </p:txEl>
                                          </p:spTgt>
                                        </p:tgtEl>
                                      </p:cBhvr>
                                    </p:animEffect>
                                    <p:set>
                                      <p:cBhvr>
                                        <p:cTn id="28" dur="1" fill="hold">
                                          <p:stCondLst>
                                            <p:cond delay="499"/>
                                          </p:stCondLst>
                                        </p:cTn>
                                        <p:tgtEl>
                                          <p:spTgt spid="14">
                                            <p:txEl>
                                              <p:pRg st="0" end="0"/>
                                            </p:txEl>
                                          </p:spTgt>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37">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8">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7" grpId="0" build="allAtOnce"/>
      <p:bldP spid="21" grpId="0"/>
      <p:bldP spid="29" grpId="0"/>
      <p:bldP spid="35" grpId="0" build="allAtOnce"/>
      <p:bldP spid="36"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Independent hashes to allocate the cached items</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38</a:t>
            </a:fld>
            <a:endParaRPr lang="en-US" dirty="0">
              <a:latin typeface="Helvetica" charset="0"/>
              <a:ea typeface="Helvetica" charset="0"/>
              <a:cs typeface="Helvetica" charset="0"/>
            </a:endParaRPr>
          </a:p>
        </p:txBody>
      </p:sp>
      <p:sp>
        <p:nvSpPr>
          <p:cNvPr id="13" name="TextBox 12">
            <a:extLst>
              <a:ext uri="{FF2B5EF4-FFF2-40B4-BE49-F238E27FC236}">
                <a16:creationId xmlns:a16="http://schemas.microsoft.com/office/drawing/2014/main" xmlns="" id="{B869A6A1-8899-8249-ADBA-8CF36076B779}"/>
              </a:ext>
            </a:extLst>
          </p:cNvPr>
          <p:cNvSpPr txBox="1"/>
          <p:nvPr/>
        </p:nvSpPr>
        <p:spPr>
          <a:xfrm>
            <a:off x="2071371" y="1616008"/>
            <a:ext cx="821059"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{B, E}</a:t>
            </a:r>
          </a:p>
        </p:txBody>
      </p:sp>
      <p:sp>
        <p:nvSpPr>
          <p:cNvPr id="14" name="TextBox 13">
            <a:extLst>
              <a:ext uri="{FF2B5EF4-FFF2-40B4-BE49-F238E27FC236}">
                <a16:creationId xmlns:a16="http://schemas.microsoft.com/office/drawing/2014/main" xmlns="" id="{616AAA9E-FACB-7B48-99A8-E9B40BFA73BF}"/>
              </a:ext>
            </a:extLst>
          </p:cNvPr>
          <p:cNvSpPr txBox="1"/>
          <p:nvPr/>
        </p:nvSpPr>
        <p:spPr>
          <a:xfrm>
            <a:off x="2015459" y="2831394"/>
            <a:ext cx="907556"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t>
            </a:r>
            <a:r>
              <a:rPr lang="en-US" sz="2000" dirty="0">
                <a:solidFill>
                  <a:srgbClr val="FF0000"/>
                </a:solidFill>
                <a:latin typeface="Futura Medium" panose="020B0602020204020303" pitchFamily="34" charset="-79"/>
                <a:cs typeface="Futura Medium" panose="020B0602020204020303" pitchFamily="34" charset="-79"/>
              </a:rPr>
              <a:t>A</a:t>
            </a:r>
            <a:r>
              <a:rPr lang="en-US" sz="2000" dirty="0">
                <a:latin typeface="Futura Medium" panose="020B0602020204020303" pitchFamily="34" charset="-79"/>
                <a:cs typeface="Futura Medium" panose="020B0602020204020303" pitchFamily="34" charset="-79"/>
              </a:rPr>
              <a:t>, C}</a:t>
            </a:r>
          </a:p>
        </p:txBody>
      </p:sp>
      <p:sp>
        <p:nvSpPr>
          <p:cNvPr id="15" name="TextBox 14">
            <a:extLst>
              <a:ext uri="{FF2B5EF4-FFF2-40B4-BE49-F238E27FC236}">
                <a16:creationId xmlns:a16="http://schemas.microsoft.com/office/drawing/2014/main" xmlns="" id="{315D36DC-EAB5-3D49-8FA7-2045D5E0ACA0}"/>
              </a:ext>
            </a:extLst>
          </p:cNvPr>
          <p:cNvSpPr txBox="1"/>
          <p:nvPr/>
        </p:nvSpPr>
        <p:spPr>
          <a:xfrm>
            <a:off x="4270980" y="2819031"/>
            <a:ext cx="821059"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{B, E}</a:t>
            </a:r>
          </a:p>
        </p:txBody>
      </p:sp>
      <p:sp>
        <p:nvSpPr>
          <p:cNvPr id="16" name="TextBox 15">
            <a:extLst>
              <a:ext uri="{FF2B5EF4-FFF2-40B4-BE49-F238E27FC236}">
                <a16:creationId xmlns:a16="http://schemas.microsoft.com/office/drawing/2014/main" xmlns="" id="{86B40C9A-00D0-F543-B271-DA7BC55598B9}"/>
              </a:ext>
            </a:extLst>
          </p:cNvPr>
          <p:cNvSpPr txBox="1"/>
          <p:nvPr/>
        </p:nvSpPr>
        <p:spPr>
          <a:xfrm>
            <a:off x="6531966" y="2805302"/>
            <a:ext cx="840295"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{D, F}</a:t>
            </a:r>
          </a:p>
        </p:txBody>
      </p:sp>
      <p:sp>
        <p:nvSpPr>
          <p:cNvPr id="17" name="TextBox 16">
            <a:extLst>
              <a:ext uri="{FF2B5EF4-FFF2-40B4-BE49-F238E27FC236}">
                <a16:creationId xmlns:a16="http://schemas.microsoft.com/office/drawing/2014/main" xmlns="" id="{47C4CC7E-55A5-E348-85FC-130BCD7BBCE0}"/>
              </a:ext>
            </a:extLst>
          </p:cNvPr>
          <p:cNvSpPr txBox="1"/>
          <p:nvPr/>
        </p:nvSpPr>
        <p:spPr>
          <a:xfrm>
            <a:off x="4382374" y="1610901"/>
            <a:ext cx="558166"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t>
            </a:r>
            <a:r>
              <a:rPr lang="en-US" sz="2000" dirty="0">
                <a:solidFill>
                  <a:srgbClr val="FF0000"/>
                </a:solidFill>
                <a:latin typeface="Futura Medium" panose="020B0602020204020303" pitchFamily="34" charset="-79"/>
                <a:cs typeface="Futura Medium" panose="020B0602020204020303" pitchFamily="34" charset="-79"/>
              </a:rPr>
              <a:t>A</a:t>
            </a:r>
            <a:r>
              <a:rPr lang="en-US" sz="2000" dirty="0">
                <a:latin typeface="Futura Medium" panose="020B0602020204020303" pitchFamily="34" charset="-79"/>
                <a:cs typeface="Futura Medium" panose="020B0602020204020303" pitchFamily="34" charset="-79"/>
              </a:rPr>
              <a:t>}</a:t>
            </a:r>
          </a:p>
        </p:txBody>
      </p:sp>
      <p:sp>
        <p:nvSpPr>
          <p:cNvPr id="18" name="TextBox 17">
            <a:extLst>
              <a:ext uri="{FF2B5EF4-FFF2-40B4-BE49-F238E27FC236}">
                <a16:creationId xmlns:a16="http://schemas.microsoft.com/office/drawing/2014/main" xmlns="" id="{850F8741-DD50-AE4D-BDE9-C3466847D63D}"/>
              </a:ext>
            </a:extLst>
          </p:cNvPr>
          <p:cNvSpPr txBox="1"/>
          <p:nvPr/>
        </p:nvSpPr>
        <p:spPr>
          <a:xfrm>
            <a:off x="6377812" y="1638299"/>
            <a:ext cx="1176925"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{C, D, F}</a:t>
            </a:r>
          </a:p>
        </p:txBody>
      </p:sp>
      <p:cxnSp>
        <p:nvCxnSpPr>
          <p:cNvPr id="21" name="Straight Connector 20">
            <a:extLst>
              <a:ext uri="{FF2B5EF4-FFF2-40B4-BE49-F238E27FC236}">
                <a16:creationId xmlns:a16="http://schemas.microsoft.com/office/drawing/2014/main" xmlns="" id="{D3EBE271-E348-A447-90DD-E0B836C430BB}"/>
              </a:ext>
            </a:extLst>
          </p:cNvPr>
          <p:cNvCxnSpPr>
            <a:cxnSpLocks/>
          </p:cNvCxnSpPr>
          <p:nvPr/>
        </p:nvCxnSpPr>
        <p:spPr>
          <a:xfrm flipH="1" flipV="1">
            <a:off x="4882426" y="1920535"/>
            <a:ext cx="320576" cy="281831"/>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08A8A1FB-A959-A341-9096-BF0DB4323D89}"/>
              </a:ext>
            </a:extLst>
          </p:cNvPr>
          <p:cNvSpPr txBox="1"/>
          <p:nvPr/>
        </p:nvSpPr>
        <p:spPr>
          <a:xfrm>
            <a:off x="4890253" y="2175693"/>
            <a:ext cx="1819409" cy="400110"/>
          </a:xfrm>
          <a:prstGeom prst="rect">
            <a:avLst/>
          </a:prstGeom>
          <a:noFill/>
        </p:spPr>
        <p:txBody>
          <a:bodyPr wrap="none" rtlCol="0">
            <a:spAutoFit/>
          </a:bodyPr>
          <a:lstStyle/>
          <a:p>
            <a:pPr algn="ctr"/>
            <a:r>
              <a:rPr lang="en-US" sz="2000" dirty="0">
                <a:latin typeface="Futura Medium" panose="020B0602020204020303" pitchFamily="34" charset="-79"/>
                <a:cs typeface="Futura Medium" panose="020B0602020204020303" pitchFamily="34" charset="-79"/>
              </a:rPr>
              <a:t>Update cache</a:t>
            </a:r>
          </a:p>
        </p:txBody>
      </p:sp>
      <p:cxnSp>
        <p:nvCxnSpPr>
          <p:cNvPr id="25" name="Straight Connector 24">
            <a:extLst>
              <a:ext uri="{FF2B5EF4-FFF2-40B4-BE49-F238E27FC236}">
                <a16:creationId xmlns:a16="http://schemas.microsoft.com/office/drawing/2014/main" xmlns="" id="{9DBE1CE4-F11D-EE41-B136-21B22C54D548}"/>
              </a:ext>
            </a:extLst>
          </p:cNvPr>
          <p:cNvCxnSpPr>
            <a:cxnSpLocks/>
          </p:cNvCxnSpPr>
          <p:nvPr/>
        </p:nvCxnSpPr>
        <p:spPr>
          <a:xfrm flipH="1" flipV="1">
            <a:off x="2892430" y="3197572"/>
            <a:ext cx="443537" cy="26430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xmlns="" id="{7358BB9B-1ED2-3C46-8358-C6F799919FA3}"/>
              </a:ext>
            </a:extLst>
          </p:cNvPr>
          <p:cNvSpPr txBox="1"/>
          <p:nvPr/>
        </p:nvSpPr>
        <p:spPr>
          <a:xfrm>
            <a:off x="2660760" y="3423914"/>
            <a:ext cx="1819409" cy="400110"/>
          </a:xfrm>
          <a:prstGeom prst="rect">
            <a:avLst/>
          </a:prstGeom>
          <a:noFill/>
        </p:spPr>
        <p:txBody>
          <a:bodyPr wrap="none" rtlCol="0">
            <a:spAutoFit/>
          </a:bodyPr>
          <a:lstStyle/>
          <a:p>
            <a:pPr algn="ctr"/>
            <a:r>
              <a:rPr lang="en-US" sz="2000" dirty="0">
                <a:latin typeface="Futura Medium" panose="020B0602020204020303" pitchFamily="34" charset="-79"/>
                <a:cs typeface="Futura Medium" panose="020B0602020204020303" pitchFamily="34" charset="-79"/>
              </a:rPr>
              <a:t>Update cache</a:t>
            </a:r>
          </a:p>
        </p:txBody>
      </p:sp>
      <p:sp>
        <p:nvSpPr>
          <p:cNvPr id="27" name="TextBox 26">
            <a:extLst>
              <a:ext uri="{FF2B5EF4-FFF2-40B4-BE49-F238E27FC236}">
                <a16:creationId xmlns:a16="http://schemas.microsoft.com/office/drawing/2014/main" xmlns="" id="{359FD538-A975-1243-B7C2-C4AE570E01A5}"/>
              </a:ext>
            </a:extLst>
          </p:cNvPr>
          <p:cNvSpPr txBox="1"/>
          <p:nvPr/>
        </p:nvSpPr>
        <p:spPr>
          <a:xfrm>
            <a:off x="1346197" y="973635"/>
            <a:ext cx="6159443" cy="400110"/>
          </a:xfrm>
          <a:prstGeom prst="rect">
            <a:avLst/>
          </a:prstGeom>
          <a:noFill/>
        </p:spPr>
        <p:txBody>
          <a:bodyPr wrap="none" rtlCol="0">
            <a:spAutoFit/>
          </a:bodyPr>
          <a:lstStyle/>
          <a:p>
            <a:r>
              <a:rPr lang="en-US" sz="2000" dirty="0">
                <a:solidFill>
                  <a:schemeClr val="accent5"/>
                </a:solidFill>
              </a:rPr>
              <a:t>Two independent hashes H1 and H2 to allocate hot items</a:t>
            </a:r>
          </a:p>
        </p:txBody>
      </p:sp>
      <p:sp>
        <p:nvSpPr>
          <p:cNvPr id="24" name="TextBox 23">
            <a:extLst>
              <a:ext uri="{FF2B5EF4-FFF2-40B4-BE49-F238E27FC236}">
                <a16:creationId xmlns:a16="http://schemas.microsoft.com/office/drawing/2014/main" xmlns="" id="{A71E02B9-1013-4341-8559-2470F77C9A89}"/>
              </a:ext>
            </a:extLst>
          </p:cNvPr>
          <p:cNvSpPr txBox="1"/>
          <p:nvPr/>
        </p:nvSpPr>
        <p:spPr>
          <a:xfrm>
            <a:off x="225839" y="4419410"/>
            <a:ext cx="8400157"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342900" indent="-342900" algn="ctr">
              <a:buFont typeface="Arial" panose="020B0604020202020204" pitchFamily="34" charset="0"/>
              <a:buChar char="•"/>
            </a:pPr>
            <a:r>
              <a:rPr lang="en-US" sz="2000" dirty="0"/>
              <a:t>Stable and best cache allocation.</a:t>
            </a:r>
          </a:p>
          <a:p>
            <a:pPr marL="342900" indent="-342900" algn="ctr">
              <a:buFont typeface="Arial" panose="020B0604020202020204" pitchFamily="34" charset="0"/>
              <a:buChar char="•"/>
            </a:pPr>
            <a:r>
              <a:rPr lang="en-US" sz="2000" dirty="0"/>
              <a:t> Small cache coherence cost</a:t>
            </a:r>
          </a:p>
        </p:txBody>
      </p:sp>
      <p:sp>
        <p:nvSpPr>
          <p:cNvPr id="28" name="Oval 27">
            <a:extLst>
              <a:ext uri="{FF2B5EF4-FFF2-40B4-BE49-F238E27FC236}">
                <a16:creationId xmlns:a16="http://schemas.microsoft.com/office/drawing/2014/main" xmlns="" id="{8D575308-5691-5240-B3E0-079589D315EF}"/>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29" name="Oval 28">
            <a:extLst>
              <a:ext uri="{FF2B5EF4-FFF2-40B4-BE49-F238E27FC236}">
                <a16:creationId xmlns:a16="http://schemas.microsoft.com/office/drawing/2014/main" xmlns="" id="{63373E9F-4CB7-F144-A35B-DAA3BB5997EF}"/>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30" name="Oval 29">
            <a:extLst>
              <a:ext uri="{FF2B5EF4-FFF2-40B4-BE49-F238E27FC236}">
                <a16:creationId xmlns:a16="http://schemas.microsoft.com/office/drawing/2014/main" xmlns="" id="{FABE88B0-3F88-BE43-873D-694E1533BF89}"/>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31" name="Oval 30">
            <a:extLst>
              <a:ext uri="{FF2B5EF4-FFF2-40B4-BE49-F238E27FC236}">
                <a16:creationId xmlns:a16="http://schemas.microsoft.com/office/drawing/2014/main" xmlns="" id="{4DCD42F8-F8F5-2340-A076-9C197D98D336}"/>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32" name="Oval 31">
            <a:extLst>
              <a:ext uri="{FF2B5EF4-FFF2-40B4-BE49-F238E27FC236}">
                <a16:creationId xmlns:a16="http://schemas.microsoft.com/office/drawing/2014/main" xmlns="" id="{FB1DC109-FDF6-1146-8B95-426FB200824C}"/>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33" name="Oval 32">
            <a:extLst>
              <a:ext uri="{FF2B5EF4-FFF2-40B4-BE49-F238E27FC236}">
                <a16:creationId xmlns:a16="http://schemas.microsoft.com/office/drawing/2014/main" xmlns="" id="{782BE7AD-93A3-0448-A4AE-70E1454C8B60}"/>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Medium" panose="020B0602020204020303" pitchFamily="34" charset="-79"/>
              <a:ea typeface="Helvetica Neue" panose="02000503000000020004" pitchFamily="2" charset="0"/>
              <a:cs typeface="Futura Medium" panose="020B0602020204020303" pitchFamily="34" charset="-79"/>
            </a:endParaRPr>
          </a:p>
        </p:txBody>
      </p:sp>
      <p:sp>
        <p:nvSpPr>
          <p:cNvPr id="34" name="TextBox 33">
            <a:extLst>
              <a:ext uri="{FF2B5EF4-FFF2-40B4-BE49-F238E27FC236}">
                <a16:creationId xmlns:a16="http://schemas.microsoft.com/office/drawing/2014/main" xmlns="" id="{40108D02-8E2E-544D-83F2-08DE71707928}"/>
              </a:ext>
            </a:extLst>
          </p:cNvPr>
          <p:cNvSpPr txBox="1"/>
          <p:nvPr/>
        </p:nvSpPr>
        <p:spPr>
          <a:xfrm>
            <a:off x="97502" y="2983530"/>
            <a:ext cx="1802095" cy="830997"/>
          </a:xfrm>
          <a:prstGeom prst="rect">
            <a:avLst/>
          </a:prstGeom>
          <a:noFill/>
        </p:spPr>
        <p:txBody>
          <a:bodyPr wrap="none" rtlCol="0">
            <a:spAutoFit/>
          </a:bodyPr>
          <a:lstStyle/>
          <a:p>
            <a:pPr algn="ctr"/>
            <a:r>
              <a:rPr lang="en-US" sz="2400" dirty="0">
                <a:latin typeface="Futura Light" pitchFamily="2" charset="77"/>
                <a:ea typeface="Helvetica Neue" panose="02000503000000020004" pitchFamily="2" charset="0"/>
                <a:cs typeface="Futura Medium" panose="020B0602020204020303" pitchFamily="34" charset="-79"/>
              </a:rPr>
              <a:t>Lower layer </a:t>
            </a:r>
          </a:p>
          <a:p>
            <a:pPr algn="ctr"/>
            <a:r>
              <a:rPr lang="en-US" sz="2400" dirty="0">
                <a:latin typeface="Futura Light" pitchFamily="2" charset="77"/>
                <a:ea typeface="Helvetica Neue" panose="02000503000000020004" pitchFamily="2" charset="0"/>
                <a:cs typeface="Futura Medium" panose="020B0602020204020303" pitchFamily="34" charset="-79"/>
              </a:rPr>
              <a:t>cache nodes</a:t>
            </a:r>
          </a:p>
        </p:txBody>
      </p:sp>
      <p:sp>
        <p:nvSpPr>
          <p:cNvPr id="35" name="TextBox 34">
            <a:extLst>
              <a:ext uri="{FF2B5EF4-FFF2-40B4-BE49-F238E27FC236}">
                <a16:creationId xmlns:a16="http://schemas.microsoft.com/office/drawing/2014/main" xmlns="" id="{6E437BE4-4761-624E-ABC1-7A4C542EDD31}"/>
              </a:ext>
            </a:extLst>
          </p:cNvPr>
          <p:cNvSpPr txBox="1"/>
          <p:nvPr/>
        </p:nvSpPr>
        <p:spPr>
          <a:xfrm>
            <a:off x="86937" y="1805165"/>
            <a:ext cx="1802096" cy="830997"/>
          </a:xfrm>
          <a:prstGeom prst="rect">
            <a:avLst/>
          </a:prstGeom>
          <a:noFill/>
        </p:spPr>
        <p:txBody>
          <a:bodyPr wrap="none" rtlCol="0">
            <a:spAutoFit/>
          </a:bodyPr>
          <a:lstStyle/>
          <a:p>
            <a:pPr algn="ctr"/>
            <a:r>
              <a:rPr lang="en-US" sz="2400" dirty="0">
                <a:latin typeface="Futura Light" pitchFamily="2" charset="77"/>
                <a:ea typeface="Helvetica Neue" panose="02000503000000020004" pitchFamily="2" charset="0"/>
                <a:cs typeface="Futura Medium" panose="020B0602020204020303" pitchFamily="34" charset="-79"/>
              </a:rPr>
              <a:t>Upper layer </a:t>
            </a:r>
          </a:p>
          <a:p>
            <a:pPr algn="ctr"/>
            <a:r>
              <a:rPr lang="en-US" sz="2400" dirty="0">
                <a:latin typeface="Futura Light" pitchFamily="2" charset="77"/>
                <a:ea typeface="Helvetica Neue" panose="02000503000000020004" pitchFamily="2" charset="0"/>
                <a:cs typeface="Futura Medium" panose="020B0602020204020303" pitchFamily="34" charset="-79"/>
              </a:rPr>
              <a:t>cache nodes</a:t>
            </a:r>
          </a:p>
        </p:txBody>
      </p:sp>
    </p:spTree>
    <p:extLst>
      <p:ext uri="{BB962C8B-B14F-4D97-AF65-F5344CB8AC3E}">
        <p14:creationId xmlns:p14="http://schemas.microsoft.com/office/powerpoint/2010/main" val="21992135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supports failover</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39</a:t>
            </a:fld>
            <a:endParaRPr lang="en-US" dirty="0">
              <a:latin typeface="Helvetica" charset="0"/>
              <a:ea typeface="Helvetica" charset="0"/>
              <a:cs typeface="Helvetica" charset="0"/>
            </a:endParaRPr>
          </a:p>
        </p:txBody>
      </p:sp>
      <p:pic>
        <p:nvPicPr>
          <p:cNvPr id="4" name="Picture 3">
            <a:extLst>
              <a:ext uri="{FF2B5EF4-FFF2-40B4-BE49-F238E27FC236}">
                <a16:creationId xmlns:a16="http://schemas.microsoft.com/office/drawing/2014/main" xmlns="" id="{C1B061CB-3853-6C42-95DF-A86D573F025C}"/>
              </a:ext>
            </a:extLst>
          </p:cNvPr>
          <p:cNvPicPr>
            <a:picLocks noChangeAspect="1"/>
          </p:cNvPicPr>
          <p:nvPr/>
        </p:nvPicPr>
        <p:blipFill>
          <a:blip r:embed="rId3"/>
          <a:stretch>
            <a:fillRect/>
          </a:stretch>
        </p:blipFill>
        <p:spPr>
          <a:xfrm>
            <a:off x="914242" y="1094873"/>
            <a:ext cx="6894252" cy="2760930"/>
          </a:xfrm>
          <a:prstGeom prst="rect">
            <a:avLst/>
          </a:prstGeom>
        </p:spPr>
      </p:pic>
      <p:sp>
        <p:nvSpPr>
          <p:cNvPr id="6" name="TextBox 5">
            <a:extLst>
              <a:ext uri="{FF2B5EF4-FFF2-40B4-BE49-F238E27FC236}">
                <a16:creationId xmlns:a16="http://schemas.microsoft.com/office/drawing/2014/main" xmlns="" id="{C45237D8-22FB-6D4C-B365-A3743565BED4}"/>
              </a:ext>
            </a:extLst>
          </p:cNvPr>
          <p:cNvSpPr txBox="1"/>
          <p:nvPr/>
        </p:nvSpPr>
        <p:spPr>
          <a:xfrm>
            <a:off x="575681" y="4196299"/>
            <a:ext cx="7571374" cy="70788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latin typeface="Helvetica Neue" panose="02000503000000020004" pitchFamily="2" charset="0"/>
                <a:ea typeface="Helvetica Neue" panose="02000503000000020004" pitchFamily="2" charset="0"/>
                <a:cs typeface="Helvetica Neue" panose="02000503000000020004" pitchFamily="2" charset="0"/>
              </a:rPr>
              <a:t>When multiple switches failed, </a:t>
            </a:r>
          </a:p>
          <a:p>
            <a:pPr algn="ctr"/>
            <a:r>
              <a:rPr lang="en-US" sz="2000" dirty="0" err="1">
                <a:latin typeface="Helvetica Neue" panose="02000503000000020004" pitchFamily="2" charset="0"/>
                <a:ea typeface="Helvetica Neue" panose="02000503000000020004" pitchFamily="2" charset="0"/>
                <a:cs typeface="Helvetica Neue" panose="02000503000000020004" pitchFamily="2" charset="0"/>
              </a:rPr>
              <a:t>DistCache</a:t>
            </a:r>
            <a:r>
              <a:rPr lang="en-US" sz="2000" dirty="0">
                <a:latin typeface="Helvetica Neue" panose="02000503000000020004" pitchFamily="2" charset="0"/>
                <a:ea typeface="Helvetica Neue" panose="02000503000000020004" pitchFamily="2" charset="0"/>
                <a:cs typeface="Helvetica Neue" panose="02000503000000020004" pitchFamily="2" charset="0"/>
              </a:rPr>
              <a:t> can quickly recover from the failures.</a:t>
            </a:r>
          </a:p>
        </p:txBody>
      </p:sp>
    </p:spTree>
    <p:extLst>
      <p:ext uri="{BB962C8B-B14F-4D97-AF65-F5344CB8AC3E}">
        <p14:creationId xmlns:p14="http://schemas.microsoft.com/office/powerpoint/2010/main" val="41480756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Solutions to mitigate the load imbalance</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a:t>
            </a:fld>
            <a:endParaRPr lang="en-US" dirty="0">
              <a:latin typeface="Helvetica" charset="0"/>
              <a:ea typeface="Helvetica" charset="0"/>
              <a:cs typeface="Helvetica" charset="0"/>
            </a:endParaRPr>
          </a:p>
        </p:txBody>
      </p:sp>
      <p:sp>
        <p:nvSpPr>
          <p:cNvPr id="33" name="TextBox 32">
            <a:extLst>
              <a:ext uri="{FF2B5EF4-FFF2-40B4-BE49-F238E27FC236}">
                <a16:creationId xmlns:a16="http://schemas.microsoft.com/office/drawing/2014/main" xmlns="" id="{94995678-EA03-F544-B0B5-249EB7C2760B}"/>
              </a:ext>
            </a:extLst>
          </p:cNvPr>
          <p:cNvSpPr txBox="1"/>
          <p:nvPr/>
        </p:nvSpPr>
        <p:spPr>
          <a:xfrm>
            <a:off x="628650" y="977232"/>
            <a:ext cx="7863839" cy="800219"/>
          </a:xfrm>
          <a:prstGeom prst="rect">
            <a:avLst/>
          </a:prstGeom>
          <a:noFill/>
        </p:spPr>
        <p:txBody>
          <a:bodyPr wrap="square" rtlCol="0">
            <a:spAutoFit/>
          </a:bodyPr>
          <a:lstStyle/>
          <a:p>
            <a:pPr marL="342900" indent="-34290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Consistent hashing and related.</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Do not handle dynamic and skewed workloads.</a:t>
            </a:r>
          </a:p>
        </p:txBody>
      </p:sp>
      <p:sp>
        <p:nvSpPr>
          <p:cNvPr id="3" name="Rectangle 2">
            <a:extLst>
              <a:ext uri="{FF2B5EF4-FFF2-40B4-BE49-F238E27FC236}">
                <a16:creationId xmlns:a16="http://schemas.microsoft.com/office/drawing/2014/main" xmlns="" id="{8E514715-872A-DB43-B5E7-F1BD20EA298C}"/>
              </a:ext>
            </a:extLst>
          </p:cNvPr>
          <p:cNvSpPr/>
          <p:nvPr/>
        </p:nvSpPr>
        <p:spPr>
          <a:xfrm>
            <a:off x="640080" y="3410856"/>
            <a:ext cx="7863839" cy="1138773"/>
          </a:xfrm>
          <a:prstGeom prst="rect">
            <a:avLst/>
          </a:prstGeom>
        </p:spPr>
        <p:txBody>
          <a:bodyPr wrap="square">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 Front-end cache as a load balancer. </a:t>
            </a:r>
            <a:endParaRPr lang="en-US" sz="2000" dirty="0">
              <a:latin typeface="Helvetica Neue" panose="02000503000000020004" pitchFamily="2" charset="0"/>
              <a:ea typeface="Helvetica Neue" panose="02000503000000020004" pitchFamily="2" charset="0"/>
              <a:cs typeface="Helvetica Neue" panose="02000503000000020004" pitchFamily="2" charset="0"/>
            </a:endParaRPr>
          </a:p>
          <a:p>
            <a:pPr marL="713672" lvl="1" indent="-28575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Low update overhead.</a:t>
            </a:r>
          </a:p>
          <a:p>
            <a:pPr marL="713672" lvl="1" indent="-28575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Work for arbitrary workloads.</a:t>
            </a:r>
          </a:p>
        </p:txBody>
      </p:sp>
      <p:sp>
        <p:nvSpPr>
          <p:cNvPr id="4" name="Rectangle 3">
            <a:extLst>
              <a:ext uri="{FF2B5EF4-FFF2-40B4-BE49-F238E27FC236}">
                <a16:creationId xmlns:a16="http://schemas.microsoft.com/office/drawing/2014/main" xmlns="" id="{03C28972-5482-BB40-93D2-70E9D408F7B4}"/>
              </a:ext>
            </a:extLst>
          </p:cNvPr>
          <p:cNvSpPr/>
          <p:nvPr/>
        </p:nvSpPr>
        <p:spPr>
          <a:xfrm>
            <a:off x="628650" y="2043691"/>
            <a:ext cx="7385125" cy="1138773"/>
          </a:xfrm>
          <a:prstGeom prst="rect">
            <a:avLst/>
          </a:prstGeom>
        </p:spPr>
        <p:txBody>
          <a:bodyPr wrap="square">
            <a:spAutoFit/>
          </a:bodyPr>
          <a:lstStyle/>
          <a:p>
            <a:pPr marL="342900" indent="-34290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Data migration or replication.</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Large system and storage overhead.</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High cache coherence cost.</a:t>
            </a:r>
          </a:p>
        </p:txBody>
      </p:sp>
    </p:spTree>
    <p:extLst>
      <p:ext uri="{BB962C8B-B14F-4D97-AF65-F5344CB8AC3E}">
        <p14:creationId xmlns:p14="http://schemas.microsoft.com/office/powerpoint/2010/main" val="201436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(Optional) Talk about PISA and </a:t>
            </a:r>
            <a:b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b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Programmable Architecture</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40</a:t>
            </a:fld>
            <a:endParaRPr lang="en-US" dirty="0">
              <a:latin typeface="Helvetica" charset="0"/>
              <a:ea typeface="Helvetica" charset="0"/>
              <a:cs typeface="Helvetica" charset="0"/>
            </a:endParaRPr>
          </a:p>
        </p:txBody>
      </p:sp>
    </p:spTree>
    <p:extLst>
      <p:ext uri="{BB962C8B-B14F-4D97-AF65-F5344CB8AC3E}">
        <p14:creationId xmlns:p14="http://schemas.microsoft.com/office/powerpoint/2010/main" val="18504100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708" y="175024"/>
            <a:ext cx="9144000" cy="817230"/>
          </a:xfrm>
        </p:spPr>
        <p:txBody>
          <a:bodyPr>
            <a:noAutofit/>
          </a:bodyPr>
          <a:lstStyle/>
          <a:p>
            <a:pPr algn="ctr"/>
            <a:r>
              <a:rPr lang="en-US" sz="2800" dirty="0">
                <a:solidFill>
                  <a:schemeClr val="accent4"/>
                </a:solidFill>
                <a:latin typeface="Futura Light" pitchFamily="2" charset="77"/>
                <a:ea typeface="Helvetica Neue" panose="02000503000000020004" pitchFamily="2" charset="0"/>
                <a:cs typeface="Futura Medium" panose="020B0602020204020303" pitchFamily="34" charset="-79"/>
              </a:rPr>
              <a:t>P4: Programmable Protocol-Independent Packet Processing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41</a:t>
            </a:fld>
            <a:endParaRPr lang="en-US" dirty="0">
              <a:latin typeface="Helvetica" charset="0"/>
              <a:ea typeface="Helvetica" charset="0"/>
              <a:cs typeface="Helvetica" charset="0"/>
            </a:endParaRPr>
          </a:p>
        </p:txBody>
      </p:sp>
      <p:sp>
        <p:nvSpPr>
          <p:cNvPr id="6" name="TextBox 5">
            <a:extLst>
              <a:ext uri="{FF2B5EF4-FFF2-40B4-BE49-F238E27FC236}">
                <a16:creationId xmlns:a16="http://schemas.microsoft.com/office/drawing/2014/main" xmlns="" id="{539789E5-4A99-2C4F-89D1-9718E726DE57}"/>
              </a:ext>
            </a:extLst>
          </p:cNvPr>
          <p:cNvSpPr txBox="1"/>
          <p:nvPr/>
        </p:nvSpPr>
        <p:spPr>
          <a:xfrm>
            <a:off x="181402" y="1000999"/>
            <a:ext cx="1789272" cy="707886"/>
          </a:xfrm>
          <a:prstGeom prst="rect">
            <a:avLst/>
          </a:prstGeom>
          <a:noFill/>
        </p:spPr>
        <p:txBody>
          <a:bodyPr wrap="none" rtlCol="0">
            <a:spAutoFit/>
          </a:bodyPr>
          <a:lstStyle/>
          <a:p>
            <a:pPr algn="ctr"/>
            <a:r>
              <a:rPr lang="en-US" sz="2000" dirty="0">
                <a:latin typeface="Futura Light" pitchFamily="2" charset="77"/>
                <a:ea typeface="Helvetica Neue" panose="02000503000000020004" pitchFamily="2" charset="0"/>
                <a:cs typeface="Futura Medium" panose="020B0602020204020303" pitchFamily="34" charset="-79"/>
              </a:rPr>
              <a:t>User-defined</a:t>
            </a:r>
          </a:p>
          <a:p>
            <a:pPr algn="ctr"/>
            <a:r>
              <a:rPr lang="en-US" sz="2000" dirty="0">
                <a:latin typeface="Futura Light" pitchFamily="2" charset="77"/>
                <a:ea typeface="Helvetica Neue" panose="02000503000000020004" pitchFamily="2" charset="0"/>
                <a:cs typeface="Futura Medium" panose="020B0602020204020303" pitchFamily="34" charset="-79"/>
              </a:rPr>
              <a:t>Packet Format:</a:t>
            </a:r>
          </a:p>
        </p:txBody>
      </p:sp>
      <p:graphicFrame>
        <p:nvGraphicFramePr>
          <p:cNvPr id="7" name="Table 6">
            <a:extLst>
              <a:ext uri="{FF2B5EF4-FFF2-40B4-BE49-F238E27FC236}">
                <a16:creationId xmlns:a16="http://schemas.microsoft.com/office/drawing/2014/main" xmlns="" id="{54BE289F-A9C2-0645-A67D-A1DAF616AB14}"/>
              </a:ext>
            </a:extLst>
          </p:cNvPr>
          <p:cNvGraphicFramePr>
            <a:graphicFrameLocks noGrp="1"/>
          </p:cNvGraphicFramePr>
          <p:nvPr/>
        </p:nvGraphicFramePr>
        <p:xfrm>
          <a:off x="2148752" y="1137959"/>
          <a:ext cx="6095999" cy="396240"/>
        </p:xfrm>
        <a:graphic>
          <a:graphicData uri="http://schemas.openxmlformats.org/drawingml/2006/table">
            <a:tbl>
              <a:tblPr firstRow="1" lastRow="1" bandRow="1">
                <a:tableStyleId>{5C22544A-7EE6-4342-B048-85BDC9FD1C3A}</a:tableStyleId>
              </a:tblPr>
              <a:tblGrid>
                <a:gridCol w="870857">
                  <a:extLst>
                    <a:ext uri="{9D8B030D-6E8A-4147-A177-3AD203B41FA5}">
                      <a16:colId xmlns:a16="http://schemas.microsoft.com/office/drawing/2014/main" xmlns="" val="4137626634"/>
                    </a:ext>
                  </a:extLst>
                </a:gridCol>
                <a:gridCol w="870857">
                  <a:extLst>
                    <a:ext uri="{9D8B030D-6E8A-4147-A177-3AD203B41FA5}">
                      <a16:colId xmlns:a16="http://schemas.microsoft.com/office/drawing/2014/main" xmlns="" val="1025729739"/>
                    </a:ext>
                  </a:extLst>
                </a:gridCol>
                <a:gridCol w="870857">
                  <a:extLst>
                    <a:ext uri="{9D8B030D-6E8A-4147-A177-3AD203B41FA5}">
                      <a16:colId xmlns:a16="http://schemas.microsoft.com/office/drawing/2014/main" xmlns="" val="770191229"/>
                    </a:ext>
                  </a:extLst>
                </a:gridCol>
                <a:gridCol w="870857">
                  <a:extLst>
                    <a:ext uri="{9D8B030D-6E8A-4147-A177-3AD203B41FA5}">
                      <a16:colId xmlns:a16="http://schemas.microsoft.com/office/drawing/2014/main" xmlns="" val="4040437125"/>
                    </a:ext>
                  </a:extLst>
                </a:gridCol>
                <a:gridCol w="870857">
                  <a:extLst>
                    <a:ext uri="{9D8B030D-6E8A-4147-A177-3AD203B41FA5}">
                      <a16:colId xmlns:a16="http://schemas.microsoft.com/office/drawing/2014/main" xmlns="" val="1881480657"/>
                    </a:ext>
                  </a:extLst>
                </a:gridCol>
                <a:gridCol w="870857">
                  <a:extLst>
                    <a:ext uri="{9D8B030D-6E8A-4147-A177-3AD203B41FA5}">
                      <a16:colId xmlns:a16="http://schemas.microsoft.com/office/drawing/2014/main" xmlns="" val="2194185106"/>
                    </a:ext>
                  </a:extLst>
                </a:gridCol>
                <a:gridCol w="870857">
                  <a:extLst>
                    <a:ext uri="{9D8B030D-6E8A-4147-A177-3AD203B41FA5}">
                      <a16:colId xmlns:a16="http://schemas.microsoft.com/office/drawing/2014/main" xmlns="" val="1275599044"/>
                    </a:ext>
                  </a:extLst>
                </a:gridCol>
              </a:tblGrid>
              <a:tr h="370840">
                <a:tc>
                  <a:txBody>
                    <a:bodyPr/>
                    <a:lstStyle/>
                    <a:p>
                      <a:pPr algn="ctr"/>
                      <a:r>
                        <a:rPr lang="en-US" sz="2000" dirty="0"/>
                        <a:t>ETH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TCP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60000"/>
                        <a:lumOff val="40000"/>
                      </a:schemeClr>
                    </a:solidFill>
                  </a:tcPr>
                </a:tc>
                <a:tc>
                  <a:txBody>
                    <a:bodyPr/>
                    <a:lstStyle/>
                    <a:p>
                      <a:pPr algn="ctr"/>
                      <a:r>
                        <a:rPr lang="en-US" sz="2000" dirty="0"/>
                        <a:t>SEQ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KEY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41858187"/>
                  </a:ext>
                </a:extLst>
              </a:tr>
            </a:tbl>
          </a:graphicData>
        </a:graphic>
      </p:graphicFrame>
      <p:sp>
        <p:nvSpPr>
          <p:cNvPr id="11" name="TextBox 10">
            <a:extLst>
              <a:ext uri="{FF2B5EF4-FFF2-40B4-BE49-F238E27FC236}">
                <a16:creationId xmlns:a16="http://schemas.microsoft.com/office/drawing/2014/main" xmlns="" id="{F0C2A417-A4AE-784D-8835-09DBB49A0E50}"/>
              </a:ext>
            </a:extLst>
          </p:cNvPr>
          <p:cNvSpPr txBox="1"/>
          <p:nvPr/>
        </p:nvSpPr>
        <p:spPr>
          <a:xfrm>
            <a:off x="2240220" y="1647330"/>
            <a:ext cx="2361544" cy="369332"/>
          </a:xfrm>
          <a:prstGeom prst="rect">
            <a:avLst/>
          </a:prstGeom>
          <a:noFill/>
        </p:spPr>
        <p:txBody>
          <a:bodyPr wrap="none" rtlCol="0">
            <a:spAutoFit/>
          </a:bodyPr>
          <a:lstStyle/>
          <a:p>
            <a:r>
              <a:rPr lang="en-US" sz="1800" dirty="0">
                <a:latin typeface="Futura Light" pitchFamily="2" charset="77"/>
                <a:ea typeface="Helvetica Neue" panose="02000503000000020004" pitchFamily="2" charset="0"/>
                <a:cs typeface="Futura Medium" panose="020B0602020204020303" pitchFamily="34" charset="-79"/>
              </a:rPr>
              <a:t>Existing Packet Header</a:t>
            </a:r>
          </a:p>
        </p:txBody>
      </p:sp>
      <p:sp>
        <p:nvSpPr>
          <p:cNvPr id="38" name="TextBox 37">
            <a:extLst>
              <a:ext uri="{FF2B5EF4-FFF2-40B4-BE49-F238E27FC236}">
                <a16:creationId xmlns:a16="http://schemas.microsoft.com/office/drawing/2014/main" xmlns="" id="{DE7E6FC0-4A24-A74F-B3E4-7499E1A31B6D}"/>
              </a:ext>
            </a:extLst>
          </p:cNvPr>
          <p:cNvSpPr txBox="1"/>
          <p:nvPr/>
        </p:nvSpPr>
        <p:spPr>
          <a:xfrm>
            <a:off x="5196751" y="1616552"/>
            <a:ext cx="2794355" cy="369332"/>
          </a:xfrm>
          <a:prstGeom prst="rect">
            <a:avLst/>
          </a:prstGeom>
          <a:noFill/>
        </p:spPr>
        <p:txBody>
          <a:bodyPr wrap="none" rtlCol="0">
            <a:spAutoFit/>
          </a:bodyPr>
          <a:lstStyle/>
          <a:p>
            <a:r>
              <a:rPr lang="en-US" sz="1800" dirty="0">
                <a:latin typeface="Futura Light" pitchFamily="2" charset="77"/>
                <a:ea typeface="Helvetica Neue" panose="02000503000000020004" pitchFamily="2" charset="0"/>
                <a:cs typeface="Futura Medium" panose="020B0602020204020303" pitchFamily="34" charset="-79"/>
              </a:rPr>
              <a:t>Packet Header for Caching</a:t>
            </a:r>
          </a:p>
        </p:txBody>
      </p:sp>
      <p:cxnSp>
        <p:nvCxnSpPr>
          <p:cNvPr id="13" name="Straight Connector 12">
            <a:extLst>
              <a:ext uri="{FF2B5EF4-FFF2-40B4-BE49-F238E27FC236}">
                <a16:creationId xmlns:a16="http://schemas.microsoft.com/office/drawing/2014/main" xmlns="" id="{FF0900E3-C149-7F4D-BBE0-1C7672F04848}"/>
              </a:ext>
            </a:extLst>
          </p:cNvPr>
          <p:cNvCxnSpPr/>
          <p:nvPr/>
        </p:nvCxnSpPr>
        <p:spPr>
          <a:xfrm>
            <a:off x="4755797" y="764980"/>
            <a:ext cx="0" cy="1220904"/>
          </a:xfrm>
          <a:prstGeom prst="line">
            <a:avLst/>
          </a:prstGeom>
          <a:ln w="3175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xmlns="" id="{F2E7F215-2171-114D-8106-621A4689E2C9}"/>
              </a:ext>
            </a:extLst>
          </p:cNvPr>
          <p:cNvSpPr/>
          <p:nvPr/>
        </p:nvSpPr>
        <p:spPr>
          <a:xfrm>
            <a:off x="625833" y="2371073"/>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sz="2400" dirty="0">
                <a:latin typeface="Futura Light" pitchFamily="2" charset="77"/>
                <a:cs typeface="Futura Medium" panose="020B0602020204020303" pitchFamily="34" charset="-79"/>
              </a:rPr>
              <a:t>Parser</a:t>
            </a:r>
          </a:p>
        </p:txBody>
      </p:sp>
      <p:sp>
        <p:nvSpPr>
          <p:cNvPr id="40" name="Rectangle 39">
            <a:extLst>
              <a:ext uri="{FF2B5EF4-FFF2-40B4-BE49-F238E27FC236}">
                <a16:creationId xmlns:a16="http://schemas.microsoft.com/office/drawing/2014/main" xmlns="" id="{6FA2B7B1-9542-3F42-97BA-7C893E25C3ED}"/>
              </a:ext>
            </a:extLst>
          </p:cNvPr>
          <p:cNvSpPr/>
          <p:nvPr/>
        </p:nvSpPr>
        <p:spPr>
          <a:xfrm>
            <a:off x="7617284" y="2371074"/>
            <a:ext cx="589547" cy="219551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scene3d>
              <a:camera prst="orthographicFront">
                <a:rot lat="0" lon="0" rev="0"/>
              </a:camera>
              <a:lightRig rig="threePt" dir="t"/>
            </a:scene3d>
          </a:bodyPr>
          <a:lstStyle/>
          <a:p>
            <a:pPr algn="ctr"/>
            <a:r>
              <a:rPr lang="en-US" sz="2400" dirty="0" err="1">
                <a:latin typeface="Futura Light" pitchFamily="2" charset="77"/>
                <a:cs typeface="Futura Medium" panose="020B0602020204020303" pitchFamily="34" charset="-79"/>
              </a:rPr>
              <a:t>Deparser</a:t>
            </a:r>
            <a:endParaRPr lang="en-US" dirty="0">
              <a:latin typeface="Futura Light" pitchFamily="2" charset="77"/>
              <a:cs typeface="Futura Medium" panose="020B0602020204020303" pitchFamily="34" charset="-79"/>
            </a:endParaRPr>
          </a:p>
        </p:txBody>
      </p:sp>
      <p:sp>
        <p:nvSpPr>
          <p:cNvPr id="15" name="Rectangle 14">
            <a:extLst>
              <a:ext uri="{FF2B5EF4-FFF2-40B4-BE49-F238E27FC236}">
                <a16:creationId xmlns:a16="http://schemas.microsoft.com/office/drawing/2014/main" xmlns="" id="{AD45A169-FD83-0A47-B180-ECE526235D49}"/>
              </a:ext>
            </a:extLst>
          </p:cNvPr>
          <p:cNvSpPr/>
          <p:nvPr/>
        </p:nvSpPr>
        <p:spPr>
          <a:xfrm>
            <a:off x="1215381" y="2371073"/>
            <a:ext cx="6401904" cy="466727"/>
          </a:xfrm>
          <a:prstGeom prst="rect">
            <a:avLst/>
          </a:prstGeom>
          <a:solidFill>
            <a:schemeClr val="accent4">
              <a:lumMod val="5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000" dirty="0">
                <a:latin typeface="Futura Light" pitchFamily="2" charset="77"/>
                <a:cs typeface="Futura Medium" panose="020B0602020204020303" pitchFamily="34" charset="-79"/>
              </a:rPr>
              <a:t>Header/Metadata in Shared Memory</a:t>
            </a:r>
          </a:p>
        </p:txBody>
      </p:sp>
      <p:sp>
        <p:nvSpPr>
          <p:cNvPr id="16" name="Rectangle 15">
            <a:extLst>
              <a:ext uri="{FF2B5EF4-FFF2-40B4-BE49-F238E27FC236}">
                <a16:creationId xmlns:a16="http://schemas.microsoft.com/office/drawing/2014/main" xmlns="" id="{88CFD15D-1705-3A4D-8765-4D465C01F708}"/>
              </a:ext>
            </a:extLst>
          </p:cNvPr>
          <p:cNvSpPr/>
          <p:nvPr/>
        </p:nvSpPr>
        <p:spPr>
          <a:xfrm>
            <a:off x="1485190" y="2846823"/>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000" dirty="0">
                <a:latin typeface="Futura Light" pitchFamily="2" charset="77"/>
                <a:cs typeface="Futura Medium" panose="020B0602020204020303" pitchFamily="34" charset="-79"/>
              </a:rPr>
              <a:t>Match-Action</a:t>
            </a:r>
          </a:p>
          <a:p>
            <a:pPr algn="ctr"/>
            <a:r>
              <a:rPr lang="en-US" sz="2000" dirty="0">
                <a:latin typeface="Futura Light" pitchFamily="2" charset="77"/>
                <a:cs typeface="Futura Medium" panose="020B0602020204020303" pitchFamily="34" charset="-79"/>
              </a:rPr>
              <a:t>Table</a:t>
            </a:r>
          </a:p>
        </p:txBody>
      </p:sp>
      <p:sp>
        <p:nvSpPr>
          <p:cNvPr id="43" name="Rectangle 42">
            <a:extLst>
              <a:ext uri="{FF2B5EF4-FFF2-40B4-BE49-F238E27FC236}">
                <a16:creationId xmlns:a16="http://schemas.microsoft.com/office/drawing/2014/main" xmlns="" id="{007EC2F3-211E-0047-8B7E-DD9A79661F70}"/>
              </a:ext>
            </a:extLst>
          </p:cNvPr>
          <p:cNvSpPr/>
          <p:nvPr/>
        </p:nvSpPr>
        <p:spPr>
          <a:xfrm>
            <a:off x="3574471" y="2849832"/>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2000" dirty="0">
              <a:latin typeface="Futura Light" pitchFamily="2" charset="77"/>
              <a:cs typeface="Futura Medium" panose="020B0602020204020303" pitchFamily="34" charset="-79"/>
            </a:endParaRPr>
          </a:p>
          <a:p>
            <a:pPr algn="ctr"/>
            <a:r>
              <a:rPr lang="en-US" sz="2000" dirty="0">
                <a:latin typeface="Futura Light" pitchFamily="2" charset="77"/>
                <a:cs typeface="Futura Medium" panose="020B0602020204020303" pitchFamily="34" charset="-79"/>
              </a:rPr>
              <a:t>Match-Action</a:t>
            </a:r>
          </a:p>
          <a:p>
            <a:pPr algn="ctr"/>
            <a:r>
              <a:rPr lang="en-US" sz="2000" dirty="0">
                <a:latin typeface="Futura Light" pitchFamily="2" charset="77"/>
                <a:cs typeface="Futura Medium" panose="020B0602020204020303" pitchFamily="34" charset="-79"/>
              </a:rPr>
              <a:t>Table</a:t>
            </a:r>
          </a:p>
          <a:p>
            <a:pPr algn="ctr"/>
            <a:endParaRPr lang="en-US" sz="2000" dirty="0">
              <a:latin typeface="Futura Light" pitchFamily="2" charset="77"/>
              <a:cs typeface="Futura Medium" panose="020B0602020204020303" pitchFamily="34" charset="-79"/>
            </a:endParaRPr>
          </a:p>
        </p:txBody>
      </p:sp>
      <p:sp>
        <p:nvSpPr>
          <p:cNvPr id="47" name="Rectangle 46">
            <a:extLst>
              <a:ext uri="{FF2B5EF4-FFF2-40B4-BE49-F238E27FC236}">
                <a16:creationId xmlns:a16="http://schemas.microsoft.com/office/drawing/2014/main" xmlns="" id="{E5B1F1D9-11F3-D143-86BF-6A722221D67C}"/>
              </a:ext>
            </a:extLst>
          </p:cNvPr>
          <p:cNvSpPr/>
          <p:nvPr/>
        </p:nvSpPr>
        <p:spPr>
          <a:xfrm>
            <a:off x="5576131" y="2848829"/>
            <a:ext cx="1761622" cy="1743828"/>
          </a:xfrm>
          <a:prstGeom prst="rect">
            <a:avLst/>
          </a:prstGeom>
          <a:solidFill>
            <a:schemeClr val="accent4">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2000" dirty="0">
              <a:latin typeface="Futura Light" pitchFamily="2" charset="77"/>
              <a:cs typeface="Futura Medium" panose="020B0602020204020303" pitchFamily="34" charset="-79"/>
            </a:endParaRPr>
          </a:p>
          <a:p>
            <a:pPr algn="ctr"/>
            <a:r>
              <a:rPr lang="en-US" sz="2000" dirty="0">
                <a:latin typeface="Futura Light" pitchFamily="2" charset="77"/>
                <a:cs typeface="Futura Medium" panose="020B0602020204020303" pitchFamily="34" charset="-79"/>
              </a:rPr>
              <a:t>Match-Action</a:t>
            </a:r>
          </a:p>
          <a:p>
            <a:pPr algn="ctr"/>
            <a:r>
              <a:rPr lang="en-US" sz="2000" dirty="0">
                <a:latin typeface="Futura Light" pitchFamily="2" charset="77"/>
                <a:cs typeface="Futura Medium" panose="020B0602020204020303" pitchFamily="34" charset="-79"/>
              </a:rPr>
              <a:t>Table</a:t>
            </a:r>
          </a:p>
          <a:p>
            <a:pPr algn="ctr"/>
            <a:endParaRPr lang="en-US" sz="2000" dirty="0">
              <a:latin typeface="Futura Light" pitchFamily="2" charset="77"/>
              <a:cs typeface="Futura Medium" panose="020B0602020204020303" pitchFamily="34" charset="-79"/>
            </a:endParaRPr>
          </a:p>
        </p:txBody>
      </p:sp>
    </p:spTree>
    <p:extLst>
      <p:ext uri="{BB962C8B-B14F-4D97-AF65-F5344CB8AC3E}">
        <p14:creationId xmlns:p14="http://schemas.microsoft.com/office/powerpoint/2010/main" val="39262164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42</a:t>
            </a:fld>
            <a:endParaRPr lang="en-US" dirty="0">
              <a:latin typeface="Helvetica" charset="0"/>
              <a:ea typeface="Helvetica" charset="0"/>
              <a:cs typeface="Helvetica" charset="0"/>
            </a:endParaRPr>
          </a:p>
        </p:txBody>
      </p:sp>
      <p:sp>
        <p:nvSpPr>
          <p:cNvPr id="14" name="TextBox 13">
            <a:extLst>
              <a:ext uri="{FF2B5EF4-FFF2-40B4-BE49-F238E27FC236}">
                <a16:creationId xmlns:a16="http://schemas.microsoft.com/office/drawing/2014/main" xmlns="" id="{907D2585-61FD-334A-A09B-B3EFC300A49F}"/>
              </a:ext>
            </a:extLst>
          </p:cNvPr>
          <p:cNvSpPr txBox="1"/>
          <p:nvPr/>
        </p:nvSpPr>
        <p:spPr>
          <a:xfrm>
            <a:off x="2071371" y="1616008"/>
            <a:ext cx="821059"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t>
            </a:r>
            <a:r>
              <a:rPr lang="en-US" sz="2000" dirty="0">
                <a:solidFill>
                  <a:srgbClr val="FF0000"/>
                </a:solidFill>
                <a:latin typeface="Futura Medium" panose="020B0602020204020303" pitchFamily="34" charset="-79"/>
                <a:cs typeface="Futura Medium" panose="020B0602020204020303" pitchFamily="34" charset="-79"/>
              </a:rPr>
              <a:t>B</a:t>
            </a:r>
            <a:r>
              <a:rPr lang="en-US" sz="2000" dirty="0">
                <a:latin typeface="Futura Medium" panose="020B0602020204020303" pitchFamily="34" charset="-79"/>
                <a:cs typeface="Futura Medium" panose="020B0602020204020303" pitchFamily="34" charset="-79"/>
              </a:rPr>
              <a:t>, E}</a:t>
            </a:r>
          </a:p>
        </p:txBody>
      </p:sp>
      <p:sp>
        <p:nvSpPr>
          <p:cNvPr id="15" name="TextBox 14">
            <a:extLst>
              <a:ext uri="{FF2B5EF4-FFF2-40B4-BE49-F238E27FC236}">
                <a16:creationId xmlns:a16="http://schemas.microsoft.com/office/drawing/2014/main" xmlns="" id="{A43B3AB8-E2F8-7647-9094-A3B156C292EC}"/>
              </a:ext>
            </a:extLst>
          </p:cNvPr>
          <p:cNvSpPr txBox="1"/>
          <p:nvPr/>
        </p:nvSpPr>
        <p:spPr>
          <a:xfrm>
            <a:off x="2032877" y="2831394"/>
            <a:ext cx="925253"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 C}</a:t>
            </a:r>
          </a:p>
        </p:txBody>
      </p:sp>
      <p:sp>
        <p:nvSpPr>
          <p:cNvPr id="16" name="TextBox 15">
            <a:extLst>
              <a:ext uri="{FF2B5EF4-FFF2-40B4-BE49-F238E27FC236}">
                <a16:creationId xmlns:a16="http://schemas.microsoft.com/office/drawing/2014/main" xmlns="" id="{4DBF6688-8EE9-1244-A70E-41DF1BFAD274}"/>
              </a:ext>
            </a:extLst>
          </p:cNvPr>
          <p:cNvSpPr txBox="1"/>
          <p:nvPr/>
        </p:nvSpPr>
        <p:spPr>
          <a:xfrm>
            <a:off x="4270980" y="2819031"/>
            <a:ext cx="821059"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t>
            </a:r>
            <a:r>
              <a:rPr lang="en-US" sz="2000" dirty="0">
                <a:solidFill>
                  <a:srgbClr val="FF0000"/>
                </a:solidFill>
                <a:latin typeface="Futura Medium" panose="020B0602020204020303" pitchFamily="34" charset="-79"/>
                <a:cs typeface="Futura Medium" panose="020B0602020204020303" pitchFamily="34" charset="-79"/>
              </a:rPr>
              <a:t>B</a:t>
            </a:r>
            <a:r>
              <a:rPr lang="en-US" sz="2000" dirty="0">
                <a:latin typeface="Futura Medium" panose="020B0602020204020303" pitchFamily="34" charset="-79"/>
                <a:cs typeface="Futura Medium" panose="020B0602020204020303" pitchFamily="34" charset="-79"/>
              </a:rPr>
              <a:t>, E}</a:t>
            </a:r>
          </a:p>
        </p:txBody>
      </p:sp>
      <p:sp>
        <p:nvSpPr>
          <p:cNvPr id="17" name="TextBox 16">
            <a:extLst>
              <a:ext uri="{FF2B5EF4-FFF2-40B4-BE49-F238E27FC236}">
                <a16:creationId xmlns:a16="http://schemas.microsoft.com/office/drawing/2014/main" xmlns="" id="{667EDE14-23D4-FA4D-A0EB-7BE39E79F3C1}"/>
              </a:ext>
            </a:extLst>
          </p:cNvPr>
          <p:cNvSpPr txBox="1"/>
          <p:nvPr/>
        </p:nvSpPr>
        <p:spPr>
          <a:xfrm>
            <a:off x="6514548" y="2805302"/>
            <a:ext cx="840295"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{D, F}</a:t>
            </a:r>
          </a:p>
        </p:txBody>
      </p:sp>
      <p:sp>
        <p:nvSpPr>
          <p:cNvPr id="18" name="TextBox 17">
            <a:extLst>
              <a:ext uri="{FF2B5EF4-FFF2-40B4-BE49-F238E27FC236}">
                <a16:creationId xmlns:a16="http://schemas.microsoft.com/office/drawing/2014/main" xmlns="" id="{604E4885-9293-8A4B-B85F-E0ABE513ED5C}"/>
              </a:ext>
            </a:extLst>
          </p:cNvPr>
          <p:cNvSpPr txBox="1"/>
          <p:nvPr/>
        </p:nvSpPr>
        <p:spPr>
          <a:xfrm>
            <a:off x="4382374" y="1602192"/>
            <a:ext cx="558166"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{A}</a:t>
            </a:r>
          </a:p>
        </p:txBody>
      </p:sp>
      <p:sp>
        <p:nvSpPr>
          <p:cNvPr id="19" name="TextBox 18">
            <a:extLst>
              <a:ext uri="{FF2B5EF4-FFF2-40B4-BE49-F238E27FC236}">
                <a16:creationId xmlns:a16="http://schemas.microsoft.com/office/drawing/2014/main" xmlns="" id="{1A4A1D9C-4B63-5045-893F-632EFA3C3941}"/>
              </a:ext>
            </a:extLst>
          </p:cNvPr>
          <p:cNvSpPr txBox="1"/>
          <p:nvPr/>
        </p:nvSpPr>
        <p:spPr>
          <a:xfrm>
            <a:off x="6377812" y="1638299"/>
            <a:ext cx="1176925" cy="400110"/>
          </a:xfrm>
          <a:prstGeom prst="rect">
            <a:avLst/>
          </a:prstGeom>
          <a:noFill/>
        </p:spPr>
        <p:txBody>
          <a:bodyPr wrap="none" rtlCol="0">
            <a:spAutoFit/>
          </a:bodyPr>
          <a:lstStyle/>
          <a:p>
            <a:r>
              <a:rPr lang="en-US" sz="2000" dirty="0">
                <a:latin typeface="Futura Medium" panose="020B0602020204020303" pitchFamily="34" charset="-79"/>
                <a:cs typeface="Futura Medium" panose="020B0602020204020303" pitchFamily="34" charset="-79"/>
              </a:rPr>
              <a:t>{C, D, F}</a:t>
            </a:r>
          </a:p>
        </p:txBody>
      </p:sp>
      <p:sp>
        <p:nvSpPr>
          <p:cNvPr id="24" name="TextBox 23">
            <a:extLst>
              <a:ext uri="{FF2B5EF4-FFF2-40B4-BE49-F238E27FC236}">
                <a16:creationId xmlns:a16="http://schemas.microsoft.com/office/drawing/2014/main" xmlns="" id="{6D9417CF-4A22-8642-B6CE-F98C5913CBB3}"/>
              </a:ext>
            </a:extLst>
          </p:cNvPr>
          <p:cNvSpPr txBox="1"/>
          <p:nvPr/>
        </p:nvSpPr>
        <p:spPr>
          <a:xfrm>
            <a:off x="218276" y="4311184"/>
            <a:ext cx="8612215"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Power-of-two choices to route the queries guarantee best and stable throughput</a:t>
            </a:r>
          </a:p>
        </p:txBody>
      </p:sp>
      <p:sp>
        <p:nvSpPr>
          <p:cNvPr id="26" name="TextBox 25">
            <a:extLst>
              <a:ext uri="{FF2B5EF4-FFF2-40B4-BE49-F238E27FC236}">
                <a16:creationId xmlns:a16="http://schemas.microsoft.com/office/drawing/2014/main" xmlns="" id="{68C652D4-B8F7-7D4D-B3F5-770DE2D55E9E}"/>
              </a:ext>
            </a:extLst>
          </p:cNvPr>
          <p:cNvSpPr txBox="1"/>
          <p:nvPr/>
        </p:nvSpPr>
        <p:spPr>
          <a:xfrm>
            <a:off x="1683826" y="876956"/>
            <a:ext cx="4368504" cy="430887"/>
          </a:xfrm>
          <a:prstGeom prst="rect">
            <a:avLst/>
          </a:prstGeom>
          <a:noFill/>
        </p:spPr>
        <p:txBody>
          <a:bodyPr wrap="none" rtlCol="0">
            <a:spAutoFit/>
          </a:bodyPr>
          <a:lstStyle/>
          <a:p>
            <a:r>
              <a:rPr lang="en-US" sz="2200" dirty="0">
                <a:solidFill>
                  <a:schemeClr val="accent5"/>
                </a:solidFill>
                <a:latin typeface="Futura Light" pitchFamily="2" charset="77"/>
                <a:ea typeface="Helvetica Neue" panose="02000503000000020004" pitchFamily="2" charset="0"/>
                <a:cs typeface="Helvetica Neue" panose="02000503000000020004" pitchFamily="2" charset="0"/>
              </a:rPr>
              <a:t>Get(B) with lower current load (</a:t>
            </a:r>
            <a:r>
              <a:rPr lang="en-US" sz="2200" dirty="0" err="1">
                <a:solidFill>
                  <a:schemeClr val="accent5"/>
                </a:solidFill>
                <a:latin typeface="Futura Light" pitchFamily="2" charset="77"/>
                <a:ea typeface="Helvetica Neue" panose="02000503000000020004" pitchFamily="2" charset="0"/>
                <a:cs typeface="Helvetica Neue" panose="02000503000000020004" pitchFamily="2" charset="0"/>
              </a:rPr>
              <a:t>PoT</a:t>
            </a:r>
            <a:r>
              <a:rPr lang="en-US" sz="2200" dirty="0">
                <a:solidFill>
                  <a:schemeClr val="accent5"/>
                </a:solidFill>
                <a:latin typeface="Futura Light" pitchFamily="2" charset="77"/>
                <a:ea typeface="Helvetica Neue" panose="02000503000000020004" pitchFamily="2" charset="0"/>
                <a:cs typeface="Helvetica Neue" panose="02000503000000020004" pitchFamily="2" charset="0"/>
              </a:rPr>
              <a:t>)</a:t>
            </a:r>
          </a:p>
        </p:txBody>
      </p:sp>
      <p:sp>
        <p:nvSpPr>
          <p:cNvPr id="29" name="Title 1">
            <a:extLst>
              <a:ext uri="{FF2B5EF4-FFF2-40B4-BE49-F238E27FC236}">
                <a16:creationId xmlns:a16="http://schemas.microsoft.com/office/drawing/2014/main" xmlns="" id="{73EACFEE-B9DA-A149-B40F-D9F5AB0A6DB7}"/>
              </a:ext>
            </a:extLst>
          </p:cNvPr>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Power-of-two choices to query the cached items</a:t>
            </a:r>
          </a:p>
        </p:txBody>
      </p:sp>
      <p:sp>
        <p:nvSpPr>
          <p:cNvPr id="23" name="Oval 22">
            <a:extLst>
              <a:ext uri="{FF2B5EF4-FFF2-40B4-BE49-F238E27FC236}">
                <a16:creationId xmlns:a16="http://schemas.microsoft.com/office/drawing/2014/main" xmlns="" id="{9D6F4B7D-2A4E-E240-A3E1-E96E35B4E35D}"/>
              </a:ext>
            </a:extLst>
          </p:cNvPr>
          <p:cNvSpPr>
            <a:spLocks noChangeAspect="1"/>
          </p:cNvSpPr>
          <p:nvPr/>
        </p:nvSpPr>
        <p:spPr>
          <a:xfrm>
            <a:off x="2135669" y="1967375"/>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28" name="Oval 27">
            <a:extLst>
              <a:ext uri="{FF2B5EF4-FFF2-40B4-BE49-F238E27FC236}">
                <a16:creationId xmlns:a16="http://schemas.microsoft.com/office/drawing/2014/main" xmlns="" id="{4D6EFD58-5160-2A42-84B9-41F7A9ABD76C}"/>
              </a:ext>
            </a:extLst>
          </p:cNvPr>
          <p:cNvSpPr>
            <a:spLocks noChangeAspect="1"/>
          </p:cNvSpPr>
          <p:nvPr/>
        </p:nvSpPr>
        <p:spPr>
          <a:xfrm>
            <a:off x="4362006" y="20081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30" name="Oval 29">
            <a:extLst>
              <a:ext uri="{FF2B5EF4-FFF2-40B4-BE49-F238E27FC236}">
                <a16:creationId xmlns:a16="http://schemas.microsoft.com/office/drawing/2014/main" xmlns="" id="{318A2EE1-02F4-A146-8B6C-EA0C4C121891}"/>
              </a:ext>
            </a:extLst>
          </p:cNvPr>
          <p:cNvSpPr>
            <a:spLocks noChangeAspect="1"/>
          </p:cNvSpPr>
          <p:nvPr/>
        </p:nvSpPr>
        <p:spPr>
          <a:xfrm>
            <a:off x="6643549" y="1989616"/>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32" name="Oval 31">
            <a:extLst>
              <a:ext uri="{FF2B5EF4-FFF2-40B4-BE49-F238E27FC236}">
                <a16:creationId xmlns:a16="http://schemas.microsoft.com/office/drawing/2014/main" xmlns="" id="{F20E4CF0-C452-1942-870F-145D645A3209}"/>
              </a:ext>
            </a:extLst>
          </p:cNvPr>
          <p:cNvSpPr>
            <a:spLocks noChangeAspect="1"/>
          </p:cNvSpPr>
          <p:nvPr/>
        </p:nvSpPr>
        <p:spPr>
          <a:xfrm>
            <a:off x="2135669" y="3197572"/>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33" name="Oval 32">
            <a:extLst>
              <a:ext uri="{FF2B5EF4-FFF2-40B4-BE49-F238E27FC236}">
                <a16:creationId xmlns:a16="http://schemas.microsoft.com/office/drawing/2014/main" xmlns="" id="{92C0A51A-463A-DE42-AB6C-C0DE68F126C5}"/>
              </a:ext>
            </a:extLst>
          </p:cNvPr>
          <p:cNvSpPr>
            <a:spLocks noChangeAspect="1"/>
          </p:cNvSpPr>
          <p:nvPr/>
        </p:nvSpPr>
        <p:spPr>
          <a:xfrm>
            <a:off x="4378321" y="321950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34" name="Oval 33">
            <a:extLst>
              <a:ext uri="{FF2B5EF4-FFF2-40B4-BE49-F238E27FC236}">
                <a16:creationId xmlns:a16="http://schemas.microsoft.com/office/drawing/2014/main" xmlns="" id="{B7BA79AF-1673-5F40-B96C-EB512E9D73BD}"/>
              </a:ext>
            </a:extLst>
          </p:cNvPr>
          <p:cNvSpPr>
            <a:spLocks noChangeAspect="1"/>
          </p:cNvSpPr>
          <p:nvPr/>
        </p:nvSpPr>
        <p:spPr>
          <a:xfrm>
            <a:off x="6643549" y="3172201"/>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35" name="Rectangle 34">
            <a:extLst>
              <a:ext uri="{FF2B5EF4-FFF2-40B4-BE49-F238E27FC236}">
                <a16:creationId xmlns:a16="http://schemas.microsoft.com/office/drawing/2014/main" xmlns="" id="{444D0002-4BEF-CB42-802D-94795FA380DE}"/>
              </a:ext>
            </a:extLst>
          </p:cNvPr>
          <p:cNvSpPr/>
          <p:nvPr/>
        </p:nvSpPr>
        <p:spPr>
          <a:xfrm>
            <a:off x="2850132" y="2002302"/>
            <a:ext cx="434071" cy="48112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latin typeface="Futura Light" pitchFamily="2" charset="77"/>
            </a:endParaRPr>
          </a:p>
        </p:txBody>
      </p:sp>
      <p:sp>
        <p:nvSpPr>
          <p:cNvPr id="36" name="Rectangle 35">
            <a:extLst>
              <a:ext uri="{FF2B5EF4-FFF2-40B4-BE49-F238E27FC236}">
                <a16:creationId xmlns:a16="http://schemas.microsoft.com/office/drawing/2014/main" xmlns="" id="{8CD91C27-9ACA-7C42-977B-214FB7420A79}"/>
              </a:ext>
            </a:extLst>
          </p:cNvPr>
          <p:cNvSpPr/>
          <p:nvPr/>
        </p:nvSpPr>
        <p:spPr>
          <a:xfrm>
            <a:off x="5040719" y="3516689"/>
            <a:ext cx="418887" cy="205798"/>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latin typeface="Futura Light" pitchFamily="2" charset="77"/>
            </a:endParaRPr>
          </a:p>
        </p:txBody>
      </p:sp>
      <p:pic>
        <p:nvPicPr>
          <p:cNvPr id="37" name="Picture 36">
            <a:extLst>
              <a:ext uri="{FF2B5EF4-FFF2-40B4-BE49-F238E27FC236}">
                <a16:creationId xmlns:a16="http://schemas.microsoft.com/office/drawing/2014/main" xmlns="" id="{30D78B6B-D9A1-F34A-9A78-F8AF2FE2144B}"/>
              </a:ext>
            </a:extLst>
          </p:cNvPr>
          <p:cNvPicPr>
            <a:picLocks/>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3305482" y="1324720"/>
            <a:ext cx="249715" cy="320283"/>
          </a:xfrm>
          <a:prstGeom prst="rect">
            <a:avLst/>
          </a:prstGeom>
          <a:solidFill>
            <a:srgbClr val="000000"/>
          </a:solidFill>
          <a:ln w="12700">
            <a:noFill/>
          </a:ln>
        </p:spPr>
      </p:pic>
      <p:cxnSp>
        <p:nvCxnSpPr>
          <p:cNvPr id="38" name="Straight Connector 37">
            <a:extLst>
              <a:ext uri="{FF2B5EF4-FFF2-40B4-BE49-F238E27FC236}">
                <a16:creationId xmlns:a16="http://schemas.microsoft.com/office/drawing/2014/main" xmlns="" id="{878EDEBE-538A-0240-A6B6-225F223F3ED2}"/>
              </a:ext>
            </a:extLst>
          </p:cNvPr>
          <p:cNvCxnSpPr>
            <a:cxnSpLocks/>
            <a:stCxn id="37" idx="2"/>
          </p:cNvCxnSpPr>
          <p:nvPr/>
        </p:nvCxnSpPr>
        <p:spPr>
          <a:xfrm>
            <a:off x="3430340" y="1645003"/>
            <a:ext cx="875476" cy="1374083"/>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0EA3D5E1-8CF7-CA44-8A50-2C7182C97B15}"/>
              </a:ext>
            </a:extLst>
          </p:cNvPr>
          <p:cNvCxnSpPr>
            <a:cxnSpLocks/>
            <a:stCxn id="37" idx="2"/>
            <a:endCxn id="14" idx="3"/>
          </p:cNvCxnSpPr>
          <p:nvPr/>
        </p:nvCxnSpPr>
        <p:spPr>
          <a:xfrm flipH="1">
            <a:off x="2892430" y="1645003"/>
            <a:ext cx="537910" cy="171060"/>
          </a:xfrm>
          <a:prstGeom prst="line">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xmlns="" id="{D8703A4D-28AE-E748-9098-77C39B24E57E}"/>
              </a:ext>
            </a:extLst>
          </p:cNvPr>
          <p:cNvSpPr txBox="1"/>
          <p:nvPr/>
        </p:nvSpPr>
        <p:spPr>
          <a:xfrm>
            <a:off x="173944" y="3025021"/>
            <a:ext cx="1802096" cy="830997"/>
          </a:xfrm>
          <a:prstGeom prst="rect">
            <a:avLst/>
          </a:prstGeom>
          <a:noFill/>
        </p:spPr>
        <p:txBody>
          <a:bodyPr wrap="none" rtlCol="0">
            <a:spAutoFit/>
          </a:bodyPr>
          <a:lstStyle/>
          <a:p>
            <a:pPr algn="ctr"/>
            <a:r>
              <a:rPr lang="en-US" sz="2400" dirty="0">
                <a:latin typeface="Futura Light" pitchFamily="2" charset="77"/>
                <a:ea typeface="Helvetica Neue" panose="02000503000000020004" pitchFamily="2" charset="0"/>
                <a:cs typeface="Helvetica Neue" panose="02000503000000020004" pitchFamily="2" charset="0"/>
              </a:rPr>
              <a:t>Lower layer </a:t>
            </a:r>
          </a:p>
          <a:p>
            <a:pPr algn="ctr"/>
            <a:r>
              <a:rPr lang="en-US" sz="2400" dirty="0">
                <a:latin typeface="Futura Light" pitchFamily="2" charset="77"/>
                <a:ea typeface="Helvetica Neue" panose="02000503000000020004" pitchFamily="2" charset="0"/>
                <a:cs typeface="Helvetica Neue" panose="02000503000000020004" pitchFamily="2" charset="0"/>
              </a:rPr>
              <a:t>cache nodes</a:t>
            </a:r>
          </a:p>
        </p:txBody>
      </p:sp>
      <p:sp>
        <p:nvSpPr>
          <p:cNvPr id="41" name="TextBox 40">
            <a:extLst>
              <a:ext uri="{FF2B5EF4-FFF2-40B4-BE49-F238E27FC236}">
                <a16:creationId xmlns:a16="http://schemas.microsoft.com/office/drawing/2014/main" xmlns="" id="{ECFD6590-118C-A24E-AB91-E76EB70642C9}"/>
              </a:ext>
            </a:extLst>
          </p:cNvPr>
          <p:cNvSpPr txBox="1"/>
          <p:nvPr/>
        </p:nvSpPr>
        <p:spPr>
          <a:xfrm>
            <a:off x="114800" y="1817658"/>
            <a:ext cx="1802096" cy="830997"/>
          </a:xfrm>
          <a:prstGeom prst="rect">
            <a:avLst/>
          </a:prstGeom>
          <a:noFill/>
        </p:spPr>
        <p:txBody>
          <a:bodyPr wrap="none" rtlCol="0">
            <a:spAutoFit/>
          </a:bodyPr>
          <a:lstStyle/>
          <a:p>
            <a:pPr algn="ctr"/>
            <a:r>
              <a:rPr lang="en-US" sz="2400" dirty="0">
                <a:latin typeface="Futura Light" pitchFamily="2" charset="77"/>
                <a:ea typeface="Helvetica Neue" panose="02000503000000020004" pitchFamily="2" charset="0"/>
                <a:cs typeface="Helvetica Neue" panose="02000503000000020004" pitchFamily="2" charset="0"/>
              </a:rPr>
              <a:t>Upper layer </a:t>
            </a:r>
          </a:p>
          <a:p>
            <a:pPr algn="ctr"/>
            <a:r>
              <a:rPr lang="en-US" sz="2400" dirty="0">
                <a:latin typeface="Futura Light" pitchFamily="2" charset="77"/>
                <a:ea typeface="Helvetica Neue" panose="02000503000000020004" pitchFamily="2" charset="0"/>
                <a:cs typeface="Helvetica Neue" panose="02000503000000020004" pitchFamily="2" charset="0"/>
              </a:rPr>
              <a:t>cache nodes</a:t>
            </a:r>
          </a:p>
        </p:txBody>
      </p:sp>
    </p:spTree>
    <p:extLst>
      <p:ext uri="{BB962C8B-B14F-4D97-AF65-F5344CB8AC3E}">
        <p14:creationId xmlns:p14="http://schemas.microsoft.com/office/powerpoint/2010/main" val="32669250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67" name="Straight Connector 66">
            <a:extLst>
              <a:ext uri="{FF2B5EF4-FFF2-40B4-BE49-F238E27FC236}">
                <a16:creationId xmlns:a16="http://schemas.microsoft.com/office/drawing/2014/main" xmlns="" id="{F3EF7169-F869-4D44-87E9-E1EFE0A91562}"/>
              </a:ext>
            </a:extLst>
          </p:cNvPr>
          <p:cNvCxnSpPr>
            <a:cxnSpLocks/>
            <a:stCxn id="87" idx="0"/>
            <a:endCxn id="56" idx="4"/>
          </p:cNvCxnSpPr>
          <p:nvPr/>
        </p:nvCxnSpPr>
        <p:spPr>
          <a:xfrm flipV="1">
            <a:off x="2858903" y="2217222"/>
            <a:ext cx="1896053" cy="1089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Strawman: “Big”, fast cache for inter-cluster load balancing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43</a:t>
            </a:fld>
            <a:endParaRPr lang="en-US" dirty="0">
              <a:latin typeface="Helvetica" charset="0"/>
              <a:ea typeface="Helvetica" charset="0"/>
              <a:cs typeface="Helvetica" charset="0"/>
            </a:endParaRPr>
          </a:p>
        </p:txBody>
      </p:sp>
      <p:sp>
        <p:nvSpPr>
          <p:cNvPr id="35" name="Can 34">
            <a:extLst>
              <a:ext uri="{FF2B5EF4-FFF2-40B4-BE49-F238E27FC236}">
                <a16:creationId xmlns:a16="http://schemas.microsoft.com/office/drawing/2014/main" xmlns="" id="{F673753D-3B18-5641-8BD4-EEA6D8018627}"/>
              </a:ext>
            </a:extLst>
          </p:cNvPr>
          <p:cNvSpPr/>
          <p:nvPr/>
        </p:nvSpPr>
        <p:spPr>
          <a:xfrm>
            <a:off x="1920601"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6" name="Can 35">
            <a:extLst>
              <a:ext uri="{FF2B5EF4-FFF2-40B4-BE49-F238E27FC236}">
                <a16:creationId xmlns:a16="http://schemas.microsoft.com/office/drawing/2014/main" xmlns="" id="{0520BEE9-F447-BF4D-88F8-AAE0587E08FB}"/>
              </a:ext>
            </a:extLst>
          </p:cNvPr>
          <p:cNvSpPr/>
          <p:nvPr/>
        </p:nvSpPr>
        <p:spPr>
          <a:xfrm>
            <a:off x="2615261"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7" name="Can 36">
            <a:extLst>
              <a:ext uri="{FF2B5EF4-FFF2-40B4-BE49-F238E27FC236}">
                <a16:creationId xmlns:a16="http://schemas.microsoft.com/office/drawing/2014/main" xmlns="" id="{50ED2050-E04E-9A4F-A28D-FCE7ABC028D9}"/>
              </a:ext>
            </a:extLst>
          </p:cNvPr>
          <p:cNvSpPr/>
          <p:nvPr/>
        </p:nvSpPr>
        <p:spPr>
          <a:xfrm>
            <a:off x="3326482"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8" name="Can 37">
            <a:extLst>
              <a:ext uri="{FF2B5EF4-FFF2-40B4-BE49-F238E27FC236}">
                <a16:creationId xmlns:a16="http://schemas.microsoft.com/office/drawing/2014/main" xmlns="" id="{4BA28F07-93AA-D246-9FDE-66418F53F326}"/>
              </a:ext>
            </a:extLst>
          </p:cNvPr>
          <p:cNvSpPr/>
          <p:nvPr/>
        </p:nvSpPr>
        <p:spPr>
          <a:xfrm>
            <a:off x="4127409"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9" name="Can 38">
            <a:extLst>
              <a:ext uri="{FF2B5EF4-FFF2-40B4-BE49-F238E27FC236}">
                <a16:creationId xmlns:a16="http://schemas.microsoft.com/office/drawing/2014/main" xmlns="" id="{3904B3EC-0BB0-9E41-A33B-4C51FD72908B}"/>
              </a:ext>
            </a:extLst>
          </p:cNvPr>
          <p:cNvSpPr/>
          <p:nvPr/>
        </p:nvSpPr>
        <p:spPr>
          <a:xfrm>
            <a:off x="4822069"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0" name="Can 39">
            <a:extLst>
              <a:ext uri="{FF2B5EF4-FFF2-40B4-BE49-F238E27FC236}">
                <a16:creationId xmlns:a16="http://schemas.microsoft.com/office/drawing/2014/main" xmlns="" id="{EC2DDD79-9978-DC4D-9163-1730C76BF7CA}"/>
              </a:ext>
            </a:extLst>
          </p:cNvPr>
          <p:cNvSpPr/>
          <p:nvPr/>
        </p:nvSpPr>
        <p:spPr>
          <a:xfrm>
            <a:off x="553329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1" name="Can 40">
            <a:extLst>
              <a:ext uri="{FF2B5EF4-FFF2-40B4-BE49-F238E27FC236}">
                <a16:creationId xmlns:a16="http://schemas.microsoft.com/office/drawing/2014/main" xmlns="" id="{08ADE69E-5BE2-624E-88C2-2FFE94B15779}"/>
              </a:ext>
            </a:extLst>
          </p:cNvPr>
          <p:cNvSpPr/>
          <p:nvPr/>
        </p:nvSpPr>
        <p:spPr>
          <a:xfrm>
            <a:off x="6334217"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2" name="Can 41">
            <a:extLst>
              <a:ext uri="{FF2B5EF4-FFF2-40B4-BE49-F238E27FC236}">
                <a16:creationId xmlns:a16="http://schemas.microsoft.com/office/drawing/2014/main" xmlns="" id="{85717667-4CA7-C645-B098-60352E4B9E7B}"/>
              </a:ext>
            </a:extLst>
          </p:cNvPr>
          <p:cNvSpPr/>
          <p:nvPr/>
        </p:nvSpPr>
        <p:spPr>
          <a:xfrm>
            <a:off x="7028877"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3" name="Can 42">
            <a:extLst>
              <a:ext uri="{FF2B5EF4-FFF2-40B4-BE49-F238E27FC236}">
                <a16:creationId xmlns:a16="http://schemas.microsoft.com/office/drawing/2014/main" xmlns="" id="{1CAD2C2B-F0FF-094B-9D7B-E11896893ADE}"/>
              </a:ext>
            </a:extLst>
          </p:cNvPr>
          <p:cNvSpPr/>
          <p:nvPr/>
        </p:nvSpPr>
        <p:spPr>
          <a:xfrm>
            <a:off x="7740098"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cxnSp>
        <p:nvCxnSpPr>
          <p:cNvPr id="64" name="Straight Connector 63">
            <a:extLst>
              <a:ext uri="{FF2B5EF4-FFF2-40B4-BE49-F238E27FC236}">
                <a16:creationId xmlns:a16="http://schemas.microsoft.com/office/drawing/2014/main" xmlns="" id="{60E678A3-C7E5-CF4F-A6F8-984F9681344E}"/>
              </a:ext>
            </a:extLst>
          </p:cNvPr>
          <p:cNvCxnSpPr>
            <a:cxnSpLocks/>
            <a:stCxn id="86" idx="0"/>
            <a:endCxn id="56" idx="4"/>
          </p:cNvCxnSpPr>
          <p:nvPr/>
        </p:nvCxnSpPr>
        <p:spPr>
          <a:xfrm flipV="1">
            <a:off x="2163250" y="2217222"/>
            <a:ext cx="2591706" cy="10865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86A90718-F1ED-9145-91C6-52B1F3AD5A40}"/>
              </a:ext>
            </a:extLst>
          </p:cNvPr>
          <p:cNvCxnSpPr>
            <a:cxnSpLocks/>
            <a:stCxn id="88" idx="0"/>
            <a:endCxn id="56" idx="4"/>
          </p:cNvCxnSpPr>
          <p:nvPr/>
        </p:nvCxnSpPr>
        <p:spPr>
          <a:xfrm flipV="1">
            <a:off x="3567334" y="2217222"/>
            <a:ext cx="1187622" cy="1089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xmlns="" id="{EB643AD5-420B-6A46-9BFD-80CB5ABE89D9}"/>
              </a:ext>
            </a:extLst>
          </p:cNvPr>
          <p:cNvSpPr/>
          <p:nvPr/>
        </p:nvSpPr>
        <p:spPr>
          <a:xfrm>
            <a:off x="1929333"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7" name="Rectangle 86">
            <a:extLst>
              <a:ext uri="{FF2B5EF4-FFF2-40B4-BE49-F238E27FC236}">
                <a16:creationId xmlns:a16="http://schemas.microsoft.com/office/drawing/2014/main" xmlns="" id="{6653B8D0-7F82-6544-B850-1521D11DF66B}"/>
              </a:ext>
            </a:extLst>
          </p:cNvPr>
          <p:cNvSpPr/>
          <p:nvPr/>
        </p:nvSpPr>
        <p:spPr>
          <a:xfrm>
            <a:off x="2624986"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8" name="Rectangle 87">
            <a:extLst>
              <a:ext uri="{FF2B5EF4-FFF2-40B4-BE49-F238E27FC236}">
                <a16:creationId xmlns:a16="http://schemas.microsoft.com/office/drawing/2014/main" xmlns="" id="{F159C8EB-82A4-CA41-8D29-F2A2B86A2285}"/>
              </a:ext>
            </a:extLst>
          </p:cNvPr>
          <p:cNvSpPr/>
          <p:nvPr/>
        </p:nvSpPr>
        <p:spPr>
          <a:xfrm>
            <a:off x="3333417"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9" name="Rectangle 88">
            <a:extLst>
              <a:ext uri="{FF2B5EF4-FFF2-40B4-BE49-F238E27FC236}">
                <a16:creationId xmlns:a16="http://schemas.microsoft.com/office/drawing/2014/main" xmlns="" id="{6267A8BB-7ACA-1245-BCA5-A7528050C347}"/>
              </a:ext>
            </a:extLst>
          </p:cNvPr>
          <p:cNvSpPr/>
          <p:nvPr/>
        </p:nvSpPr>
        <p:spPr>
          <a:xfrm>
            <a:off x="4140832"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0" name="Rectangle 89">
            <a:extLst>
              <a:ext uri="{FF2B5EF4-FFF2-40B4-BE49-F238E27FC236}">
                <a16:creationId xmlns:a16="http://schemas.microsoft.com/office/drawing/2014/main" xmlns="" id="{BCA4658D-8686-F547-A18E-5E2EA31075F2}"/>
              </a:ext>
            </a:extLst>
          </p:cNvPr>
          <p:cNvSpPr/>
          <p:nvPr/>
        </p:nvSpPr>
        <p:spPr>
          <a:xfrm>
            <a:off x="4833667"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1" name="Rectangle 90">
            <a:extLst>
              <a:ext uri="{FF2B5EF4-FFF2-40B4-BE49-F238E27FC236}">
                <a16:creationId xmlns:a16="http://schemas.microsoft.com/office/drawing/2014/main" xmlns="" id="{F7F0A5CA-C016-E042-AEFB-2B1140B18015}"/>
              </a:ext>
            </a:extLst>
          </p:cNvPr>
          <p:cNvSpPr/>
          <p:nvPr/>
        </p:nvSpPr>
        <p:spPr>
          <a:xfrm>
            <a:off x="5538664"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2FA288DB-30BF-754C-B1FC-B4D5B56AEAAE}"/>
              </a:ext>
            </a:extLst>
          </p:cNvPr>
          <p:cNvSpPr/>
          <p:nvPr/>
        </p:nvSpPr>
        <p:spPr>
          <a:xfrm>
            <a:off x="6346547" y="3279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3" name="Rectangle 92">
            <a:extLst>
              <a:ext uri="{FF2B5EF4-FFF2-40B4-BE49-F238E27FC236}">
                <a16:creationId xmlns:a16="http://schemas.microsoft.com/office/drawing/2014/main" xmlns="" id="{AFAFBA41-37D4-304A-A98D-41D73F81913A}"/>
              </a:ext>
            </a:extLst>
          </p:cNvPr>
          <p:cNvSpPr/>
          <p:nvPr/>
        </p:nvSpPr>
        <p:spPr>
          <a:xfrm>
            <a:off x="7035918" y="3282149"/>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4" name="Rectangle 93">
            <a:extLst>
              <a:ext uri="{FF2B5EF4-FFF2-40B4-BE49-F238E27FC236}">
                <a16:creationId xmlns:a16="http://schemas.microsoft.com/office/drawing/2014/main" xmlns="" id="{DC8CC942-949D-6542-8448-B7E4D0DEB1AA}"/>
              </a:ext>
            </a:extLst>
          </p:cNvPr>
          <p:cNvSpPr/>
          <p:nvPr/>
        </p:nvSpPr>
        <p:spPr>
          <a:xfrm>
            <a:off x="7740959"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5" name="TextBox 94">
            <a:extLst>
              <a:ext uri="{FF2B5EF4-FFF2-40B4-BE49-F238E27FC236}">
                <a16:creationId xmlns:a16="http://schemas.microsoft.com/office/drawing/2014/main" xmlns="" id="{3744DFD6-14CC-6746-B62D-E66D9775945A}"/>
              </a:ext>
            </a:extLst>
          </p:cNvPr>
          <p:cNvSpPr txBox="1"/>
          <p:nvPr/>
        </p:nvSpPr>
        <p:spPr>
          <a:xfrm>
            <a:off x="1023501" y="4520960"/>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An additional big cache brings inter-rack load balancing</a:t>
            </a:r>
          </a:p>
        </p:txBody>
      </p:sp>
      <p:sp>
        <p:nvSpPr>
          <p:cNvPr id="96" name="TextBox 95">
            <a:extLst>
              <a:ext uri="{FF2B5EF4-FFF2-40B4-BE49-F238E27FC236}">
                <a16:creationId xmlns:a16="http://schemas.microsoft.com/office/drawing/2014/main" xmlns="" id="{4A913255-2AEA-2A45-B11F-FD7371EBCE2D}"/>
              </a:ext>
            </a:extLst>
          </p:cNvPr>
          <p:cNvSpPr txBox="1"/>
          <p:nvPr/>
        </p:nvSpPr>
        <p:spPr>
          <a:xfrm>
            <a:off x="2596903" y="714298"/>
            <a:ext cx="3604833" cy="400110"/>
          </a:xfrm>
          <a:prstGeom prst="rect">
            <a:avLst/>
          </a:prstGeom>
          <a:noFill/>
        </p:spPr>
        <p:txBody>
          <a:bodyPr wrap="none" rtlCol="0">
            <a:spAutoFit/>
          </a:bodyPr>
          <a:lstStyle/>
          <a:p>
            <a:r>
              <a:rPr lang="en-US" sz="2000" dirty="0">
                <a:solidFill>
                  <a:schemeClr val="accent5"/>
                </a:solidFill>
              </a:rPr>
              <a:t>Cache hottest O(m log m) items</a:t>
            </a:r>
          </a:p>
        </p:txBody>
      </p:sp>
      <p:sp>
        <p:nvSpPr>
          <p:cNvPr id="69" name="TextBox 68">
            <a:extLst>
              <a:ext uri="{FF2B5EF4-FFF2-40B4-BE49-F238E27FC236}">
                <a16:creationId xmlns:a16="http://schemas.microsoft.com/office/drawing/2014/main" xmlns="" id="{ECD950DF-068A-F745-B956-F8B6FDC2F2A8}"/>
              </a:ext>
            </a:extLst>
          </p:cNvPr>
          <p:cNvSpPr txBox="1"/>
          <p:nvPr/>
        </p:nvSpPr>
        <p:spPr>
          <a:xfrm>
            <a:off x="8277332" y="3539049"/>
            <a:ext cx="630301" cy="351635"/>
          </a:xfrm>
          <a:prstGeom prst="rect">
            <a:avLst/>
          </a:prstGeom>
          <a:noFill/>
        </p:spPr>
        <p:txBody>
          <a:bodyPr wrap="none" rtlCol="0">
            <a:spAutoFit/>
          </a:bodyPr>
          <a:lstStyle/>
          <a:p>
            <a:r>
              <a:rPr lang="en-US" b="1" dirty="0">
                <a:latin typeface="Futura Medium" panose="020B0602020204020303" pitchFamily="34" charset="-79"/>
                <a:cs typeface="Futura Medium" panose="020B0602020204020303" pitchFamily="34" charset="-79"/>
              </a:rPr>
              <a:t>……</a:t>
            </a:r>
          </a:p>
        </p:txBody>
      </p:sp>
      <p:sp>
        <p:nvSpPr>
          <p:cNvPr id="56" name="Oval 55">
            <a:extLst>
              <a:ext uri="{FF2B5EF4-FFF2-40B4-BE49-F238E27FC236}">
                <a16:creationId xmlns:a16="http://schemas.microsoft.com/office/drawing/2014/main" xmlns="" id="{F9901C99-6328-7944-8ED8-E07ED61B8E39}"/>
              </a:ext>
            </a:extLst>
          </p:cNvPr>
          <p:cNvSpPr>
            <a:spLocks noChangeAspect="1"/>
          </p:cNvSpPr>
          <p:nvPr/>
        </p:nvSpPr>
        <p:spPr>
          <a:xfrm>
            <a:off x="4258630" y="1224571"/>
            <a:ext cx="992651" cy="992651"/>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45" name="Straight Connector 44">
            <a:extLst>
              <a:ext uri="{FF2B5EF4-FFF2-40B4-BE49-F238E27FC236}">
                <a16:creationId xmlns:a16="http://schemas.microsoft.com/office/drawing/2014/main" xmlns="" id="{31CEDA45-6CA1-A240-A9AF-DDDE90130A4D}"/>
              </a:ext>
            </a:extLst>
          </p:cNvPr>
          <p:cNvCxnSpPr>
            <a:cxnSpLocks/>
            <a:stCxn id="89" idx="0"/>
            <a:endCxn id="56" idx="4"/>
          </p:cNvCxnSpPr>
          <p:nvPr/>
        </p:nvCxnSpPr>
        <p:spPr>
          <a:xfrm flipV="1">
            <a:off x="4374749" y="2217222"/>
            <a:ext cx="380207" cy="10865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633AD8A2-AC75-DD46-AC06-1B8F9EE73037}"/>
              </a:ext>
            </a:extLst>
          </p:cNvPr>
          <p:cNvCxnSpPr>
            <a:cxnSpLocks/>
            <a:stCxn id="90" idx="0"/>
            <a:endCxn id="56" idx="4"/>
          </p:cNvCxnSpPr>
          <p:nvPr/>
        </p:nvCxnSpPr>
        <p:spPr>
          <a:xfrm flipH="1" flipV="1">
            <a:off x="4754956" y="2217222"/>
            <a:ext cx="312628" cy="108657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30132299-39D6-8144-8C09-7CD8A2E0F83B}"/>
              </a:ext>
            </a:extLst>
          </p:cNvPr>
          <p:cNvCxnSpPr>
            <a:cxnSpLocks/>
            <a:stCxn id="91" idx="0"/>
            <a:endCxn id="56" idx="4"/>
          </p:cNvCxnSpPr>
          <p:nvPr/>
        </p:nvCxnSpPr>
        <p:spPr>
          <a:xfrm flipH="1" flipV="1">
            <a:off x="4754956" y="2217222"/>
            <a:ext cx="1017625" cy="10819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xmlns="" id="{4AA9B7B0-F446-2241-898A-DA0FF393FC74}"/>
              </a:ext>
            </a:extLst>
          </p:cNvPr>
          <p:cNvCxnSpPr>
            <a:cxnSpLocks/>
            <a:stCxn id="92" idx="0"/>
            <a:endCxn id="56" idx="4"/>
          </p:cNvCxnSpPr>
          <p:nvPr/>
        </p:nvCxnSpPr>
        <p:spPr>
          <a:xfrm flipH="1" flipV="1">
            <a:off x="4754956" y="2217222"/>
            <a:ext cx="1825508" cy="10618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xmlns="" id="{DA8F042D-E6F9-6047-A0E0-AC3A739E2E6F}"/>
              </a:ext>
            </a:extLst>
          </p:cNvPr>
          <p:cNvCxnSpPr>
            <a:cxnSpLocks/>
            <a:stCxn id="93" idx="0"/>
            <a:endCxn id="56" idx="4"/>
          </p:cNvCxnSpPr>
          <p:nvPr/>
        </p:nvCxnSpPr>
        <p:spPr>
          <a:xfrm flipH="1" flipV="1">
            <a:off x="4754956" y="2217222"/>
            <a:ext cx="2514879" cy="106492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xmlns="" id="{1B06C4E5-134A-0E46-AEFA-2525AE0515C1}"/>
              </a:ext>
            </a:extLst>
          </p:cNvPr>
          <p:cNvCxnSpPr>
            <a:cxnSpLocks/>
            <a:stCxn id="94" idx="0"/>
            <a:endCxn id="56" idx="4"/>
          </p:cNvCxnSpPr>
          <p:nvPr/>
        </p:nvCxnSpPr>
        <p:spPr>
          <a:xfrm flipH="1" flipV="1">
            <a:off x="4754956" y="2217222"/>
            <a:ext cx="3219920" cy="10819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xmlns="" id="{074A1FE6-D0B3-1A49-B75C-EB86A2EF30AB}"/>
              </a:ext>
            </a:extLst>
          </p:cNvPr>
          <p:cNvSpPr txBox="1"/>
          <p:nvPr/>
        </p:nvSpPr>
        <p:spPr>
          <a:xfrm>
            <a:off x="-55424" y="3139695"/>
            <a:ext cx="1968808" cy="830997"/>
          </a:xfrm>
          <a:prstGeom prst="rect">
            <a:avLst/>
          </a:prstGeom>
          <a:noFill/>
        </p:spPr>
        <p:txBody>
          <a:bodyPr wrap="none" rtlCol="0">
            <a:spAutoFit/>
          </a:bodyPr>
          <a:lstStyle/>
          <a:p>
            <a:pPr algn="ctr"/>
            <a:r>
              <a:rPr lang="en-US" sz="2400" dirty="0">
                <a:latin typeface="Futura Light" pitchFamily="2" charset="77"/>
                <a:ea typeface="Helvetica Neue" panose="02000503000000020004" pitchFamily="2" charset="0"/>
                <a:cs typeface="Futura Medium" panose="020B0602020204020303" pitchFamily="34" charset="-79"/>
              </a:rPr>
              <a:t>E.g., </a:t>
            </a:r>
          </a:p>
          <a:p>
            <a:pPr algn="ctr"/>
            <a:r>
              <a:rPr lang="en-US" sz="2400" dirty="0">
                <a:latin typeface="Futura Light" pitchFamily="2" charset="77"/>
                <a:ea typeface="Helvetica Neue" panose="02000503000000020004" pitchFamily="2" charset="0"/>
                <a:cs typeface="Futura Medium" panose="020B0602020204020303" pitchFamily="34" charset="-79"/>
              </a:rPr>
              <a:t>32x32 servers</a:t>
            </a:r>
          </a:p>
        </p:txBody>
      </p:sp>
      <p:sp>
        <p:nvSpPr>
          <p:cNvPr id="97" name="Rectangle 96">
            <a:extLst>
              <a:ext uri="{FF2B5EF4-FFF2-40B4-BE49-F238E27FC236}">
                <a16:creationId xmlns:a16="http://schemas.microsoft.com/office/drawing/2014/main" xmlns="" id="{3D391763-8C83-DD41-9E7F-C7AFDFCC298A}"/>
              </a:ext>
            </a:extLst>
          </p:cNvPr>
          <p:cNvSpPr/>
          <p:nvPr/>
        </p:nvSpPr>
        <p:spPr>
          <a:xfrm>
            <a:off x="1848984" y="3945867"/>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98" name="Rectangle 97">
            <a:extLst>
              <a:ext uri="{FF2B5EF4-FFF2-40B4-BE49-F238E27FC236}">
                <a16:creationId xmlns:a16="http://schemas.microsoft.com/office/drawing/2014/main" xmlns="" id="{7D146998-7E52-314D-A72D-F40A7D037EC7}"/>
              </a:ext>
            </a:extLst>
          </p:cNvPr>
          <p:cNvSpPr/>
          <p:nvPr/>
        </p:nvSpPr>
        <p:spPr>
          <a:xfrm>
            <a:off x="2553369" y="3944419"/>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99" name="Rectangle 98">
            <a:extLst>
              <a:ext uri="{FF2B5EF4-FFF2-40B4-BE49-F238E27FC236}">
                <a16:creationId xmlns:a16="http://schemas.microsoft.com/office/drawing/2014/main" xmlns="" id="{C230CC3C-417C-CD43-AF57-4DF7D90EF06C}"/>
              </a:ext>
            </a:extLst>
          </p:cNvPr>
          <p:cNvSpPr/>
          <p:nvPr/>
        </p:nvSpPr>
        <p:spPr>
          <a:xfrm>
            <a:off x="3261800" y="3936696"/>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0" name="Rectangle 99">
            <a:extLst>
              <a:ext uri="{FF2B5EF4-FFF2-40B4-BE49-F238E27FC236}">
                <a16:creationId xmlns:a16="http://schemas.microsoft.com/office/drawing/2014/main" xmlns="" id="{A1098DA8-49A2-2A40-891D-88F99B139076}"/>
              </a:ext>
            </a:extLst>
          </p:cNvPr>
          <p:cNvSpPr/>
          <p:nvPr/>
        </p:nvSpPr>
        <p:spPr>
          <a:xfrm>
            <a:off x="4052386" y="3939211"/>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1" name="Rectangle 100">
            <a:extLst>
              <a:ext uri="{FF2B5EF4-FFF2-40B4-BE49-F238E27FC236}">
                <a16:creationId xmlns:a16="http://schemas.microsoft.com/office/drawing/2014/main" xmlns="" id="{0DE32039-C994-DA42-991D-9CB2C56E4DF2}"/>
              </a:ext>
            </a:extLst>
          </p:cNvPr>
          <p:cNvSpPr/>
          <p:nvPr/>
        </p:nvSpPr>
        <p:spPr>
          <a:xfrm>
            <a:off x="4765690" y="3936246"/>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2" name="Rectangle 101">
            <a:extLst>
              <a:ext uri="{FF2B5EF4-FFF2-40B4-BE49-F238E27FC236}">
                <a16:creationId xmlns:a16="http://schemas.microsoft.com/office/drawing/2014/main" xmlns="" id="{7A42A3F9-7FFD-6E4B-9588-DAC52D758DE2}"/>
              </a:ext>
            </a:extLst>
          </p:cNvPr>
          <p:cNvSpPr/>
          <p:nvPr/>
        </p:nvSpPr>
        <p:spPr>
          <a:xfrm>
            <a:off x="5470383" y="3914667"/>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3" name="Rectangle 102">
            <a:extLst>
              <a:ext uri="{FF2B5EF4-FFF2-40B4-BE49-F238E27FC236}">
                <a16:creationId xmlns:a16="http://schemas.microsoft.com/office/drawing/2014/main" xmlns="" id="{C57CB256-E32A-DE43-BBCA-3D2661409EC8}"/>
              </a:ext>
            </a:extLst>
          </p:cNvPr>
          <p:cNvSpPr/>
          <p:nvPr/>
        </p:nvSpPr>
        <p:spPr>
          <a:xfrm>
            <a:off x="6274930" y="3920758"/>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4" name="Rectangle 103">
            <a:extLst>
              <a:ext uri="{FF2B5EF4-FFF2-40B4-BE49-F238E27FC236}">
                <a16:creationId xmlns:a16="http://schemas.microsoft.com/office/drawing/2014/main" xmlns="" id="{0EBAE235-B8E8-7847-866D-DA5BBE69E39D}"/>
              </a:ext>
            </a:extLst>
          </p:cNvPr>
          <p:cNvSpPr/>
          <p:nvPr/>
        </p:nvSpPr>
        <p:spPr>
          <a:xfrm>
            <a:off x="6974273" y="3909361"/>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5" name="Rectangle 104">
            <a:extLst>
              <a:ext uri="{FF2B5EF4-FFF2-40B4-BE49-F238E27FC236}">
                <a16:creationId xmlns:a16="http://schemas.microsoft.com/office/drawing/2014/main" xmlns="" id="{85DD14EA-0813-DD44-AF61-1F15B1A3F210}"/>
              </a:ext>
            </a:extLst>
          </p:cNvPr>
          <p:cNvSpPr/>
          <p:nvPr/>
        </p:nvSpPr>
        <p:spPr>
          <a:xfrm>
            <a:off x="7676113" y="3914339"/>
            <a:ext cx="611065" cy="338554"/>
          </a:xfrm>
          <a:prstGeom prst="rect">
            <a:avLst/>
          </a:prstGeom>
        </p:spPr>
        <p:txBody>
          <a:bodyPr wrap="none">
            <a:spAutoFit/>
          </a:bodyPr>
          <a:lstStyle/>
          <a:p>
            <a:r>
              <a:rPr lang="en-US" sz="1600" dirty="0">
                <a:latin typeface="Futura Medium" panose="020B0602020204020303" pitchFamily="34" charset="-79"/>
                <a:cs typeface="Futura Medium" panose="020B0602020204020303" pitchFamily="34" charset="-79"/>
              </a:rPr>
              <a:t>40G</a:t>
            </a:r>
            <a:endParaRPr lang="en-US" dirty="0">
              <a:latin typeface="Futura Medium" panose="020B0602020204020303" pitchFamily="34" charset="-79"/>
              <a:cs typeface="Futura Medium" panose="020B0602020204020303" pitchFamily="34" charset="-79"/>
            </a:endParaRPr>
          </a:p>
        </p:txBody>
      </p:sp>
      <p:sp>
        <p:nvSpPr>
          <p:cNvPr id="106" name="Rectangle 105">
            <a:extLst>
              <a:ext uri="{FF2B5EF4-FFF2-40B4-BE49-F238E27FC236}">
                <a16:creationId xmlns:a16="http://schemas.microsoft.com/office/drawing/2014/main" xmlns="" id="{0D2DB9D3-8B23-BB41-ABF5-023BB7D13E15}"/>
              </a:ext>
            </a:extLst>
          </p:cNvPr>
          <p:cNvSpPr/>
          <p:nvPr/>
        </p:nvSpPr>
        <p:spPr>
          <a:xfrm>
            <a:off x="5299968" y="1485362"/>
            <a:ext cx="2028119" cy="461665"/>
          </a:xfrm>
          <a:prstGeom prst="rect">
            <a:avLst/>
          </a:prstGeom>
        </p:spPr>
        <p:txBody>
          <a:bodyPr wrap="none">
            <a:spAutoFit/>
          </a:bodyPr>
          <a:lstStyle/>
          <a:p>
            <a:r>
              <a:rPr lang="en-US" sz="2400" dirty="0">
                <a:latin typeface="Futura Light" pitchFamily="2" charset="77"/>
                <a:cs typeface="Futura Medium" panose="020B0602020204020303" pitchFamily="34" charset="-79"/>
              </a:rPr>
              <a:t>Need 41Tbps!</a:t>
            </a:r>
          </a:p>
        </p:txBody>
      </p:sp>
    </p:spTree>
    <p:extLst>
      <p:ext uri="{BB962C8B-B14F-4D97-AF65-F5344CB8AC3E}">
        <p14:creationId xmlns:p14="http://schemas.microsoft.com/office/powerpoint/2010/main" val="38020966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57265" y="94384"/>
            <a:ext cx="7663543" cy="817230"/>
          </a:xfrm>
        </p:spPr>
        <p:txBody>
          <a:bodyPr>
            <a:noAutofit/>
          </a:bodyPr>
          <a:lstStyle/>
          <a:p>
            <a:pPr algn="ctr"/>
            <a:r>
              <a:rPr lang="en-US" sz="2600" dirty="0" err="1">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DistCache</a:t>
            </a: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Distributed caching as load balancer</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7445828" y="4767263"/>
            <a:ext cx="1069521" cy="273844"/>
          </a:xfrm>
        </p:spPr>
        <p:txBody>
          <a:bodyPr/>
          <a:lstStyle/>
          <a:p>
            <a:fld id="{D57F1E4F-1CFF-5643-939E-217C01CDF565}" type="slidenum">
              <a:rPr lang="en-US" smtClean="0">
                <a:latin typeface="Helvetica" charset="0"/>
                <a:ea typeface="Helvetica" charset="0"/>
                <a:cs typeface="Helvetica" charset="0"/>
              </a:rPr>
              <a:pPr/>
              <a:t>44</a:t>
            </a:fld>
            <a:endParaRPr lang="en-US" dirty="0">
              <a:latin typeface="Helvetica" charset="0"/>
              <a:ea typeface="Helvetica" charset="0"/>
              <a:cs typeface="Helvetica" charset="0"/>
            </a:endParaRPr>
          </a:p>
        </p:txBody>
      </p:sp>
      <p:sp>
        <p:nvSpPr>
          <p:cNvPr id="72" name="TextBox 71">
            <a:extLst>
              <a:ext uri="{FF2B5EF4-FFF2-40B4-BE49-F238E27FC236}">
                <a16:creationId xmlns:a16="http://schemas.microsoft.com/office/drawing/2014/main" xmlns="" id="{18F007CE-8A4B-084F-9970-B3300AED2D1B}"/>
              </a:ext>
            </a:extLst>
          </p:cNvPr>
          <p:cNvSpPr txBox="1"/>
          <p:nvPr/>
        </p:nvSpPr>
        <p:spPr>
          <a:xfrm>
            <a:off x="5599098" y="2374955"/>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3" name="TextBox 72">
            <a:extLst>
              <a:ext uri="{FF2B5EF4-FFF2-40B4-BE49-F238E27FC236}">
                <a16:creationId xmlns:a16="http://schemas.microsoft.com/office/drawing/2014/main" xmlns="" id="{D1C22C90-4740-CE42-9605-59FC0077AA93}"/>
              </a:ext>
            </a:extLst>
          </p:cNvPr>
          <p:cNvSpPr txBox="1"/>
          <p:nvPr/>
        </p:nvSpPr>
        <p:spPr>
          <a:xfrm>
            <a:off x="3380260" y="2374955"/>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5" name="TextBox 74">
            <a:extLst>
              <a:ext uri="{FF2B5EF4-FFF2-40B4-BE49-F238E27FC236}">
                <a16:creationId xmlns:a16="http://schemas.microsoft.com/office/drawing/2014/main" xmlns="" id="{78830D5E-6D03-3D4A-9391-B02707334249}"/>
              </a:ext>
            </a:extLst>
          </p:cNvPr>
          <p:cNvSpPr txBox="1"/>
          <p:nvPr/>
        </p:nvSpPr>
        <p:spPr>
          <a:xfrm>
            <a:off x="1192657" y="2374955"/>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76" name="Can 75">
            <a:extLst>
              <a:ext uri="{FF2B5EF4-FFF2-40B4-BE49-F238E27FC236}">
                <a16:creationId xmlns:a16="http://schemas.microsoft.com/office/drawing/2014/main" xmlns="" id="{D282BAB2-48D9-3547-9012-38AECA6B4739}"/>
              </a:ext>
            </a:extLst>
          </p:cNvPr>
          <p:cNvSpPr/>
          <p:nvPr/>
        </p:nvSpPr>
        <p:spPr>
          <a:xfrm>
            <a:off x="124132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78" name="Can 77">
            <a:extLst>
              <a:ext uri="{FF2B5EF4-FFF2-40B4-BE49-F238E27FC236}">
                <a16:creationId xmlns:a16="http://schemas.microsoft.com/office/drawing/2014/main" xmlns="" id="{87D284A0-0AC7-2743-87CA-9AD980463B8A}"/>
              </a:ext>
            </a:extLst>
          </p:cNvPr>
          <p:cNvSpPr/>
          <p:nvPr/>
        </p:nvSpPr>
        <p:spPr>
          <a:xfrm>
            <a:off x="193598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79" name="Can 78">
            <a:extLst>
              <a:ext uri="{FF2B5EF4-FFF2-40B4-BE49-F238E27FC236}">
                <a16:creationId xmlns:a16="http://schemas.microsoft.com/office/drawing/2014/main" xmlns="" id="{D0FBF006-6F68-7D4B-83F9-3242E6F9FB93}"/>
              </a:ext>
            </a:extLst>
          </p:cNvPr>
          <p:cNvSpPr/>
          <p:nvPr/>
        </p:nvSpPr>
        <p:spPr>
          <a:xfrm>
            <a:off x="2647201"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1" name="Can 80">
            <a:extLst>
              <a:ext uri="{FF2B5EF4-FFF2-40B4-BE49-F238E27FC236}">
                <a16:creationId xmlns:a16="http://schemas.microsoft.com/office/drawing/2014/main" xmlns="" id="{4D9CC61E-B8B3-0641-9616-89E8D656DB2B}"/>
              </a:ext>
            </a:extLst>
          </p:cNvPr>
          <p:cNvSpPr/>
          <p:nvPr/>
        </p:nvSpPr>
        <p:spPr>
          <a:xfrm>
            <a:off x="344812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2" name="Can 81">
            <a:extLst>
              <a:ext uri="{FF2B5EF4-FFF2-40B4-BE49-F238E27FC236}">
                <a16:creationId xmlns:a16="http://schemas.microsoft.com/office/drawing/2014/main" xmlns="" id="{8C0D9D91-5DA6-6F47-942D-866BD0D31286}"/>
              </a:ext>
            </a:extLst>
          </p:cNvPr>
          <p:cNvSpPr/>
          <p:nvPr/>
        </p:nvSpPr>
        <p:spPr>
          <a:xfrm>
            <a:off x="414278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6" name="Can 85">
            <a:extLst>
              <a:ext uri="{FF2B5EF4-FFF2-40B4-BE49-F238E27FC236}">
                <a16:creationId xmlns:a16="http://schemas.microsoft.com/office/drawing/2014/main" xmlns="" id="{C4B4BBC0-F08D-9A46-895B-294B8750F45F}"/>
              </a:ext>
            </a:extLst>
          </p:cNvPr>
          <p:cNvSpPr/>
          <p:nvPr/>
        </p:nvSpPr>
        <p:spPr>
          <a:xfrm>
            <a:off x="4854009"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7" name="Can 86">
            <a:extLst>
              <a:ext uri="{FF2B5EF4-FFF2-40B4-BE49-F238E27FC236}">
                <a16:creationId xmlns:a16="http://schemas.microsoft.com/office/drawing/2014/main" xmlns="" id="{0D2BE17D-D10B-7A48-94D7-2813A879CDAB}"/>
              </a:ext>
            </a:extLst>
          </p:cNvPr>
          <p:cNvSpPr/>
          <p:nvPr/>
        </p:nvSpPr>
        <p:spPr>
          <a:xfrm>
            <a:off x="565493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8" name="Can 87">
            <a:extLst>
              <a:ext uri="{FF2B5EF4-FFF2-40B4-BE49-F238E27FC236}">
                <a16:creationId xmlns:a16="http://schemas.microsoft.com/office/drawing/2014/main" xmlns="" id="{B93356F8-7C86-CE4B-AE31-2B52BBC87C20}"/>
              </a:ext>
            </a:extLst>
          </p:cNvPr>
          <p:cNvSpPr/>
          <p:nvPr/>
        </p:nvSpPr>
        <p:spPr>
          <a:xfrm>
            <a:off x="634959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89" name="Can 88">
            <a:extLst>
              <a:ext uri="{FF2B5EF4-FFF2-40B4-BE49-F238E27FC236}">
                <a16:creationId xmlns:a16="http://schemas.microsoft.com/office/drawing/2014/main" xmlns="" id="{DCE60A5C-13CD-B24F-B3D4-1BF4607F08A8}"/>
              </a:ext>
            </a:extLst>
          </p:cNvPr>
          <p:cNvSpPr/>
          <p:nvPr/>
        </p:nvSpPr>
        <p:spPr>
          <a:xfrm>
            <a:off x="7060817"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90" name="TextBox 89">
            <a:extLst>
              <a:ext uri="{FF2B5EF4-FFF2-40B4-BE49-F238E27FC236}">
                <a16:creationId xmlns:a16="http://schemas.microsoft.com/office/drawing/2014/main" xmlns="" id="{AAAF1F1B-0EFF-044A-A5F1-208577FFF2C1}"/>
              </a:ext>
            </a:extLst>
          </p:cNvPr>
          <p:cNvSpPr txBox="1"/>
          <p:nvPr/>
        </p:nvSpPr>
        <p:spPr>
          <a:xfrm>
            <a:off x="7652925" y="2599458"/>
            <a:ext cx="511679" cy="351635"/>
          </a:xfrm>
          <a:prstGeom prst="rect">
            <a:avLst/>
          </a:prstGeom>
          <a:noFill/>
        </p:spPr>
        <p:txBody>
          <a:bodyPr wrap="none" rtlCol="0">
            <a:spAutoFit/>
          </a:bodyPr>
          <a:lstStyle/>
          <a:p>
            <a:r>
              <a:rPr lang="en-US" b="1" dirty="0"/>
              <a:t>……</a:t>
            </a:r>
          </a:p>
        </p:txBody>
      </p:sp>
      <p:sp>
        <p:nvSpPr>
          <p:cNvPr id="91" name="Rectangle 90">
            <a:extLst>
              <a:ext uri="{FF2B5EF4-FFF2-40B4-BE49-F238E27FC236}">
                <a16:creationId xmlns:a16="http://schemas.microsoft.com/office/drawing/2014/main" xmlns="" id="{463D293B-F9D0-3C42-B83E-249567B18ACF}"/>
              </a:ext>
            </a:extLst>
          </p:cNvPr>
          <p:cNvSpPr/>
          <p:nvPr/>
        </p:nvSpPr>
        <p:spPr>
          <a:xfrm>
            <a:off x="1250052"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94ED6629-5AC9-BB44-B81D-61E8FD1F6F14}"/>
              </a:ext>
            </a:extLst>
          </p:cNvPr>
          <p:cNvSpPr/>
          <p:nvPr/>
        </p:nvSpPr>
        <p:spPr>
          <a:xfrm>
            <a:off x="1945705"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3" name="Rectangle 92">
            <a:extLst>
              <a:ext uri="{FF2B5EF4-FFF2-40B4-BE49-F238E27FC236}">
                <a16:creationId xmlns:a16="http://schemas.microsoft.com/office/drawing/2014/main" xmlns="" id="{2C79E1DF-C786-A744-93C7-BE539C145364}"/>
              </a:ext>
            </a:extLst>
          </p:cNvPr>
          <p:cNvSpPr/>
          <p:nvPr/>
        </p:nvSpPr>
        <p:spPr>
          <a:xfrm>
            <a:off x="2654136"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4" name="Rectangle 93">
            <a:extLst>
              <a:ext uri="{FF2B5EF4-FFF2-40B4-BE49-F238E27FC236}">
                <a16:creationId xmlns:a16="http://schemas.microsoft.com/office/drawing/2014/main" xmlns="" id="{434BD54B-24C4-E646-B1E9-D91C0D73539B}"/>
              </a:ext>
            </a:extLst>
          </p:cNvPr>
          <p:cNvSpPr/>
          <p:nvPr/>
        </p:nvSpPr>
        <p:spPr>
          <a:xfrm>
            <a:off x="3461551"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5" name="Rectangle 94">
            <a:extLst>
              <a:ext uri="{FF2B5EF4-FFF2-40B4-BE49-F238E27FC236}">
                <a16:creationId xmlns:a16="http://schemas.microsoft.com/office/drawing/2014/main" xmlns="" id="{11CD07DD-5126-B947-A8C6-7D71FACDD110}"/>
              </a:ext>
            </a:extLst>
          </p:cNvPr>
          <p:cNvSpPr/>
          <p:nvPr/>
        </p:nvSpPr>
        <p:spPr>
          <a:xfrm>
            <a:off x="4154386"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6" name="Rectangle 95">
            <a:extLst>
              <a:ext uri="{FF2B5EF4-FFF2-40B4-BE49-F238E27FC236}">
                <a16:creationId xmlns:a16="http://schemas.microsoft.com/office/drawing/2014/main" xmlns="" id="{A4F17605-AF49-FD4A-BCA9-2FD18E26E7B3}"/>
              </a:ext>
            </a:extLst>
          </p:cNvPr>
          <p:cNvSpPr/>
          <p:nvPr/>
        </p:nvSpPr>
        <p:spPr>
          <a:xfrm>
            <a:off x="4871106" y="3310219"/>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7" name="Rectangle 96">
            <a:extLst>
              <a:ext uri="{FF2B5EF4-FFF2-40B4-BE49-F238E27FC236}">
                <a16:creationId xmlns:a16="http://schemas.microsoft.com/office/drawing/2014/main" xmlns="" id="{C2A2C597-BF41-FA4C-A0AD-3B1F51714BC7}"/>
              </a:ext>
            </a:extLst>
          </p:cNvPr>
          <p:cNvSpPr/>
          <p:nvPr/>
        </p:nvSpPr>
        <p:spPr>
          <a:xfrm>
            <a:off x="5667266" y="3279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8" name="Rectangle 97">
            <a:extLst>
              <a:ext uri="{FF2B5EF4-FFF2-40B4-BE49-F238E27FC236}">
                <a16:creationId xmlns:a16="http://schemas.microsoft.com/office/drawing/2014/main" xmlns="" id="{53020171-3C42-E14A-8D11-C941A709AB29}"/>
              </a:ext>
            </a:extLst>
          </p:cNvPr>
          <p:cNvSpPr/>
          <p:nvPr/>
        </p:nvSpPr>
        <p:spPr>
          <a:xfrm>
            <a:off x="6345620" y="3293166"/>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9" name="Rectangle 98">
            <a:extLst>
              <a:ext uri="{FF2B5EF4-FFF2-40B4-BE49-F238E27FC236}">
                <a16:creationId xmlns:a16="http://schemas.microsoft.com/office/drawing/2014/main" xmlns="" id="{5925780E-FFE7-B44B-BDD5-C96E910833D6}"/>
              </a:ext>
            </a:extLst>
          </p:cNvPr>
          <p:cNvSpPr/>
          <p:nvPr/>
        </p:nvSpPr>
        <p:spPr>
          <a:xfrm>
            <a:off x="7062384"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3" name="TextBox 102">
            <a:extLst>
              <a:ext uri="{FF2B5EF4-FFF2-40B4-BE49-F238E27FC236}">
                <a16:creationId xmlns:a16="http://schemas.microsoft.com/office/drawing/2014/main" xmlns="" id="{849566F7-6BBD-4947-9265-0292CEC2033E}"/>
              </a:ext>
            </a:extLst>
          </p:cNvPr>
          <p:cNvSpPr txBox="1"/>
          <p:nvPr/>
        </p:nvSpPr>
        <p:spPr>
          <a:xfrm>
            <a:off x="7652925" y="3600430"/>
            <a:ext cx="511679" cy="351635"/>
          </a:xfrm>
          <a:prstGeom prst="rect">
            <a:avLst/>
          </a:prstGeom>
          <a:noFill/>
        </p:spPr>
        <p:txBody>
          <a:bodyPr wrap="none" rtlCol="0">
            <a:spAutoFit/>
          </a:bodyPr>
          <a:lstStyle/>
          <a:p>
            <a:r>
              <a:rPr lang="en-US" b="1" dirty="0"/>
              <a:t>……</a:t>
            </a:r>
          </a:p>
        </p:txBody>
      </p:sp>
      <p:sp>
        <p:nvSpPr>
          <p:cNvPr id="108" name="Oval 107">
            <a:extLst>
              <a:ext uri="{FF2B5EF4-FFF2-40B4-BE49-F238E27FC236}">
                <a16:creationId xmlns:a16="http://schemas.microsoft.com/office/drawing/2014/main" xmlns="" id="{11B9D118-6D4F-A44D-96B9-601A9B0BED0E}"/>
              </a:ext>
            </a:extLst>
          </p:cNvPr>
          <p:cNvSpPr>
            <a:spLocks noChangeAspect="1"/>
          </p:cNvSpPr>
          <p:nvPr/>
        </p:nvSpPr>
        <p:spPr>
          <a:xfrm>
            <a:off x="3861358" y="994436"/>
            <a:ext cx="992651" cy="992651"/>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3" name="TextBox 2">
            <a:extLst>
              <a:ext uri="{FF2B5EF4-FFF2-40B4-BE49-F238E27FC236}">
                <a16:creationId xmlns:a16="http://schemas.microsoft.com/office/drawing/2014/main" xmlns="" id="{E7F06545-4039-EC42-AB0E-D8C41F3DAF46}"/>
              </a:ext>
            </a:extLst>
          </p:cNvPr>
          <p:cNvSpPr txBox="1"/>
          <p:nvPr/>
        </p:nvSpPr>
        <p:spPr>
          <a:xfrm>
            <a:off x="1099366" y="1218396"/>
            <a:ext cx="2362185" cy="610936"/>
          </a:xfrm>
          <a:prstGeom prst="rect">
            <a:avLst/>
          </a:prstGeom>
          <a:noFill/>
        </p:spPr>
        <p:txBody>
          <a:bodyPr wrap="none" rtlCol="0">
            <a:spAutoFit/>
          </a:bodyPr>
          <a:lstStyle/>
          <a:p>
            <a:r>
              <a:rPr lang="en-US" dirty="0"/>
              <a:t>Get rid of the big node!</a:t>
            </a:r>
          </a:p>
          <a:p>
            <a:r>
              <a:rPr lang="en-US" dirty="0"/>
              <a:t>Let’s make it distributed!</a:t>
            </a:r>
          </a:p>
        </p:txBody>
      </p:sp>
      <p:sp>
        <p:nvSpPr>
          <p:cNvPr id="32" name="TextBox 31">
            <a:extLst>
              <a:ext uri="{FF2B5EF4-FFF2-40B4-BE49-F238E27FC236}">
                <a16:creationId xmlns:a16="http://schemas.microsoft.com/office/drawing/2014/main" xmlns="" id="{DF754100-6FC9-B942-878D-0E95A4704511}"/>
              </a:ext>
            </a:extLst>
          </p:cNvPr>
          <p:cNvSpPr txBox="1"/>
          <p:nvPr/>
        </p:nvSpPr>
        <p:spPr>
          <a:xfrm>
            <a:off x="130114" y="3080924"/>
            <a:ext cx="938077" cy="610936"/>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m</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p:txBody>
      </p:sp>
      <p:cxnSp>
        <p:nvCxnSpPr>
          <p:cNvPr id="33" name="Straight Connector 32">
            <a:extLst>
              <a:ext uri="{FF2B5EF4-FFF2-40B4-BE49-F238E27FC236}">
                <a16:creationId xmlns:a16="http://schemas.microsoft.com/office/drawing/2014/main" xmlns="" id="{289A65E0-5252-9545-9A4C-31458DA19A3B}"/>
              </a:ext>
            </a:extLst>
          </p:cNvPr>
          <p:cNvCxnSpPr>
            <a:cxnSpLocks/>
            <a:stCxn id="75" idx="0"/>
            <a:endCxn id="108" idx="4"/>
          </p:cNvCxnSpPr>
          <p:nvPr/>
        </p:nvCxnSpPr>
        <p:spPr>
          <a:xfrm flipV="1">
            <a:off x="2200446" y="1987087"/>
            <a:ext cx="2157238" cy="3878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1CC5E105-DBFA-4C4C-B7B8-1124CCBBB216}"/>
              </a:ext>
            </a:extLst>
          </p:cNvPr>
          <p:cNvCxnSpPr>
            <a:cxnSpLocks/>
            <a:stCxn id="73" idx="0"/>
            <a:endCxn id="108" idx="4"/>
          </p:cNvCxnSpPr>
          <p:nvPr/>
        </p:nvCxnSpPr>
        <p:spPr>
          <a:xfrm flipH="1" flipV="1">
            <a:off x="4357684" y="1987087"/>
            <a:ext cx="23378" cy="3878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93BD5770-F53B-D047-99CF-C86B8B018D17}"/>
              </a:ext>
            </a:extLst>
          </p:cNvPr>
          <p:cNvCxnSpPr>
            <a:cxnSpLocks/>
            <a:stCxn id="72" idx="0"/>
            <a:endCxn id="108" idx="4"/>
          </p:cNvCxnSpPr>
          <p:nvPr/>
        </p:nvCxnSpPr>
        <p:spPr>
          <a:xfrm flipH="1" flipV="1">
            <a:off x="4357684" y="1987087"/>
            <a:ext cx="2245880" cy="38786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66121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Prior work: Fast, small cache</a:t>
            </a:r>
            <a:r>
              <a:rPr lang="zh-CN" alt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t>
            </a:r>
            <a:r>
              <a:rPr lang="en-US" altLang="zh-CN"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alleviates load imbalance </a:t>
            </a: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45</a:t>
            </a:fld>
            <a:endParaRPr lang="en-US" dirty="0">
              <a:latin typeface="Helvetica" charset="0"/>
              <a:ea typeface="Helvetica" charset="0"/>
              <a:cs typeface="Helvetica" charset="0"/>
            </a:endParaRPr>
          </a:p>
        </p:txBody>
      </p:sp>
      <p:sp>
        <p:nvSpPr>
          <p:cNvPr id="5" name="Can 4">
            <a:extLst>
              <a:ext uri="{FF2B5EF4-FFF2-40B4-BE49-F238E27FC236}">
                <a16:creationId xmlns:a16="http://schemas.microsoft.com/office/drawing/2014/main" xmlns="" id="{9005F232-3339-814C-B353-7C28C885815B}"/>
              </a:ext>
            </a:extLst>
          </p:cNvPr>
          <p:cNvSpPr/>
          <p:nvPr/>
        </p:nvSpPr>
        <p:spPr>
          <a:xfrm>
            <a:off x="2984445" y="352324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Futura Light" pitchFamily="2" charset="77"/>
            </a:endParaRPr>
          </a:p>
        </p:txBody>
      </p:sp>
      <p:sp>
        <p:nvSpPr>
          <p:cNvPr id="6" name="Can 5">
            <a:extLst>
              <a:ext uri="{FF2B5EF4-FFF2-40B4-BE49-F238E27FC236}">
                <a16:creationId xmlns:a16="http://schemas.microsoft.com/office/drawing/2014/main" xmlns="" id="{1BBEBFD2-3443-E941-952D-E390E0E84EF9}"/>
              </a:ext>
            </a:extLst>
          </p:cNvPr>
          <p:cNvSpPr/>
          <p:nvPr/>
        </p:nvSpPr>
        <p:spPr>
          <a:xfrm>
            <a:off x="3668088" y="352324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Futura Light" pitchFamily="2" charset="77"/>
            </a:endParaRPr>
          </a:p>
        </p:txBody>
      </p:sp>
      <p:sp>
        <p:nvSpPr>
          <p:cNvPr id="7" name="Can 6">
            <a:extLst>
              <a:ext uri="{FF2B5EF4-FFF2-40B4-BE49-F238E27FC236}">
                <a16:creationId xmlns:a16="http://schemas.microsoft.com/office/drawing/2014/main" xmlns="" id="{B98168E8-109C-144A-B84F-6562AD12DF00}"/>
              </a:ext>
            </a:extLst>
          </p:cNvPr>
          <p:cNvSpPr/>
          <p:nvPr/>
        </p:nvSpPr>
        <p:spPr>
          <a:xfrm>
            <a:off x="4366301" y="3516654"/>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Futura Light" pitchFamily="2" charset="77"/>
            </a:endParaRPr>
          </a:p>
        </p:txBody>
      </p:sp>
      <p:cxnSp>
        <p:nvCxnSpPr>
          <p:cNvPr id="11" name="Straight Connector 10">
            <a:extLst>
              <a:ext uri="{FF2B5EF4-FFF2-40B4-BE49-F238E27FC236}">
                <a16:creationId xmlns:a16="http://schemas.microsoft.com/office/drawing/2014/main" xmlns="" id="{77948A48-9180-F245-8FF2-B72568A5B778}"/>
              </a:ext>
            </a:extLst>
          </p:cNvPr>
          <p:cNvCxnSpPr>
            <a:cxnSpLocks/>
            <a:endCxn id="28" idx="5"/>
          </p:cNvCxnSpPr>
          <p:nvPr/>
        </p:nvCxnSpPr>
        <p:spPr>
          <a:xfrm flipH="1" flipV="1">
            <a:off x="4101229" y="2218966"/>
            <a:ext cx="558986" cy="6536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AF3D834A-7810-8B4F-BAB6-7F09C134CA43}"/>
              </a:ext>
            </a:extLst>
          </p:cNvPr>
          <p:cNvSpPr txBox="1"/>
          <p:nvPr/>
        </p:nvSpPr>
        <p:spPr>
          <a:xfrm>
            <a:off x="1454274" y="1168179"/>
            <a:ext cx="5585183" cy="461665"/>
          </a:xfrm>
          <a:prstGeom prst="rect">
            <a:avLst/>
          </a:prstGeom>
          <a:noFill/>
        </p:spPr>
        <p:txBody>
          <a:bodyPr wrap="none" rtlCol="0">
            <a:spAutoFit/>
          </a:bodyPr>
          <a:lstStyle/>
          <a:p>
            <a:r>
              <a:rPr lang="en-US" sz="2400" dirty="0">
                <a:solidFill>
                  <a:schemeClr val="accent5"/>
                </a:solidFill>
                <a:latin typeface="Futura Light" pitchFamily="2" charset="77"/>
                <a:cs typeface="Futura Medium" panose="020B0602020204020303" pitchFamily="34" charset="-79"/>
              </a:rPr>
              <a:t>Cache hottest O(n log n) items [SoCC’11]</a:t>
            </a:r>
          </a:p>
        </p:txBody>
      </p:sp>
      <p:sp>
        <p:nvSpPr>
          <p:cNvPr id="13" name="Rectangle 12">
            <a:extLst>
              <a:ext uri="{FF2B5EF4-FFF2-40B4-BE49-F238E27FC236}">
                <a16:creationId xmlns:a16="http://schemas.microsoft.com/office/drawing/2014/main" xmlns="" id="{7B44FC07-C770-054C-94FD-25E6FB8E1DF5}"/>
              </a:ext>
            </a:extLst>
          </p:cNvPr>
          <p:cNvSpPr/>
          <p:nvPr/>
        </p:nvSpPr>
        <p:spPr>
          <a:xfrm>
            <a:off x="2984444" y="2851326"/>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0000"/>
              </a:solidFill>
              <a:latin typeface="Futura Light" pitchFamily="2" charset="77"/>
            </a:endParaRPr>
          </a:p>
        </p:txBody>
      </p:sp>
      <p:sp>
        <p:nvSpPr>
          <p:cNvPr id="14" name="Rectangle 13">
            <a:extLst>
              <a:ext uri="{FF2B5EF4-FFF2-40B4-BE49-F238E27FC236}">
                <a16:creationId xmlns:a16="http://schemas.microsoft.com/office/drawing/2014/main" xmlns="" id="{3B97508B-E078-2B43-BC11-60B0440F0BE8}"/>
              </a:ext>
            </a:extLst>
          </p:cNvPr>
          <p:cNvSpPr/>
          <p:nvPr/>
        </p:nvSpPr>
        <p:spPr>
          <a:xfrm>
            <a:off x="3649167" y="2852104"/>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0000"/>
              </a:solidFill>
              <a:latin typeface="Futura Light" pitchFamily="2" charset="77"/>
            </a:endParaRPr>
          </a:p>
        </p:txBody>
      </p:sp>
      <p:sp>
        <p:nvSpPr>
          <p:cNvPr id="15" name="Rectangle 14">
            <a:extLst>
              <a:ext uri="{FF2B5EF4-FFF2-40B4-BE49-F238E27FC236}">
                <a16:creationId xmlns:a16="http://schemas.microsoft.com/office/drawing/2014/main" xmlns="" id="{DF413821-C6B4-F641-91EC-1B6B0CCDB09C}"/>
              </a:ext>
            </a:extLst>
          </p:cNvPr>
          <p:cNvSpPr/>
          <p:nvPr/>
        </p:nvSpPr>
        <p:spPr>
          <a:xfrm>
            <a:off x="4357274" y="2855567"/>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FF0000"/>
              </a:solidFill>
              <a:latin typeface="Futura Light" pitchFamily="2" charset="77"/>
            </a:endParaRPr>
          </a:p>
        </p:txBody>
      </p:sp>
      <p:sp>
        <p:nvSpPr>
          <p:cNvPr id="16" name="TextBox 15">
            <a:extLst>
              <a:ext uri="{FF2B5EF4-FFF2-40B4-BE49-F238E27FC236}">
                <a16:creationId xmlns:a16="http://schemas.microsoft.com/office/drawing/2014/main" xmlns="" id="{B35E70AE-C668-CE4C-9B6B-C0EA78B4747A}"/>
              </a:ext>
            </a:extLst>
          </p:cNvPr>
          <p:cNvSpPr txBox="1"/>
          <p:nvPr/>
        </p:nvSpPr>
        <p:spPr>
          <a:xfrm>
            <a:off x="940889" y="2692251"/>
            <a:ext cx="1718740" cy="830997"/>
          </a:xfrm>
          <a:prstGeom prst="rect">
            <a:avLst/>
          </a:prstGeom>
          <a:noFill/>
        </p:spPr>
        <p:txBody>
          <a:bodyPr wrap="none" rtlCol="0">
            <a:spAutoFit/>
          </a:bodyPr>
          <a:lstStyle/>
          <a:p>
            <a:r>
              <a:rPr lang="en-US" sz="2400" dirty="0">
                <a:latin typeface="Futura Light" pitchFamily="2" charset="77"/>
                <a:ea typeface="Helvetica Neue" panose="02000503000000020004" pitchFamily="2" charset="0"/>
                <a:cs typeface="Futura Medium" panose="020B0602020204020303" pitchFamily="34" charset="-79"/>
              </a:rPr>
              <a:t>Server load </a:t>
            </a:r>
          </a:p>
          <a:p>
            <a:r>
              <a:rPr lang="en-US" sz="2400" dirty="0">
                <a:latin typeface="Futura Light" pitchFamily="2" charset="77"/>
                <a:ea typeface="Helvetica Neue" panose="02000503000000020004" pitchFamily="2" charset="0"/>
                <a:cs typeface="Futura Medium" panose="020B0602020204020303" pitchFamily="34" charset="-79"/>
              </a:rPr>
              <a:t>is balanced</a:t>
            </a:r>
          </a:p>
        </p:txBody>
      </p:sp>
      <p:sp>
        <p:nvSpPr>
          <p:cNvPr id="24" name="TextBox 23">
            <a:extLst>
              <a:ext uri="{FF2B5EF4-FFF2-40B4-BE49-F238E27FC236}">
                <a16:creationId xmlns:a16="http://schemas.microsoft.com/office/drawing/2014/main" xmlns="" id="{7FCB0F89-5D76-664F-9FFC-0AD0E7AABDEB}"/>
              </a:ext>
            </a:extLst>
          </p:cNvPr>
          <p:cNvSpPr txBox="1"/>
          <p:nvPr/>
        </p:nvSpPr>
        <p:spPr>
          <a:xfrm>
            <a:off x="1040169" y="4407738"/>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A cache node per-cluster brings load balancing in a cluster</a:t>
            </a:r>
          </a:p>
        </p:txBody>
      </p:sp>
      <p:sp>
        <p:nvSpPr>
          <p:cNvPr id="25" name="TextBox 24">
            <a:extLst>
              <a:ext uri="{FF2B5EF4-FFF2-40B4-BE49-F238E27FC236}">
                <a16:creationId xmlns:a16="http://schemas.microsoft.com/office/drawing/2014/main" xmlns="" id="{A0DCA0EB-003F-0941-9ADF-70158F816505}"/>
              </a:ext>
            </a:extLst>
          </p:cNvPr>
          <p:cNvSpPr txBox="1"/>
          <p:nvPr/>
        </p:nvSpPr>
        <p:spPr>
          <a:xfrm>
            <a:off x="3211140" y="3841136"/>
            <a:ext cx="1295547" cy="461665"/>
          </a:xfrm>
          <a:prstGeom prst="rect">
            <a:avLst/>
          </a:prstGeom>
          <a:noFill/>
        </p:spPr>
        <p:txBody>
          <a:bodyPr wrap="none" rtlCol="0">
            <a:spAutoFit/>
          </a:bodyPr>
          <a:lstStyle/>
          <a:p>
            <a:r>
              <a:rPr lang="en-US" sz="2400" dirty="0">
                <a:latin typeface="Futura Light" pitchFamily="2" charset="77"/>
                <a:ea typeface="Helvetica Neue" panose="02000503000000020004" pitchFamily="2" charset="0"/>
                <a:cs typeface="Futura Medium" panose="020B0602020204020303" pitchFamily="34" charset="-79"/>
              </a:rPr>
              <a:t>n servers</a:t>
            </a:r>
          </a:p>
        </p:txBody>
      </p:sp>
      <p:sp>
        <p:nvSpPr>
          <p:cNvPr id="26" name="TextBox 25">
            <a:extLst>
              <a:ext uri="{FF2B5EF4-FFF2-40B4-BE49-F238E27FC236}">
                <a16:creationId xmlns:a16="http://schemas.microsoft.com/office/drawing/2014/main" xmlns="" id="{7BDD4E7C-876A-8B41-ACEA-6EE246FFCD2D}"/>
              </a:ext>
            </a:extLst>
          </p:cNvPr>
          <p:cNvSpPr txBox="1"/>
          <p:nvPr/>
        </p:nvSpPr>
        <p:spPr>
          <a:xfrm>
            <a:off x="4953135" y="3338690"/>
            <a:ext cx="800219" cy="461665"/>
          </a:xfrm>
          <a:prstGeom prst="rect">
            <a:avLst/>
          </a:prstGeom>
          <a:noFill/>
        </p:spPr>
        <p:txBody>
          <a:bodyPr wrap="none" rtlCol="0">
            <a:spAutoFit/>
          </a:bodyPr>
          <a:lstStyle/>
          <a:p>
            <a:r>
              <a:rPr lang="en-US" sz="2400" dirty="0">
                <a:latin typeface="Futura Light" pitchFamily="2" charset="77"/>
                <a:cs typeface="Futura Medium" panose="020B0602020204020303" pitchFamily="34" charset="-79"/>
              </a:rPr>
              <a:t>……</a:t>
            </a:r>
          </a:p>
        </p:txBody>
      </p:sp>
      <p:sp>
        <p:nvSpPr>
          <p:cNvPr id="28" name="Oval 27">
            <a:extLst>
              <a:ext uri="{FF2B5EF4-FFF2-40B4-BE49-F238E27FC236}">
                <a16:creationId xmlns:a16="http://schemas.microsoft.com/office/drawing/2014/main" xmlns="" id="{E3DA75DA-AF1B-6E4E-8DDC-18CEBF17B2E9}"/>
              </a:ext>
            </a:extLst>
          </p:cNvPr>
          <p:cNvSpPr>
            <a:spLocks noChangeAspect="1"/>
          </p:cNvSpPr>
          <p:nvPr/>
        </p:nvSpPr>
        <p:spPr>
          <a:xfrm>
            <a:off x="3593911" y="171164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Futura Light" pitchFamily="2" charset="77"/>
              <a:ea typeface="Helvetica Neue" panose="02000503000000020004" pitchFamily="2" charset="0"/>
              <a:cs typeface="Helvetica Neue" panose="02000503000000020004" pitchFamily="2" charset="0"/>
            </a:endParaRPr>
          </a:p>
        </p:txBody>
      </p:sp>
      <p:sp>
        <p:nvSpPr>
          <p:cNvPr id="20" name="TextBox 19">
            <a:extLst>
              <a:ext uri="{FF2B5EF4-FFF2-40B4-BE49-F238E27FC236}">
                <a16:creationId xmlns:a16="http://schemas.microsoft.com/office/drawing/2014/main" xmlns="" id="{1865A7D6-6798-544F-9330-9480E75D2410}"/>
              </a:ext>
            </a:extLst>
          </p:cNvPr>
          <p:cNvSpPr txBox="1"/>
          <p:nvPr/>
        </p:nvSpPr>
        <p:spPr>
          <a:xfrm>
            <a:off x="5112277" y="2718998"/>
            <a:ext cx="3956540" cy="830997"/>
          </a:xfrm>
          <a:prstGeom prst="rect">
            <a:avLst/>
          </a:prstGeom>
          <a:noFill/>
        </p:spPr>
        <p:txBody>
          <a:bodyPr wrap="square" rtlCol="0">
            <a:spAutoFit/>
          </a:bodyPr>
          <a:lstStyle/>
          <a:p>
            <a:pPr algn="ctr"/>
            <a:r>
              <a:rPr lang="en-US" sz="2400" dirty="0">
                <a:latin typeface="Futura Light" pitchFamily="2" charset="77"/>
                <a:ea typeface="Helvetica Neue" panose="02000503000000020004" pitchFamily="2" charset="0"/>
                <a:cs typeface="Futura Medium" panose="020B0602020204020303" pitchFamily="34" charset="-79"/>
              </a:rPr>
              <a:t>Application to cluster-scale:</a:t>
            </a:r>
          </a:p>
          <a:p>
            <a:pPr algn="ctr"/>
            <a:r>
              <a:rPr lang="en-US" sz="2400" dirty="0">
                <a:latin typeface="Futura Light" pitchFamily="2" charset="77"/>
                <a:ea typeface="Helvetica Neue" panose="02000503000000020004" pitchFamily="2" charset="0"/>
                <a:cs typeface="Futura Medium" panose="020B0602020204020303" pitchFamily="34" charset="-79"/>
              </a:rPr>
              <a:t>[NSDI’16, SOSP’17]</a:t>
            </a:r>
          </a:p>
        </p:txBody>
      </p:sp>
      <p:cxnSp>
        <p:nvCxnSpPr>
          <p:cNvPr id="29" name="Straight Connector 28">
            <a:extLst>
              <a:ext uri="{FF2B5EF4-FFF2-40B4-BE49-F238E27FC236}">
                <a16:creationId xmlns:a16="http://schemas.microsoft.com/office/drawing/2014/main" xmlns="" id="{6487BCFB-8C9B-2A48-97A3-A3CAB547D2DB}"/>
              </a:ext>
            </a:extLst>
          </p:cNvPr>
          <p:cNvCxnSpPr>
            <a:cxnSpLocks/>
            <a:stCxn id="14" idx="0"/>
            <a:endCxn id="28" idx="4"/>
          </p:cNvCxnSpPr>
          <p:nvPr/>
        </p:nvCxnSpPr>
        <p:spPr>
          <a:xfrm flipV="1">
            <a:off x="3883084" y="2306008"/>
            <a:ext cx="8007" cy="5460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059D95B8-A4A7-CE47-A195-C6EC333399FC}"/>
              </a:ext>
            </a:extLst>
          </p:cNvPr>
          <p:cNvCxnSpPr>
            <a:cxnSpLocks/>
            <a:stCxn id="13" idx="0"/>
            <a:endCxn id="28" idx="3"/>
          </p:cNvCxnSpPr>
          <p:nvPr/>
        </p:nvCxnSpPr>
        <p:spPr>
          <a:xfrm flipV="1">
            <a:off x="3218361" y="2218966"/>
            <a:ext cx="462592" cy="6323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8044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EEC770B9-C18E-054D-879E-7AA1494BAD27}"/>
              </a:ext>
            </a:extLst>
          </p:cNvPr>
          <p:cNvSpPr/>
          <p:nvPr/>
        </p:nvSpPr>
        <p:spPr>
          <a:xfrm>
            <a:off x="524148" y="3410856"/>
            <a:ext cx="7174230" cy="1138773"/>
          </a:xfrm>
          <a:prstGeom prst="rect">
            <a:avLst/>
          </a:prstGeom>
          <a:solidFill>
            <a:schemeClr val="bg2"/>
          </a:solidFill>
          <a:ln>
            <a:solidFill>
              <a:schemeClr val="accent2">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35686"/>
            <a:ext cx="9144000" cy="817230"/>
          </a:xfrm>
        </p:spPr>
        <p:txBody>
          <a:bodyPr>
            <a:noAutofit/>
          </a:bodyPr>
          <a:lstStyle/>
          <a:p>
            <a:pPr algn="ctr"/>
            <a:r>
              <a:rPr lang="en-US" sz="26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Solutions to mitigate the load imbalance</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5</a:t>
            </a:fld>
            <a:endParaRPr lang="en-US" dirty="0">
              <a:latin typeface="Helvetica" charset="0"/>
              <a:ea typeface="Helvetica" charset="0"/>
              <a:cs typeface="Helvetica" charset="0"/>
            </a:endParaRPr>
          </a:p>
        </p:txBody>
      </p:sp>
      <p:sp>
        <p:nvSpPr>
          <p:cNvPr id="33" name="TextBox 32">
            <a:extLst>
              <a:ext uri="{FF2B5EF4-FFF2-40B4-BE49-F238E27FC236}">
                <a16:creationId xmlns:a16="http://schemas.microsoft.com/office/drawing/2014/main" xmlns="" id="{94995678-EA03-F544-B0B5-249EB7C2760B}"/>
              </a:ext>
            </a:extLst>
          </p:cNvPr>
          <p:cNvSpPr txBox="1"/>
          <p:nvPr/>
        </p:nvSpPr>
        <p:spPr>
          <a:xfrm>
            <a:off x="628650" y="977232"/>
            <a:ext cx="7863839" cy="2215991"/>
          </a:xfrm>
          <a:prstGeom prst="rect">
            <a:avLst/>
          </a:prstGeom>
          <a:noFill/>
        </p:spPr>
        <p:txBody>
          <a:bodyPr wrap="square" rtlCol="0">
            <a:spAutoFit/>
          </a:bodyPr>
          <a:lstStyle/>
          <a:p>
            <a:pPr marL="342900" indent="-34290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Consistent hashing and related.</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Do not handle dynamic and skewed workloads.</a:t>
            </a:r>
          </a:p>
          <a:p>
            <a:pPr marL="342900" indent="-342900">
              <a:buFont typeface="Wingdings" pitchFamily="2" charset="2"/>
              <a:buChar char="§"/>
            </a:pPr>
            <a:endParaRPr lang="en-US" sz="2400" dirty="0">
              <a:latin typeface="Helvetica Neue" panose="02000503000000020004" pitchFamily="2" charset="0"/>
              <a:ea typeface="Helvetica Neue" panose="02000503000000020004" pitchFamily="2" charset="0"/>
              <a:cs typeface="Helvetica Neue" panose="02000503000000020004" pitchFamily="2" charset="0"/>
            </a:endParaRPr>
          </a:p>
          <a:p>
            <a:pPr marL="342900" indent="-34290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Data migration or replication.</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Large system and storage overhead.</a:t>
            </a:r>
          </a:p>
          <a:p>
            <a:pPr marL="770822" lvl="1" indent="-342900">
              <a:buFont typeface="Courier New" panose="02070309020205020404" pitchFamily="49" charset="0"/>
              <a:buChar char="o"/>
            </a:pPr>
            <a:r>
              <a:rPr lang="en-US" sz="2200" dirty="0">
                <a:latin typeface="Helvetica Neue" panose="02000503000000020004" pitchFamily="2" charset="0"/>
                <a:ea typeface="Helvetica Neue" panose="02000503000000020004" pitchFamily="2" charset="0"/>
                <a:cs typeface="Helvetica Neue" panose="02000503000000020004" pitchFamily="2" charset="0"/>
              </a:rPr>
              <a:t>High cache coherence cost.</a:t>
            </a:r>
          </a:p>
        </p:txBody>
      </p:sp>
      <p:sp>
        <p:nvSpPr>
          <p:cNvPr id="3" name="Rectangle 2">
            <a:extLst>
              <a:ext uri="{FF2B5EF4-FFF2-40B4-BE49-F238E27FC236}">
                <a16:creationId xmlns:a16="http://schemas.microsoft.com/office/drawing/2014/main" xmlns="" id="{8E514715-872A-DB43-B5E7-F1BD20EA298C}"/>
              </a:ext>
            </a:extLst>
          </p:cNvPr>
          <p:cNvSpPr/>
          <p:nvPr/>
        </p:nvSpPr>
        <p:spPr>
          <a:xfrm>
            <a:off x="640080" y="3410856"/>
            <a:ext cx="7863839" cy="1138773"/>
          </a:xfrm>
          <a:prstGeom prst="rect">
            <a:avLst/>
          </a:prstGeom>
        </p:spPr>
        <p:txBody>
          <a:bodyPr wrap="square">
            <a:spAutoFit/>
          </a:bodyPr>
          <a:lstStyle/>
          <a:p>
            <a:pPr marL="285750" indent="-285750">
              <a:buFont typeface="Wingdings" pitchFamily="2" charset="2"/>
              <a:buChar char="§"/>
            </a:pPr>
            <a:r>
              <a:rPr lang="en-US" sz="2400" dirty="0">
                <a:latin typeface="Helvetica Neue" panose="02000503000000020004" pitchFamily="2" charset="0"/>
                <a:ea typeface="Helvetica Neue" panose="02000503000000020004" pitchFamily="2" charset="0"/>
                <a:cs typeface="Helvetica Neue" panose="02000503000000020004" pitchFamily="2" charset="0"/>
              </a:rPr>
              <a:t> Front-end cache as a load balancer. </a:t>
            </a:r>
          </a:p>
          <a:p>
            <a:pPr marL="713672" lvl="1" indent="-28575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Low update overhead.</a:t>
            </a:r>
          </a:p>
          <a:p>
            <a:pPr marL="713672" lvl="1" indent="-285750">
              <a:buFont typeface="Wingdings" pitchFamily="2" charset="2"/>
              <a:buChar char="§"/>
            </a:pPr>
            <a:r>
              <a:rPr lang="en-US" sz="2200" dirty="0">
                <a:latin typeface="Helvetica Neue" panose="02000503000000020004" pitchFamily="2" charset="0"/>
                <a:ea typeface="Helvetica Neue" panose="02000503000000020004" pitchFamily="2" charset="0"/>
                <a:cs typeface="Helvetica Neue" panose="02000503000000020004" pitchFamily="2" charset="0"/>
              </a:rPr>
              <a:t>Work for arbitrary workloads.</a:t>
            </a:r>
          </a:p>
        </p:txBody>
      </p:sp>
    </p:spTree>
    <p:extLst>
      <p:ext uri="{BB962C8B-B14F-4D97-AF65-F5344CB8AC3E}">
        <p14:creationId xmlns:p14="http://schemas.microsoft.com/office/powerpoint/2010/main" val="83139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Prior work: Fast, small cache</a:t>
            </a:r>
            <a:r>
              <a:rPr lang="zh-CN" alt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t>
            </a:r>
            <a:r>
              <a:rPr lang="en-US" altLang="zh-CN"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alleviates load imbalance </a:t>
            </a: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 </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6</a:t>
            </a:fld>
            <a:endParaRPr lang="en-US" dirty="0">
              <a:latin typeface="Helvetica" charset="0"/>
              <a:ea typeface="Helvetica" charset="0"/>
              <a:cs typeface="Helvetica" charset="0"/>
            </a:endParaRPr>
          </a:p>
        </p:txBody>
      </p:sp>
      <p:sp>
        <p:nvSpPr>
          <p:cNvPr id="5" name="Can 4">
            <a:extLst>
              <a:ext uri="{FF2B5EF4-FFF2-40B4-BE49-F238E27FC236}">
                <a16:creationId xmlns:a16="http://schemas.microsoft.com/office/drawing/2014/main" xmlns="" id="{9005F232-3339-814C-B353-7C28C885815B}"/>
              </a:ext>
            </a:extLst>
          </p:cNvPr>
          <p:cNvSpPr/>
          <p:nvPr/>
        </p:nvSpPr>
        <p:spPr>
          <a:xfrm>
            <a:off x="3108333" y="355376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6" name="Can 5">
            <a:extLst>
              <a:ext uri="{FF2B5EF4-FFF2-40B4-BE49-F238E27FC236}">
                <a16:creationId xmlns:a16="http://schemas.microsoft.com/office/drawing/2014/main" xmlns="" id="{1BBEBFD2-3443-E941-952D-E390E0E84EF9}"/>
              </a:ext>
            </a:extLst>
          </p:cNvPr>
          <p:cNvSpPr/>
          <p:nvPr/>
        </p:nvSpPr>
        <p:spPr>
          <a:xfrm>
            <a:off x="3791976" y="355376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7" name="Can 6">
            <a:extLst>
              <a:ext uri="{FF2B5EF4-FFF2-40B4-BE49-F238E27FC236}">
                <a16:creationId xmlns:a16="http://schemas.microsoft.com/office/drawing/2014/main" xmlns="" id="{B98168E8-109C-144A-B84F-6562AD12DF00}"/>
              </a:ext>
            </a:extLst>
          </p:cNvPr>
          <p:cNvSpPr/>
          <p:nvPr/>
        </p:nvSpPr>
        <p:spPr>
          <a:xfrm>
            <a:off x="4490189" y="3547174"/>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cxnSp>
        <p:nvCxnSpPr>
          <p:cNvPr id="11" name="Straight Connector 10">
            <a:extLst>
              <a:ext uri="{FF2B5EF4-FFF2-40B4-BE49-F238E27FC236}">
                <a16:creationId xmlns:a16="http://schemas.microsoft.com/office/drawing/2014/main" xmlns="" id="{77948A48-9180-F245-8FF2-B72568A5B778}"/>
              </a:ext>
            </a:extLst>
          </p:cNvPr>
          <p:cNvCxnSpPr>
            <a:cxnSpLocks/>
            <a:endCxn id="28" idx="5"/>
          </p:cNvCxnSpPr>
          <p:nvPr/>
        </p:nvCxnSpPr>
        <p:spPr>
          <a:xfrm flipH="1" flipV="1">
            <a:off x="4225117" y="2249486"/>
            <a:ext cx="558986" cy="65364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xmlns="" id="{AF3D834A-7810-8B4F-BAB6-7F09C134CA43}"/>
              </a:ext>
            </a:extLst>
          </p:cNvPr>
          <p:cNvSpPr txBox="1"/>
          <p:nvPr/>
        </p:nvSpPr>
        <p:spPr>
          <a:xfrm>
            <a:off x="2017660" y="1212441"/>
            <a:ext cx="4214680" cy="400110"/>
          </a:xfrm>
          <a:prstGeom prst="rect">
            <a:avLst/>
          </a:prstGeom>
          <a:noFill/>
        </p:spPr>
        <p:txBody>
          <a:bodyPr wrap="none" rtlCol="0">
            <a:spAutoFit/>
          </a:bodyPr>
          <a:lstStyle/>
          <a:p>
            <a:r>
              <a:rPr lang="en-US" sz="2000" dirty="0">
                <a:solidFill>
                  <a:schemeClr val="accent5"/>
                </a:solidFill>
              </a:rPr>
              <a:t>Cache hottest O(n log n) items </a:t>
            </a:r>
            <a:r>
              <a:rPr lang="en-US" sz="1600" dirty="0">
                <a:solidFill>
                  <a:schemeClr val="accent5"/>
                </a:solidFill>
              </a:rPr>
              <a:t>[SoCC’11]</a:t>
            </a:r>
            <a:endParaRPr lang="en-US" sz="2000" dirty="0">
              <a:solidFill>
                <a:schemeClr val="accent5"/>
              </a:solidFill>
            </a:endParaRPr>
          </a:p>
        </p:txBody>
      </p:sp>
      <p:sp>
        <p:nvSpPr>
          <p:cNvPr id="13" name="Rectangle 12">
            <a:extLst>
              <a:ext uri="{FF2B5EF4-FFF2-40B4-BE49-F238E27FC236}">
                <a16:creationId xmlns:a16="http://schemas.microsoft.com/office/drawing/2014/main" xmlns="" id="{7B44FC07-C770-054C-94FD-25E6FB8E1DF5}"/>
              </a:ext>
            </a:extLst>
          </p:cNvPr>
          <p:cNvSpPr/>
          <p:nvPr/>
        </p:nvSpPr>
        <p:spPr>
          <a:xfrm>
            <a:off x="3108332" y="2881846"/>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4" name="Rectangle 13">
            <a:extLst>
              <a:ext uri="{FF2B5EF4-FFF2-40B4-BE49-F238E27FC236}">
                <a16:creationId xmlns:a16="http://schemas.microsoft.com/office/drawing/2014/main" xmlns="" id="{3B97508B-E078-2B43-BC11-60B0440F0BE8}"/>
              </a:ext>
            </a:extLst>
          </p:cNvPr>
          <p:cNvSpPr/>
          <p:nvPr/>
        </p:nvSpPr>
        <p:spPr>
          <a:xfrm>
            <a:off x="3773055" y="2882624"/>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5" name="Rectangle 14">
            <a:extLst>
              <a:ext uri="{FF2B5EF4-FFF2-40B4-BE49-F238E27FC236}">
                <a16:creationId xmlns:a16="http://schemas.microsoft.com/office/drawing/2014/main" xmlns="" id="{DF413821-C6B4-F641-91EC-1B6B0CCDB09C}"/>
              </a:ext>
            </a:extLst>
          </p:cNvPr>
          <p:cNvSpPr/>
          <p:nvPr/>
        </p:nvSpPr>
        <p:spPr>
          <a:xfrm>
            <a:off x="4481162" y="2886087"/>
            <a:ext cx="467833" cy="51198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TextBox 15">
            <a:extLst>
              <a:ext uri="{FF2B5EF4-FFF2-40B4-BE49-F238E27FC236}">
                <a16:creationId xmlns:a16="http://schemas.microsoft.com/office/drawing/2014/main" xmlns="" id="{B35E70AE-C668-CE4C-9B6B-C0EA78B4747A}"/>
              </a:ext>
            </a:extLst>
          </p:cNvPr>
          <p:cNvSpPr txBox="1"/>
          <p:nvPr/>
        </p:nvSpPr>
        <p:spPr>
          <a:xfrm>
            <a:off x="1467106" y="2840575"/>
            <a:ext cx="1340432" cy="610936"/>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Server load </a:t>
            </a:r>
          </a:p>
          <a:p>
            <a:r>
              <a:rPr lang="en-US" dirty="0">
                <a:latin typeface="Helvetica Neue" panose="02000503000000020004" pitchFamily="2" charset="0"/>
                <a:ea typeface="Helvetica Neue" panose="02000503000000020004" pitchFamily="2" charset="0"/>
                <a:cs typeface="Helvetica Neue" panose="02000503000000020004" pitchFamily="2" charset="0"/>
              </a:rPr>
              <a:t>is balanced</a:t>
            </a:r>
          </a:p>
        </p:txBody>
      </p:sp>
      <p:sp>
        <p:nvSpPr>
          <p:cNvPr id="24" name="TextBox 23">
            <a:extLst>
              <a:ext uri="{FF2B5EF4-FFF2-40B4-BE49-F238E27FC236}">
                <a16:creationId xmlns:a16="http://schemas.microsoft.com/office/drawing/2014/main" xmlns="" id="{7FCB0F89-5D76-664F-9FFC-0AD0E7AABDEB}"/>
              </a:ext>
            </a:extLst>
          </p:cNvPr>
          <p:cNvSpPr txBox="1"/>
          <p:nvPr/>
        </p:nvSpPr>
        <p:spPr>
          <a:xfrm>
            <a:off x="1040169" y="4407738"/>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A cache node brings load balancing in a cluster.</a:t>
            </a:r>
          </a:p>
        </p:txBody>
      </p:sp>
      <p:sp>
        <p:nvSpPr>
          <p:cNvPr id="25" name="TextBox 24">
            <a:extLst>
              <a:ext uri="{FF2B5EF4-FFF2-40B4-BE49-F238E27FC236}">
                <a16:creationId xmlns:a16="http://schemas.microsoft.com/office/drawing/2014/main" xmlns="" id="{A0DCA0EB-003F-0941-9ADF-70158F816505}"/>
              </a:ext>
            </a:extLst>
          </p:cNvPr>
          <p:cNvSpPr txBox="1"/>
          <p:nvPr/>
        </p:nvSpPr>
        <p:spPr>
          <a:xfrm>
            <a:off x="3544811" y="3868650"/>
            <a:ext cx="1069524" cy="351635"/>
          </a:xfrm>
          <a:prstGeom prst="rect">
            <a:avLst/>
          </a:prstGeom>
          <a:noFill/>
        </p:spPr>
        <p:txBody>
          <a:bodyPr wrap="none" rtlCol="0">
            <a:spAutoFit/>
          </a:bodyPr>
          <a:lstStyle/>
          <a:p>
            <a:r>
              <a:rPr lang="en-US" b="1" dirty="0">
                <a:latin typeface="Helvetica Neue" panose="02000503000000020004" pitchFamily="2" charset="0"/>
                <a:ea typeface="Helvetica Neue" panose="02000503000000020004" pitchFamily="2" charset="0"/>
                <a:cs typeface="Helvetica Neue" panose="02000503000000020004" pitchFamily="2" charset="0"/>
              </a:rPr>
              <a:t>n</a:t>
            </a:r>
            <a:r>
              <a:rPr lang="en-US" dirty="0">
                <a:latin typeface="Helvetica Neue" panose="02000503000000020004" pitchFamily="2" charset="0"/>
                <a:ea typeface="Helvetica Neue" panose="02000503000000020004" pitchFamily="2" charset="0"/>
                <a:cs typeface="Helvetica Neue" panose="02000503000000020004" pitchFamily="2" charset="0"/>
              </a:rPr>
              <a:t> servers</a:t>
            </a:r>
          </a:p>
        </p:txBody>
      </p:sp>
      <p:sp>
        <p:nvSpPr>
          <p:cNvPr id="26" name="TextBox 25">
            <a:extLst>
              <a:ext uri="{FF2B5EF4-FFF2-40B4-BE49-F238E27FC236}">
                <a16:creationId xmlns:a16="http://schemas.microsoft.com/office/drawing/2014/main" xmlns="" id="{7BDD4E7C-876A-8B41-ACEA-6EE246FFCD2D}"/>
              </a:ext>
            </a:extLst>
          </p:cNvPr>
          <p:cNvSpPr txBox="1"/>
          <p:nvPr/>
        </p:nvSpPr>
        <p:spPr>
          <a:xfrm>
            <a:off x="5085732" y="3499845"/>
            <a:ext cx="497252" cy="351635"/>
          </a:xfrm>
          <a:prstGeom prst="rect">
            <a:avLst/>
          </a:prstGeom>
          <a:noFill/>
        </p:spPr>
        <p:txBody>
          <a:bodyPr wrap="none" rtlCol="0">
            <a:spAutoFit/>
          </a:bodyPr>
          <a:lstStyle/>
          <a:p>
            <a:r>
              <a:rPr lang="en-US" dirty="0"/>
              <a:t>……</a:t>
            </a:r>
          </a:p>
        </p:txBody>
      </p:sp>
      <p:sp>
        <p:nvSpPr>
          <p:cNvPr id="28" name="Oval 27">
            <a:extLst>
              <a:ext uri="{FF2B5EF4-FFF2-40B4-BE49-F238E27FC236}">
                <a16:creationId xmlns:a16="http://schemas.microsoft.com/office/drawing/2014/main" xmlns="" id="{E3DA75DA-AF1B-6E4E-8DDC-18CEBF17B2E9}"/>
              </a:ext>
            </a:extLst>
          </p:cNvPr>
          <p:cNvSpPr>
            <a:spLocks noChangeAspect="1"/>
          </p:cNvSpPr>
          <p:nvPr/>
        </p:nvSpPr>
        <p:spPr>
          <a:xfrm>
            <a:off x="3717799" y="174216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20" name="TextBox 19">
            <a:extLst>
              <a:ext uri="{FF2B5EF4-FFF2-40B4-BE49-F238E27FC236}">
                <a16:creationId xmlns:a16="http://schemas.microsoft.com/office/drawing/2014/main" xmlns="" id="{1865A7D6-6798-544F-9330-9480E75D2410}"/>
              </a:ext>
            </a:extLst>
          </p:cNvPr>
          <p:cNvSpPr txBox="1"/>
          <p:nvPr/>
        </p:nvSpPr>
        <p:spPr>
          <a:xfrm>
            <a:off x="5698126" y="2907247"/>
            <a:ext cx="2992673" cy="597856"/>
          </a:xfrm>
          <a:prstGeom prst="rect">
            <a:avLst/>
          </a:prstGeom>
          <a:noFill/>
        </p:spPr>
        <p:txBody>
          <a:bodyPr wrap="square" rtlCol="0">
            <a:spAutoFit/>
          </a:bodyPr>
          <a:lstStyle/>
          <a:p>
            <a:pPr algn="ctr"/>
            <a:r>
              <a:rPr lang="en-US" dirty="0">
                <a:latin typeface="Helvetica Neue" panose="02000503000000020004" pitchFamily="2" charset="0"/>
                <a:ea typeface="Helvetica Neue" panose="02000503000000020004" pitchFamily="2" charset="0"/>
                <a:cs typeface="Helvetica Neue" panose="02000503000000020004" pitchFamily="2" charset="0"/>
              </a:rPr>
              <a:t>Application to cluster-scale:</a:t>
            </a:r>
          </a:p>
          <a:p>
            <a:pPr algn="ctr"/>
            <a:r>
              <a:rPr lang="en-US" sz="1600" dirty="0">
                <a:latin typeface="Helvetica Neue" panose="02000503000000020004" pitchFamily="2" charset="0"/>
                <a:ea typeface="Helvetica Neue" panose="02000503000000020004" pitchFamily="2" charset="0"/>
                <a:cs typeface="Helvetica Neue" panose="02000503000000020004" pitchFamily="2" charset="0"/>
              </a:rPr>
              <a:t>[NSDI’16, SOSP’17]</a:t>
            </a:r>
            <a:endParaRPr lang="en-US" dirty="0">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29" name="Straight Connector 28">
            <a:extLst>
              <a:ext uri="{FF2B5EF4-FFF2-40B4-BE49-F238E27FC236}">
                <a16:creationId xmlns:a16="http://schemas.microsoft.com/office/drawing/2014/main" xmlns="" id="{6487BCFB-8C9B-2A48-97A3-A3CAB547D2DB}"/>
              </a:ext>
            </a:extLst>
          </p:cNvPr>
          <p:cNvCxnSpPr>
            <a:cxnSpLocks/>
            <a:stCxn id="14" idx="0"/>
            <a:endCxn id="28" idx="4"/>
          </p:cNvCxnSpPr>
          <p:nvPr/>
        </p:nvCxnSpPr>
        <p:spPr>
          <a:xfrm flipV="1">
            <a:off x="4006972" y="2336528"/>
            <a:ext cx="8007" cy="5460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059D95B8-A4A7-CE47-A195-C6EC333399FC}"/>
              </a:ext>
            </a:extLst>
          </p:cNvPr>
          <p:cNvCxnSpPr>
            <a:cxnSpLocks/>
            <a:stCxn id="13" idx="0"/>
            <a:endCxn id="28" idx="3"/>
          </p:cNvCxnSpPr>
          <p:nvPr/>
        </p:nvCxnSpPr>
        <p:spPr>
          <a:xfrm flipV="1">
            <a:off x="3342249" y="2249486"/>
            <a:ext cx="462592" cy="6323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4684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xmlns="" id="{FF0EEDB4-3CFA-BE4F-9525-7B3CC8F9436A}"/>
              </a:ext>
            </a:extLst>
          </p:cNvPr>
          <p:cNvSpPr txBox="1"/>
          <p:nvPr/>
        </p:nvSpPr>
        <p:spPr>
          <a:xfrm>
            <a:off x="5599098" y="2374955"/>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66" name="TextBox 65">
            <a:extLst>
              <a:ext uri="{FF2B5EF4-FFF2-40B4-BE49-F238E27FC236}">
                <a16:creationId xmlns:a16="http://schemas.microsoft.com/office/drawing/2014/main" xmlns="" id="{6A39918E-1579-D84C-B37A-AA22DCD9E37D}"/>
              </a:ext>
            </a:extLst>
          </p:cNvPr>
          <p:cNvSpPr txBox="1"/>
          <p:nvPr/>
        </p:nvSpPr>
        <p:spPr>
          <a:xfrm>
            <a:off x="3380260" y="2374955"/>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 name="TextBox 3">
            <a:extLst>
              <a:ext uri="{FF2B5EF4-FFF2-40B4-BE49-F238E27FC236}">
                <a16:creationId xmlns:a16="http://schemas.microsoft.com/office/drawing/2014/main" xmlns="" id="{48F493FC-EBD6-3240-A104-452DB79A5F19}"/>
              </a:ext>
            </a:extLst>
          </p:cNvPr>
          <p:cNvSpPr txBox="1"/>
          <p:nvPr/>
        </p:nvSpPr>
        <p:spPr>
          <a:xfrm>
            <a:off x="1192657" y="2374955"/>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2" name="Title 1"/>
          <p:cNvSpPr>
            <a:spLocks noGrp="1"/>
          </p:cNvSpPr>
          <p:nvPr>
            <p:ph type="title"/>
          </p:nvPr>
        </p:nvSpPr>
        <p:spPr>
          <a:xfrm>
            <a:off x="0" y="35686"/>
            <a:ext cx="9144000" cy="817230"/>
          </a:xfrm>
        </p:spPr>
        <p:txBody>
          <a:bodyPr>
            <a:noAutofit/>
          </a:bodyPr>
          <a:lstStyle/>
          <a:p>
            <a:pPr algn="ctr"/>
            <a:r>
              <a:rPr lang="en-US" sz="24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Strawman: Big, fast cache for inter-cluster load balancing</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7</a:t>
            </a:fld>
            <a:endParaRPr lang="en-US" dirty="0">
              <a:latin typeface="Helvetica" charset="0"/>
              <a:ea typeface="Helvetica" charset="0"/>
              <a:cs typeface="Helvetica" charset="0"/>
            </a:endParaRPr>
          </a:p>
        </p:txBody>
      </p:sp>
      <p:sp>
        <p:nvSpPr>
          <p:cNvPr id="35" name="Can 34">
            <a:extLst>
              <a:ext uri="{FF2B5EF4-FFF2-40B4-BE49-F238E27FC236}">
                <a16:creationId xmlns:a16="http://schemas.microsoft.com/office/drawing/2014/main" xmlns="" id="{F673753D-3B18-5641-8BD4-EEA6D8018627}"/>
              </a:ext>
            </a:extLst>
          </p:cNvPr>
          <p:cNvSpPr/>
          <p:nvPr/>
        </p:nvSpPr>
        <p:spPr>
          <a:xfrm>
            <a:off x="124132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6" name="Can 35">
            <a:extLst>
              <a:ext uri="{FF2B5EF4-FFF2-40B4-BE49-F238E27FC236}">
                <a16:creationId xmlns:a16="http://schemas.microsoft.com/office/drawing/2014/main" xmlns="" id="{0520BEE9-F447-BF4D-88F8-AAE0587E08FB}"/>
              </a:ext>
            </a:extLst>
          </p:cNvPr>
          <p:cNvSpPr/>
          <p:nvPr/>
        </p:nvSpPr>
        <p:spPr>
          <a:xfrm>
            <a:off x="193598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7" name="Can 36">
            <a:extLst>
              <a:ext uri="{FF2B5EF4-FFF2-40B4-BE49-F238E27FC236}">
                <a16:creationId xmlns:a16="http://schemas.microsoft.com/office/drawing/2014/main" xmlns="" id="{50ED2050-E04E-9A4F-A28D-FCE7ABC028D9}"/>
              </a:ext>
            </a:extLst>
          </p:cNvPr>
          <p:cNvSpPr/>
          <p:nvPr/>
        </p:nvSpPr>
        <p:spPr>
          <a:xfrm>
            <a:off x="2647201"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8" name="Can 37">
            <a:extLst>
              <a:ext uri="{FF2B5EF4-FFF2-40B4-BE49-F238E27FC236}">
                <a16:creationId xmlns:a16="http://schemas.microsoft.com/office/drawing/2014/main" xmlns="" id="{4BA28F07-93AA-D246-9FDE-66418F53F326}"/>
              </a:ext>
            </a:extLst>
          </p:cNvPr>
          <p:cNvSpPr/>
          <p:nvPr/>
        </p:nvSpPr>
        <p:spPr>
          <a:xfrm>
            <a:off x="344812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9" name="Can 38">
            <a:extLst>
              <a:ext uri="{FF2B5EF4-FFF2-40B4-BE49-F238E27FC236}">
                <a16:creationId xmlns:a16="http://schemas.microsoft.com/office/drawing/2014/main" xmlns="" id="{3904B3EC-0BB0-9E41-A33B-4C51FD72908B}"/>
              </a:ext>
            </a:extLst>
          </p:cNvPr>
          <p:cNvSpPr/>
          <p:nvPr/>
        </p:nvSpPr>
        <p:spPr>
          <a:xfrm>
            <a:off x="414278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0" name="Can 39">
            <a:extLst>
              <a:ext uri="{FF2B5EF4-FFF2-40B4-BE49-F238E27FC236}">
                <a16:creationId xmlns:a16="http://schemas.microsoft.com/office/drawing/2014/main" xmlns="" id="{EC2DDD79-9978-DC4D-9163-1730C76BF7CA}"/>
              </a:ext>
            </a:extLst>
          </p:cNvPr>
          <p:cNvSpPr/>
          <p:nvPr/>
        </p:nvSpPr>
        <p:spPr>
          <a:xfrm>
            <a:off x="4854009"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1" name="Can 40">
            <a:extLst>
              <a:ext uri="{FF2B5EF4-FFF2-40B4-BE49-F238E27FC236}">
                <a16:creationId xmlns:a16="http://schemas.microsoft.com/office/drawing/2014/main" xmlns="" id="{08ADE69E-5BE2-624E-88C2-2FFE94B15779}"/>
              </a:ext>
            </a:extLst>
          </p:cNvPr>
          <p:cNvSpPr/>
          <p:nvPr/>
        </p:nvSpPr>
        <p:spPr>
          <a:xfrm>
            <a:off x="565493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2" name="Can 41">
            <a:extLst>
              <a:ext uri="{FF2B5EF4-FFF2-40B4-BE49-F238E27FC236}">
                <a16:creationId xmlns:a16="http://schemas.microsoft.com/office/drawing/2014/main" xmlns="" id="{85717667-4CA7-C645-B098-60352E4B9E7B}"/>
              </a:ext>
            </a:extLst>
          </p:cNvPr>
          <p:cNvSpPr/>
          <p:nvPr/>
        </p:nvSpPr>
        <p:spPr>
          <a:xfrm>
            <a:off x="634959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3" name="Can 42">
            <a:extLst>
              <a:ext uri="{FF2B5EF4-FFF2-40B4-BE49-F238E27FC236}">
                <a16:creationId xmlns:a16="http://schemas.microsoft.com/office/drawing/2014/main" xmlns="" id="{1CAD2C2B-F0FF-094B-9D7B-E11896893ADE}"/>
              </a:ext>
            </a:extLst>
          </p:cNvPr>
          <p:cNvSpPr/>
          <p:nvPr/>
        </p:nvSpPr>
        <p:spPr>
          <a:xfrm>
            <a:off x="7060817"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61" name="TextBox 60">
            <a:extLst>
              <a:ext uri="{FF2B5EF4-FFF2-40B4-BE49-F238E27FC236}">
                <a16:creationId xmlns:a16="http://schemas.microsoft.com/office/drawing/2014/main" xmlns="" id="{6A4686D5-0AA0-E046-9FBB-9B0B7ABDAC0C}"/>
              </a:ext>
            </a:extLst>
          </p:cNvPr>
          <p:cNvSpPr txBox="1"/>
          <p:nvPr/>
        </p:nvSpPr>
        <p:spPr>
          <a:xfrm>
            <a:off x="7652925" y="2599458"/>
            <a:ext cx="511679" cy="351635"/>
          </a:xfrm>
          <a:prstGeom prst="rect">
            <a:avLst/>
          </a:prstGeom>
          <a:noFill/>
        </p:spPr>
        <p:txBody>
          <a:bodyPr wrap="none" rtlCol="0">
            <a:spAutoFit/>
          </a:bodyPr>
          <a:lstStyle/>
          <a:p>
            <a:r>
              <a:rPr lang="en-US" b="1" dirty="0"/>
              <a:t>……</a:t>
            </a:r>
          </a:p>
        </p:txBody>
      </p:sp>
      <p:cxnSp>
        <p:nvCxnSpPr>
          <p:cNvPr id="64" name="Straight Connector 63">
            <a:extLst>
              <a:ext uri="{FF2B5EF4-FFF2-40B4-BE49-F238E27FC236}">
                <a16:creationId xmlns:a16="http://schemas.microsoft.com/office/drawing/2014/main" xmlns="" id="{60E678A3-C7E5-CF4F-A6F8-984F9681344E}"/>
              </a:ext>
            </a:extLst>
          </p:cNvPr>
          <p:cNvCxnSpPr>
            <a:cxnSpLocks/>
            <a:endCxn id="56" idx="4"/>
          </p:cNvCxnSpPr>
          <p:nvPr/>
        </p:nvCxnSpPr>
        <p:spPr>
          <a:xfrm flipV="1">
            <a:off x="1535970" y="2153393"/>
            <a:ext cx="2866214" cy="11257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86A90718-F1ED-9145-91C6-52B1F3AD5A40}"/>
              </a:ext>
            </a:extLst>
          </p:cNvPr>
          <p:cNvCxnSpPr>
            <a:cxnSpLocks/>
            <a:stCxn id="89" idx="0"/>
            <a:endCxn id="56" idx="4"/>
          </p:cNvCxnSpPr>
          <p:nvPr/>
        </p:nvCxnSpPr>
        <p:spPr>
          <a:xfrm flipV="1">
            <a:off x="3695468" y="2153393"/>
            <a:ext cx="706716" cy="11504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xmlns="" id="{EB643AD5-420B-6A46-9BFD-80CB5ABE89D9}"/>
              </a:ext>
            </a:extLst>
          </p:cNvPr>
          <p:cNvSpPr/>
          <p:nvPr/>
        </p:nvSpPr>
        <p:spPr>
          <a:xfrm>
            <a:off x="1250052"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7" name="Rectangle 86">
            <a:extLst>
              <a:ext uri="{FF2B5EF4-FFF2-40B4-BE49-F238E27FC236}">
                <a16:creationId xmlns:a16="http://schemas.microsoft.com/office/drawing/2014/main" xmlns="" id="{6653B8D0-7F82-6544-B850-1521D11DF66B}"/>
              </a:ext>
            </a:extLst>
          </p:cNvPr>
          <p:cNvSpPr/>
          <p:nvPr/>
        </p:nvSpPr>
        <p:spPr>
          <a:xfrm>
            <a:off x="1945705"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8" name="Rectangle 87">
            <a:extLst>
              <a:ext uri="{FF2B5EF4-FFF2-40B4-BE49-F238E27FC236}">
                <a16:creationId xmlns:a16="http://schemas.microsoft.com/office/drawing/2014/main" xmlns="" id="{F159C8EB-82A4-CA41-8D29-F2A2B86A2285}"/>
              </a:ext>
            </a:extLst>
          </p:cNvPr>
          <p:cNvSpPr/>
          <p:nvPr/>
        </p:nvSpPr>
        <p:spPr>
          <a:xfrm>
            <a:off x="2654136"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9" name="Rectangle 88">
            <a:extLst>
              <a:ext uri="{FF2B5EF4-FFF2-40B4-BE49-F238E27FC236}">
                <a16:creationId xmlns:a16="http://schemas.microsoft.com/office/drawing/2014/main" xmlns="" id="{6267A8BB-7ACA-1245-BCA5-A7528050C347}"/>
              </a:ext>
            </a:extLst>
          </p:cNvPr>
          <p:cNvSpPr/>
          <p:nvPr/>
        </p:nvSpPr>
        <p:spPr>
          <a:xfrm>
            <a:off x="3461551"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0" name="Rectangle 89">
            <a:extLst>
              <a:ext uri="{FF2B5EF4-FFF2-40B4-BE49-F238E27FC236}">
                <a16:creationId xmlns:a16="http://schemas.microsoft.com/office/drawing/2014/main" xmlns="" id="{BCA4658D-8686-F547-A18E-5E2EA31075F2}"/>
              </a:ext>
            </a:extLst>
          </p:cNvPr>
          <p:cNvSpPr/>
          <p:nvPr/>
        </p:nvSpPr>
        <p:spPr>
          <a:xfrm>
            <a:off x="4154386"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1" name="Rectangle 90">
            <a:extLst>
              <a:ext uri="{FF2B5EF4-FFF2-40B4-BE49-F238E27FC236}">
                <a16:creationId xmlns:a16="http://schemas.microsoft.com/office/drawing/2014/main" xmlns="" id="{F7F0A5CA-C016-E042-AEFB-2B1140B18015}"/>
              </a:ext>
            </a:extLst>
          </p:cNvPr>
          <p:cNvSpPr/>
          <p:nvPr/>
        </p:nvSpPr>
        <p:spPr>
          <a:xfrm>
            <a:off x="4859383"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2FA288DB-30BF-754C-B1FC-B4D5B56AEAAE}"/>
              </a:ext>
            </a:extLst>
          </p:cNvPr>
          <p:cNvSpPr/>
          <p:nvPr/>
        </p:nvSpPr>
        <p:spPr>
          <a:xfrm>
            <a:off x="5667266" y="3279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3" name="Rectangle 92">
            <a:extLst>
              <a:ext uri="{FF2B5EF4-FFF2-40B4-BE49-F238E27FC236}">
                <a16:creationId xmlns:a16="http://schemas.microsoft.com/office/drawing/2014/main" xmlns="" id="{AFAFBA41-37D4-304A-A98D-41D73F81913A}"/>
              </a:ext>
            </a:extLst>
          </p:cNvPr>
          <p:cNvSpPr/>
          <p:nvPr/>
        </p:nvSpPr>
        <p:spPr>
          <a:xfrm>
            <a:off x="6356637" y="3282149"/>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4" name="Rectangle 93">
            <a:extLst>
              <a:ext uri="{FF2B5EF4-FFF2-40B4-BE49-F238E27FC236}">
                <a16:creationId xmlns:a16="http://schemas.microsoft.com/office/drawing/2014/main" xmlns="" id="{DC8CC942-949D-6542-8448-B7E4D0DEB1AA}"/>
              </a:ext>
            </a:extLst>
          </p:cNvPr>
          <p:cNvSpPr/>
          <p:nvPr/>
        </p:nvSpPr>
        <p:spPr>
          <a:xfrm>
            <a:off x="7061678"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9" name="TextBox 68">
            <a:extLst>
              <a:ext uri="{FF2B5EF4-FFF2-40B4-BE49-F238E27FC236}">
                <a16:creationId xmlns:a16="http://schemas.microsoft.com/office/drawing/2014/main" xmlns="" id="{ECD950DF-068A-F745-B956-F8B6FDC2F2A8}"/>
              </a:ext>
            </a:extLst>
          </p:cNvPr>
          <p:cNvSpPr txBox="1"/>
          <p:nvPr/>
        </p:nvSpPr>
        <p:spPr>
          <a:xfrm>
            <a:off x="7652925" y="3600430"/>
            <a:ext cx="511679" cy="351635"/>
          </a:xfrm>
          <a:prstGeom prst="rect">
            <a:avLst/>
          </a:prstGeom>
          <a:noFill/>
        </p:spPr>
        <p:txBody>
          <a:bodyPr wrap="none" rtlCol="0">
            <a:spAutoFit/>
          </a:bodyPr>
          <a:lstStyle/>
          <a:p>
            <a:r>
              <a:rPr lang="en-US" b="1" dirty="0"/>
              <a:t>……</a:t>
            </a:r>
          </a:p>
        </p:txBody>
      </p:sp>
      <p:sp>
        <p:nvSpPr>
          <p:cNvPr id="56" name="Oval 55">
            <a:extLst>
              <a:ext uri="{FF2B5EF4-FFF2-40B4-BE49-F238E27FC236}">
                <a16:creationId xmlns:a16="http://schemas.microsoft.com/office/drawing/2014/main" xmlns="" id="{F9901C99-6328-7944-8ED8-E07ED61B8E39}"/>
              </a:ext>
            </a:extLst>
          </p:cNvPr>
          <p:cNvSpPr>
            <a:spLocks noChangeAspect="1"/>
          </p:cNvSpPr>
          <p:nvPr/>
        </p:nvSpPr>
        <p:spPr>
          <a:xfrm>
            <a:off x="3905858" y="1160742"/>
            <a:ext cx="992651" cy="992651"/>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44" name="Straight Connector 43">
            <a:extLst>
              <a:ext uri="{FF2B5EF4-FFF2-40B4-BE49-F238E27FC236}">
                <a16:creationId xmlns:a16="http://schemas.microsoft.com/office/drawing/2014/main" xmlns="" id="{C3BAE9B4-1EAA-CC4F-8F4C-4623DB261994}"/>
              </a:ext>
            </a:extLst>
          </p:cNvPr>
          <p:cNvCxnSpPr>
            <a:cxnSpLocks/>
          </p:cNvCxnSpPr>
          <p:nvPr/>
        </p:nvCxnSpPr>
        <p:spPr>
          <a:xfrm flipV="1">
            <a:off x="2235200" y="2161860"/>
            <a:ext cx="2158517" cy="11257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F3EF7169-F869-4D44-87E9-E1EFE0A91562}"/>
              </a:ext>
            </a:extLst>
          </p:cNvPr>
          <p:cNvCxnSpPr>
            <a:cxnSpLocks/>
            <a:stCxn id="88" idx="0"/>
            <a:endCxn id="56" idx="4"/>
          </p:cNvCxnSpPr>
          <p:nvPr/>
        </p:nvCxnSpPr>
        <p:spPr>
          <a:xfrm flipV="1">
            <a:off x="2888053" y="2153393"/>
            <a:ext cx="1514131" cy="11532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E9D906FA-001D-6143-8845-348D951EFCB4}"/>
              </a:ext>
            </a:extLst>
          </p:cNvPr>
          <p:cNvCxnSpPr>
            <a:cxnSpLocks/>
            <a:stCxn id="90" idx="0"/>
            <a:endCxn id="56" idx="4"/>
          </p:cNvCxnSpPr>
          <p:nvPr/>
        </p:nvCxnSpPr>
        <p:spPr>
          <a:xfrm flipV="1">
            <a:off x="4388303" y="2153393"/>
            <a:ext cx="13881" cy="11504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C3961D34-0CCF-CD45-A603-C4428428CE45}"/>
              </a:ext>
            </a:extLst>
          </p:cNvPr>
          <p:cNvCxnSpPr>
            <a:cxnSpLocks/>
            <a:stCxn id="91" idx="0"/>
            <a:endCxn id="56" idx="4"/>
          </p:cNvCxnSpPr>
          <p:nvPr/>
        </p:nvCxnSpPr>
        <p:spPr>
          <a:xfrm flipH="1" flipV="1">
            <a:off x="4402184" y="2153393"/>
            <a:ext cx="691116" cy="11458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617CF912-5645-A446-BA52-661893F54BB9}"/>
              </a:ext>
            </a:extLst>
          </p:cNvPr>
          <p:cNvCxnSpPr>
            <a:cxnSpLocks/>
            <a:stCxn id="92" idx="0"/>
            <a:endCxn id="56" idx="4"/>
          </p:cNvCxnSpPr>
          <p:nvPr/>
        </p:nvCxnSpPr>
        <p:spPr>
          <a:xfrm flipH="1" flipV="1">
            <a:off x="4402184" y="2153393"/>
            <a:ext cx="1498999" cy="11257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11FF18F4-84DE-7948-9CE1-7B0917259542}"/>
              </a:ext>
            </a:extLst>
          </p:cNvPr>
          <p:cNvCxnSpPr>
            <a:cxnSpLocks/>
            <a:stCxn id="93" idx="0"/>
            <a:endCxn id="56" idx="4"/>
          </p:cNvCxnSpPr>
          <p:nvPr/>
        </p:nvCxnSpPr>
        <p:spPr>
          <a:xfrm flipH="1" flipV="1">
            <a:off x="4402184" y="2153393"/>
            <a:ext cx="2188370" cy="11287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838E041C-97A7-634E-9E66-6211E55EE824}"/>
              </a:ext>
            </a:extLst>
          </p:cNvPr>
          <p:cNvCxnSpPr>
            <a:cxnSpLocks/>
            <a:stCxn id="94" idx="0"/>
            <a:endCxn id="56" idx="4"/>
          </p:cNvCxnSpPr>
          <p:nvPr/>
        </p:nvCxnSpPr>
        <p:spPr>
          <a:xfrm flipH="1" flipV="1">
            <a:off x="4402184" y="2153393"/>
            <a:ext cx="2893411" cy="11458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xmlns="" id="{455B26CC-08AA-A241-860D-604458F2DBE3}"/>
              </a:ext>
            </a:extLst>
          </p:cNvPr>
          <p:cNvSpPr txBox="1"/>
          <p:nvPr/>
        </p:nvSpPr>
        <p:spPr>
          <a:xfrm>
            <a:off x="109647" y="3017195"/>
            <a:ext cx="938077" cy="610936"/>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m x n</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p:txBody>
      </p:sp>
    </p:spTree>
    <p:extLst>
      <p:ext uri="{BB962C8B-B14F-4D97-AF65-F5344CB8AC3E}">
        <p14:creationId xmlns:p14="http://schemas.microsoft.com/office/powerpoint/2010/main" val="791272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xmlns="" id="{FF0EEDB4-3CFA-BE4F-9525-7B3CC8F9436A}"/>
              </a:ext>
            </a:extLst>
          </p:cNvPr>
          <p:cNvSpPr txBox="1"/>
          <p:nvPr/>
        </p:nvSpPr>
        <p:spPr>
          <a:xfrm>
            <a:off x="5599098" y="2374955"/>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66" name="TextBox 65">
            <a:extLst>
              <a:ext uri="{FF2B5EF4-FFF2-40B4-BE49-F238E27FC236}">
                <a16:creationId xmlns:a16="http://schemas.microsoft.com/office/drawing/2014/main" xmlns="" id="{6A39918E-1579-D84C-B37A-AA22DCD9E37D}"/>
              </a:ext>
            </a:extLst>
          </p:cNvPr>
          <p:cNvSpPr txBox="1"/>
          <p:nvPr/>
        </p:nvSpPr>
        <p:spPr>
          <a:xfrm>
            <a:off x="3380260" y="2374955"/>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 name="TextBox 3">
            <a:extLst>
              <a:ext uri="{FF2B5EF4-FFF2-40B4-BE49-F238E27FC236}">
                <a16:creationId xmlns:a16="http://schemas.microsoft.com/office/drawing/2014/main" xmlns="" id="{48F493FC-EBD6-3240-A104-452DB79A5F19}"/>
              </a:ext>
            </a:extLst>
          </p:cNvPr>
          <p:cNvSpPr txBox="1"/>
          <p:nvPr/>
        </p:nvSpPr>
        <p:spPr>
          <a:xfrm>
            <a:off x="1192657" y="2374955"/>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8</a:t>
            </a:fld>
            <a:endParaRPr lang="en-US" dirty="0">
              <a:latin typeface="Helvetica" charset="0"/>
              <a:ea typeface="Helvetica" charset="0"/>
              <a:cs typeface="Helvetica" charset="0"/>
            </a:endParaRPr>
          </a:p>
        </p:txBody>
      </p:sp>
      <p:sp>
        <p:nvSpPr>
          <p:cNvPr id="35" name="Can 34">
            <a:extLst>
              <a:ext uri="{FF2B5EF4-FFF2-40B4-BE49-F238E27FC236}">
                <a16:creationId xmlns:a16="http://schemas.microsoft.com/office/drawing/2014/main" xmlns="" id="{F673753D-3B18-5641-8BD4-EEA6D8018627}"/>
              </a:ext>
            </a:extLst>
          </p:cNvPr>
          <p:cNvSpPr/>
          <p:nvPr/>
        </p:nvSpPr>
        <p:spPr>
          <a:xfrm>
            <a:off x="124132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6" name="Can 35">
            <a:extLst>
              <a:ext uri="{FF2B5EF4-FFF2-40B4-BE49-F238E27FC236}">
                <a16:creationId xmlns:a16="http://schemas.microsoft.com/office/drawing/2014/main" xmlns="" id="{0520BEE9-F447-BF4D-88F8-AAE0587E08FB}"/>
              </a:ext>
            </a:extLst>
          </p:cNvPr>
          <p:cNvSpPr/>
          <p:nvPr/>
        </p:nvSpPr>
        <p:spPr>
          <a:xfrm>
            <a:off x="1935980"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7" name="Can 36">
            <a:extLst>
              <a:ext uri="{FF2B5EF4-FFF2-40B4-BE49-F238E27FC236}">
                <a16:creationId xmlns:a16="http://schemas.microsoft.com/office/drawing/2014/main" xmlns="" id="{50ED2050-E04E-9A4F-A28D-FCE7ABC028D9}"/>
              </a:ext>
            </a:extLst>
          </p:cNvPr>
          <p:cNvSpPr/>
          <p:nvPr/>
        </p:nvSpPr>
        <p:spPr>
          <a:xfrm>
            <a:off x="2647201" y="3627392"/>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8" name="Can 37">
            <a:extLst>
              <a:ext uri="{FF2B5EF4-FFF2-40B4-BE49-F238E27FC236}">
                <a16:creationId xmlns:a16="http://schemas.microsoft.com/office/drawing/2014/main" xmlns="" id="{4BA28F07-93AA-D246-9FDE-66418F53F326}"/>
              </a:ext>
            </a:extLst>
          </p:cNvPr>
          <p:cNvSpPr/>
          <p:nvPr/>
        </p:nvSpPr>
        <p:spPr>
          <a:xfrm>
            <a:off x="344812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9" name="Can 38">
            <a:extLst>
              <a:ext uri="{FF2B5EF4-FFF2-40B4-BE49-F238E27FC236}">
                <a16:creationId xmlns:a16="http://schemas.microsoft.com/office/drawing/2014/main" xmlns="" id="{3904B3EC-0BB0-9E41-A33B-4C51FD72908B}"/>
              </a:ext>
            </a:extLst>
          </p:cNvPr>
          <p:cNvSpPr/>
          <p:nvPr/>
        </p:nvSpPr>
        <p:spPr>
          <a:xfrm>
            <a:off x="4142788"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0" name="Can 39">
            <a:extLst>
              <a:ext uri="{FF2B5EF4-FFF2-40B4-BE49-F238E27FC236}">
                <a16:creationId xmlns:a16="http://schemas.microsoft.com/office/drawing/2014/main" xmlns="" id="{EC2DDD79-9978-DC4D-9163-1730C76BF7CA}"/>
              </a:ext>
            </a:extLst>
          </p:cNvPr>
          <p:cNvSpPr/>
          <p:nvPr/>
        </p:nvSpPr>
        <p:spPr>
          <a:xfrm>
            <a:off x="4854009"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1" name="Can 40">
            <a:extLst>
              <a:ext uri="{FF2B5EF4-FFF2-40B4-BE49-F238E27FC236}">
                <a16:creationId xmlns:a16="http://schemas.microsoft.com/office/drawing/2014/main" xmlns="" id="{08ADE69E-5BE2-624E-88C2-2FFE94B15779}"/>
              </a:ext>
            </a:extLst>
          </p:cNvPr>
          <p:cNvSpPr/>
          <p:nvPr/>
        </p:nvSpPr>
        <p:spPr>
          <a:xfrm>
            <a:off x="565493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2" name="Can 41">
            <a:extLst>
              <a:ext uri="{FF2B5EF4-FFF2-40B4-BE49-F238E27FC236}">
                <a16:creationId xmlns:a16="http://schemas.microsoft.com/office/drawing/2014/main" xmlns="" id="{85717667-4CA7-C645-B098-60352E4B9E7B}"/>
              </a:ext>
            </a:extLst>
          </p:cNvPr>
          <p:cNvSpPr/>
          <p:nvPr/>
        </p:nvSpPr>
        <p:spPr>
          <a:xfrm>
            <a:off x="6349596" y="3606126"/>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3" name="Can 42">
            <a:extLst>
              <a:ext uri="{FF2B5EF4-FFF2-40B4-BE49-F238E27FC236}">
                <a16:creationId xmlns:a16="http://schemas.microsoft.com/office/drawing/2014/main" xmlns="" id="{1CAD2C2B-F0FF-094B-9D7B-E11896893ADE}"/>
              </a:ext>
            </a:extLst>
          </p:cNvPr>
          <p:cNvSpPr/>
          <p:nvPr/>
        </p:nvSpPr>
        <p:spPr>
          <a:xfrm>
            <a:off x="7060817" y="3616759"/>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61" name="TextBox 60">
            <a:extLst>
              <a:ext uri="{FF2B5EF4-FFF2-40B4-BE49-F238E27FC236}">
                <a16:creationId xmlns:a16="http://schemas.microsoft.com/office/drawing/2014/main" xmlns="" id="{6A4686D5-0AA0-E046-9FBB-9B0B7ABDAC0C}"/>
              </a:ext>
            </a:extLst>
          </p:cNvPr>
          <p:cNvSpPr txBox="1"/>
          <p:nvPr/>
        </p:nvSpPr>
        <p:spPr>
          <a:xfrm>
            <a:off x="7652925" y="2599458"/>
            <a:ext cx="511679" cy="351635"/>
          </a:xfrm>
          <a:prstGeom prst="rect">
            <a:avLst/>
          </a:prstGeom>
          <a:noFill/>
        </p:spPr>
        <p:txBody>
          <a:bodyPr wrap="none" rtlCol="0">
            <a:spAutoFit/>
          </a:bodyPr>
          <a:lstStyle/>
          <a:p>
            <a:r>
              <a:rPr lang="en-US" b="1" dirty="0"/>
              <a:t>……</a:t>
            </a:r>
          </a:p>
        </p:txBody>
      </p:sp>
      <p:cxnSp>
        <p:nvCxnSpPr>
          <p:cNvPr id="64" name="Straight Connector 63">
            <a:extLst>
              <a:ext uri="{FF2B5EF4-FFF2-40B4-BE49-F238E27FC236}">
                <a16:creationId xmlns:a16="http://schemas.microsoft.com/office/drawing/2014/main" xmlns="" id="{60E678A3-C7E5-CF4F-A6F8-984F9681344E}"/>
              </a:ext>
            </a:extLst>
          </p:cNvPr>
          <p:cNvCxnSpPr>
            <a:cxnSpLocks/>
            <a:endCxn id="56" idx="4"/>
          </p:cNvCxnSpPr>
          <p:nvPr/>
        </p:nvCxnSpPr>
        <p:spPr>
          <a:xfrm flipV="1">
            <a:off x="1535970" y="2153393"/>
            <a:ext cx="2866214" cy="11257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xmlns="" id="{86A90718-F1ED-9145-91C6-52B1F3AD5A40}"/>
              </a:ext>
            </a:extLst>
          </p:cNvPr>
          <p:cNvCxnSpPr>
            <a:cxnSpLocks/>
            <a:stCxn id="89" idx="0"/>
            <a:endCxn id="56" idx="4"/>
          </p:cNvCxnSpPr>
          <p:nvPr/>
        </p:nvCxnSpPr>
        <p:spPr>
          <a:xfrm flipV="1">
            <a:off x="3695468" y="2153393"/>
            <a:ext cx="706716" cy="11504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Rectangle 85">
            <a:extLst>
              <a:ext uri="{FF2B5EF4-FFF2-40B4-BE49-F238E27FC236}">
                <a16:creationId xmlns:a16="http://schemas.microsoft.com/office/drawing/2014/main" xmlns="" id="{EB643AD5-420B-6A46-9BFD-80CB5ABE89D9}"/>
              </a:ext>
            </a:extLst>
          </p:cNvPr>
          <p:cNvSpPr/>
          <p:nvPr/>
        </p:nvSpPr>
        <p:spPr>
          <a:xfrm>
            <a:off x="1250052"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7" name="Rectangle 86">
            <a:extLst>
              <a:ext uri="{FF2B5EF4-FFF2-40B4-BE49-F238E27FC236}">
                <a16:creationId xmlns:a16="http://schemas.microsoft.com/office/drawing/2014/main" xmlns="" id="{6653B8D0-7F82-6544-B850-1521D11DF66B}"/>
              </a:ext>
            </a:extLst>
          </p:cNvPr>
          <p:cNvSpPr/>
          <p:nvPr/>
        </p:nvSpPr>
        <p:spPr>
          <a:xfrm>
            <a:off x="1945705"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8" name="Rectangle 87">
            <a:extLst>
              <a:ext uri="{FF2B5EF4-FFF2-40B4-BE49-F238E27FC236}">
                <a16:creationId xmlns:a16="http://schemas.microsoft.com/office/drawing/2014/main" xmlns="" id="{F159C8EB-82A4-CA41-8D29-F2A2B86A2285}"/>
              </a:ext>
            </a:extLst>
          </p:cNvPr>
          <p:cNvSpPr/>
          <p:nvPr/>
        </p:nvSpPr>
        <p:spPr>
          <a:xfrm>
            <a:off x="2654136" y="330662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9" name="Rectangle 88">
            <a:extLst>
              <a:ext uri="{FF2B5EF4-FFF2-40B4-BE49-F238E27FC236}">
                <a16:creationId xmlns:a16="http://schemas.microsoft.com/office/drawing/2014/main" xmlns="" id="{6267A8BB-7ACA-1245-BCA5-A7528050C347}"/>
              </a:ext>
            </a:extLst>
          </p:cNvPr>
          <p:cNvSpPr/>
          <p:nvPr/>
        </p:nvSpPr>
        <p:spPr>
          <a:xfrm>
            <a:off x="3461551"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0" name="Rectangle 89">
            <a:extLst>
              <a:ext uri="{FF2B5EF4-FFF2-40B4-BE49-F238E27FC236}">
                <a16:creationId xmlns:a16="http://schemas.microsoft.com/office/drawing/2014/main" xmlns="" id="{BCA4658D-8686-F547-A18E-5E2EA31075F2}"/>
              </a:ext>
            </a:extLst>
          </p:cNvPr>
          <p:cNvSpPr/>
          <p:nvPr/>
        </p:nvSpPr>
        <p:spPr>
          <a:xfrm>
            <a:off x="4154386" y="3303800"/>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1" name="Rectangle 90">
            <a:extLst>
              <a:ext uri="{FF2B5EF4-FFF2-40B4-BE49-F238E27FC236}">
                <a16:creationId xmlns:a16="http://schemas.microsoft.com/office/drawing/2014/main" xmlns="" id="{F7F0A5CA-C016-E042-AEFB-2B1140B18015}"/>
              </a:ext>
            </a:extLst>
          </p:cNvPr>
          <p:cNvSpPr/>
          <p:nvPr/>
        </p:nvSpPr>
        <p:spPr>
          <a:xfrm>
            <a:off x="4859383"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2FA288DB-30BF-754C-B1FC-B4D5B56AEAAE}"/>
              </a:ext>
            </a:extLst>
          </p:cNvPr>
          <p:cNvSpPr/>
          <p:nvPr/>
        </p:nvSpPr>
        <p:spPr>
          <a:xfrm>
            <a:off x="5667266" y="3279111"/>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3" name="Rectangle 92">
            <a:extLst>
              <a:ext uri="{FF2B5EF4-FFF2-40B4-BE49-F238E27FC236}">
                <a16:creationId xmlns:a16="http://schemas.microsoft.com/office/drawing/2014/main" xmlns="" id="{AFAFBA41-37D4-304A-A98D-41D73F81913A}"/>
              </a:ext>
            </a:extLst>
          </p:cNvPr>
          <p:cNvSpPr/>
          <p:nvPr/>
        </p:nvSpPr>
        <p:spPr>
          <a:xfrm>
            <a:off x="6356637" y="3282149"/>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4" name="Rectangle 93">
            <a:extLst>
              <a:ext uri="{FF2B5EF4-FFF2-40B4-BE49-F238E27FC236}">
                <a16:creationId xmlns:a16="http://schemas.microsoft.com/office/drawing/2014/main" xmlns="" id="{DC8CC942-949D-6542-8448-B7E4D0DEB1AA}"/>
              </a:ext>
            </a:extLst>
          </p:cNvPr>
          <p:cNvSpPr/>
          <p:nvPr/>
        </p:nvSpPr>
        <p:spPr>
          <a:xfrm>
            <a:off x="7061678" y="3299202"/>
            <a:ext cx="467833" cy="25599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5" name="TextBox 94">
            <a:extLst>
              <a:ext uri="{FF2B5EF4-FFF2-40B4-BE49-F238E27FC236}">
                <a16:creationId xmlns:a16="http://schemas.microsoft.com/office/drawing/2014/main" xmlns="" id="{3744DFD6-14CC-6746-B62D-E66D9775945A}"/>
              </a:ext>
            </a:extLst>
          </p:cNvPr>
          <p:cNvSpPr txBox="1"/>
          <p:nvPr/>
        </p:nvSpPr>
        <p:spPr>
          <a:xfrm>
            <a:off x="1023501" y="4520960"/>
            <a:ext cx="6976287"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2000" dirty="0"/>
              <a:t>One big cache is not scalable.</a:t>
            </a:r>
          </a:p>
        </p:txBody>
      </p:sp>
      <p:sp>
        <p:nvSpPr>
          <p:cNvPr id="69" name="TextBox 68">
            <a:extLst>
              <a:ext uri="{FF2B5EF4-FFF2-40B4-BE49-F238E27FC236}">
                <a16:creationId xmlns:a16="http://schemas.microsoft.com/office/drawing/2014/main" xmlns="" id="{ECD950DF-068A-F745-B956-F8B6FDC2F2A8}"/>
              </a:ext>
            </a:extLst>
          </p:cNvPr>
          <p:cNvSpPr txBox="1"/>
          <p:nvPr/>
        </p:nvSpPr>
        <p:spPr>
          <a:xfrm>
            <a:off x="7652925" y="3600430"/>
            <a:ext cx="511679" cy="351635"/>
          </a:xfrm>
          <a:prstGeom prst="rect">
            <a:avLst/>
          </a:prstGeom>
          <a:noFill/>
        </p:spPr>
        <p:txBody>
          <a:bodyPr wrap="none" rtlCol="0">
            <a:spAutoFit/>
          </a:bodyPr>
          <a:lstStyle/>
          <a:p>
            <a:r>
              <a:rPr lang="en-US" b="1" dirty="0"/>
              <a:t>……</a:t>
            </a:r>
          </a:p>
        </p:txBody>
      </p:sp>
      <p:sp>
        <p:nvSpPr>
          <p:cNvPr id="56" name="Oval 55">
            <a:extLst>
              <a:ext uri="{FF2B5EF4-FFF2-40B4-BE49-F238E27FC236}">
                <a16:creationId xmlns:a16="http://schemas.microsoft.com/office/drawing/2014/main" xmlns="" id="{F9901C99-6328-7944-8ED8-E07ED61B8E39}"/>
              </a:ext>
            </a:extLst>
          </p:cNvPr>
          <p:cNvSpPr>
            <a:spLocks noChangeAspect="1"/>
          </p:cNvSpPr>
          <p:nvPr/>
        </p:nvSpPr>
        <p:spPr>
          <a:xfrm>
            <a:off x="3905858" y="1160742"/>
            <a:ext cx="992651" cy="992651"/>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cxnSp>
        <p:nvCxnSpPr>
          <p:cNvPr id="44" name="Straight Connector 43">
            <a:extLst>
              <a:ext uri="{FF2B5EF4-FFF2-40B4-BE49-F238E27FC236}">
                <a16:creationId xmlns:a16="http://schemas.microsoft.com/office/drawing/2014/main" xmlns="" id="{C3BAE9B4-1EAA-CC4F-8F4C-4623DB261994}"/>
              </a:ext>
            </a:extLst>
          </p:cNvPr>
          <p:cNvCxnSpPr>
            <a:cxnSpLocks/>
            <a:endCxn id="56" idx="4"/>
          </p:cNvCxnSpPr>
          <p:nvPr/>
        </p:nvCxnSpPr>
        <p:spPr>
          <a:xfrm flipV="1">
            <a:off x="2243667" y="2153393"/>
            <a:ext cx="2158517" cy="11257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xmlns="" id="{F3EF7169-F869-4D44-87E9-E1EFE0A91562}"/>
              </a:ext>
            </a:extLst>
          </p:cNvPr>
          <p:cNvCxnSpPr>
            <a:cxnSpLocks/>
            <a:stCxn id="88" idx="0"/>
            <a:endCxn id="56" idx="4"/>
          </p:cNvCxnSpPr>
          <p:nvPr/>
        </p:nvCxnSpPr>
        <p:spPr>
          <a:xfrm flipV="1">
            <a:off x="2888053" y="2153393"/>
            <a:ext cx="1514131" cy="115322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E9D906FA-001D-6143-8845-348D951EFCB4}"/>
              </a:ext>
            </a:extLst>
          </p:cNvPr>
          <p:cNvCxnSpPr>
            <a:cxnSpLocks/>
            <a:stCxn id="90" idx="0"/>
            <a:endCxn id="56" idx="4"/>
          </p:cNvCxnSpPr>
          <p:nvPr/>
        </p:nvCxnSpPr>
        <p:spPr>
          <a:xfrm flipV="1">
            <a:off x="4388303" y="2153393"/>
            <a:ext cx="13881" cy="115040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C3961D34-0CCF-CD45-A603-C4428428CE45}"/>
              </a:ext>
            </a:extLst>
          </p:cNvPr>
          <p:cNvCxnSpPr>
            <a:cxnSpLocks/>
            <a:stCxn id="91" idx="0"/>
            <a:endCxn id="56" idx="4"/>
          </p:cNvCxnSpPr>
          <p:nvPr/>
        </p:nvCxnSpPr>
        <p:spPr>
          <a:xfrm flipH="1" flipV="1">
            <a:off x="4402184" y="2153393"/>
            <a:ext cx="691116" cy="11458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xmlns="" id="{617CF912-5645-A446-BA52-661893F54BB9}"/>
              </a:ext>
            </a:extLst>
          </p:cNvPr>
          <p:cNvCxnSpPr>
            <a:cxnSpLocks/>
            <a:stCxn id="92" idx="0"/>
            <a:endCxn id="56" idx="4"/>
          </p:cNvCxnSpPr>
          <p:nvPr/>
        </p:nvCxnSpPr>
        <p:spPr>
          <a:xfrm flipH="1" flipV="1">
            <a:off x="4402184" y="2153393"/>
            <a:ext cx="1498999" cy="112571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11FF18F4-84DE-7948-9CE1-7B0917259542}"/>
              </a:ext>
            </a:extLst>
          </p:cNvPr>
          <p:cNvCxnSpPr>
            <a:cxnSpLocks/>
            <a:stCxn id="93" idx="0"/>
            <a:endCxn id="56" idx="4"/>
          </p:cNvCxnSpPr>
          <p:nvPr/>
        </p:nvCxnSpPr>
        <p:spPr>
          <a:xfrm flipH="1" flipV="1">
            <a:off x="4402184" y="2153393"/>
            <a:ext cx="2188370" cy="11287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xmlns="" id="{838E041C-97A7-634E-9E66-6211E55EE824}"/>
              </a:ext>
            </a:extLst>
          </p:cNvPr>
          <p:cNvCxnSpPr>
            <a:cxnSpLocks/>
            <a:stCxn id="94" idx="0"/>
            <a:endCxn id="56" idx="4"/>
          </p:cNvCxnSpPr>
          <p:nvPr/>
        </p:nvCxnSpPr>
        <p:spPr>
          <a:xfrm flipH="1" flipV="1">
            <a:off x="4402184" y="2153393"/>
            <a:ext cx="2893411" cy="11458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xmlns="" id="{607BF72B-EDD1-C144-850C-49066CEC794A}"/>
              </a:ext>
            </a:extLst>
          </p:cNvPr>
          <p:cNvSpPr txBox="1"/>
          <p:nvPr/>
        </p:nvSpPr>
        <p:spPr>
          <a:xfrm>
            <a:off x="93252" y="2819623"/>
            <a:ext cx="978153" cy="1388842"/>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32</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of</a:t>
            </a:r>
          </a:p>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32</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Servers</a:t>
            </a:r>
          </a:p>
        </p:txBody>
      </p:sp>
      <p:sp>
        <p:nvSpPr>
          <p:cNvPr id="72" name="Rectangle 71">
            <a:extLst>
              <a:ext uri="{FF2B5EF4-FFF2-40B4-BE49-F238E27FC236}">
                <a16:creationId xmlns:a16="http://schemas.microsoft.com/office/drawing/2014/main" xmlns="" id="{2E12D662-9FAF-A64C-8539-55D17EC729C9}"/>
              </a:ext>
            </a:extLst>
          </p:cNvPr>
          <p:cNvSpPr/>
          <p:nvPr/>
        </p:nvSpPr>
        <p:spPr>
          <a:xfrm>
            <a:off x="3947193" y="791410"/>
            <a:ext cx="916085" cy="369332"/>
          </a:xfrm>
          <a:prstGeom prst="rect">
            <a:avLst/>
          </a:prstGeom>
        </p:spPr>
        <p:txBody>
          <a:bodyPr wrap="none">
            <a:spAutoFit/>
          </a:bodyPr>
          <a:lstStyle/>
          <a:p>
            <a:r>
              <a:rPr lang="en-US" sz="1800" dirty="0"/>
              <a:t>41 </a:t>
            </a:r>
            <a:r>
              <a:rPr lang="en-US" sz="1800" dirty="0" err="1"/>
              <a:t>Tbps</a:t>
            </a:r>
            <a:endParaRPr lang="en-US" sz="1800" dirty="0"/>
          </a:p>
        </p:txBody>
      </p:sp>
      <p:sp>
        <p:nvSpPr>
          <p:cNvPr id="45" name="Title 1">
            <a:extLst>
              <a:ext uri="{FF2B5EF4-FFF2-40B4-BE49-F238E27FC236}">
                <a16:creationId xmlns:a16="http://schemas.microsoft.com/office/drawing/2014/main" xmlns="" id="{46608CB9-A025-8D4B-8519-77C1E41551F7}"/>
              </a:ext>
            </a:extLst>
          </p:cNvPr>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One “Big” cache is infeasible</a:t>
            </a:r>
          </a:p>
        </p:txBody>
      </p:sp>
      <p:sp>
        <p:nvSpPr>
          <p:cNvPr id="46" name="Rectangle 45">
            <a:extLst>
              <a:ext uri="{FF2B5EF4-FFF2-40B4-BE49-F238E27FC236}">
                <a16:creationId xmlns:a16="http://schemas.microsoft.com/office/drawing/2014/main" xmlns="" id="{669E857E-90B4-734E-893F-AE9DC1918307}"/>
              </a:ext>
            </a:extLst>
          </p:cNvPr>
          <p:cNvSpPr/>
          <p:nvPr/>
        </p:nvSpPr>
        <p:spPr>
          <a:xfrm>
            <a:off x="1213973" y="3915053"/>
            <a:ext cx="522900" cy="338554"/>
          </a:xfrm>
          <a:prstGeom prst="rect">
            <a:avLst/>
          </a:prstGeom>
        </p:spPr>
        <p:txBody>
          <a:bodyPr wrap="none">
            <a:spAutoFit/>
          </a:bodyPr>
          <a:lstStyle/>
          <a:p>
            <a:r>
              <a:rPr lang="en-US" sz="1600" dirty="0"/>
              <a:t>40G</a:t>
            </a:r>
            <a:endParaRPr lang="en-US" dirty="0"/>
          </a:p>
        </p:txBody>
      </p:sp>
      <p:sp>
        <p:nvSpPr>
          <p:cNvPr id="48" name="Rectangle 47">
            <a:extLst>
              <a:ext uri="{FF2B5EF4-FFF2-40B4-BE49-F238E27FC236}">
                <a16:creationId xmlns:a16="http://schemas.microsoft.com/office/drawing/2014/main" xmlns="" id="{B5CE59B4-117D-D048-9F85-3C9A4E96B60B}"/>
              </a:ext>
            </a:extLst>
          </p:cNvPr>
          <p:cNvSpPr/>
          <p:nvPr/>
        </p:nvSpPr>
        <p:spPr>
          <a:xfrm>
            <a:off x="1916913" y="3923745"/>
            <a:ext cx="522900" cy="338554"/>
          </a:xfrm>
          <a:prstGeom prst="rect">
            <a:avLst/>
          </a:prstGeom>
        </p:spPr>
        <p:txBody>
          <a:bodyPr wrap="none">
            <a:spAutoFit/>
          </a:bodyPr>
          <a:lstStyle/>
          <a:p>
            <a:r>
              <a:rPr lang="en-US" sz="1600" dirty="0"/>
              <a:t>40G</a:t>
            </a:r>
            <a:endParaRPr lang="en-US" dirty="0"/>
          </a:p>
        </p:txBody>
      </p:sp>
      <p:sp>
        <p:nvSpPr>
          <p:cNvPr id="49" name="Rectangle 48">
            <a:extLst>
              <a:ext uri="{FF2B5EF4-FFF2-40B4-BE49-F238E27FC236}">
                <a16:creationId xmlns:a16="http://schemas.microsoft.com/office/drawing/2014/main" xmlns="" id="{4036977D-7A82-704F-9507-F5799C6D7585}"/>
              </a:ext>
            </a:extLst>
          </p:cNvPr>
          <p:cNvSpPr/>
          <p:nvPr/>
        </p:nvSpPr>
        <p:spPr>
          <a:xfrm>
            <a:off x="2636601" y="3923520"/>
            <a:ext cx="522900" cy="338554"/>
          </a:xfrm>
          <a:prstGeom prst="rect">
            <a:avLst/>
          </a:prstGeom>
        </p:spPr>
        <p:txBody>
          <a:bodyPr wrap="none">
            <a:spAutoFit/>
          </a:bodyPr>
          <a:lstStyle/>
          <a:p>
            <a:r>
              <a:rPr lang="en-US" sz="1600" dirty="0"/>
              <a:t>40G</a:t>
            </a:r>
            <a:endParaRPr lang="en-US" dirty="0"/>
          </a:p>
        </p:txBody>
      </p:sp>
    </p:spTree>
    <p:extLst>
      <p:ext uri="{BB962C8B-B14F-4D97-AF65-F5344CB8AC3E}">
        <p14:creationId xmlns:p14="http://schemas.microsoft.com/office/powerpoint/2010/main" val="209726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a:extLst>
              <a:ext uri="{FF2B5EF4-FFF2-40B4-BE49-F238E27FC236}">
                <a16:creationId xmlns:a16="http://schemas.microsoft.com/office/drawing/2014/main" xmlns="" id="{FF0EEDB4-3CFA-BE4F-9525-7B3CC8F9436A}"/>
              </a:ext>
            </a:extLst>
          </p:cNvPr>
          <p:cNvSpPr txBox="1"/>
          <p:nvPr/>
        </p:nvSpPr>
        <p:spPr>
          <a:xfrm>
            <a:off x="5599098" y="2441057"/>
            <a:ext cx="2008932"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66" name="TextBox 65">
            <a:extLst>
              <a:ext uri="{FF2B5EF4-FFF2-40B4-BE49-F238E27FC236}">
                <a16:creationId xmlns:a16="http://schemas.microsoft.com/office/drawing/2014/main" xmlns="" id="{6A39918E-1579-D84C-B37A-AA22DCD9E37D}"/>
              </a:ext>
            </a:extLst>
          </p:cNvPr>
          <p:cNvSpPr txBox="1"/>
          <p:nvPr/>
        </p:nvSpPr>
        <p:spPr>
          <a:xfrm>
            <a:off x="3380260" y="2441057"/>
            <a:ext cx="2001604"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4" name="TextBox 3">
            <a:extLst>
              <a:ext uri="{FF2B5EF4-FFF2-40B4-BE49-F238E27FC236}">
                <a16:creationId xmlns:a16="http://schemas.microsoft.com/office/drawing/2014/main" xmlns="" id="{48F493FC-EBD6-3240-A104-452DB79A5F19}"/>
              </a:ext>
            </a:extLst>
          </p:cNvPr>
          <p:cNvSpPr txBox="1"/>
          <p:nvPr/>
        </p:nvSpPr>
        <p:spPr>
          <a:xfrm>
            <a:off x="1192657" y="2441057"/>
            <a:ext cx="2015577" cy="2022874"/>
          </a:xfrm>
          <a:prstGeom prst="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en-US" dirty="0"/>
          </a:p>
        </p:txBody>
      </p:sp>
      <p:sp>
        <p:nvSpPr>
          <p:cNvPr id="2" name="Title 1"/>
          <p:cNvSpPr>
            <a:spLocks noGrp="1"/>
          </p:cNvSpPr>
          <p:nvPr>
            <p:ph type="title"/>
          </p:nvPr>
        </p:nvSpPr>
        <p:spPr>
          <a:xfrm>
            <a:off x="0" y="35686"/>
            <a:ext cx="9144000" cy="817230"/>
          </a:xfrm>
        </p:spPr>
        <p:txBody>
          <a:bodyPr>
            <a:noAutofit/>
          </a:bodyPr>
          <a:lstStyle/>
          <a:p>
            <a:pPr algn="ctr"/>
            <a:r>
              <a:rPr lang="en-US" sz="2800" dirty="0">
                <a:solidFill>
                  <a:schemeClr val="accent4"/>
                </a:solidFill>
                <a:latin typeface="Helvetica Neue" panose="02000503000000020004" pitchFamily="2" charset="0"/>
                <a:ea typeface="Helvetica Neue" panose="02000503000000020004" pitchFamily="2" charset="0"/>
                <a:cs typeface="Helvetica Neue" panose="02000503000000020004" pitchFamily="2" charset="0"/>
              </a:rPr>
              <a:t>First, balance the load within each cluster</a:t>
            </a:r>
          </a:p>
        </p:txBody>
      </p:sp>
      <p:sp>
        <p:nvSpPr>
          <p:cNvPr id="8" name="Slide Number Placeholder 2">
            <a:extLst>
              <a:ext uri="{FF2B5EF4-FFF2-40B4-BE49-F238E27FC236}">
                <a16:creationId xmlns:a16="http://schemas.microsoft.com/office/drawing/2014/main" xmlns="" id="{8F009BD1-D9CA-6645-A323-AA2B4FDE63F5}"/>
              </a:ext>
            </a:extLst>
          </p:cNvPr>
          <p:cNvSpPr>
            <a:spLocks noGrp="1"/>
          </p:cNvSpPr>
          <p:nvPr>
            <p:ph type="sldNum" sz="quarter" idx="12"/>
          </p:nvPr>
        </p:nvSpPr>
        <p:spPr>
          <a:xfrm>
            <a:off x="6457950" y="4767263"/>
            <a:ext cx="2057400" cy="273844"/>
          </a:xfrm>
        </p:spPr>
        <p:txBody>
          <a:bodyPr/>
          <a:lstStyle/>
          <a:p>
            <a:fld id="{D57F1E4F-1CFF-5643-939E-217C01CDF565}" type="slidenum">
              <a:rPr lang="en-US" smtClean="0">
                <a:latin typeface="Helvetica" charset="0"/>
                <a:ea typeface="Helvetica" charset="0"/>
                <a:cs typeface="Helvetica" charset="0"/>
              </a:rPr>
              <a:pPr/>
              <a:t>9</a:t>
            </a:fld>
            <a:endParaRPr lang="en-US" dirty="0">
              <a:latin typeface="Helvetica" charset="0"/>
              <a:ea typeface="Helvetica" charset="0"/>
              <a:cs typeface="Helvetica" charset="0"/>
            </a:endParaRPr>
          </a:p>
        </p:txBody>
      </p:sp>
      <p:sp>
        <p:nvSpPr>
          <p:cNvPr id="35" name="Can 34">
            <a:extLst>
              <a:ext uri="{FF2B5EF4-FFF2-40B4-BE49-F238E27FC236}">
                <a16:creationId xmlns:a16="http://schemas.microsoft.com/office/drawing/2014/main" xmlns="" id="{F673753D-3B18-5641-8BD4-EEA6D8018627}"/>
              </a:ext>
            </a:extLst>
          </p:cNvPr>
          <p:cNvSpPr/>
          <p:nvPr/>
        </p:nvSpPr>
        <p:spPr>
          <a:xfrm>
            <a:off x="1241320" y="3682861"/>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6" name="Can 35">
            <a:extLst>
              <a:ext uri="{FF2B5EF4-FFF2-40B4-BE49-F238E27FC236}">
                <a16:creationId xmlns:a16="http://schemas.microsoft.com/office/drawing/2014/main" xmlns="" id="{0520BEE9-F447-BF4D-88F8-AAE0587E08FB}"/>
              </a:ext>
            </a:extLst>
          </p:cNvPr>
          <p:cNvSpPr/>
          <p:nvPr/>
        </p:nvSpPr>
        <p:spPr>
          <a:xfrm>
            <a:off x="1935980" y="3682861"/>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7" name="Can 36">
            <a:extLst>
              <a:ext uri="{FF2B5EF4-FFF2-40B4-BE49-F238E27FC236}">
                <a16:creationId xmlns:a16="http://schemas.microsoft.com/office/drawing/2014/main" xmlns="" id="{50ED2050-E04E-9A4F-A28D-FCE7ABC028D9}"/>
              </a:ext>
            </a:extLst>
          </p:cNvPr>
          <p:cNvSpPr/>
          <p:nvPr/>
        </p:nvSpPr>
        <p:spPr>
          <a:xfrm>
            <a:off x="2647201" y="3693494"/>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8" name="Can 37">
            <a:extLst>
              <a:ext uri="{FF2B5EF4-FFF2-40B4-BE49-F238E27FC236}">
                <a16:creationId xmlns:a16="http://schemas.microsoft.com/office/drawing/2014/main" xmlns="" id="{4BA28F07-93AA-D246-9FDE-66418F53F326}"/>
              </a:ext>
            </a:extLst>
          </p:cNvPr>
          <p:cNvSpPr/>
          <p:nvPr/>
        </p:nvSpPr>
        <p:spPr>
          <a:xfrm>
            <a:off x="3448128" y="367222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39" name="Can 38">
            <a:extLst>
              <a:ext uri="{FF2B5EF4-FFF2-40B4-BE49-F238E27FC236}">
                <a16:creationId xmlns:a16="http://schemas.microsoft.com/office/drawing/2014/main" xmlns="" id="{3904B3EC-0BB0-9E41-A33B-4C51FD72908B}"/>
              </a:ext>
            </a:extLst>
          </p:cNvPr>
          <p:cNvSpPr/>
          <p:nvPr/>
        </p:nvSpPr>
        <p:spPr>
          <a:xfrm>
            <a:off x="4142788" y="367222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0" name="Can 39">
            <a:extLst>
              <a:ext uri="{FF2B5EF4-FFF2-40B4-BE49-F238E27FC236}">
                <a16:creationId xmlns:a16="http://schemas.microsoft.com/office/drawing/2014/main" xmlns="" id="{EC2DDD79-9978-DC4D-9163-1730C76BF7CA}"/>
              </a:ext>
            </a:extLst>
          </p:cNvPr>
          <p:cNvSpPr/>
          <p:nvPr/>
        </p:nvSpPr>
        <p:spPr>
          <a:xfrm>
            <a:off x="4854009" y="3682861"/>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1" name="Can 40">
            <a:extLst>
              <a:ext uri="{FF2B5EF4-FFF2-40B4-BE49-F238E27FC236}">
                <a16:creationId xmlns:a16="http://schemas.microsoft.com/office/drawing/2014/main" xmlns="" id="{08ADE69E-5BE2-624E-88C2-2FFE94B15779}"/>
              </a:ext>
            </a:extLst>
          </p:cNvPr>
          <p:cNvSpPr/>
          <p:nvPr/>
        </p:nvSpPr>
        <p:spPr>
          <a:xfrm>
            <a:off x="5654936" y="367222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2" name="Can 41">
            <a:extLst>
              <a:ext uri="{FF2B5EF4-FFF2-40B4-BE49-F238E27FC236}">
                <a16:creationId xmlns:a16="http://schemas.microsoft.com/office/drawing/2014/main" xmlns="" id="{85717667-4CA7-C645-B098-60352E4B9E7B}"/>
              </a:ext>
            </a:extLst>
          </p:cNvPr>
          <p:cNvSpPr/>
          <p:nvPr/>
        </p:nvSpPr>
        <p:spPr>
          <a:xfrm>
            <a:off x="6349596" y="3672228"/>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43" name="Can 42">
            <a:extLst>
              <a:ext uri="{FF2B5EF4-FFF2-40B4-BE49-F238E27FC236}">
                <a16:creationId xmlns:a16="http://schemas.microsoft.com/office/drawing/2014/main" xmlns="" id="{1CAD2C2B-F0FF-094B-9D7B-E11896893ADE}"/>
              </a:ext>
            </a:extLst>
          </p:cNvPr>
          <p:cNvSpPr/>
          <p:nvPr/>
        </p:nvSpPr>
        <p:spPr>
          <a:xfrm>
            <a:off x="7060817" y="3682861"/>
            <a:ext cx="467833" cy="297712"/>
          </a:xfrm>
          <a:prstGeom prst="can">
            <a:avLst/>
          </a:prstGeom>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440" b="1" dirty="0"/>
          </a:p>
        </p:txBody>
      </p:sp>
      <p:sp>
        <p:nvSpPr>
          <p:cNvPr id="61" name="TextBox 60">
            <a:extLst>
              <a:ext uri="{FF2B5EF4-FFF2-40B4-BE49-F238E27FC236}">
                <a16:creationId xmlns:a16="http://schemas.microsoft.com/office/drawing/2014/main" xmlns="" id="{6A4686D5-0AA0-E046-9FBB-9B0B7ABDAC0C}"/>
              </a:ext>
            </a:extLst>
          </p:cNvPr>
          <p:cNvSpPr txBox="1"/>
          <p:nvPr/>
        </p:nvSpPr>
        <p:spPr>
          <a:xfrm>
            <a:off x="7652925" y="2665560"/>
            <a:ext cx="511679" cy="351635"/>
          </a:xfrm>
          <a:prstGeom prst="rect">
            <a:avLst/>
          </a:prstGeom>
          <a:noFill/>
        </p:spPr>
        <p:txBody>
          <a:bodyPr wrap="none" rtlCol="0">
            <a:spAutoFit/>
          </a:bodyPr>
          <a:lstStyle/>
          <a:p>
            <a:r>
              <a:rPr lang="en-US" b="1" dirty="0"/>
              <a:t>……</a:t>
            </a:r>
          </a:p>
        </p:txBody>
      </p:sp>
      <p:sp>
        <p:nvSpPr>
          <p:cNvPr id="63" name="TextBox 62">
            <a:extLst>
              <a:ext uri="{FF2B5EF4-FFF2-40B4-BE49-F238E27FC236}">
                <a16:creationId xmlns:a16="http://schemas.microsoft.com/office/drawing/2014/main" xmlns="" id="{AB1C8165-698A-534B-A182-69DA181A0A22}"/>
              </a:ext>
            </a:extLst>
          </p:cNvPr>
          <p:cNvSpPr txBox="1"/>
          <p:nvPr/>
        </p:nvSpPr>
        <p:spPr>
          <a:xfrm>
            <a:off x="147601" y="3052000"/>
            <a:ext cx="938077" cy="610936"/>
          </a:xfrm>
          <a:prstGeom prst="rect">
            <a:avLst/>
          </a:prstGeom>
          <a:noFill/>
        </p:spPr>
        <p:txBody>
          <a:bodyPr wrap="none" rtlCol="0">
            <a:spAutoFit/>
          </a:bodyPr>
          <a:lstStyle/>
          <a:p>
            <a:pPr algn="ctr"/>
            <a:r>
              <a:rPr lang="en-US" b="1" dirty="0">
                <a:latin typeface="Helvetica Neue" panose="02000503000000020004" pitchFamily="2" charset="0"/>
                <a:ea typeface="Helvetica Neue" panose="02000503000000020004" pitchFamily="2" charset="0"/>
                <a:cs typeface="Helvetica Neue" panose="02000503000000020004" pitchFamily="2" charset="0"/>
              </a:rPr>
              <a:t>m</a:t>
            </a:r>
            <a:r>
              <a:rPr lang="en-US" dirty="0">
                <a:latin typeface="Helvetica Neue" panose="02000503000000020004" pitchFamily="2" charset="0"/>
                <a:ea typeface="Helvetica Neue" panose="02000503000000020004" pitchFamily="2" charset="0"/>
                <a:cs typeface="Helvetica Neue" panose="02000503000000020004" pitchFamily="2" charset="0"/>
              </a:rPr>
              <a:t> </a:t>
            </a:r>
          </a:p>
          <a:p>
            <a:pPr algn="ctr"/>
            <a:r>
              <a:rPr lang="en-US" dirty="0">
                <a:latin typeface="Helvetica Neue" panose="02000503000000020004" pitchFamily="2" charset="0"/>
                <a:ea typeface="Helvetica Neue" panose="02000503000000020004" pitchFamily="2" charset="0"/>
                <a:cs typeface="Helvetica Neue" panose="02000503000000020004" pitchFamily="2" charset="0"/>
              </a:rPr>
              <a:t>clusters</a:t>
            </a:r>
          </a:p>
        </p:txBody>
      </p:sp>
      <p:sp>
        <p:nvSpPr>
          <p:cNvPr id="86" name="Rectangle 85">
            <a:extLst>
              <a:ext uri="{FF2B5EF4-FFF2-40B4-BE49-F238E27FC236}">
                <a16:creationId xmlns:a16="http://schemas.microsoft.com/office/drawing/2014/main" xmlns="" id="{EB643AD5-420B-6A46-9BFD-80CB5ABE89D9}"/>
              </a:ext>
            </a:extLst>
          </p:cNvPr>
          <p:cNvSpPr/>
          <p:nvPr/>
        </p:nvSpPr>
        <p:spPr>
          <a:xfrm>
            <a:off x="1231726" y="3198339"/>
            <a:ext cx="477427" cy="37257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7" name="Rectangle 86">
            <a:extLst>
              <a:ext uri="{FF2B5EF4-FFF2-40B4-BE49-F238E27FC236}">
                <a16:creationId xmlns:a16="http://schemas.microsoft.com/office/drawing/2014/main" xmlns="" id="{6653B8D0-7F82-6544-B850-1521D11DF66B}"/>
              </a:ext>
            </a:extLst>
          </p:cNvPr>
          <p:cNvSpPr/>
          <p:nvPr/>
        </p:nvSpPr>
        <p:spPr>
          <a:xfrm>
            <a:off x="1935980" y="3199503"/>
            <a:ext cx="467833" cy="38098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8" name="Rectangle 87">
            <a:extLst>
              <a:ext uri="{FF2B5EF4-FFF2-40B4-BE49-F238E27FC236}">
                <a16:creationId xmlns:a16="http://schemas.microsoft.com/office/drawing/2014/main" xmlns="" id="{F159C8EB-82A4-CA41-8D29-F2A2B86A2285}"/>
              </a:ext>
            </a:extLst>
          </p:cNvPr>
          <p:cNvSpPr/>
          <p:nvPr/>
        </p:nvSpPr>
        <p:spPr>
          <a:xfrm>
            <a:off x="2658535" y="3199503"/>
            <a:ext cx="467833" cy="380987"/>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9" name="Rectangle 88">
            <a:extLst>
              <a:ext uri="{FF2B5EF4-FFF2-40B4-BE49-F238E27FC236}">
                <a16:creationId xmlns:a16="http://schemas.microsoft.com/office/drawing/2014/main" xmlns="" id="{6267A8BB-7ACA-1245-BCA5-A7528050C347}"/>
              </a:ext>
            </a:extLst>
          </p:cNvPr>
          <p:cNvSpPr/>
          <p:nvPr/>
        </p:nvSpPr>
        <p:spPr>
          <a:xfrm>
            <a:off x="3448128" y="3357468"/>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0" name="Rectangle 89">
            <a:extLst>
              <a:ext uri="{FF2B5EF4-FFF2-40B4-BE49-F238E27FC236}">
                <a16:creationId xmlns:a16="http://schemas.microsoft.com/office/drawing/2014/main" xmlns="" id="{BCA4658D-8686-F547-A18E-5E2EA31075F2}"/>
              </a:ext>
            </a:extLst>
          </p:cNvPr>
          <p:cNvSpPr/>
          <p:nvPr/>
        </p:nvSpPr>
        <p:spPr>
          <a:xfrm>
            <a:off x="4142788" y="3357648"/>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1" name="Rectangle 90">
            <a:extLst>
              <a:ext uri="{FF2B5EF4-FFF2-40B4-BE49-F238E27FC236}">
                <a16:creationId xmlns:a16="http://schemas.microsoft.com/office/drawing/2014/main" xmlns="" id="{F7F0A5CA-C016-E042-AEFB-2B1140B18015}"/>
              </a:ext>
            </a:extLst>
          </p:cNvPr>
          <p:cNvSpPr/>
          <p:nvPr/>
        </p:nvSpPr>
        <p:spPr>
          <a:xfrm>
            <a:off x="4857493" y="3365304"/>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2" name="Rectangle 91">
            <a:extLst>
              <a:ext uri="{FF2B5EF4-FFF2-40B4-BE49-F238E27FC236}">
                <a16:creationId xmlns:a16="http://schemas.microsoft.com/office/drawing/2014/main" xmlns="" id="{2FA288DB-30BF-754C-B1FC-B4D5B56AEAAE}"/>
              </a:ext>
            </a:extLst>
          </p:cNvPr>
          <p:cNvSpPr/>
          <p:nvPr/>
        </p:nvSpPr>
        <p:spPr>
          <a:xfrm>
            <a:off x="5628736" y="3474626"/>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3" name="Oval 52">
            <a:extLst>
              <a:ext uri="{FF2B5EF4-FFF2-40B4-BE49-F238E27FC236}">
                <a16:creationId xmlns:a16="http://schemas.microsoft.com/office/drawing/2014/main" xmlns="" id="{B6D751E0-02FB-3647-9CBD-0E2540843A64}"/>
              </a:ext>
            </a:extLst>
          </p:cNvPr>
          <p:cNvSpPr>
            <a:spLocks noChangeAspect="1"/>
          </p:cNvSpPr>
          <p:nvPr/>
        </p:nvSpPr>
        <p:spPr>
          <a:xfrm>
            <a:off x="1876195" y="2539099"/>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54" name="Oval 53">
            <a:extLst>
              <a:ext uri="{FF2B5EF4-FFF2-40B4-BE49-F238E27FC236}">
                <a16:creationId xmlns:a16="http://schemas.microsoft.com/office/drawing/2014/main" xmlns="" id="{2EB23C99-6023-A448-B98B-490111F35871}"/>
              </a:ext>
            </a:extLst>
          </p:cNvPr>
          <p:cNvSpPr>
            <a:spLocks noChangeAspect="1"/>
          </p:cNvSpPr>
          <p:nvPr/>
        </p:nvSpPr>
        <p:spPr>
          <a:xfrm>
            <a:off x="4119558" y="2561724"/>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55" name="Oval 54">
            <a:extLst>
              <a:ext uri="{FF2B5EF4-FFF2-40B4-BE49-F238E27FC236}">
                <a16:creationId xmlns:a16="http://schemas.microsoft.com/office/drawing/2014/main" xmlns="" id="{F624EE72-EFED-A94B-99DF-F64E293B37AA}"/>
              </a:ext>
            </a:extLst>
          </p:cNvPr>
          <p:cNvSpPr>
            <a:spLocks noChangeAspect="1"/>
          </p:cNvSpPr>
          <p:nvPr/>
        </p:nvSpPr>
        <p:spPr>
          <a:xfrm>
            <a:off x="6355693" y="2570928"/>
            <a:ext cx="594360" cy="594360"/>
          </a:xfrm>
          <a:prstGeom prst="ellipse">
            <a:avLst/>
          </a:prstGeom>
          <a:solidFill>
            <a:srgbClr val="CD536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69" name="TextBox 68">
            <a:extLst>
              <a:ext uri="{FF2B5EF4-FFF2-40B4-BE49-F238E27FC236}">
                <a16:creationId xmlns:a16="http://schemas.microsoft.com/office/drawing/2014/main" xmlns="" id="{ECD950DF-068A-F745-B956-F8B6FDC2F2A8}"/>
              </a:ext>
            </a:extLst>
          </p:cNvPr>
          <p:cNvSpPr txBox="1"/>
          <p:nvPr/>
        </p:nvSpPr>
        <p:spPr>
          <a:xfrm>
            <a:off x="7652925" y="3666532"/>
            <a:ext cx="511679" cy="351635"/>
          </a:xfrm>
          <a:prstGeom prst="rect">
            <a:avLst/>
          </a:prstGeom>
          <a:noFill/>
        </p:spPr>
        <p:txBody>
          <a:bodyPr wrap="none" rtlCol="0">
            <a:spAutoFit/>
          </a:bodyPr>
          <a:lstStyle/>
          <a:p>
            <a:r>
              <a:rPr lang="en-US" b="1" dirty="0"/>
              <a:t>……</a:t>
            </a:r>
          </a:p>
        </p:txBody>
      </p:sp>
      <p:sp>
        <p:nvSpPr>
          <p:cNvPr id="56" name="Rectangle 55">
            <a:extLst>
              <a:ext uri="{FF2B5EF4-FFF2-40B4-BE49-F238E27FC236}">
                <a16:creationId xmlns:a16="http://schemas.microsoft.com/office/drawing/2014/main" xmlns="" id="{A3CFCC5D-4E0B-9942-9CCE-13E0B9206D5C}"/>
              </a:ext>
            </a:extLst>
          </p:cNvPr>
          <p:cNvSpPr/>
          <p:nvPr/>
        </p:nvSpPr>
        <p:spPr>
          <a:xfrm>
            <a:off x="6336495" y="3485126"/>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7" name="Rectangle 56">
            <a:extLst>
              <a:ext uri="{FF2B5EF4-FFF2-40B4-BE49-F238E27FC236}">
                <a16:creationId xmlns:a16="http://schemas.microsoft.com/office/drawing/2014/main" xmlns="" id="{E810BDE8-BAAC-8A4E-82DA-719CA5C3F0F7}"/>
              </a:ext>
            </a:extLst>
          </p:cNvPr>
          <p:cNvSpPr/>
          <p:nvPr/>
        </p:nvSpPr>
        <p:spPr>
          <a:xfrm>
            <a:off x="7060817" y="3483299"/>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8" name="Rectangle 57">
            <a:extLst>
              <a:ext uri="{FF2B5EF4-FFF2-40B4-BE49-F238E27FC236}">
                <a16:creationId xmlns:a16="http://schemas.microsoft.com/office/drawing/2014/main" xmlns="" id="{9DA58F71-5C49-2240-BCA6-EEB94B6C4B0F}"/>
              </a:ext>
            </a:extLst>
          </p:cNvPr>
          <p:cNvSpPr/>
          <p:nvPr/>
        </p:nvSpPr>
        <p:spPr>
          <a:xfrm>
            <a:off x="1926386" y="1962105"/>
            <a:ext cx="477427" cy="37257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9" name="Rectangle 58">
            <a:extLst>
              <a:ext uri="{FF2B5EF4-FFF2-40B4-BE49-F238E27FC236}">
                <a16:creationId xmlns:a16="http://schemas.microsoft.com/office/drawing/2014/main" xmlns="" id="{AA970D6A-4014-6A44-9586-E15BAE72AFB2}"/>
              </a:ext>
            </a:extLst>
          </p:cNvPr>
          <p:cNvSpPr/>
          <p:nvPr/>
        </p:nvSpPr>
        <p:spPr>
          <a:xfrm>
            <a:off x="1926385" y="1584052"/>
            <a:ext cx="477427" cy="37257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0" name="Rectangle 59">
            <a:extLst>
              <a:ext uri="{FF2B5EF4-FFF2-40B4-BE49-F238E27FC236}">
                <a16:creationId xmlns:a16="http://schemas.microsoft.com/office/drawing/2014/main" xmlns="" id="{11EC6E52-4E02-A249-A345-6D6B6D4E191F}"/>
              </a:ext>
            </a:extLst>
          </p:cNvPr>
          <p:cNvSpPr/>
          <p:nvPr/>
        </p:nvSpPr>
        <p:spPr>
          <a:xfrm>
            <a:off x="1922673" y="1222412"/>
            <a:ext cx="477426" cy="37257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2" name="Rectangle 61">
            <a:extLst>
              <a:ext uri="{FF2B5EF4-FFF2-40B4-BE49-F238E27FC236}">
                <a16:creationId xmlns:a16="http://schemas.microsoft.com/office/drawing/2014/main" xmlns="" id="{98C6D59B-FAF9-934E-BBB0-AAF058394A8A}"/>
              </a:ext>
            </a:extLst>
          </p:cNvPr>
          <p:cNvSpPr/>
          <p:nvPr/>
        </p:nvSpPr>
        <p:spPr>
          <a:xfrm>
            <a:off x="4127494" y="2076954"/>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5" name="Rectangle 64">
            <a:extLst>
              <a:ext uri="{FF2B5EF4-FFF2-40B4-BE49-F238E27FC236}">
                <a16:creationId xmlns:a16="http://schemas.microsoft.com/office/drawing/2014/main" xmlns="" id="{E2020362-0C75-DF42-871C-2B02E2B8E541}"/>
              </a:ext>
            </a:extLst>
          </p:cNvPr>
          <p:cNvSpPr/>
          <p:nvPr/>
        </p:nvSpPr>
        <p:spPr>
          <a:xfrm>
            <a:off x="4126112" y="1820962"/>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2" name="Rectangle 71">
            <a:extLst>
              <a:ext uri="{FF2B5EF4-FFF2-40B4-BE49-F238E27FC236}">
                <a16:creationId xmlns:a16="http://schemas.microsoft.com/office/drawing/2014/main" xmlns="" id="{DC45E01C-79A2-254F-BEBA-A324339FC027}"/>
              </a:ext>
            </a:extLst>
          </p:cNvPr>
          <p:cNvSpPr/>
          <p:nvPr/>
        </p:nvSpPr>
        <p:spPr>
          <a:xfrm>
            <a:off x="4126207" y="1554982"/>
            <a:ext cx="467833" cy="255992"/>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3" name="Rectangle 72">
            <a:extLst>
              <a:ext uri="{FF2B5EF4-FFF2-40B4-BE49-F238E27FC236}">
                <a16:creationId xmlns:a16="http://schemas.microsoft.com/office/drawing/2014/main" xmlns="" id="{B30DFF82-E70D-474F-A426-1D87DC5C82FA}"/>
              </a:ext>
            </a:extLst>
          </p:cNvPr>
          <p:cNvSpPr/>
          <p:nvPr/>
        </p:nvSpPr>
        <p:spPr>
          <a:xfrm>
            <a:off x="6456020" y="2233734"/>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4" name="Rectangle 73">
            <a:extLst>
              <a:ext uri="{FF2B5EF4-FFF2-40B4-BE49-F238E27FC236}">
                <a16:creationId xmlns:a16="http://schemas.microsoft.com/office/drawing/2014/main" xmlns="" id="{1E158134-F019-E34E-8842-B26CA410A0B0}"/>
              </a:ext>
            </a:extLst>
          </p:cNvPr>
          <p:cNvSpPr/>
          <p:nvPr/>
        </p:nvSpPr>
        <p:spPr>
          <a:xfrm>
            <a:off x="6456020" y="2100167"/>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5" name="Rectangle 74">
            <a:extLst>
              <a:ext uri="{FF2B5EF4-FFF2-40B4-BE49-F238E27FC236}">
                <a16:creationId xmlns:a16="http://schemas.microsoft.com/office/drawing/2014/main" xmlns="" id="{B4D8CE1F-E206-D84E-99DB-7CCA2806D8BA}"/>
              </a:ext>
            </a:extLst>
          </p:cNvPr>
          <p:cNvSpPr/>
          <p:nvPr/>
        </p:nvSpPr>
        <p:spPr>
          <a:xfrm>
            <a:off x="6456020" y="1965780"/>
            <a:ext cx="494033" cy="124635"/>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6" name="TextBox 75">
            <a:extLst>
              <a:ext uri="{FF2B5EF4-FFF2-40B4-BE49-F238E27FC236}">
                <a16:creationId xmlns:a16="http://schemas.microsoft.com/office/drawing/2014/main" xmlns="" id="{A1525992-EC5E-2D49-B940-37CDCA2D5F67}"/>
              </a:ext>
            </a:extLst>
          </p:cNvPr>
          <p:cNvSpPr txBox="1"/>
          <p:nvPr/>
        </p:nvSpPr>
        <p:spPr>
          <a:xfrm>
            <a:off x="0" y="1762566"/>
            <a:ext cx="1345240" cy="351635"/>
          </a:xfrm>
          <a:prstGeom prst="rect">
            <a:avLst/>
          </a:prstGeom>
          <a:noFill/>
        </p:spPr>
        <p:txBody>
          <a:bodyPr wrap="none" rtlCol="0">
            <a:spAutoFit/>
          </a:bodyPr>
          <a:lstStyle/>
          <a:p>
            <a:r>
              <a:rPr lang="en-US" dirty="0">
                <a:latin typeface="Helvetica Neue" panose="02000503000000020004" pitchFamily="2" charset="0"/>
                <a:ea typeface="Helvetica Neue" panose="02000503000000020004" pitchFamily="2" charset="0"/>
                <a:cs typeface="Helvetica Neue" panose="02000503000000020004" pitchFamily="2" charset="0"/>
              </a:rPr>
              <a:t>Cluster load</a:t>
            </a:r>
          </a:p>
        </p:txBody>
      </p:sp>
      <p:cxnSp>
        <p:nvCxnSpPr>
          <p:cNvPr id="44" name="Straight Connector 43">
            <a:extLst>
              <a:ext uri="{FF2B5EF4-FFF2-40B4-BE49-F238E27FC236}">
                <a16:creationId xmlns:a16="http://schemas.microsoft.com/office/drawing/2014/main" xmlns="" id="{971CFB8D-07E0-C74C-A28E-D5C69BE0BA1E}"/>
              </a:ext>
            </a:extLst>
          </p:cNvPr>
          <p:cNvCxnSpPr>
            <a:cxnSpLocks/>
          </p:cNvCxnSpPr>
          <p:nvPr/>
        </p:nvCxnSpPr>
        <p:spPr>
          <a:xfrm>
            <a:off x="1345240" y="1938384"/>
            <a:ext cx="406359" cy="0"/>
          </a:xfrm>
          <a:prstGeom prst="line">
            <a:avLst/>
          </a:prstGeom>
          <a:ln w="444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74411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30AD8D5-15BA-9E41-9CF3-3E1DE29E8119}">
  <we:reference id="wa104178141" version="3.10.0.19" store="en-US" storeType="OMEX"/>
  <we:alternateReferences>
    <we:reference id="WA104178141" version="3.10.0.19"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Office Theme</Template>
  <TotalTime>44289</TotalTime>
  <Words>3443</Words>
  <Application>Microsoft Macintosh PowerPoint</Application>
  <PresentationFormat>On-screen Show (16:9)</PresentationFormat>
  <Paragraphs>672</Paragraphs>
  <Slides>45</Slides>
  <Notes>45</Notes>
  <HiddenSlides>9</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Calibri</vt:lpstr>
      <vt:lpstr>Calibri Light</vt:lpstr>
      <vt:lpstr>Courier New</vt:lpstr>
      <vt:lpstr>Futura Light</vt:lpstr>
      <vt:lpstr>Futura Medium</vt:lpstr>
      <vt:lpstr>Helvetica</vt:lpstr>
      <vt:lpstr>Helvetica Neue</vt:lpstr>
      <vt:lpstr>Times New Roman</vt:lpstr>
      <vt:lpstr>Wingdings</vt:lpstr>
      <vt:lpstr>Arial</vt:lpstr>
      <vt:lpstr>Office Theme</vt:lpstr>
      <vt:lpstr>DistCache: Provable Load Balancing for Large-Scale Storage Systems with Distributed Caching</vt:lpstr>
      <vt:lpstr>Large-scale cloud services need large storage clusters</vt:lpstr>
      <vt:lpstr>Storage servers have load imbalance issue</vt:lpstr>
      <vt:lpstr>Solutions to mitigate the load imbalance</vt:lpstr>
      <vt:lpstr>Solutions to mitigate the load imbalance</vt:lpstr>
      <vt:lpstr>Prior work: Fast, small cache alleviates load imbalance  </vt:lpstr>
      <vt:lpstr>Strawman: Big, fast cache for inter-cluster load balancing</vt:lpstr>
      <vt:lpstr>One “Big” cache is infeasible</vt:lpstr>
      <vt:lpstr>First, balance the load within each cluster</vt:lpstr>
      <vt:lpstr>Second, balance the load between clusters </vt:lpstr>
      <vt:lpstr>PowerPoint Presentation</vt:lpstr>
      <vt:lpstr>Natural goals on a distributed caching mechanism</vt:lpstr>
      <vt:lpstr>Natural goals on a distributed caching mechanism</vt:lpstr>
      <vt:lpstr>Design Challenges of DistCache</vt:lpstr>
      <vt:lpstr>Design Challenges of DistCache</vt:lpstr>
      <vt:lpstr>Challenge #1: How to allocate the cached items?</vt:lpstr>
      <vt:lpstr>Challenge #1: How to allocate the cached items?</vt:lpstr>
      <vt:lpstr>Independent hashes to allocate the cached items</vt:lpstr>
      <vt:lpstr>Challenge #2: How to query the cached items?</vt:lpstr>
      <vt:lpstr>Power-of-two-choices to query the cached items</vt:lpstr>
      <vt:lpstr>Putting together: DistCache</vt:lpstr>
      <vt:lpstr>Theoretical Guarantee behind DistCache  </vt:lpstr>
      <vt:lpstr>Proof Sketch: Convert to a perfect matching problem</vt:lpstr>
      <vt:lpstr>Remarks of the DistCache Analysis</vt:lpstr>
      <vt:lpstr>Example Deployment Scenarios of DistCache</vt:lpstr>
      <vt:lpstr>Case Study: Switch-based distributed caching</vt:lpstr>
      <vt:lpstr>Case Study: Switch-based distributed caching</vt:lpstr>
      <vt:lpstr>Implementation Overview</vt:lpstr>
      <vt:lpstr>P4: Programmable Protocol-Independent Packet Processing</vt:lpstr>
      <vt:lpstr>P4: Programmable Protocol-Independent Packet Processing</vt:lpstr>
      <vt:lpstr>Evaluation Setup</vt:lpstr>
      <vt:lpstr>Evaluation Takeaways</vt:lpstr>
      <vt:lpstr>DistCache balances the loads of different clusters</vt:lpstr>
      <vt:lpstr>DistCache scales linearly with the number of nodes</vt:lpstr>
      <vt:lpstr>DistCache incurs small cache coherence cost</vt:lpstr>
      <vt:lpstr>Conclusions</vt:lpstr>
      <vt:lpstr>Challenge #3: How to update the cached items?</vt:lpstr>
      <vt:lpstr>Independent hashes to allocate the cached items</vt:lpstr>
      <vt:lpstr>DistCache supports failover</vt:lpstr>
      <vt:lpstr>(Optional) Talk about PISA and  Programmable Architecture</vt:lpstr>
      <vt:lpstr>P4: Programmable Protocol-Independent Packet Processing</vt:lpstr>
      <vt:lpstr>Power-of-two choices to query the cached items</vt:lpstr>
      <vt:lpstr>Strawman: “Big”, fast cache for inter-cluster load balancing</vt:lpstr>
      <vt:lpstr>DistCache: Distributed caching as load balancer</vt:lpstr>
      <vt:lpstr>Prior work: Fast, small cache alleviates load imbalance  </vt:lpstr>
    </vt:vector>
  </TitlesOfParts>
  <Company/>
  <LinksUpToDate>false</LinksUpToDate>
  <SharedDoc>false</SharedDoc>
  <HyperlinksChanged>false</HyperlinksChanged>
  <AppVersion>15.0025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Enabling a “RISC” Approach for Software-Defined Monitoring using Universal Streaming</dc:title>
  <dc:creator>Microsoft Office User</dc:creator>
  <cp:lastModifiedBy>Xin Jin</cp:lastModifiedBy>
  <cp:revision>2871</cp:revision>
  <cp:lastPrinted>2019-04-09T19:34:48Z</cp:lastPrinted>
  <dcterms:created xsi:type="dcterms:W3CDTF">2015-10-21T20:00:45Z</dcterms:created>
  <dcterms:modified xsi:type="dcterms:W3CDTF">2019-12-18T06:49:21Z</dcterms:modified>
</cp:coreProperties>
</file>