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64"/>
  </p:notesMasterIdLst>
  <p:handoutMasterIdLst>
    <p:handoutMasterId r:id="rId65"/>
  </p:handoutMasterIdLst>
  <p:sldIdLst>
    <p:sldId id="432" r:id="rId2"/>
    <p:sldId id="442" r:id="rId3"/>
    <p:sldId id="443" r:id="rId4"/>
    <p:sldId id="444" r:id="rId5"/>
    <p:sldId id="445" r:id="rId6"/>
    <p:sldId id="268" r:id="rId7"/>
    <p:sldId id="269" r:id="rId8"/>
    <p:sldId id="447" r:id="rId9"/>
    <p:sldId id="377" r:id="rId10"/>
    <p:sldId id="334" r:id="rId11"/>
    <p:sldId id="426" r:id="rId12"/>
    <p:sldId id="392" r:id="rId13"/>
    <p:sldId id="430" r:id="rId14"/>
    <p:sldId id="374" r:id="rId15"/>
    <p:sldId id="388" r:id="rId16"/>
    <p:sldId id="272" r:id="rId17"/>
    <p:sldId id="446"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5" r:id="rId35"/>
    <p:sldId id="466" r:id="rId36"/>
    <p:sldId id="467" r:id="rId37"/>
    <p:sldId id="468" r:id="rId38"/>
    <p:sldId id="469" r:id="rId39"/>
    <p:sldId id="470" r:id="rId40"/>
    <p:sldId id="439" r:id="rId41"/>
    <p:sldId id="440" r:id="rId42"/>
    <p:sldId id="330" r:id="rId43"/>
    <p:sldId id="428" r:id="rId44"/>
    <p:sldId id="319" r:id="rId45"/>
    <p:sldId id="320" r:id="rId46"/>
    <p:sldId id="397" r:id="rId47"/>
    <p:sldId id="471" r:id="rId48"/>
    <p:sldId id="400" r:id="rId49"/>
    <p:sldId id="403" r:id="rId50"/>
    <p:sldId id="407" r:id="rId51"/>
    <p:sldId id="409" r:id="rId52"/>
    <p:sldId id="281" r:id="rId53"/>
    <p:sldId id="395" r:id="rId54"/>
    <p:sldId id="331" r:id="rId55"/>
    <p:sldId id="288" r:id="rId56"/>
    <p:sldId id="293" r:id="rId57"/>
    <p:sldId id="299" r:id="rId58"/>
    <p:sldId id="427" r:id="rId59"/>
    <p:sldId id="313" r:id="rId60"/>
    <p:sldId id="347" r:id="rId61"/>
    <p:sldId id="329" r:id="rId62"/>
    <p:sldId id="40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FF"/>
    <a:srgbClr val="FFFF00"/>
    <a:srgbClr val="2160EB"/>
    <a:srgbClr val="00FF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93" autoAdjust="0"/>
  </p:normalViewPr>
  <p:slideViewPr>
    <p:cSldViewPr>
      <p:cViewPr>
        <p:scale>
          <a:sx n="62" d="100"/>
          <a:sy n="62" d="100"/>
        </p:scale>
        <p:origin x="-1020" y="-120"/>
      </p:cViewPr>
      <p:guideLst>
        <p:guide orient="horz" pos="2160"/>
        <p:guide pos="2880"/>
      </p:guideLst>
    </p:cSldViewPr>
  </p:slideViewPr>
  <p:outlineViewPr>
    <p:cViewPr>
      <p:scale>
        <a:sx n="33" d="100"/>
        <a:sy n="33" d="100"/>
      </p:scale>
      <p:origin x="0" y="2424"/>
    </p:cViewPr>
  </p:outlineViewPr>
  <p:notesTextViewPr>
    <p:cViewPr>
      <p:scale>
        <a:sx n="100" d="100"/>
        <a:sy n="100" d="100"/>
      </p:scale>
      <p:origin x="0" y="0"/>
    </p:cViewPr>
  </p:notesTextViewPr>
  <p:sorterViewPr>
    <p:cViewPr>
      <p:scale>
        <a:sx n="66" d="100"/>
        <a:sy n="66" d="100"/>
      </p:scale>
      <p:origin x="0" y="4830"/>
    </p:cViewPr>
  </p:sorterViewPr>
  <p:notesViewPr>
    <p:cSldViewPr>
      <p:cViewPr varScale="1">
        <p:scale>
          <a:sx n="57" d="100"/>
          <a:sy n="57" d="100"/>
        </p:scale>
        <p:origin x="-187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D4C246-B191-450B-8F6E-402126DA7B2F}" type="datetimeFigureOut">
              <a:rPr lang="en-US" smtClean="0"/>
              <a:pPr/>
              <a:t>1/25/2011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B5FC1D-A35C-42F9-AE58-7F5C4F0626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899BA-A9C1-41C1-920E-D298D78A80C7}" type="datetimeFigureOut">
              <a:rPr lang="en-US" smtClean="0"/>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6DFCA-54D6-49D7-88B3-8010C054EA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6DFCA-54D6-49D7-88B3-8010C054EAD7}"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energy is</a:t>
            </a:r>
            <a:r>
              <a:rPr lang="en-US" baseline="0" dirty="0" smtClean="0"/>
              <a:t> the sum of three types of potential terms. The first -- phi subscript shape -- specify the spatial distribution for the positions of the parts. The second – phi subscript HOG – specifies the edge-like appearance of the object. The third – phi subscript HOW – specifies regional features. It is a histogram of words using SIFT features.</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HOG and the HOW potentials.</a:t>
            </a:r>
            <a:r>
              <a:rPr lang="en-US" baseline="0" dirty="0" smtClean="0"/>
              <a:t> The upper row illustrates the HOG potentials for a car (after the weights have been learnt). The bottom row shows the HOW histograms for some of the parts.</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detect the object, we scan the </a:t>
            </a:r>
            <a:r>
              <a:rPr lang="en-US" dirty="0" err="1" smtClean="0"/>
              <a:t>subregions</a:t>
            </a:r>
            <a:r>
              <a:rPr lang="en-US" dirty="0" smtClean="0"/>
              <a:t> of the image. For each </a:t>
            </a:r>
            <a:r>
              <a:rPr lang="en-US" dirty="0" err="1" smtClean="0"/>
              <a:t>subregion</a:t>
            </a:r>
            <a:r>
              <a:rPr lang="en-US" baseline="0" dirty="0" smtClean="0"/>
              <a:t> we find the part position, mixture component, and state y which maximizes the negative energy. We use dynamic programming to estimate the part positions (exploiting the hierarchical tree structure).</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training data for the learning algorithm is a set of labeled image regions. Learning is used to estimate the model parameters omega while simultaneously estimating the hidden states p and V.</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learn using Yu and </a:t>
            </a:r>
            <a:r>
              <a:rPr lang="en-US" dirty="0" err="1" smtClean="0"/>
              <a:t>Joachims</a:t>
            </a:r>
            <a:r>
              <a:rPr lang="en-US" dirty="0" smtClean="0"/>
              <a:t> formulation of latent SVM. This requires</a:t>
            </a:r>
            <a:r>
              <a:rPr lang="en-US" baseline="0" dirty="0" smtClean="0"/>
              <a:t> us to minimize a non-convex function of the weights omega. They observe that this function can be expressed as a convex plus a concave part.</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Yu and </a:t>
            </a:r>
            <a:r>
              <a:rPr lang="en-US" dirty="0" err="1" smtClean="0"/>
              <a:t>Joachims</a:t>
            </a:r>
            <a:r>
              <a:rPr lang="en-US" dirty="0" smtClean="0"/>
              <a:t> propose</a:t>
            </a:r>
            <a:r>
              <a:rPr lang="en-US" baseline="0" dirty="0" smtClean="0"/>
              <a:t> using the CCCP algorithm to obtain a local minimum of the non-convex function. This algorithm is intuitive and iterates between estimating the hidden states and the weights (similar to the EM algorithm). We propose a variant incremental CCCP which is faster. This learning algorithm converges rapidly and yields good results without the need for complex initialization of the model.</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sketches the incremental CCCP algorithm. (Drop this slide if you are short of time). The initialization is simple. The parameters associated with the nodes at all layers are learnt simultaneously. </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apply the kernel trick</a:t>
            </a:r>
            <a:r>
              <a:rPr lang="en-US" baseline="0" dirty="0" smtClean="0"/>
              <a:t> and use quasi-linear kernels of the HOWs, but linear kernels for the HOGs and spatial terms. We use equal weights for all nodes at all levels and the same weights for all object categories. We note that tuning these weights for different object categories might improve performance.</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contextual</a:t>
            </a:r>
            <a:r>
              <a:rPr lang="en-US" baseline="0" dirty="0" smtClean="0"/>
              <a:t> cues to re-rank the detected </a:t>
            </a:r>
            <a:r>
              <a:rPr lang="en-US" baseline="0" dirty="0" err="1" smtClean="0"/>
              <a:t>subwindows</a:t>
            </a:r>
            <a:r>
              <a:rPr lang="en-US" baseline="0" dirty="0" smtClean="0"/>
              <a:t>. The context model is trained by SVM where the 44 contextual features are used, i.e. 20 detection scores, 4 location features and 20 recognition score.  The recognition model is trained by SVM following the standard framework of spatial pyramid +HOWs. </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blue/green rectangles</a:t>
            </a:r>
            <a:r>
              <a:rPr lang="en-US" baseline="0" dirty="0" smtClean="0"/>
              <a:t> show the bounding boxes. </a:t>
            </a:r>
            <a:r>
              <a:rPr lang="en-US" dirty="0" smtClean="0"/>
              <a:t>Different</a:t>
            </a:r>
            <a:r>
              <a:rPr lang="en-US" baseline="0" dirty="0" smtClean="0"/>
              <a:t> mixture hierarchical models account for pose changes.  The yellow grids visualize the deformations. </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6DFCA-54D6-49D7-88B3-8010C054EAD7}" type="slidenum">
              <a:rPr lang="en-US" smtClean="0"/>
              <a:pPr/>
              <a:t>12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case, the heads of horses are consistently aligned in different images.  The detector misses one horse in the bottom-left image. </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Occlusion happen</a:t>
            </a:r>
            <a:r>
              <a:rPr lang="en-US" baseline="0" dirty="0" smtClean="0"/>
              <a:t>s in the bottom-middle image. </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examples.</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 the comparisons</a:t>
            </a:r>
            <a:r>
              <a:rPr lang="en-US" baseline="0" dirty="0" smtClean="0"/>
              <a:t> of several methods submitted to PASCAL 2010. </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6888B-87AA-4794-97F7-FAA86B61B580}" type="slidenum">
              <a:rPr lang="en-US" smtClean="0"/>
              <a:pPr/>
              <a:t>44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5BCAA27-3938-4A3D-B329-E01030A19981}" type="slidenum">
              <a:rPr lang="en-US" smtClean="0"/>
              <a:pPr/>
              <a:t>52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D6888B-87AA-4794-97F7-FAA86B61B580}" type="slidenum">
              <a:rPr lang="en-US" smtClean="0"/>
              <a:pPr/>
              <a:t>54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5D6298-D7AF-48D7-9810-6F33DE10508A}" type="slidenum">
              <a:rPr lang="en-US"/>
              <a:pPr fontAlgn="base">
                <a:spcBef>
                  <a:spcPct val="0"/>
                </a:spcBef>
                <a:spcAft>
                  <a:spcPct val="0"/>
                </a:spcAft>
              </a:pPr>
              <a:t>56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6DFCA-54D6-49D7-88B3-8010C054EAD7}" type="slidenum">
              <a:rPr lang="en-US" smtClean="0"/>
              <a:pPr/>
              <a:t>57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6DFCA-54D6-49D7-88B3-8010C054EAD7}"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6DFCA-54D6-49D7-88B3-8010C054EAD7}" type="slidenum">
              <a:rPr lang="en-US" smtClean="0"/>
              <a:pPr/>
              <a:t>14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6DFCA-54D6-49D7-88B3-8010C054EAD7}"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the main components of our work. We will describe them in the following slides. We use</a:t>
            </a:r>
            <a:r>
              <a:rPr lang="en-US" baseline="0" dirty="0" smtClean="0"/>
              <a:t> hierarchical part-based models, with 4-6 models for each object. We define an energy for each model which has three types of potential terms which model the appearance of the object and its shape. We detect an object by scanning the image using dynamic programming to detect the positions of the object parts. We learn the parameters of the model by a variant of latent SVM learning.</a:t>
            </a:r>
            <a:endParaRPr lang="en-US" dirty="0" smtClean="0"/>
          </a:p>
        </p:txBody>
      </p:sp>
      <p:sp>
        <p:nvSpPr>
          <p:cNvPr id="4" name="Slide Number Placeholder 3"/>
          <p:cNvSpPr>
            <a:spLocks noGrp="1"/>
          </p:cNvSpPr>
          <p:nvPr>
            <p:ph type="sldNum" sz="quarter" idx="10"/>
          </p:nvPr>
        </p:nvSpPr>
        <p:spPr/>
        <p:txBody>
          <a:bodyPr/>
          <a:lstStyle/>
          <a:p>
            <a:fld id="{80DE396F-A8D5-473B-B73D-4ABD2CEA73E7}"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hierarchical model is part-based. One part at the top level, nine parts at the middle level, and thirty six at the bottom level. Each part has a spatial position.</a:t>
            </a:r>
            <a:r>
              <a:rPr lang="en-US" baseline="0" dirty="0" smtClean="0"/>
              <a:t> The graph edges from parent to children impose spatial constraints on the positions of the parts.</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parts can move relative to each other</a:t>
            </a:r>
            <a:r>
              <a:rPr lang="en-US" baseline="0" dirty="0" smtClean="0"/>
              <a:t> allowing for spatial deformations of the object.</a:t>
            </a:r>
            <a:r>
              <a:rPr lang="en-US" dirty="0" smtClean="0"/>
              <a:t> Spatial</a:t>
            </a:r>
            <a:r>
              <a:rPr lang="en-US" baseline="0" dirty="0" smtClean="0"/>
              <a:t> constraints on these deformations will be learnt. We give two examples to illustrate these deformations representing the top,  middle, and lower level parts by blue, yellow, and purple squares respectively.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object is represented</a:t>
            </a:r>
            <a:r>
              <a:rPr lang="en-US" baseline="0" dirty="0" smtClean="0"/>
              <a:t> by 4-6 hierarchical models – i.e. a mixture of models. The mixture components – each a hierarchical model – allow us to deal with different poses of the object, as illustrated in these figures.</a:t>
            </a:r>
            <a:endParaRPr lang="en-US" dirty="0" smtClean="0"/>
          </a:p>
        </p:txBody>
      </p:sp>
      <p:sp>
        <p:nvSpPr>
          <p:cNvPr id="4" name="Slide Number Placeholder 3"/>
          <p:cNvSpPr>
            <a:spLocks noGrp="1"/>
          </p:cNvSpPr>
          <p:nvPr>
            <p:ph type="sldNum" sz="quarter" idx="10"/>
          </p:nvPr>
        </p:nvSpPr>
        <p:spPr/>
        <p:txBody>
          <a:bodyPr/>
          <a:lstStyle/>
          <a:p>
            <a:fld id="{80DE396F-A8D5-473B-B73D-4ABD2CEA73E7}"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 model has variables p for the positions</a:t>
            </a:r>
            <a:r>
              <a:rPr lang="en-US" baseline="0" dirty="0" smtClean="0"/>
              <a:t> of each part, V for the mixture component, y specifies if the object is present or not, omega denotes the parameter values (to be learnt). During learning p and omega are unknown, so they are hidden variables represented by h.</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an energy function defined over the model. This energy is of form (negative) omega dot phi (</a:t>
            </a:r>
            <a:r>
              <a:rPr lang="en-US" dirty="0" err="1" smtClean="0"/>
              <a:t>x,y,h</a:t>
            </a:r>
            <a:r>
              <a:rPr lang="en-US" dirty="0" smtClean="0"/>
              <a:t>), where x is the image.</a:t>
            </a:r>
            <a:r>
              <a:rPr lang="en-US" baseline="0" dirty="0" smtClean="0"/>
              <a:t> To detect the object we minimize the energy with respect to y and h. If y*=+1, then we have found the object and h* specifies the positions p* of the parts and the mixture component V* (or pose).</a:t>
            </a:r>
            <a:endParaRPr lang="en-US" dirty="0"/>
          </a:p>
        </p:txBody>
      </p:sp>
      <p:sp>
        <p:nvSpPr>
          <p:cNvPr id="4" name="Slide Number Placeholder 3"/>
          <p:cNvSpPr>
            <a:spLocks noGrp="1"/>
          </p:cNvSpPr>
          <p:nvPr>
            <p:ph type="sldNum" sz="quarter" idx="10"/>
          </p:nvPr>
        </p:nvSpPr>
        <p:spPr/>
        <p:txBody>
          <a:bodyPr/>
          <a:lstStyle/>
          <a:p>
            <a:fld id="{80DE396F-A8D5-473B-B73D-4ABD2CEA73E7}"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35EDBCAE-67DF-4D90-B650-DF84A7CD1923}" type="datetime1">
              <a:rPr lang="en-US" smtClean="0"/>
              <a:pPr/>
              <a:t>1/25/2011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34AC49-E12D-4252-886D-5281D3FDFBDC}" type="datetime1">
              <a:rPr lang="en-US" smtClean="0"/>
              <a:pPr/>
              <a:t>1/25/2011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CD1E87-82BE-4632-9291-0709BEF70ABE}" type="datetime1">
              <a:rPr lang="en-US" smtClean="0"/>
              <a:pPr/>
              <a:t>1/25/2011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DFC74A-6786-4BC2-8AD6-444C006F86E1}" type="datetime1">
              <a:rPr lang="en-US" smtClean="0"/>
              <a:pPr/>
              <a:t>1/25/2011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B641F32-FDF2-4A71-AD8F-03DE4FD4FA2B}" type="datetime1">
              <a:rPr lang="en-US" smtClean="0"/>
              <a:pPr/>
              <a:t>1/25/2011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C59BF5D-2607-47C7-85FB-39C3028A3BD6}" type="datetime1">
              <a:rPr lang="en-US" smtClean="0"/>
              <a:pPr/>
              <a:t>1/25/2011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93240E2-591F-4C0F-9127-E9EEA304730B}" type="datetime1">
              <a:rPr lang="en-US" smtClean="0"/>
              <a:pPr/>
              <a:t>1/25/2011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DD835E1-0CB9-48DA-83A4-94C62AAB9DF8}" type="datetime1">
              <a:rPr lang="en-US" smtClean="0"/>
              <a:pPr/>
              <a:t>1/25/2011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4F06D0-9A4E-41B9-808D-A6A1594E8014}" type="datetime1">
              <a:rPr lang="en-US" smtClean="0"/>
              <a:pPr/>
              <a:t>1/25/2011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96B81F6-08C1-4730-B437-CFE3B06725EB}" type="datetime1">
              <a:rPr lang="en-US" smtClean="0"/>
              <a:pPr/>
              <a:t>1/25/2011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169EA99-7360-4F19-9374-F2B4F4D1E84B}" type="datetime1">
              <a:rPr lang="en-US" smtClean="0"/>
              <a:pPr/>
              <a:t>1/25/2011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425C852-8F6C-4BA0-B654-7A847AF80A1B}" type="datetime1">
              <a:rPr lang="en-US" smtClean="0"/>
              <a:pPr/>
              <a:t>1/25/2011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6.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26.xml"/><Relationship Id="rId7"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png"/></Relationships>
</file>

<file path=ppt/slides/_rels/slide5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9.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6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50000" sy="50000" flip="none" algn="t"/>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3536"/>
            <a:ext cx="8458200" cy="1143000"/>
          </a:xfrm>
        </p:spPr>
        <p:txBody>
          <a:bodyPr>
            <a:normAutofit fontScale="90000"/>
          </a:bodyPr>
          <a:lstStyle/>
          <a:p>
            <a:r>
              <a:rPr lang="en-US" dirty="0" smtClean="0">
                <a:solidFill>
                  <a:srgbClr val="FFFF00"/>
                </a:solidFill>
              </a:rPr>
              <a:t>Recursive Compositional Models.</a:t>
            </a:r>
            <a:endParaRPr lang="en-US" dirty="0">
              <a:solidFill>
                <a:srgbClr val="FFFF00"/>
              </a:solidFill>
            </a:endParaRPr>
          </a:p>
        </p:txBody>
      </p:sp>
      <p:sp>
        <p:nvSpPr>
          <p:cNvPr id="3" name="Content Placeholder 2"/>
          <p:cNvSpPr>
            <a:spLocks noGrp="1"/>
          </p:cNvSpPr>
          <p:nvPr>
            <p:ph idx="1"/>
          </p:nvPr>
        </p:nvSpPr>
        <p:spPr>
          <a:xfrm>
            <a:off x="0" y="1646237"/>
            <a:ext cx="9144000" cy="5211763"/>
          </a:xfrm>
        </p:spPr>
        <p:txBody>
          <a:bodyPr>
            <a:normAutofit/>
          </a:bodyPr>
          <a:lstStyle/>
          <a:p>
            <a:endParaRPr lang="en-US" dirty="0" smtClean="0"/>
          </a:p>
          <a:p>
            <a:pPr>
              <a:buNone/>
            </a:pPr>
            <a:r>
              <a:rPr lang="en-US" dirty="0" smtClean="0"/>
              <a:t>       Alan Yuille (UCLA &amp; Korea University)</a:t>
            </a:r>
          </a:p>
          <a:p>
            <a:endParaRPr lang="en-US" dirty="0" smtClean="0"/>
          </a:p>
          <a:p>
            <a:endParaRPr lang="en-US" dirty="0" smtClean="0"/>
          </a:p>
          <a:p>
            <a:pPr>
              <a:buNone/>
            </a:pPr>
            <a:r>
              <a:rPr lang="en-US" i="1" dirty="0" smtClean="0"/>
              <a:t>   </a:t>
            </a:r>
            <a:r>
              <a:rPr lang="en-US" i="1" dirty="0" smtClean="0">
                <a:solidFill>
                  <a:srgbClr val="FF0000"/>
                </a:solidFill>
              </a:rPr>
              <a:t>Leo  Zhu</a:t>
            </a:r>
            <a:r>
              <a:rPr lang="en-US" dirty="0" smtClean="0">
                <a:solidFill>
                  <a:srgbClr val="FF0000"/>
                </a:solidFill>
              </a:rPr>
              <a:t> </a:t>
            </a:r>
            <a:r>
              <a:rPr lang="en-US" dirty="0" smtClean="0"/>
              <a:t>(NYU/UCLA) &amp; </a:t>
            </a:r>
            <a:r>
              <a:rPr lang="en-US" i="1" dirty="0" smtClean="0"/>
              <a:t>Yuanhao Chen (UCLA)</a:t>
            </a:r>
          </a:p>
          <a:p>
            <a:pPr>
              <a:buNone/>
            </a:pPr>
            <a:r>
              <a:rPr lang="en-US" i="1" dirty="0" smtClean="0"/>
              <a:t>   Y. Lin, C. Lin, Y. Lu (Microsoft Beijing)</a:t>
            </a:r>
          </a:p>
          <a:p>
            <a:endParaRPr lang="en-US" i="1" dirty="0" smtClean="0"/>
          </a:p>
          <a:p>
            <a:pPr>
              <a:buNone/>
            </a:pPr>
            <a:r>
              <a:rPr lang="en-US" dirty="0" smtClean="0"/>
              <a:t> </a:t>
            </a:r>
            <a:r>
              <a:rPr lang="en-US" dirty="0" smtClean="0"/>
              <a:t>  </a:t>
            </a:r>
            <a:r>
              <a:rPr lang="en-US" i="1" dirty="0" smtClean="0"/>
              <a:t>A</a:t>
            </a:r>
            <a:r>
              <a:rPr lang="en-US" i="1" dirty="0" smtClean="0"/>
              <a:t>. </a:t>
            </a:r>
            <a:r>
              <a:rPr lang="en-US" i="1" dirty="0" err="1" smtClean="0"/>
              <a:t>Torrabla</a:t>
            </a:r>
            <a:r>
              <a:rPr lang="en-US" i="1" dirty="0" smtClean="0"/>
              <a:t> and W. </a:t>
            </a:r>
            <a:r>
              <a:rPr lang="en-US" i="1" dirty="0" smtClean="0"/>
              <a:t>Freeman </a:t>
            </a:r>
            <a:r>
              <a:rPr lang="en-US" i="1" dirty="0" smtClean="0"/>
              <a:t>(MIT)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Energy: Data and Prior Terms </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30" name="Rectangle 9"/>
          <p:cNvSpPr>
            <a:spLocks noChangeArrowheads="1"/>
          </p:cNvSpPr>
          <p:nvPr/>
        </p:nvSpPr>
        <p:spPr bwMode="auto">
          <a:xfrm>
            <a:off x="457200" y="1600200"/>
            <a:ext cx="8229600" cy="381000"/>
          </a:xfrm>
          <a:prstGeom prst="rect">
            <a:avLst/>
          </a:prstGeom>
          <a:noFill/>
          <a:ln w="9525">
            <a:noFill/>
            <a:miter lim="800000"/>
            <a:headEnd/>
            <a:tailEnd/>
          </a:ln>
        </p:spPr>
        <p:txBody>
          <a:bodyPr/>
          <a:lstStyle/>
          <a:p>
            <a:pPr marL="342900" indent="-342900">
              <a:spcBef>
                <a:spcPct val="20000"/>
              </a:spcBef>
              <a:buFontTx/>
              <a:buChar char="•"/>
            </a:pPr>
            <a:endParaRPr lang="en-US" sz="3200"/>
          </a:p>
        </p:txBody>
      </p:sp>
      <p:graphicFrame>
        <p:nvGraphicFramePr>
          <p:cNvPr id="32" name="Table 31"/>
          <p:cNvGraphicFramePr>
            <a:graphicFrameLocks noGrp="1"/>
          </p:cNvGraphicFramePr>
          <p:nvPr/>
        </p:nvGraphicFramePr>
        <p:xfrm>
          <a:off x="228600" y="3429000"/>
          <a:ext cx="3886199" cy="3048000"/>
        </p:xfrm>
        <a:graphic>
          <a:graphicData uri="http://schemas.openxmlformats.org/drawingml/2006/table">
            <a:tbl>
              <a:tblPr firstRow="1" bandRow="1">
                <a:tableStyleId>{9D7B26C5-4107-4FEC-AEDC-1716B250A1EF}</a:tableStyleId>
              </a:tblPr>
              <a:tblGrid>
                <a:gridCol w="1766454"/>
                <a:gridCol w="2119745"/>
              </a:tblGrid>
              <a:tr h="871923">
                <a:tc>
                  <a:txBody>
                    <a:bodyPr/>
                    <a:lstStyle/>
                    <a:p>
                      <a:r>
                        <a:rPr lang="en-US" dirty="0" smtClean="0">
                          <a:solidFill>
                            <a:srgbClr val="FFFF00"/>
                          </a:solidFill>
                        </a:rPr>
                        <a:t>f:</a:t>
                      </a:r>
                      <a:r>
                        <a:rPr lang="en-US" baseline="0" dirty="0" smtClean="0">
                          <a:solidFill>
                            <a:srgbClr val="FFFF00"/>
                          </a:solidFill>
                        </a:rPr>
                        <a:t> </a:t>
                      </a:r>
                      <a:r>
                        <a:rPr lang="en-US" dirty="0" smtClean="0">
                          <a:solidFill>
                            <a:srgbClr val="FFFF00"/>
                          </a:solidFill>
                        </a:rPr>
                        <a:t>appearance </a:t>
                      </a:r>
                    </a:p>
                    <a:p>
                      <a:r>
                        <a:rPr lang="en-US" dirty="0" smtClean="0">
                          <a:solidFill>
                            <a:srgbClr val="FFFF00"/>
                          </a:solidFill>
                        </a:rPr>
                        <a:t>likelihood</a:t>
                      </a:r>
                      <a:endParaRPr lang="en-US" dirty="0">
                        <a:solidFill>
                          <a:srgbClr val="FFFF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dirty="0" smtClean="0">
                          <a:solidFill>
                            <a:srgbClr val="FFFF00"/>
                          </a:solidFill>
                        </a:rPr>
                        <a:t>g:object layout</a:t>
                      </a:r>
                      <a:r>
                        <a:rPr lang="en-US" baseline="0" dirty="0" smtClean="0">
                          <a:solidFill>
                            <a:srgbClr val="FFFF00"/>
                          </a:solidFill>
                        </a:rPr>
                        <a:t> </a:t>
                      </a:r>
                    </a:p>
                    <a:p>
                      <a:r>
                        <a:rPr lang="en-US" baseline="0" dirty="0" smtClean="0">
                          <a:solidFill>
                            <a:srgbClr val="FFFF00"/>
                          </a:solidFill>
                        </a:rPr>
                        <a:t>prior</a:t>
                      </a:r>
                      <a:endParaRPr lang="en-US" dirty="0">
                        <a:solidFill>
                          <a:srgbClr val="FFFF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725359">
                <a:tc>
                  <a:txBody>
                    <a:bodyPr/>
                    <a:lstStyle/>
                    <a:p>
                      <a:r>
                        <a:rPr lang="en-US" dirty="0" smtClean="0"/>
                        <a:t>homogeneity</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layer-wise </a:t>
                      </a:r>
                    </a:p>
                    <a:p>
                      <a:r>
                        <a:rPr lang="en-US" dirty="0" smtClean="0"/>
                        <a:t>consistency </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359">
                <a:tc>
                  <a:txBody>
                    <a:bodyPr/>
                    <a:lstStyle/>
                    <a:p>
                      <a:r>
                        <a:rPr lang="en-US" dirty="0" smtClean="0"/>
                        <a:t>object</a:t>
                      </a:r>
                      <a:r>
                        <a:rPr lang="en-US" baseline="0" dirty="0" smtClean="0"/>
                        <a:t> texture  color</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object</a:t>
                      </a:r>
                      <a:r>
                        <a:rPr lang="en-US" baseline="0" dirty="0" smtClean="0"/>
                        <a:t>  co-occurrence </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3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dirty="0" smtClean="0"/>
                        <a:t>segmentation</a:t>
                      </a:r>
                      <a:r>
                        <a:rPr lang="en-US" baseline="0" dirty="0" smtClean="0"/>
                        <a:t> prior</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pSp>
        <p:nvGrpSpPr>
          <p:cNvPr id="33" name="Group 32"/>
          <p:cNvGrpSpPr/>
          <p:nvPr/>
        </p:nvGrpSpPr>
        <p:grpSpPr>
          <a:xfrm>
            <a:off x="1178879" y="1371600"/>
            <a:ext cx="6933048" cy="609599"/>
            <a:chOff x="1066006" y="1037202"/>
            <a:chExt cx="7393782" cy="716192"/>
          </a:xfrm>
        </p:grpSpPr>
        <p:cxnSp>
          <p:nvCxnSpPr>
            <p:cNvPr id="34" name="Straight Connector 33"/>
            <p:cNvCxnSpPr/>
            <p:nvPr/>
          </p:nvCxnSpPr>
          <p:spPr>
            <a:xfrm rot="5400000" flipH="1" flipV="1">
              <a:off x="8344694" y="15613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1066800" y="1447800"/>
              <a:ext cx="739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914400" y="1600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38600" y="1037202"/>
              <a:ext cx="1752600" cy="433914"/>
            </a:xfrm>
            <a:prstGeom prst="rect">
              <a:avLst/>
            </a:prstGeom>
            <a:noFill/>
          </p:spPr>
          <p:txBody>
            <a:bodyPr wrap="square" rtlCol="0">
              <a:spAutoFit/>
            </a:bodyPr>
            <a:lstStyle/>
            <a:p>
              <a:r>
                <a:rPr lang="en-US" dirty="0" smtClean="0"/>
                <a:t>Recursion</a:t>
              </a:r>
              <a:endParaRPr lang="en-US" dirty="0"/>
            </a:p>
          </p:txBody>
        </p:sp>
      </p:grpSp>
      <p:sp>
        <p:nvSpPr>
          <p:cNvPr id="38" name="TextBox 37"/>
          <p:cNvSpPr txBox="1"/>
          <p:nvPr/>
        </p:nvSpPr>
        <p:spPr>
          <a:xfrm>
            <a:off x="4038600" y="2743200"/>
            <a:ext cx="4648200" cy="523220"/>
          </a:xfrm>
          <a:prstGeom prst="rect">
            <a:avLst/>
          </a:prstGeom>
          <a:noFill/>
        </p:spPr>
        <p:txBody>
          <a:bodyPr wrap="square" rtlCol="0">
            <a:spAutoFit/>
          </a:bodyPr>
          <a:lstStyle/>
          <a:p>
            <a:r>
              <a:rPr lang="en-US" sz="2800" dirty="0" smtClean="0">
                <a:solidFill>
                  <a:srgbClr val="FFFF00"/>
                </a:solidFill>
              </a:rPr>
              <a:t>y=(segmentation, object)</a:t>
            </a:r>
            <a:endParaRPr lang="en-US" sz="2800" dirty="0">
              <a:solidFill>
                <a:srgbClr val="FFFF00"/>
              </a:solidFill>
            </a:endParaRPr>
          </a:p>
        </p:txBody>
      </p:sp>
      <p:grpSp>
        <p:nvGrpSpPr>
          <p:cNvPr id="39" name="Group 38"/>
          <p:cNvGrpSpPr/>
          <p:nvPr/>
        </p:nvGrpSpPr>
        <p:grpSpPr>
          <a:xfrm>
            <a:off x="3886200" y="2743200"/>
            <a:ext cx="4876800" cy="4267200"/>
            <a:chOff x="3810000" y="2590800"/>
            <a:chExt cx="5562600" cy="4267200"/>
          </a:xfrm>
        </p:grpSpPr>
        <p:sp>
          <p:nvSpPr>
            <p:cNvPr id="40" name="Line 58"/>
            <p:cNvSpPr>
              <a:spLocks noChangeShapeType="1"/>
            </p:cNvSpPr>
            <p:nvPr/>
          </p:nvSpPr>
          <p:spPr bwMode="auto">
            <a:xfrm flipH="1">
              <a:off x="5874702" y="3124200"/>
              <a:ext cx="716597" cy="381000"/>
            </a:xfrm>
            <a:prstGeom prst="line">
              <a:avLst/>
            </a:prstGeom>
            <a:noFill/>
            <a:ln w="9525">
              <a:solidFill>
                <a:schemeClr val="tx1"/>
              </a:solidFill>
              <a:round/>
              <a:headEnd/>
              <a:tailEnd type="triangle" w="med" len="med"/>
            </a:ln>
          </p:spPr>
          <p:txBody>
            <a:bodyPr/>
            <a:lstStyle/>
            <a:p>
              <a:endParaRPr lang="en-US"/>
            </a:p>
          </p:txBody>
        </p:sp>
        <p:grpSp>
          <p:nvGrpSpPr>
            <p:cNvPr id="41" name="Group 40"/>
            <p:cNvGrpSpPr/>
            <p:nvPr/>
          </p:nvGrpSpPr>
          <p:grpSpPr>
            <a:xfrm>
              <a:off x="3810000" y="2590800"/>
              <a:ext cx="3200400" cy="4267200"/>
              <a:chOff x="3429000" y="2590800"/>
              <a:chExt cx="3200400" cy="4267200"/>
            </a:xfrm>
          </p:grpSpPr>
          <p:pic>
            <p:nvPicPr>
              <p:cNvPr id="46" name="Picture 16"/>
              <p:cNvPicPr>
                <a:picLocks noChangeAspect="1" noChangeArrowheads="1"/>
              </p:cNvPicPr>
              <p:nvPr/>
            </p:nvPicPr>
            <p:blipFill>
              <a:blip r:embed="rId4" cstate="print"/>
              <a:srcRect/>
              <a:stretch>
                <a:fillRect/>
              </a:stretch>
            </p:blipFill>
            <p:spPr bwMode="auto">
              <a:xfrm>
                <a:off x="3886200" y="2590800"/>
                <a:ext cx="2743200" cy="2743200"/>
              </a:xfrm>
              <a:prstGeom prst="rect">
                <a:avLst/>
              </a:prstGeom>
              <a:noFill/>
              <a:ln w="9525">
                <a:noFill/>
                <a:miter lim="800000"/>
                <a:headEnd/>
                <a:tailEnd/>
              </a:ln>
              <a:effectLst/>
              <a:scene3d>
                <a:camera prst="isometricOffAxis2Top"/>
                <a:lightRig rig="threePt" dir="t"/>
              </a:scene3d>
            </p:spPr>
          </p:pic>
          <p:pic>
            <p:nvPicPr>
              <p:cNvPr id="47" name="Picture 17"/>
              <p:cNvPicPr>
                <a:picLocks noChangeAspect="1" noChangeArrowheads="1"/>
              </p:cNvPicPr>
              <p:nvPr/>
            </p:nvPicPr>
            <p:blipFill>
              <a:blip r:embed="rId5" cstate="print"/>
              <a:srcRect/>
              <a:stretch>
                <a:fillRect/>
              </a:stretch>
            </p:blipFill>
            <p:spPr bwMode="auto">
              <a:xfrm>
                <a:off x="3429000" y="4038600"/>
                <a:ext cx="2819400" cy="2819400"/>
              </a:xfrm>
              <a:prstGeom prst="rect">
                <a:avLst/>
              </a:prstGeom>
              <a:noFill/>
              <a:ln w="9525">
                <a:noFill/>
                <a:miter lim="800000"/>
                <a:headEnd/>
                <a:tailEnd/>
              </a:ln>
              <a:effectLst/>
              <a:scene3d>
                <a:camera prst="isometricOffAxis2Top"/>
                <a:lightRig rig="threePt" dir="t"/>
              </a:scene3d>
            </p:spPr>
          </p:pic>
          <p:cxnSp>
            <p:nvCxnSpPr>
              <p:cNvPr id="48" name="Straight Arrow Connector 47"/>
              <p:cNvCxnSpPr/>
              <p:nvPr/>
            </p:nvCxnSpPr>
            <p:spPr>
              <a:xfrm rot="5400000">
                <a:off x="4267200" y="4114800"/>
                <a:ext cx="12192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rot="16200000" flipH="1">
                <a:off x="4838700" y="4305300"/>
                <a:ext cx="1371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rot="5400000">
                <a:off x="3695700" y="4000500"/>
                <a:ext cx="16764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rot="16200000" flipH="1">
                <a:off x="4343400" y="4800600"/>
                <a:ext cx="19050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42" name="Picture 18"/>
            <p:cNvPicPr>
              <a:picLocks noChangeAspect="1" noChangeArrowheads="1"/>
            </p:cNvPicPr>
            <p:nvPr/>
          </p:nvPicPr>
          <p:blipFill>
            <a:blip r:embed="rId4" cstate="print"/>
            <a:srcRect/>
            <a:stretch>
              <a:fillRect/>
            </a:stretch>
          </p:blipFill>
          <p:spPr bwMode="auto">
            <a:xfrm>
              <a:off x="7543799" y="3276600"/>
              <a:ext cx="1741885" cy="1447800"/>
            </a:xfrm>
            <a:prstGeom prst="rect">
              <a:avLst/>
            </a:prstGeom>
            <a:noFill/>
            <a:ln w="9525">
              <a:noFill/>
              <a:miter lim="800000"/>
              <a:headEnd/>
              <a:tailEnd/>
            </a:ln>
            <a:effectLst/>
          </p:spPr>
        </p:pic>
        <p:pic>
          <p:nvPicPr>
            <p:cNvPr id="43" name="Picture 19"/>
            <p:cNvPicPr>
              <a:picLocks noChangeAspect="1" noChangeArrowheads="1"/>
            </p:cNvPicPr>
            <p:nvPr/>
          </p:nvPicPr>
          <p:blipFill>
            <a:blip r:embed="rId5" cstate="print"/>
            <a:srcRect/>
            <a:stretch>
              <a:fillRect/>
            </a:stretch>
          </p:blipFill>
          <p:spPr bwMode="auto">
            <a:xfrm>
              <a:off x="7543799" y="4876800"/>
              <a:ext cx="1741885" cy="1447800"/>
            </a:xfrm>
            <a:prstGeom prst="rect">
              <a:avLst/>
            </a:prstGeom>
            <a:noFill/>
            <a:ln w="9525">
              <a:noFill/>
              <a:miter lim="800000"/>
              <a:headEnd/>
              <a:tailEnd/>
            </a:ln>
            <a:effectLst/>
          </p:spPr>
        </p:pic>
        <p:sp>
          <p:nvSpPr>
            <p:cNvPr id="44" name="TextBox 43"/>
            <p:cNvSpPr txBox="1"/>
            <p:nvPr/>
          </p:nvSpPr>
          <p:spPr>
            <a:xfrm>
              <a:off x="7924800" y="3362980"/>
              <a:ext cx="1447800" cy="400110"/>
            </a:xfrm>
            <a:prstGeom prst="rect">
              <a:avLst/>
            </a:prstGeom>
            <a:noFill/>
          </p:spPr>
          <p:txBody>
            <a:bodyPr wrap="square" rtlCol="0">
              <a:spAutoFit/>
            </a:bodyPr>
            <a:lstStyle/>
            <a:p>
              <a:r>
                <a:rPr lang="en-US" sz="2000" dirty="0" smtClean="0">
                  <a:solidFill>
                    <a:srgbClr val="C00000"/>
                  </a:solidFill>
                </a:rPr>
                <a:t>Horse</a:t>
              </a:r>
              <a:endParaRPr lang="en-US" sz="2000" dirty="0">
                <a:solidFill>
                  <a:srgbClr val="C00000"/>
                </a:solidFill>
              </a:endParaRPr>
            </a:p>
          </p:txBody>
        </p:sp>
        <p:sp>
          <p:nvSpPr>
            <p:cNvPr id="45" name="TextBox 44"/>
            <p:cNvSpPr txBox="1"/>
            <p:nvPr/>
          </p:nvSpPr>
          <p:spPr>
            <a:xfrm>
              <a:off x="7467600" y="4248090"/>
              <a:ext cx="1447800" cy="400110"/>
            </a:xfrm>
            <a:prstGeom prst="rect">
              <a:avLst/>
            </a:prstGeom>
            <a:noFill/>
          </p:spPr>
          <p:txBody>
            <a:bodyPr wrap="square" rtlCol="0">
              <a:spAutoFit/>
            </a:bodyPr>
            <a:lstStyle/>
            <a:p>
              <a:r>
                <a:rPr lang="en-US" sz="2000" dirty="0" smtClean="0">
                  <a:solidFill>
                    <a:srgbClr val="C00000"/>
                  </a:solidFill>
                </a:rPr>
                <a:t>Grass</a:t>
              </a:r>
              <a:endParaRPr lang="en-US" sz="2000" dirty="0">
                <a:solidFill>
                  <a:srgbClr val="C00000"/>
                </a:solidFill>
              </a:endParaRPr>
            </a:p>
          </p:txBody>
        </p:sp>
      </p:grpSp>
      <p:graphicFrame>
        <p:nvGraphicFramePr>
          <p:cNvPr id="52" name="Object 14"/>
          <p:cNvGraphicFramePr>
            <a:graphicFrameLocks noChangeAspect="1"/>
          </p:cNvGraphicFramePr>
          <p:nvPr/>
        </p:nvGraphicFramePr>
        <p:xfrm>
          <a:off x="0" y="1981200"/>
          <a:ext cx="8818562" cy="1400175"/>
        </p:xfrm>
        <a:graphic>
          <a:graphicData uri="http://schemas.openxmlformats.org/presentationml/2006/ole">
            <p:oleObj spid="_x0000_s195587" name="Equation" r:id="rId6" imgW="4254480" imgH="685800" progId="Equation.3">
              <p:embed/>
            </p:oleObj>
          </a:graphicData>
        </a:graphic>
      </p:graphicFrame>
    </p:spTree>
    <p:custDataLst>
      <p:tags r:id="rId2"/>
    </p:custDataLst>
  </p:cSld>
  <p:clrMapOvr>
    <a:masterClrMapping/>
  </p:clrMapOvr>
  <p:transition advTm="1392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ox(in)">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Recursive Formulation</a:t>
            </a:r>
            <a:r>
              <a:rPr lang="en-US" dirty="0" smtClean="0"/>
              <a:t>.</a:t>
            </a:r>
            <a:endParaRPr lang="en-US" dirty="0"/>
          </a:p>
        </p:txBody>
      </p:sp>
      <p:sp>
        <p:nvSpPr>
          <p:cNvPr id="3" name="Content Placeholder 2"/>
          <p:cNvSpPr>
            <a:spLocks noGrp="1"/>
          </p:cNvSpPr>
          <p:nvPr>
            <p:ph idx="1"/>
          </p:nvPr>
        </p:nvSpPr>
        <p:spPr/>
        <p:txBody>
          <a:bodyPr/>
          <a:lstStyle/>
          <a:p>
            <a:r>
              <a:rPr lang="en-US" dirty="0" smtClean="0"/>
              <a:t>The hierarchical structure means that the  energy for the graph can be computed recursively.</a:t>
            </a:r>
          </a:p>
          <a:p>
            <a:r>
              <a:rPr lang="en-US" dirty="0" smtClean="0"/>
              <a:t>Energy for states (</a:t>
            </a:r>
            <a:r>
              <a:rPr lang="en-US" i="1" dirty="0" err="1" smtClean="0"/>
              <a:t>y</a:t>
            </a:r>
            <a:r>
              <a:rPr lang="en-US" dirty="0" err="1" smtClean="0"/>
              <a:t>’s</a:t>
            </a:r>
            <a:r>
              <a:rPr lang="en-US" dirty="0" smtClean="0"/>
              <a:t>) of the L+1 levels is the energy of L levels plus energy terms linking level L to L+1.</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476162" name="Object 2"/>
          <p:cNvGraphicFramePr>
            <a:graphicFrameLocks noChangeAspect="1"/>
          </p:cNvGraphicFramePr>
          <p:nvPr/>
        </p:nvGraphicFramePr>
        <p:xfrm>
          <a:off x="481012" y="4724400"/>
          <a:ext cx="8662988" cy="1476375"/>
        </p:xfrm>
        <a:graphic>
          <a:graphicData uri="http://schemas.openxmlformats.org/presentationml/2006/ole">
            <p:oleObj spid="_x0000_s476162" name="Equation" r:id="rId3" imgW="4254480" imgH="6858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rPr>
              <a:t>Recursive </a:t>
            </a:r>
            <a:r>
              <a:rPr lang="en-US" dirty="0" smtClean="0">
                <a:solidFill>
                  <a:srgbClr val="FFFF00"/>
                </a:solidFill>
              </a:rPr>
              <a:t>Inference</a:t>
            </a:r>
            <a:endParaRPr lang="en-US" dirty="0">
              <a:solidFill>
                <a:srgbClr val="FFFF00"/>
              </a:solidFill>
            </a:endParaRPr>
          </a:p>
        </p:txBody>
      </p:sp>
      <p:sp>
        <p:nvSpPr>
          <p:cNvPr id="3" name="Content Placeholder 2"/>
          <p:cNvSpPr>
            <a:spLocks noGrp="1"/>
          </p:cNvSpPr>
          <p:nvPr>
            <p:ph idx="1"/>
          </p:nvPr>
        </p:nvSpPr>
        <p:spPr>
          <a:xfrm>
            <a:off x="457200" y="1600201"/>
            <a:ext cx="8229600" cy="1981199"/>
          </a:xfrm>
        </p:spPr>
        <p:txBody>
          <a:bodyPr>
            <a:normAutofit/>
          </a:bodyPr>
          <a:lstStyle/>
          <a:p>
            <a:r>
              <a:rPr lang="en-US" sz="3000" dirty="0" smtClean="0"/>
              <a:t>Inference task:</a:t>
            </a:r>
          </a:p>
          <a:p>
            <a:endParaRPr lang="en-US" sz="3000" dirty="0" smtClean="0"/>
          </a:p>
          <a:p>
            <a:r>
              <a:rPr lang="en-US" sz="3000" dirty="0" smtClean="0"/>
              <a:t>Recursive Optimization:</a:t>
            </a:r>
          </a:p>
          <a:p>
            <a:endParaRPr lang="en-US" dirty="0" smtClean="0"/>
          </a:p>
          <a:p>
            <a:endParaRPr lang="en-US" dirty="0" smtClean="0"/>
          </a:p>
          <a:p>
            <a:endParaRPr lang="en-US" dirty="0" smtClean="0"/>
          </a:p>
          <a:p>
            <a:endParaRPr lang="en-US" dirty="0" smtClean="0"/>
          </a:p>
        </p:txBody>
      </p:sp>
      <p:sp>
        <p:nvSpPr>
          <p:cNvPr id="24" name="Slide Number Placeholder 23"/>
          <p:cNvSpPr>
            <a:spLocks noGrp="1"/>
          </p:cNvSpPr>
          <p:nvPr>
            <p:ph type="sldNum" sz="quarter" idx="12"/>
          </p:nvPr>
        </p:nvSpPr>
        <p:spPr/>
        <p:txBody>
          <a:bodyPr>
            <a:normAutofit fontScale="92500" lnSpcReduction="20000"/>
          </a:bodyPr>
          <a:lstStyle/>
          <a:p>
            <a:fld id="{B6F15528-21DE-4FAA-801E-634DDDAF4B2B}" type="slidenum">
              <a:rPr lang="en-US" smtClean="0"/>
              <a:pPr/>
              <a:t>12</a:t>
            </a:fld>
            <a:endParaRPr lang="en-US"/>
          </a:p>
        </p:txBody>
      </p:sp>
      <p:graphicFrame>
        <p:nvGraphicFramePr>
          <p:cNvPr id="75782" name="Object 6"/>
          <p:cNvGraphicFramePr>
            <a:graphicFrameLocks noChangeAspect="1"/>
          </p:cNvGraphicFramePr>
          <p:nvPr/>
        </p:nvGraphicFramePr>
        <p:xfrm>
          <a:off x="3505200" y="1600200"/>
          <a:ext cx="2971800" cy="762000"/>
        </p:xfrm>
        <a:graphic>
          <a:graphicData uri="http://schemas.openxmlformats.org/presentationml/2006/ole">
            <p:oleObj spid="_x0000_s316418" name="Equation" r:id="rId5" imgW="1257120" imgH="342720" progId="Equation.3">
              <p:embed/>
            </p:oleObj>
          </a:graphicData>
        </a:graphic>
      </p:graphicFrame>
      <p:grpSp>
        <p:nvGrpSpPr>
          <p:cNvPr id="4" name="Group 14"/>
          <p:cNvGrpSpPr/>
          <p:nvPr/>
        </p:nvGrpSpPr>
        <p:grpSpPr>
          <a:xfrm>
            <a:off x="609600" y="3200400"/>
            <a:ext cx="7961313" cy="1798883"/>
            <a:chOff x="705453" y="3455987"/>
            <a:chExt cx="9142413" cy="2103187"/>
          </a:xfrm>
        </p:grpSpPr>
        <p:graphicFrame>
          <p:nvGraphicFramePr>
            <p:cNvPr id="75783" name="Object 7"/>
            <p:cNvGraphicFramePr>
              <a:graphicFrameLocks noChangeAspect="1"/>
            </p:cNvGraphicFramePr>
            <p:nvPr/>
          </p:nvGraphicFramePr>
          <p:xfrm>
            <a:off x="705453" y="3958975"/>
            <a:ext cx="9142413" cy="1600199"/>
          </p:xfrm>
          <a:graphic>
            <a:graphicData uri="http://schemas.openxmlformats.org/presentationml/2006/ole">
              <p:oleObj spid="_x0000_s316419" name="Equation" r:id="rId6" imgW="3708360" imgH="634680" progId="Equation.3">
                <p:embed/>
              </p:oleObj>
            </a:graphicData>
          </a:graphic>
        </p:graphicFrame>
        <p:cxnSp>
          <p:nvCxnSpPr>
            <p:cNvPr id="11" name="Straight Connector 10"/>
            <p:cNvCxnSpPr/>
            <p:nvPr/>
          </p:nvCxnSpPr>
          <p:spPr>
            <a:xfrm rot="5400000" flipH="1" flipV="1">
              <a:off x="9079897" y="3925854"/>
              <a:ext cx="22860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1066801" y="3810000"/>
              <a:ext cx="8126603" cy="2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953294" y="39235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62400" y="3455987"/>
              <a:ext cx="1752600" cy="431809"/>
            </a:xfrm>
            <a:prstGeom prst="rect">
              <a:avLst/>
            </a:prstGeom>
            <a:noFill/>
          </p:spPr>
          <p:txBody>
            <a:bodyPr wrap="square" rtlCol="0">
              <a:spAutoFit/>
            </a:bodyPr>
            <a:lstStyle/>
            <a:p>
              <a:r>
                <a:rPr lang="en-US" dirty="0" smtClean="0"/>
                <a:t>Recursion</a:t>
              </a:r>
              <a:endParaRPr lang="en-US" dirty="0"/>
            </a:p>
          </p:txBody>
        </p:sp>
      </p:grpSp>
      <p:graphicFrame>
        <p:nvGraphicFramePr>
          <p:cNvPr id="75786" name="Object 10"/>
          <p:cNvGraphicFramePr>
            <a:graphicFrameLocks noChangeAspect="1"/>
          </p:cNvGraphicFramePr>
          <p:nvPr/>
        </p:nvGraphicFramePr>
        <p:xfrm>
          <a:off x="5791200" y="5029200"/>
          <a:ext cx="2136775" cy="501650"/>
        </p:xfrm>
        <a:graphic>
          <a:graphicData uri="http://schemas.openxmlformats.org/presentationml/2006/ole">
            <p:oleObj spid="_x0000_s316420" name="Equation" r:id="rId7" imgW="901440" imgH="203040" progId="Equation.3">
              <p:embed/>
            </p:oleObj>
          </a:graphicData>
        </a:graphic>
      </p:graphicFrame>
      <p:graphicFrame>
        <p:nvGraphicFramePr>
          <p:cNvPr id="75787" name="Object 11"/>
          <p:cNvGraphicFramePr>
            <a:graphicFrameLocks noChangeAspect="1"/>
          </p:cNvGraphicFramePr>
          <p:nvPr/>
        </p:nvGraphicFramePr>
        <p:xfrm>
          <a:off x="5029200" y="2514600"/>
          <a:ext cx="3048000" cy="838200"/>
        </p:xfrm>
        <a:graphic>
          <a:graphicData uri="http://schemas.openxmlformats.org/presentationml/2006/ole">
            <p:oleObj spid="_x0000_s316421" name="Equation" r:id="rId8" imgW="1269720" imgH="355320" progId="Equation.3">
              <p:embed/>
            </p:oleObj>
          </a:graphicData>
        </a:graphic>
      </p:graphicFrame>
      <p:sp>
        <p:nvSpPr>
          <p:cNvPr id="16" name="Content Placeholder 2"/>
          <p:cNvSpPr txBox="1">
            <a:spLocks/>
          </p:cNvSpPr>
          <p:nvPr/>
        </p:nvSpPr>
        <p:spPr>
          <a:xfrm>
            <a:off x="533400" y="4953000"/>
            <a:ext cx="8382000" cy="685799"/>
          </a:xfrm>
          <a:prstGeom prst="rect">
            <a:avLst/>
          </a:prstGeom>
        </p:spPr>
        <p:txBody>
          <a:bodyPr>
            <a:normAutofit/>
          </a:bodyPr>
          <a:lstStyle/>
          <a:p>
            <a:pPr marL="292100" indent="-292100">
              <a:buClr>
                <a:schemeClr val="accent1"/>
              </a:buClr>
              <a:buSzPct val="70000"/>
              <a:buFont typeface="Wingdings 2"/>
              <a:buChar char=""/>
            </a:pPr>
            <a:r>
              <a:rPr lang="en-US" sz="2800" dirty="0" smtClean="0"/>
              <a:t>Polynomial-time Complexity:</a:t>
            </a: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Rectangle 25"/>
          <p:cNvSpPr/>
          <p:nvPr/>
        </p:nvSpPr>
        <p:spPr>
          <a:xfrm>
            <a:off x="4648200" y="3581400"/>
            <a:ext cx="533400" cy="76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cSld>
  <p:clrMapOvr>
    <a:masterClrMapping/>
  </p:clrMapOvr>
  <p:transition advTm="1137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5787"/>
                                        </p:tgtEl>
                                        <p:attrNameLst>
                                          <p:attrName>style.visibility</p:attrName>
                                        </p:attrNameLst>
                                      </p:cBhvr>
                                      <p:to>
                                        <p:strVal val="visible"/>
                                      </p:to>
                                    </p:set>
                                    <p:animEffect transition="in" filter="box(in)">
                                      <p:cBhvr>
                                        <p:cTn id="12" dur="500"/>
                                        <p:tgtEl>
                                          <p:spTgt spid="757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5786"/>
                                        </p:tgtEl>
                                        <p:attrNameLst>
                                          <p:attrName>style.visibility</p:attrName>
                                        </p:attrNameLst>
                                      </p:cBhvr>
                                      <p:to>
                                        <p:strVal val="visible"/>
                                      </p:to>
                                    </p:set>
                                    <p:animEffect transition="in" filter="box(in)">
                                      <p:cBhvr>
                                        <p:cTn id="27" dur="500"/>
                                        <p:tgtEl>
                                          <p:spTgt spid="7578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solidFill>
                  <a:srgbClr val="FFFF00"/>
                </a:solidFill>
              </a:rPr>
              <a:t>Learning the Model (supervised)</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Specify  factor functions g(.) and f(.)</a:t>
            </a:r>
          </a:p>
          <a:p>
            <a:endParaRPr lang="en-US" dirty="0" smtClean="0"/>
          </a:p>
          <a:p>
            <a:r>
              <a:rPr lang="en-US" dirty="0" smtClean="0"/>
              <a:t>Learn their parameters from training data (supervised).</a:t>
            </a:r>
          </a:p>
          <a:p>
            <a:endParaRPr lang="en-US" dirty="0" smtClean="0"/>
          </a:p>
          <a:p>
            <a:r>
              <a:rPr lang="en-US" dirty="0" smtClean="0"/>
              <a:t>Structure </a:t>
            </a:r>
            <a:r>
              <a:rPr lang="en-US" dirty="0" err="1" smtClean="0"/>
              <a:t>Perceptron</a:t>
            </a:r>
            <a:r>
              <a:rPr lang="en-US" dirty="0" smtClean="0"/>
              <a:t> -- a machine learning approximation to Maximum Likelihood of parameters of P(W|I).</a:t>
            </a:r>
          </a:p>
          <a:p>
            <a:endParaRPr 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3536"/>
            <a:ext cx="10210800" cy="1143000"/>
          </a:xfrm>
        </p:spPr>
        <p:txBody>
          <a:bodyPr>
            <a:normAutofit/>
          </a:bodyPr>
          <a:lstStyle/>
          <a:p>
            <a:r>
              <a:rPr lang="en-US" dirty="0" err="1" smtClean="0">
                <a:solidFill>
                  <a:srgbClr val="FFFF00"/>
                </a:solidFill>
              </a:rPr>
              <a:t>Learning:Structure</a:t>
            </a:r>
            <a:r>
              <a:rPr lang="en-US" dirty="0" smtClean="0">
                <a:solidFill>
                  <a:srgbClr val="FFFF00"/>
                </a:solidFill>
              </a:rPr>
              <a:t> </a:t>
            </a:r>
            <a:r>
              <a:rPr lang="en-US" dirty="0" err="1" smtClean="0">
                <a:solidFill>
                  <a:srgbClr val="FFFF00"/>
                </a:solidFill>
              </a:rPr>
              <a:t>Perceptron</a:t>
            </a:r>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762000" y="1798320"/>
            <a:ext cx="8382000" cy="5059680"/>
          </a:xfrm>
        </p:spPr>
        <p:txBody>
          <a:bodyPr>
            <a:normAutofit/>
          </a:bodyPr>
          <a:lstStyle/>
          <a:p>
            <a:pPr>
              <a:buNone/>
            </a:pPr>
            <a:r>
              <a:rPr lang="en-US" sz="2800" dirty="0" smtClean="0"/>
              <a:t>Input: a set of images with ground truth </a:t>
            </a:r>
          </a:p>
          <a:p>
            <a:r>
              <a:rPr lang="en-US" sz="2800" dirty="0" smtClean="0"/>
              <a:t>.     Set parameters</a:t>
            </a:r>
          </a:p>
          <a:p>
            <a:r>
              <a:rPr lang="en-US" sz="2800" dirty="0" smtClean="0"/>
              <a:t>Training algorithm (Collins 02):</a:t>
            </a:r>
          </a:p>
          <a:p>
            <a:pPr lvl="1">
              <a:buNone/>
            </a:pPr>
            <a:r>
              <a:rPr lang="en-US" dirty="0" smtClean="0"/>
              <a:t>Loop over training samples:  </a:t>
            </a:r>
            <a:r>
              <a:rPr lang="en-US" dirty="0" err="1" smtClean="0"/>
              <a:t>i</a:t>
            </a:r>
            <a:r>
              <a:rPr lang="en-US" dirty="0" smtClean="0"/>
              <a:t> = 1 to N</a:t>
            </a:r>
          </a:p>
          <a:p>
            <a:pPr lvl="1">
              <a:buNone/>
            </a:pPr>
            <a:r>
              <a:rPr lang="en-US" dirty="0" smtClean="0"/>
              <a:t>    Step 1: find the best using inference:</a:t>
            </a:r>
          </a:p>
          <a:p>
            <a:pPr lvl="1">
              <a:buNone/>
            </a:pPr>
            <a:endParaRPr lang="en-US" dirty="0" smtClean="0"/>
          </a:p>
          <a:p>
            <a:pPr lvl="1">
              <a:buNone/>
            </a:pPr>
            <a:r>
              <a:rPr lang="en-US" dirty="0" smtClean="0"/>
              <a:t>    Step 2: Update the parameters:     </a:t>
            </a:r>
          </a:p>
          <a:p>
            <a:pPr lvl="1">
              <a:buNone/>
            </a:pPr>
            <a:endParaRPr lang="en-US" dirty="0" smtClean="0"/>
          </a:p>
          <a:p>
            <a:pPr lvl="1">
              <a:buNone/>
            </a:pPr>
            <a:r>
              <a:rPr lang="en-US" dirty="0" smtClean="0"/>
              <a:t>End of Loop. </a:t>
            </a:r>
          </a:p>
          <a:p>
            <a:pPr lvl="1">
              <a:buNone/>
            </a:pPr>
            <a:endParaRPr lang="en-US" dirty="0" smtClean="0"/>
          </a:p>
          <a:p>
            <a:pPr lvl="1"/>
            <a:endParaRPr lang="en-US" dirty="0"/>
          </a:p>
        </p:txBody>
      </p:sp>
      <p:sp>
        <p:nvSpPr>
          <p:cNvPr id="5" name="Slide Number Placeholder 4"/>
          <p:cNvSpPr>
            <a:spLocks noGrp="1"/>
          </p:cNvSpPr>
          <p:nvPr>
            <p:ph type="sldNum" sz="quarter" idx="12"/>
          </p:nvPr>
        </p:nvSpPr>
        <p:spPr>
          <a:xfrm>
            <a:off x="6934200" y="6400800"/>
            <a:ext cx="2133600" cy="365125"/>
          </a:xfrm>
        </p:spPr>
        <p:txBody>
          <a:bodyPr/>
          <a:lstStyle/>
          <a:p>
            <a:fld id="{B6F15528-21DE-4FAA-801E-634DDDAF4B2B}" type="slidenum">
              <a:rPr lang="en-US" smtClean="0"/>
              <a:pPr/>
              <a:t>14</a:t>
            </a:fld>
            <a:endParaRPr lang="en-US" dirty="0"/>
          </a:p>
        </p:txBody>
      </p:sp>
      <p:graphicFrame>
        <p:nvGraphicFramePr>
          <p:cNvPr id="41986" name="Object 2"/>
          <p:cNvGraphicFramePr>
            <a:graphicFrameLocks noChangeAspect="1"/>
          </p:cNvGraphicFramePr>
          <p:nvPr/>
        </p:nvGraphicFramePr>
        <p:xfrm>
          <a:off x="2514600" y="4038599"/>
          <a:ext cx="3200400" cy="690631"/>
        </p:xfrm>
        <a:graphic>
          <a:graphicData uri="http://schemas.openxmlformats.org/presentationml/2006/ole">
            <p:oleObj spid="_x0000_s304130" name="Equation" r:id="rId4" imgW="1307880" imgH="342720" progId="Equation.3">
              <p:embed/>
            </p:oleObj>
          </a:graphicData>
        </a:graphic>
      </p:graphicFrame>
      <p:graphicFrame>
        <p:nvGraphicFramePr>
          <p:cNvPr id="41988" name="Object 4"/>
          <p:cNvGraphicFramePr>
            <a:graphicFrameLocks noChangeAspect="1"/>
          </p:cNvGraphicFramePr>
          <p:nvPr/>
        </p:nvGraphicFramePr>
        <p:xfrm>
          <a:off x="2057400" y="5029200"/>
          <a:ext cx="3795712" cy="411163"/>
        </p:xfrm>
        <a:graphic>
          <a:graphicData uri="http://schemas.openxmlformats.org/presentationml/2006/ole">
            <p:oleObj spid="_x0000_s304131" name="Equation" r:id="rId5" imgW="1739880" imgH="228600" progId="Equation.3">
              <p:embed/>
            </p:oleObj>
          </a:graphicData>
        </a:graphic>
      </p:graphicFrame>
      <p:sp>
        <p:nvSpPr>
          <p:cNvPr id="14" name="TextBox 13"/>
          <p:cNvSpPr txBox="1"/>
          <p:nvPr/>
        </p:nvSpPr>
        <p:spPr>
          <a:xfrm>
            <a:off x="5486400" y="5701958"/>
            <a:ext cx="3657600" cy="830997"/>
          </a:xfrm>
          <a:prstGeom prst="rect">
            <a:avLst/>
          </a:prstGeom>
          <a:noFill/>
        </p:spPr>
        <p:txBody>
          <a:bodyPr wrap="square" rtlCol="0">
            <a:spAutoFit/>
          </a:bodyPr>
          <a:lstStyle/>
          <a:p>
            <a:r>
              <a:rPr lang="en-US" sz="2400" dirty="0" smtClean="0">
                <a:solidFill>
                  <a:srgbClr val="FFFF00"/>
                </a:solidFill>
              </a:rPr>
              <a:t>Inference is critical  for  learning</a:t>
            </a:r>
            <a:endParaRPr lang="en-US" sz="2400" dirty="0">
              <a:solidFill>
                <a:srgbClr val="FFFF00"/>
              </a:solidFill>
            </a:endParaRPr>
          </a:p>
        </p:txBody>
      </p:sp>
      <p:cxnSp>
        <p:nvCxnSpPr>
          <p:cNvPr id="16" name="Straight Arrow Connector 15"/>
          <p:cNvCxnSpPr>
            <a:stCxn id="14" idx="0"/>
          </p:cNvCxnSpPr>
          <p:nvPr/>
        </p:nvCxnSpPr>
        <p:spPr>
          <a:xfrm rot="16200000" flipV="1">
            <a:off x="6130499" y="4517257"/>
            <a:ext cx="1150203"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989" name="Object 5"/>
          <p:cNvGraphicFramePr>
            <a:graphicFrameLocks noChangeAspect="1"/>
          </p:cNvGraphicFramePr>
          <p:nvPr/>
        </p:nvGraphicFramePr>
        <p:xfrm>
          <a:off x="7467600" y="1905000"/>
          <a:ext cx="1270717" cy="381000"/>
        </p:xfrm>
        <a:graphic>
          <a:graphicData uri="http://schemas.openxmlformats.org/presentationml/2006/ole">
            <p:oleObj spid="_x0000_s304132" name="Equation" r:id="rId6" imgW="723600" imgH="241200" progId="Equation.3">
              <p:embed/>
            </p:oleObj>
          </a:graphicData>
        </a:graphic>
      </p:graphicFrame>
      <p:graphicFrame>
        <p:nvGraphicFramePr>
          <p:cNvPr id="10" name="Object 3"/>
          <p:cNvGraphicFramePr>
            <a:graphicFrameLocks noChangeAspect="1"/>
          </p:cNvGraphicFramePr>
          <p:nvPr/>
        </p:nvGraphicFramePr>
        <p:xfrm>
          <a:off x="4267200" y="2286000"/>
          <a:ext cx="1401762" cy="439738"/>
        </p:xfrm>
        <a:graphic>
          <a:graphicData uri="http://schemas.openxmlformats.org/presentationml/2006/ole">
            <p:oleObj spid="_x0000_s304133" name="Equation" r:id="rId7" imgW="660240" imgH="203040" progId="Equation.3">
              <p:embed/>
            </p:oleObj>
          </a:graphicData>
        </a:graphic>
      </p:graphicFrame>
      <p:graphicFrame>
        <p:nvGraphicFramePr>
          <p:cNvPr id="11" name="Object 4"/>
          <p:cNvGraphicFramePr>
            <a:graphicFrameLocks noChangeAspect="1"/>
          </p:cNvGraphicFramePr>
          <p:nvPr/>
        </p:nvGraphicFramePr>
        <p:xfrm>
          <a:off x="6019800" y="2286000"/>
          <a:ext cx="2732088" cy="401245"/>
        </p:xfrm>
        <a:graphic>
          <a:graphicData uri="http://schemas.openxmlformats.org/presentationml/2006/ole">
            <p:oleObj spid="_x0000_s304134" name="Equation" r:id="rId8" imgW="1346040" imgH="203040" progId="Equation.3">
              <p:embed/>
            </p:oleObj>
          </a:graphicData>
        </a:graphic>
      </p:graphicFrame>
      <p:graphicFrame>
        <p:nvGraphicFramePr>
          <p:cNvPr id="41993" name="Object 9"/>
          <p:cNvGraphicFramePr>
            <a:graphicFrameLocks noChangeAspect="1"/>
          </p:cNvGraphicFramePr>
          <p:nvPr/>
        </p:nvGraphicFramePr>
        <p:xfrm>
          <a:off x="-914400" y="6858000"/>
          <a:ext cx="6594475" cy="762000"/>
        </p:xfrm>
        <a:graphic>
          <a:graphicData uri="http://schemas.openxmlformats.org/presentationml/2006/ole">
            <p:oleObj spid="_x0000_s304135" name="Equation" r:id="rId9" imgW="2311200" imgH="33012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Examples: Image Labeling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Task:  Image Segmentation and</a:t>
            </a:r>
            <a:r>
              <a:rPr lang="zh-CN" altLang="en-US" dirty="0" smtClean="0"/>
              <a:t> </a:t>
            </a:r>
            <a:r>
              <a:rPr lang="en-US" altLang="zh-CN" dirty="0" smtClean="0"/>
              <a:t>Labeling.</a:t>
            </a:r>
          </a:p>
          <a:p>
            <a:r>
              <a:rPr lang="en-US" altLang="zh-CN" dirty="0" smtClean="0"/>
              <a:t>Microsoft (and PASCAL) datasets. </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6" name="Picture 2"/>
          <p:cNvPicPr>
            <a:picLocks noChangeAspect="1" noChangeArrowheads="1"/>
          </p:cNvPicPr>
          <p:nvPr/>
        </p:nvPicPr>
        <p:blipFill>
          <a:blip r:embed="rId2" cstate="print"/>
          <a:srcRect r="1190" b="2273"/>
          <a:stretch>
            <a:fillRect/>
          </a:stretch>
        </p:blipFill>
        <p:spPr bwMode="auto">
          <a:xfrm>
            <a:off x="838200" y="2819400"/>
            <a:ext cx="7620000" cy="37640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686800" cy="1417638"/>
          </a:xfrm>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16</a:t>
            </a:fld>
            <a:endParaRPr lang="en-US"/>
          </a:p>
        </p:txBody>
      </p:sp>
      <p:pic>
        <p:nvPicPr>
          <p:cNvPr id="44034" name="Picture 2" descr="C:\leo workspace\papers\paper image parsing 2008\figures\parseresult.jpg"/>
          <p:cNvPicPr>
            <a:picLocks noChangeAspect="1" noChangeArrowheads="1"/>
          </p:cNvPicPr>
          <p:nvPr/>
        </p:nvPicPr>
        <p:blipFill>
          <a:blip r:embed="rId2" cstate="print"/>
          <a:srcRect l="1144" t="41696"/>
          <a:stretch>
            <a:fillRect/>
          </a:stretch>
        </p:blipFill>
        <p:spPr bwMode="auto">
          <a:xfrm>
            <a:off x="228600" y="381000"/>
            <a:ext cx="8686800" cy="598496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0682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Performance</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MSRC – Global 81.2%, Average 74.1%</a:t>
            </a:r>
          </a:p>
          <a:p>
            <a:r>
              <a:rPr lang="en-US" dirty="0" smtClean="0"/>
              <a:t>(state-of-art in CVPR 2008).</a:t>
            </a:r>
          </a:p>
          <a:p>
            <a:r>
              <a:rPr lang="en-US" dirty="0" smtClean="0"/>
              <a:t>Note: with lowest level only (no hierarchy):</a:t>
            </a:r>
          </a:p>
          <a:p>
            <a:r>
              <a:rPr lang="en-US" dirty="0" smtClean="0"/>
              <a:t> Global 75.9%, Average 67.2%.</a:t>
            </a:r>
          </a:p>
          <a:p>
            <a:r>
              <a:rPr lang="en-US" i="1" dirty="0" smtClean="0"/>
              <a:t>Note: accuracy very high approx 95% for certain classes (sky, road, grass).</a:t>
            </a:r>
          </a:p>
          <a:p>
            <a:endParaRPr lang="en-US" dirty="0" smtClean="0"/>
          </a:p>
          <a:p>
            <a:r>
              <a:rPr lang="en-US" dirty="0" smtClean="0"/>
              <a:t>Pascal VOC 2007:</a:t>
            </a:r>
          </a:p>
          <a:p>
            <a:r>
              <a:rPr lang="en-US" dirty="0" smtClean="0"/>
              <a:t>Global 67.2%, Average 26.5% (comparable to state-of-art).</a:t>
            </a:r>
          </a:p>
          <a:p>
            <a:r>
              <a:rPr lang="en-US" dirty="0" err="1" smtClean="0"/>
              <a:t>Ladicky</a:t>
            </a:r>
            <a:r>
              <a:rPr lang="en-US" dirty="0" smtClean="0"/>
              <a:t> et al ICCV 2009.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Example (2): Object Detection</a:t>
            </a:r>
            <a:endParaRPr lang="en-US" dirty="0">
              <a:solidFill>
                <a:srgbClr val="FFFF00"/>
              </a:solidFill>
            </a:endParaRPr>
          </a:p>
        </p:txBody>
      </p:sp>
      <p:sp>
        <p:nvSpPr>
          <p:cNvPr id="3" name="Content Placeholder 2"/>
          <p:cNvSpPr>
            <a:spLocks noGrp="1"/>
          </p:cNvSpPr>
          <p:nvPr>
            <p:ph idx="1"/>
          </p:nvPr>
        </p:nvSpPr>
        <p:spPr>
          <a:xfrm>
            <a:off x="228600" y="1646236"/>
            <a:ext cx="8458200" cy="4906963"/>
          </a:xfrm>
        </p:spPr>
        <p:txBody>
          <a:bodyPr>
            <a:normAutofit/>
          </a:bodyPr>
          <a:lstStyle/>
          <a:p>
            <a:r>
              <a:rPr lang="en-US" dirty="0" smtClean="0"/>
              <a:t>Hierarchical Models of Objects.</a:t>
            </a:r>
          </a:p>
          <a:p>
            <a:r>
              <a:rPr lang="en-US" dirty="0" smtClean="0"/>
              <a:t>Movable Parts.</a:t>
            </a:r>
          </a:p>
          <a:p>
            <a:r>
              <a:rPr lang="en-US" dirty="0" smtClean="0"/>
              <a:t>Several Hierarchies to take into account different viewpoints.</a:t>
            </a:r>
          </a:p>
          <a:p>
            <a:pPr>
              <a:buNone/>
            </a:pPr>
            <a:endParaRPr lang="en-US" dirty="0" smtClean="0"/>
          </a:p>
          <a:p>
            <a:r>
              <a:rPr lang="en-US" dirty="0" smtClean="0"/>
              <a:t>Energy– data &amp; prior terms.</a:t>
            </a:r>
          </a:p>
          <a:p>
            <a:r>
              <a:rPr lang="en-US" dirty="0" smtClean="0"/>
              <a:t>Energy can be computed recursively.</a:t>
            </a:r>
          </a:p>
          <a:p>
            <a:r>
              <a:rPr lang="en-US" dirty="0" smtClean="0"/>
              <a:t> Data  partially supervised – object boxes.</a:t>
            </a:r>
          </a:p>
          <a:p>
            <a:r>
              <a:rPr lang="en-US" i="1" dirty="0" smtClean="0"/>
              <a:t>Zhu, Chen, </a:t>
            </a:r>
            <a:r>
              <a:rPr lang="en-US" i="1" dirty="0" err="1" smtClean="0"/>
              <a:t>Torrabla</a:t>
            </a:r>
            <a:r>
              <a:rPr lang="en-US" i="1" dirty="0" smtClean="0"/>
              <a:t>, Freeman, Yuille (2010)</a:t>
            </a:r>
            <a:endParaRPr lang="en-US"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Overview</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marL="514350" indent="-514350">
              <a:buNone/>
            </a:pPr>
            <a:r>
              <a:rPr lang="en-US" b="1" dirty="0" smtClean="0"/>
              <a:t>(1). Hierarchical part-based models </a:t>
            </a:r>
            <a:r>
              <a:rPr lang="en-US" dirty="0" smtClean="0"/>
              <a:t>with three layers. 4-6 models for each object to allow for pose.</a:t>
            </a:r>
          </a:p>
          <a:p>
            <a:pPr marL="571500" indent="-571500">
              <a:buNone/>
            </a:pPr>
            <a:r>
              <a:rPr lang="en-US" b="1" dirty="0" smtClean="0"/>
              <a:t>(2). Energy potential terms: </a:t>
            </a:r>
            <a:r>
              <a:rPr lang="en-US" dirty="0" smtClean="0"/>
              <a:t>(a) HOGs for edges, (b) Histogram of Words (HOWs) for regional appearance, (c) shape features. </a:t>
            </a:r>
          </a:p>
          <a:p>
            <a:pPr marL="571500" indent="-571500">
              <a:buNone/>
            </a:pPr>
            <a:r>
              <a:rPr lang="en-US" b="1" dirty="0" smtClean="0"/>
              <a:t>(3). Detect objects </a:t>
            </a:r>
            <a:r>
              <a:rPr lang="en-US" dirty="0" smtClean="0"/>
              <a:t>by scanning sub-windows using dynamic programming (to detect positions of the parts).</a:t>
            </a:r>
          </a:p>
          <a:p>
            <a:pPr marL="514350" indent="-514350">
              <a:buNone/>
            </a:pPr>
            <a:r>
              <a:rPr lang="en-US" dirty="0" smtClean="0"/>
              <a:t>(4).  </a:t>
            </a:r>
            <a:r>
              <a:rPr lang="en-US" b="1" dirty="0" smtClean="0"/>
              <a:t>Learn the parameters </a:t>
            </a:r>
            <a:r>
              <a:rPr lang="en-US" dirty="0" smtClean="0"/>
              <a:t>of the models by machine learning:  a variant (</a:t>
            </a:r>
            <a:r>
              <a:rPr lang="en-US" dirty="0" err="1" smtClean="0"/>
              <a:t>iCCCP</a:t>
            </a:r>
            <a:r>
              <a:rPr lang="en-US" dirty="0" smtClean="0"/>
              <a:t>) of Latent SVM.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Motivation</a:t>
            </a:r>
            <a:endParaRPr lang="en-US" dirty="0">
              <a:solidFill>
                <a:srgbClr val="FFFF00"/>
              </a:solidFill>
            </a:endParaRPr>
          </a:p>
        </p:txBody>
      </p:sp>
      <p:sp>
        <p:nvSpPr>
          <p:cNvPr id="3" name="Content Placeholder 2"/>
          <p:cNvSpPr>
            <a:spLocks noGrp="1"/>
          </p:cNvSpPr>
          <p:nvPr>
            <p:ph idx="1"/>
          </p:nvPr>
        </p:nvSpPr>
        <p:spPr>
          <a:xfrm>
            <a:off x="381000" y="1447800"/>
            <a:ext cx="8305800" cy="4724717"/>
          </a:xfrm>
        </p:spPr>
        <p:txBody>
          <a:bodyPr>
            <a:normAutofit lnSpcReduction="10000"/>
          </a:bodyPr>
          <a:lstStyle/>
          <a:p>
            <a:r>
              <a:rPr lang="en-US" dirty="0" smtClean="0"/>
              <a:t>A unified framework for vision  in terms of probability distributions defined on graphs.</a:t>
            </a:r>
          </a:p>
          <a:p>
            <a:pPr>
              <a:buNone/>
            </a:pPr>
            <a:endParaRPr lang="en-US" dirty="0" smtClean="0"/>
          </a:p>
          <a:p>
            <a:r>
              <a:rPr lang="en-US" dirty="0" smtClean="0"/>
              <a:t>Related to Pattern Theory.</a:t>
            </a:r>
          </a:p>
          <a:p>
            <a:pPr>
              <a:buNone/>
            </a:pPr>
            <a:r>
              <a:rPr lang="en-US" dirty="0" smtClean="0"/>
              <a:t>   </a:t>
            </a:r>
            <a:r>
              <a:rPr lang="en-US" i="1" dirty="0" err="1" smtClean="0"/>
              <a:t>Grenander</a:t>
            </a:r>
            <a:r>
              <a:rPr lang="en-US" i="1" dirty="0" smtClean="0"/>
              <a:t>,  Mumford, Geman, SC Zhu.</a:t>
            </a:r>
          </a:p>
          <a:p>
            <a:endParaRPr lang="en-US" dirty="0" smtClean="0"/>
          </a:p>
          <a:p>
            <a:r>
              <a:rPr lang="en-US" dirty="0" smtClean="0"/>
              <a:t>Related to Machine Learning….</a:t>
            </a:r>
          </a:p>
          <a:p>
            <a:endParaRPr lang="en-US" dirty="0" smtClean="0"/>
          </a:p>
          <a:p>
            <a:r>
              <a:rPr lang="en-US" dirty="0" smtClean="0"/>
              <a:t>Related to Biologically Inspired Models…</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Graph Structure</a:t>
            </a:r>
            <a:r>
              <a:rPr lang="en-US" dirty="0" smtClean="0"/>
              <a:t>: </a:t>
            </a:r>
            <a:endParaRPr lang="en-US" dirty="0"/>
          </a:p>
        </p:txBody>
      </p:sp>
      <p:sp>
        <p:nvSpPr>
          <p:cNvPr id="3" name="Content Placeholder 2"/>
          <p:cNvSpPr>
            <a:spLocks noGrp="1"/>
          </p:cNvSpPr>
          <p:nvPr>
            <p:ph idx="1"/>
          </p:nvPr>
        </p:nvSpPr>
        <p:spPr>
          <a:xfrm>
            <a:off x="304800" y="1600200"/>
            <a:ext cx="5943600" cy="4525963"/>
          </a:xfrm>
        </p:spPr>
        <p:txBody>
          <a:bodyPr>
            <a:normAutofit fontScale="92500" lnSpcReduction="20000"/>
          </a:bodyPr>
          <a:lstStyle/>
          <a:p>
            <a:r>
              <a:rPr lang="en-US" dirty="0" smtClean="0"/>
              <a:t>Each hierarchy is a 3-layer tree.</a:t>
            </a:r>
          </a:p>
          <a:p>
            <a:r>
              <a:rPr lang="en-US" dirty="0" smtClean="0"/>
              <a:t>Each node represents a part.</a:t>
            </a:r>
          </a:p>
          <a:p>
            <a:r>
              <a:rPr lang="en-US" dirty="0" smtClean="0"/>
              <a:t>Total of 46 nodes: </a:t>
            </a:r>
          </a:p>
          <a:p>
            <a:r>
              <a:rPr lang="en-US" dirty="0" smtClean="0"/>
              <a:t>(1+9+ 4 x 9)</a:t>
            </a:r>
          </a:p>
          <a:p>
            <a:endParaRPr lang="en-US" dirty="0" smtClean="0"/>
          </a:p>
          <a:p>
            <a:r>
              <a:rPr lang="en-US" dirty="0" smtClean="0"/>
              <a:t>State variables -- each node has a spatial position.</a:t>
            </a:r>
          </a:p>
          <a:p>
            <a:endParaRPr lang="en-US" dirty="0" smtClean="0"/>
          </a:p>
          <a:p>
            <a:r>
              <a:rPr lang="en-US" dirty="0" smtClean="0"/>
              <a:t>Graph edges from parents to child – spatial constraints.</a:t>
            </a:r>
            <a:endParaRPr lang="en-US" dirty="0"/>
          </a:p>
        </p:txBody>
      </p:sp>
      <p:graphicFrame>
        <p:nvGraphicFramePr>
          <p:cNvPr id="23553" name="Object 1"/>
          <p:cNvGraphicFramePr>
            <a:graphicFrameLocks noChangeAspect="1"/>
          </p:cNvGraphicFramePr>
          <p:nvPr/>
        </p:nvGraphicFramePr>
        <p:xfrm>
          <a:off x="5963900" y="1752600"/>
          <a:ext cx="3180100" cy="2852737"/>
        </p:xfrm>
        <a:graphic>
          <a:graphicData uri="http://schemas.openxmlformats.org/presentationml/2006/ole">
            <p:oleObj spid="_x0000_s500738" name="Acrobat Document" r:id="rId4" imgW="1942898" imgH="1742872" progId="AcroExch.Document.7">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Graph Structure</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The parts can move relative to each other enabling  spatial deformations.</a:t>
            </a:r>
          </a:p>
          <a:p>
            <a:r>
              <a:rPr lang="en-US" sz="2400" dirty="0" smtClean="0"/>
              <a:t>Constraints on deformations are imposed by edges between parents and child (learnt).</a:t>
            </a:r>
          </a:p>
          <a:p>
            <a:endParaRPr lang="en-US" dirty="0"/>
          </a:p>
        </p:txBody>
      </p:sp>
      <p:grpSp>
        <p:nvGrpSpPr>
          <p:cNvPr id="4" name="Group 3"/>
          <p:cNvGrpSpPr/>
          <p:nvPr/>
        </p:nvGrpSpPr>
        <p:grpSpPr>
          <a:xfrm>
            <a:off x="914400" y="3276600"/>
            <a:ext cx="7543800" cy="3505200"/>
            <a:chOff x="266700" y="1219200"/>
            <a:chExt cx="10013033" cy="5486400"/>
          </a:xfrm>
        </p:grpSpPr>
        <p:pic>
          <p:nvPicPr>
            <p:cNvPr id="5" name="Picture 3"/>
            <p:cNvPicPr>
              <a:picLocks noChangeAspect="1" noChangeArrowheads="1"/>
            </p:cNvPicPr>
            <p:nvPr/>
          </p:nvPicPr>
          <p:blipFill>
            <a:blip r:embed="rId3" cstate="print"/>
            <a:srcRect/>
            <a:stretch>
              <a:fillRect/>
            </a:stretch>
          </p:blipFill>
          <p:spPr bwMode="auto">
            <a:xfrm>
              <a:off x="1480401" y="2292626"/>
              <a:ext cx="2031869" cy="1373597"/>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914400" y="4343400"/>
              <a:ext cx="2958339" cy="2362200"/>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5728354" y="4320208"/>
              <a:ext cx="3467697" cy="2299783"/>
            </a:xfrm>
            <a:prstGeom prst="rect">
              <a:avLst/>
            </a:prstGeom>
            <a:noFill/>
            <a:ln w="9525">
              <a:noFill/>
              <a:miter lim="800000"/>
              <a:headEnd/>
              <a:tailEnd/>
            </a:ln>
          </p:spPr>
        </p:pic>
        <p:sp>
          <p:nvSpPr>
            <p:cNvPr id="8" name="TextBox 7"/>
            <p:cNvSpPr txBox="1"/>
            <p:nvPr/>
          </p:nvSpPr>
          <p:spPr>
            <a:xfrm>
              <a:off x="266700" y="1219200"/>
              <a:ext cx="4762500" cy="576158"/>
            </a:xfrm>
            <a:prstGeom prst="rect">
              <a:avLst/>
            </a:prstGeom>
            <a:noFill/>
          </p:spPr>
          <p:txBody>
            <a:bodyPr wrap="square" rtlCol="0">
              <a:spAutoFit/>
            </a:bodyPr>
            <a:lstStyle/>
            <a:p>
              <a:pPr algn="ctr"/>
              <a:r>
                <a:rPr lang="en-US" sz="2000" dirty="0" smtClean="0"/>
                <a:t>Parent-Child spatial constraints </a:t>
              </a:r>
              <a:endParaRPr lang="en-US" sz="2000" dirty="0"/>
            </a:p>
          </p:txBody>
        </p:sp>
        <p:sp>
          <p:nvSpPr>
            <p:cNvPr id="9" name="TextBox 8"/>
            <p:cNvSpPr txBox="1"/>
            <p:nvPr/>
          </p:nvSpPr>
          <p:spPr>
            <a:xfrm>
              <a:off x="4876799" y="1219200"/>
              <a:ext cx="5402934" cy="626259"/>
            </a:xfrm>
            <a:prstGeom prst="rect">
              <a:avLst/>
            </a:prstGeom>
            <a:noFill/>
          </p:spPr>
          <p:txBody>
            <a:bodyPr wrap="square" rtlCol="0">
              <a:spAutoFit/>
            </a:bodyPr>
            <a:lstStyle/>
            <a:p>
              <a:r>
                <a:rPr lang="en-US" sz="2000" dirty="0" smtClean="0"/>
                <a:t>Parts: blue (1), yellow (9), purple (36)</a:t>
              </a:r>
              <a:endParaRPr lang="en-US" sz="2000" dirty="0"/>
            </a:p>
          </p:txBody>
        </p:sp>
        <p:sp>
          <p:nvSpPr>
            <p:cNvPr id="10" name="TextBox 9"/>
            <p:cNvSpPr txBox="1"/>
            <p:nvPr/>
          </p:nvSpPr>
          <p:spPr>
            <a:xfrm>
              <a:off x="5526071" y="3723861"/>
              <a:ext cx="4247953" cy="626259"/>
            </a:xfrm>
            <a:prstGeom prst="rect">
              <a:avLst/>
            </a:prstGeom>
            <a:noFill/>
          </p:spPr>
          <p:txBody>
            <a:bodyPr wrap="square" rtlCol="0">
              <a:spAutoFit/>
            </a:bodyPr>
            <a:lstStyle/>
            <a:p>
              <a:r>
                <a:rPr lang="en-US" sz="2000" dirty="0" smtClean="0"/>
                <a:t>Deformations of the Horse</a:t>
              </a:r>
              <a:endParaRPr lang="en-US" sz="2000" dirty="0"/>
            </a:p>
          </p:txBody>
        </p:sp>
        <p:sp>
          <p:nvSpPr>
            <p:cNvPr id="11" name="TextBox 10"/>
            <p:cNvSpPr txBox="1"/>
            <p:nvPr/>
          </p:nvSpPr>
          <p:spPr>
            <a:xfrm>
              <a:off x="540667" y="3742944"/>
              <a:ext cx="3973987" cy="626259"/>
            </a:xfrm>
            <a:prstGeom prst="rect">
              <a:avLst/>
            </a:prstGeom>
            <a:noFill/>
          </p:spPr>
          <p:txBody>
            <a:bodyPr wrap="square" rtlCol="0">
              <a:spAutoFit/>
            </a:bodyPr>
            <a:lstStyle/>
            <a:p>
              <a:r>
                <a:rPr lang="en-US" sz="2000" dirty="0" smtClean="0"/>
                <a:t>Deformations of the Car</a:t>
              </a:r>
              <a:endParaRPr lang="en-US" sz="2000" dirty="0"/>
            </a:p>
          </p:txBody>
        </p:sp>
        <p:pic>
          <p:nvPicPr>
            <p:cNvPr id="12" name="Picture 7" descr="C:\leo workspace\papers\paper latent multiple structured kernel learning\result\Visualize(5)\View-000-Car.png"/>
            <p:cNvPicPr>
              <a:picLocks noChangeAspect="1" noChangeArrowheads="1"/>
            </p:cNvPicPr>
            <p:nvPr/>
          </p:nvPicPr>
          <p:blipFill>
            <a:blip r:embed="rId6" cstate="print"/>
            <a:srcRect/>
            <a:stretch>
              <a:fillRect/>
            </a:stretch>
          </p:blipFill>
          <p:spPr bwMode="auto">
            <a:xfrm>
              <a:off x="5728354" y="1934817"/>
              <a:ext cx="3276600" cy="1665158"/>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3536"/>
            <a:ext cx="8458200" cy="1143000"/>
          </a:xfrm>
        </p:spPr>
        <p:txBody>
          <a:bodyPr>
            <a:normAutofit fontScale="90000"/>
          </a:bodyPr>
          <a:lstStyle/>
          <a:p>
            <a:r>
              <a:rPr lang="en-US" dirty="0" smtClean="0">
                <a:solidFill>
                  <a:srgbClr val="FFFF00"/>
                </a:solidFill>
              </a:rPr>
              <a:t>Multiple Models: Pose/Viewpoint:</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Each object is represented by 4 or 6 hierarchical models (mixture of models).</a:t>
            </a:r>
          </a:p>
          <a:p>
            <a:r>
              <a:rPr lang="en-US" dirty="0" smtClean="0"/>
              <a:t>These mixture components  account for pose/viewpoint changes.</a:t>
            </a:r>
          </a:p>
          <a:p>
            <a:endParaRPr lang="en-US" dirty="0"/>
          </a:p>
        </p:txBody>
      </p:sp>
      <p:grpSp>
        <p:nvGrpSpPr>
          <p:cNvPr id="4" name="Group 3"/>
          <p:cNvGrpSpPr/>
          <p:nvPr/>
        </p:nvGrpSpPr>
        <p:grpSpPr>
          <a:xfrm>
            <a:off x="762000" y="3810000"/>
            <a:ext cx="7467600" cy="2819400"/>
            <a:chOff x="381000" y="2257425"/>
            <a:chExt cx="8572500" cy="4448175"/>
          </a:xfrm>
        </p:grpSpPr>
        <p:pic>
          <p:nvPicPr>
            <p:cNvPr id="5" name="Picture 4"/>
            <p:cNvPicPr>
              <a:picLocks noChangeAspect="1" noChangeArrowheads="1"/>
            </p:cNvPicPr>
            <p:nvPr/>
          </p:nvPicPr>
          <p:blipFill>
            <a:blip r:embed="rId3" cstate="print"/>
            <a:srcRect/>
            <a:stretch>
              <a:fillRect/>
            </a:stretch>
          </p:blipFill>
          <p:spPr bwMode="auto">
            <a:xfrm>
              <a:off x="3124200" y="4314825"/>
              <a:ext cx="2857500" cy="214312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096000" y="4391025"/>
              <a:ext cx="2857500" cy="2143125"/>
            </a:xfrm>
            <a:prstGeom prst="rect">
              <a:avLst/>
            </a:prstGeom>
            <a:noFill/>
            <a:ln w="9525">
              <a:noFill/>
              <a:miter lim="800000"/>
              <a:headEnd/>
              <a:tailEnd/>
            </a:ln>
          </p:spPr>
        </p:pic>
        <p:pic>
          <p:nvPicPr>
            <p:cNvPr id="7" name="Picture 6"/>
            <p:cNvPicPr>
              <a:picLocks noChangeAspect="1" noChangeArrowheads="1"/>
            </p:cNvPicPr>
            <p:nvPr/>
          </p:nvPicPr>
          <p:blipFill>
            <a:blip r:embed="rId5" cstate="print"/>
            <a:srcRect/>
            <a:stretch>
              <a:fillRect/>
            </a:stretch>
          </p:blipFill>
          <p:spPr bwMode="auto">
            <a:xfrm>
              <a:off x="381000" y="4391025"/>
              <a:ext cx="2514600" cy="2314575"/>
            </a:xfrm>
            <a:prstGeom prst="rect">
              <a:avLst/>
            </a:prstGeom>
            <a:noFill/>
            <a:ln w="9525">
              <a:noFill/>
              <a:miter lim="800000"/>
              <a:headEnd/>
              <a:tailEnd/>
            </a:ln>
          </p:spPr>
        </p:pic>
        <p:pic>
          <p:nvPicPr>
            <p:cNvPr id="8" name="Picture 13"/>
            <p:cNvPicPr>
              <a:picLocks noChangeAspect="1" noChangeArrowheads="1"/>
            </p:cNvPicPr>
            <p:nvPr/>
          </p:nvPicPr>
          <p:blipFill>
            <a:blip r:embed="rId6" cstate="print"/>
            <a:srcRect/>
            <a:stretch>
              <a:fillRect/>
            </a:stretch>
          </p:blipFill>
          <p:spPr bwMode="auto">
            <a:xfrm>
              <a:off x="457200" y="2409825"/>
              <a:ext cx="2438400" cy="1828800"/>
            </a:xfrm>
            <a:prstGeom prst="rect">
              <a:avLst/>
            </a:prstGeom>
            <a:noFill/>
            <a:ln w="9525">
              <a:noFill/>
              <a:miter lim="800000"/>
              <a:headEnd/>
              <a:tailEnd/>
            </a:ln>
          </p:spPr>
        </p:pic>
        <p:pic>
          <p:nvPicPr>
            <p:cNvPr id="9" name="Picture 14"/>
            <p:cNvPicPr>
              <a:picLocks noChangeAspect="1" noChangeArrowheads="1"/>
            </p:cNvPicPr>
            <p:nvPr/>
          </p:nvPicPr>
          <p:blipFill>
            <a:blip r:embed="rId7" cstate="print"/>
            <a:srcRect/>
            <a:stretch>
              <a:fillRect/>
            </a:stretch>
          </p:blipFill>
          <p:spPr bwMode="auto">
            <a:xfrm>
              <a:off x="3276600" y="2257425"/>
              <a:ext cx="2438400" cy="1952625"/>
            </a:xfrm>
            <a:prstGeom prst="rect">
              <a:avLst/>
            </a:prstGeom>
            <a:noFill/>
            <a:ln w="9525">
              <a:noFill/>
              <a:miter lim="800000"/>
              <a:headEnd/>
              <a:tailEnd/>
            </a:ln>
          </p:spPr>
        </p:pic>
        <p:pic>
          <p:nvPicPr>
            <p:cNvPr id="10" name="Picture 15"/>
            <p:cNvPicPr>
              <a:picLocks noChangeAspect="1" noChangeArrowheads="1"/>
            </p:cNvPicPr>
            <p:nvPr/>
          </p:nvPicPr>
          <p:blipFill>
            <a:blip r:embed="rId8" cstate="print"/>
            <a:srcRect/>
            <a:stretch>
              <a:fillRect/>
            </a:stretch>
          </p:blipFill>
          <p:spPr bwMode="auto">
            <a:xfrm>
              <a:off x="6096000" y="2257425"/>
              <a:ext cx="2495550" cy="20383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Hierarchical Part-Based Models</a:t>
            </a:r>
            <a:r>
              <a:rPr lang="en-US" dirty="0" smtClean="0"/>
              <a:t>:</a:t>
            </a:r>
            <a:endParaRPr lang="en-US" dirty="0"/>
          </a:p>
        </p:txBody>
      </p:sp>
      <p:sp>
        <p:nvSpPr>
          <p:cNvPr id="3" name="Content Placeholder 2"/>
          <p:cNvSpPr>
            <a:spLocks noGrp="1"/>
          </p:cNvSpPr>
          <p:nvPr>
            <p:ph idx="1"/>
          </p:nvPr>
        </p:nvSpPr>
        <p:spPr>
          <a:xfrm>
            <a:off x="228600" y="1600200"/>
            <a:ext cx="8915400" cy="4525963"/>
          </a:xfrm>
        </p:spPr>
        <p:txBody>
          <a:bodyPr>
            <a:normAutofit lnSpcReduction="10000"/>
          </a:bodyPr>
          <a:lstStyle/>
          <a:p>
            <a:pPr>
              <a:buNone/>
            </a:pPr>
            <a:r>
              <a:rPr lang="en-US" dirty="0" smtClean="0"/>
              <a:t>     The object model has variables:</a:t>
            </a:r>
          </a:p>
          <a:p>
            <a:pPr marL="514350" indent="-514350">
              <a:buNone/>
            </a:pPr>
            <a:r>
              <a:rPr lang="en-US" dirty="0" smtClean="0"/>
              <a:t>1.   p   –  represents the position of the parts.</a:t>
            </a:r>
          </a:p>
          <a:p>
            <a:pPr marL="514350" indent="-514350">
              <a:buNone/>
            </a:pPr>
            <a:r>
              <a:rPr lang="en-US" dirty="0" smtClean="0"/>
              <a:t>2.   V  – specifies which mixture component (e.g. pose).</a:t>
            </a:r>
          </a:p>
          <a:p>
            <a:pPr marL="514350" indent="-514350">
              <a:buNone/>
            </a:pPr>
            <a:r>
              <a:rPr lang="en-US" dirty="0" smtClean="0"/>
              <a:t>3.    y  – specifies whether the object is present or not.</a:t>
            </a:r>
          </a:p>
          <a:p>
            <a:pPr marL="514350" indent="-514350">
              <a:buNone/>
            </a:pPr>
            <a:r>
              <a:rPr lang="en-US" dirty="0" smtClean="0"/>
              <a:t>4.     w – model parameter (to be learnt).</a:t>
            </a:r>
          </a:p>
          <a:p>
            <a:pPr marL="514350" indent="-514350">
              <a:buNone/>
            </a:pPr>
            <a:r>
              <a:rPr lang="en-US" dirty="0" smtClean="0"/>
              <a:t>      </a:t>
            </a:r>
            <a:r>
              <a:rPr lang="en-US" i="1" dirty="0" smtClean="0"/>
              <a:t>During learning the part positions p  and the pose  V are unknown – so they are latent variables and will be expressed as V=(</a:t>
            </a:r>
            <a:r>
              <a:rPr lang="en-US" i="1" dirty="0" err="1" smtClean="0"/>
              <a:t>h,p</a:t>
            </a:r>
            <a:r>
              <a:rPr lang="en-US" i="1" dirty="0" smtClean="0"/>
              <a:t>)</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Energy of the Model</a:t>
            </a:r>
            <a:r>
              <a:rPr lang="en-US" dirty="0" smtClean="0"/>
              <a:t>:</a:t>
            </a:r>
            <a:endParaRPr lang="en-US" dirty="0"/>
          </a:p>
        </p:txBody>
      </p:sp>
      <p:sp>
        <p:nvSpPr>
          <p:cNvPr id="5" name="Content Placeholder 4"/>
          <p:cNvSpPr>
            <a:spLocks noGrp="1"/>
          </p:cNvSpPr>
          <p:nvPr>
            <p:ph idx="1"/>
          </p:nvPr>
        </p:nvSpPr>
        <p:spPr>
          <a:xfrm>
            <a:off x="457200" y="1600200"/>
            <a:ext cx="8686800" cy="4525963"/>
          </a:xfrm>
        </p:spPr>
        <p:txBody>
          <a:bodyPr>
            <a:normAutofit/>
          </a:bodyPr>
          <a:lstStyle/>
          <a:p>
            <a:pPr>
              <a:buNone/>
            </a:pPr>
            <a:r>
              <a:rPr lang="en-US" dirty="0" smtClean="0"/>
              <a:t>The “energy” of the model is defined to be:</a:t>
            </a:r>
          </a:p>
          <a:p>
            <a:pPr>
              <a:buNone/>
            </a:pPr>
            <a:r>
              <a:rPr lang="en-US" dirty="0" smtClean="0"/>
              <a:t>                           where       is the image in the region. </a:t>
            </a:r>
          </a:p>
          <a:p>
            <a:r>
              <a:rPr lang="en-US" dirty="0" smtClean="0"/>
              <a:t>The object is detected by solving:</a:t>
            </a:r>
          </a:p>
          <a:p>
            <a:endParaRPr lang="en-US" dirty="0" smtClean="0"/>
          </a:p>
          <a:p>
            <a:r>
              <a:rPr lang="en-US" dirty="0" smtClean="0"/>
              <a:t>If                     then we have detected the object.</a:t>
            </a:r>
          </a:p>
          <a:p>
            <a:r>
              <a:rPr lang="en-US" dirty="0" smtClean="0"/>
              <a:t>If so,                       specifies the mixture component and the positions of the parts.</a:t>
            </a:r>
          </a:p>
          <a:p>
            <a:endParaRPr lang="en-US" dirty="0" smtClean="0"/>
          </a:p>
        </p:txBody>
      </p:sp>
      <p:graphicFrame>
        <p:nvGraphicFramePr>
          <p:cNvPr id="4" name="Object 3"/>
          <p:cNvGraphicFramePr>
            <a:graphicFrameLocks noChangeAspect="1"/>
          </p:cNvGraphicFramePr>
          <p:nvPr/>
        </p:nvGraphicFramePr>
        <p:xfrm>
          <a:off x="762000" y="2209800"/>
          <a:ext cx="2057400" cy="457200"/>
        </p:xfrm>
        <a:graphic>
          <a:graphicData uri="http://schemas.openxmlformats.org/presentationml/2006/ole">
            <p:oleObj spid="_x0000_s502786" name="Equation" r:id="rId4" imgW="914400" imgH="203040" progId="Equation.3">
              <p:embed/>
            </p:oleObj>
          </a:graphicData>
        </a:graphic>
      </p:graphicFrame>
      <p:graphicFrame>
        <p:nvGraphicFramePr>
          <p:cNvPr id="6" name="Object 5"/>
          <p:cNvGraphicFramePr>
            <a:graphicFrameLocks noChangeAspect="1"/>
          </p:cNvGraphicFramePr>
          <p:nvPr/>
        </p:nvGraphicFramePr>
        <p:xfrm>
          <a:off x="4267200" y="2286000"/>
          <a:ext cx="470170" cy="381000"/>
        </p:xfrm>
        <a:graphic>
          <a:graphicData uri="http://schemas.openxmlformats.org/presentationml/2006/ole">
            <p:oleObj spid="_x0000_s502787" name="Equation" r:id="rId5" imgW="126720" imgH="139680" progId="Equation.3">
              <p:embed/>
            </p:oleObj>
          </a:graphicData>
        </a:graphic>
      </p:graphicFrame>
      <p:graphicFrame>
        <p:nvGraphicFramePr>
          <p:cNvPr id="8" name="Object 7"/>
          <p:cNvGraphicFramePr>
            <a:graphicFrameLocks noChangeAspect="1"/>
          </p:cNvGraphicFramePr>
          <p:nvPr/>
        </p:nvGraphicFramePr>
        <p:xfrm>
          <a:off x="2438400" y="2590800"/>
          <a:ext cx="6022975" cy="635000"/>
        </p:xfrm>
        <a:graphic>
          <a:graphicData uri="http://schemas.openxmlformats.org/presentationml/2006/ole">
            <p:oleObj spid="_x0000_s502788" name="Equation" r:id="rId6" imgW="1815840" imgH="203040" progId="Equation.3">
              <p:embed/>
            </p:oleObj>
          </a:graphicData>
        </a:graphic>
      </p:graphicFrame>
      <p:graphicFrame>
        <p:nvGraphicFramePr>
          <p:cNvPr id="9" name="Object 8"/>
          <p:cNvGraphicFramePr>
            <a:graphicFrameLocks noChangeAspect="1"/>
          </p:cNvGraphicFramePr>
          <p:nvPr/>
        </p:nvGraphicFramePr>
        <p:xfrm>
          <a:off x="1447800" y="4038600"/>
          <a:ext cx="1300163" cy="533400"/>
        </p:xfrm>
        <a:graphic>
          <a:graphicData uri="http://schemas.openxmlformats.org/presentationml/2006/ole">
            <p:oleObj spid="_x0000_s502789" name="Equation" r:id="rId7" imgW="495000" imgH="203040" progId="Equation.3">
              <p:embed/>
            </p:oleObj>
          </a:graphicData>
        </a:graphic>
      </p:graphicFrame>
      <p:graphicFrame>
        <p:nvGraphicFramePr>
          <p:cNvPr id="11" name="Object 10"/>
          <p:cNvGraphicFramePr>
            <a:graphicFrameLocks noChangeAspect="1"/>
          </p:cNvGraphicFramePr>
          <p:nvPr/>
        </p:nvGraphicFramePr>
        <p:xfrm>
          <a:off x="1981200" y="5105400"/>
          <a:ext cx="1752600" cy="398318"/>
        </p:xfrm>
        <a:graphic>
          <a:graphicData uri="http://schemas.openxmlformats.org/presentationml/2006/ole">
            <p:oleObj spid="_x0000_s502790" name="Equation" r:id="rId8" imgW="838080" imgH="2030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Energy of the Model</a:t>
            </a:r>
            <a:r>
              <a:rPr lang="en-US" dirty="0" smtClean="0"/>
              <a:t>:</a:t>
            </a:r>
            <a:endParaRPr lang="en-US" dirty="0"/>
          </a:p>
        </p:txBody>
      </p:sp>
      <p:sp>
        <p:nvSpPr>
          <p:cNvPr id="3" name="Content Placeholder 2"/>
          <p:cNvSpPr>
            <a:spLocks noGrp="1"/>
          </p:cNvSpPr>
          <p:nvPr>
            <p:ph idx="1"/>
          </p:nvPr>
        </p:nvSpPr>
        <p:spPr>
          <a:xfrm>
            <a:off x="304800" y="1646237"/>
            <a:ext cx="8534400" cy="4526280"/>
          </a:xfrm>
        </p:spPr>
        <p:txBody>
          <a:bodyPr>
            <a:normAutofit/>
          </a:bodyPr>
          <a:lstStyle/>
          <a:p>
            <a:r>
              <a:rPr lang="en-US" dirty="0" smtClean="0"/>
              <a:t>Three types of potential terms </a:t>
            </a:r>
          </a:p>
          <a:p>
            <a:pPr lvl="1">
              <a:buNone/>
            </a:pPr>
            <a:r>
              <a:rPr lang="en-US" dirty="0" smtClean="0"/>
              <a:t>(1) Spatial terms                         specify the distribution on the positions of the parts.</a:t>
            </a:r>
          </a:p>
          <a:p>
            <a:pPr lvl="1">
              <a:buNone/>
            </a:pPr>
            <a:r>
              <a:rPr lang="en-US" dirty="0" smtClean="0"/>
              <a:t>(2) Data terms for the edges of the object                                                                                            </a:t>
            </a:r>
          </a:p>
          <a:p>
            <a:pPr lvl="1">
              <a:buNone/>
            </a:pPr>
            <a:r>
              <a:rPr lang="en-US" dirty="0" smtClean="0"/>
              <a:t>                                defined using HOG features.</a:t>
            </a:r>
          </a:p>
          <a:p>
            <a:pPr lvl="1">
              <a:buNone/>
            </a:pPr>
            <a:r>
              <a:rPr lang="en-US" dirty="0" smtClean="0"/>
              <a:t>(3) Regional appearance data terms </a:t>
            </a:r>
          </a:p>
          <a:p>
            <a:pPr>
              <a:buNone/>
            </a:pPr>
            <a:r>
              <a:rPr lang="en-US" dirty="0" smtClean="0"/>
              <a:t>                               defined by histograms of words         </a:t>
            </a:r>
          </a:p>
          <a:p>
            <a:pPr>
              <a:buNone/>
            </a:pPr>
            <a:r>
              <a:rPr lang="en-US" dirty="0" smtClean="0"/>
              <a:t>    (HOWs – grey SIFT features and K-means).</a:t>
            </a:r>
          </a:p>
          <a:p>
            <a:endParaRPr lang="en-US" dirty="0"/>
          </a:p>
        </p:txBody>
      </p:sp>
      <p:graphicFrame>
        <p:nvGraphicFramePr>
          <p:cNvPr id="5" name="Object 4"/>
          <p:cNvGraphicFramePr>
            <a:graphicFrameLocks noChangeAspect="1"/>
          </p:cNvGraphicFramePr>
          <p:nvPr/>
        </p:nvGraphicFramePr>
        <p:xfrm>
          <a:off x="6477000" y="1752600"/>
          <a:ext cx="1452563" cy="474306"/>
        </p:xfrm>
        <a:graphic>
          <a:graphicData uri="http://schemas.openxmlformats.org/presentationml/2006/ole">
            <p:oleObj spid="_x0000_s503810" name="Equation" r:id="rId4" imgW="622080" imgH="203040" progId="Equation.3">
              <p:embed/>
            </p:oleObj>
          </a:graphicData>
        </a:graphic>
      </p:graphicFrame>
      <p:graphicFrame>
        <p:nvGraphicFramePr>
          <p:cNvPr id="6" name="Object 5"/>
          <p:cNvGraphicFramePr>
            <a:graphicFrameLocks noChangeAspect="1"/>
          </p:cNvGraphicFramePr>
          <p:nvPr/>
        </p:nvGraphicFramePr>
        <p:xfrm>
          <a:off x="3367088" y="2133600"/>
          <a:ext cx="1628775" cy="542925"/>
        </p:xfrm>
        <a:graphic>
          <a:graphicData uri="http://schemas.openxmlformats.org/presentationml/2006/ole">
            <p:oleObj spid="_x0000_s503811" name="Equation" r:id="rId5" imgW="723600" imgH="241200" progId="Equation.3">
              <p:embed/>
            </p:oleObj>
          </a:graphicData>
        </a:graphic>
      </p:graphicFrame>
      <p:graphicFrame>
        <p:nvGraphicFramePr>
          <p:cNvPr id="7" name="Object 6"/>
          <p:cNvGraphicFramePr>
            <a:graphicFrameLocks noChangeAspect="1"/>
          </p:cNvGraphicFramePr>
          <p:nvPr/>
        </p:nvGraphicFramePr>
        <p:xfrm>
          <a:off x="1371600" y="3429000"/>
          <a:ext cx="1914525" cy="514350"/>
        </p:xfrm>
        <a:graphic>
          <a:graphicData uri="http://schemas.openxmlformats.org/presentationml/2006/ole">
            <p:oleObj spid="_x0000_s503812" name="Equation" r:id="rId6" imgW="850680" imgH="228600" progId="Equation.3">
              <p:embed/>
            </p:oleObj>
          </a:graphicData>
        </a:graphic>
      </p:graphicFrame>
      <p:graphicFrame>
        <p:nvGraphicFramePr>
          <p:cNvPr id="8" name="Object 7"/>
          <p:cNvGraphicFramePr>
            <a:graphicFrameLocks noChangeAspect="1"/>
          </p:cNvGraphicFramePr>
          <p:nvPr/>
        </p:nvGraphicFramePr>
        <p:xfrm>
          <a:off x="1295400" y="4267200"/>
          <a:ext cx="1943100" cy="514350"/>
        </p:xfrm>
        <a:graphic>
          <a:graphicData uri="http://schemas.openxmlformats.org/presentationml/2006/ole">
            <p:oleObj spid="_x0000_s503813" name="Equation" r:id="rId7" imgW="863280" imgH="2286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Energy : HOGs and HOWs</a:t>
            </a:r>
            <a:endParaRPr lang="en-US" dirty="0">
              <a:solidFill>
                <a:srgbClr val="FFFF00"/>
              </a:solidFill>
            </a:endParaRPr>
          </a:p>
        </p:txBody>
      </p:sp>
      <p:sp>
        <p:nvSpPr>
          <p:cNvPr id="3" name="Content Placeholder 2"/>
          <p:cNvSpPr>
            <a:spLocks noGrp="1"/>
          </p:cNvSpPr>
          <p:nvPr>
            <p:ph idx="1"/>
          </p:nvPr>
        </p:nvSpPr>
        <p:spPr>
          <a:xfrm>
            <a:off x="457200" y="1646237"/>
            <a:ext cx="8686800" cy="4526280"/>
          </a:xfrm>
        </p:spPr>
        <p:txBody>
          <a:bodyPr/>
          <a:lstStyle/>
          <a:p>
            <a:r>
              <a:rPr lang="en-US" dirty="0" smtClean="0"/>
              <a:t>Edge-like:  Histogram of Oriented Gradients (Upper row)</a:t>
            </a:r>
          </a:p>
          <a:p>
            <a:r>
              <a:rPr lang="en-US" dirty="0" smtClean="0"/>
              <a:t>Regional:  Histogram Of Words (Bottom row)</a:t>
            </a:r>
          </a:p>
          <a:p>
            <a:r>
              <a:rPr lang="en-US" dirty="0" smtClean="0"/>
              <a:t>13950 HOGs + 27600 HOWs</a:t>
            </a:r>
            <a:endParaRPr lang="en-US" dirty="0"/>
          </a:p>
        </p:txBody>
      </p:sp>
      <p:pic>
        <p:nvPicPr>
          <p:cNvPr id="4" name="Picture 8"/>
          <p:cNvPicPr>
            <a:picLocks noChangeAspect="1" noChangeArrowheads="1"/>
          </p:cNvPicPr>
          <p:nvPr/>
        </p:nvPicPr>
        <p:blipFill>
          <a:blip r:embed="rId3" cstate="print"/>
          <a:srcRect/>
          <a:stretch>
            <a:fillRect/>
          </a:stretch>
        </p:blipFill>
        <p:spPr bwMode="auto">
          <a:xfrm>
            <a:off x="2057400" y="3886200"/>
            <a:ext cx="5181600" cy="2633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Object Detection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To detect an object requiring solving:</a:t>
            </a:r>
          </a:p>
          <a:p>
            <a:endParaRPr lang="en-US" dirty="0" smtClean="0"/>
          </a:p>
          <a:p>
            <a:pPr>
              <a:buNone/>
            </a:pPr>
            <a:r>
              <a:rPr lang="en-US" dirty="0" smtClean="0"/>
              <a:t>     for each image region.</a:t>
            </a:r>
          </a:p>
          <a:p>
            <a:r>
              <a:rPr lang="en-US" dirty="0" smtClean="0"/>
              <a:t>We solve this by scanning over the sub-windows of the image, use dynamic programming to estimate the part positions </a:t>
            </a:r>
          </a:p>
          <a:p>
            <a:pPr>
              <a:buNone/>
            </a:pPr>
            <a:r>
              <a:rPr lang="en-US" dirty="0" smtClean="0"/>
              <a:t>    and do exhaustive search over the </a:t>
            </a:r>
            <a:endParaRPr lang="en-US" dirty="0"/>
          </a:p>
        </p:txBody>
      </p:sp>
      <p:graphicFrame>
        <p:nvGraphicFramePr>
          <p:cNvPr id="53250" name="Object 2"/>
          <p:cNvGraphicFramePr>
            <a:graphicFrameLocks noChangeAspect="1"/>
          </p:cNvGraphicFramePr>
          <p:nvPr/>
        </p:nvGraphicFramePr>
        <p:xfrm>
          <a:off x="1765300" y="2286000"/>
          <a:ext cx="4540250" cy="508000"/>
        </p:xfrm>
        <a:graphic>
          <a:graphicData uri="http://schemas.openxmlformats.org/presentationml/2006/ole">
            <p:oleObj spid="_x0000_s504834" name="Equation" r:id="rId4" imgW="1815840" imgH="203040" progId="Equation.3">
              <p:embed/>
            </p:oleObj>
          </a:graphicData>
        </a:graphic>
      </p:graphicFrame>
      <p:graphicFrame>
        <p:nvGraphicFramePr>
          <p:cNvPr id="6" name="Object 5"/>
          <p:cNvGraphicFramePr>
            <a:graphicFrameLocks noChangeAspect="1"/>
          </p:cNvGraphicFramePr>
          <p:nvPr/>
        </p:nvGraphicFramePr>
        <p:xfrm>
          <a:off x="2819400" y="4724400"/>
          <a:ext cx="445477" cy="482600"/>
        </p:xfrm>
        <a:graphic>
          <a:graphicData uri="http://schemas.openxmlformats.org/presentationml/2006/ole">
            <p:oleObj spid="_x0000_s504835" name="Equation" r:id="rId5" imgW="152280" imgH="164880" progId="Equation.3">
              <p:embed/>
            </p:oleObj>
          </a:graphicData>
        </a:graphic>
      </p:graphicFrame>
      <p:graphicFrame>
        <p:nvGraphicFramePr>
          <p:cNvPr id="7" name="Object 6"/>
          <p:cNvGraphicFramePr>
            <a:graphicFrameLocks noChangeAspect="1"/>
          </p:cNvGraphicFramePr>
          <p:nvPr/>
        </p:nvGraphicFramePr>
        <p:xfrm>
          <a:off x="7467600" y="5105400"/>
          <a:ext cx="1066800" cy="533400"/>
        </p:xfrm>
        <a:graphic>
          <a:graphicData uri="http://schemas.openxmlformats.org/presentationml/2006/ole">
            <p:oleObj spid="_x0000_s504836" name="Equation" r:id="rId6" imgW="406080" imgH="20304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Learning by Latent SVM</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The input to learning is a set of labeled image regions.</a:t>
            </a:r>
          </a:p>
          <a:p>
            <a:pPr>
              <a:buNone/>
            </a:pPr>
            <a:endParaRPr lang="en-US" dirty="0" smtClean="0"/>
          </a:p>
          <a:p>
            <a:r>
              <a:rPr lang="en-US" dirty="0" smtClean="0"/>
              <a:t>Learning require us to estimate the parameters </a:t>
            </a:r>
          </a:p>
          <a:p>
            <a:r>
              <a:rPr lang="en-US" dirty="0" smtClean="0"/>
              <a:t>While simultaneously estimating the hidden variables </a:t>
            </a:r>
          </a:p>
          <a:p>
            <a:endParaRPr lang="en-US" dirty="0" smtClean="0"/>
          </a:p>
          <a:p>
            <a:r>
              <a:rPr lang="en-US" dirty="0" smtClean="0"/>
              <a:t>Classically EM – approximate by machine learning, latent SVMs.</a:t>
            </a:r>
            <a:endParaRPr lang="en-US" dirty="0"/>
          </a:p>
        </p:txBody>
      </p:sp>
      <p:graphicFrame>
        <p:nvGraphicFramePr>
          <p:cNvPr id="5" name="Object 4"/>
          <p:cNvGraphicFramePr>
            <a:graphicFrameLocks noChangeAspect="1"/>
          </p:cNvGraphicFramePr>
          <p:nvPr/>
        </p:nvGraphicFramePr>
        <p:xfrm>
          <a:off x="3962400" y="2209800"/>
          <a:ext cx="3371850" cy="457200"/>
        </p:xfrm>
        <a:graphic>
          <a:graphicData uri="http://schemas.openxmlformats.org/presentationml/2006/ole">
            <p:oleObj spid="_x0000_s505858" name="Equation" r:id="rId4" imgW="1498320" imgH="203040" progId="Equation.3">
              <p:embed/>
            </p:oleObj>
          </a:graphicData>
        </a:graphic>
      </p:graphicFrame>
      <p:graphicFrame>
        <p:nvGraphicFramePr>
          <p:cNvPr id="6" name="Object 5"/>
          <p:cNvGraphicFramePr>
            <a:graphicFrameLocks noChangeAspect="1"/>
          </p:cNvGraphicFramePr>
          <p:nvPr/>
        </p:nvGraphicFramePr>
        <p:xfrm>
          <a:off x="3276600" y="3429000"/>
          <a:ext cx="472966" cy="457200"/>
        </p:xfrm>
        <a:graphic>
          <a:graphicData uri="http://schemas.openxmlformats.org/presentationml/2006/ole">
            <p:oleObj spid="_x0000_s505859" name="Equation" r:id="rId5" imgW="152280" imgH="139680" progId="Equation.3">
              <p:embed/>
            </p:oleObj>
          </a:graphicData>
        </a:graphic>
      </p:graphicFrame>
      <p:graphicFrame>
        <p:nvGraphicFramePr>
          <p:cNvPr id="7" name="Object 6"/>
          <p:cNvGraphicFramePr>
            <a:graphicFrameLocks noChangeAspect="1"/>
          </p:cNvGraphicFramePr>
          <p:nvPr/>
        </p:nvGraphicFramePr>
        <p:xfrm>
          <a:off x="4343400" y="4419600"/>
          <a:ext cx="1428750" cy="457200"/>
        </p:xfrm>
        <a:graphic>
          <a:graphicData uri="http://schemas.openxmlformats.org/presentationml/2006/ole">
            <p:oleObj spid="_x0000_s505860" name="Equation" r:id="rId6" imgW="634680" imgH="20304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Latent  SVM Learning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We use Yu and Joachim’s (2009) formulation of latent SVM. </a:t>
            </a:r>
          </a:p>
          <a:p>
            <a:r>
              <a:rPr lang="en-US" dirty="0" smtClean="0"/>
              <a:t>This specifies a non-convex criterion to be minimized. This can be re-expressed in terms of a convex plus a concave part.</a:t>
            </a:r>
            <a:endParaRPr lang="en-US" dirty="0"/>
          </a:p>
        </p:txBody>
      </p:sp>
      <p:graphicFrame>
        <p:nvGraphicFramePr>
          <p:cNvPr id="6" name="Object 5"/>
          <p:cNvGraphicFramePr>
            <a:graphicFrameLocks noChangeAspect="1"/>
          </p:cNvGraphicFramePr>
          <p:nvPr/>
        </p:nvGraphicFramePr>
        <p:xfrm>
          <a:off x="533400" y="4343400"/>
          <a:ext cx="8001000" cy="762000"/>
        </p:xfrm>
        <a:graphic>
          <a:graphicData uri="http://schemas.openxmlformats.org/presentationml/2006/ole">
            <p:oleObj spid="_x0000_s506882" name="Equation" r:id="rId4" imgW="4533840" imgH="431640" progId="Equation.3">
              <p:embed/>
            </p:oleObj>
          </a:graphicData>
        </a:graphic>
      </p:graphicFrame>
      <p:graphicFrame>
        <p:nvGraphicFramePr>
          <p:cNvPr id="4099" name="Object 3"/>
          <p:cNvGraphicFramePr>
            <a:graphicFrameLocks noChangeAspect="1"/>
          </p:cNvGraphicFramePr>
          <p:nvPr/>
        </p:nvGraphicFramePr>
        <p:xfrm>
          <a:off x="1981200" y="5199062"/>
          <a:ext cx="5648325" cy="1658938"/>
        </p:xfrm>
        <a:graphic>
          <a:graphicData uri="http://schemas.openxmlformats.org/presentationml/2006/ole">
            <p:oleObj spid="_x0000_s506883" name="Equation" r:id="rId5" imgW="3200400" imgH="939600" progId="Equation.3">
              <p:embed/>
            </p:oleObj>
          </a:graphicData>
        </a:graphic>
      </p:graphicFrame>
      <p:sp>
        <p:nvSpPr>
          <p:cNvPr id="8" name="Right Arrow 7"/>
          <p:cNvSpPr/>
          <p:nvPr/>
        </p:nvSpPr>
        <p:spPr>
          <a:xfrm>
            <a:off x="685800" y="5638800"/>
            <a:ext cx="533400" cy="304800"/>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dirty="0" smtClean="0">
                <a:solidFill>
                  <a:srgbClr val="FFFF00"/>
                </a:solidFill>
              </a:rPr>
              <a:t>Three Examples</a:t>
            </a:r>
            <a:endParaRPr lang="en-US" dirty="0">
              <a:solidFill>
                <a:srgbClr val="FFFF00"/>
              </a:solidFill>
            </a:endParaRPr>
          </a:p>
        </p:txBody>
      </p:sp>
      <p:sp>
        <p:nvSpPr>
          <p:cNvPr id="3" name="Content Placeholder 2"/>
          <p:cNvSpPr>
            <a:spLocks noGrp="1"/>
          </p:cNvSpPr>
          <p:nvPr>
            <p:ph idx="1"/>
          </p:nvPr>
        </p:nvSpPr>
        <p:spPr>
          <a:xfrm>
            <a:off x="457200" y="1646236"/>
            <a:ext cx="8229600" cy="4906963"/>
          </a:xfrm>
        </p:spPr>
        <p:txBody>
          <a:bodyPr>
            <a:normAutofit fontScale="92500" lnSpcReduction="20000"/>
          </a:bodyPr>
          <a:lstStyle/>
          <a:p>
            <a:pPr marL="514350" indent="-514350">
              <a:buNone/>
            </a:pPr>
            <a:r>
              <a:rPr lang="en-US" dirty="0" smtClean="0"/>
              <a:t>(1)  Image Labeling:  Segmentation and Object Detection.  </a:t>
            </a:r>
            <a:r>
              <a:rPr lang="en-US" i="1" dirty="0" smtClean="0"/>
              <a:t>Datasets: MSRC, Pascal VOC07.</a:t>
            </a:r>
          </a:p>
          <a:p>
            <a:pPr marL="514350" indent="-514350">
              <a:buNone/>
            </a:pPr>
            <a:r>
              <a:rPr lang="en-US" i="1" dirty="0" smtClean="0"/>
              <a:t>     Zhu, Chen, Lin, Lin, Yuille (2008,2011)</a:t>
            </a:r>
          </a:p>
          <a:p>
            <a:pPr marL="514350" indent="-514350">
              <a:buAutoNum type="arabicParenBoth"/>
            </a:pPr>
            <a:endParaRPr lang="en-US" dirty="0" smtClean="0"/>
          </a:p>
          <a:p>
            <a:pPr marL="742950" indent="-742950">
              <a:buNone/>
            </a:pPr>
            <a:r>
              <a:rPr lang="en-US" dirty="0" smtClean="0"/>
              <a:t>(2) Object Category Detection. </a:t>
            </a:r>
            <a:r>
              <a:rPr lang="en-US" i="1" dirty="0" smtClean="0"/>
              <a:t>Datasets: Pascal 2010, earlier Pascal</a:t>
            </a:r>
          </a:p>
          <a:p>
            <a:pPr marL="742950" indent="-742950">
              <a:buNone/>
            </a:pPr>
            <a:r>
              <a:rPr lang="en-US" i="1" dirty="0" smtClean="0"/>
              <a:t>     Zhu, Chen, </a:t>
            </a:r>
            <a:r>
              <a:rPr lang="en-US" i="1" dirty="0" err="1" smtClean="0"/>
              <a:t>Torrabla</a:t>
            </a:r>
            <a:r>
              <a:rPr lang="en-US" i="1" dirty="0" smtClean="0"/>
              <a:t>, Freeman, Yuille (2010)</a:t>
            </a:r>
          </a:p>
          <a:p>
            <a:pPr marL="742950" indent="-742950">
              <a:buNone/>
            </a:pPr>
            <a:r>
              <a:rPr lang="en-US" dirty="0" smtClean="0"/>
              <a:t>     </a:t>
            </a:r>
          </a:p>
          <a:p>
            <a:pPr marL="742950" indent="-742950">
              <a:buNone/>
            </a:pPr>
            <a:r>
              <a:rPr lang="en-US" dirty="0" smtClean="0"/>
              <a:t>(3) Multi-Class,-View,-Pose.  </a:t>
            </a:r>
            <a:r>
              <a:rPr lang="en-US" i="1" dirty="0" smtClean="0"/>
              <a:t>Datasets: Baseball Players, Pascal, </a:t>
            </a:r>
            <a:r>
              <a:rPr lang="en-US" i="1" dirty="0" err="1" smtClean="0"/>
              <a:t>LableMe</a:t>
            </a:r>
            <a:r>
              <a:rPr lang="en-US" i="1" dirty="0" smtClean="0"/>
              <a:t>.</a:t>
            </a:r>
          </a:p>
          <a:p>
            <a:pPr marL="742950" indent="-742950">
              <a:buNone/>
            </a:pPr>
            <a:r>
              <a:rPr lang="en-US" i="1" dirty="0" smtClean="0"/>
              <a:t>     Zhu, Chen, Lin, Lin, Yuille (2008,2011)</a:t>
            </a:r>
          </a:p>
          <a:p>
            <a:pPr marL="742950" indent="-742950">
              <a:buNone/>
            </a:pPr>
            <a:r>
              <a:rPr lang="en-US" i="1" dirty="0" smtClean="0"/>
              <a:t>     Zhu, Chen, </a:t>
            </a:r>
            <a:r>
              <a:rPr lang="en-US" i="1" dirty="0" err="1" smtClean="0"/>
              <a:t>Torrabla</a:t>
            </a:r>
            <a:r>
              <a:rPr lang="en-US" i="1" dirty="0" smtClean="0"/>
              <a:t>, Freeman, Yuille (2010)</a:t>
            </a:r>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Latent SVM Learning</a:t>
            </a:r>
            <a:endParaRPr lang="en-US" dirty="0">
              <a:solidFill>
                <a:srgbClr val="FFFF00"/>
              </a:solidFill>
            </a:endParaRPr>
          </a:p>
        </p:txBody>
      </p:sp>
      <p:sp>
        <p:nvSpPr>
          <p:cNvPr id="3" name="Content Placeholder 2"/>
          <p:cNvSpPr>
            <a:spLocks noGrp="1"/>
          </p:cNvSpPr>
          <p:nvPr>
            <p:ph idx="1"/>
          </p:nvPr>
        </p:nvSpPr>
        <p:spPr>
          <a:xfrm>
            <a:off x="228600" y="1600200"/>
            <a:ext cx="8915400" cy="4525963"/>
          </a:xfrm>
        </p:spPr>
        <p:txBody>
          <a:bodyPr>
            <a:normAutofit fontScale="92500"/>
          </a:bodyPr>
          <a:lstStyle/>
          <a:p>
            <a:r>
              <a:rPr lang="en-US" dirty="0" smtClean="0"/>
              <a:t> Following Yu and </a:t>
            </a:r>
            <a:r>
              <a:rPr lang="en-US" dirty="0" err="1" smtClean="0"/>
              <a:t>Joachims</a:t>
            </a:r>
            <a:r>
              <a:rPr lang="en-US" dirty="0" smtClean="0"/>
              <a:t> (2009) adapt  the CCCP algorithm (Yuille and Rangarajan 2001) to minimize this criterion.</a:t>
            </a:r>
          </a:p>
          <a:p>
            <a:r>
              <a:rPr lang="en-US" dirty="0" smtClean="0"/>
              <a:t>CCCP iterates between estimating the hidden variables and the parameters (like EM).</a:t>
            </a:r>
          </a:p>
          <a:p>
            <a:r>
              <a:rPr lang="en-US" dirty="0" smtClean="0"/>
              <a:t>We propose a variant – incremental CCCP – which is faster.</a:t>
            </a:r>
          </a:p>
          <a:p>
            <a:r>
              <a:rPr lang="en-US" dirty="0" smtClean="0"/>
              <a:t>Result: our method works well for learning the parameters </a:t>
            </a:r>
            <a:r>
              <a:rPr lang="en-US" i="1" dirty="0" smtClean="0"/>
              <a:t>without</a:t>
            </a:r>
            <a:r>
              <a:rPr lang="en-US" dirty="0" smtClean="0"/>
              <a:t>  complex initialization.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dirty="0" smtClean="0">
                <a:solidFill>
                  <a:srgbClr val="FFFF00"/>
                </a:solidFill>
              </a:rPr>
              <a:t>Learning : Incremental CCCP</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Iterative Algorithm:</a:t>
            </a:r>
          </a:p>
          <a:p>
            <a:pPr lvl="1"/>
            <a:r>
              <a:rPr lang="en-US" dirty="0" smtClean="0"/>
              <a:t>Step 1: fill in the latent positions with best score(DP)</a:t>
            </a:r>
          </a:p>
          <a:p>
            <a:pPr lvl="1"/>
            <a:r>
              <a:rPr lang="en-US" dirty="0" smtClean="0"/>
              <a:t>Step 2: solve the structural SVM problem using partial negative training set (incrementally enlarge).</a:t>
            </a:r>
          </a:p>
          <a:p>
            <a:r>
              <a:rPr lang="en-US" dirty="0" smtClean="0"/>
              <a:t>Initialization:  </a:t>
            </a:r>
          </a:p>
          <a:p>
            <a:pPr lvl="1"/>
            <a:r>
              <a:rPr lang="en-US" dirty="0" smtClean="0"/>
              <a:t>No </a:t>
            </a:r>
            <a:r>
              <a:rPr lang="en-US" dirty="0" err="1" smtClean="0"/>
              <a:t>pretraining</a:t>
            </a:r>
            <a:r>
              <a:rPr lang="en-US" dirty="0" smtClean="0"/>
              <a:t> (no clustering).</a:t>
            </a:r>
          </a:p>
          <a:p>
            <a:pPr lvl="1"/>
            <a:r>
              <a:rPr lang="en-US" dirty="0" smtClean="0"/>
              <a:t>No displacement of all nodes (no deformation).</a:t>
            </a:r>
          </a:p>
          <a:p>
            <a:pPr lvl="1"/>
            <a:r>
              <a:rPr lang="en-US" dirty="0" smtClean="0"/>
              <a:t>Pose assignment: maximum overlapping</a:t>
            </a:r>
          </a:p>
          <a:p>
            <a:r>
              <a:rPr lang="en-US" dirty="0" smtClean="0"/>
              <a:t>Simultaneous multi-layer learning</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solidFill>
                  <a:srgbClr val="FFFF00"/>
                </a:solidFill>
              </a:rPr>
              <a:t>Kernels</a:t>
            </a:r>
            <a:endParaRPr lang="en-US" dirty="0">
              <a:solidFill>
                <a:srgbClr val="FFFF00"/>
              </a:solidFill>
            </a:endParaRPr>
          </a:p>
        </p:txBody>
      </p:sp>
      <p:sp>
        <p:nvSpPr>
          <p:cNvPr id="3" name="Content Placeholder 2"/>
          <p:cNvSpPr>
            <a:spLocks noGrp="1"/>
          </p:cNvSpPr>
          <p:nvPr>
            <p:ph idx="1"/>
          </p:nvPr>
        </p:nvSpPr>
        <p:spPr>
          <a:xfrm>
            <a:off x="457200" y="1646236"/>
            <a:ext cx="8229600" cy="4983163"/>
          </a:xfrm>
        </p:spPr>
        <p:txBody>
          <a:bodyPr>
            <a:normAutofit/>
          </a:bodyPr>
          <a:lstStyle/>
          <a:p>
            <a:r>
              <a:rPr lang="en-US" dirty="0" smtClean="0"/>
              <a:t>We use a quasi-linear kernel for the HOW features, linear kernels of the HOGs and for the spatial terms.</a:t>
            </a:r>
          </a:p>
          <a:p>
            <a:r>
              <a:rPr lang="en-US" dirty="0" smtClean="0"/>
              <a:t>We use:</a:t>
            </a:r>
          </a:p>
          <a:p>
            <a:pPr lvl="1">
              <a:buNone/>
            </a:pPr>
            <a:r>
              <a:rPr lang="en-US" dirty="0" smtClean="0"/>
              <a:t>(</a:t>
            </a:r>
            <a:r>
              <a:rPr lang="en-US" dirty="0" err="1" smtClean="0"/>
              <a:t>i</a:t>
            </a:r>
            <a:r>
              <a:rPr lang="en-US" dirty="0" smtClean="0"/>
              <a:t>) equal weights for HOGs and HOWs.</a:t>
            </a:r>
          </a:p>
          <a:p>
            <a:pPr lvl="1">
              <a:buNone/>
            </a:pPr>
            <a:r>
              <a:rPr lang="en-US" dirty="0" smtClean="0"/>
              <a:t>(ii) equal weights for all nodes at all layers.</a:t>
            </a:r>
          </a:p>
          <a:p>
            <a:pPr lvl="1">
              <a:buNone/>
            </a:pPr>
            <a:r>
              <a:rPr lang="en-US" dirty="0" smtClean="0"/>
              <a:t>(iii) same weights for all object categories.</a:t>
            </a:r>
          </a:p>
          <a:p>
            <a:r>
              <a:rPr lang="en-US" dirty="0" smtClean="0"/>
              <a:t>Note: tuning  weights for different categories will improve the performance.</a:t>
            </a:r>
          </a:p>
          <a:p>
            <a:r>
              <a:rPr lang="en-US" i="1" dirty="0" smtClean="0"/>
              <a:t>The devil is in the details. </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Post-processing: Context Modeling</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Post-processing: </a:t>
            </a:r>
          </a:p>
          <a:p>
            <a:pPr lvl="1"/>
            <a:r>
              <a:rPr lang="en-US" dirty="0" smtClean="0"/>
              <a:t>Rescoring the detection results</a:t>
            </a:r>
          </a:p>
          <a:p>
            <a:r>
              <a:rPr lang="en-US" dirty="0" smtClean="0"/>
              <a:t>Context modeling: SVM+ contextual features</a:t>
            </a:r>
          </a:p>
          <a:p>
            <a:pPr lvl="1"/>
            <a:r>
              <a:rPr lang="en-US" dirty="0" smtClean="0"/>
              <a:t>best detection scores of 20 classes, locations, recognition scores of 20 classes</a:t>
            </a:r>
          </a:p>
          <a:p>
            <a:r>
              <a:rPr lang="en-US" dirty="0" smtClean="0"/>
              <a:t>Recognition scores (</a:t>
            </a:r>
            <a:r>
              <a:rPr lang="en-US" dirty="0" err="1" smtClean="0"/>
              <a:t>Lazebnik</a:t>
            </a:r>
            <a:r>
              <a:rPr lang="en-US" dirty="0" smtClean="0"/>
              <a:t> CVPR06, Van de </a:t>
            </a:r>
            <a:r>
              <a:rPr lang="en-US" dirty="0" err="1" smtClean="0"/>
              <a:t>Sande</a:t>
            </a:r>
            <a:r>
              <a:rPr lang="en-US" dirty="0" smtClean="0"/>
              <a:t> PAMI 2010, Bosch CIVR07)</a:t>
            </a:r>
          </a:p>
          <a:p>
            <a:pPr lvl="1"/>
            <a:r>
              <a:rPr lang="en-US" dirty="0" smtClean="0"/>
              <a:t> SVM + spatial pyramid + HOWs (no latent position variable)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Detection Results on PASCAL 2010: Cats</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63490" name="Picture 2" descr="C:\leo workspace\papers\pascal 2010\Sample\Sample\Cat\0009.jpg"/>
          <p:cNvPicPr>
            <a:picLocks noChangeAspect="1" noChangeArrowheads="1"/>
          </p:cNvPicPr>
          <p:nvPr/>
        </p:nvPicPr>
        <p:blipFill>
          <a:blip r:embed="rId3" cstate="print"/>
          <a:srcRect/>
          <a:stretch>
            <a:fillRect/>
          </a:stretch>
        </p:blipFill>
        <p:spPr bwMode="auto">
          <a:xfrm>
            <a:off x="5562600" y="4648200"/>
            <a:ext cx="2667000" cy="2000250"/>
          </a:xfrm>
          <a:prstGeom prst="rect">
            <a:avLst/>
          </a:prstGeom>
          <a:noFill/>
        </p:spPr>
      </p:pic>
      <p:pic>
        <p:nvPicPr>
          <p:cNvPr id="63491" name="Picture 3" descr="C:\leo workspace\papers\pascal 2010\Sample\Sample\Cat\1069.jpg"/>
          <p:cNvPicPr>
            <a:picLocks noChangeAspect="1" noChangeArrowheads="1"/>
          </p:cNvPicPr>
          <p:nvPr/>
        </p:nvPicPr>
        <p:blipFill>
          <a:blip r:embed="rId4" cstate="print"/>
          <a:srcRect/>
          <a:stretch>
            <a:fillRect/>
          </a:stretch>
        </p:blipFill>
        <p:spPr bwMode="auto">
          <a:xfrm>
            <a:off x="3048000" y="1981200"/>
            <a:ext cx="3079940" cy="2057400"/>
          </a:xfrm>
          <a:prstGeom prst="rect">
            <a:avLst/>
          </a:prstGeom>
          <a:noFill/>
        </p:spPr>
      </p:pic>
      <p:pic>
        <p:nvPicPr>
          <p:cNvPr id="63492" name="Picture 4" descr="C:\leo workspace\papers\pascal 2010\Sample\Sample\Cat\0874.jpg"/>
          <p:cNvPicPr>
            <a:picLocks noChangeAspect="1" noChangeArrowheads="1"/>
          </p:cNvPicPr>
          <p:nvPr/>
        </p:nvPicPr>
        <p:blipFill>
          <a:blip r:embed="rId5" cstate="print"/>
          <a:srcRect/>
          <a:stretch>
            <a:fillRect/>
          </a:stretch>
        </p:blipFill>
        <p:spPr bwMode="auto">
          <a:xfrm>
            <a:off x="1524000" y="4419600"/>
            <a:ext cx="3371850" cy="2245652"/>
          </a:xfrm>
          <a:prstGeom prst="rect">
            <a:avLst/>
          </a:prstGeom>
          <a:noFill/>
        </p:spPr>
      </p:pic>
      <p:pic>
        <p:nvPicPr>
          <p:cNvPr id="63493" name="Picture 5" descr="C:\leo workspace\papers\pascal 2010\Sample\Sample\Cat\0031.jpg"/>
          <p:cNvPicPr>
            <a:picLocks noChangeAspect="1" noChangeArrowheads="1"/>
          </p:cNvPicPr>
          <p:nvPr/>
        </p:nvPicPr>
        <p:blipFill>
          <a:blip r:embed="rId6" cstate="print"/>
          <a:srcRect/>
          <a:stretch>
            <a:fillRect/>
          </a:stretch>
        </p:blipFill>
        <p:spPr bwMode="auto">
          <a:xfrm>
            <a:off x="0" y="1447800"/>
            <a:ext cx="2667000" cy="2549652"/>
          </a:xfrm>
          <a:prstGeom prst="rect">
            <a:avLst/>
          </a:prstGeom>
          <a:noFill/>
        </p:spPr>
      </p:pic>
      <p:pic>
        <p:nvPicPr>
          <p:cNvPr id="63494" name="Picture 6" descr="C:\leo workspace\papers\pascal 2010\Sample\Sample\Cat\0030.jpg"/>
          <p:cNvPicPr>
            <a:picLocks noChangeAspect="1" noChangeArrowheads="1"/>
          </p:cNvPicPr>
          <p:nvPr/>
        </p:nvPicPr>
        <p:blipFill>
          <a:blip r:embed="rId7" cstate="print"/>
          <a:srcRect/>
          <a:stretch>
            <a:fillRect/>
          </a:stretch>
        </p:blipFill>
        <p:spPr bwMode="auto">
          <a:xfrm>
            <a:off x="6400800" y="1295400"/>
            <a:ext cx="2343150" cy="3124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Horses</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64514" name="Picture 2" descr="C:\leo workspace\papers\pascal 2010\Sample\Sample\Horse\0066.jpg"/>
          <p:cNvPicPr>
            <a:picLocks noChangeAspect="1" noChangeArrowheads="1"/>
          </p:cNvPicPr>
          <p:nvPr/>
        </p:nvPicPr>
        <p:blipFill>
          <a:blip r:embed="rId3" cstate="print"/>
          <a:srcRect/>
          <a:stretch>
            <a:fillRect/>
          </a:stretch>
        </p:blipFill>
        <p:spPr bwMode="auto">
          <a:xfrm>
            <a:off x="609600" y="1219200"/>
            <a:ext cx="3333750" cy="2667000"/>
          </a:xfrm>
          <a:prstGeom prst="rect">
            <a:avLst/>
          </a:prstGeom>
          <a:noFill/>
        </p:spPr>
      </p:pic>
      <p:pic>
        <p:nvPicPr>
          <p:cNvPr id="64515" name="Picture 3" descr="C:\leo workspace\papers\pascal 2010\Sample\Sample\Horse\0117.jpg"/>
          <p:cNvPicPr>
            <a:picLocks noChangeAspect="1" noChangeArrowheads="1"/>
          </p:cNvPicPr>
          <p:nvPr/>
        </p:nvPicPr>
        <p:blipFill>
          <a:blip r:embed="rId4" cstate="print"/>
          <a:srcRect/>
          <a:stretch>
            <a:fillRect/>
          </a:stretch>
        </p:blipFill>
        <p:spPr bwMode="auto">
          <a:xfrm>
            <a:off x="5257800" y="1219200"/>
            <a:ext cx="3333750" cy="2687003"/>
          </a:xfrm>
          <a:prstGeom prst="rect">
            <a:avLst/>
          </a:prstGeom>
          <a:noFill/>
        </p:spPr>
      </p:pic>
      <p:pic>
        <p:nvPicPr>
          <p:cNvPr id="64516" name="Picture 4" descr="C:\leo workspace\papers\pascal 2010\Sample\Sample\Horse\0448.jpg"/>
          <p:cNvPicPr>
            <a:picLocks noChangeAspect="1" noChangeArrowheads="1"/>
          </p:cNvPicPr>
          <p:nvPr/>
        </p:nvPicPr>
        <p:blipFill>
          <a:blip r:embed="rId5" cstate="print"/>
          <a:srcRect/>
          <a:stretch>
            <a:fillRect/>
          </a:stretch>
        </p:blipFill>
        <p:spPr bwMode="auto">
          <a:xfrm>
            <a:off x="628650" y="4114800"/>
            <a:ext cx="3333750" cy="2500313"/>
          </a:xfrm>
          <a:prstGeom prst="rect">
            <a:avLst/>
          </a:prstGeom>
          <a:noFill/>
        </p:spPr>
      </p:pic>
      <p:pic>
        <p:nvPicPr>
          <p:cNvPr id="64517" name="Picture 5" descr="C:\leo workspace\papers\pascal 2010\Sample\Sample\Horse\0390.jpg"/>
          <p:cNvPicPr>
            <a:picLocks noChangeAspect="1" noChangeArrowheads="1"/>
          </p:cNvPicPr>
          <p:nvPr/>
        </p:nvPicPr>
        <p:blipFill>
          <a:blip r:embed="rId6" cstate="print"/>
          <a:srcRect/>
          <a:stretch>
            <a:fillRect/>
          </a:stretch>
        </p:blipFill>
        <p:spPr bwMode="auto">
          <a:xfrm>
            <a:off x="5257800" y="4191000"/>
            <a:ext cx="3333750" cy="240696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Cars</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65538" name="Picture 2" descr="C:\leo workspace\papers\pascal 2010\Sample\Sample\Car\0007.jpg"/>
          <p:cNvPicPr>
            <a:picLocks noChangeAspect="1" noChangeArrowheads="1"/>
          </p:cNvPicPr>
          <p:nvPr/>
        </p:nvPicPr>
        <p:blipFill>
          <a:blip r:embed="rId3" cstate="print"/>
          <a:srcRect/>
          <a:stretch>
            <a:fillRect/>
          </a:stretch>
        </p:blipFill>
        <p:spPr bwMode="auto">
          <a:xfrm>
            <a:off x="0" y="1371600"/>
            <a:ext cx="2857500" cy="2143125"/>
          </a:xfrm>
          <a:prstGeom prst="rect">
            <a:avLst/>
          </a:prstGeom>
          <a:noFill/>
        </p:spPr>
      </p:pic>
      <p:pic>
        <p:nvPicPr>
          <p:cNvPr id="65539" name="Picture 3" descr="C:\leo workspace\papers\pascal 2010\Sample\Sample\Car\0021.jpg"/>
          <p:cNvPicPr>
            <a:picLocks noChangeAspect="1" noChangeArrowheads="1"/>
          </p:cNvPicPr>
          <p:nvPr/>
        </p:nvPicPr>
        <p:blipFill>
          <a:blip r:embed="rId4" cstate="print"/>
          <a:srcRect/>
          <a:stretch>
            <a:fillRect/>
          </a:stretch>
        </p:blipFill>
        <p:spPr bwMode="auto">
          <a:xfrm>
            <a:off x="3124200" y="1524001"/>
            <a:ext cx="2857500" cy="1903095"/>
          </a:xfrm>
          <a:prstGeom prst="rect">
            <a:avLst/>
          </a:prstGeom>
          <a:noFill/>
        </p:spPr>
      </p:pic>
      <p:pic>
        <p:nvPicPr>
          <p:cNvPr id="65540" name="Picture 4" descr="C:\leo workspace\papers\pascal 2010\Sample\Sample\Car\0084.jpg"/>
          <p:cNvPicPr>
            <a:picLocks noChangeAspect="1" noChangeArrowheads="1"/>
          </p:cNvPicPr>
          <p:nvPr/>
        </p:nvPicPr>
        <p:blipFill>
          <a:blip r:embed="rId5" cstate="print"/>
          <a:srcRect/>
          <a:stretch>
            <a:fillRect/>
          </a:stretch>
        </p:blipFill>
        <p:spPr bwMode="auto">
          <a:xfrm>
            <a:off x="0" y="4114800"/>
            <a:ext cx="2857500" cy="2143125"/>
          </a:xfrm>
          <a:prstGeom prst="rect">
            <a:avLst/>
          </a:prstGeom>
          <a:noFill/>
        </p:spPr>
      </p:pic>
      <p:pic>
        <p:nvPicPr>
          <p:cNvPr id="65541" name="Picture 5" descr="C:\leo workspace\papers\pascal 2010\Sample\Sample\Car\0419.jpg"/>
          <p:cNvPicPr>
            <a:picLocks noChangeAspect="1" noChangeArrowheads="1"/>
          </p:cNvPicPr>
          <p:nvPr/>
        </p:nvPicPr>
        <p:blipFill>
          <a:blip r:embed="rId6" cstate="print"/>
          <a:srcRect/>
          <a:stretch>
            <a:fillRect/>
          </a:stretch>
        </p:blipFill>
        <p:spPr bwMode="auto">
          <a:xfrm>
            <a:off x="3295650" y="4191000"/>
            <a:ext cx="2571750" cy="1931670"/>
          </a:xfrm>
          <a:prstGeom prst="rect">
            <a:avLst/>
          </a:prstGeom>
          <a:noFill/>
        </p:spPr>
      </p:pic>
      <p:pic>
        <p:nvPicPr>
          <p:cNvPr id="65542" name="Picture 6" descr="C:\leo workspace\papers\pascal 2010\Sample\Sample\Car\0005.jpg"/>
          <p:cNvPicPr>
            <a:picLocks noChangeAspect="1" noChangeArrowheads="1"/>
          </p:cNvPicPr>
          <p:nvPr/>
        </p:nvPicPr>
        <p:blipFill>
          <a:blip r:embed="rId7" cstate="print"/>
          <a:srcRect/>
          <a:stretch>
            <a:fillRect/>
          </a:stretch>
        </p:blipFill>
        <p:spPr bwMode="auto">
          <a:xfrm>
            <a:off x="6286500" y="4114800"/>
            <a:ext cx="2857500" cy="2143125"/>
          </a:xfrm>
          <a:prstGeom prst="rect">
            <a:avLst/>
          </a:prstGeom>
          <a:noFill/>
        </p:spPr>
      </p:pic>
      <p:pic>
        <p:nvPicPr>
          <p:cNvPr id="65543" name="Picture 7" descr="C:\leo workspace\papers\pascal 2010\Sample\Sample\Car\0402.jpg"/>
          <p:cNvPicPr>
            <a:picLocks noChangeAspect="1" noChangeArrowheads="1"/>
          </p:cNvPicPr>
          <p:nvPr/>
        </p:nvPicPr>
        <p:blipFill>
          <a:blip r:embed="rId8" cstate="print"/>
          <a:srcRect/>
          <a:stretch>
            <a:fillRect/>
          </a:stretch>
        </p:blipFill>
        <p:spPr bwMode="auto">
          <a:xfrm>
            <a:off x="6286500" y="1362075"/>
            <a:ext cx="2857500" cy="21431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Buses</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66562" name="Picture 2" descr="C:\leo workspace\papers\pascal 2010\Sample\Sample\Bus\0106.jpg"/>
          <p:cNvPicPr>
            <a:picLocks noChangeAspect="1" noChangeArrowheads="1"/>
          </p:cNvPicPr>
          <p:nvPr/>
        </p:nvPicPr>
        <p:blipFill>
          <a:blip r:embed="rId3" cstate="print"/>
          <a:srcRect/>
          <a:stretch>
            <a:fillRect/>
          </a:stretch>
        </p:blipFill>
        <p:spPr bwMode="auto">
          <a:xfrm>
            <a:off x="457200" y="1524000"/>
            <a:ext cx="4762500" cy="3571875"/>
          </a:xfrm>
          <a:prstGeom prst="rect">
            <a:avLst/>
          </a:prstGeom>
          <a:noFill/>
        </p:spPr>
      </p:pic>
      <p:pic>
        <p:nvPicPr>
          <p:cNvPr id="66563" name="Picture 3" descr="C:\leo workspace\papers\pascal 2010\Sample\Sample\Bus\0046.jpg"/>
          <p:cNvPicPr>
            <a:picLocks noChangeAspect="1" noChangeArrowheads="1"/>
          </p:cNvPicPr>
          <p:nvPr/>
        </p:nvPicPr>
        <p:blipFill>
          <a:blip r:embed="rId4" cstate="print"/>
          <a:srcRect/>
          <a:stretch>
            <a:fillRect/>
          </a:stretch>
        </p:blipFill>
        <p:spPr bwMode="auto">
          <a:xfrm>
            <a:off x="5257800" y="1447800"/>
            <a:ext cx="3571875" cy="47625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Comparisons on PASCAL 2010</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Mean Average Precision (</a:t>
            </a:r>
            <a:r>
              <a:rPr lang="en-US" dirty="0" err="1" smtClean="0"/>
              <a:t>mAP</a:t>
            </a:r>
            <a:r>
              <a:rPr lang="en-US" dirty="0" smtClean="0"/>
              <a:t>). </a:t>
            </a:r>
          </a:p>
          <a:p>
            <a:r>
              <a:rPr lang="en-US" dirty="0" smtClean="0"/>
              <a:t>Compare AP’s for Pascal 2010 and 2009.</a:t>
            </a:r>
            <a:endParaRPr lang="en-US" dirty="0"/>
          </a:p>
        </p:txBody>
      </p:sp>
      <p:graphicFrame>
        <p:nvGraphicFramePr>
          <p:cNvPr id="4" name="Content Placeholder 3"/>
          <p:cNvGraphicFramePr>
            <a:graphicFrameLocks/>
          </p:cNvGraphicFramePr>
          <p:nvPr/>
        </p:nvGraphicFramePr>
        <p:xfrm>
          <a:off x="381002" y="3647440"/>
          <a:ext cx="8381997" cy="1656080"/>
        </p:xfrm>
        <a:graphic>
          <a:graphicData uri="http://schemas.openxmlformats.org/drawingml/2006/table">
            <a:tbl>
              <a:tblPr firstRow="1" bandRow="1">
                <a:tableStyleId>{073A0DAA-6AF3-43AB-8588-CEC1D06C72B9}</a:tableStyleId>
              </a:tblPr>
              <a:tblGrid>
                <a:gridCol w="1828798"/>
                <a:gridCol w="1198035"/>
                <a:gridCol w="931333"/>
                <a:gridCol w="831547"/>
                <a:gridCol w="1197428"/>
                <a:gridCol w="1197428"/>
                <a:gridCol w="1197428"/>
              </a:tblGrid>
              <a:tr h="370840">
                <a:tc>
                  <a:txBody>
                    <a:bodyPr/>
                    <a:lstStyle/>
                    <a:p>
                      <a:pPr algn="ctr"/>
                      <a:r>
                        <a:rPr lang="en-US" dirty="0" smtClean="0"/>
                        <a:t>Methods</a:t>
                      </a:r>
                    </a:p>
                    <a:p>
                      <a:pPr algn="ctr"/>
                      <a:r>
                        <a:rPr lang="en-US" dirty="0" smtClean="0"/>
                        <a:t>(trained on 2010)</a:t>
                      </a:r>
                      <a:endParaRPr lang="en-US" dirty="0"/>
                    </a:p>
                  </a:txBody>
                  <a:tcPr/>
                </a:tc>
                <a:tc>
                  <a:txBody>
                    <a:bodyPr/>
                    <a:lstStyle/>
                    <a:p>
                      <a:pPr algn="ctr"/>
                      <a:r>
                        <a:rPr lang="en-US" dirty="0" smtClean="0"/>
                        <a:t>MIT-UCLA</a:t>
                      </a:r>
                      <a:endParaRPr lang="en-US" dirty="0"/>
                    </a:p>
                  </a:txBody>
                  <a:tcPr/>
                </a:tc>
                <a:tc>
                  <a:txBody>
                    <a:bodyPr/>
                    <a:lstStyle/>
                    <a:p>
                      <a:pPr algn="ctr"/>
                      <a:r>
                        <a:rPr lang="en-US" dirty="0" smtClean="0"/>
                        <a:t>NLPR</a:t>
                      </a:r>
                      <a:endParaRPr lang="en-US" dirty="0"/>
                    </a:p>
                  </a:txBody>
                  <a:tcPr/>
                </a:tc>
                <a:tc>
                  <a:txBody>
                    <a:bodyPr/>
                    <a:lstStyle/>
                    <a:p>
                      <a:pPr algn="ctr"/>
                      <a:r>
                        <a:rPr lang="en-US" dirty="0" smtClean="0"/>
                        <a:t>NUS</a:t>
                      </a:r>
                      <a:endParaRPr lang="en-US" dirty="0"/>
                    </a:p>
                  </a:txBody>
                  <a:tcPr/>
                </a:tc>
                <a:tc>
                  <a:txBody>
                    <a:bodyPr/>
                    <a:lstStyle/>
                    <a:p>
                      <a:pPr algn="ctr"/>
                      <a:r>
                        <a:rPr lang="en-US" dirty="0" err="1" smtClean="0"/>
                        <a:t>UoCTTI</a:t>
                      </a:r>
                      <a:endParaRPr lang="en-US" dirty="0"/>
                    </a:p>
                  </a:txBody>
                  <a:tcPr/>
                </a:tc>
                <a:tc>
                  <a:txBody>
                    <a:bodyPr/>
                    <a:lstStyle/>
                    <a:p>
                      <a:pPr algn="ctr"/>
                      <a:r>
                        <a:rPr lang="en-US" dirty="0" smtClean="0"/>
                        <a:t>UVA</a:t>
                      </a:r>
                      <a:endParaRPr lang="en-US" dirty="0"/>
                    </a:p>
                  </a:txBody>
                  <a:tcPr/>
                </a:tc>
                <a:tc>
                  <a:txBody>
                    <a:bodyPr/>
                    <a:lstStyle/>
                    <a:p>
                      <a:pPr algn="ctr"/>
                      <a:r>
                        <a:rPr lang="en-US" dirty="0" smtClean="0"/>
                        <a:t>UCI</a:t>
                      </a:r>
                      <a:endParaRPr lang="en-US" dirty="0"/>
                    </a:p>
                  </a:txBody>
                  <a:tcPr/>
                </a:tc>
              </a:tr>
              <a:tr h="370840">
                <a:tc>
                  <a:txBody>
                    <a:bodyPr/>
                    <a:lstStyle/>
                    <a:p>
                      <a:pPr algn="ctr"/>
                      <a:r>
                        <a:rPr lang="en-US" dirty="0" smtClean="0"/>
                        <a:t>Test</a:t>
                      </a:r>
                      <a:r>
                        <a:rPr lang="en-US" baseline="0" dirty="0" smtClean="0"/>
                        <a:t> on 2010</a:t>
                      </a:r>
                      <a:endParaRPr lang="en-US" dirty="0"/>
                    </a:p>
                  </a:txBody>
                  <a:tcPr/>
                </a:tc>
                <a:tc>
                  <a:txBody>
                    <a:bodyPr/>
                    <a:lstStyle/>
                    <a:p>
                      <a:pPr algn="ctr"/>
                      <a:r>
                        <a:rPr lang="en-US" dirty="0" smtClean="0"/>
                        <a:t>35.99</a:t>
                      </a:r>
                      <a:endParaRPr lang="en-US" dirty="0"/>
                    </a:p>
                  </a:txBody>
                  <a:tcPr/>
                </a:tc>
                <a:tc>
                  <a:txBody>
                    <a:bodyPr/>
                    <a:lstStyle/>
                    <a:p>
                      <a:pPr algn="ctr"/>
                      <a:r>
                        <a:rPr lang="en-US" dirty="0" smtClean="0"/>
                        <a:t>36.79</a:t>
                      </a:r>
                      <a:endParaRPr lang="en-US" dirty="0"/>
                    </a:p>
                  </a:txBody>
                  <a:tcPr/>
                </a:tc>
                <a:tc>
                  <a:txBody>
                    <a:bodyPr/>
                    <a:lstStyle/>
                    <a:p>
                      <a:pPr algn="ctr"/>
                      <a:r>
                        <a:rPr lang="en-US" dirty="0" smtClean="0"/>
                        <a:t>34.18</a:t>
                      </a:r>
                      <a:endParaRPr lang="en-US" dirty="0"/>
                    </a:p>
                  </a:txBody>
                  <a:tcPr/>
                </a:tc>
                <a:tc>
                  <a:txBody>
                    <a:bodyPr/>
                    <a:lstStyle/>
                    <a:p>
                      <a:pPr algn="ctr"/>
                      <a:r>
                        <a:rPr lang="en-US" dirty="0" smtClean="0"/>
                        <a:t>33.75</a:t>
                      </a:r>
                      <a:endParaRPr lang="en-US" dirty="0"/>
                    </a:p>
                  </a:txBody>
                  <a:tcPr/>
                </a:tc>
                <a:tc>
                  <a:txBody>
                    <a:bodyPr/>
                    <a:lstStyle/>
                    <a:p>
                      <a:pPr algn="ctr"/>
                      <a:r>
                        <a:rPr lang="en-US" dirty="0" smtClean="0"/>
                        <a:t>32.87</a:t>
                      </a:r>
                      <a:endParaRPr lang="en-US" dirty="0"/>
                    </a:p>
                  </a:txBody>
                  <a:tcPr/>
                </a:tc>
                <a:tc>
                  <a:txBody>
                    <a:bodyPr/>
                    <a:lstStyle/>
                    <a:p>
                      <a:pPr algn="ctr"/>
                      <a:r>
                        <a:rPr lang="en-US" dirty="0" smtClean="0"/>
                        <a:t>32.52</a:t>
                      </a:r>
                      <a:endParaRPr lang="en-US" dirty="0"/>
                    </a:p>
                  </a:txBody>
                  <a:tcPr/>
                </a:tc>
              </a:tr>
              <a:tr h="370840">
                <a:tc>
                  <a:txBody>
                    <a:bodyPr/>
                    <a:lstStyle/>
                    <a:p>
                      <a:pPr algn="ctr"/>
                      <a:r>
                        <a:rPr lang="en-US" dirty="0" smtClean="0"/>
                        <a:t>Test on 2009</a:t>
                      </a:r>
                      <a:endParaRPr lang="en-US" dirty="0"/>
                    </a:p>
                  </a:txBody>
                  <a:tcPr/>
                </a:tc>
                <a:tc>
                  <a:txBody>
                    <a:bodyPr/>
                    <a:lstStyle/>
                    <a:p>
                      <a:pPr algn="ctr"/>
                      <a:r>
                        <a:rPr lang="en-US" dirty="0" smtClean="0"/>
                        <a:t>36.72</a:t>
                      </a:r>
                      <a:endParaRPr lang="en-US" dirty="0"/>
                    </a:p>
                  </a:txBody>
                  <a:tcPr/>
                </a:tc>
                <a:tc>
                  <a:txBody>
                    <a:bodyPr/>
                    <a:lstStyle/>
                    <a:p>
                      <a:pPr algn="ctr"/>
                      <a:r>
                        <a:rPr lang="en-US" dirty="0" smtClean="0"/>
                        <a:t>37.65</a:t>
                      </a:r>
                      <a:endParaRPr lang="en-US" dirty="0"/>
                    </a:p>
                  </a:txBody>
                  <a:tcPr/>
                </a:tc>
                <a:tc>
                  <a:txBody>
                    <a:bodyPr/>
                    <a:lstStyle/>
                    <a:p>
                      <a:pPr algn="ctr"/>
                      <a:r>
                        <a:rPr lang="en-US" dirty="0" smtClean="0"/>
                        <a:t>35.53</a:t>
                      </a:r>
                      <a:endParaRPr lang="en-US" dirty="0"/>
                    </a:p>
                  </a:txBody>
                  <a:tcPr/>
                </a:tc>
                <a:tc>
                  <a:txBody>
                    <a:bodyPr/>
                    <a:lstStyle/>
                    <a:p>
                      <a:pPr algn="ctr"/>
                      <a:r>
                        <a:rPr lang="en-US" dirty="0" smtClean="0"/>
                        <a:t>34.57</a:t>
                      </a:r>
                      <a:endParaRPr lang="en-US" dirty="0"/>
                    </a:p>
                  </a:txBody>
                  <a:tcPr/>
                </a:tc>
                <a:tc>
                  <a:txBody>
                    <a:bodyPr/>
                    <a:lstStyle/>
                    <a:p>
                      <a:pPr algn="ctr"/>
                      <a:r>
                        <a:rPr lang="en-US" dirty="0" smtClean="0"/>
                        <a:t>34.47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33.63</a:t>
                      </a:r>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Example 3</a:t>
            </a:r>
            <a:endParaRPr lang="en-US" dirty="0">
              <a:solidFill>
                <a:srgbClr val="FFFF00"/>
              </a:solidFill>
            </a:endParaRPr>
          </a:p>
        </p:txBody>
      </p:sp>
      <p:sp>
        <p:nvSpPr>
          <p:cNvPr id="3" name="Content Placeholder 2"/>
          <p:cNvSpPr>
            <a:spLocks noGrp="1"/>
          </p:cNvSpPr>
          <p:nvPr>
            <p:ph idx="1"/>
          </p:nvPr>
        </p:nvSpPr>
        <p:spPr>
          <a:xfrm>
            <a:off x="304800" y="1646237"/>
            <a:ext cx="8610600" cy="4526280"/>
          </a:xfrm>
        </p:spPr>
        <p:txBody>
          <a:bodyPr/>
          <a:lstStyle/>
          <a:p>
            <a:r>
              <a:rPr lang="en-US" dirty="0" smtClean="0"/>
              <a:t>Brief sketch of compositional models with shared parts</a:t>
            </a:r>
            <a:r>
              <a:rPr lang="en-US" dirty="0" smtClean="0"/>
              <a:t>.</a:t>
            </a:r>
          </a:p>
          <a:p>
            <a:r>
              <a:rPr lang="en-US" dirty="0" smtClean="0"/>
              <a:t>Motivation – scaling up to multiple objects/viewpoints/poses.</a:t>
            </a:r>
            <a:endParaRPr lang="en-US" dirty="0" smtClean="0"/>
          </a:p>
          <a:p>
            <a:r>
              <a:rPr lang="en-US" dirty="0" smtClean="0"/>
              <a:t>Efficien</a:t>
            </a:r>
            <a:r>
              <a:rPr lang="en-US" dirty="0" smtClean="0"/>
              <a:t>t </a:t>
            </a:r>
            <a:r>
              <a:rPr lang="en-US" dirty="0" smtClean="0"/>
              <a:t>representation</a:t>
            </a:r>
            <a:r>
              <a:rPr lang="en-US" dirty="0" smtClean="0"/>
              <a:t>, learning, and inference.</a:t>
            </a:r>
          </a:p>
          <a:p>
            <a:endParaRPr lang="en-US" dirty="0" smtClean="0"/>
          </a:p>
          <a:p>
            <a:r>
              <a:rPr lang="en-US" dirty="0" smtClean="0"/>
              <a:t>Zhu, Chen, Lin, Lin, Yuille (2008, 2011).</a:t>
            </a:r>
          </a:p>
          <a:p>
            <a:r>
              <a:rPr lang="en-US" dirty="0" smtClean="0"/>
              <a:t>Zhu, Chen, </a:t>
            </a:r>
            <a:r>
              <a:rPr lang="en-US" dirty="0" err="1" smtClean="0"/>
              <a:t>Torrabla</a:t>
            </a:r>
            <a:r>
              <a:rPr lang="en-US" dirty="0" smtClean="0"/>
              <a:t>, Freeman, Yuille (2010).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Basic Ideas</a:t>
            </a:r>
            <a:endParaRPr lang="en-US" dirty="0">
              <a:solidFill>
                <a:srgbClr val="FFFF00"/>
              </a:solidFill>
            </a:endParaRPr>
          </a:p>
        </p:txBody>
      </p:sp>
      <p:sp>
        <p:nvSpPr>
          <p:cNvPr id="3" name="Content Placeholder 2"/>
          <p:cNvSpPr>
            <a:spLocks noGrp="1"/>
          </p:cNvSpPr>
          <p:nvPr>
            <p:ph idx="1"/>
          </p:nvPr>
        </p:nvSpPr>
        <p:spPr>
          <a:xfrm>
            <a:off x="457200" y="1646236"/>
            <a:ext cx="8229600" cy="5059363"/>
          </a:xfrm>
        </p:spPr>
        <p:txBody>
          <a:bodyPr>
            <a:normAutofit fontScale="92500" lnSpcReduction="10000"/>
          </a:bodyPr>
          <a:lstStyle/>
          <a:p>
            <a:r>
              <a:rPr lang="en-US" dirty="0" smtClean="0"/>
              <a:t>Probability Distributions defined over structured representations. </a:t>
            </a:r>
          </a:p>
          <a:p>
            <a:r>
              <a:rPr lang="en-US" dirty="0" smtClean="0"/>
              <a:t>General Framework for all </a:t>
            </a:r>
            <a:r>
              <a:rPr lang="en-US" dirty="0" smtClean="0"/>
              <a:t>Intelligence?</a:t>
            </a:r>
            <a:endParaRPr lang="en-US" dirty="0" smtClean="0"/>
          </a:p>
          <a:p>
            <a:pPr>
              <a:buNone/>
            </a:pPr>
            <a:endParaRPr lang="en-US" dirty="0" smtClean="0"/>
          </a:p>
          <a:p>
            <a:r>
              <a:rPr lang="en-US" dirty="0" smtClean="0"/>
              <a:t>Graph Structure and State Variables. Knowledge Representation.</a:t>
            </a:r>
          </a:p>
          <a:p>
            <a:r>
              <a:rPr lang="en-US" dirty="0" smtClean="0"/>
              <a:t>Probability Distributions.</a:t>
            </a:r>
          </a:p>
          <a:p>
            <a:endParaRPr lang="en-US" dirty="0" smtClean="0"/>
          </a:p>
          <a:p>
            <a:r>
              <a:rPr lang="en-US" dirty="0" smtClean="0"/>
              <a:t>Computation: </a:t>
            </a:r>
          </a:p>
          <a:p>
            <a:pPr>
              <a:buNone/>
            </a:pPr>
            <a:r>
              <a:rPr lang="en-US" dirty="0" smtClean="0"/>
              <a:t>  </a:t>
            </a:r>
            <a:r>
              <a:rPr lang="en-US" dirty="0" smtClean="0"/>
              <a:t>  </a:t>
            </a:r>
            <a:r>
              <a:rPr lang="en-US" dirty="0" smtClean="0"/>
              <a:t>Inference Algorithms.</a:t>
            </a:r>
          </a:p>
          <a:p>
            <a:pPr>
              <a:buNone/>
            </a:pPr>
            <a:r>
              <a:rPr lang="en-US" dirty="0" smtClean="0"/>
              <a:t>    Learning Algorithms.</a:t>
            </a:r>
          </a:p>
          <a:p>
            <a:endParaRPr lang="en-US" dirty="0" smtClean="0"/>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sz="4000" b="1" dirty="0" smtClean="0">
                <a:solidFill>
                  <a:srgbClr val="FFFF00"/>
                </a:solidFill>
              </a:rPr>
              <a:t>Key Idea: Compositionality</a:t>
            </a:r>
          </a:p>
        </p:txBody>
      </p:sp>
      <p:sp>
        <p:nvSpPr>
          <p:cNvPr id="12291" name="Content Placeholder 2"/>
          <p:cNvSpPr>
            <a:spLocks noGrp="1"/>
          </p:cNvSpPr>
          <p:nvPr>
            <p:ph idx="1"/>
          </p:nvPr>
        </p:nvSpPr>
        <p:spPr/>
        <p:txBody>
          <a:bodyPr/>
          <a:lstStyle/>
          <a:p>
            <a:r>
              <a:rPr lang="en-US" sz="2800" dirty="0" smtClean="0"/>
              <a:t>Objects and Images are constructed by compositions of parts – ANDs and ORs.</a:t>
            </a:r>
          </a:p>
          <a:p>
            <a:r>
              <a:rPr lang="en-US" sz="2800" dirty="0" smtClean="0"/>
              <a:t>The probability models for are built by combining elementary models by composition</a:t>
            </a:r>
            <a:r>
              <a:rPr lang="en-US" sz="2800" dirty="0" smtClean="0"/>
              <a:t>.</a:t>
            </a:r>
          </a:p>
          <a:p>
            <a:r>
              <a:rPr lang="en-US" sz="2800" dirty="0" smtClean="0"/>
              <a:t>Efficient Inference and Learning.</a:t>
            </a:r>
            <a:endParaRPr lang="en-US" sz="2800" dirty="0" smtClean="0"/>
          </a:p>
        </p:txBody>
      </p:sp>
      <p:pic>
        <p:nvPicPr>
          <p:cNvPr id="12292" name="Picture 3"/>
          <p:cNvPicPr>
            <a:picLocks noChangeAspect="1" noChangeArrowheads="1"/>
          </p:cNvPicPr>
          <p:nvPr/>
        </p:nvPicPr>
        <p:blipFill>
          <a:blip r:embed="rId2" cstate="print"/>
          <a:srcRect/>
          <a:stretch>
            <a:fillRect/>
          </a:stretch>
        </p:blipFill>
        <p:spPr bwMode="auto">
          <a:xfrm>
            <a:off x="381000" y="4800600"/>
            <a:ext cx="2286000" cy="1508125"/>
          </a:xfrm>
          <a:prstGeom prst="rect">
            <a:avLst/>
          </a:prstGeom>
          <a:noFill/>
          <a:ln w="9525">
            <a:noFill/>
            <a:miter lim="800000"/>
            <a:headEnd/>
            <a:tailEnd/>
          </a:ln>
        </p:spPr>
      </p:pic>
      <p:pic>
        <p:nvPicPr>
          <p:cNvPr id="12293" name="Picture 4"/>
          <p:cNvPicPr>
            <a:picLocks noChangeAspect="1" noChangeArrowheads="1"/>
          </p:cNvPicPr>
          <p:nvPr/>
        </p:nvPicPr>
        <p:blipFill>
          <a:blip r:embed="rId3" cstate="print"/>
          <a:srcRect/>
          <a:stretch>
            <a:fillRect/>
          </a:stretch>
        </p:blipFill>
        <p:spPr bwMode="auto">
          <a:xfrm>
            <a:off x="2971800" y="4800600"/>
            <a:ext cx="2286000" cy="1444625"/>
          </a:xfrm>
          <a:prstGeom prst="rect">
            <a:avLst/>
          </a:prstGeom>
          <a:noFill/>
          <a:ln w="9525">
            <a:noFill/>
            <a:miter lim="800000"/>
            <a:headEnd/>
            <a:tailEnd/>
          </a:ln>
        </p:spPr>
      </p:pic>
      <p:pic>
        <p:nvPicPr>
          <p:cNvPr id="12294" name="Picture 5"/>
          <p:cNvPicPr>
            <a:picLocks noChangeAspect="1" noChangeArrowheads="1"/>
          </p:cNvPicPr>
          <p:nvPr/>
        </p:nvPicPr>
        <p:blipFill>
          <a:blip r:embed="rId4" cstate="print"/>
          <a:srcRect/>
          <a:stretch>
            <a:fillRect/>
          </a:stretch>
        </p:blipFill>
        <p:spPr bwMode="auto">
          <a:xfrm>
            <a:off x="5638800" y="4495800"/>
            <a:ext cx="3192463" cy="185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1295400"/>
            <a:ext cx="8686800" cy="6324600"/>
          </a:xfrm>
        </p:spPr>
        <p:txBody>
          <a:bodyPr/>
          <a:lstStyle/>
          <a:p>
            <a:pPr>
              <a:buNone/>
            </a:pPr>
            <a:endParaRPr lang="en-US" sz="2800" dirty="0" smtClean="0"/>
          </a:p>
          <a:p>
            <a:pPr>
              <a:buNone/>
            </a:pPr>
            <a:r>
              <a:rPr lang="en-US" sz="2400" b="1" dirty="0" smtClean="0"/>
              <a:t>(1). Ability to transfer  between contexts and generalize or extrapolate (e.g. , from Cow to Yak). </a:t>
            </a:r>
          </a:p>
          <a:p>
            <a:pPr>
              <a:buNone/>
            </a:pPr>
            <a:r>
              <a:rPr lang="en-US" sz="2400" b="1" dirty="0" smtClean="0"/>
              <a:t>(2). Ability to reason about the system, intervene, do diagnostics. </a:t>
            </a:r>
            <a:endParaRPr lang="en-US" sz="2400" dirty="0" smtClean="0"/>
          </a:p>
          <a:p>
            <a:pPr>
              <a:buNone/>
            </a:pPr>
            <a:r>
              <a:rPr lang="en-US" sz="2400" b="1" dirty="0" smtClean="0"/>
              <a:t>(3). Allows the system to answer many different questions based on the same underlying knowledge structure</a:t>
            </a:r>
            <a:r>
              <a:rPr lang="en-US" sz="2400" dirty="0" smtClean="0"/>
              <a:t>. </a:t>
            </a:r>
          </a:p>
          <a:p>
            <a:pPr>
              <a:buNone/>
            </a:pPr>
            <a:r>
              <a:rPr lang="en-US" sz="2400" dirty="0" smtClean="0"/>
              <a:t>(4).  Scale up to multiple objects by part-sharing.</a:t>
            </a:r>
          </a:p>
          <a:p>
            <a:pPr>
              <a:buNone/>
            </a:pPr>
            <a:endParaRPr lang="en-US" sz="2400" dirty="0" smtClean="0"/>
          </a:p>
          <a:p>
            <a:pPr>
              <a:buNone/>
            </a:pPr>
            <a:r>
              <a:rPr lang="en-US" sz="2400" i="1" dirty="0" smtClean="0"/>
              <a:t> “An embodiment of faith that the world is knowable, that one can tease things apart, comprehend them, and mentally recompose them at will.”</a:t>
            </a:r>
          </a:p>
          <a:p>
            <a:pPr>
              <a:buNone/>
            </a:pPr>
            <a:r>
              <a:rPr lang="en-US" sz="2400" i="1" dirty="0" smtClean="0"/>
              <a:t>“The world is compositional or God exists”.</a:t>
            </a:r>
          </a:p>
          <a:p>
            <a:pPr>
              <a:buNone/>
            </a:pPr>
            <a:endParaRPr lang="en-US" sz="2400" dirty="0" smtClean="0"/>
          </a:p>
          <a:p>
            <a:pPr>
              <a:buNone/>
            </a:pPr>
            <a:endParaRPr lang="en-US" sz="2400" dirty="0" smtClean="0"/>
          </a:p>
          <a:p>
            <a:pPr>
              <a:buNone/>
            </a:pPr>
            <a:endParaRPr lang="en-US" sz="2400" dirty="0" smtClean="0"/>
          </a:p>
          <a:p>
            <a:pPr>
              <a:buNone/>
            </a:pPr>
            <a:endParaRPr lang="en-US" sz="2400" i="1" dirty="0" smtClean="0"/>
          </a:p>
        </p:txBody>
      </p:sp>
      <p:sp>
        <p:nvSpPr>
          <p:cNvPr id="4" name="Title 3"/>
          <p:cNvSpPr>
            <a:spLocks noGrp="1"/>
          </p:cNvSpPr>
          <p:nvPr>
            <p:ph type="title"/>
          </p:nvPr>
        </p:nvSpPr>
        <p:spPr>
          <a:xfrm>
            <a:off x="381000" y="304800"/>
            <a:ext cx="8610600" cy="1143000"/>
          </a:xfrm>
        </p:spPr>
        <p:txBody>
          <a:bodyPr>
            <a:normAutofit/>
          </a:bodyPr>
          <a:lstStyle/>
          <a:p>
            <a:r>
              <a:rPr lang="en-US" dirty="0" smtClean="0">
                <a:solidFill>
                  <a:srgbClr val="FFFF00"/>
                </a:solidFill>
              </a:rPr>
              <a:t>Why compositionality?</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8839200" cy="1143000"/>
          </a:xfrm>
        </p:spPr>
        <p:txBody>
          <a:bodyPr>
            <a:normAutofit/>
          </a:bodyPr>
          <a:lstStyle/>
          <a:p>
            <a:r>
              <a:rPr lang="en-US" dirty="0" smtClean="0">
                <a:solidFill>
                  <a:srgbClr val="FFFF00"/>
                </a:solidFill>
              </a:rPr>
              <a:t>Horse Model (ANDs only).</a:t>
            </a:r>
            <a:endParaRPr lang="en-US" dirty="0">
              <a:solidFill>
                <a:srgbClr val="FFFF00"/>
              </a:solidFill>
            </a:endParaRPr>
          </a:p>
        </p:txBody>
      </p:sp>
      <p:sp>
        <p:nvSpPr>
          <p:cNvPr id="85" name="Slide Number Placeholder 84"/>
          <p:cNvSpPr>
            <a:spLocks noGrp="1"/>
          </p:cNvSpPr>
          <p:nvPr>
            <p:ph type="sldNum" sz="quarter" idx="12"/>
          </p:nvPr>
        </p:nvSpPr>
        <p:spPr/>
        <p:txBody>
          <a:bodyPr>
            <a:normAutofit fontScale="92500" lnSpcReduction="20000"/>
          </a:bodyPr>
          <a:lstStyle/>
          <a:p>
            <a:fld id="{B6F15528-21DE-4FAA-801E-634DDDAF4B2B}" type="slidenum">
              <a:rPr lang="en-US" smtClean="0"/>
              <a:pPr/>
              <a:t>42</a:t>
            </a:fld>
            <a:endParaRPr lang="en-US" dirty="0"/>
          </a:p>
        </p:txBody>
      </p:sp>
      <p:sp useBgFill="1">
        <p:nvSpPr>
          <p:cNvPr id="79" name="Rectangle 78"/>
          <p:cNvSpPr/>
          <p:nvPr/>
        </p:nvSpPr>
        <p:spPr>
          <a:xfrm>
            <a:off x="6213764" y="3352800"/>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Rectangle 81"/>
          <p:cNvSpPr/>
          <p:nvPr/>
        </p:nvSpPr>
        <p:spPr>
          <a:xfrm>
            <a:off x="8014855" y="3950508"/>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3" name="Rectangle 82"/>
          <p:cNvSpPr/>
          <p:nvPr/>
        </p:nvSpPr>
        <p:spPr>
          <a:xfrm>
            <a:off x="6213764" y="3950508"/>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Rectangle 85"/>
          <p:cNvSpPr/>
          <p:nvPr/>
        </p:nvSpPr>
        <p:spPr>
          <a:xfrm>
            <a:off x="4487718" y="3950508"/>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Rectangle 90"/>
          <p:cNvSpPr/>
          <p:nvPr/>
        </p:nvSpPr>
        <p:spPr>
          <a:xfrm>
            <a:off x="5013036"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Rectangle 91"/>
          <p:cNvSpPr/>
          <p:nvPr/>
        </p:nvSpPr>
        <p:spPr>
          <a:xfrm>
            <a:off x="4487718"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Rectangle 92"/>
          <p:cNvSpPr/>
          <p:nvPr/>
        </p:nvSpPr>
        <p:spPr>
          <a:xfrm>
            <a:off x="3962400"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4" name="Rectangle 93"/>
          <p:cNvSpPr/>
          <p:nvPr/>
        </p:nvSpPr>
        <p:spPr>
          <a:xfrm>
            <a:off x="6739082"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5" name="Rectangle 94"/>
          <p:cNvSpPr/>
          <p:nvPr/>
        </p:nvSpPr>
        <p:spPr>
          <a:xfrm>
            <a:off x="6213764"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6" name="Rectangle 95"/>
          <p:cNvSpPr/>
          <p:nvPr/>
        </p:nvSpPr>
        <p:spPr>
          <a:xfrm>
            <a:off x="5688445"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7" name="Rectangle 96"/>
          <p:cNvSpPr/>
          <p:nvPr/>
        </p:nvSpPr>
        <p:spPr>
          <a:xfrm>
            <a:off x="8615218"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8" name="Rectangle 97"/>
          <p:cNvSpPr/>
          <p:nvPr/>
        </p:nvSpPr>
        <p:spPr>
          <a:xfrm>
            <a:off x="8014855"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9" name="Rectangle 98"/>
          <p:cNvSpPr/>
          <p:nvPr/>
        </p:nvSpPr>
        <p:spPr>
          <a:xfrm>
            <a:off x="7489536" y="4548216"/>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p:cNvCxnSpPr>
            <a:stCxn id="79" idx="2"/>
            <a:endCxn id="83" idx="0"/>
          </p:cNvCxnSpPr>
          <p:nvPr/>
        </p:nvCxnSpPr>
        <p:spPr>
          <a:xfrm rot="5400000">
            <a:off x="6197824" y="3784388"/>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83" idx="2"/>
          </p:cNvCxnSpPr>
          <p:nvPr/>
        </p:nvCxnSpPr>
        <p:spPr>
          <a:xfrm rot="5400000">
            <a:off x="6197824" y="4382096"/>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3" idx="2"/>
          </p:cNvCxnSpPr>
          <p:nvPr/>
        </p:nvCxnSpPr>
        <p:spPr>
          <a:xfrm rot="5400000">
            <a:off x="5935165" y="4119527"/>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3" idx="2"/>
          </p:cNvCxnSpPr>
          <p:nvPr/>
        </p:nvCxnSpPr>
        <p:spPr>
          <a:xfrm rot="16200000" flipH="1">
            <a:off x="6460483" y="4119527"/>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endCxn id="92" idx="0"/>
          </p:cNvCxnSpPr>
          <p:nvPr/>
        </p:nvCxnSpPr>
        <p:spPr>
          <a:xfrm rot="5400000">
            <a:off x="4472561" y="4381404"/>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86" idx="2"/>
          </p:cNvCxnSpPr>
          <p:nvPr/>
        </p:nvCxnSpPr>
        <p:spPr>
          <a:xfrm rot="5400000">
            <a:off x="4209120" y="4119527"/>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endCxn id="91" idx="0"/>
          </p:cNvCxnSpPr>
          <p:nvPr/>
        </p:nvCxnSpPr>
        <p:spPr>
          <a:xfrm>
            <a:off x="4639373" y="4216156"/>
            <a:ext cx="523754" cy="332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98" idx="0"/>
          </p:cNvCxnSpPr>
          <p:nvPr/>
        </p:nvCxnSpPr>
        <p:spPr>
          <a:xfrm rot="5400000">
            <a:off x="7999697" y="4381404"/>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82" idx="2"/>
          </p:cNvCxnSpPr>
          <p:nvPr/>
        </p:nvCxnSpPr>
        <p:spPr>
          <a:xfrm rot="5400000">
            <a:off x="7736256" y="4119527"/>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82" idx="2"/>
          </p:cNvCxnSpPr>
          <p:nvPr/>
        </p:nvCxnSpPr>
        <p:spPr>
          <a:xfrm rot="16200000" flipH="1">
            <a:off x="8299097" y="4082004"/>
            <a:ext cx="332060" cy="600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79" idx="2"/>
          </p:cNvCxnSpPr>
          <p:nvPr/>
        </p:nvCxnSpPr>
        <p:spPr>
          <a:xfrm rot="5400000">
            <a:off x="5334802" y="2921456"/>
            <a:ext cx="332060" cy="172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79" idx="2"/>
            <a:endCxn id="82" idx="0"/>
          </p:cNvCxnSpPr>
          <p:nvPr/>
        </p:nvCxnSpPr>
        <p:spPr>
          <a:xfrm rot="16200000" flipH="1">
            <a:off x="7098370" y="2883932"/>
            <a:ext cx="332060" cy="18010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0" name="Picture 4"/>
          <p:cNvPicPr>
            <a:picLocks noChangeAspect="1" noChangeArrowheads="1"/>
          </p:cNvPicPr>
          <p:nvPr/>
        </p:nvPicPr>
        <p:blipFill>
          <a:blip r:embed="rId2" cstate="print"/>
          <a:srcRect/>
          <a:stretch>
            <a:fillRect/>
          </a:stretch>
        </p:blipFill>
        <p:spPr bwMode="auto">
          <a:xfrm>
            <a:off x="4787900" y="4614629"/>
            <a:ext cx="3226955" cy="2014771"/>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cxnSp>
        <p:nvCxnSpPr>
          <p:cNvPr id="131" name="Straight Arrow Connector 130"/>
          <p:cNvCxnSpPr>
            <a:stCxn id="92" idx="2"/>
          </p:cNvCxnSpPr>
          <p:nvPr/>
        </p:nvCxnSpPr>
        <p:spPr>
          <a:xfrm rot="16200000" flipH="1">
            <a:off x="4439900" y="5011773"/>
            <a:ext cx="996181" cy="60036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110714" y="5067005"/>
            <a:ext cx="531297" cy="2501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94" idx="2"/>
          </p:cNvCxnSpPr>
          <p:nvPr/>
        </p:nvCxnSpPr>
        <p:spPr>
          <a:xfrm rot="5400000">
            <a:off x="6415656" y="5137293"/>
            <a:ext cx="796945" cy="1500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91" idx="2"/>
          </p:cNvCxnSpPr>
          <p:nvPr/>
        </p:nvCxnSpPr>
        <p:spPr>
          <a:xfrm rot="16200000" flipH="1">
            <a:off x="5022997" y="4953995"/>
            <a:ext cx="730533" cy="45027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96" idx="2"/>
          </p:cNvCxnSpPr>
          <p:nvPr/>
        </p:nvCxnSpPr>
        <p:spPr>
          <a:xfrm rot="16200000" flipH="1">
            <a:off x="5432758" y="5219643"/>
            <a:ext cx="1261829" cy="45027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93" idx="2"/>
            <a:endCxn id="130" idx="1"/>
          </p:cNvCxnSpPr>
          <p:nvPr/>
        </p:nvCxnSpPr>
        <p:spPr>
          <a:xfrm rot="16200000" flipH="1">
            <a:off x="4046121" y="4880235"/>
            <a:ext cx="808150" cy="67540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99" idx="2"/>
          </p:cNvCxnSpPr>
          <p:nvPr/>
        </p:nvCxnSpPr>
        <p:spPr>
          <a:xfrm rot="5400000">
            <a:off x="7173415" y="4679713"/>
            <a:ext cx="332060" cy="60036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98" idx="2"/>
          </p:cNvCxnSpPr>
          <p:nvPr/>
        </p:nvCxnSpPr>
        <p:spPr>
          <a:xfrm rot="5400000">
            <a:off x="7428768" y="4874633"/>
            <a:ext cx="796945" cy="67540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97" idx="2"/>
          </p:cNvCxnSpPr>
          <p:nvPr/>
        </p:nvCxnSpPr>
        <p:spPr>
          <a:xfrm rot="5400000">
            <a:off x="8016182" y="4662446"/>
            <a:ext cx="597709" cy="90054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Content Placeholder 2"/>
          <p:cNvSpPr txBox="1">
            <a:spLocks/>
          </p:cNvSpPr>
          <p:nvPr/>
        </p:nvSpPr>
        <p:spPr>
          <a:xfrm>
            <a:off x="228600" y="1371600"/>
            <a:ext cx="8915400" cy="2057400"/>
          </a:xfrm>
          <a:prstGeom prst="rect">
            <a:avLst/>
          </a:prstGeom>
        </p:spPr>
        <p:txBody>
          <a:bodyPr>
            <a:normAutofit fontScale="40000" lnSpcReduction="2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kumimoji="0" lang="en-US" sz="7400" b="0" i="0" u="none" strike="noStrike" kern="1200" cap="none" spc="0" normalizeH="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r>
              <a:rPr lang="en-US" sz="7400" dirty="0" smtClean="0"/>
              <a:t>Nodes of the Graph represents parts of the object.</a:t>
            </a: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lang="en-US" sz="7400"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r>
              <a:rPr lang="en-US" sz="7400" dirty="0" smtClean="0"/>
              <a:t>Parts can move and deform.</a:t>
            </a:r>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lang="en-US" sz="7400"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2" name="TextBox 51"/>
          <p:cNvSpPr txBox="1"/>
          <p:nvPr/>
        </p:nvSpPr>
        <p:spPr>
          <a:xfrm>
            <a:off x="304800" y="3352800"/>
            <a:ext cx="4800600" cy="1200329"/>
          </a:xfrm>
          <a:prstGeom prst="rect">
            <a:avLst/>
          </a:prstGeom>
          <a:noFill/>
        </p:spPr>
        <p:txBody>
          <a:bodyPr wrap="square" rtlCol="0">
            <a:spAutoFit/>
          </a:bodyPr>
          <a:lstStyle/>
          <a:p>
            <a:r>
              <a:rPr lang="en-US" sz="2400" i="1" dirty="0" smtClean="0"/>
              <a:t>y</a:t>
            </a:r>
            <a:r>
              <a:rPr lang="en-US" sz="2400" dirty="0" smtClean="0"/>
              <a:t>: (position, scale, orientation)</a:t>
            </a:r>
          </a:p>
          <a:p>
            <a:endParaRPr lang="en-US" sz="2400" dirty="0" smtClean="0"/>
          </a:p>
          <a:p>
            <a:endParaRPr lang="en-US" sz="2400" dirty="0" smtClean="0"/>
          </a:p>
        </p:txBody>
      </p:sp>
      <p:cxnSp>
        <p:nvCxnSpPr>
          <p:cNvPr id="44" name="Straight Arrow Connector 43"/>
          <p:cNvCxnSpPr>
            <a:endCxn id="79" idx="1"/>
          </p:cNvCxnSpPr>
          <p:nvPr/>
        </p:nvCxnSpPr>
        <p:spPr>
          <a:xfrm flipV="1">
            <a:off x="4724400" y="3485624"/>
            <a:ext cx="1489364" cy="95776"/>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4191000" y="3733800"/>
            <a:ext cx="304800" cy="3048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99"/>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AND/OR Graphs for Horses</a:t>
            </a:r>
            <a:endParaRPr lang="en-US" dirty="0">
              <a:solidFill>
                <a:srgbClr val="FFFF00"/>
              </a:solidFill>
            </a:endParaRPr>
          </a:p>
        </p:txBody>
      </p:sp>
      <p:sp>
        <p:nvSpPr>
          <p:cNvPr id="3" name="Content Placeholder 2"/>
          <p:cNvSpPr>
            <a:spLocks noGrp="1"/>
          </p:cNvSpPr>
          <p:nvPr>
            <p:ph idx="1"/>
          </p:nvPr>
        </p:nvSpPr>
        <p:spPr>
          <a:xfrm>
            <a:off x="457200" y="1447800"/>
            <a:ext cx="8686800" cy="4526280"/>
          </a:xfrm>
        </p:spPr>
        <p:txBody>
          <a:bodyPr/>
          <a:lstStyle/>
          <a:p>
            <a:r>
              <a:rPr lang="en-US" dirty="0" smtClean="0"/>
              <a:t>Introduce OR nodes and switch variables.</a:t>
            </a:r>
          </a:p>
          <a:p>
            <a:r>
              <a:rPr lang="en-US" dirty="0" smtClean="0"/>
              <a:t>Settings of switch variables alters graph topology – </a:t>
            </a:r>
            <a:r>
              <a:rPr lang="en-US" i="1" dirty="0" smtClean="0"/>
              <a:t>allows different parts for different viewpoints/poses</a:t>
            </a:r>
            <a:r>
              <a:rPr lang="en-US" dirty="0" smtClean="0"/>
              <a:t>:</a:t>
            </a:r>
          </a:p>
          <a:p>
            <a:r>
              <a:rPr lang="en-US" dirty="0" smtClean="0"/>
              <a:t>Mixtures of models – with shared parts.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 name="Picture 2"/>
          <p:cNvPicPr>
            <a:picLocks noChangeAspect="1" noChangeArrowheads="1"/>
          </p:cNvPicPr>
          <p:nvPr/>
        </p:nvPicPr>
        <p:blipFill>
          <a:blip r:embed="rId2" cstate="print"/>
          <a:srcRect/>
          <a:stretch>
            <a:fillRect/>
          </a:stretch>
        </p:blipFill>
        <p:spPr bwMode="auto">
          <a:xfrm>
            <a:off x="914400" y="3962400"/>
            <a:ext cx="7315200" cy="31157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rgbClr val="FFFF00"/>
                </a:solidFill>
              </a:rPr>
              <a:t>AND/OR </a:t>
            </a:r>
            <a:r>
              <a:rPr lang="en-US" dirty="0" smtClean="0">
                <a:solidFill>
                  <a:srgbClr val="FFFF00"/>
                </a:solidFill>
              </a:rPr>
              <a:t>Graphs for Baseball </a:t>
            </a:r>
            <a:endParaRPr lang="en-US" dirty="0">
              <a:solidFill>
                <a:srgbClr val="FFFF00"/>
              </a:solidFill>
            </a:endParaRPr>
          </a:p>
        </p:txBody>
      </p:sp>
      <p:sp>
        <p:nvSpPr>
          <p:cNvPr id="8195" name="Content Placeholder 2"/>
          <p:cNvSpPr>
            <a:spLocks noGrp="1"/>
          </p:cNvSpPr>
          <p:nvPr>
            <p:ph idx="1"/>
          </p:nvPr>
        </p:nvSpPr>
        <p:spPr/>
        <p:txBody>
          <a:bodyPr/>
          <a:lstStyle/>
          <a:p>
            <a:r>
              <a:rPr lang="en-US" dirty="0" smtClean="0"/>
              <a:t>Enables RCMs to deal with objects with multiple poses and viewpoints (~100).</a:t>
            </a:r>
          </a:p>
          <a:p>
            <a:r>
              <a:rPr lang="en-US" dirty="0" smtClean="0"/>
              <a:t>Inference and Learning as before:</a:t>
            </a:r>
          </a:p>
        </p:txBody>
      </p:sp>
      <p:sp>
        <p:nvSpPr>
          <p:cNvPr id="6" name="Slide Number Placeholder 5"/>
          <p:cNvSpPr>
            <a:spLocks noGrp="1"/>
          </p:cNvSpPr>
          <p:nvPr>
            <p:ph type="sldNum" sz="quarter" idx="12"/>
          </p:nvPr>
        </p:nvSpPr>
        <p:spPr/>
        <p:txBody>
          <a:bodyPr>
            <a:normAutofit fontScale="92500" lnSpcReduction="20000"/>
          </a:bodyPr>
          <a:lstStyle/>
          <a:p>
            <a:fld id="{B6F15528-21DE-4FAA-801E-634DDDAF4B2B}" type="slidenum">
              <a:rPr lang="en-US" smtClean="0"/>
              <a:pPr/>
              <a:t>44</a:t>
            </a:fld>
            <a:endParaRPr lang="en-US"/>
          </a:p>
        </p:txBody>
      </p:sp>
      <p:pic>
        <p:nvPicPr>
          <p:cNvPr id="8196" name="Picture 2"/>
          <p:cNvPicPr>
            <a:picLocks noChangeAspect="1" noChangeArrowheads="1"/>
          </p:cNvPicPr>
          <p:nvPr/>
        </p:nvPicPr>
        <p:blipFill>
          <a:blip r:embed="rId3" cstate="print"/>
          <a:srcRect/>
          <a:stretch>
            <a:fillRect/>
          </a:stretch>
        </p:blipFill>
        <p:spPr bwMode="auto">
          <a:xfrm>
            <a:off x="152400" y="3200400"/>
            <a:ext cx="8608242" cy="4305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34569"/>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FFFF00"/>
                </a:solidFill>
              </a:rPr>
              <a:t>Results on Baseball Players:</a:t>
            </a:r>
            <a:endParaRPr lang="en-US" dirty="0">
              <a:solidFill>
                <a:srgbClr val="FFFF00"/>
              </a:solidFill>
            </a:endParaRPr>
          </a:p>
        </p:txBody>
      </p:sp>
      <p:sp>
        <p:nvSpPr>
          <p:cNvPr id="3" name="Content Placeholder 2"/>
          <p:cNvSpPr>
            <a:spLocks noGrp="1"/>
          </p:cNvSpPr>
          <p:nvPr>
            <p:ph idx="1"/>
          </p:nvPr>
        </p:nvSpPr>
        <p:spPr>
          <a:xfrm>
            <a:off x="304800" y="1646237"/>
            <a:ext cx="8686800" cy="4526280"/>
          </a:xfrm>
        </p:spPr>
        <p:txBody>
          <a:bodyPr/>
          <a:lstStyle/>
          <a:p>
            <a:r>
              <a:rPr lang="en-US" dirty="0" smtClean="0"/>
              <a:t>State of the art – </a:t>
            </a:r>
            <a:r>
              <a:rPr lang="en-US" dirty="0" smtClean="0"/>
              <a:t> 2008.</a:t>
            </a:r>
          </a:p>
          <a:p>
            <a:r>
              <a:rPr lang="en-US" dirty="0" smtClean="0"/>
              <a:t>Zhu, Chen, Lin, Lin, Yuille CVPR 2008, 2010.</a:t>
            </a:r>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45</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1600200" y="2895600"/>
            <a:ext cx="4724400" cy="35238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677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dirty="0" smtClean="0">
                <a:solidFill>
                  <a:srgbClr val="FFFF00"/>
                </a:solidFill>
              </a:rPr>
              <a:t>Part Sharing for multiple objects</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dirty="0" smtClean="0"/>
              <a:t>Strategy:  share parts between different objects and viewpoints.</a:t>
            </a:r>
          </a:p>
        </p:txBody>
      </p:sp>
      <p:sp>
        <p:nvSpPr>
          <p:cNvPr id="5" name="Slide Number Placeholder 43"/>
          <p:cNvSpPr>
            <a:spLocks noGrp="1"/>
          </p:cNvSpPr>
          <p:nvPr>
            <p:ph type="sldNum" sz="quarter" idx="12"/>
          </p:nvPr>
        </p:nvSpPr>
        <p:spPr/>
        <p:txBody>
          <a:bodyPr>
            <a:normAutofit fontScale="92500" lnSpcReduction="20000"/>
          </a:bodyPr>
          <a:lstStyle/>
          <a:p>
            <a:pPr>
              <a:defRPr/>
            </a:pPr>
            <a:fld id="{A80611F2-BAAD-4FAF-B7C7-232F96D92CC5}" type="slidenum">
              <a:rPr lang="en-US" altLang="zh-CN" smtClean="0"/>
              <a:pPr>
                <a:defRPr/>
              </a:pPr>
              <a:t>46</a:t>
            </a:fld>
            <a:endParaRPr lang="en-US" altLang="zh-CN" dirty="0"/>
          </a:p>
        </p:txBody>
      </p:sp>
      <p:pic>
        <p:nvPicPr>
          <p:cNvPr id="1026" name="Picture 2" descr="C:\leo workspace\papers\paper recursive compositional models iccv09\figures\multiview.jpg"/>
          <p:cNvPicPr>
            <a:picLocks noChangeAspect="1" noChangeArrowheads="1"/>
          </p:cNvPicPr>
          <p:nvPr/>
        </p:nvPicPr>
        <p:blipFill>
          <a:blip r:embed="rId2" cstate="print"/>
          <a:srcRect/>
          <a:stretch>
            <a:fillRect/>
          </a:stretch>
        </p:blipFill>
        <p:spPr bwMode="auto">
          <a:xfrm>
            <a:off x="457200" y="2819400"/>
            <a:ext cx="8229600" cy="364964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Learning Shared Parts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Unsupervised learning algorithm to learn parts shared between different objects.</a:t>
            </a:r>
          </a:p>
          <a:p>
            <a:r>
              <a:rPr lang="en-US" dirty="0" smtClean="0"/>
              <a:t>Zhu, Chen, Freeman, </a:t>
            </a:r>
            <a:r>
              <a:rPr lang="en-US" dirty="0" err="1" smtClean="0"/>
              <a:t>Torrabla</a:t>
            </a:r>
            <a:r>
              <a:rPr lang="en-US" dirty="0" smtClean="0"/>
              <a:t>, Yuille 2010. </a:t>
            </a:r>
          </a:p>
          <a:p>
            <a:r>
              <a:rPr lang="en-US" dirty="0" smtClean="0"/>
              <a:t>Structure Induction – learning the graph structures and learning the parameters.</a:t>
            </a:r>
          </a:p>
          <a:p>
            <a:r>
              <a:rPr lang="en-US" dirty="0" smtClean="0"/>
              <a:t>Supplemented by supervised learning of masks.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Many Objects/Viewpoints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120 templates: 5 viewpoints &amp; 26 classes </a:t>
            </a:r>
            <a:endParaRPr lang="en-US" dirty="0"/>
          </a:p>
        </p:txBody>
      </p:sp>
      <p:sp>
        <p:nvSpPr>
          <p:cNvPr id="5" name="Slide Number Placeholder 43"/>
          <p:cNvSpPr>
            <a:spLocks noGrp="1"/>
          </p:cNvSpPr>
          <p:nvPr>
            <p:ph type="sldNum" sz="quarter" idx="12"/>
          </p:nvPr>
        </p:nvSpPr>
        <p:spPr/>
        <p:txBody>
          <a:bodyPr>
            <a:normAutofit fontScale="92500" lnSpcReduction="20000"/>
          </a:bodyPr>
          <a:lstStyle/>
          <a:p>
            <a:pPr>
              <a:defRPr/>
            </a:pPr>
            <a:fld id="{A80611F2-BAAD-4FAF-B7C7-232F96D92CC5}" type="slidenum">
              <a:rPr lang="en-US" altLang="zh-CN" smtClean="0"/>
              <a:pPr>
                <a:defRPr/>
              </a:pPr>
              <a:t>48</a:t>
            </a:fld>
            <a:endParaRPr lang="en-US" altLang="zh-CN" dirty="0"/>
          </a:p>
        </p:txBody>
      </p:sp>
      <p:pic>
        <p:nvPicPr>
          <p:cNvPr id="4" name="Picture 3" descr="C:\leo workspace\papers\paper recursive compositional models iccv09\Test2.png"/>
          <p:cNvPicPr>
            <a:picLocks noChangeAspect="1" noChangeArrowheads="1"/>
          </p:cNvPicPr>
          <p:nvPr/>
        </p:nvPicPr>
        <p:blipFill>
          <a:blip r:embed="rId2" cstate="print"/>
          <a:srcRect/>
          <a:stretch>
            <a:fillRect/>
          </a:stretch>
        </p:blipFill>
        <p:spPr bwMode="auto">
          <a:xfrm>
            <a:off x="438150" y="2209800"/>
            <a:ext cx="8324850" cy="443992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382000" cy="1143000"/>
          </a:xfrm>
        </p:spPr>
        <p:txBody>
          <a:bodyPr>
            <a:normAutofit/>
          </a:bodyPr>
          <a:lstStyle/>
          <a:p>
            <a:r>
              <a:rPr lang="en-US" dirty="0" smtClean="0">
                <a:solidFill>
                  <a:srgbClr val="FFFF00"/>
                </a:solidFill>
              </a:rPr>
              <a:t>Learn </a:t>
            </a:r>
            <a:r>
              <a:rPr lang="en-US" dirty="0" err="1" smtClean="0">
                <a:solidFill>
                  <a:srgbClr val="FFFF00"/>
                </a:solidFill>
              </a:rPr>
              <a:t>Hierachical</a:t>
            </a:r>
            <a:r>
              <a:rPr lang="en-US" dirty="0" smtClean="0">
                <a:solidFill>
                  <a:srgbClr val="FFFF00"/>
                </a:solidFill>
              </a:rPr>
              <a:t> Dictionary</a:t>
            </a:r>
            <a:r>
              <a:rPr lang="en-US" dirty="0" smtClean="0"/>
              <a:t>.</a:t>
            </a:r>
            <a:endParaRPr lang="en-US" dirty="0"/>
          </a:p>
        </p:txBody>
      </p:sp>
      <p:sp>
        <p:nvSpPr>
          <p:cNvPr id="3" name="Content Placeholder 2"/>
          <p:cNvSpPr>
            <a:spLocks noGrp="1"/>
          </p:cNvSpPr>
          <p:nvPr>
            <p:ph idx="1"/>
          </p:nvPr>
        </p:nvSpPr>
        <p:spPr/>
        <p:txBody>
          <a:bodyPr/>
          <a:lstStyle/>
          <a:p>
            <a:r>
              <a:rPr lang="en-US" dirty="0" smtClean="0"/>
              <a:t>Low-level to Mid-level to High-level.</a:t>
            </a:r>
          </a:p>
          <a:p>
            <a:r>
              <a:rPr lang="en-US" dirty="0" smtClean="0"/>
              <a:t>Learn by suspicious coincidences.</a:t>
            </a:r>
            <a:endParaRPr lang="en-US" dirty="0"/>
          </a:p>
        </p:txBody>
      </p:sp>
      <p:sp>
        <p:nvSpPr>
          <p:cNvPr id="5" name="Slide Number Placeholder 43"/>
          <p:cNvSpPr>
            <a:spLocks noGrp="1"/>
          </p:cNvSpPr>
          <p:nvPr>
            <p:ph type="sldNum" sz="quarter" idx="12"/>
          </p:nvPr>
        </p:nvSpPr>
        <p:spPr/>
        <p:txBody>
          <a:bodyPr>
            <a:normAutofit fontScale="92500" lnSpcReduction="20000"/>
          </a:bodyPr>
          <a:lstStyle/>
          <a:p>
            <a:pPr>
              <a:defRPr/>
            </a:pPr>
            <a:fld id="{A80611F2-BAAD-4FAF-B7C7-232F96D92CC5}" type="slidenum">
              <a:rPr lang="en-US" altLang="zh-CN" smtClean="0"/>
              <a:pPr>
                <a:defRPr/>
              </a:pPr>
              <a:t>49</a:t>
            </a:fld>
            <a:endParaRPr lang="en-US" altLang="zh-CN" dirty="0"/>
          </a:p>
        </p:txBody>
      </p:sp>
      <p:pic>
        <p:nvPicPr>
          <p:cNvPr id="4" name="Picture 2" descr="C:\Users\leo\Desktop\jpeg2ps-1.9-1-bin\bin\RCMDict.jpg"/>
          <p:cNvPicPr>
            <a:picLocks noChangeAspect="1" noChangeArrowheads="1"/>
          </p:cNvPicPr>
          <p:nvPr/>
        </p:nvPicPr>
        <p:blipFill>
          <a:blip r:embed="rId2" cstate="print"/>
          <a:srcRect/>
          <a:stretch>
            <a:fillRect/>
          </a:stretch>
        </p:blipFill>
        <p:spPr bwMode="auto">
          <a:xfrm>
            <a:off x="1066800" y="2824698"/>
            <a:ext cx="6324600" cy="40333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Example (1): Image Labeling</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Goal: Label each image pixel as `sky, road, cow,…’ E.g. 21 labels.</a:t>
            </a:r>
          </a:p>
          <a:p>
            <a:r>
              <a:rPr lang="en-US" dirty="0" smtClean="0"/>
              <a:t>Combines segmentation with primitive object recognition.</a:t>
            </a:r>
          </a:p>
          <a:p>
            <a:r>
              <a:rPr lang="en-US" dirty="0" smtClean="0"/>
              <a:t>Zhu, Chen, Lin, Lin, Yuille 2008, 2011.</a:t>
            </a:r>
          </a:p>
        </p:txBody>
      </p:sp>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5</a:t>
            </a:fld>
            <a:endParaRPr lang="en-US"/>
          </a:p>
        </p:txBody>
      </p:sp>
      <p:grpSp>
        <p:nvGrpSpPr>
          <p:cNvPr id="5" name="Group 4"/>
          <p:cNvGrpSpPr/>
          <p:nvPr/>
        </p:nvGrpSpPr>
        <p:grpSpPr>
          <a:xfrm>
            <a:off x="1600200" y="4267200"/>
            <a:ext cx="4876800" cy="2362200"/>
            <a:chOff x="838200" y="316230"/>
            <a:chExt cx="7315200" cy="6096000"/>
          </a:xfrm>
        </p:grpSpPr>
        <p:pic>
          <p:nvPicPr>
            <p:cNvPr id="6" name="Picture 2" descr="C:\leo workspace\papers\paper image parsing 2008\figures\Image\Image\182\HIM.jpg"/>
            <p:cNvPicPr>
              <a:picLocks noChangeAspect="1" noChangeArrowheads="1"/>
            </p:cNvPicPr>
            <p:nvPr/>
          </p:nvPicPr>
          <p:blipFill>
            <a:blip r:embed="rId2" cstate="print"/>
            <a:srcRect/>
            <a:stretch>
              <a:fillRect/>
            </a:stretch>
          </p:blipFill>
          <p:spPr bwMode="auto">
            <a:xfrm>
              <a:off x="2667000" y="316230"/>
              <a:ext cx="1828800" cy="1217295"/>
            </a:xfrm>
            <a:prstGeom prst="rect">
              <a:avLst/>
            </a:prstGeom>
            <a:noFill/>
          </p:spPr>
        </p:pic>
        <p:pic>
          <p:nvPicPr>
            <p:cNvPr id="7" name="Picture 3" descr="C:\leo workspace\papers\paper image parsing 2008\figures\Image\Image\182\RawImage.jpg"/>
            <p:cNvPicPr>
              <a:picLocks noChangeAspect="1" noChangeArrowheads="1"/>
            </p:cNvPicPr>
            <p:nvPr/>
          </p:nvPicPr>
          <p:blipFill>
            <a:blip r:embed="rId3" cstate="print"/>
            <a:srcRect/>
            <a:stretch>
              <a:fillRect/>
            </a:stretch>
          </p:blipFill>
          <p:spPr bwMode="auto">
            <a:xfrm>
              <a:off x="838200" y="316230"/>
              <a:ext cx="1828800" cy="1217295"/>
            </a:xfrm>
            <a:prstGeom prst="rect">
              <a:avLst/>
            </a:prstGeom>
            <a:noFill/>
          </p:spPr>
        </p:pic>
        <p:pic>
          <p:nvPicPr>
            <p:cNvPr id="8" name="Picture 5" descr="C:\leo workspace\papers\paper image parsing 2008\figures\Image\Image\132\HIM.jpg"/>
            <p:cNvPicPr>
              <a:picLocks noChangeAspect="1" noChangeArrowheads="1"/>
            </p:cNvPicPr>
            <p:nvPr/>
          </p:nvPicPr>
          <p:blipFill>
            <a:blip r:embed="rId4" cstate="print"/>
            <a:srcRect/>
            <a:stretch>
              <a:fillRect/>
            </a:stretch>
          </p:blipFill>
          <p:spPr bwMode="auto">
            <a:xfrm>
              <a:off x="2667000" y="1535430"/>
              <a:ext cx="1828800" cy="1217295"/>
            </a:xfrm>
            <a:prstGeom prst="rect">
              <a:avLst/>
            </a:prstGeom>
            <a:noFill/>
          </p:spPr>
        </p:pic>
        <p:pic>
          <p:nvPicPr>
            <p:cNvPr id="9" name="Picture 6" descr="C:\leo workspace\papers\paper image parsing 2008\figures\Image\Image\132\RawImage.jpg"/>
            <p:cNvPicPr>
              <a:picLocks noChangeAspect="1" noChangeArrowheads="1"/>
            </p:cNvPicPr>
            <p:nvPr/>
          </p:nvPicPr>
          <p:blipFill>
            <a:blip r:embed="rId5" cstate="print"/>
            <a:srcRect/>
            <a:stretch>
              <a:fillRect/>
            </a:stretch>
          </p:blipFill>
          <p:spPr bwMode="auto">
            <a:xfrm>
              <a:off x="838200" y="1537335"/>
              <a:ext cx="1828800" cy="1217295"/>
            </a:xfrm>
            <a:prstGeom prst="rect">
              <a:avLst/>
            </a:prstGeom>
            <a:noFill/>
          </p:spPr>
        </p:pic>
        <p:pic>
          <p:nvPicPr>
            <p:cNvPr id="10" name="Picture 7" descr="C:\leo workspace\papers\paper image parsing 2008\figures\Image\Image\228\HIM.jpg"/>
            <p:cNvPicPr>
              <a:picLocks noChangeAspect="1" noChangeArrowheads="1"/>
            </p:cNvPicPr>
            <p:nvPr/>
          </p:nvPicPr>
          <p:blipFill>
            <a:blip r:embed="rId6" cstate="print"/>
            <a:srcRect/>
            <a:stretch>
              <a:fillRect/>
            </a:stretch>
          </p:blipFill>
          <p:spPr bwMode="auto">
            <a:xfrm>
              <a:off x="6324600" y="316231"/>
              <a:ext cx="1828800" cy="1217295"/>
            </a:xfrm>
            <a:prstGeom prst="rect">
              <a:avLst/>
            </a:prstGeom>
            <a:noFill/>
          </p:spPr>
        </p:pic>
        <p:pic>
          <p:nvPicPr>
            <p:cNvPr id="11" name="Picture 8" descr="C:\leo workspace\papers\paper image parsing 2008\figures\Image\Image\228\RawImage.jpg"/>
            <p:cNvPicPr>
              <a:picLocks noChangeAspect="1" noChangeArrowheads="1"/>
            </p:cNvPicPr>
            <p:nvPr/>
          </p:nvPicPr>
          <p:blipFill>
            <a:blip r:embed="rId7" cstate="print"/>
            <a:srcRect/>
            <a:stretch>
              <a:fillRect/>
            </a:stretch>
          </p:blipFill>
          <p:spPr bwMode="auto">
            <a:xfrm>
              <a:off x="4495800" y="316230"/>
              <a:ext cx="1828800" cy="1217295"/>
            </a:xfrm>
            <a:prstGeom prst="rect">
              <a:avLst/>
            </a:prstGeom>
            <a:noFill/>
          </p:spPr>
        </p:pic>
        <p:pic>
          <p:nvPicPr>
            <p:cNvPr id="12" name="Picture 10" descr="C:\leo workspace\papers\paper image parsing 2008\figures\Image\Image\491\RawImage.jpg"/>
            <p:cNvPicPr>
              <a:picLocks noChangeAspect="1" noChangeArrowheads="1"/>
            </p:cNvPicPr>
            <p:nvPr/>
          </p:nvPicPr>
          <p:blipFill>
            <a:blip r:embed="rId8" cstate="print"/>
            <a:srcRect/>
            <a:stretch>
              <a:fillRect/>
            </a:stretch>
          </p:blipFill>
          <p:spPr bwMode="auto">
            <a:xfrm>
              <a:off x="838200" y="2743200"/>
              <a:ext cx="1828800" cy="1217295"/>
            </a:xfrm>
            <a:prstGeom prst="rect">
              <a:avLst/>
            </a:prstGeom>
            <a:noFill/>
          </p:spPr>
        </p:pic>
        <p:pic>
          <p:nvPicPr>
            <p:cNvPr id="13" name="Picture 11" descr="C:\leo workspace\papers\paper image parsing 2008\figures\Image\Image\491\HIM.jpg"/>
            <p:cNvPicPr>
              <a:picLocks noChangeAspect="1" noChangeArrowheads="1"/>
            </p:cNvPicPr>
            <p:nvPr/>
          </p:nvPicPr>
          <p:blipFill>
            <a:blip r:embed="rId9" cstate="print"/>
            <a:srcRect/>
            <a:stretch>
              <a:fillRect/>
            </a:stretch>
          </p:blipFill>
          <p:spPr bwMode="auto">
            <a:xfrm>
              <a:off x="2667000" y="2739390"/>
              <a:ext cx="1828800" cy="1217295"/>
            </a:xfrm>
            <a:prstGeom prst="rect">
              <a:avLst/>
            </a:prstGeom>
            <a:noFill/>
          </p:spPr>
        </p:pic>
        <p:pic>
          <p:nvPicPr>
            <p:cNvPr id="14" name="Picture 12" descr="C:\leo workspace\papers\paper image parsing 2008\figures\Image\Image\505\RawImage.jpg"/>
            <p:cNvPicPr>
              <a:picLocks noChangeAspect="1" noChangeArrowheads="1"/>
            </p:cNvPicPr>
            <p:nvPr/>
          </p:nvPicPr>
          <p:blipFill>
            <a:blip r:embed="rId10" cstate="print"/>
            <a:srcRect/>
            <a:stretch>
              <a:fillRect/>
            </a:stretch>
          </p:blipFill>
          <p:spPr bwMode="auto">
            <a:xfrm>
              <a:off x="4495800" y="1535430"/>
              <a:ext cx="1828800" cy="1217295"/>
            </a:xfrm>
            <a:prstGeom prst="rect">
              <a:avLst/>
            </a:prstGeom>
            <a:noFill/>
          </p:spPr>
        </p:pic>
        <p:pic>
          <p:nvPicPr>
            <p:cNvPr id="15" name="Picture 13" descr="C:\leo workspace\papers\paper image parsing 2008\figures\Image\Image\505\HIM.jpg"/>
            <p:cNvPicPr>
              <a:picLocks noChangeAspect="1" noChangeArrowheads="1"/>
            </p:cNvPicPr>
            <p:nvPr/>
          </p:nvPicPr>
          <p:blipFill>
            <a:blip r:embed="rId11" cstate="print"/>
            <a:srcRect/>
            <a:stretch>
              <a:fillRect/>
            </a:stretch>
          </p:blipFill>
          <p:spPr bwMode="auto">
            <a:xfrm>
              <a:off x="6324600" y="1535430"/>
              <a:ext cx="1828800" cy="1217295"/>
            </a:xfrm>
            <a:prstGeom prst="rect">
              <a:avLst/>
            </a:prstGeom>
            <a:noFill/>
          </p:spPr>
        </p:pic>
        <p:pic>
          <p:nvPicPr>
            <p:cNvPr id="16" name="Picture 14" descr="C:\leo workspace\papers\paper image parsing 2008\figures\Image\Image\484\HIM.jpg"/>
            <p:cNvPicPr>
              <a:picLocks noChangeAspect="1" noChangeArrowheads="1"/>
            </p:cNvPicPr>
            <p:nvPr/>
          </p:nvPicPr>
          <p:blipFill>
            <a:blip r:embed="rId12" cstate="print"/>
            <a:srcRect/>
            <a:stretch>
              <a:fillRect/>
            </a:stretch>
          </p:blipFill>
          <p:spPr bwMode="auto">
            <a:xfrm>
              <a:off x="6324600" y="2754630"/>
              <a:ext cx="1828800" cy="1217295"/>
            </a:xfrm>
            <a:prstGeom prst="rect">
              <a:avLst/>
            </a:prstGeom>
            <a:noFill/>
          </p:spPr>
        </p:pic>
        <p:pic>
          <p:nvPicPr>
            <p:cNvPr id="17" name="Picture 15" descr="C:\leo workspace\papers\paper image parsing 2008\figures\Image\Image\484\RawImage.jpg"/>
            <p:cNvPicPr>
              <a:picLocks noChangeAspect="1" noChangeArrowheads="1"/>
            </p:cNvPicPr>
            <p:nvPr/>
          </p:nvPicPr>
          <p:blipFill>
            <a:blip r:embed="rId13" cstate="print"/>
            <a:srcRect/>
            <a:stretch>
              <a:fillRect/>
            </a:stretch>
          </p:blipFill>
          <p:spPr bwMode="auto">
            <a:xfrm>
              <a:off x="4495800" y="2754630"/>
              <a:ext cx="1828800" cy="1217295"/>
            </a:xfrm>
            <a:prstGeom prst="rect">
              <a:avLst/>
            </a:prstGeom>
            <a:noFill/>
          </p:spPr>
        </p:pic>
        <p:pic>
          <p:nvPicPr>
            <p:cNvPr id="18" name="Picture 16" descr="C:\leo workspace\papers\paper image parsing 2008\figures\Image\Image\079\RawImage.jpg"/>
            <p:cNvPicPr>
              <a:picLocks noChangeAspect="1" noChangeArrowheads="1"/>
            </p:cNvPicPr>
            <p:nvPr/>
          </p:nvPicPr>
          <p:blipFill>
            <a:blip r:embed="rId14" cstate="print"/>
            <a:srcRect/>
            <a:stretch>
              <a:fillRect/>
            </a:stretch>
          </p:blipFill>
          <p:spPr bwMode="auto">
            <a:xfrm>
              <a:off x="838200" y="3960495"/>
              <a:ext cx="1828800" cy="1217295"/>
            </a:xfrm>
            <a:prstGeom prst="rect">
              <a:avLst/>
            </a:prstGeom>
            <a:noFill/>
          </p:spPr>
        </p:pic>
        <p:pic>
          <p:nvPicPr>
            <p:cNvPr id="19" name="Picture 17" descr="C:\leo workspace\papers\paper image parsing 2008\figures\Image\Image\079\HIM.jpg"/>
            <p:cNvPicPr>
              <a:picLocks noChangeAspect="1" noChangeArrowheads="1"/>
            </p:cNvPicPr>
            <p:nvPr/>
          </p:nvPicPr>
          <p:blipFill>
            <a:blip r:embed="rId15" cstate="print"/>
            <a:srcRect/>
            <a:stretch>
              <a:fillRect/>
            </a:stretch>
          </p:blipFill>
          <p:spPr bwMode="auto">
            <a:xfrm>
              <a:off x="2667000" y="3958590"/>
              <a:ext cx="1828800" cy="1217295"/>
            </a:xfrm>
            <a:prstGeom prst="rect">
              <a:avLst/>
            </a:prstGeom>
            <a:noFill/>
          </p:spPr>
        </p:pic>
        <p:pic>
          <p:nvPicPr>
            <p:cNvPr id="20" name="Picture 20" descr="C:\leo workspace\papers\paper image parsing 2008\figures\Image\Image\045\HIM.jpg"/>
            <p:cNvPicPr>
              <a:picLocks noChangeAspect="1" noChangeArrowheads="1"/>
            </p:cNvPicPr>
            <p:nvPr/>
          </p:nvPicPr>
          <p:blipFill>
            <a:blip r:embed="rId16" cstate="print"/>
            <a:srcRect/>
            <a:stretch>
              <a:fillRect/>
            </a:stretch>
          </p:blipFill>
          <p:spPr bwMode="auto">
            <a:xfrm>
              <a:off x="6324600" y="3958590"/>
              <a:ext cx="1828800" cy="1217295"/>
            </a:xfrm>
            <a:prstGeom prst="rect">
              <a:avLst/>
            </a:prstGeom>
            <a:noFill/>
          </p:spPr>
        </p:pic>
        <p:pic>
          <p:nvPicPr>
            <p:cNvPr id="21" name="Picture 21" descr="C:\leo workspace\papers\paper image parsing 2008\figures\Image\Image\045\RawImage.jpg"/>
            <p:cNvPicPr>
              <a:picLocks noChangeAspect="1" noChangeArrowheads="1"/>
            </p:cNvPicPr>
            <p:nvPr/>
          </p:nvPicPr>
          <p:blipFill>
            <a:blip r:embed="rId17" cstate="print"/>
            <a:srcRect/>
            <a:stretch>
              <a:fillRect/>
            </a:stretch>
          </p:blipFill>
          <p:spPr bwMode="auto">
            <a:xfrm>
              <a:off x="4495800" y="3958590"/>
              <a:ext cx="1828800" cy="1217295"/>
            </a:xfrm>
            <a:prstGeom prst="rect">
              <a:avLst/>
            </a:prstGeom>
            <a:noFill/>
          </p:spPr>
        </p:pic>
        <p:pic>
          <p:nvPicPr>
            <p:cNvPr id="22" name="Picture 22" descr="C:\leo workspace\papers\paper image parsing 2008\figures\Image\Image\081\RawImage.jpg"/>
            <p:cNvPicPr>
              <a:picLocks noChangeAspect="1" noChangeArrowheads="1"/>
            </p:cNvPicPr>
            <p:nvPr/>
          </p:nvPicPr>
          <p:blipFill>
            <a:blip r:embed="rId18" cstate="print"/>
            <a:srcRect/>
            <a:stretch>
              <a:fillRect/>
            </a:stretch>
          </p:blipFill>
          <p:spPr bwMode="auto">
            <a:xfrm>
              <a:off x="838200" y="5194935"/>
              <a:ext cx="1828800" cy="1217295"/>
            </a:xfrm>
            <a:prstGeom prst="rect">
              <a:avLst/>
            </a:prstGeom>
            <a:noFill/>
          </p:spPr>
        </p:pic>
        <p:pic>
          <p:nvPicPr>
            <p:cNvPr id="23" name="Picture 23" descr="C:\leo workspace\papers\paper image parsing 2008\figures\Image\Image\081\HIM.jpg"/>
            <p:cNvPicPr>
              <a:picLocks noChangeAspect="1" noChangeArrowheads="1"/>
            </p:cNvPicPr>
            <p:nvPr/>
          </p:nvPicPr>
          <p:blipFill>
            <a:blip r:embed="rId19" cstate="print"/>
            <a:srcRect/>
            <a:stretch>
              <a:fillRect/>
            </a:stretch>
          </p:blipFill>
          <p:spPr bwMode="auto">
            <a:xfrm>
              <a:off x="2667000" y="5177790"/>
              <a:ext cx="1828800" cy="1217295"/>
            </a:xfrm>
            <a:prstGeom prst="rect">
              <a:avLst/>
            </a:prstGeom>
            <a:noFill/>
          </p:spPr>
        </p:pic>
        <p:pic>
          <p:nvPicPr>
            <p:cNvPr id="24" name="Picture 24" descr="C:\leo workspace\papers\paper image parsing 2008\figures\Image\Image\208\HIM.jpg"/>
            <p:cNvPicPr>
              <a:picLocks noChangeAspect="1" noChangeArrowheads="1"/>
            </p:cNvPicPr>
            <p:nvPr/>
          </p:nvPicPr>
          <p:blipFill>
            <a:blip r:embed="rId20" cstate="print"/>
            <a:srcRect/>
            <a:stretch>
              <a:fillRect/>
            </a:stretch>
          </p:blipFill>
          <p:spPr bwMode="auto">
            <a:xfrm>
              <a:off x="6324600" y="5177790"/>
              <a:ext cx="1828800" cy="1217295"/>
            </a:xfrm>
            <a:prstGeom prst="rect">
              <a:avLst/>
            </a:prstGeom>
            <a:noFill/>
          </p:spPr>
        </p:pic>
        <p:pic>
          <p:nvPicPr>
            <p:cNvPr id="25" name="Picture 25" descr="C:\leo workspace\papers\paper image parsing 2008\figures\Image\Image\208\RawImage.jpg"/>
            <p:cNvPicPr>
              <a:picLocks noChangeAspect="1" noChangeArrowheads="1"/>
            </p:cNvPicPr>
            <p:nvPr/>
          </p:nvPicPr>
          <p:blipFill>
            <a:blip r:embed="rId21" cstate="print"/>
            <a:srcRect/>
            <a:stretch>
              <a:fillRect/>
            </a:stretch>
          </p:blipFill>
          <p:spPr bwMode="auto">
            <a:xfrm>
              <a:off x="4495800" y="5177790"/>
              <a:ext cx="1828800" cy="1217295"/>
            </a:xfrm>
            <a:prstGeom prst="rect">
              <a:avLst/>
            </a:prstGeom>
            <a:noFill/>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1143000"/>
          </a:xfrm>
        </p:spPr>
        <p:txBody>
          <a:bodyPr>
            <a:normAutofit fontScale="90000"/>
          </a:bodyPr>
          <a:lstStyle/>
          <a:p>
            <a:r>
              <a:rPr lang="en-US" dirty="0" smtClean="0">
                <a:solidFill>
                  <a:srgbClr val="FFFF00"/>
                </a:solidFill>
              </a:rPr>
              <a:t>Part Sharing decreases with Levels</a:t>
            </a:r>
            <a:endParaRPr lang="en-US" dirty="0">
              <a:solidFill>
                <a:srgbClr val="FFFF00"/>
              </a:solidFill>
            </a:endParaRPr>
          </a:p>
        </p:txBody>
      </p:sp>
      <p:sp>
        <p:nvSpPr>
          <p:cNvPr id="3" name="Content Placeholder 2"/>
          <p:cNvSpPr>
            <a:spLocks noGrp="1"/>
          </p:cNvSpPr>
          <p:nvPr>
            <p:ph idx="1"/>
          </p:nvPr>
        </p:nvSpPr>
        <p:spPr/>
        <p:txBody>
          <a:bodyPr/>
          <a:lstStyle/>
          <a:p>
            <a:endParaRPr lang="en-US"/>
          </a:p>
        </p:txBody>
      </p:sp>
      <p:sp>
        <p:nvSpPr>
          <p:cNvPr id="5" name="Slide Number Placeholder 43"/>
          <p:cNvSpPr>
            <a:spLocks noGrp="1"/>
          </p:cNvSpPr>
          <p:nvPr>
            <p:ph type="sldNum" sz="quarter" idx="12"/>
          </p:nvPr>
        </p:nvSpPr>
        <p:spPr/>
        <p:txBody>
          <a:bodyPr>
            <a:normAutofit fontScale="92500" lnSpcReduction="20000"/>
          </a:bodyPr>
          <a:lstStyle/>
          <a:p>
            <a:pPr>
              <a:defRPr/>
            </a:pPr>
            <a:fld id="{A80611F2-BAAD-4FAF-B7C7-232F96D92CC5}" type="slidenum">
              <a:rPr lang="en-US" altLang="zh-CN" smtClean="0"/>
              <a:pPr>
                <a:defRPr/>
              </a:pPr>
              <a:t>50</a:t>
            </a:fld>
            <a:endParaRPr lang="en-US" altLang="zh-CN" dirty="0"/>
          </a:p>
        </p:txBody>
      </p:sp>
      <p:pic>
        <p:nvPicPr>
          <p:cNvPr id="4" name="Picture 2"/>
          <p:cNvPicPr>
            <a:picLocks noChangeAspect="1" noChangeArrowheads="1"/>
          </p:cNvPicPr>
          <p:nvPr/>
        </p:nvPicPr>
        <p:blipFill>
          <a:blip r:embed="rId2" cstate="print"/>
          <a:srcRect/>
          <a:stretch>
            <a:fillRect/>
          </a:stretch>
        </p:blipFill>
        <p:spPr bwMode="auto">
          <a:xfrm>
            <a:off x="457200" y="1397225"/>
            <a:ext cx="8229600" cy="530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9144000" cy="1143000"/>
          </a:xfrm>
        </p:spPr>
        <p:txBody>
          <a:bodyPr>
            <a:normAutofit fontScale="90000"/>
          </a:bodyPr>
          <a:lstStyle/>
          <a:p>
            <a:r>
              <a:rPr lang="en-US" dirty="0" smtClean="0">
                <a:solidFill>
                  <a:srgbClr val="FFFF00"/>
                </a:solidFill>
              </a:rPr>
              <a:t>Multi-View Single Class Performance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Comparable to State of the Art.</a:t>
            </a:r>
            <a:endParaRPr lang="en-US" dirty="0"/>
          </a:p>
        </p:txBody>
      </p:sp>
      <p:sp>
        <p:nvSpPr>
          <p:cNvPr id="5" name="Slide Number Placeholder 43"/>
          <p:cNvSpPr>
            <a:spLocks noGrp="1"/>
          </p:cNvSpPr>
          <p:nvPr>
            <p:ph type="sldNum" sz="quarter" idx="12"/>
          </p:nvPr>
        </p:nvSpPr>
        <p:spPr/>
        <p:txBody>
          <a:bodyPr>
            <a:normAutofit fontScale="92500" lnSpcReduction="20000"/>
          </a:bodyPr>
          <a:lstStyle/>
          <a:p>
            <a:pPr>
              <a:defRPr/>
            </a:pPr>
            <a:fld id="{A80611F2-BAAD-4FAF-B7C7-232F96D92CC5}" type="slidenum">
              <a:rPr lang="en-US" altLang="zh-CN" smtClean="0"/>
              <a:pPr>
                <a:defRPr/>
              </a:pPr>
              <a:t>51</a:t>
            </a:fld>
            <a:endParaRPr lang="en-US" altLang="zh-CN" dirty="0"/>
          </a:p>
        </p:txBody>
      </p:sp>
      <p:pic>
        <p:nvPicPr>
          <p:cNvPr id="5125" name="Picture 5"/>
          <p:cNvPicPr>
            <a:picLocks noChangeAspect="1" noChangeArrowheads="1"/>
          </p:cNvPicPr>
          <p:nvPr/>
        </p:nvPicPr>
        <p:blipFill>
          <a:blip r:embed="rId2" cstate="print"/>
          <a:srcRect/>
          <a:stretch>
            <a:fillRect/>
          </a:stretch>
        </p:blipFill>
        <p:spPr bwMode="auto">
          <a:xfrm>
            <a:off x="-457200" y="2743200"/>
            <a:ext cx="9829801"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Conclusions</a:t>
            </a:r>
            <a:endParaRPr lang="en-US" dirty="0">
              <a:solidFill>
                <a:srgbClr val="FFFF00"/>
              </a:solidFill>
            </a:endParaRPr>
          </a:p>
        </p:txBody>
      </p:sp>
      <p:sp>
        <p:nvSpPr>
          <p:cNvPr id="8" name="Content Placeholder 2"/>
          <p:cNvSpPr>
            <a:spLocks noGrp="1"/>
          </p:cNvSpPr>
          <p:nvPr>
            <p:ph idx="1"/>
          </p:nvPr>
        </p:nvSpPr>
        <p:spPr>
          <a:xfrm>
            <a:off x="533400" y="1447800"/>
            <a:ext cx="8229600" cy="4953000"/>
          </a:xfrm>
        </p:spPr>
        <p:txBody>
          <a:bodyPr>
            <a:normAutofit fontScale="92500" lnSpcReduction="20000"/>
          </a:bodyPr>
          <a:lstStyle/>
          <a:p>
            <a:pPr marL="285750" indent="-285750">
              <a:spcBef>
                <a:spcPct val="20000"/>
              </a:spcBef>
              <a:defRPr/>
            </a:pPr>
            <a:r>
              <a:rPr lang="en-US" sz="2800" dirty="0" smtClean="0"/>
              <a:t>Principle: Recursive Composition </a:t>
            </a:r>
          </a:p>
          <a:p>
            <a:pPr marL="633730" lvl="1" indent="-285750">
              <a:spcBef>
                <a:spcPct val="20000"/>
              </a:spcBef>
              <a:defRPr/>
            </a:pPr>
            <a:r>
              <a:rPr lang="en-US" sz="2200" dirty="0" smtClean="0"/>
              <a:t>Composition -&gt; complexity decomposition </a:t>
            </a:r>
          </a:p>
          <a:p>
            <a:pPr marL="633730" lvl="1" indent="-285750">
              <a:spcBef>
                <a:spcPct val="20000"/>
              </a:spcBef>
              <a:defRPr/>
            </a:pPr>
            <a:r>
              <a:rPr lang="en-US" sz="2200" dirty="0" smtClean="0"/>
              <a:t>Recursion -&gt; Universal rules (self-similarity)</a:t>
            </a:r>
          </a:p>
          <a:p>
            <a:pPr marL="633730" lvl="1" indent="-285750">
              <a:spcBef>
                <a:spcPct val="20000"/>
              </a:spcBef>
              <a:defRPr/>
            </a:pPr>
            <a:r>
              <a:rPr lang="en-US" sz="2200" dirty="0" smtClean="0"/>
              <a:t>Recursion and Composition -&gt; sparseness</a:t>
            </a:r>
          </a:p>
          <a:p>
            <a:pPr marL="285750" indent="-285750">
              <a:spcBef>
                <a:spcPct val="20000"/>
              </a:spcBef>
              <a:defRPr/>
            </a:pPr>
            <a:r>
              <a:rPr lang="en-US" sz="2800" dirty="0" smtClean="0"/>
              <a:t>A unified approach – object detection, recognition, parsing, matching, image labeling.</a:t>
            </a:r>
          </a:p>
          <a:p>
            <a:pPr marL="285750" indent="-285750">
              <a:spcBef>
                <a:spcPct val="20000"/>
              </a:spcBef>
              <a:defRPr/>
            </a:pPr>
            <a:r>
              <a:rPr lang="en-US" sz="2800" dirty="0" smtClean="0"/>
              <a:t>Statistical Models, Machine Learning, and Efficient Inference algorithms.</a:t>
            </a:r>
          </a:p>
          <a:p>
            <a:pPr marL="285750" indent="-285750">
              <a:spcBef>
                <a:spcPct val="20000"/>
              </a:spcBef>
              <a:defRPr/>
            </a:pPr>
            <a:r>
              <a:rPr lang="en-US" sz="2800" dirty="0" smtClean="0"/>
              <a:t>Extensible Models – easy to enhance.</a:t>
            </a:r>
          </a:p>
          <a:p>
            <a:pPr marL="285750" indent="-285750">
              <a:spcBef>
                <a:spcPct val="20000"/>
              </a:spcBef>
              <a:defRPr/>
            </a:pPr>
            <a:r>
              <a:rPr lang="en-US" sz="2800" dirty="0" smtClean="0"/>
              <a:t>Scaling up: shared parts, </a:t>
            </a:r>
            <a:r>
              <a:rPr lang="en-US" sz="2800" dirty="0" err="1" smtClean="0"/>
              <a:t>compostionality</a:t>
            </a:r>
            <a:r>
              <a:rPr lang="en-US" sz="2800" dirty="0" smtClean="0"/>
              <a:t>.</a:t>
            </a:r>
          </a:p>
          <a:p>
            <a:pPr marL="285750" indent="-285750">
              <a:spcBef>
                <a:spcPct val="20000"/>
              </a:spcBef>
              <a:defRPr/>
            </a:pPr>
            <a:r>
              <a:rPr lang="en-US" sz="2800" dirty="0" smtClean="0"/>
              <a:t>Trade-offs: sophistication of representation </a:t>
            </a:r>
            <a:r>
              <a:rPr lang="en-US" sz="2800" dirty="0" err="1" smtClean="0"/>
              <a:t>vrs</a:t>
            </a:r>
            <a:r>
              <a:rPr lang="en-US" sz="2800" dirty="0" smtClean="0"/>
              <a:t>. </a:t>
            </a:r>
            <a:r>
              <a:rPr lang="en-US" sz="2800" smtClean="0"/>
              <a:t>Features.</a:t>
            </a:r>
            <a:endParaRPr lang="en-US" sz="2800" dirty="0" smtClean="0"/>
          </a:p>
          <a:p>
            <a:pPr marL="285750" indent="-285750">
              <a:spcBef>
                <a:spcPct val="20000"/>
              </a:spcBef>
              <a:defRPr/>
            </a:pPr>
            <a:r>
              <a:rPr lang="en-US" sz="2800" i="1" dirty="0" smtClean="0"/>
              <a:t>The Devil is in the Details.</a:t>
            </a:r>
            <a:endParaRPr lang="en-US" sz="2800" i="1" dirty="0" smtClean="0"/>
          </a:p>
          <a:p>
            <a:endParaRPr lang="en-US" dirty="0"/>
          </a:p>
        </p:txBody>
      </p:sp>
      <p:sp>
        <p:nvSpPr>
          <p:cNvPr id="7" name="Slide Number Placeholder 6"/>
          <p:cNvSpPr>
            <a:spLocks noGrp="1"/>
          </p:cNvSpPr>
          <p:nvPr>
            <p:ph type="sldNum" sz="quarter" idx="12"/>
          </p:nvPr>
        </p:nvSpPr>
        <p:spPr/>
        <p:txBody>
          <a:bodyPr>
            <a:normAutofit fontScale="92500" lnSpcReduction="20000"/>
          </a:bodyPr>
          <a:lstStyle/>
          <a:p>
            <a:fld id="{B6F15528-21DE-4FAA-801E-634DDDAF4B2B}" type="slidenum">
              <a:rPr lang="en-US" smtClean="0"/>
              <a:pPr/>
              <a:t>52</a:t>
            </a:fld>
            <a:endParaRPr lang="en-US" dirty="0"/>
          </a:p>
        </p:txBody>
      </p:sp>
      <p:sp>
        <p:nvSpPr>
          <p:cNvPr id="6" name="Content Placeholder 2"/>
          <p:cNvSpPr txBox="1">
            <a:spLocks/>
          </p:cNvSpPr>
          <p:nvPr/>
        </p:nvSpPr>
        <p:spPr>
          <a:xfrm>
            <a:off x="0" y="1524000"/>
            <a:ext cx="8686800" cy="1219200"/>
          </a:xfrm>
          <a:prstGeom prst="rect">
            <a:avLst/>
          </a:prstGeom>
        </p:spPr>
        <p:txBody>
          <a:bodyPr vert="horz" lIns="91440" tIns="45720" rIns="91440" bIns="45720" rtlCol="0">
            <a:normAutofit/>
          </a:bodyPr>
          <a:lstStyle/>
          <a:p>
            <a:pPr marL="285750" indent="-285750">
              <a:spcBef>
                <a:spcPct val="20000"/>
              </a:spcBef>
              <a:defRPr/>
            </a:pPr>
            <a:endParaRPr kumimoji="0" lang="en-US"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advTm="44601"/>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sz="1800" dirty="0" smtClean="0"/>
              <a:t>Long Zhu, Yuanhao Chen,  Antonio Torralba, William Freeman, </a:t>
            </a:r>
            <a:r>
              <a:rPr lang="en-US" sz="1800" dirty="0" err="1" smtClean="0"/>
              <a:t>AlanYuille</a:t>
            </a:r>
            <a:r>
              <a:rPr lang="en-US" sz="1800" dirty="0" smtClean="0"/>
              <a:t>. </a:t>
            </a:r>
            <a:r>
              <a:rPr lang="en-US" sz="1800" dirty="0" smtClean="0">
                <a:solidFill>
                  <a:srgbClr val="FFFF00"/>
                </a:solidFill>
              </a:rPr>
              <a:t>Part and Appearance Sharing: Recursive Compositional Models for Multi-View Multi-Object Detection</a:t>
            </a:r>
            <a:r>
              <a:rPr lang="en-US" sz="1800" dirty="0" smtClean="0"/>
              <a:t>. CVPR. 2010.</a:t>
            </a:r>
          </a:p>
          <a:p>
            <a:r>
              <a:rPr lang="en-US" sz="1800" dirty="0" smtClean="0"/>
              <a:t>Long Zhu, Yuanhao Chen, Alan Yuille, William Freeman</a:t>
            </a:r>
            <a:r>
              <a:rPr lang="en-US" sz="1800" dirty="0" smtClean="0">
                <a:solidFill>
                  <a:srgbClr val="FFFF00"/>
                </a:solidFill>
              </a:rPr>
              <a:t>. Latent Hierarchical Structural Learning for Object Detection.</a:t>
            </a:r>
            <a:r>
              <a:rPr lang="en-US" sz="1800" dirty="0" smtClean="0"/>
              <a:t> CVPR 2010.</a:t>
            </a:r>
          </a:p>
          <a:p>
            <a:r>
              <a:rPr lang="en-US" sz="1800" dirty="0" smtClean="0"/>
              <a:t>Long Zhu, Yuanhao Chen, Yuan Lin, </a:t>
            </a:r>
            <a:r>
              <a:rPr lang="en-US" sz="1800" dirty="0" err="1" smtClean="0"/>
              <a:t>Chenxi</a:t>
            </a:r>
            <a:r>
              <a:rPr lang="en-US" sz="1800" dirty="0" smtClean="0"/>
              <a:t> Lin, Alan Yuille</a:t>
            </a:r>
            <a:r>
              <a:rPr lang="en-US" sz="1800" dirty="0" smtClean="0">
                <a:solidFill>
                  <a:srgbClr val="FFFF00"/>
                </a:solidFill>
              </a:rPr>
              <a:t>. Recursive Segmentation and Recognition Templates for 2D Parsing</a:t>
            </a:r>
            <a:r>
              <a:rPr lang="en-US" sz="1800" dirty="0" smtClean="0"/>
              <a:t>. NIPS 2008.</a:t>
            </a:r>
          </a:p>
          <a:p>
            <a:r>
              <a:rPr lang="en-US" sz="1800" dirty="0" smtClean="0"/>
              <a:t>Long Zhu, </a:t>
            </a:r>
            <a:r>
              <a:rPr lang="en-US" sz="1800" dirty="0" err="1" smtClean="0"/>
              <a:t>Chenxi</a:t>
            </a:r>
            <a:r>
              <a:rPr lang="en-US" sz="1800" dirty="0" smtClean="0"/>
              <a:t> Lin, </a:t>
            </a:r>
            <a:r>
              <a:rPr lang="en-US" sz="1800" dirty="0" err="1" smtClean="0"/>
              <a:t>Haoda</a:t>
            </a:r>
            <a:r>
              <a:rPr lang="en-US" sz="1800" dirty="0" smtClean="0"/>
              <a:t> Huang, Yuanhao Chen, Alan Yuille. </a:t>
            </a:r>
            <a:r>
              <a:rPr lang="en-US" sz="1800" dirty="0" smtClean="0">
                <a:solidFill>
                  <a:srgbClr val="FFFF00"/>
                </a:solidFill>
              </a:rPr>
              <a:t>Unsupervised Structure Learning: Hierarchical Recursive Composition, Suspicious Coincidence and Competitive Exclusion</a:t>
            </a:r>
            <a:r>
              <a:rPr lang="en-US" sz="1800" dirty="0" smtClean="0"/>
              <a:t>. ECCV 2008.</a:t>
            </a:r>
          </a:p>
          <a:p>
            <a:r>
              <a:rPr lang="en-US" sz="1800" dirty="0" smtClean="0"/>
              <a:t>Long Zhu, Yuanhao Chen, </a:t>
            </a:r>
            <a:r>
              <a:rPr lang="en-US" sz="1800" dirty="0" err="1" smtClean="0"/>
              <a:t>Yifei</a:t>
            </a:r>
            <a:r>
              <a:rPr lang="en-US" sz="1800" dirty="0" smtClean="0"/>
              <a:t> Lu, </a:t>
            </a:r>
            <a:r>
              <a:rPr lang="en-US" sz="1800" dirty="0" err="1" smtClean="0"/>
              <a:t>Chenxi</a:t>
            </a:r>
            <a:r>
              <a:rPr lang="en-US" sz="1800" dirty="0" smtClean="0"/>
              <a:t> Lin, Alan Yuille. </a:t>
            </a:r>
            <a:r>
              <a:rPr lang="en-US" sz="1800" dirty="0" smtClean="0">
                <a:solidFill>
                  <a:srgbClr val="FFFF00"/>
                </a:solidFill>
              </a:rPr>
              <a:t>Max Margin AND/OR Graph Learning for Parsing the Human Body</a:t>
            </a:r>
            <a:r>
              <a:rPr lang="en-US" sz="1800" dirty="0" smtClean="0"/>
              <a:t>. CVPR 2008.</a:t>
            </a:r>
          </a:p>
          <a:p>
            <a:r>
              <a:rPr lang="en-US" sz="1800" dirty="0" smtClean="0"/>
              <a:t>Long Zhu, Yuanhao Chen, Xingyao Ye, Alan Yuille.</a:t>
            </a:r>
            <a:r>
              <a:rPr lang="en-US" sz="1800" dirty="0" smtClean="0">
                <a:solidFill>
                  <a:srgbClr val="FFFF00"/>
                </a:solidFill>
              </a:rPr>
              <a:t> Structure-</a:t>
            </a:r>
            <a:r>
              <a:rPr lang="en-US" sz="1800" dirty="0" err="1" smtClean="0">
                <a:solidFill>
                  <a:srgbClr val="FFFF00"/>
                </a:solidFill>
              </a:rPr>
              <a:t>Perceptron</a:t>
            </a:r>
            <a:r>
              <a:rPr lang="en-US" sz="1800" dirty="0" smtClean="0">
                <a:solidFill>
                  <a:srgbClr val="FFFF00"/>
                </a:solidFill>
              </a:rPr>
              <a:t> Learning of a Hierarchical Log-Linear Model</a:t>
            </a:r>
            <a:r>
              <a:rPr lang="en-US" sz="1800" dirty="0" smtClean="0"/>
              <a:t>. CVPR 2008. </a:t>
            </a:r>
          </a:p>
          <a:p>
            <a:r>
              <a:rPr lang="en-US" sz="1800" dirty="0" smtClean="0"/>
              <a:t>Yuanhao Chen, Long Zhu, </a:t>
            </a:r>
            <a:r>
              <a:rPr lang="en-US" sz="1800" dirty="0" err="1" smtClean="0"/>
              <a:t>Chenxi</a:t>
            </a:r>
            <a:r>
              <a:rPr lang="en-US" sz="1800" dirty="0" smtClean="0"/>
              <a:t> Lin, Alan Yuille, </a:t>
            </a:r>
            <a:r>
              <a:rPr lang="en-US" sz="1800" dirty="0" err="1" smtClean="0"/>
              <a:t>Hongjiang</a:t>
            </a:r>
            <a:r>
              <a:rPr lang="en-US" sz="1800" dirty="0" smtClean="0"/>
              <a:t> Zhang. </a:t>
            </a:r>
            <a:r>
              <a:rPr lang="en-US" sz="1800" dirty="0" smtClean="0">
                <a:solidFill>
                  <a:srgbClr val="FFFF00"/>
                </a:solidFill>
              </a:rPr>
              <a:t>Rapid Inference on a Novel AND/OR graph for Object Detection, Segmentation and Parsing</a:t>
            </a:r>
            <a:r>
              <a:rPr lang="en-US" sz="1800" dirty="0" smtClean="0"/>
              <a:t>. NIPS 2007.</a:t>
            </a:r>
          </a:p>
          <a:p>
            <a:r>
              <a:rPr lang="en-US" sz="1800" dirty="0" smtClean="0"/>
              <a:t>Long Zhu, Alan L. Yuille.</a:t>
            </a:r>
            <a:r>
              <a:rPr lang="en-US" sz="1800" b="1" dirty="0" smtClean="0"/>
              <a:t> </a:t>
            </a:r>
            <a:r>
              <a:rPr lang="en-US" sz="1800" dirty="0" smtClean="0">
                <a:solidFill>
                  <a:srgbClr val="FFFF00"/>
                </a:solidFill>
              </a:rPr>
              <a:t>A Hierarchical Compositional System for Rapid Object Detection</a:t>
            </a:r>
            <a:r>
              <a:rPr lang="en-US" sz="1800" dirty="0" smtClean="0"/>
              <a:t>. NIPS 2005</a:t>
            </a:r>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en-US" dirty="0" smtClean="0"/>
              <a:t>Bottom-up Learning</a:t>
            </a:r>
          </a:p>
        </p:txBody>
      </p:sp>
      <p:sp>
        <p:nvSpPr>
          <p:cNvPr id="8" name="Slide Number Placeholder 7"/>
          <p:cNvSpPr>
            <a:spLocks noGrp="1"/>
          </p:cNvSpPr>
          <p:nvPr>
            <p:ph type="sldNum" sz="quarter" idx="12"/>
          </p:nvPr>
        </p:nvSpPr>
        <p:spPr/>
        <p:txBody>
          <a:bodyPr/>
          <a:lstStyle/>
          <a:p>
            <a:fld id="{B6F15528-21DE-4FAA-801E-634DDDAF4B2B}" type="slidenum">
              <a:rPr lang="en-US" smtClean="0"/>
              <a:pPr/>
              <a:t>54</a:t>
            </a:fld>
            <a:endParaRPr lang="en-US"/>
          </a:p>
        </p:txBody>
      </p:sp>
      <p:pic>
        <p:nvPicPr>
          <p:cNvPr id="229378" name="Picture 2"/>
          <p:cNvPicPr>
            <a:picLocks noChangeAspect="1" noChangeArrowheads="1"/>
          </p:cNvPicPr>
          <p:nvPr/>
        </p:nvPicPr>
        <p:blipFill>
          <a:blip r:embed="rId4" cstate="print"/>
          <a:srcRect/>
          <a:stretch>
            <a:fillRect/>
          </a:stretch>
        </p:blipFill>
        <p:spPr bwMode="auto">
          <a:xfrm>
            <a:off x="304800" y="2286000"/>
            <a:ext cx="2286000" cy="1676400"/>
          </a:xfrm>
          <a:prstGeom prst="rect">
            <a:avLst/>
          </a:prstGeom>
          <a:noFill/>
          <a:ln w="9525">
            <a:noFill/>
            <a:miter lim="800000"/>
            <a:headEnd/>
            <a:tailEnd/>
          </a:ln>
          <a:effectLst/>
        </p:spPr>
      </p:pic>
      <p:pic>
        <p:nvPicPr>
          <p:cNvPr id="229380" name="Picture 4"/>
          <p:cNvPicPr>
            <a:picLocks noChangeAspect="1" noChangeArrowheads="1"/>
          </p:cNvPicPr>
          <p:nvPr/>
        </p:nvPicPr>
        <p:blipFill>
          <a:blip r:embed="rId5" cstate="print"/>
          <a:srcRect/>
          <a:stretch>
            <a:fillRect/>
          </a:stretch>
        </p:blipFill>
        <p:spPr bwMode="auto">
          <a:xfrm>
            <a:off x="304800" y="4800600"/>
            <a:ext cx="2286000" cy="1654175"/>
          </a:xfrm>
          <a:prstGeom prst="rect">
            <a:avLst/>
          </a:prstGeom>
          <a:noFill/>
          <a:ln w="9525">
            <a:noFill/>
            <a:miter lim="800000"/>
            <a:headEnd/>
            <a:tailEnd/>
          </a:ln>
          <a:effectLst/>
        </p:spPr>
      </p:pic>
      <p:pic>
        <p:nvPicPr>
          <p:cNvPr id="229386" name="Picture 10"/>
          <p:cNvPicPr>
            <a:picLocks noChangeAspect="1" noChangeArrowheads="1"/>
          </p:cNvPicPr>
          <p:nvPr/>
        </p:nvPicPr>
        <p:blipFill>
          <a:blip r:embed="rId6" cstate="print"/>
          <a:srcRect/>
          <a:stretch>
            <a:fillRect/>
          </a:stretch>
        </p:blipFill>
        <p:spPr bwMode="auto">
          <a:xfrm>
            <a:off x="5257800" y="2561866"/>
            <a:ext cx="1395412" cy="1476734"/>
          </a:xfrm>
          <a:prstGeom prst="rect">
            <a:avLst/>
          </a:prstGeom>
          <a:noFill/>
          <a:ln w="9525">
            <a:noFill/>
            <a:miter lim="800000"/>
            <a:headEnd/>
            <a:tailEnd/>
          </a:ln>
          <a:effectLst/>
        </p:spPr>
      </p:pic>
      <p:pic>
        <p:nvPicPr>
          <p:cNvPr id="229387" name="Picture 11"/>
          <p:cNvPicPr>
            <a:picLocks noChangeAspect="1" noChangeArrowheads="1"/>
          </p:cNvPicPr>
          <p:nvPr/>
        </p:nvPicPr>
        <p:blipFill>
          <a:blip r:embed="rId7" cstate="print"/>
          <a:srcRect/>
          <a:stretch>
            <a:fillRect/>
          </a:stretch>
        </p:blipFill>
        <p:spPr bwMode="auto">
          <a:xfrm>
            <a:off x="5257800" y="4752975"/>
            <a:ext cx="1366509" cy="1495425"/>
          </a:xfrm>
          <a:prstGeom prst="rect">
            <a:avLst/>
          </a:prstGeom>
          <a:noFill/>
          <a:ln w="9525">
            <a:noFill/>
            <a:miter lim="800000"/>
            <a:headEnd/>
            <a:tailEnd/>
          </a:ln>
          <a:effectLst/>
        </p:spPr>
      </p:pic>
      <p:cxnSp>
        <p:nvCxnSpPr>
          <p:cNvPr id="48" name="Straight Arrow Connector 47"/>
          <p:cNvCxnSpPr>
            <a:stCxn id="229382" idx="3"/>
            <a:endCxn id="229386" idx="1"/>
          </p:cNvCxnSpPr>
          <p:nvPr/>
        </p:nvCxnSpPr>
        <p:spPr>
          <a:xfrm>
            <a:off x="4495800" y="2781300"/>
            <a:ext cx="762000" cy="518933"/>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29384" idx="3"/>
            <a:endCxn id="229386" idx="1"/>
          </p:cNvCxnSpPr>
          <p:nvPr/>
        </p:nvCxnSpPr>
        <p:spPr>
          <a:xfrm flipV="1">
            <a:off x="4495800" y="3300233"/>
            <a:ext cx="762000" cy="1721913"/>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29383" idx="3"/>
            <a:endCxn id="229387" idx="1"/>
          </p:cNvCxnSpPr>
          <p:nvPr/>
        </p:nvCxnSpPr>
        <p:spPr>
          <a:xfrm>
            <a:off x="4495800" y="3848100"/>
            <a:ext cx="762000" cy="1652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29385" idx="3"/>
            <a:endCxn id="229387" idx="1"/>
          </p:cNvCxnSpPr>
          <p:nvPr/>
        </p:nvCxnSpPr>
        <p:spPr>
          <a:xfrm flipV="1">
            <a:off x="4495800" y="5500688"/>
            <a:ext cx="762000" cy="5572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9381" name="Picture 5"/>
          <p:cNvPicPr>
            <a:picLocks noChangeAspect="1" noChangeArrowheads="1"/>
          </p:cNvPicPr>
          <p:nvPr/>
        </p:nvPicPr>
        <p:blipFill>
          <a:blip r:embed="rId8" cstate="print"/>
          <a:srcRect/>
          <a:stretch>
            <a:fillRect/>
          </a:stretch>
        </p:blipFill>
        <p:spPr bwMode="auto">
          <a:xfrm>
            <a:off x="3505200" y="1447800"/>
            <a:ext cx="990600" cy="838200"/>
          </a:xfrm>
          <a:prstGeom prst="rect">
            <a:avLst/>
          </a:prstGeom>
          <a:noFill/>
          <a:ln w="9525">
            <a:noFill/>
            <a:miter lim="800000"/>
            <a:headEnd/>
            <a:tailEnd/>
          </a:ln>
          <a:effectLst/>
        </p:spPr>
      </p:pic>
      <p:pic>
        <p:nvPicPr>
          <p:cNvPr id="229382" name="Picture 6"/>
          <p:cNvPicPr>
            <a:picLocks noChangeAspect="1" noChangeArrowheads="1"/>
          </p:cNvPicPr>
          <p:nvPr/>
        </p:nvPicPr>
        <p:blipFill>
          <a:blip r:embed="rId6" cstate="print"/>
          <a:srcRect/>
          <a:stretch>
            <a:fillRect/>
          </a:stretch>
        </p:blipFill>
        <p:spPr bwMode="auto">
          <a:xfrm>
            <a:off x="3505200" y="2362200"/>
            <a:ext cx="990600" cy="838200"/>
          </a:xfrm>
          <a:prstGeom prst="rect">
            <a:avLst/>
          </a:prstGeom>
          <a:noFill/>
          <a:ln w="9525">
            <a:noFill/>
            <a:miter lim="800000"/>
            <a:headEnd/>
            <a:tailEnd/>
          </a:ln>
          <a:effectLst/>
        </p:spPr>
      </p:pic>
      <p:pic>
        <p:nvPicPr>
          <p:cNvPr id="229383" name="Picture 7"/>
          <p:cNvPicPr>
            <a:picLocks noChangeAspect="1" noChangeArrowheads="1"/>
          </p:cNvPicPr>
          <p:nvPr/>
        </p:nvPicPr>
        <p:blipFill>
          <a:blip r:embed="rId9" cstate="print"/>
          <a:srcRect/>
          <a:stretch>
            <a:fillRect/>
          </a:stretch>
        </p:blipFill>
        <p:spPr bwMode="auto">
          <a:xfrm>
            <a:off x="3505200" y="3352800"/>
            <a:ext cx="990600" cy="990600"/>
          </a:xfrm>
          <a:prstGeom prst="rect">
            <a:avLst/>
          </a:prstGeom>
          <a:noFill/>
          <a:ln w="9525">
            <a:noFill/>
            <a:miter lim="800000"/>
            <a:headEnd/>
            <a:tailEnd/>
          </a:ln>
          <a:effectLst/>
        </p:spPr>
      </p:pic>
      <p:pic>
        <p:nvPicPr>
          <p:cNvPr id="229384" name="Picture 8"/>
          <p:cNvPicPr>
            <a:picLocks noChangeAspect="1" noChangeArrowheads="1"/>
          </p:cNvPicPr>
          <p:nvPr/>
        </p:nvPicPr>
        <p:blipFill>
          <a:blip r:embed="rId10" cstate="print"/>
          <a:srcRect/>
          <a:stretch>
            <a:fillRect/>
          </a:stretch>
        </p:blipFill>
        <p:spPr bwMode="auto">
          <a:xfrm>
            <a:off x="3505200" y="4572000"/>
            <a:ext cx="990600" cy="900292"/>
          </a:xfrm>
          <a:prstGeom prst="rect">
            <a:avLst/>
          </a:prstGeom>
          <a:noFill/>
          <a:ln w="9525">
            <a:noFill/>
            <a:miter lim="800000"/>
            <a:headEnd/>
            <a:tailEnd/>
          </a:ln>
          <a:effectLst/>
        </p:spPr>
      </p:pic>
      <p:pic>
        <p:nvPicPr>
          <p:cNvPr id="229385" name="Picture 9"/>
          <p:cNvPicPr>
            <a:picLocks noChangeAspect="1" noChangeArrowheads="1"/>
          </p:cNvPicPr>
          <p:nvPr/>
        </p:nvPicPr>
        <p:blipFill>
          <a:blip r:embed="rId7" cstate="print"/>
          <a:srcRect/>
          <a:stretch>
            <a:fillRect/>
          </a:stretch>
        </p:blipFill>
        <p:spPr bwMode="auto">
          <a:xfrm>
            <a:off x="3505200" y="5562600"/>
            <a:ext cx="990600" cy="990600"/>
          </a:xfrm>
          <a:prstGeom prst="rect">
            <a:avLst/>
          </a:prstGeom>
          <a:noFill/>
          <a:ln w="9525">
            <a:noFill/>
            <a:miter lim="800000"/>
            <a:headEnd/>
            <a:tailEnd/>
          </a:ln>
          <a:effectLst/>
        </p:spPr>
      </p:pic>
      <p:cxnSp>
        <p:nvCxnSpPr>
          <p:cNvPr id="35" name="Straight Arrow Connector 34"/>
          <p:cNvCxnSpPr>
            <a:stCxn id="229378" idx="3"/>
            <a:endCxn id="229381" idx="1"/>
          </p:cNvCxnSpPr>
          <p:nvPr/>
        </p:nvCxnSpPr>
        <p:spPr>
          <a:xfrm flipV="1">
            <a:off x="2590800" y="1866900"/>
            <a:ext cx="914400" cy="12573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9378" idx="3"/>
            <a:endCxn id="229382" idx="1"/>
          </p:cNvCxnSpPr>
          <p:nvPr/>
        </p:nvCxnSpPr>
        <p:spPr>
          <a:xfrm flipV="1">
            <a:off x="2590800" y="2781300"/>
            <a:ext cx="914400" cy="3429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29378" idx="3"/>
            <a:endCxn id="229383" idx="1"/>
          </p:cNvCxnSpPr>
          <p:nvPr/>
        </p:nvCxnSpPr>
        <p:spPr>
          <a:xfrm>
            <a:off x="2590800" y="3124200"/>
            <a:ext cx="914400" cy="7239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9380" idx="3"/>
            <a:endCxn id="229384" idx="1"/>
          </p:cNvCxnSpPr>
          <p:nvPr/>
        </p:nvCxnSpPr>
        <p:spPr>
          <a:xfrm flipV="1">
            <a:off x="2590800" y="5022146"/>
            <a:ext cx="914400" cy="60554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29380" idx="3"/>
            <a:endCxn id="229385" idx="1"/>
          </p:cNvCxnSpPr>
          <p:nvPr/>
        </p:nvCxnSpPr>
        <p:spPr>
          <a:xfrm>
            <a:off x="2590800" y="5627688"/>
            <a:ext cx="914400" cy="43021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524000" y="4114800"/>
            <a:ext cx="2362200" cy="461665"/>
          </a:xfrm>
          <a:prstGeom prst="rect">
            <a:avLst/>
          </a:prstGeom>
          <a:noFill/>
        </p:spPr>
        <p:txBody>
          <a:bodyPr wrap="square" rtlCol="0">
            <a:spAutoFit/>
          </a:bodyPr>
          <a:lstStyle/>
          <a:p>
            <a:r>
              <a:rPr lang="en-US" sz="2400" dirty="0" smtClean="0">
                <a:solidFill>
                  <a:srgbClr val="FFFF00"/>
                </a:solidFill>
              </a:rPr>
              <a:t>Composition</a:t>
            </a:r>
            <a:endParaRPr lang="en-US" sz="2400" dirty="0">
              <a:solidFill>
                <a:srgbClr val="FFFF00"/>
              </a:solidFill>
            </a:endParaRPr>
          </a:p>
        </p:txBody>
      </p:sp>
      <p:sp>
        <p:nvSpPr>
          <p:cNvPr id="59" name="TextBox 58"/>
          <p:cNvSpPr txBox="1"/>
          <p:nvPr/>
        </p:nvSpPr>
        <p:spPr>
          <a:xfrm>
            <a:off x="4953000" y="4110335"/>
            <a:ext cx="1905000" cy="461665"/>
          </a:xfrm>
          <a:prstGeom prst="rect">
            <a:avLst/>
          </a:prstGeom>
          <a:noFill/>
        </p:spPr>
        <p:txBody>
          <a:bodyPr wrap="square" rtlCol="0">
            <a:spAutoFit/>
          </a:bodyPr>
          <a:lstStyle/>
          <a:p>
            <a:r>
              <a:rPr lang="en-US" sz="2400" dirty="0" smtClean="0">
                <a:solidFill>
                  <a:srgbClr val="FFFF00"/>
                </a:solidFill>
              </a:rPr>
              <a:t>Clustering</a:t>
            </a:r>
            <a:endParaRPr lang="en-US" sz="2400" dirty="0">
              <a:solidFill>
                <a:srgbClr val="FFFF00"/>
              </a:solidFill>
            </a:endParaRPr>
          </a:p>
        </p:txBody>
      </p:sp>
      <p:pic>
        <p:nvPicPr>
          <p:cNvPr id="229388" name="Picture 12"/>
          <p:cNvPicPr>
            <a:picLocks noChangeAspect="1" noChangeArrowheads="1"/>
          </p:cNvPicPr>
          <p:nvPr/>
        </p:nvPicPr>
        <p:blipFill>
          <a:blip r:embed="rId8" cstate="print"/>
          <a:srcRect/>
          <a:stretch>
            <a:fillRect/>
          </a:stretch>
        </p:blipFill>
        <p:spPr bwMode="auto">
          <a:xfrm>
            <a:off x="5257800" y="1447800"/>
            <a:ext cx="1371600" cy="990600"/>
          </a:xfrm>
          <a:prstGeom prst="rect">
            <a:avLst/>
          </a:prstGeom>
          <a:noFill/>
          <a:ln w="9525">
            <a:noFill/>
            <a:miter lim="800000"/>
            <a:headEnd/>
            <a:tailEnd/>
          </a:ln>
          <a:effectLst/>
        </p:spPr>
      </p:pic>
      <p:cxnSp>
        <p:nvCxnSpPr>
          <p:cNvPr id="62" name="Straight Arrow Connector 61"/>
          <p:cNvCxnSpPr>
            <a:stCxn id="229381" idx="3"/>
            <a:endCxn id="229388" idx="1"/>
          </p:cNvCxnSpPr>
          <p:nvPr/>
        </p:nvCxnSpPr>
        <p:spPr>
          <a:xfrm>
            <a:off x="4495800" y="1866900"/>
            <a:ext cx="762000" cy="76200"/>
          </a:xfrm>
          <a:prstGeom prst="straightConnector1">
            <a:avLst/>
          </a:prstGeom>
          <a:ln w="317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3" name="Multiply 72"/>
          <p:cNvSpPr/>
          <p:nvPr/>
        </p:nvSpPr>
        <p:spPr>
          <a:xfrm>
            <a:off x="5486400" y="1676400"/>
            <a:ext cx="838200" cy="762000"/>
          </a:xfrm>
          <a:prstGeom prst="mathMultiply">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6934200" y="1524000"/>
            <a:ext cx="2209800" cy="830997"/>
          </a:xfrm>
          <a:prstGeom prst="rect">
            <a:avLst/>
          </a:prstGeom>
          <a:noFill/>
        </p:spPr>
        <p:txBody>
          <a:bodyPr wrap="square" rtlCol="0">
            <a:spAutoFit/>
          </a:bodyPr>
          <a:lstStyle/>
          <a:p>
            <a:r>
              <a:rPr lang="en-US" sz="2400" dirty="0" smtClean="0">
                <a:solidFill>
                  <a:srgbClr val="FFFF00"/>
                </a:solidFill>
              </a:rPr>
              <a:t>Suspicious Coincidence</a:t>
            </a:r>
            <a:endParaRPr lang="en-US" sz="2400" dirty="0">
              <a:solidFill>
                <a:srgbClr val="FFFF00"/>
              </a:solidFill>
            </a:endParaRPr>
          </a:p>
        </p:txBody>
      </p:sp>
      <p:pic>
        <p:nvPicPr>
          <p:cNvPr id="57" name="Picture 10"/>
          <p:cNvPicPr>
            <a:picLocks noChangeAspect="1" noChangeArrowheads="1"/>
          </p:cNvPicPr>
          <p:nvPr/>
        </p:nvPicPr>
        <p:blipFill>
          <a:blip r:embed="rId6" cstate="print"/>
          <a:srcRect/>
          <a:stretch>
            <a:fillRect/>
          </a:stretch>
        </p:blipFill>
        <p:spPr bwMode="auto">
          <a:xfrm>
            <a:off x="7391400" y="3505200"/>
            <a:ext cx="1395412" cy="1476734"/>
          </a:xfrm>
          <a:prstGeom prst="rect">
            <a:avLst/>
          </a:prstGeom>
          <a:noFill/>
          <a:ln w="9525">
            <a:noFill/>
            <a:miter lim="800000"/>
            <a:headEnd/>
            <a:tailEnd/>
          </a:ln>
          <a:effectLst/>
        </p:spPr>
      </p:pic>
      <p:sp>
        <p:nvSpPr>
          <p:cNvPr id="72" name="TextBox 71"/>
          <p:cNvSpPr txBox="1"/>
          <p:nvPr/>
        </p:nvSpPr>
        <p:spPr>
          <a:xfrm>
            <a:off x="7086600" y="5181600"/>
            <a:ext cx="2209800" cy="830997"/>
          </a:xfrm>
          <a:prstGeom prst="rect">
            <a:avLst/>
          </a:prstGeom>
          <a:noFill/>
        </p:spPr>
        <p:txBody>
          <a:bodyPr wrap="square" rtlCol="0">
            <a:spAutoFit/>
          </a:bodyPr>
          <a:lstStyle/>
          <a:p>
            <a:r>
              <a:rPr lang="en-US" sz="2400" dirty="0" smtClean="0">
                <a:solidFill>
                  <a:srgbClr val="FFFF00"/>
                </a:solidFill>
              </a:rPr>
              <a:t>Competitive</a:t>
            </a:r>
          </a:p>
          <a:p>
            <a:r>
              <a:rPr lang="en-US" sz="2400" dirty="0" smtClean="0">
                <a:solidFill>
                  <a:srgbClr val="FFFF00"/>
                </a:solidFill>
              </a:rPr>
              <a:t>Exclusion</a:t>
            </a:r>
            <a:endParaRPr lang="en-US" sz="2400" dirty="0">
              <a:solidFill>
                <a:srgbClr val="FFFF00"/>
              </a:solidFill>
            </a:endParaRPr>
          </a:p>
        </p:txBody>
      </p:sp>
      <p:cxnSp>
        <p:nvCxnSpPr>
          <p:cNvPr id="77" name="Straight Arrow Connector 76"/>
          <p:cNvCxnSpPr>
            <a:stCxn id="229386" idx="3"/>
            <a:endCxn id="57" idx="1"/>
          </p:cNvCxnSpPr>
          <p:nvPr/>
        </p:nvCxnSpPr>
        <p:spPr>
          <a:xfrm>
            <a:off x="6653212" y="3300233"/>
            <a:ext cx="738188" cy="943334"/>
          </a:xfrm>
          <a:prstGeom prst="straightConnector1">
            <a:avLst/>
          </a:prstGeom>
          <a:ln w="317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229387" idx="3"/>
            <a:endCxn id="57" idx="1"/>
          </p:cNvCxnSpPr>
          <p:nvPr/>
        </p:nvCxnSpPr>
        <p:spPr>
          <a:xfrm flipV="1">
            <a:off x="6624309" y="4243567"/>
            <a:ext cx="767091" cy="1257121"/>
          </a:xfrm>
          <a:prstGeom prst="straightConnector1">
            <a:avLst/>
          </a:prstGeom>
          <a:ln w="3175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80" name="Multiply 79"/>
          <p:cNvSpPr/>
          <p:nvPr/>
        </p:nvSpPr>
        <p:spPr>
          <a:xfrm>
            <a:off x="6705600" y="4572000"/>
            <a:ext cx="685800" cy="5334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29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9386"/>
                                        </p:tgtEl>
                                        <p:attrNameLst>
                                          <p:attrName>style.visibility</p:attrName>
                                        </p:attrNameLst>
                                      </p:cBhvr>
                                      <p:to>
                                        <p:strVal val="visible"/>
                                      </p:to>
                                    </p:set>
                                    <p:animEffect transition="in" filter="box(in)">
                                      <p:cBhvr>
                                        <p:cTn id="7" dur="500"/>
                                        <p:tgtEl>
                                          <p:spTgt spid="229386"/>
                                        </p:tgtEl>
                                      </p:cBhvr>
                                    </p:animEffect>
                                  </p:childTnLst>
                                </p:cTn>
                              </p:par>
                              <p:par>
                                <p:cTn id="8" presetID="4" presetClass="entr" presetSubtype="16" fill="hold" nodeType="withEffect">
                                  <p:stCondLst>
                                    <p:cond delay="0"/>
                                  </p:stCondLst>
                                  <p:childTnLst>
                                    <p:set>
                                      <p:cBhvr>
                                        <p:cTn id="9" dur="1" fill="hold">
                                          <p:stCondLst>
                                            <p:cond delay="0"/>
                                          </p:stCondLst>
                                        </p:cTn>
                                        <p:tgtEl>
                                          <p:spTgt spid="229387"/>
                                        </p:tgtEl>
                                        <p:attrNameLst>
                                          <p:attrName>style.visibility</p:attrName>
                                        </p:attrNameLst>
                                      </p:cBhvr>
                                      <p:to>
                                        <p:strVal val="visible"/>
                                      </p:to>
                                    </p:set>
                                    <p:animEffect transition="in" filter="box(in)">
                                      <p:cBhvr>
                                        <p:cTn id="10" dur="500"/>
                                        <p:tgtEl>
                                          <p:spTgt spid="229387"/>
                                        </p:tgtEl>
                                      </p:cBhvr>
                                    </p:animEffect>
                                  </p:childTnLst>
                                </p:cTn>
                              </p:par>
                              <p:par>
                                <p:cTn id="11" presetID="4" presetClass="entr" presetSubtype="16"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ox(in)">
                                      <p:cBhvr>
                                        <p:cTn id="13" dur="500"/>
                                        <p:tgtEl>
                                          <p:spTgt spid="48"/>
                                        </p:tgtEl>
                                      </p:cBhvr>
                                    </p:animEffect>
                                  </p:childTnLst>
                                </p:cTn>
                              </p:par>
                              <p:par>
                                <p:cTn id="14" presetID="4"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ox(in)">
                                      <p:cBhvr>
                                        <p:cTn id="16" dur="500"/>
                                        <p:tgtEl>
                                          <p:spTgt spid="50"/>
                                        </p:tgtEl>
                                      </p:cBhvr>
                                    </p:animEffect>
                                  </p:childTnLst>
                                </p:cTn>
                              </p:par>
                              <p:par>
                                <p:cTn id="17" presetID="4" presetClass="entr" presetSubtype="16"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ox(in)">
                                      <p:cBhvr>
                                        <p:cTn id="19" dur="500"/>
                                        <p:tgtEl>
                                          <p:spTgt spid="52"/>
                                        </p:tgtEl>
                                      </p:cBhvr>
                                    </p:animEffect>
                                  </p:childTnLst>
                                </p:cTn>
                              </p:par>
                              <p:par>
                                <p:cTn id="20" presetID="4"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ox(in)">
                                      <p:cBhvr>
                                        <p:cTn id="22" dur="500"/>
                                        <p:tgtEl>
                                          <p:spTgt spid="5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ox(in)">
                                      <p:cBhvr>
                                        <p:cTn id="25" dur="500"/>
                                        <p:tgtEl>
                                          <p:spTgt spid="59"/>
                                        </p:tgtEl>
                                      </p:cBhvr>
                                    </p:animEffect>
                                  </p:childTnLst>
                                </p:cTn>
                              </p:par>
                              <p:par>
                                <p:cTn id="26" presetID="4" presetClass="entr" presetSubtype="16" fill="hold" nodeType="withEffect">
                                  <p:stCondLst>
                                    <p:cond delay="0"/>
                                  </p:stCondLst>
                                  <p:childTnLst>
                                    <p:set>
                                      <p:cBhvr>
                                        <p:cTn id="27" dur="1" fill="hold">
                                          <p:stCondLst>
                                            <p:cond delay="0"/>
                                          </p:stCondLst>
                                        </p:cTn>
                                        <p:tgtEl>
                                          <p:spTgt spid="229388"/>
                                        </p:tgtEl>
                                        <p:attrNameLst>
                                          <p:attrName>style.visibility</p:attrName>
                                        </p:attrNameLst>
                                      </p:cBhvr>
                                      <p:to>
                                        <p:strVal val="visible"/>
                                      </p:to>
                                    </p:set>
                                    <p:animEffect transition="in" filter="box(in)">
                                      <p:cBhvr>
                                        <p:cTn id="28" dur="500"/>
                                        <p:tgtEl>
                                          <p:spTgt spid="229388"/>
                                        </p:tgtEl>
                                      </p:cBhvr>
                                    </p:animEffect>
                                  </p:childTnLst>
                                </p:cTn>
                              </p:par>
                              <p:par>
                                <p:cTn id="29" presetID="4" presetClass="entr" presetSubtype="16"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box(in)">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ppt_x"/>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ppt_x"/>
                                          </p:val>
                                        </p:tav>
                                        <p:tav tm="100000">
                                          <p:val>
                                            <p:strVal val="#ppt_x"/>
                                          </p:val>
                                        </p:tav>
                                      </p:tavLst>
                                    </p:anim>
                                    <p:anim calcmode="lin" valueType="num">
                                      <p:cBhvr additive="base">
                                        <p:cTn id="4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ox(in)">
                                      <p:cBhvr>
                                        <p:cTn id="46" dur="500"/>
                                        <p:tgtEl>
                                          <p:spTgt spid="57"/>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box(in)">
                                      <p:cBhvr>
                                        <p:cTn id="49" dur="500"/>
                                        <p:tgtEl>
                                          <p:spTgt spid="72"/>
                                        </p:tgtEl>
                                      </p:cBhvr>
                                    </p:animEffect>
                                  </p:childTnLst>
                                </p:cTn>
                              </p:par>
                              <p:par>
                                <p:cTn id="50" presetID="4" presetClass="entr" presetSubtype="16"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ox(in)">
                                      <p:cBhvr>
                                        <p:cTn id="52" dur="500"/>
                                        <p:tgtEl>
                                          <p:spTgt spid="77"/>
                                        </p:tgtEl>
                                      </p:cBhvr>
                                    </p:animEffect>
                                  </p:childTnLst>
                                </p:cTn>
                              </p:par>
                              <p:par>
                                <p:cTn id="53" presetID="4" presetClass="entr" presetSubtype="16"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box(in)">
                                      <p:cBhvr>
                                        <p:cTn id="55" dur="500"/>
                                        <p:tgtEl>
                                          <p:spTgt spid="7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box(in)">
                                      <p:cBhvr>
                                        <p:cTn id="5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73" grpId="0" animBg="1"/>
      <p:bldP spid="74" grpId="0"/>
      <p:bldP spid="72" grpId="0"/>
      <p:bldP spid="8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Unsupervised Structure Learning</a:t>
            </a:r>
            <a:endParaRPr lang="en-US" dirty="0">
              <a:solidFill>
                <a:srgbClr val="C00000"/>
              </a:solidFill>
            </a:endParaRPr>
          </a:p>
        </p:txBody>
      </p:sp>
      <p:sp>
        <p:nvSpPr>
          <p:cNvPr id="3" name="Content Placeholder 2"/>
          <p:cNvSpPr>
            <a:spLocks noGrp="1"/>
          </p:cNvSpPr>
          <p:nvPr>
            <p:ph idx="1"/>
          </p:nvPr>
        </p:nvSpPr>
        <p:spPr>
          <a:xfrm>
            <a:off x="457200" y="1447800"/>
            <a:ext cx="8229600" cy="2057400"/>
          </a:xfrm>
        </p:spPr>
        <p:txBody>
          <a:bodyPr>
            <a:normAutofit/>
          </a:bodyPr>
          <a:lstStyle/>
          <a:p>
            <a:r>
              <a:rPr lang="en-US" sz="2800" dirty="0" smtClean="0"/>
              <a:t>Task: given 10 training images, n</a:t>
            </a:r>
            <a:r>
              <a:rPr lang="en-US" dirty="0" smtClean="0"/>
              <a:t>o labeling, no alignment, highly ambiguous features.</a:t>
            </a:r>
          </a:p>
          <a:p>
            <a:pPr lvl="1"/>
            <a:r>
              <a:rPr lang="en-US" dirty="0" smtClean="0"/>
              <a:t>Estimate Graph structure (nodes and edges) </a:t>
            </a:r>
          </a:p>
          <a:p>
            <a:pPr lvl="1"/>
            <a:r>
              <a:rPr lang="en-US" dirty="0" smtClean="0"/>
              <a:t>Estimate the parameters. </a:t>
            </a:r>
          </a:p>
          <a:p>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55</a:t>
            </a:fld>
            <a:endParaRPr lang="en-US"/>
          </a:p>
        </p:txBody>
      </p:sp>
      <p:pic>
        <p:nvPicPr>
          <p:cNvPr id="92162" name="Picture 2"/>
          <p:cNvPicPr>
            <a:picLocks noChangeAspect="1" noChangeArrowheads="1"/>
          </p:cNvPicPr>
          <p:nvPr/>
        </p:nvPicPr>
        <p:blipFill>
          <a:blip r:embed="rId2" cstate="print"/>
          <a:srcRect/>
          <a:stretch>
            <a:fillRect/>
          </a:stretch>
        </p:blipFill>
        <p:spPr bwMode="auto">
          <a:xfrm>
            <a:off x="457200" y="3505200"/>
            <a:ext cx="2590800" cy="2895600"/>
          </a:xfrm>
          <a:prstGeom prst="rect">
            <a:avLst/>
          </a:prstGeom>
          <a:noFill/>
          <a:ln w="9525">
            <a:noFill/>
            <a:miter lim="800000"/>
            <a:headEnd/>
            <a:tailEnd/>
          </a:ln>
          <a:effectLst/>
        </p:spPr>
      </p:pic>
      <p:cxnSp>
        <p:nvCxnSpPr>
          <p:cNvPr id="27" name="Straight Arrow Connector 26"/>
          <p:cNvCxnSpPr/>
          <p:nvPr/>
        </p:nvCxnSpPr>
        <p:spPr>
          <a:xfrm>
            <a:off x="3733800" y="4724400"/>
            <a:ext cx="1295400" cy="1588"/>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191000" y="4267200"/>
            <a:ext cx="685800" cy="1107996"/>
          </a:xfrm>
          <a:prstGeom prst="rect">
            <a:avLst/>
          </a:prstGeom>
          <a:noFill/>
        </p:spPr>
        <p:txBody>
          <a:bodyPr wrap="square" rtlCol="0">
            <a:spAutoFit/>
          </a:bodyPr>
          <a:lstStyle/>
          <a:p>
            <a:r>
              <a:rPr lang="en-US" sz="6600" dirty="0" smtClean="0">
                <a:solidFill>
                  <a:srgbClr val="C00000"/>
                </a:solidFill>
              </a:rPr>
              <a:t>?</a:t>
            </a:r>
            <a:endParaRPr lang="en-US" sz="6600" dirty="0">
              <a:solidFill>
                <a:srgbClr val="C00000"/>
              </a:solidFill>
            </a:endParaRPr>
          </a:p>
        </p:txBody>
      </p:sp>
      <p:grpSp>
        <p:nvGrpSpPr>
          <p:cNvPr id="77" name="Group 76"/>
          <p:cNvGrpSpPr/>
          <p:nvPr/>
        </p:nvGrpSpPr>
        <p:grpSpPr>
          <a:xfrm>
            <a:off x="5954865" y="3429000"/>
            <a:ext cx="2503335" cy="2971800"/>
            <a:chOff x="5791200" y="3048000"/>
            <a:chExt cx="2808135" cy="3383341"/>
          </a:xfrm>
        </p:grpSpPr>
        <p:grpSp>
          <p:nvGrpSpPr>
            <p:cNvPr id="57" name="Group 35"/>
            <p:cNvGrpSpPr>
              <a:grpSpLocks/>
            </p:cNvGrpSpPr>
            <p:nvPr/>
          </p:nvGrpSpPr>
          <p:grpSpPr bwMode="auto">
            <a:xfrm>
              <a:off x="5791200" y="3048001"/>
              <a:ext cx="2438401" cy="1295400"/>
              <a:chOff x="1143000" y="4191000"/>
              <a:chExt cx="3200400" cy="1905000"/>
            </a:xfrm>
          </p:grpSpPr>
          <p:sp>
            <p:nvSpPr>
              <p:cNvPr id="66" name="Line 8"/>
              <p:cNvSpPr>
                <a:spLocks noChangeShapeType="1"/>
              </p:cNvSpPr>
              <p:nvPr/>
            </p:nvSpPr>
            <p:spPr bwMode="auto">
              <a:xfrm flipV="1">
                <a:off x="1143000" y="4191000"/>
                <a:ext cx="1371600" cy="838200"/>
              </a:xfrm>
              <a:prstGeom prst="line">
                <a:avLst/>
              </a:prstGeom>
              <a:noFill/>
              <a:ln w="38100">
                <a:solidFill>
                  <a:schemeClr val="tx1"/>
                </a:solidFill>
                <a:round/>
                <a:headEnd type="oval" w="sm" len="sm"/>
                <a:tailEnd type="oval" w="sm" len="sm"/>
              </a:ln>
            </p:spPr>
            <p:txBody>
              <a:bodyPr/>
              <a:lstStyle/>
              <a:p>
                <a:endParaRPr lang="en-US"/>
              </a:p>
            </p:txBody>
          </p:sp>
          <p:sp>
            <p:nvSpPr>
              <p:cNvPr id="67" name="Line 10"/>
              <p:cNvSpPr>
                <a:spLocks noChangeShapeType="1"/>
              </p:cNvSpPr>
              <p:nvPr/>
            </p:nvSpPr>
            <p:spPr bwMode="auto">
              <a:xfrm flipH="1" flipV="1">
                <a:off x="1143000" y="5029200"/>
                <a:ext cx="533400" cy="762000"/>
              </a:xfrm>
              <a:prstGeom prst="line">
                <a:avLst/>
              </a:prstGeom>
              <a:noFill/>
              <a:ln w="38100">
                <a:solidFill>
                  <a:schemeClr val="tx1"/>
                </a:solidFill>
                <a:round/>
                <a:headEnd type="oval" w="sm" len="sm"/>
                <a:tailEnd type="oval" w="sm" len="sm"/>
              </a:ln>
            </p:spPr>
            <p:txBody>
              <a:bodyPr/>
              <a:lstStyle/>
              <a:p>
                <a:endParaRPr lang="en-US"/>
              </a:p>
            </p:txBody>
          </p:sp>
          <p:sp>
            <p:nvSpPr>
              <p:cNvPr id="68" name="Line 11"/>
              <p:cNvSpPr>
                <a:spLocks noChangeShapeType="1"/>
              </p:cNvSpPr>
              <p:nvPr/>
            </p:nvSpPr>
            <p:spPr bwMode="auto">
              <a:xfrm>
                <a:off x="1676400" y="5791200"/>
                <a:ext cx="1295400" cy="304800"/>
              </a:xfrm>
              <a:prstGeom prst="line">
                <a:avLst/>
              </a:prstGeom>
              <a:noFill/>
              <a:ln w="38100">
                <a:solidFill>
                  <a:schemeClr val="tx1"/>
                </a:solidFill>
                <a:round/>
                <a:headEnd type="oval" w="sm" len="sm"/>
                <a:tailEnd type="oval" w="sm" len="sm"/>
              </a:ln>
            </p:spPr>
            <p:txBody>
              <a:bodyPr/>
              <a:lstStyle/>
              <a:p>
                <a:endParaRPr lang="en-US"/>
              </a:p>
            </p:txBody>
          </p:sp>
          <p:sp>
            <p:nvSpPr>
              <p:cNvPr id="69" name="Line 12"/>
              <p:cNvSpPr>
                <a:spLocks noChangeShapeType="1"/>
              </p:cNvSpPr>
              <p:nvPr/>
            </p:nvSpPr>
            <p:spPr bwMode="auto">
              <a:xfrm flipH="1" flipV="1">
                <a:off x="2514600" y="4191000"/>
                <a:ext cx="1371600" cy="0"/>
              </a:xfrm>
              <a:prstGeom prst="line">
                <a:avLst/>
              </a:prstGeom>
              <a:noFill/>
              <a:ln w="38100">
                <a:solidFill>
                  <a:schemeClr val="tx1"/>
                </a:solidFill>
                <a:round/>
                <a:headEnd type="oval" w="sm" len="sm"/>
                <a:tailEnd type="oval" w="sm" len="sm"/>
              </a:ln>
            </p:spPr>
            <p:txBody>
              <a:bodyPr/>
              <a:lstStyle/>
              <a:p>
                <a:endParaRPr lang="en-US"/>
              </a:p>
            </p:txBody>
          </p:sp>
          <p:sp>
            <p:nvSpPr>
              <p:cNvPr id="70" name="Line 14"/>
              <p:cNvSpPr>
                <a:spLocks noChangeShapeType="1"/>
              </p:cNvSpPr>
              <p:nvPr/>
            </p:nvSpPr>
            <p:spPr bwMode="auto">
              <a:xfrm flipV="1">
                <a:off x="2971800" y="5257800"/>
                <a:ext cx="1371600" cy="838200"/>
              </a:xfrm>
              <a:prstGeom prst="line">
                <a:avLst/>
              </a:prstGeom>
              <a:noFill/>
              <a:ln w="38100">
                <a:solidFill>
                  <a:schemeClr val="tx1"/>
                </a:solidFill>
                <a:round/>
                <a:headEnd type="oval" w="sm" len="sm"/>
                <a:tailEnd type="oval" w="sm" len="sm"/>
              </a:ln>
            </p:spPr>
            <p:txBody>
              <a:bodyPr/>
              <a:lstStyle/>
              <a:p>
                <a:endParaRPr lang="en-US"/>
              </a:p>
            </p:txBody>
          </p:sp>
          <p:sp>
            <p:nvSpPr>
              <p:cNvPr id="71" name="Line 16"/>
              <p:cNvSpPr>
                <a:spLocks noChangeShapeType="1"/>
              </p:cNvSpPr>
              <p:nvPr/>
            </p:nvSpPr>
            <p:spPr bwMode="auto">
              <a:xfrm>
                <a:off x="3886200" y="4191000"/>
                <a:ext cx="457200" cy="1066800"/>
              </a:xfrm>
              <a:prstGeom prst="line">
                <a:avLst/>
              </a:prstGeom>
              <a:noFill/>
              <a:ln w="38100">
                <a:solidFill>
                  <a:schemeClr val="tx1"/>
                </a:solidFill>
                <a:round/>
                <a:headEnd type="oval" w="sm" len="sm"/>
                <a:tailEnd type="oval" w="sm" len="sm"/>
              </a:ln>
            </p:spPr>
            <p:txBody>
              <a:bodyPr/>
              <a:lstStyle/>
              <a:p>
                <a:endParaRPr lang="en-US"/>
              </a:p>
            </p:txBody>
          </p:sp>
          <p:sp>
            <p:nvSpPr>
              <p:cNvPr id="72" name="Line 17"/>
              <p:cNvSpPr>
                <a:spLocks noChangeShapeType="1"/>
              </p:cNvSpPr>
              <p:nvPr/>
            </p:nvSpPr>
            <p:spPr bwMode="auto">
              <a:xfrm flipV="1">
                <a:off x="1676400" y="4191000"/>
                <a:ext cx="838200" cy="1600200"/>
              </a:xfrm>
              <a:prstGeom prst="line">
                <a:avLst/>
              </a:prstGeom>
              <a:noFill/>
              <a:ln w="38100">
                <a:solidFill>
                  <a:schemeClr val="tx1"/>
                </a:solidFill>
                <a:round/>
                <a:headEnd type="oval" w="sm" len="sm"/>
                <a:tailEnd type="oval" w="sm" len="sm"/>
              </a:ln>
            </p:spPr>
            <p:txBody>
              <a:bodyPr/>
              <a:lstStyle/>
              <a:p>
                <a:endParaRPr lang="en-US"/>
              </a:p>
            </p:txBody>
          </p:sp>
        </p:grpSp>
        <p:pic>
          <p:nvPicPr>
            <p:cNvPr id="59" name="Picture 4"/>
            <p:cNvPicPr>
              <a:picLocks noChangeAspect="1" noChangeArrowheads="1"/>
            </p:cNvPicPr>
            <p:nvPr/>
          </p:nvPicPr>
          <p:blipFill>
            <a:blip r:embed="rId3" cstate="print"/>
            <a:srcRect/>
            <a:stretch>
              <a:fillRect/>
            </a:stretch>
          </p:blipFill>
          <p:spPr bwMode="auto">
            <a:xfrm>
              <a:off x="5791200" y="4450141"/>
              <a:ext cx="2808135" cy="1981200"/>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cxnSp>
          <p:nvCxnSpPr>
            <p:cNvPr id="60" name="Straight Arrow Connector 59"/>
            <p:cNvCxnSpPr>
              <a:stCxn id="72" idx="0"/>
            </p:cNvCxnSpPr>
            <p:nvPr/>
          </p:nvCxnSpPr>
          <p:spPr>
            <a:xfrm rot="16200000" flipH="1" flipV="1">
              <a:off x="5418298" y="4890039"/>
              <a:ext cx="1533204" cy="25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flipV="1">
              <a:off x="6408898" y="5051643"/>
              <a:ext cx="1533204" cy="25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71" idx="1"/>
            </p:cNvCxnSpPr>
            <p:nvPr/>
          </p:nvCxnSpPr>
          <p:spPr>
            <a:xfrm rot="16200000" flipH="1" flipV="1">
              <a:off x="7429441" y="4573584"/>
              <a:ext cx="1600320" cy="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5722342" y="4161887"/>
              <a:ext cx="2249545" cy="2177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908800" y="4018341"/>
              <a:ext cx="1905000" cy="25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H="1">
              <a:off x="4920343" y="4493684"/>
              <a:ext cx="1828800" cy="6531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3276600" y="5181600"/>
            <a:ext cx="2667000" cy="707886"/>
          </a:xfrm>
          <a:prstGeom prst="rect">
            <a:avLst/>
          </a:prstGeom>
          <a:noFill/>
        </p:spPr>
        <p:txBody>
          <a:bodyPr wrap="square" rtlCol="0">
            <a:spAutoFit/>
          </a:bodyPr>
          <a:lstStyle/>
          <a:p>
            <a:r>
              <a:rPr lang="en-US" sz="2000" dirty="0" smtClean="0">
                <a:solidFill>
                  <a:srgbClr val="FFFF00"/>
                </a:solidFill>
              </a:rPr>
              <a:t>Combinatorial Explosion problem</a:t>
            </a:r>
            <a:endParaRPr lang="en-US" sz="2000" dirty="0">
              <a:solidFill>
                <a:srgbClr val="FFFF00"/>
              </a:solidFill>
            </a:endParaRPr>
          </a:p>
        </p:txBody>
      </p:sp>
      <p:sp>
        <p:nvSpPr>
          <p:cNvPr id="26" name="TextBox 25"/>
          <p:cNvSpPr txBox="1"/>
          <p:nvPr/>
        </p:nvSpPr>
        <p:spPr>
          <a:xfrm>
            <a:off x="3276600" y="3657600"/>
            <a:ext cx="2819400" cy="830997"/>
          </a:xfrm>
          <a:prstGeom prst="rect">
            <a:avLst/>
          </a:prstGeom>
          <a:noFill/>
        </p:spPr>
        <p:txBody>
          <a:bodyPr wrap="square" rtlCol="0">
            <a:spAutoFit/>
          </a:bodyPr>
          <a:lstStyle/>
          <a:p>
            <a:r>
              <a:rPr lang="en-US" sz="2400" dirty="0" smtClean="0">
                <a:solidFill>
                  <a:srgbClr val="FFFF00"/>
                </a:solidFill>
              </a:rPr>
              <a:t>Correspondence is unknown</a:t>
            </a:r>
            <a:endParaRPr lang="en-US" sz="2400" dirty="0">
              <a:solidFill>
                <a:srgbClr val="FFFF00"/>
              </a:solidFill>
            </a:endParaRPr>
          </a:p>
        </p:txBody>
      </p:sp>
    </p:spTree>
  </p:cSld>
  <p:clrMapOvr>
    <a:masterClrMapping/>
  </p:clrMapOvr>
  <p:transition advTm="562"/>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The Dictionary: From Generic Parts to Object Structures</a:t>
            </a:r>
            <a:endParaRPr lang="en-US" dirty="0"/>
          </a:p>
        </p:txBody>
      </p:sp>
      <p:sp>
        <p:nvSpPr>
          <p:cNvPr id="28675" name="Content Placeholder 2"/>
          <p:cNvSpPr>
            <a:spLocks noGrp="1"/>
          </p:cNvSpPr>
          <p:nvPr>
            <p:ph idx="1"/>
          </p:nvPr>
        </p:nvSpPr>
        <p:spPr>
          <a:xfrm>
            <a:off x="457200" y="1447800"/>
            <a:ext cx="8229600" cy="4525963"/>
          </a:xfrm>
        </p:spPr>
        <p:txBody>
          <a:bodyPr/>
          <a:lstStyle/>
          <a:p>
            <a:r>
              <a:rPr lang="en-US" sz="2800" dirty="0" smtClean="0"/>
              <a:t>Unified representation (RCMs) and learning</a:t>
            </a:r>
          </a:p>
          <a:p>
            <a:r>
              <a:rPr lang="en-US" sz="2800" dirty="0" smtClean="0"/>
              <a:t>Bridge the gap between the generic features  and specific object structures</a:t>
            </a:r>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pic>
        <p:nvPicPr>
          <p:cNvPr id="224259" name="Picture 3"/>
          <p:cNvPicPr>
            <a:picLocks noChangeAspect="1" noChangeArrowheads="1"/>
          </p:cNvPicPr>
          <p:nvPr/>
        </p:nvPicPr>
        <p:blipFill>
          <a:blip r:embed="rId3" cstate="print"/>
          <a:srcRect/>
          <a:stretch>
            <a:fillRect/>
          </a:stretch>
        </p:blipFill>
        <p:spPr bwMode="auto">
          <a:xfrm>
            <a:off x="838200" y="2819400"/>
            <a:ext cx="7620000" cy="3771900"/>
          </a:xfrm>
          <a:prstGeom prst="rect">
            <a:avLst/>
          </a:prstGeom>
          <a:noFill/>
          <a:ln w="9525">
            <a:noFill/>
            <a:miter lim="800000"/>
            <a:headEnd/>
            <a:tailEnd/>
          </a:ln>
          <a:effectLst/>
        </p:spPr>
      </p:pic>
    </p:spTree>
  </p:cSld>
  <p:clrMapOvr>
    <a:masterClrMapping/>
  </p:clrMapOvr>
  <p:transition advTm="717"/>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Dictionary Size, Part Sharing and </a:t>
            </a:r>
            <a:br>
              <a:rPr lang="en-US" dirty="0" smtClean="0"/>
            </a:br>
            <a:r>
              <a:rPr lang="en-US" dirty="0" smtClean="0"/>
              <a:t> Computational Complexity</a:t>
            </a:r>
            <a:endParaRPr lang="en-US" dirty="0"/>
          </a:p>
        </p:txBody>
      </p:sp>
      <p:sp>
        <p:nvSpPr>
          <p:cNvPr id="29699" name="Content Placeholder 2"/>
          <p:cNvSpPr>
            <a:spLocks noGrp="1"/>
          </p:cNvSpPr>
          <p:nvPr>
            <p:ph idx="1"/>
          </p:nvPr>
        </p:nvSpPr>
        <p:spPr>
          <a:xfrm>
            <a:off x="457200" y="1341437"/>
            <a:ext cx="8229600" cy="4525963"/>
          </a:xfrm>
        </p:spPr>
        <p:txBody>
          <a:bodyPr>
            <a:normAutofit/>
          </a:bodyPr>
          <a:lstStyle/>
          <a:p>
            <a:endParaRPr lang="en-US" sz="2800" dirty="0" smtClean="0"/>
          </a:p>
        </p:txBody>
      </p:sp>
      <p:sp>
        <p:nvSpPr>
          <p:cNvPr id="7" name="Slide Number Placeholder 6"/>
          <p:cNvSpPr>
            <a:spLocks noGrp="1"/>
          </p:cNvSpPr>
          <p:nvPr>
            <p:ph type="sldNum" sz="quarter" idx="12"/>
          </p:nvPr>
        </p:nvSpPr>
        <p:spPr/>
        <p:txBody>
          <a:bodyPr/>
          <a:lstStyle/>
          <a:p>
            <a:fld id="{B6F15528-21DE-4FAA-801E-634DDDAF4B2B}" type="slidenum">
              <a:rPr lang="en-US" smtClean="0"/>
              <a:pPr/>
              <a:t>57</a:t>
            </a:fld>
            <a:endParaRPr lang="en-US"/>
          </a:p>
        </p:txBody>
      </p:sp>
      <p:graphicFrame>
        <p:nvGraphicFramePr>
          <p:cNvPr id="9" name="Table 8"/>
          <p:cNvGraphicFramePr>
            <a:graphicFrameLocks noGrp="1"/>
          </p:cNvGraphicFramePr>
          <p:nvPr/>
        </p:nvGraphicFramePr>
        <p:xfrm>
          <a:off x="304798" y="1447800"/>
          <a:ext cx="8458202" cy="2527045"/>
        </p:xfrm>
        <a:graphic>
          <a:graphicData uri="http://schemas.openxmlformats.org/drawingml/2006/table">
            <a:tbl>
              <a:tblPr firstRow="1" bandRow="1">
                <a:tableStyleId>{9D7B26C5-4107-4FEC-AEDC-1716B250A1EF}</a:tableStyleId>
              </a:tblPr>
              <a:tblGrid>
                <a:gridCol w="838202"/>
                <a:gridCol w="1644940"/>
                <a:gridCol w="1241571"/>
                <a:gridCol w="1707160"/>
                <a:gridCol w="1784758"/>
                <a:gridCol w="1241571"/>
              </a:tblGrid>
              <a:tr h="565939">
                <a:tc>
                  <a:txBody>
                    <a:bodyPr/>
                    <a:lstStyle/>
                    <a:p>
                      <a:pPr algn="ctr"/>
                      <a:r>
                        <a:rPr lang="en-US" dirty="0" smtClean="0"/>
                        <a:t>Level</a:t>
                      </a:r>
                      <a:endParaRPr lang="en-US" dirty="0"/>
                    </a:p>
                  </a:txBody>
                  <a:tcPr/>
                </a:tc>
                <a:tc>
                  <a:txBody>
                    <a:bodyPr/>
                    <a:lstStyle/>
                    <a:p>
                      <a:pPr algn="ctr"/>
                      <a:r>
                        <a:rPr lang="en-US" dirty="0" smtClean="0"/>
                        <a:t>Composition</a:t>
                      </a:r>
                      <a:endParaRPr lang="en-US" dirty="0"/>
                    </a:p>
                  </a:txBody>
                  <a:tcPr/>
                </a:tc>
                <a:tc>
                  <a:txBody>
                    <a:bodyPr/>
                    <a:lstStyle/>
                    <a:p>
                      <a:pPr algn="ctr"/>
                      <a:r>
                        <a:rPr lang="en-US" dirty="0" smtClean="0"/>
                        <a:t>Clusters</a:t>
                      </a:r>
                      <a:endParaRPr lang="en-US" dirty="0"/>
                    </a:p>
                  </a:txBody>
                  <a:tcPr/>
                </a:tc>
                <a:tc>
                  <a:txBody>
                    <a:bodyPr/>
                    <a:lstStyle/>
                    <a:p>
                      <a:pPr algn="ctr"/>
                      <a:r>
                        <a:rPr lang="en-US" dirty="0" smtClean="0"/>
                        <a:t>Suspicious</a:t>
                      </a:r>
                    </a:p>
                    <a:p>
                      <a:pPr algn="ctr"/>
                      <a:r>
                        <a:rPr lang="en-US" dirty="0" smtClean="0"/>
                        <a:t>Coincidence</a:t>
                      </a:r>
                      <a:endParaRPr lang="en-US" dirty="0"/>
                    </a:p>
                  </a:txBody>
                  <a:tcPr/>
                </a:tc>
                <a:tc>
                  <a:txBody>
                    <a:bodyPr/>
                    <a:lstStyle/>
                    <a:p>
                      <a:pPr algn="ctr"/>
                      <a:r>
                        <a:rPr lang="en-US" dirty="0" smtClean="0"/>
                        <a:t>Competitive Exclusion</a:t>
                      </a:r>
                      <a:endParaRPr lang="en-US" dirty="0"/>
                    </a:p>
                  </a:txBody>
                  <a:tcPr/>
                </a:tc>
                <a:tc>
                  <a:txBody>
                    <a:bodyPr/>
                    <a:lstStyle/>
                    <a:p>
                      <a:pPr algn="ctr"/>
                      <a:r>
                        <a:rPr lang="en-US" dirty="0" smtClean="0"/>
                        <a:t>Seconds</a:t>
                      </a:r>
                      <a:endParaRPr lang="en-US" dirty="0"/>
                    </a:p>
                  </a:txBody>
                  <a:tcPr/>
                </a:tc>
              </a:tr>
              <a:tr h="323394">
                <a:tc>
                  <a:txBody>
                    <a:bodyPr/>
                    <a:lstStyle/>
                    <a:p>
                      <a:pPr algn="ctr"/>
                      <a:r>
                        <a:rPr lang="en-US" dirty="0" smtClean="0"/>
                        <a:t>0</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r>
              <a:tr h="323394">
                <a:tc>
                  <a:txBody>
                    <a:bodyPr/>
                    <a:lstStyle/>
                    <a:p>
                      <a:pPr algn="ctr"/>
                      <a:r>
                        <a:rPr lang="en-US"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167,431</a:t>
                      </a:r>
                    </a:p>
                  </a:txBody>
                  <a:tcPr/>
                </a:tc>
                <a:tc>
                  <a:txBody>
                    <a:bodyPr/>
                    <a:lstStyle/>
                    <a:p>
                      <a:pPr algn="ctr"/>
                      <a:r>
                        <a:rPr lang="en-US" dirty="0" smtClean="0"/>
                        <a:t>14,684</a:t>
                      </a:r>
                      <a:endParaRPr lang="en-US" dirty="0"/>
                    </a:p>
                  </a:txBody>
                  <a:tcPr/>
                </a:tc>
                <a:tc>
                  <a:txBody>
                    <a:bodyPr/>
                    <a:lstStyle/>
                    <a:p>
                      <a:pPr algn="ctr"/>
                      <a:r>
                        <a:rPr lang="en-US" dirty="0" smtClean="0"/>
                        <a:t>262</a:t>
                      </a:r>
                      <a:endParaRPr lang="en-US" dirty="0"/>
                    </a:p>
                  </a:txBody>
                  <a:tcPr/>
                </a:tc>
                <a:tc>
                  <a:txBody>
                    <a:bodyPr/>
                    <a:lstStyle/>
                    <a:p>
                      <a:pPr algn="ctr"/>
                      <a:r>
                        <a:rPr lang="en-US" dirty="0" smtClean="0"/>
                        <a:t>48</a:t>
                      </a:r>
                      <a:endParaRPr lang="en-US" dirty="0"/>
                    </a:p>
                  </a:txBody>
                  <a:tcPr/>
                </a:tc>
                <a:tc>
                  <a:txBody>
                    <a:bodyPr/>
                    <a:lstStyle/>
                    <a:p>
                      <a:pPr algn="ctr"/>
                      <a:r>
                        <a:rPr lang="en-US" dirty="0" smtClean="0"/>
                        <a:t>117</a:t>
                      </a:r>
                      <a:endParaRPr lang="en-US" dirty="0"/>
                    </a:p>
                  </a:txBody>
                  <a:tcPr/>
                </a:tc>
              </a:tr>
              <a:tr h="323394">
                <a:tc>
                  <a:txBody>
                    <a:bodyPr/>
                    <a:lstStyle/>
                    <a:p>
                      <a:pPr algn="ctr"/>
                      <a:r>
                        <a:rPr lang="en-US" dirty="0" smtClean="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2,034,851</a:t>
                      </a:r>
                      <a:endParaRPr lang="en-US" dirty="0"/>
                    </a:p>
                  </a:txBody>
                  <a:tcPr/>
                </a:tc>
                <a:tc>
                  <a:txBody>
                    <a:bodyPr/>
                    <a:lstStyle/>
                    <a:p>
                      <a:pPr algn="ctr"/>
                      <a:r>
                        <a:rPr lang="en-US" dirty="0" smtClean="0"/>
                        <a:t>741,662</a:t>
                      </a:r>
                      <a:endParaRPr lang="en-US" dirty="0"/>
                    </a:p>
                  </a:txBody>
                  <a:tcPr/>
                </a:tc>
                <a:tc>
                  <a:txBody>
                    <a:bodyPr/>
                    <a:lstStyle/>
                    <a:p>
                      <a:pPr algn="ctr"/>
                      <a:r>
                        <a:rPr lang="en-US" dirty="0" smtClean="0"/>
                        <a:t>995</a:t>
                      </a:r>
                      <a:endParaRPr lang="en-US" dirty="0"/>
                    </a:p>
                  </a:txBody>
                  <a:tcPr/>
                </a:tc>
                <a:tc>
                  <a:txBody>
                    <a:bodyPr/>
                    <a:lstStyle/>
                    <a:p>
                      <a:pPr algn="ctr"/>
                      <a:r>
                        <a:rPr lang="en-US" dirty="0" smtClean="0"/>
                        <a:t>116</a:t>
                      </a:r>
                      <a:endParaRPr lang="en-US" dirty="0"/>
                    </a:p>
                  </a:txBody>
                  <a:tcPr/>
                </a:tc>
                <a:tc>
                  <a:txBody>
                    <a:bodyPr/>
                    <a:lstStyle/>
                    <a:p>
                      <a:pPr algn="ctr"/>
                      <a:r>
                        <a:rPr lang="en-US" dirty="0" smtClean="0"/>
                        <a:t>254</a:t>
                      </a:r>
                      <a:endParaRPr lang="en-US" dirty="0"/>
                    </a:p>
                  </a:txBody>
                  <a:tcPr/>
                </a:tc>
              </a:tr>
              <a:tr h="423925">
                <a:tc>
                  <a:txBody>
                    <a:bodyPr/>
                    <a:lstStyle/>
                    <a:p>
                      <a:pPr algn="ctr"/>
                      <a:r>
                        <a:rPr lang="en-US" dirty="0" smtClean="0"/>
                        <a:t>3</a:t>
                      </a:r>
                      <a:endParaRPr lang="en-US" dirty="0"/>
                    </a:p>
                  </a:txBody>
                  <a:tcPr/>
                </a:tc>
                <a:tc>
                  <a:txBody>
                    <a:bodyPr/>
                    <a:lstStyle/>
                    <a:p>
                      <a:pPr algn="ctr"/>
                      <a:r>
                        <a:rPr lang="en-US" dirty="0" smtClean="0"/>
                        <a:t>2,135,467</a:t>
                      </a:r>
                      <a:endParaRPr lang="en-US" dirty="0"/>
                    </a:p>
                  </a:txBody>
                  <a:tcPr/>
                </a:tc>
                <a:tc>
                  <a:txBody>
                    <a:bodyPr/>
                    <a:lstStyle/>
                    <a:p>
                      <a:pPr algn="ctr"/>
                      <a:r>
                        <a:rPr lang="en-US" dirty="0" smtClean="0"/>
                        <a:t>1,012,777</a:t>
                      </a:r>
                      <a:endParaRPr lang="en-US" dirty="0"/>
                    </a:p>
                  </a:txBody>
                  <a:tcPr/>
                </a:tc>
                <a:tc>
                  <a:txBody>
                    <a:bodyPr/>
                    <a:lstStyle/>
                    <a:p>
                      <a:pPr algn="ctr"/>
                      <a:r>
                        <a:rPr lang="en-US" dirty="0" smtClean="0"/>
                        <a:t>305</a:t>
                      </a:r>
                      <a:endParaRPr lang="en-US" dirty="0"/>
                    </a:p>
                  </a:txBody>
                  <a:tcPr/>
                </a:tc>
                <a:tc>
                  <a:txBody>
                    <a:bodyPr/>
                    <a:lstStyle/>
                    <a:p>
                      <a:pPr algn="ctr"/>
                      <a:r>
                        <a:rPr lang="en-US" dirty="0" smtClean="0"/>
                        <a:t>53</a:t>
                      </a:r>
                      <a:endParaRPr lang="en-US" dirty="0"/>
                    </a:p>
                  </a:txBody>
                  <a:tcPr/>
                </a:tc>
                <a:tc>
                  <a:txBody>
                    <a:bodyPr/>
                    <a:lstStyle/>
                    <a:p>
                      <a:pPr algn="ctr"/>
                      <a:r>
                        <a:rPr lang="en-US" dirty="0" smtClean="0"/>
                        <a:t>99</a:t>
                      </a:r>
                      <a:endParaRPr lang="en-US" dirty="0"/>
                    </a:p>
                  </a:txBody>
                  <a:tcPr/>
                </a:tc>
              </a:tr>
              <a:tr h="323394">
                <a:tc>
                  <a:txBody>
                    <a:bodyPr/>
                    <a:lstStyle/>
                    <a:p>
                      <a:pPr algn="ctr"/>
                      <a:r>
                        <a:rPr lang="en-US" dirty="0" smtClean="0"/>
                        <a:t>4</a:t>
                      </a:r>
                      <a:endParaRPr lang="en-US" dirty="0"/>
                    </a:p>
                  </a:txBody>
                  <a:tcPr/>
                </a:tc>
                <a:tc>
                  <a:txBody>
                    <a:bodyPr/>
                    <a:lstStyle/>
                    <a:p>
                      <a:pPr algn="ctr"/>
                      <a:r>
                        <a:rPr lang="en-US" dirty="0" smtClean="0"/>
                        <a:t>236,955</a:t>
                      </a:r>
                      <a:endParaRPr lang="en-US" dirty="0"/>
                    </a:p>
                  </a:txBody>
                  <a:tcPr/>
                </a:tc>
                <a:tc>
                  <a:txBody>
                    <a:bodyPr/>
                    <a:lstStyle/>
                    <a:p>
                      <a:pPr algn="ctr"/>
                      <a:r>
                        <a:rPr lang="en-US" dirty="0" smtClean="0"/>
                        <a:t>72,620</a:t>
                      </a:r>
                      <a:endParaRPr lang="en-US" dirty="0"/>
                    </a:p>
                  </a:txBody>
                  <a:tcPr/>
                </a:tc>
                <a:tc>
                  <a:txBody>
                    <a:bodyPr/>
                    <a:lstStyle/>
                    <a:p>
                      <a:pPr algn="ctr"/>
                      <a:r>
                        <a:rPr lang="en-US" dirty="0" smtClean="0"/>
                        <a:t>30</a:t>
                      </a:r>
                      <a:endParaRPr lang="en-US" dirty="0"/>
                    </a:p>
                  </a:txBody>
                  <a:tcPr/>
                </a:tc>
                <a:tc>
                  <a:txBody>
                    <a:bodyPr/>
                    <a:lstStyle/>
                    <a:p>
                      <a:pPr algn="ctr"/>
                      <a:r>
                        <a:rPr lang="en-US" dirty="0" smtClean="0"/>
                        <a:t>2</a:t>
                      </a:r>
                      <a:endParaRPr lang="en-US" dirty="0"/>
                    </a:p>
                  </a:txBody>
                  <a:tcPr/>
                </a:tc>
                <a:tc>
                  <a:txBody>
                    <a:bodyPr/>
                    <a:lstStyle/>
                    <a:p>
                      <a:pPr algn="ctr"/>
                      <a:r>
                        <a:rPr lang="en-US" dirty="0" smtClean="0"/>
                        <a:t>9</a:t>
                      </a:r>
                      <a:endParaRPr lang="en-US" dirty="0"/>
                    </a:p>
                  </a:txBody>
                  <a:tcPr/>
                </a:tc>
              </a:tr>
            </a:tbl>
          </a:graphicData>
        </a:graphic>
      </p:graphicFrame>
      <p:sp>
        <p:nvSpPr>
          <p:cNvPr id="11" name="Rectangle 10"/>
          <p:cNvSpPr/>
          <p:nvPr/>
        </p:nvSpPr>
        <p:spPr>
          <a:xfrm>
            <a:off x="394063" y="2131039"/>
            <a:ext cx="8305800" cy="304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4948" y="2485913"/>
            <a:ext cx="8305800" cy="304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4063" y="2853850"/>
            <a:ext cx="8305800" cy="304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24600" y="2131039"/>
            <a:ext cx="685800" cy="18288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4063" y="3226143"/>
            <a:ext cx="8305800" cy="304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4063" y="3628913"/>
            <a:ext cx="8305800" cy="304800"/>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p:cNvPicPr>
            <a:picLocks noChangeAspect="1" noChangeArrowheads="1"/>
          </p:cNvPicPr>
          <p:nvPr/>
        </p:nvPicPr>
        <p:blipFill>
          <a:blip r:embed="rId4" cstate="print"/>
          <a:srcRect/>
          <a:stretch>
            <a:fillRect/>
          </a:stretch>
        </p:blipFill>
        <p:spPr bwMode="auto">
          <a:xfrm>
            <a:off x="2286000" y="4114800"/>
            <a:ext cx="5334000"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1" name="Picture 2" descr="C:\leo workspace\papers\paper UnLearningHMRF_nips2007\NumberOfClusterAfterExclusion.jpg"/>
          <p:cNvPicPr>
            <a:picLocks noChangeAspect="1" noChangeArrowheads="1"/>
          </p:cNvPicPr>
          <p:nvPr/>
        </p:nvPicPr>
        <p:blipFill>
          <a:blip r:embed="rId5" cstate="print"/>
          <a:srcRect/>
          <a:stretch>
            <a:fillRect/>
          </a:stretch>
        </p:blipFill>
        <p:spPr bwMode="auto">
          <a:xfrm>
            <a:off x="304800" y="2209800"/>
            <a:ext cx="6019800" cy="3352800"/>
          </a:xfrm>
          <a:prstGeom prst="rect">
            <a:avLst/>
          </a:prstGeom>
          <a:ln>
            <a:noFill/>
          </a:ln>
          <a:effectLst>
            <a:softEdge rad="112500"/>
          </a:effectLst>
        </p:spPr>
      </p:pic>
      <p:pic>
        <p:nvPicPr>
          <p:cNvPr id="18" name="Picture 3" descr="C:\leo workspace\papers\paper UnLearningHMRF_nips2007\after-exclusion-nolog.JPG"/>
          <p:cNvPicPr>
            <a:picLocks noChangeAspect="1" noChangeArrowheads="1"/>
          </p:cNvPicPr>
          <p:nvPr/>
        </p:nvPicPr>
        <p:blipFill>
          <a:blip r:embed="rId6" cstate="print"/>
          <a:srcRect/>
          <a:stretch>
            <a:fillRect/>
          </a:stretch>
        </p:blipFill>
        <p:spPr bwMode="auto">
          <a:xfrm>
            <a:off x="381000" y="1447800"/>
            <a:ext cx="8305800" cy="5029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ight Arrow 18"/>
          <p:cNvSpPr/>
          <p:nvPr/>
        </p:nvSpPr>
        <p:spPr>
          <a:xfrm>
            <a:off x="3352800" y="1828800"/>
            <a:ext cx="2971800" cy="762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1400" y="1915180"/>
            <a:ext cx="2590800" cy="523220"/>
          </a:xfrm>
          <a:prstGeom prst="rect">
            <a:avLst/>
          </a:prstGeom>
          <a:noFill/>
        </p:spPr>
        <p:txBody>
          <a:bodyPr wrap="square" rtlCol="0">
            <a:spAutoFit/>
          </a:bodyPr>
          <a:lstStyle/>
          <a:p>
            <a:r>
              <a:rPr lang="en-US" sz="2800" dirty="0" smtClean="0">
                <a:solidFill>
                  <a:schemeClr val="tx2">
                    <a:lumMod val="10000"/>
                  </a:schemeClr>
                </a:solidFill>
              </a:rPr>
              <a:t>More Sharing</a:t>
            </a:r>
            <a:endParaRPr lang="en-US" dirty="0"/>
          </a:p>
        </p:txBody>
      </p:sp>
    </p:spTree>
    <p:custDataLst>
      <p:tags r:id="rId1"/>
    </p:custDataLst>
  </p:cSld>
  <p:clrMapOvr>
    <a:masterClrMapping/>
  </p:clrMapOvr>
  <p:transition advTm="29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3" presetClass="entr" presetSubtype="1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nodeType="withEffect">
                                  <p:stCondLst>
                                    <p:cond delay="0"/>
                                  </p:stCondLst>
                                  <p:childTnLst>
                                    <p:set>
                                      <p:cBhvr>
                                        <p:cTn id="49" dur="1" fill="hold">
                                          <p:stCondLst>
                                            <p:cond delay="0"/>
                                          </p:stCondLst>
                                        </p:cTn>
                                        <p:tgtEl>
                                          <p:spTgt spid="29701"/>
                                        </p:tgtEl>
                                        <p:attrNameLst>
                                          <p:attrName>style.visibility</p:attrName>
                                        </p:attrNameLst>
                                      </p:cBhvr>
                                      <p:to>
                                        <p:strVal val="visible"/>
                                      </p:to>
                                    </p:set>
                                    <p:animEffect transition="in" filter="blinds(horizontal)">
                                      <p:cBhvr>
                                        <p:cTn id="50" dur="500"/>
                                        <p:tgtEl>
                                          <p:spTgt spid="29701"/>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ox(in)">
                                      <p:cBhvr>
                                        <p:cTn id="55" dur="500"/>
                                        <p:tgtEl>
                                          <p:spTgt spid="18"/>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ox(in)">
                                      <p:cBhvr>
                                        <p:cTn id="58" dur="500"/>
                                        <p:tgtEl>
                                          <p:spTgt spid="19"/>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ox(in)">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5" grpId="0" animBg="1"/>
      <p:bldP spid="15" grpId="1" animBg="1"/>
      <p:bldP spid="16" grpId="0" animBg="1"/>
      <p:bldP spid="16" grpId="1" animBg="1"/>
      <p:bldP spid="19" grpId="0" animBg="1"/>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t>What do the graph nodes represent?</a:t>
            </a:r>
          </a:p>
          <a:p>
            <a:r>
              <a:rPr lang="en-US" dirty="0" smtClean="0"/>
              <a:t>Intuitively, receptive fields for parts of the horse.</a:t>
            </a:r>
          </a:p>
          <a:p>
            <a:endParaRPr lang="en-US" dirty="0" smtClean="0"/>
          </a:p>
          <a:p>
            <a:r>
              <a:rPr lang="en-US" dirty="0" smtClean="0"/>
              <a:t>From low-level</a:t>
            </a:r>
          </a:p>
          <a:p>
            <a:r>
              <a:rPr lang="en-US" dirty="0" smtClean="0"/>
              <a:t>to high-level</a:t>
            </a:r>
          </a:p>
          <a:p>
            <a:endParaRPr lang="en-US" dirty="0" smtClean="0"/>
          </a:p>
          <a:p>
            <a:r>
              <a:rPr lang="en-US" dirty="0" smtClean="0"/>
              <a:t>Simple parts to</a:t>
            </a:r>
          </a:p>
          <a:p>
            <a:r>
              <a:rPr lang="en-US" dirty="0" smtClean="0"/>
              <a:t>complex parts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pic>
        <p:nvPicPr>
          <p:cNvPr id="5" name="Picture 3"/>
          <p:cNvPicPr>
            <a:picLocks noChangeAspect="1" noChangeArrowheads="1"/>
          </p:cNvPicPr>
          <p:nvPr/>
        </p:nvPicPr>
        <p:blipFill>
          <a:blip r:embed="rId2" cstate="print"/>
          <a:srcRect/>
          <a:stretch>
            <a:fillRect/>
          </a:stretch>
        </p:blipFill>
        <p:spPr bwMode="auto">
          <a:xfrm>
            <a:off x="4191000" y="3352800"/>
            <a:ext cx="3657600" cy="3067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RCMs: Appearance Potentials</a:t>
            </a:r>
            <a:endParaRPr lang="en-US" dirty="0"/>
          </a:p>
        </p:txBody>
      </p:sp>
      <p:sp>
        <p:nvSpPr>
          <p:cNvPr id="3" name="Content Placeholder 2"/>
          <p:cNvSpPr>
            <a:spLocks noGrp="1"/>
          </p:cNvSpPr>
          <p:nvPr>
            <p:ph idx="1"/>
          </p:nvPr>
        </p:nvSpPr>
        <p:spPr>
          <a:xfrm>
            <a:off x="228600" y="1295400"/>
            <a:ext cx="9220200" cy="990601"/>
          </a:xfrm>
        </p:spPr>
        <p:txBody>
          <a:bodyPr>
            <a:normAutofit/>
          </a:bodyPr>
          <a:lstStyle/>
          <a:p>
            <a:r>
              <a:rPr lang="en-US" sz="2800" dirty="0" smtClean="0"/>
              <a:t>Relate the parts to the image properties (e.g., edges)</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8" name="Slide Number Placeholder 47"/>
          <p:cNvSpPr>
            <a:spLocks noGrp="1"/>
          </p:cNvSpPr>
          <p:nvPr>
            <p:ph type="sldNum" sz="quarter" idx="12"/>
          </p:nvPr>
        </p:nvSpPr>
        <p:spPr/>
        <p:txBody>
          <a:bodyPr>
            <a:normAutofit fontScale="92500" lnSpcReduction="20000"/>
          </a:bodyPr>
          <a:lstStyle/>
          <a:p>
            <a:fld id="{B6F15528-21DE-4FAA-801E-634DDDAF4B2B}" type="slidenum">
              <a:rPr lang="en-US" smtClean="0"/>
              <a:pPr/>
              <a:t>59</a:t>
            </a:fld>
            <a:endParaRPr lang="en-US"/>
          </a:p>
        </p:txBody>
      </p:sp>
      <p:grpSp>
        <p:nvGrpSpPr>
          <p:cNvPr id="9" name="Group 8"/>
          <p:cNvGrpSpPr/>
          <p:nvPr/>
        </p:nvGrpSpPr>
        <p:grpSpPr>
          <a:xfrm>
            <a:off x="1752600" y="5257800"/>
            <a:ext cx="4951413" cy="1066800"/>
            <a:chOff x="1068387" y="2209800"/>
            <a:chExt cx="7543800" cy="1905000"/>
          </a:xfrm>
        </p:grpSpPr>
        <p:pic>
          <p:nvPicPr>
            <p:cNvPr id="4" name="Picture 9" descr="Gabor_filter.png"/>
            <p:cNvPicPr>
              <a:picLocks noChangeAspect="1"/>
            </p:cNvPicPr>
            <p:nvPr/>
          </p:nvPicPr>
          <p:blipFill>
            <a:blip r:embed="rId4" cstate="print"/>
            <a:srcRect/>
            <a:stretch>
              <a:fillRect/>
            </a:stretch>
          </p:blipFill>
          <p:spPr bwMode="auto">
            <a:xfrm>
              <a:off x="4373326" y="2618014"/>
              <a:ext cx="990601" cy="952500"/>
            </a:xfrm>
            <a:prstGeom prst="rect">
              <a:avLst/>
            </a:prstGeom>
            <a:noFill/>
            <a:ln w="9525">
              <a:noFill/>
              <a:miter lim="800000"/>
              <a:headEnd/>
              <a:tailEnd/>
            </a:ln>
          </p:spPr>
        </p:pic>
        <p:pic>
          <p:nvPicPr>
            <p:cNvPr id="5" name="Picture 12" descr="\\incubation24\VOC2006\I00000\gray\ch00_rot00.tif"/>
            <p:cNvPicPr>
              <a:picLocks noChangeAspect="1" noChangeArrowheads="1"/>
            </p:cNvPicPr>
            <p:nvPr/>
          </p:nvPicPr>
          <p:blipFill>
            <a:blip r:embed="rId5" cstate="print"/>
            <a:srcRect/>
            <a:stretch>
              <a:fillRect/>
            </a:stretch>
          </p:blipFill>
          <p:spPr bwMode="auto">
            <a:xfrm>
              <a:off x="1068387" y="2209800"/>
              <a:ext cx="2516188" cy="1905000"/>
            </a:xfrm>
            <a:prstGeom prst="rect">
              <a:avLst/>
            </a:prstGeom>
            <a:noFill/>
            <a:ln w="9525">
              <a:noFill/>
              <a:miter lim="800000"/>
              <a:headEnd/>
              <a:tailEnd/>
            </a:ln>
          </p:spPr>
        </p:pic>
        <p:pic>
          <p:nvPicPr>
            <p:cNvPr id="6" name="Picture 13" descr="\\incubation24\VOC2006\I00000\DooG1\ch02_rot00.tif"/>
            <p:cNvPicPr>
              <a:picLocks noChangeAspect="1" noChangeArrowheads="1"/>
            </p:cNvPicPr>
            <p:nvPr/>
          </p:nvPicPr>
          <p:blipFill>
            <a:blip r:embed="rId6" cstate="print"/>
            <a:srcRect/>
            <a:stretch>
              <a:fillRect/>
            </a:stretch>
          </p:blipFill>
          <p:spPr bwMode="auto">
            <a:xfrm>
              <a:off x="6096000" y="2209800"/>
              <a:ext cx="2516187" cy="1905000"/>
            </a:xfrm>
            <a:prstGeom prst="rect">
              <a:avLst/>
            </a:prstGeom>
            <a:noFill/>
            <a:ln w="9525">
              <a:noFill/>
              <a:miter lim="800000"/>
              <a:headEnd/>
              <a:tailEnd/>
            </a:ln>
          </p:spPr>
        </p:pic>
        <p:sp>
          <p:nvSpPr>
            <p:cNvPr id="7" name="TextBox 13"/>
            <p:cNvSpPr txBox="1">
              <a:spLocks noChangeArrowheads="1"/>
            </p:cNvSpPr>
            <p:nvPr/>
          </p:nvSpPr>
          <p:spPr bwMode="auto">
            <a:xfrm>
              <a:off x="3735387" y="2743200"/>
              <a:ext cx="390525" cy="584200"/>
            </a:xfrm>
            <a:prstGeom prst="rect">
              <a:avLst/>
            </a:prstGeom>
            <a:noFill/>
            <a:ln w="9525">
              <a:noFill/>
              <a:miter lim="800000"/>
              <a:headEnd/>
              <a:tailEnd/>
            </a:ln>
          </p:spPr>
          <p:txBody>
            <a:bodyPr wrap="none">
              <a:spAutoFit/>
            </a:bodyPr>
            <a:lstStyle/>
            <a:p>
              <a:r>
                <a:rPr lang="en-US" sz="3200"/>
                <a:t>*</a:t>
              </a:r>
            </a:p>
          </p:txBody>
        </p:sp>
        <p:sp>
          <p:nvSpPr>
            <p:cNvPr id="8" name="TextBox 14"/>
            <p:cNvSpPr txBox="1">
              <a:spLocks noChangeArrowheads="1"/>
            </p:cNvSpPr>
            <p:nvPr/>
          </p:nvSpPr>
          <p:spPr bwMode="auto">
            <a:xfrm>
              <a:off x="5487987" y="2667000"/>
              <a:ext cx="390525" cy="584200"/>
            </a:xfrm>
            <a:prstGeom prst="rect">
              <a:avLst/>
            </a:prstGeom>
            <a:noFill/>
            <a:ln w="9525">
              <a:noFill/>
              <a:miter lim="800000"/>
              <a:headEnd/>
              <a:tailEnd/>
            </a:ln>
          </p:spPr>
          <p:txBody>
            <a:bodyPr wrap="none">
              <a:spAutoFit/>
            </a:bodyPr>
            <a:lstStyle/>
            <a:p>
              <a:r>
                <a:rPr lang="en-US" sz="3200"/>
                <a:t>=</a:t>
              </a:r>
            </a:p>
          </p:txBody>
        </p:sp>
      </p:grpSp>
      <p:graphicFrame>
        <p:nvGraphicFramePr>
          <p:cNvPr id="76802" name="Object 2"/>
          <p:cNvGraphicFramePr>
            <a:graphicFrameLocks noChangeAspect="1"/>
          </p:cNvGraphicFramePr>
          <p:nvPr/>
        </p:nvGraphicFramePr>
        <p:xfrm>
          <a:off x="1752600" y="4038600"/>
          <a:ext cx="5202238" cy="762000"/>
        </p:xfrm>
        <a:graphic>
          <a:graphicData uri="http://schemas.openxmlformats.org/presentationml/2006/ole">
            <p:oleObj spid="_x0000_s76802" name="Equation" r:id="rId7" imgW="2806560" imgH="431640" progId="Equation.3">
              <p:embed/>
            </p:oleObj>
          </a:graphicData>
        </a:graphic>
      </p:graphicFrame>
      <p:sp>
        <p:nvSpPr>
          <p:cNvPr id="61" name="TextBox 60"/>
          <p:cNvSpPr txBox="1"/>
          <p:nvPr/>
        </p:nvSpPr>
        <p:spPr>
          <a:xfrm>
            <a:off x="7086600" y="3352800"/>
            <a:ext cx="923330" cy="228600"/>
          </a:xfrm>
          <a:prstGeom prst="rect">
            <a:avLst/>
          </a:prstGeom>
          <a:noFill/>
        </p:spPr>
        <p:txBody>
          <a:bodyPr vert="eaVert" wrap="square" rtlCol="0">
            <a:spAutoFit/>
          </a:bodyPr>
          <a:lstStyle/>
          <a:p>
            <a:r>
              <a:rPr lang="en-US" sz="4800" dirty="0" smtClean="0"/>
              <a:t>[</a:t>
            </a:r>
            <a:endParaRPr lang="en-US" sz="4800" dirty="0"/>
          </a:p>
        </p:txBody>
      </p:sp>
      <p:sp>
        <p:nvSpPr>
          <p:cNvPr id="62" name="TextBox 61"/>
          <p:cNvSpPr txBox="1"/>
          <p:nvPr/>
        </p:nvSpPr>
        <p:spPr>
          <a:xfrm>
            <a:off x="7086600" y="3657600"/>
            <a:ext cx="1371600" cy="646331"/>
          </a:xfrm>
          <a:prstGeom prst="rect">
            <a:avLst/>
          </a:prstGeom>
          <a:noFill/>
        </p:spPr>
        <p:txBody>
          <a:bodyPr wrap="square" rtlCol="0">
            <a:spAutoFit/>
          </a:bodyPr>
          <a:lstStyle/>
          <a:p>
            <a:r>
              <a:rPr lang="en-US" dirty="0" smtClean="0"/>
              <a:t>Gabor,</a:t>
            </a:r>
          </a:p>
          <a:p>
            <a:r>
              <a:rPr lang="en-US" dirty="0" smtClean="0"/>
              <a:t>Edge, </a:t>
            </a:r>
          </a:p>
        </p:txBody>
      </p:sp>
      <p:sp>
        <p:nvSpPr>
          <p:cNvPr id="63" name="TextBox 62"/>
          <p:cNvSpPr txBox="1"/>
          <p:nvPr/>
        </p:nvSpPr>
        <p:spPr>
          <a:xfrm>
            <a:off x="7086600" y="4267200"/>
            <a:ext cx="923330" cy="1143000"/>
          </a:xfrm>
          <a:prstGeom prst="rect">
            <a:avLst/>
          </a:prstGeom>
          <a:noFill/>
        </p:spPr>
        <p:txBody>
          <a:bodyPr vert="eaVert" wrap="square" rtlCol="0">
            <a:spAutoFit/>
          </a:bodyPr>
          <a:lstStyle/>
          <a:p>
            <a:r>
              <a:rPr lang="en-US" sz="4800" dirty="0" smtClean="0"/>
              <a:t>…]</a:t>
            </a:r>
            <a:endParaRPr lang="en-US" sz="4800" dirty="0"/>
          </a:p>
        </p:txBody>
      </p:sp>
      <p:graphicFrame>
        <p:nvGraphicFramePr>
          <p:cNvPr id="76803" name="Object 3"/>
          <p:cNvGraphicFramePr>
            <a:graphicFrameLocks noChangeAspect="1"/>
          </p:cNvGraphicFramePr>
          <p:nvPr/>
        </p:nvGraphicFramePr>
        <p:xfrm>
          <a:off x="368300" y="2028825"/>
          <a:ext cx="8559800" cy="1476375"/>
        </p:xfrm>
        <a:graphic>
          <a:graphicData uri="http://schemas.openxmlformats.org/presentationml/2006/ole">
            <p:oleObj spid="_x0000_s76803" name="Equation" r:id="rId8" imgW="4203360" imgH="685800" progId="Equation.3">
              <p:embed/>
            </p:oleObj>
          </a:graphicData>
        </a:graphic>
      </p:graphicFrame>
      <p:sp>
        <p:nvSpPr>
          <p:cNvPr id="45" name="Rectangle 44"/>
          <p:cNvSpPr/>
          <p:nvPr/>
        </p:nvSpPr>
        <p:spPr>
          <a:xfrm>
            <a:off x="2362200" y="1981200"/>
            <a:ext cx="1143000" cy="914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48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Graph Structure + State Variables</a:t>
            </a:r>
            <a:endParaRPr lang="en-US" dirty="0">
              <a:solidFill>
                <a:srgbClr val="FFFF00"/>
              </a:solidFill>
            </a:endParaRPr>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6</a:t>
            </a:fld>
            <a:endParaRPr lang="en-US"/>
          </a:p>
        </p:txBody>
      </p:sp>
      <p:pic>
        <p:nvPicPr>
          <p:cNvPr id="122882" name="Picture 2"/>
          <p:cNvPicPr>
            <a:picLocks noChangeAspect="1" noChangeArrowheads="1"/>
          </p:cNvPicPr>
          <p:nvPr/>
        </p:nvPicPr>
        <p:blipFill>
          <a:blip r:embed="rId3" cstate="print"/>
          <a:srcRect/>
          <a:stretch>
            <a:fillRect/>
          </a:stretch>
        </p:blipFill>
        <p:spPr bwMode="auto">
          <a:xfrm>
            <a:off x="5340824" y="3161990"/>
            <a:ext cx="3193576" cy="2572182"/>
          </a:xfrm>
          <a:prstGeom prst="rect">
            <a:avLst/>
          </a:prstGeom>
          <a:noFill/>
          <a:ln w="9525">
            <a:noFill/>
            <a:miter lim="800000"/>
            <a:headEnd/>
            <a:tailEnd/>
          </a:ln>
          <a:effectLst/>
        </p:spPr>
      </p:pic>
      <p:cxnSp>
        <p:nvCxnSpPr>
          <p:cNvPr id="50" name="Straight Connector 49"/>
          <p:cNvCxnSpPr/>
          <p:nvPr/>
        </p:nvCxnSpPr>
        <p:spPr>
          <a:xfrm>
            <a:off x="609601" y="4364110"/>
            <a:ext cx="2474794"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084395" y="4081258"/>
            <a:ext cx="1091821"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1701422" y="3727694"/>
            <a:ext cx="2474794"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09601" y="3727694"/>
            <a:ext cx="1091821"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601" y="3303416"/>
            <a:ext cx="2474794"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084395" y="3020565"/>
            <a:ext cx="1091821"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1701422" y="2667000"/>
            <a:ext cx="2474794"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09601" y="2667000"/>
            <a:ext cx="1091821"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1264693" y="4010545"/>
            <a:ext cx="2402006"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1850731" y="3869119"/>
            <a:ext cx="942512" cy="6781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1749229" y="3332547"/>
            <a:ext cx="777842" cy="436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6200000" flipH="1">
            <a:off x="2452926" y="3185874"/>
            <a:ext cx="989981" cy="10190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6200000" flipH="1">
            <a:off x="1939500" y="3579005"/>
            <a:ext cx="1343545" cy="5095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1354083" y="3290965"/>
            <a:ext cx="1131407" cy="873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2296177" y="4784237"/>
            <a:ext cx="848555" cy="291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2589404" y="4782162"/>
            <a:ext cx="989981" cy="436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16200000" flipH="1">
            <a:off x="2409509" y="4962057"/>
            <a:ext cx="1131407" cy="218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2080926" y="4781124"/>
            <a:ext cx="1060694" cy="5095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0800000">
            <a:off x="3885063" y="3374129"/>
            <a:ext cx="1310185" cy="636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10800000">
            <a:off x="3885063" y="4434823"/>
            <a:ext cx="1237397" cy="707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0800000" flipV="1">
            <a:off x="4030639" y="5212665"/>
            <a:ext cx="1091821" cy="282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82389" y="4717675"/>
            <a:ext cx="3566615" cy="2445125"/>
            <a:chOff x="682389" y="4717675"/>
            <a:chExt cx="3566615" cy="2445125"/>
          </a:xfrm>
        </p:grpSpPr>
        <p:pic>
          <p:nvPicPr>
            <p:cNvPr id="122886" name="Picture 6"/>
            <p:cNvPicPr>
              <a:picLocks noChangeAspect="1" noChangeArrowheads="1"/>
            </p:cNvPicPr>
            <p:nvPr/>
          </p:nvPicPr>
          <p:blipFill>
            <a:blip r:embed="rId4" cstate="print"/>
            <a:srcRect/>
            <a:stretch>
              <a:fillRect/>
            </a:stretch>
          </p:blipFill>
          <p:spPr bwMode="auto">
            <a:xfrm>
              <a:off x="973541" y="4717675"/>
              <a:ext cx="2765946" cy="2445125"/>
            </a:xfrm>
            <a:prstGeom prst="rect">
              <a:avLst/>
            </a:prstGeom>
            <a:noFill/>
            <a:ln w="9525">
              <a:noFill/>
              <a:miter lim="800000"/>
              <a:headEnd/>
              <a:tailEnd/>
            </a:ln>
            <a:effectLst/>
            <a:scene3d>
              <a:camera prst="isometricOffAxis2Top"/>
              <a:lightRig rig="threePt" dir="t"/>
            </a:scene3d>
          </p:spPr>
        </p:pic>
        <p:cxnSp>
          <p:nvCxnSpPr>
            <p:cNvPr id="76" name="Straight Connector 75"/>
            <p:cNvCxnSpPr/>
            <p:nvPr/>
          </p:nvCxnSpPr>
          <p:spPr>
            <a:xfrm>
              <a:off x="682389" y="5424804"/>
              <a:ext cx="2474794"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157183" y="5141952"/>
              <a:ext cx="1091821"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1774210" y="4788387"/>
              <a:ext cx="2474794"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82389" y="4788387"/>
              <a:ext cx="1091821"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1337482" y="5071239"/>
              <a:ext cx="2402006"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V="1">
              <a:off x="1919786" y="4929813"/>
              <a:ext cx="946245"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1264693" y="4859100"/>
              <a:ext cx="1091821"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V="1">
              <a:off x="2602871" y="5049480"/>
              <a:ext cx="946245" cy="63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628634" y="4929813"/>
              <a:ext cx="2329218"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046329" y="5212665"/>
              <a:ext cx="2402006" cy="353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3311818" y="5777610"/>
              <a:ext cx="565703" cy="15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Content Placeholder 2"/>
          <p:cNvSpPr txBox="1">
            <a:spLocks/>
          </p:cNvSpPr>
          <p:nvPr/>
        </p:nvSpPr>
        <p:spPr>
          <a:xfrm>
            <a:off x="228600" y="1524000"/>
            <a:ext cx="8686800" cy="4526280"/>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US" sz="2800" dirty="0" smtClean="0"/>
              <a:t>Hierarchical Graph (</a:t>
            </a:r>
            <a:r>
              <a:rPr lang="en-US" sz="2800" dirty="0" err="1" smtClean="0"/>
              <a:t>Quadtree</a:t>
            </a:r>
            <a:r>
              <a:rPr lang="en-US" sz="2800" dirty="0" smtClean="0"/>
              <a:t>).</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US" sz="2800" dirty="0" smtClean="0"/>
              <a:t>Variables – Segmentation-recognition templates.</a:t>
            </a:r>
          </a:p>
        </p:txBody>
      </p:sp>
    </p:spTree>
    <p:custDataLst>
      <p:tags r:id="rId1"/>
    </p:custDataLst>
  </p:cSld>
  <p:clrMapOvr>
    <a:masterClrMapping/>
  </p:clrMapOvr>
  <p:transition advTm="1843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box(in)">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box(in)">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2882"/>
                                        </p:tgtEl>
                                        <p:attrNameLst>
                                          <p:attrName>style.visibility</p:attrName>
                                        </p:attrNameLst>
                                      </p:cBhvr>
                                      <p:to>
                                        <p:strVal val="visible"/>
                                      </p:to>
                                    </p:set>
                                    <p:anim calcmode="lin" valueType="num">
                                      <p:cBhvr additive="base">
                                        <p:cTn id="17" dur="500" fill="hold"/>
                                        <p:tgtEl>
                                          <p:spTgt spid="122882"/>
                                        </p:tgtEl>
                                        <p:attrNameLst>
                                          <p:attrName>ppt_x</p:attrName>
                                        </p:attrNameLst>
                                      </p:cBhvr>
                                      <p:tavLst>
                                        <p:tav tm="0">
                                          <p:val>
                                            <p:strVal val="#ppt_x"/>
                                          </p:val>
                                        </p:tav>
                                        <p:tav tm="100000">
                                          <p:val>
                                            <p:strVal val="#ppt_x"/>
                                          </p:val>
                                        </p:tav>
                                      </p:tavLst>
                                    </p:anim>
                                    <p:anim calcmode="lin" valueType="num">
                                      <p:cBhvr additive="base">
                                        <p:cTn id="18" dur="500" fill="hold"/>
                                        <p:tgtEl>
                                          <p:spTgt spid="12288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ppt_x"/>
                                          </p:val>
                                        </p:tav>
                                        <p:tav tm="100000">
                                          <p:val>
                                            <p:strVal val="#ppt_x"/>
                                          </p:val>
                                        </p:tav>
                                      </p:tavLst>
                                    </p:anim>
                                    <p:anim calcmode="lin" valueType="num">
                                      <p:cBhvr additive="base">
                                        <p:cTn id="30" dur="500" fill="hold"/>
                                        <p:tgtEl>
                                          <p:spTgt spid="5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ppt_x"/>
                                          </p:val>
                                        </p:tav>
                                        <p:tav tm="100000">
                                          <p:val>
                                            <p:strVal val="#ppt_x"/>
                                          </p:val>
                                        </p:tav>
                                      </p:tavLst>
                                    </p:anim>
                                    <p:anim calcmode="lin" valueType="num">
                                      <p:cBhvr additive="base">
                                        <p:cTn id="42" dur="500" fill="hold"/>
                                        <p:tgtEl>
                                          <p:spTgt spid="5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ppt_x"/>
                                          </p:val>
                                        </p:tav>
                                        <p:tav tm="100000">
                                          <p:val>
                                            <p:strVal val="#ppt_x"/>
                                          </p:val>
                                        </p:tav>
                                      </p:tavLst>
                                    </p:anim>
                                    <p:anim calcmode="lin" valueType="num">
                                      <p:cBhvr additive="base">
                                        <p:cTn id="46" dur="500" fill="hold"/>
                                        <p:tgtEl>
                                          <p:spTgt spid="5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ppt_x"/>
                                          </p:val>
                                        </p:tav>
                                        <p:tav tm="100000">
                                          <p:val>
                                            <p:strVal val="#ppt_x"/>
                                          </p:val>
                                        </p:tav>
                                      </p:tavLst>
                                    </p:anim>
                                    <p:anim calcmode="lin" valueType="num">
                                      <p:cBhvr additive="base">
                                        <p:cTn id="50" dur="500" fill="hold"/>
                                        <p:tgtEl>
                                          <p:spTgt spid="6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500" fill="hold"/>
                                        <p:tgtEl>
                                          <p:spTgt spid="62"/>
                                        </p:tgtEl>
                                        <p:attrNameLst>
                                          <p:attrName>ppt_x</p:attrName>
                                        </p:attrNameLst>
                                      </p:cBhvr>
                                      <p:tavLst>
                                        <p:tav tm="0">
                                          <p:val>
                                            <p:strVal val="#ppt_x"/>
                                          </p:val>
                                        </p:tav>
                                        <p:tav tm="100000">
                                          <p:val>
                                            <p:strVal val="#ppt_x"/>
                                          </p:val>
                                        </p:tav>
                                      </p:tavLst>
                                    </p:anim>
                                    <p:anim calcmode="lin" valueType="num">
                                      <p:cBhvr additive="base">
                                        <p:cTn id="54" dur="500" fill="hold"/>
                                        <p:tgtEl>
                                          <p:spTgt spid="6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ppt_x"/>
                                          </p:val>
                                        </p:tav>
                                        <p:tav tm="100000">
                                          <p:val>
                                            <p:strVal val="#ppt_x"/>
                                          </p:val>
                                        </p:tav>
                                      </p:tavLst>
                                    </p:anim>
                                    <p:anim calcmode="lin" valueType="num">
                                      <p:cBhvr additive="base">
                                        <p:cTn id="58" dur="500" fill="hold"/>
                                        <p:tgtEl>
                                          <p:spTgt spid="6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additive="base">
                                        <p:cTn id="61" dur="500" fill="hold"/>
                                        <p:tgtEl>
                                          <p:spTgt spid="95"/>
                                        </p:tgtEl>
                                        <p:attrNameLst>
                                          <p:attrName>ppt_x</p:attrName>
                                        </p:attrNameLst>
                                      </p:cBhvr>
                                      <p:tavLst>
                                        <p:tav tm="0">
                                          <p:val>
                                            <p:strVal val="#ppt_x"/>
                                          </p:val>
                                        </p:tav>
                                        <p:tav tm="100000">
                                          <p:val>
                                            <p:strVal val="#ppt_x"/>
                                          </p:val>
                                        </p:tav>
                                      </p:tavLst>
                                    </p:anim>
                                    <p:anim calcmode="lin" valueType="num">
                                      <p:cBhvr additive="base">
                                        <p:cTn id="62" dur="500" fill="hold"/>
                                        <p:tgtEl>
                                          <p:spTgt spid="9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additive="base">
                                        <p:cTn id="65" dur="500" fill="hold"/>
                                        <p:tgtEl>
                                          <p:spTgt spid="97"/>
                                        </p:tgtEl>
                                        <p:attrNameLst>
                                          <p:attrName>ppt_x</p:attrName>
                                        </p:attrNameLst>
                                      </p:cBhvr>
                                      <p:tavLst>
                                        <p:tav tm="0">
                                          <p:val>
                                            <p:strVal val="#ppt_x"/>
                                          </p:val>
                                        </p:tav>
                                        <p:tav tm="100000">
                                          <p:val>
                                            <p:strVal val="#ppt_x"/>
                                          </p:val>
                                        </p:tav>
                                      </p:tavLst>
                                    </p:anim>
                                    <p:anim calcmode="lin" valueType="num">
                                      <p:cBhvr additive="base">
                                        <p:cTn id="66" dur="500" fill="hold"/>
                                        <p:tgtEl>
                                          <p:spTgt spid="9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9"/>
                                        </p:tgtEl>
                                        <p:attrNameLst>
                                          <p:attrName>style.visibility</p:attrName>
                                        </p:attrNameLst>
                                      </p:cBhvr>
                                      <p:to>
                                        <p:strVal val="visible"/>
                                      </p:to>
                                    </p:set>
                                    <p:anim calcmode="lin" valueType="num">
                                      <p:cBhvr additive="base">
                                        <p:cTn id="69" dur="500" fill="hold"/>
                                        <p:tgtEl>
                                          <p:spTgt spid="99"/>
                                        </p:tgtEl>
                                        <p:attrNameLst>
                                          <p:attrName>ppt_x</p:attrName>
                                        </p:attrNameLst>
                                      </p:cBhvr>
                                      <p:tavLst>
                                        <p:tav tm="0">
                                          <p:val>
                                            <p:strVal val="#ppt_x"/>
                                          </p:val>
                                        </p:tav>
                                        <p:tav tm="100000">
                                          <p:val>
                                            <p:strVal val="#ppt_x"/>
                                          </p:val>
                                        </p:tav>
                                      </p:tavLst>
                                    </p:anim>
                                    <p:anim calcmode="lin" valueType="num">
                                      <p:cBhvr additive="base">
                                        <p:cTn id="70" dur="500" fill="hold"/>
                                        <p:tgtEl>
                                          <p:spTgt spid="9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500" fill="hold"/>
                                        <p:tgtEl>
                                          <p:spTgt spid="101"/>
                                        </p:tgtEl>
                                        <p:attrNameLst>
                                          <p:attrName>ppt_x</p:attrName>
                                        </p:attrNameLst>
                                      </p:cBhvr>
                                      <p:tavLst>
                                        <p:tav tm="0">
                                          <p:val>
                                            <p:strVal val="#ppt_x"/>
                                          </p:val>
                                        </p:tav>
                                        <p:tav tm="100000">
                                          <p:val>
                                            <p:strVal val="#ppt_x"/>
                                          </p:val>
                                        </p:tav>
                                      </p:tavLst>
                                    </p:anim>
                                    <p:anim calcmode="lin" valueType="num">
                                      <p:cBhvr additive="base">
                                        <p:cTn id="74" dur="500" fill="hold"/>
                                        <p:tgtEl>
                                          <p:spTgt spid="101"/>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additive="base">
                                        <p:cTn id="77" dur="500" fill="hold"/>
                                        <p:tgtEl>
                                          <p:spTgt spid="103"/>
                                        </p:tgtEl>
                                        <p:attrNameLst>
                                          <p:attrName>ppt_x</p:attrName>
                                        </p:attrNameLst>
                                      </p:cBhvr>
                                      <p:tavLst>
                                        <p:tav tm="0">
                                          <p:val>
                                            <p:strVal val="#ppt_x"/>
                                          </p:val>
                                        </p:tav>
                                        <p:tav tm="100000">
                                          <p:val>
                                            <p:strVal val="#ppt_x"/>
                                          </p:val>
                                        </p:tav>
                                      </p:tavLst>
                                    </p:anim>
                                    <p:anim calcmode="lin" valueType="num">
                                      <p:cBhvr additive="base">
                                        <p:cTn id="78" dur="500" fill="hold"/>
                                        <p:tgtEl>
                                          <p:spTgt spid="103"/>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additive="base">
                                        <p:cTn id="81" dur="500" fill="hold"/>
                                        <p:tgtEl>
                                          <p:spTgt spid="105"/>
                                        </p:tgtEl>
                                        <p:attrNameLst>
                                          <p:attrName>ppt_x</p:attrName>
                                        </p:attrNameLst>
                                      </p:cBhvr>
                                      <p:tavLst>
                                        <p:tav tm="0">
                                          <p:val>
                                            <p:strVal val="#ppt_x"/>
                                          </p:val>
                                        </p:tav>
                                        <p:tav tm="100000">
                                          <p:val>
                                            <p:strVal val="#ppt_x"/>
                                          </p:val>
                                        </p:tav>
                                      </p:tavLst>
                                    </p:anim>
                                    <p:anim calcmode="lin" valueType="num">
                                      <p:cBhvr additive="base">
                                        <p:cTn id="82" dur="500" fill="hold"/>
                                        <p:tgtEl>
                                          <p:spTgt spid="10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additive="base">
                                        <p:cTn id="85" dur="500" fill="hold"/>
                                        <p:tgtEl>
                                          <p:spTgt spid="107"/>
                                        </p:tgtEl>
                                        <p:attrNameLst>
                                          <p:attrName>ppt_x</p:attrName>
                                        </p:attrNameLst>
                                      </p:cBhvr>
                                      <p:tavLst>
                                        <p:tav tm="0">
                                          <p:val>
                                            <p:strVal val="#ppt_x"/>
                                          </p:val>
                                        </p:tav>
                                        <p:tav tm="100000">
                                          <p:val>
                                            <p:strVal val="#ppt_x"/>
                                          </p:val>
                                        </p:tav>
                                      </p:tavLst>
                                    </p:anim>
                                    <p:anim calcmode="lin" valueType="num">
                                      <p:cBhvr additive="base">
                                        <p:cTn id="86" dur="500" fill="hold"/>
                                        <p:tgtEl>
                                          <p:spTgt spid="10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9"/>
                                        </p:tgtEl>
                                        <p:attrNameLst>
                                          <p:attrName>style.visibility</p:attrName>
                                        </p:attrNameLst>
                                      </p:cBhvr>
                                      <p:to>
                                        <p:strVal val="visible"/>
                                      </p:to>
                                    </p:set>
                                    <p:anim calcmode="lin" valueType="num">
                                      <p:cBhvr additive="base">
                                        <p:cTn id="89" dur="500" fill="hold"/>
                                        <p:tgtEl>
                                          <p:spTgt spid="109"/>
                                        </p:tgtEl>
                                        <p:attrNameLst>
                                          <p:attrName>ppt_x</p:attrName>
                                        </p:attrNameLst>
                                      </p:cBhvr>
                                      <p:tavLst>
                                        <p:tav tm="0">
                                          <p:val>
                                            <p:strVal val="#ppt_x"/>
                                          </p:val>
                                        </p:tav>
                                        <p:tav tm="100000">
                                          <p:val>
                                            <p:strVal val="#ppt_x"/>
                                          </p:val>
                                        </p:tav>
                                      </p:tavLst>
                                    </p:anim>
                                    <p:anim calcmode="lin" valueType="num">
                                      <p:cBhvr additive="base">
                                        <p:cTn id="90" dur="500" fill="hold"/>
                                        <p:tgtEl>
                                          <p:spTgt spid="10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13"/>
                                        </p:tgtEl>
                                        <p:attrNameLst>
                                          <p:attrName>style.visibility</p:attrName>
                                        </p:attrNameLst>
                                      </p:cBhvr>
                                      <p:to>
                                        <p:strVal val="visible"/>
                                      </p:to>
                                    </p:set>
                                    <p:anim calcmode="lin" valueType="num">
                                      <p:cBhvr additive="base">
                                        <p:cTn id="93" dur="500" fill="hold"/>
                                        <p:tgtEl>
                                          <p:spTgt spid="113"/>
                                        </p:tgtEl>
                                        <p:attrNameLst>
                                          <p:attrName>ppt_x</p:attrName>
                                        </p:attrNameLst>
                                      </p:cBhvr>
                                      <p:tavLst>
                                        <p:tav tm="0">
                                          <p:val>
                                            <p:strVal val="#ppt_x"/>
                                          </p:val>
                                        </p:tav>
                                        <p:tav tm="100000">
                                          <p:val>
                                            <p:strVal val="#ppt_x"/>
                                          </p:val>
                                        </p:tav>
                                      </p:tavLst>
                                    </p:anim>
                                    <p:anim calcmode="lin" valueType="num">
                                      <p:cBhvr additive="base">
                                        <p:cTn id="94" dur="500" fill="hold"/>
                                        <p:tgtEl>
                                          <p:spTgt spid="11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14"/>
                                        </p:tgtEl>
                                        <p:attrNameLst>
                                          <p:attrName>style.visibility</p:attrName>
                                        </p:attrNameLst>
                                      </p:cBhvr>
                                      <p:to>
                                        <p:strVal val="visible"/>
                                      </p:to>
                                    </p:set>
                                    <p:anim calcmode="lin" valueType="num">
                                      <p:cBhvr additive="base">
                                        <p:cTn id="97" dur="500" fill="hold"/>
                                        <p:tgtEl>
                                          <p:spTgt spid="114"/>
                                        </p:tgtEl>
                                        <p:attrNameLst>
                                          <p:attrName>ppt_x</p:attrName>
                                        </p:attrNameLst>
                                      </p:cBhvr>
                                      <p:tavLst>
                                        <p:tav tm="0">
                                          <p:val>
                                            <p:strVal val="#ppt_x"/>
                                          </p:val>
                                        </p:tav>
                                        <p:tav tm="100000">
                                          <p:val>
                                            <p:strVal val="#ppt_x"/>
                                          </p:val>
                                        </p:tav>
                                      </p:tavLst>
                                    </p:anim>
                                    <p:anim calcmode="lin" valueType="num">
                                      <p:cBhvr additive="base">
                                        <p:cTn id="98" dur="500" fill="hold"/>
                                        <p:tgtEl>
                                          <p:spTgt spid="114"/>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17"/>
                                        </p:tgtEl>
                                        <p:attrNameLst>
                                          <p:attrName>style.visibility</p:attrName>
                                        </p:attrNameLst>
                                      </p:cBhvr>
                                      <p:to>
                                        <p:strVal val="visible"/>
                                      </p:to>
                                    </p:set>
                                    <p:anim calcmode="lin" valueType="num">
                                      <p:cBhvr additive="base">
                                        <p:cTn id="101" dur="500" fill="hold"/>
                                        <p:tgtEl>
                                          <p:spTgt spid="117"/>
                                        </p:tgtEl>
                                        <p:attrNameLst>
                                          <p:attrName>ppt_x</p:attrName>
                                        </p:attrNameLst>
                                      </p:cBhvr>
                                      <p:tavLst>
                                        <p:tav tm="0">
                                          <p:val>
                                            <p:strVal val="#ppt_x"/>
                                          </p:val>
                                        </p:tav>
                                        <p:tav tm="100000">
                                          <p:val>
                                            <p:strVal val="#ppt_x"/>
                                          </p:val>
                                        </p:tav>
                                      </p:tavLst>
                                    </p:anim>
                                    <p:anim calcmode="lin" valueType="num">
                                      <p:cBhvr additive="base">
                                        <p:cTn id="102"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RCMs: Shape Potentials</a:t>
            </a:r>
            <a:endParaRPr lang="en-US" dirty="0"/>
          </a:p>
        </p:txBody>
      </p:sp>
      <p:sp>
        <p:nvSpPr>
          <p:cNvPr id="3" name="Content Placeholder 2"/>
          <p:cNvSpPr>
            <a:spLocks noGrp="1"/>
          </p:cNvSpPr>
          <p:nvPr>
            <p:ph idx="1"/>
          </p:nvPr>
        </p:nvSpPr>
        <p:spPr>
          <a:xfrm>
            <a:off x="457200" y="1447801"/>
            <a:ext cx="8382000" cy="1752599"/>
          </a:xfrm>
        </p:spPr>
        <p:txBody>
          <a:bodyPr>
            <a:normAutofit/>
          </a:bodyPr>
          <a:lstStyle/>
          <a:p>
            <a:pPr lvl="0">
              <a:defRPr/>
            </a:pPr>
            <a:r>
              <a:rPr lang="en-US" altLang="zh-CN" sz="2800" dirty="0" smtClean="0"/>
              <a:t>Relate positions of parent parts to those of child parts. Triplets enable invariance to scale/angle.</a:t>
            </a:r>
          </a:p>
          <a:p>
            <a:pPr lvl="0">
              <a:defRPr/>
            </a:pPr>
            <a:endParaRPr lang="en-US" sz="2800" dirty="0" smtClean="0"/>
          </a:p>
          <a:p>
            <a:pPr lvl="0">
              <a:defRPr/>
            </a:pPr>
            <a:endParaRPr lang="en-US" sz="2800" dirty="0" smtClean="0"/>
          </a:p>
          <a:p>
            <a:pPr lvl="0">
              <a:defRPr/>
            </a:pPr>
            <a:endParaRPr lang="en-US" sz="2800" dirty="0" smtClean="0"/>
          </a:p>
          <a:p>
            <a:pPr lvl="0">
              <a:buNone/>
              <a:defRPr/>
            </a:pPr>
            <a:endParaRPr lang="en-US" dirty="0" smtClean="0"/>
          </a:p>
          <a:p>
            <a:endParaRPr lang="en-US" dirty="0"/>
          </a:p>
        </p:txBody>
      </p:sp>
      <p:sp>
        <p:nvSpPr>
          <p:cNvPr id="48" name="Slide Number Placeholder 47"/>
          <p:cNvSpPr>
            <a:spLocks noGrp="1"/>
          </p:cNvSpPr>
          <p:nvPr>
            <p:ph type="sldNum" sz="quarter" idx="12"/>
          </p:nvPr>
        </p:nvSpPr>
        <p:spPr>
          <a:xfrm>
            <a:off x="8610600" y="6507480"/>
            <a:ext cx="464288" cy="274320"/>
          </a:xfrm>
        </p:spPr>
        <p:txBody>
          <a:bodyPr>
            <a:normAutofit fontScale="92500" lnSpcReduction="20000"/>
          </a:bodyPr>
          <a:lstStyle/>
          <a:p>
            <a:fld id="{B6F15528-21DE-4FAA-801E-634DDDAF4B2B}" type="slidenum">
              <a:rPr lang="en-US" smtClean="0"/>
              <a:pPr/>
              <a:t>60</a:t>
            </a:fld>
            <a:endParaRPr lang="en-US" dirty="0"/>
          </a:p>
        </p:txBody>
      </p:sp>
      <p:graphicFrame>
        <p:nvGraphicFramePr>
          <p:cNvPr id="84" name="Object 3"/>
          <p:cNvGraphicFramePr>
            <a:graphicFrameLocks noChangeAspect="1"/>
          </p:cNvGraphicFramePr>
          <p:nvPr/>
        </p:nvGraphicFramePr>
        <p:xfrm>
          <a:off x="381000" y="2590800"/>
          <a:ext cx="8507412" cy="901700"/>
        </p:xfrm>
        <a:graphic>
          <a:graphicData uri="http://schemas.openxmlformats.org/presentationml/2006/ole">
            <p:oleObj spid="_x0000_s246787" name="Equation" r:id="rId4" imgW="4178160" imgH="419040" progId="Equation.3">
              <p:embed/>
            </p:oleObj>
          </a:graphicData>
        </a:graphic>
      </p:graphicFrame>
      <p:sp>
        <p:nvSpPr>
          <p:cNvPr id="85" name="Rectangle 84"/>
          <p:cNvSpPr/>
          <p:nvPr/>
        </p:nvSpPr>
        <p:spPr>
          <a:xfrm>
            <a:off x="3810000" y="2438400"/>
            <a:ext cx="2895600" cy="914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7" name="Object 9"/>
          <p:cNvGraphicFramePr>
            <a:graphicFrameLocks noChangeAspect="1"/>
          </p:cNvGraphicFramePr>
          <p:nvPr/>
        </p:nvGraphicFramePr>
        <p:xfrm>
          <a:off x="1752600" y="3429000"/>
          <a:ext cx="728662" cy="690265"/>
        </p:xfrm>
        <a:graphic>
          <a:graphicData uri="http://schemas.openxmlformats.org/presentationml/2006/ole">
            <p:oleObj spid="_x0000_s246788" name="Equation" r:id="rId5" imgW="317160" imgH="241200" progId="Equation.3">
              <p:embed/>
            </p:oleObj>
          </a:graphicData>
        </a:graphic>
      </p:graphicFrame>
      <p:sp>
        <p:nvSpPr>
          <p:cNvPr id="88" name="TextBox 87"/>
          <p:cNvSpPr txBox="1"/>
          <p:nvPr/>
        </p:nvSpPr>
        <p:spPr>
          <a:xfrm>
            <a:off x="2514600" y="3505200"/>
            <a:ext cx="4267200" cy="461665"/>
          </a:xfrm>
          <a:prstGeom prst="rect">
            <a:avLst/>
          </a:prstGeom>
          <a:noFill/>
        </p:spPr>
        <p:txBody>
          <a:bodyPr wrap="square" rtlCol="0">
            <a:spAutoFit/>
          </a:bodyPr>
          <a:lstStyle/>
          <a:p>
            <a:r>
              <a:rPr lang="en-US" sz="2400" dirty="0" smtClean="0"/>
              <a:t>(position, scale, orientation)</a:t>
            </a:r>
            <a:endParaRPr lang="en-US" sz="2400" dirty="0"/>
          </a:p>
        </p:txBody>
      </p:sp>
      <p:graphicFrame>
        <p:nvGraphicFramePr>
          <p:cNvPr id="169" name="Object 2"/>
          <p:cNvGraphicFramePr>
            <a:graphicFrameLocks noChangeAspect="1"/>
          </p:cNvGraphicFramePr>
          <p:nvPr/>
        </p:nvGraphicFramePr>
        <p:xfrm>
          <a:off x="1905000" y="3962400"/>
          <a:ext cx="4421187" cy="504825"/>
        </p:xfrm>
        <a:graphic>
          <a:graphicData uri="http://schemas.openxmlformats.org/presentationml/2006/ole">
            <p:oleObj spid="_x0000_s246789" name="Equation" r:id="rId6" imgW="2006280" imgH="241200" progId="Equation.3">
              <p:embed/>
            </p:oleObj>
          </a:graphicData>
        </a:graphic>
      </p:graphicFrame>
      <p:grpSp>
        <p:nvGrpSpPr>
          <p:cNvPr id="260" name="Group 259"/>
          <p:cNvGrpSpPr/>
          <p:nvPr/>
        </p:nvGrpSpPr>
        <p:grpSpPr>
          <a:xfrm>
            <a:off x="5608320" y="4724400"/>
            <a:ext cx="3154680" cy="1832578"/>
            <a:chOff x="5074920" y="4038600"/>
            <a:chExt cx="3535680" cy="2289778"/>
          </a:xfrm>
        </p:grpSpPr>
        <p:sp>
          <p:nvSpPr>
            <p:cNvPr id="174" name="Oval 173"/>
            <p:cNvSpPr/>
            <p:nvPr/>
          </p:nvSpPr>
          <p:spPr>
            <a:xfrm>
              <a:off x="5074920" y="5257800"/>
              <a:ext cx="1473200" cy="46806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386320" y="5268666"/>
              <a:ext cx="122428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913120" y="5878266"/>
              <a:ext cx="1473200" cy="450112"/>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Arrow Connector 176"/>
            <p:cNvCxnSpPr/>
            <p:nvPr/>
          </p:nvCxnSpPr>
          <p:spPr>
            <a:xfrm flipV="1">
              <a:off x="5786122" y="5257800"/>
              <a:ext cx="355598" cy="23947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78" name="Straight Connector 177"/>
            <p:cNvCxnSpPr/>
            <p:nvPr/>
          </p:nvCxnSpPr>
          <p:spPr>
            <a:xfrm flipV="1">
              <a:off x="5786120" y="5421066"/>
              <a:ext cx="2133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786120" y="5497266"/>
              <a:ext cx="838200" cy="609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6624320" y="5421066"/>
              <a:ext cx="1371600" cy="685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7995920" y="5415498"/>
              <a:ext cx="614680" cy="131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82" name="Straight Arrow Connector 181"/>
            <p:cNvCxnSpPr/>
            <p:nvPr/>
          </p:nvCxnSpPr>
          <p:spPr>
            <a:xfrm rot="10800000" flipV="1">
              <a:off x="6090922" y="6106866"/>
              <a:ext cx="533399" cy="157486"/>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186" name="Oval 185"/>
            <p:cNvSpPr/>
            <p:nvPr/>
          </p:nvSpPr>
          <p:spPr>
            <a:xfrm>
              <a:off x="5455920" y="4038600"/>
              <a:ext cx="2667000" cy="1066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cxnSp>
          <p:nvCxnSpPr>
            <p:cNvPr id="187" name="Straight Connector 186"/>
            <p:cNvCxnSpPr/>
            <p:nvPr/>
          </p:nvCxnSpPr>
          <p:spPr>
            <a:xfrm rot="5400000">
              <a:off x="5742587" y="4463133"/>
              <a:ext cx="1077669" cy="990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6776720" y="4419600"/>
              <a:ext cx="1219200" cy="100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5856887" y="5187033"/>
              <a:ext cx="1687266"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6812281" y="4419600"/>
              <a:ext cx="1295399" cy="762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grpSp>
      <p:grpSp>
        <p:nvGrpSpPr>
          <p:cNvPr id="243" name="Group 242"/>
          <p:cNvGrpSpPr/>
          <p:nvPr/>
        </p:nvGrpSpPr>
        <p:grpSpPr>
          <a:xfrm>
            <a:off x="304800" y="4572000"/>
            <a:ext cx="4800600" cy="1905000"/>
            <a:chOff x="265545" y="3925351"/>
            <a:chExt cx="4953000" cy="1461064"/>
          </a:xfrm>
        </p:grpSpPr>
        <p:sp useBgFill="1">
          <p:nvSpPr>
            <p:cNvPr id="218" name="Rectangle 217"/>
            <p:cNvSpPr/>
            <p:nvPr/>
          </p:nvSpPr>
          <p:spPr>
            <a:xfrm>
              <a:off x="2516909" y="3925351"/>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9" name="Rectangle 218"/>
            <p:cNvSpPr/>
            <p:nvPr/>
          </p:nvSpPr>
          <p:spPr>
            <a:xfrm>
              <a:off x="4318000" y="4523059"/>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0" name="Rectangle 219"/>
            <p:cNvSpPr/>
            <p:nvPr/>
          </p:nvSpPr>
          <p:spPr>
            <a:xfrm>
              <a:off x="2516909" y="4523059"/>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1" name="Rectangle 220"/>
            <p:cNvSpPr/>
            <p:nvPr/>
          </p:nvSpPr>
          <p:spPr>
            <a:xfrm>
              <a:off x="790863" y="4523059"/>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2" name="Rectangle 221"/>
            <p:cNvSpPr/>
            <p:nvPr/>
          </p:nvSpPr>
          <p:spPr>
            <a:xfrm>
              <a:off x="1316181"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3" name="Rectangle 222"/>
            <p:cNvSpPr/>
            <p:nvPr/>
          </p:nvSpPr>
          <p:spPr>
            <a:xfrm>
              <a:off x="790863"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4" name="Rectangle 223"/>
            <p:cNvSpPr/>
            <p:nvPr/>
          </p:nvSpPr>
          <p:spPr>
            <a:xfrm>
              <a:off x="265545"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5" name="Rectangle 224"/>
            <p:cNvSpPr/>
            <p:nvPr/>
          </p:nvSpPr>
          <p:spPr>
            <a:xfrm>
              <a:off x="3042227"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6" name="Rectangle 225"/>
            <p:cNvSpPr/>
            <p:nvPr/>
          </p:nvSpPr>
          <p:spPr>
            <a:xfrm>
              <a:off x="2516909"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7" name="Rectangle 226"/>
            <p:cNvSpPr/>
            <p:nvPr/>
          </p:nvSpPr>
          <p:spPr>
            <a:xfrm>
              <a:off x="1991590"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8" name="Rectangle 227"/>
            <p:cNvSpPr/>
            <p:nvPr/>
          </p:nvSpPr>
          <p:spPr>
            <a:xfrm>
              <a:off x="4918363"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9" name="Rectangle 228"/>
            <p:cNvSpPr/>
            <p:nvPr/>
          </p:nvSpPr>
          <p:spPr>
            <a:xfrm>
              <a:off x="4318000"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0" name="Rectangle 229"/>
            <p:cNvSpPr/>
            <p:nvPr/>
          </p:nvSpPr>
          <p:spPr>
            <a:xfrm>
              <a:off x="3792681" y="5120767"/>
              <a:ext cx="300182" cy="2656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Arrow Connector 230"/>
            <p:cNvCxnSpPr>
              <a:stCxn id="218" idx="2"/>
              <a:endCxn id="220" idx="0"/>
            </p:cNvCxnSpPr>
            <p:nvPr/>
          </p:nvCxnSpPr>
          <p:spPr>
            <a:xfrm rot="5400000">
              <a:off x="2500969" y="4356939"/>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220" idx="2"/>
            </p:cNvCxnSpPr>
            <p:nvPr/>
          </p:nvCxnSpPr>
          <p:spPr>
            <a:xfrm rot="5400000">
              <a:off x="2500969" y="4954647"/>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220" idx="2"/>
            </p:cNvCxnSpPr>
            <p:nvPr/>
          </p:nvCxnSpPr>
          <p:spPr>
            <a:xfrm rot="5400000">
              <a:off x="2238310" y="4692078"/>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220" idx="2"/>
            </p:cNvCxnSpPr>
            <p:nvPr/>
          </p:nvCxnSpPr>
          <p:spPr>
            <a:xfrm rot="16200000" flipH="1">
              <a:off x="2763628" y="4692078"/>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endCxn id="223" idx="0"/>
            </p:cNvCxnSpPr>
            <p:nvPr/>
          </p:nvCxnSpPr>
          <p:spPr>
            <a:xfrm rot="5400000">
              <a:off x="775706" y="4953955"/>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221" idx="2"/>
            </p:cNvCxnSpPr>
            <p:nvPr/>
          </p:nvCxnSpPr>
          <p:spPr>
            <a:xfrm rot="5400000">
              <a:off x="512265" y="4692078"/>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endCxn id="222" idx="0"/>
            </p:cNvCxnSpPr>
            <p:nvPr/>
          </p:nvCxnSpPr>
          <p:spPr>
            <a:xfrm>
              <a:off x="942518" y="4788707"/>
              <a:ext cx="523754" cy="332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endCxn id="229" idx="0"/>
            </p:cNvCxnSpPr>
            <p:nvPr/>
          </p:nvCxnSpPr>
          <p:spPr>
            <a:xfrm rot="5400000">
              <a:off x="4302842" y="4953955"/>
              <a:ext cx="332060" cy="1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219" idx="2"/>
            </p:cNvCxnSpPr>
            <p:nvPr/>
          </p:nvCxnSpPr>
          <p:spPr>
            <a:xfrm rot="5400000">
              <a:off x="4039401" y="4692078"/>
              <a:ext cx="332060" cy="5253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19" idx="2"/>
            </p:cNvCxnSpPr>
            <p:nvPr/>
          </p:nvCxnSpPr>
          <p:spPr>
            <a:xfrm rot="16200000" flipH="1">
              <a:off x="4602242" y="4654555"/>
              <a:ext cx="332060" cy="600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218" idx="2"/>
            </p:cNvCxnSpPr>
            <p:nvPr/>
          </p:nvCxnSpPr>
          <p:spPr>
            <a:xfrm rot="5400000">
              <a:off x="1637947" y="3494007"/>
              <a:ext cx="332060" cy="1726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218" idx="2"/>
              <a:endCxn id="219" idx="0"/>
            </p:cNvCxnSpPr>
            <p:nvPr/>
          </p:nvCxnSpPr>
          <p:spPr>
            <a:xfrm rot="16200000" flipH="1">
              <a:off x="3401515" y="3456483"/>
              <a:ext cx="332060" cy="18010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a:stCxn id="221" idx="3"/>
            <a:endCxn id="220" idx="1"/>
          </p:cNvCxnSpPr>
          <p:nvPr/>
        </p:nvCxnSpPr>
        <p:spPr>
          <a:xfrm>
            <a:off x="1104900" y="5524500"/>
            <a:ext cx="1381991"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20" idx="3"/>
            <a:endCxn id="219" idx="1"/>
          </p:cNvCxnSpPr>
          <p:nvPr/>
        </p:nvCxnSpPr>
        <p:spPr>
          <a:xfrm>
            <a:off x="2777837" y="5524500"/>
            <a:ext cx="1454727"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224" idx="3"/>
            <a:endCxn id="223" idx="1"/>
          </p:cNvCxnSpPr>
          <p:nvPr/>
        </p:nvCxnSpPr>
        <p:spPr>
          <a:xfrm>
            <a:off x="595746" y="6303818"/>
            <a:ext cx="218208"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30" idx="3"/>
            <a:endCxn id="229" idx="1"/>
          </p:cNvCxnSpPr>
          <p:nvPr/>
        </p:nvCxnSpPr>
        <p:spPr>
          <a:xfrm>
            <a:off x="4014355" y="6303818"/>
            <a:ext cx="218209"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29" idx="3"/>
            <a:endCxn id="228" idx="1"/>
          </p:cNvCxnSpPr>
          <p:nvPr/>
        </p:nvCxnSpPr>
        <p:spPr>
          <a:xfrm>
            <a:off x="4523510" y="6303818"/>
            <a:ext cx="290944"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27" idx="3"/>
            <a:endCxn id="226" idx="1"/>
          </p:cNvCxnSpPr>
          <p:nvPr/>
        </p:nvCxnSpPr>
        <p:spPr>
          <a:xfrm>
            <a:off x="2268682" y="6303818"/>
            <a:ext cx="218209"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26" idx="3"/>
            <a:endCxn id="225" idx="1"/>
          </p:cNvCxnSpPr>
          <p:nvPr/>
        </p:nvCxnSpPr>
        <p:spPr>
          <a:xfrm>
            <a:off x="2777837" y="6303818"/>
            <a:ext cx="218209"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23" idx="3"/>
            <a:endCxn id="222" idx="1"/>
          </p:cNvCxnSpPr>
          <p:nvPr/>
        </p:nvCxnSpPr>
        <p:spPr>
          <a:xfrm>
            <a:off x="1104900" y="6303818"/>
            <a:ext cx="218209"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3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smtClean="0"/>
              <a:t>Top-down refinement</a:t>
            </a:r>
            <a:endParaRPr lang="en-US" dirty="0"/>
          </a:p>
        </p:txBody>
      </p:sp>
      <p:sp>
        <p:nvSpPr>
          <p:cNvPr id="8" name="Content Placeholder 2"/>
          <p:cNvSpPr>
            <a:spLocks noGrp="1"/>
          </p:cNvSpPr>
          <p:nvPr>
            <p:ph idx="1"/>
          </p:nvPr>
        </p:nvSpPr>
        <p:spPr>
          <a:xfrm>
            <a:off x="457200" y="1447800"/>
            <a:ext cx="8229600" cy="2286000"/>
          </a:xfrm>
        </p:spPr>
        <p:txBody>
          <a:bodyPr/>
          <a:lstStyle/>
          <a:p>
            <a:r>
              <a:rPr lang="en-US" sz="2800" dirty="0" smtClean="0"/>
              <a:t>Fill in missing parts </a:t>
            </a:r>
          </a:p>
          <a:p>
            <a:r>
              <a:rPr lang="en-US" sz="2800" dirty="0" smtClean="0"/>
              <a:t>Examine every node from top to bottom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pic>
        <p:nvPicPr>
          <p:cNvPr id="18" name="Picture 2"/>
          <p:cNvPicPr>
            <a:picLocks noChangeAspect="1" noChangeArrowheads="1"/>
          </p:cNvPicPr>
          <p:nvPr/>
        </p:nvPicPr>
        <p:blipFill>
          <a:blip r:embed="rId2" cstate="print"/>
          <a:srcRect/>
          <a:stretch>
            <a:fillRect/>
          </a:stretch>
        </p:blipFill>
        <p:spPr bwMode="auto">
          <a:xfrm>
            <a:off x="381000" y="2362200"/>
            <a:ext cx="8382000"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248"/>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Objects Share Parts</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3"/>
          <p:cNvSpPr>
            <a:spLocks noGrp="1"/>
          </p:cNvSpPr>
          <p:nvPr>
            <p:ph type="sldNum" sz="quarter" idx="12"/>
          </p:nvPr>
        </p:nvSpPr>
        <p:spPr/>
        <p:txBody>
          <a:bodyPr>
            <a:normAutofit fontScale="92500" lnSpcReduction="20000"/>
          </a:bodyPr>
          <a:lstStyle/>
          <a:p>
            <a:pPr>
              <a:defRPr/>
            </a:pPr>
            <a:fld id="{A80611F2-BAAD-4FAF-B7C7-232F96D92CC5}" type="slidenum">
              <a:rPr lang="en-US" altLang="zh-CN" smtClean="0"/>
              <a:pPr>
                <a:defRPr/>
              </a:pPr>
              <a:t>62</a:t>
            </a:fld>
            <a:endParaRPr lang="en-US" altLang="zh-CN" dirty="0"/>
          </a:p>
        </p:txBody>
      </p:sp>
      <p:pic>
        <p:nvPicPr>
          <p:cNvPr id="3075" name="Picture 3" descr="C:\leo workspace\papers\paper recursive compositional models iccv09\figures\RCMs.jpg"/>
          <p:cNvPicPr>
            <a:picLocks noChangeAspect="1" noChangeArrowheads="1"/>
          </p:cNvPicPr>
          <p:nvPr/>
        </p:nvPicPr>
        <p:blipFill>
          <a:blip r:embed="rId2" cstate="print"/>
          <a:srcRect/>
          <a:stretch>
            <a:fillRect/>
          </a:stretch>
        </p:blipFill>
        <p:spPr bwMode="auto">
          <a:xfrm>
            <a:off x="533400" y="1484860"/>
            <a:ext cx="8153400" cy="50326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normAutofit fontScale="90000"/>
          </a:bodyPr>
          <a:lstStyle/>
          <a:p>
            <a:r>
              <a:rPr lang="en-US" dirty="0" smtClean="0">
                <a:solidFill>
                  <a:srgbClr val="FFFF00"/>
                </a:solidFill>
              </a:rPr>
              <a:t>Segmentation-Recognition Template</a:t>
            </a:r>
            <a:endParaRPr lang="en-US" dirty="0">
              <a:solidFill>
                <a:srgbClr val="FFFF00"/>
              </a:solidFill>
            </a:endParaRPr>
          </a:p>
        </p:txBody>
      </p:sp>
      <p:sp>
        <p:nvSpPr>
          <p:cNvPr id="3" name="Content Placeholder 2"/>
          <p:cNvSpPr>
            <a:spLocks noGrp="1"/>
          </p:cNvSpPr>
          <p:nvPr>
            <p:ph idx="1"/>
          </p:nvPr>
        </p:nvSpPr>
        <p:spPr>
          <a:xfrm>
            <a:off x="457200" y="1371600"/>
            <a:ext cx="8229600" cy="4526280"/>
          </a:xfrm>
        </p:spPr>
        <p:txBody>
          <a:bodyPr/>
          <a:lstStyle/>
          <a:p>
            <a:r>
              <a:rPr lang="en-US" sz="2800" dirty="0" smtClean="0"/>
              <a:t>Executive Summary: State variables have same complexity at all levels.</a:t>
            </a:r>
          </a:p>
        </p:txBody>
      </p:sp>
      <p:sp>
        <p:nvSpPr>
          <p:cNvPr id="5" name="Slide Number Placeholder 4"/>
          <p:cNvSpPr>
            <a:spLocks noGrp="1"/>
          </p:cNvSpPr>
          <p:nvPr>
            <p:ph type="sldNum" sz="quarter" idx="12"/>
          </p:nvPr>
        </p:nvSpPr>
        <p:spPr/>
        <p:txBody>
          <a:bodyPr>
            <a:normAutofit fontScale="92500" lnSpcReduction="20000"/>
          </a:bodyPr>
          <a:lstStyle/>
          <a:p>
            <a:fld id="{B6F15528-21DE-4FAA-801E-634DDDAF4B2B}" type="slidenum">
              <a:rPr lang="en-US" smtClean="0"/>
              <a:pPr/>
              <a:t>7</a:t>
            </a:fld>
            <a:endParaRPr lang="en-US"/>
          </a:p>
        </p:txBody>
      </p:sp>
      <p:grpSp>
        <p:nvGrpSpPr>
          <p:cNvPr id="9" name="Group 8"/>
          <p:cNvGrpSpPr/>
          <p:nvPr/>
        </p:nvGrpSpPr>
        <p:grpSpPr>
          <a:xfrm>
            <a:off x="762000" y="2743200"/>
            <a:ext cx="8153400" cy="2085020"/>
            <a:chOff x="381000" y="4391980"/>
            <a:chExt cx="8395854" cy="2237420"/>
          </a:xfrm>
        </p:grpSpPr>
        <p:pic>
          <p:nvPicPr>
            <p:cNvPr id="121857" name="Picture 1"/>
            <p:cNvPicPr>
              <a:picLocks noChangeAspect="1" noChangeArrowheads="1"/>
            </p:cNvPicPr>
            <p:nvPr/>
          </p:nvPicPr>
          <p:blipFill>
            <a:blip r:embed="rId3" cstate="print"/>
            <a:srcRect/>
            <a:stretch>
              <a:fillRect/>
            </a:stretch>
          </p:blipFill>
          <p:spPr bwMode="auto">
            <a:xfrm>
              <a:off x="2057400" y="4495800"/>
              <a:ext cx="2133600" cy="213360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1859" name="Picture 3"/>
            <p:cNvPicPr>
              <a:picLocks noChangeAspect="1" noChangeArrowheads="1"/>
            </p:cNvPicPr>
            <p:nvPr/>
          </p:nvPicPr>
          <p:blipFill>
            <a:blip r:embed="rId4" cstate="print"/>
            <a:srcRect/>
            <a:stretch>
              <a:fillRect/>
            </a:stretch>
          </p:blipFill>
          <p:spPr bwMode="auto">
            <a:xfrm>
              <a:off x="381000" y="5029200"/>
              <a:ext cx="1143000" cy="114300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1861" name="Picture 5"/>
            <p:cNvPicPr>
              <a:picLocks noChangeAspect="1" noChangeArrowheads="1"/>
            </p:cNvPicPr>
            <p:nvPr/>
          </p:nvPicPr>
          <p:blipFill>
            <a:blip r:embed="rId5" cstate="print"/>
            <a:srcRect/>
            <a:stretch>
              <a:fillRect/>
            </a:stretch>
          </p:blipFill>
          <p:spPr bwMode="auto">
            <a:xfrm>
              <a:off x="4724400" y="4876800"/>
              <a:ext cx="1295400" cy="129540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21862" name="Picture 6"/>
            <p:cNvPicPr>
              <a:picLocks noChangeAspect="1" noChangeArrowheads="1"/>
            </p:cNvPicPr>
            <p:nvPr/>
          </p:nvPicPr>
          <p:blipFill>
            <a:blip r:embed="rId6" cstate="print"/>
            <a:srcRect/>
            <a:stretch>
              <a:fillRect/>
            </a:stretch>
          </p:blipFill>
          <p:spPr bwMode="auto">
            <a:xfrm>
              <a:off x="6629400" y="4391980"/>
              <a:ext cx="2147454" cy="216122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cxnSp>
        <p:nvCxnSpPr>
          <p:cNvPr id="13" name="Straight Arrow Connector 12"/>
          <p:cNvCxnSpPr/>
          <p:nvPr/>
        </p:nvCxnSpPr>
        <p:spPr>
          <a:xfrm>
            <a:off x="5943600" y="5105400"/>
            <a:ext cx="16764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990600" y="5105400"/>
            <a:ext cx="137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 y="5257800"/>
            <a:ext cx="3200400" cy="1200329"/>
          </a:xfrm>
          <a:prstGeom prst="rect">
            <a:avLst/>
          </a:prstGeom>
          <a:noFill/>
        </p:spPr>
        <p:txBody>
          <a:bodyPr wrap="square" rtlCol="0">
            <a:spAutoFit/>
          </a:bodyPr>
          <a:lstStyle/>
          <a:p>
            <a:r>
              <a:rPr lang="en-US" sz="2400" dirty="0" smtClean="0"/>
              <a:t>Global: top-level summary of scene</a:t>
            </a:r>
          </a:p>
          <a:p>
            <a:r>
              <a:rPr lang="en-US" sz="2400" dirty="0" smtClean="0"/>
              <a:t>e.g. object  layout</a:t>
            </a:r>
            <a:endParaRPr lang="en-US" sz="2400" dirty="0"/>
          </a:p>
        </p:txBody>
      </p:sp>
      <p:sp>
        <p:nvSpPr>
          <p:cNvPr id="19" name="TextBox 18"/>
          <p:cNvSpPr txBox="1"/>
          <p:nvPr/>
        </p:nvSpPr>
        <p:spPr>
          <a:xfrm>
            <a:off x="4953000" y="5265003"/>
            <a:ext cx="3810000" cy="830997"/>
          </a:xfrm>
          <a:prstGeom prst="rect">
            <a:avLst/>
          </a:prstGeom>
          <a:noFill/>
        </p:spPr>
        <p:txBody>
          <a:bodyPr wrap="square" rtlCol="0">
            <a:spAutoFit/>
          </a:bodyPr>
          <a:lstStyle/>
          <a:p>
            <a:r>
              <a:rPr lang="en-US" sz="2400" dirty="0" smtClean="0"/>
              <a:t>Local:  more details about</a:t>
            </a:r>
          </a:p>
          <a:p>
            <a:r>
              <a:rPr lang="en-US" sz="2400" dirty="0" smtClean="0"/>
              <a:t>shape and appearance</a:t>
            </a:r>
            <a:endParaRPr lang="en-US" sz="2400" dirty="0"/>
          </a:p>
        </p:txBody>
      </p:sp>
      <p:sp>
        <p:nvSpPr>
          <p:cNvPr id="21" name="TextBox 20"/>
          <p:cNvSpPr txBox="1"/>
          <p:nvPr/>
        </p:nvSpPr>
        <p:spPr>
          <a:xfrm>
            <a:off x="2921698" y="4800600"/>
            <a:ext cx="2403543" cy="523220"/>
          </a:xfrm>
          <a:prstGeom prst="rect">
            <a:avLst/>
          </a:prstGeom>
          <a:noFill/>
        </p:spPr>
        <p:txBody>
          <a:bodyPr wrap="none" rtlCol="0">
            <a:spAutoFit/>
          </a:bodyPr>
          <a:lstStyle/>
          <a:p>
            <a:r>
              <a:rPr lang="en-US" sz="2800" dirty="0" smtClean="0"/>
              <a:t>coarse to fine</a:t>
            </a:r>
            <a:endParaRPr lang="en-US" sz="2800" dirty="0"/>
          </a:p>
        </p:txBody>
      </p:sp>
    </p:spTree>
  </p:cSld>
  <p:clrMapOvr>
    <a:masterClrMapping/>
  </p:clrMapOvr>
  <p:transition advTm="9779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 Hierarchies?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(1) Captures short-, medium-, long- range context.</a:t>
            </a:r>
          </a:p>
          <a:p>
            <a:r>
              <a:rPr lang="en-US" dirty="0" smtClean="0"/>
              <a:t>(2) Enables efficient hierarchical compositional inference.</a:t>
            </a:r>
          </a:p>
          <a:p>
            <a:r>
              <a:rPr lang="en-US" dirty="0" smtClean="0"/>
              <a:t>(3) Coarse-to-fine representation of image (executive summary).</a:t>
            </a:r>
          </a:p>
          <a:p>
            <a:r>
              <a:rPr lang="en-US" i="1" dirty="0" smtClean="0"/>
              <a:t>Note:  </a:t>
            </a:r>
            <a:r>
              <a:rPr lang="en-US" i="1" dirty="0" err="1" smtClean="0"/>
              <a:t>groundtruth</a:t>
            </a:r>
            <a:r>
              <a:rPr lang="en-US" i="1" dirty="0" smtClean="0"/>
              <a:t> evaluations only rank fine scale representation.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Probability Distribution</a:t>
            </a:r>
            <a:endParaRPr lang="en-US" dirty="0">
              <a:solidFill>
                <a:srgbClr val="FFFF00"/>
              </a:solidFill>
            </a:endParaRPr>
          </a:p>
        </p:txBody>
      </p:sp>
      <p:sp>
        <p:nvSpPr>
          <p:cNvPr id="3" name="Content Placeholder 2"/>
          <p:cNvSpPr>
            <a:spLocks noGrp="1"/>
          </p:cNvSpPr>
          <p:nvPr>
            <p:ph idx="1"/>
          </p:nvPr>
        </p:nvSpPr>
        <p:spPr>
          <a:xfrm>
            <a:off x="0" y="3352800"/>
            <a:ext cx="8534400" cy="4526280"/>
          </a:xfrm>
        </p:spPr>
        <p:txBody>
          <a:bodyPr/>
          <a:lstStyle/>
          <a:p>
            <a:r>
              <a:rPr lang="en-US" dirty="0" smtClean="0"/>
              <a:t>X: input image.</a:t>
            </a:r>
          </a:p>
          <a:p>
            <a:r>
              <a:rPr lang="en-US" dirty="0" smtClean="0"/>
              <a:t>Y State Variables of all nodes of the Graph:</a:t>
            </a:r>
          </a:p>
          <a:p>
            <a:r>
              <a:rPr lang="en-US" dirty="0" smtClean="0"/>
              <a:t>Energy E(</a:t>
            </a:r>
            <a:r>
              <a:rPr lang="en-US" dirty="0" err="1" smtClean="0"/>
              <a:t>x,y</a:t>
            </a:r>
            <a:r>
              <a:rPr lang="en-US" dirty="0" smtClean="0"/>
              <a:t>) contains:</a:t>
            </a:r>
          </a:p>
          <a:p>
            <a:pPr>
              <a:buNone/>
            </a:pPr>
            <a:r>
              <a:rPr lang="en-US" dirty="0" smtClean="0"/>
              <a:t> (</a:t>
            </a:r>
            <a:r>
              <a:rPr lang="en-US" dirty="0" err="1" smtClean="0"/>
              <a:t>i</a:t>
            </a:r>
            <a:r>
              <a:rPr lang="en-US" dirty="0" smtClean="0"/>
              <a:t>) Prior terms – relations between state variables Y independent of the image X.</a:t>
            </a:r>
          </a:p>
          <a:p>
            <a:pPr>
              <a:buNone/>
            </a:pPr>
            <a:r>
              <a:rPr lang="en-US" dirty="0" smtClean="0"/>
              <a:t>(ii) Data terms – relation between state variables Y and image 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399361" name="Content Placeholder 47"/>
          <p:cNvGraphicFramePr>
            <a:graphicFrameLocks noChangeAspect="1"/>
          </p:cNvGraphicFramePr>
          <p:nvPr/>
        </p:nvGraphicFramePr>
        <p:xfrm>
          <a:off x="381000" y="1981200"/>
          <a:ext cx="8109008" cy="838200"/>
        </p:xfrm>
        <a:graphic>
          <a:graphicData uri="http://schemas.openxmlformats.org/presentationml/2006/ole">
            <p:oleObj spid="_x0000_s399361" name="Equation" r:id="rId3" imgW="4051080" imgH="419040" progId="Equation.3">
              <p:embed/>
            </p:oleObj>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3|22.1"/>
</p:tagLst>
</file>

<file path=ppt/tags/tag2.xml><?xml version="1.0" encoding="utf-8"?>
<p:tagLst xmlns:a="http://schemas.openxmlformats.org/drawingml/2006/main" xmlns:r="http://schemas.openxmlformats.org/officeDocument/2006/relationships" xmlns:p="http://schemas.openxmlformats.org/presentationml/2006/main">
  <p:tag name="TIMING" val="|38.8|46.8"/>
</p:tagLst>
</file>

<file path=ppt/tags/tag3.xml><?xml version="1.0" encoding="utf-8"?>
<p:tagLst xmlns:a="http://schemas.openxmlformats.org/drawingml/2006/main" xmlns:r="http://schemas.openxmlformats.org/officeDocument/2006/relationships" xmlns:p="http://schemas.openxmlformats.org/presentationml/2006/main">
  <p:tag name="TIMING" val="|16.1|6.1|11.7|28|22.5"/>
</p:tagLst>
</file>

<file path=ppt/tags/tag4.xml><?xml version="1.0" encoding="utf-8"?>
<p:tagLst xmlns:a="http://schemas.openxmlformats.org/drawingml/2006/main" xmlns:r="http://schemas.openxmlformats.org/officeDocument/2006/relationships" xmlns:p="http://schemas.openxmlformats.org/presentationml/2006/main">
  <p:tag name="TIMING" val="|0.5|0.6|0.7"/>
</p:tagLst>
</file>

<file path=ppt/tags/tag5.xml><?xml version="1.0" encoding="utf-8"?>
<p:tagLst xmlns:a="http://schemas.openxmlformats.org/drawingml/2006/main" xmlns:r="http://schemas.openxmlformats.org/officeDocument/2006/relationships" xmlns:p="http://schemas.openxmlformats.org/presentationml/2006/main">
  <p:tag name="TIMING" val="|0|0.4|0.2|0.1|0.2|0.3|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21516</TotalTime>
  <Words>3536</Words>
  <Application>Microsoft Office PowerPoint</Application>
  <PresentationFormat>On-screen Show (4:3)</PresentationFormat>
  <Paragraphs>506</Paragraphs>
  <Slides>62</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Foundry</vt:lpstr>
      <vt:lpstr>Equation</vt:lpstr>
      <vt:lpstr>Acrobat Document</vt:lpstr>
      <vt:lpstr>Recursive Compositional Models.</vt:lpstr>
      <vt:lpstr>Motivation</vt:lpstr>
      <vt:lpstr>                         Three Examples</vt:lpstr>
      <vt:lpstr>Basic Ideas</vt:lpstr>
      <vt:lpstr>Example (1): Image Labeling</vt:lpstr>
      <vt:lpstr>Graph Structure + State Variables</vt:lpstr>
      <vt:lpstr>Segmentation-Recognition Template</vt:lpstr>
      <vt:lpstr>Why Hierarchies?</vt:lpstr>
      <vt:lpstr>Probability Distribution</vt:lpstr>
      <vt:lpstr>Energy: Data and Prior Terms </vt:lpstr>
      <vt:lpstr>Recursive Formulation.</vt:lpstr>
      <vt:lpstr>Recursive Inference</vt:lpstr>
      <vt:lpstr>Learning the Model (supervised)</vt:lpstr>
      <vt:lpstr>Learning:Structure Perceptron   </vt:lpstr>
      <vt:lpstr>Examples: Image Labeling </vt:lpstr>
      <vt:lpstr>Slide 16</vt:lpstr>
      <vt:lpstr>Performance</vt:lpstr>
      <vt:lpstr>Example (2): Object Detection</vt:lpstr>
      <vt:lpstr>Overview</vt:lpstr>
      <vt:lpstr>Graph Structure: </vt:lpstr>
      <vt:lpstr>Graph Structure:</vt:lpstr>
      <vt:lpstr>Multiple Models: Pose/Viewpoint:</vt:lpstr>
      <vt:lpstr>Hierarchical Part-Based Models:</vt:lpstr>
      <vt:lpstr>Energy of the Model:</vt:lpstr>
      <vt:lpstr>Energy of the Model:</vt:lpstr>
      <vt:lpstr>Energy : HOGs and HOWs</vt:lpstr>
      <vt:lpstr>Object Detection</vt:lpstr>
      <vt:lpstr>Learning by Latent SVM</vt:lpstr>
      <vt:lpstr>Latent  SVM Learning </vt:lpstr>
      <vt:lpstr>Latent SVM Learning</vt:lpstr>
      <vt:lpstr>Learning : Incremental CCCP</vt:lpstr>
      <vt:lpstr>Kernels</vt:lpstr>
      <vt:lpstr>Post-processing: Context Modeling</vt:lpstr>
      <vt:lpstr>Detection Results on PASCAL 2010: Cats</vt:lpstr>
      <vt:lpstr>Horses</vt:lpstr>
      <vt:lpstr>Cars</vt:lpstr>
      <vt:lpstr>Buses</vt:lpstr>
      <vt:lpstr>Comparisons on PASCAL 2010</vt:lpstr>
      <vt:lpstr>Example 3</vt:lpstr>
      <vt:lpstr>Key Idea: Compositionality</vt:lpstr>
      <vt:lpstr>Why compositionality?</vt:lpstr>
      <vt:lpstr>Horse Model (ANDs only).</vt:lpstr>
      <vt:lpstr>AND/OR Graphs for Horses</vt:lpstr>
      <vt:lpstr>AND/OR Graphs for Baseball </vt:lpstr>
      <vt:lpstr>Results on Baseball Players:</vt:lpstr>
      <vt:lpstr>Part Sharing for multiple objects</vt:lpstr>
      <vt:lpstr>Learning Shared Parts</vt:lpstr>
      <vt:lpstr>Many Objects/Viewpoints</vt:lpstr>
      <vt:lpstr>Learn Hierachical Dictionary.</vt:lpstr>
      <vt:lpstr>Part Sharing decreases with Levels</vt:lpstr>
      <vt:lpstr>Multi-View Single Class Performance</vt:lpstr>
      <vt:lpstr>Conclusions</vt:lpstr>
      <vt:lpstr>References</vt:lpstr>
      <vt:lpstr>Bottom-up Learning</vt:lpstr>
      <vt:lpstr>Unsupervised Structure Learning</vt:lpstr>
      <vt:lpstr>The Dictionary: From Generic Parts to Object Structures</vt:lpstr>
      <vt:lpstr>Dictionary Size, Part Sharing and   Computational Complexity</vt:lpstr>
      <vt:lpstr>Slide 58</vt:lpstr>
      <vt:lpstr>RCMs: Appearance Potentials</vt:lpstr>
      <vt:lpstr>RCMs: Shape Potentials</vt:lpstr>
      <vt:lpstr>Top-down refinement</vt:lpstr>
      <vt:lpstr>Objects Share Parts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Recursive Compositional Learning in Computer Vision</dc:title>
  <dc:creator>leo</dc:creator>
  <cp:lastModifiedBy>yuille</cp:lastModifiedBy>
  <cp:revision>302</cp:revision>
  <dcterms:created xsi:type="dcterms:W3CDTF">2006-08-16T00:00:00Z</dcterms:created>
  <dcterms:modified xsi:type="dcterms:W3CDTF">2011-01-25T19:48:11Z</dcterms:modified>
</cp:coreProperties>
</file>