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56" r:id="rId4"/>
    <p:sldId id="435" r:id="rId5"/>
    <p:sldId id="294" r:id="rId6"/>
    <p:sldId id="292" r:id="rId7"/>
    <p:sldId id="293" r:id="rId8"/>
    <p:sldId id="421" r:id="rId9"/>
    <p:sldId id="433" r:id="rId10"/>
    <p:sldId id="422" r:id="rId11"/>
    <p:sldId id="437" r:id="rId12"/>
    <p:sldId id="261" r:id="rId13"/>
    <p:sldId id="262" r:id="rId14"/>
    <p:sldId id="263" r:id="rId15"/>
    <p:sldId id="264" r:id="rId16"/>
    <p:sldId id="314" r:id="rId17"/>
    <p:sldId id="315" r:id="rId18"/>
    <p:sldId id="316" r:id="rId19"/>
    <p:sldId id="317" r:id="rId20"/>
    <p:sldId id="438" r:id="rId21"/>
    <p:sldId id="284" r:id="rId22"/>
    <p:sldId id="285" r:id="rId23"/>
    <p:sldId id="286" r:id="rId24"/>
    <p:sldId id="287" r:id="rId25"/>
    <p:sldId id="288" r:id="rId26"/>
    <p:sldId id="289" r:id="rId27"/>
    <p:sldId id="290" r:id="rId28"/>
    <p:sldId id="291" r:id="rId29"/>
    <p:sldId id="426" r:id="rId30"/>
    <p:sldId id="427" r:id="rId31"/>
    <p:sldId id="428" r:id="rId32"/>
    <p:sldId id="295" r:id="rId33"/>
    <p:sldId id="296" r:id="rId34"/>
    <p:sldId id="297" r:id="rId35"/>
    <p:sldId id="318" r:id="rId36"/>
    <p:sldId id="266" r:id="rId37"/>
    <p:sldId id="267" r:id="rId38"/>
    <p:sldId id="265" r:id="rId39"/>
    <p:sldId id="268" r:id="rId40"/>
    <p:sldId id="269" r:id="rId41"/>
    <p:sldId id="429" r:id="rId42"/>
    <p:sldId id="43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997C47-A643-48E3-8182-951534B18283}">
          <p14:sldIdLst>
            <p14:sldId id="256"/>
            <p14:sldId id="435"/>
            <p14:sldId id="294"/>
            <p14:sldId id="292"/>
            <p14:sldId id="293"/>
            <p14:sldId id="421"/>
            <p14:sldId id="433"/>
            <p14:sldId id="422"/>
            <p14:sldId id="437"/>
            <p14:sldId id="261"/>
            <p14:sldId id="262"/>
            <p14:sldId id="263"/>
            <p14:sldId id="264"/>
            <p14:sldId id="314"/>
            <p14:sldId id="315"/>
            <p14:sldId id="316"/>
            <p14:sldId id="317"/>
            <p14:sldId id="438"/>
            <p14:sldId id="284"/>
            <p14:sldId id="285"/>
            <p14:sldId id="286"/>
            <p14:sldId id="287"/>
            <p14:sldId id="288"/>
            <p14:sldId id="289"/>
            <p14:sldId id="290"/>
            <p14:sldId id="291"/>
            <p14:sldId id="426"/>
            <p14:sldId id="427"/>
            <p14:sldId id="428"/>
            <p14:sldId id="295"/>
            <p14:sldId id="296"/>
            <p14:sldId id="297"/>
            <p14:sldId id="318"/>
            <p14:sldId id="266"/>
            <p14:sldId id="267"/>
            <p14:sldId id="265"/>
            <p14:sldId id="268"/>
            <p14:sldId id="269"/>
            <p14:sldId id="429"/>
            <p14:sldId id="4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44648-F8D4-4C58-9713-06524C6D279D}"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CE320-5D25-4161-97FD-B8BA86FE07A6}" type="slidenum">
              <a:rPr lang="en-US" smtClean="0"/>
              <a:t>‹#›</a:t>
            </a:fld>
            <a:endParaRPr lang="en-US"/>
          </a:p>
        </p:txBody>
      </p:sp>
    </p:spTree>
    <p:extLst>
      <p:ext uri="{BB962C8B-B14F-4D97-AF65-F5344CB8AC3E}">
        <p14:creationId xmlns:p14="http://schemas.microsoft.com/office/powerpoint/2010/main" val="353544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dirty="0">
                <a:solidFill>
                  <a:srgbClr val="FFFFFF"/>
                </a:solidFill>
                <a:latin typeface="Times New Roman" panose="02020603050405020304" pitchFamily="18" charset="0"/>
                <a:cs typeface="Times New Roman" panose="02020603050405020304" pitchFamily="18" charset="0"/>
              </a:rPr>
              <a:t>In other words, a class activation map lets us see which regions in the image were relevant to this class.</a:t>
            </a:r>
            <a:endParaRPr lang="zh-CN" altLang="en-US" dirty="0"/>
          </a:p>
        </p:txBody>
      </p:sp>
      <p:sp>
        <p:nvSpPr>
          <p:cNvPr id="4" name="灯片编号占位符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E6E22D-3AC3-4E8D-A6D8-68AD62C17B9F}" type="slidenum">
              <a:rPr kumimoji="0" lang="zh-CN" altLang="en-US" sz="1800" b="0" i="0" u="none" strike="noStrike" kern="1200" cap="none" spc="0" normalizeH="0" baseline="0" noProof="0" smtClean="0">
                <a:ln>
                  <a:noFill/>
                </a:ln>
                <a:solidFill>
                  <a:srgbClr val="000000"/>
                </a:solidFill>
                <a:effectLst/>
                <a:uLnTx/>
                <a:uFillTx/>
                <a:latin typeface="Arial"/>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CN" altLang="en-US" sz="1800" b="0" i="0" u="none" strike="noStrike" kern="1200" cap="none" spc="0" normalizeH="0" baseline="0" noProof="0">
              <a:ln>
                <a:noFill/>
              </a:ln>
              <a:solidFill>
                <a:srgbClr val="000000"/>
              </a:solidFill>
              <a:effectLst/>
              <a:uLnTx/>
              <a:uFillTx/>
              <a:latin typeface="Arial"/>
              <a:ea typeface="宋体" panose="02010600030101010101" pitchFamily="2" charset="-122"/>
              <a:cs typeface="+mn-cs"/>
            </a:endParaRPr>
          </a:p>
        </p:txBody>
      </p:sp>
    </p:spTree>
    <p:extLst>
      <p:ext uri="{BB962C8B-B14F-4D97-AF65-F5344CB8AC3E}">
        <p14:creationId xmlns:p14="http://schemas.microsoft.com/office/powerpoint/2010/main" val="50952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defined it as the ‘at-the-end’ sequence.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579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dynamic attribute, or the temporal rule defines how we score the input detection scores.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98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repeat  this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26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here is to model an action as a sequence of temporally dynamic attributes.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78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perform zero-shot classification on a more fine-grained surgical gestures. Specifically, we map signatures (2) “at beginning” and (3) “at end” to (0) “never”. Notice that accuracy increases by almost 20% when dynamic signatures are used. This is due to an inherent confusion between gestures 4 and 6—the static-signature model overwhelmingly predicts gesture 4 for gesture 6, because these gestures’ signatures differ only in the temporal duration of a single attribute.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27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IS BACK HERE</a:t>
            </a:r>
          </a:p>
          <a:p>
            <a:r>
              <a:rPr lang="en-US" dirty="0"/>
              <a:t>We can extend the zero-shot classification scenario to perform joint classification and segmentation in a zero-shot manner by defining a sequence-level score function over M hypothesized segments: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00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 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06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 in zero-shot action recognition defines each signature over a set of attributes that are static—i.e. each attribute is presumed to be constant through the duration of the action. However, in many scenarios the actions of interest are distinguished by their time evolution rather than the presence or absence of static attributes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08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define action signatures as finite-state acceptors that implement time-varying rules. Each signature accepts a sequence of attribute detections.</a:t>
            </a:r>
          </a:p>
          <a:p>
            <a:endParaRPr lang="en-US" dirty="0"/>
          </a:p>
          <a:p>
            <a:r>
              <a:rPr lang="en-US" dirty="0"/>
              <a:t>we have illustrated state machines implementing the two rules for “Person appears” seen on the left. Each edge is labeled with the token it accepts. TOP: The rule “absent, then present” implemented as a machine that accepts one or more non-detections followed by one or more detections. BOTTOM: The rule “absent for first 75%, then present for remaining 25%”, instantiated for a length-4 sequence.</a:t>
            </a:r>
          </a:p>
          <a:p>
            <a:endParaRPr lang="en-US" dirty="0"/>
          </a:p>
          <a:p>
            <a:r>
              <a:rPr lang="en-US" dirty="0"/>
              <a:t>At inference time we receive a sequence of attribute detection scores from some black-box system, and need to determine its compatibility with our set of pre-defined attribute signatures. To do so, for each detection sequence, we first instantiate a finite-state transducer that accepts sample indices as input, gives detections as output, and whose weights correspond to attribute detection scores.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99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TK BACK HERE:  This is show concretely how we perform our zero-shot action classification. Compared to previous works that consume the entire video as one piece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77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detect attribute signals per local video segments and model the video as a time series of such local snippets.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971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assume this video contains 4 segments. Note that we can work with arbitrary length segments.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58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segment, we can compute the probability that we observe the given attribute.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484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attribute detection scores as input, we then refer to the expected temporal behavior of the attribute (or action signatures) defined for the query activity.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01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5F8A-9A5F-4365-8874-D9E96C9D2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0AAC1-BA94-43E6-B26C-CAD8B214E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B796E-7058-4EEA-86CE-E379D901E471}"/>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C412A8BE-E509-4F41-AC37-C5767EC1B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5CAA6-8D32-4F1F-8001-311767A2CBA7}"/>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47140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64AE-3840-4943-923F-7C68452AF6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D46341-CF27-41F7-8FB3-1BB0E2C14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39750-96DC-41CE-A57A-0B13CA47142A}"/>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924DC61E-9203-4B3A-8A32-90AA6E306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46993-50D4-49F4-80CD-D02D4279EC6A}"/>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233475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4372A-5E81-4949-BD47-F5AB9B763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CE5B48-B54F-45CD-8989-017002D139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4B78B-2B95-4C4A-B8EC-1A4BD83141FB}"/>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B70DEA76-3DA7-4CB0-9D01-849CBAF49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353F8-8B07-4DDF-9DB7-E683C4749B7D}"/>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63457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0BA4-13AE-471C-80F0-4B9237D05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20446-A921-43E5-93D6-EF403C01CB9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4FEC11-A9BA-4078-A071-B3388A9430BF}"/>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4B3743E6-E078-4D63-8CEA-373A276791B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0216257-64D3-4CD6-952D-7F304A493818}"/>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811469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77E1-EF9C-4DEC-A3DD-D6C31C12C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B09DF-31E5-4FA3-854A-D8FD2816F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1CB07-DC56-4DB0-8D81-B2D0EE548142}"/>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E655040F-8312-423C-BFA8-015438B18DB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E6C9973-E95A-4D8F-9024-34BC5FB1594C}"/>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42422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7932-371F-4304-87AF-3CF5CA365DC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FE733C-289F-4900-AF54-318B76B4844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505087-9FDE-464A-A8E0-5B8F3C7296A4}"/>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42E627E1-38AE-4944-9893-C756BDF4EB9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E87E2350-E055-4D02-A8C5-691F2FD9E842}"/>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85493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38A4-E847-401A-942A-7ED28C217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A3631-682E-4D2E-9798-ADAEE06A41CC}"/>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FF5CC-D29A-45D5-8E22-24492F7EFA1C}"/>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7E4FA-28D6-4A10-B09B-13AC3BD008F2}"/>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6" name="Footer Placeholder 5">
            <a:extLst>
              <a:ext uri="{FF2B5EF4-FFF2-40B4-BE49-F238E27FC236}">
                <a16:creationId xmlns:a16="http://schemas.microsoft.com/office/drawing/2014/main" id="{75764EFB-907C-41BB-B9E2-C6458B1DD43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EC04AEE-20D5-4BAE-87D9-ABAF72FC8D23}"/>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148947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A582-2D2F-456C-B12B-C4477F37C1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86D4D-663A-4256-9638-6D9F0C32478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A13A8-5F50-43AE-B21E-0881918C4D7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8CE042-EC79-447A-8BFA-63998124F9B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10A4D3-821A-4483-AA20-9156FEB5251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D7E27-F260-47E2-B04E-028FB63BFA6D}"/>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8" name="Footer Placeholder 7">
            <a:extLst>
              <a:ext uri="{FF2B5EF4-FFF2-40B4-BE49-F238E27FC236}">
                <a16:creationId xmlns:a16="http://schemas.microsoft.com/office/drawing/2014/main" id="{6EAD2530-3247-4139-BC4F-9458A7DF20EE}"/>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1B392DF2-826B-46A5-A22F-9A0FD2E8C850}"/>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8813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65D1-A6A0-4480-A456-D39591745F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3052B6-208F-4D5C-8F8B-9EC3381C5F39}"/>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4" name="Footer Placeholder 3">
            <a:extLst>
              <a:ext uri="{FF2B5EF4-FFF2-40B4-BE49-F238E27FC236}">
                <a16:creationId xmlns:a16="http://schemas.microsoft.com/office/drawing/2014/main" id="{67FE7EEB-8782-4E3E-9291-F9BF72ECAD24}"/>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53408611-1A36-441E-99B3-9906B277C299}"/>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115007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26942-5DF8-4CA7-8927-56FAB1CDE6DD}"/>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3" name="Footer Placeholder 2">
            <a:extLst>
              <a:ext uri="{FF2B5EF4-FFF2-40B4-BE49-F238E27FC236}">
                <a16:creationId xmlns:a16="http://schemas.microsoft.com/office/drawing/2014/main" id="{1A8400B4-9446-40B2-BE3B-373242C892E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DDDBEAE3-EBCF-4EE6-A860-537C009F63E8}"/>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2527532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90B2-E8F7-4071-B4A4-5CB6B32E8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48F2D-0572-4EC6-ACA4-982CCA66708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EF81B-2DC9-4D50-B2A2-DC287652609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4C497-91FD-4605-8DB7-BE895B3FCBA3}"/>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6" name="Footer Placeholder 5">
            <a:extLst>
              <a:ext uri="{FF2B5EF4-FFF2-40B4-BE49-F238E27FC236}">
                <a16:creationId xmlns:a16="http://schemas.microsoft.com/office/drawing/2014/main" id="{1310F087-5126-40D6-BCE0-4CE36C29F73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90CA97E9-57CA-43B2-9755-B8CE95A08A08}"/>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189160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D4E71-187A-4D65-9023-394E500F5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171FE-0571-4069-B1E2-E93E61A36A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D6388-37EE-4AB0-8393-3442AABA6FA2}"/>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C9ACC20A-A370-411E-A3CF-C201774DB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20C03-E1C1-4FF3-8109-7C06645CB8D4}"/>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2219346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ABDD-CF6D-444B-9C1A-8EDF49BA8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2EE5B-91AE-49D1-B102-B2C7497358A6}"/>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55B518D-96DB-4FBA-BC1F-EDC23438784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8B544-2648-47D8-8993-41C056F9438A}"/>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6" name="Footer Placeholder 5">
            <a:extLst>
              <a:ext uri="{FF2B5EF4-FFF2-40B4-BE49-F238E27FC236}">
                <a16:creationId xmlns:a16="http://schemas.microsoft.com/office/drawing/2014/main" id="{49942EC0-A949-4BF4-9D02-297CECF4BAE9}"/>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9628567-57B4-4574-B040-F6765FEAF222}"/>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416625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97E-CC44-47AD-8FC2-0DE527638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A615D-8EF0-4D8F-A8DA-A5009EB42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CC621-A5B7-47B2-ADF8-8CCF79BD4E3A}"/>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0A7EDB80-9F31-40AB-8B0A-DB29DE287D0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0DE455A-1AC3-4D3E-ABED-A7E9468138A3}"/>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88845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C6B84-CD47-48AC-9D68-832545A5271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FEF8D1-C147-4557-9FF3-1228F80AF44B}"/>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AD20F-2BCF-45ED-AD42-830AFE22190A}"/>
              </a:ext>
            </a:extLst>
          </p:cNvPr>
          <p:cNvSpPr>
            <a:spLocks noGrp="1"/>
          </p:cNvSpPr>
          <p:nvPr>
            <p:ph type="dt" sz="half" idx="10"/>
          </p:nvPr>
        </p:nvSpPr>
        <p:spPr/>
        <p:txBody>
          <a:body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DB7FCEC4-C264-4CD9-ACE3-16B2183EE62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40A9991-376B-43EE-87BA-8D8EEA212BF8}"/>
              </a:ext>
            </a:extLst>
          </p:cNvPr>
          <p:cNvSpPr>
            <a:spLocks noGrp="1"/>
          </p:cNvSpPr>
          <p:nvPr>
            <p:ph type="sldNum" sz="quarter" idx="12"/>
          </p:nvPr>
        </p:nvSpPr>
        <p:spPr/>
        <p:txBody>
          <a:body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12830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aculty">
    <p:bg>
      <p:bgPr>
        <a:solidFill>
          <a:srgbClr val="002D72"/>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361951" y="2610699"/>
            <a:ext cx="8398227" cy="1468439"/>
          </a:xfrm>
          <a:prstGeom prst="rect">
            <a:avLst/>
          </a:prstGeom>
          <a:noFill/>
          <a:ln>
            <a:miter lim="800000"/>
            <a:headEnd/>
            <a:tailEnd/>
          </a:ln>
        </p:spPr>
        <p:txBody>
          <a:bodyPr lIns="91418" tIns="45710" rIns="91418" bIns="45710" anchor="b">
            <a:normAutofit/>
          </a:bodyPr>
          <a:lstStyle>
            <a:lvl1pPr>
              <a:defRPr sz="3733">
                <a:latin typeface="Calibri"/>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548641" y="4383617"/>
            <a:ext cx="9365827" cy="1427904"/>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667" baseline="0">
                <a:solidFill>
                  <a:srgbClr val="FFE0B3"/>
                </a:solidFill>
                <a:latin typeface="Calibri"/>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9991051" y="4383617"/>
            <a:ext cx="18288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867">
                <a:solidFill>
                  <a:srgbClr val="FFFFFF"/>
                </a:solidFill>
                <a:latin typeface="+mj-lt"/>
                <a:cs typeface="Arial"/>
              </a:defRPr>
            </a:lvl1pPr>
          </a:lstStyle>
          <a:p>
            <a:r>
              <a:rPr lang="en-US" dirty="0"/>
              <a:t>Drag image to placeholder or click icon to add</a:t>
            </a:r>
          </a:p>
        </p:txBody>
      </p:sp>
      <p:sp>
        <p:nvSpPr>
          <p:cNvPr id="3" name="Text Placeholder 1"/>
          <p:cNvSpPr>
            <a:spLocks noGrp="1"/>
          </p:cNvSpPr>
          <p:nvPr>
            <p:ph type="body" sz="quarter" idx="12" hasCustomPrompt="1"/>
          </p:nvPr>
        </p:nvSpPr>
        <p:spPr>
          <a:xfrm>
            <a:off x="361951" y="6212417"/>
            <a:ext cx="8424333" cy="528320"/>
          </a:xfrm>
          <a:ln>
            <a:noFill/>
          </a:ln>
        </p:spPr>
        <p:txBody>
          <a:bodyPr anchor="b">
            <a:noAutofit/>
          </a:bodyPr>
          <a:lstStyle>
            <a:lvl1pPr marL="0" indent="0">
              <a:buNone/>
              <a:defRPr sz="1867" i="1" baseline="0">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336551" y="4220633"/>
            <a:ext cx="8753263" cy="0"/>
          </a:xfrm>
          <a:prstGeom prst="line">
            <a:avLst/>
          </a:prstGeom>
          <a:noFill/>
          <a:ln w="9525">
            <a:solidFill>
              <a:srgbClr val="FFFFFF"/>
            </a:solidFill>
            <a:round/>
            <a:headEnd type="none" w="sm" len="sm"/>
            <a:tailEnd type="none" w="sm" len="sm"/>
          </a:ln>
        </p:spPr>
      </p:cxnSp>
      <p:pic>
        <p:nvPicPr>
          <p:cNvPr id="12" name="Picture 11" descr="Watermark of Johns Hopkins University shield logo."/>
          <p:cNvPicPr>
            <a:picLocks noChangeAspect="1"/>
          </p:cNvPicPr>
          <p:nvPr userDrawn="1"/>
        </p:nvPicPr>
        <p:blipFill>
          <a:blip r:embed="rId4"/>
          <a:stretch>
            <a:fillRect/>
          </a:stretch>
        </p:blipFill>
        <p:spPr>
          <a:xfrm>
            <a:off x="6513449" y="195839"/>
            <a:ext cx="7192131" cy="7769601"/>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3634789" cy="2568949"/>
          </a:xfrm>
          <a:prstGeom prst="rect">
            <a:avLst/>
          </a:prstGeom>
        </p:spPr>
      </p:pic>
    </p:spTree>
    <p:extLst>
      <p:ext uri="{BB962C8B-B14F-4D97-AF65-F5344CB8AC3E}">
        <p14:creationId xmlns:p14="http://schemas.microsoft.com/office/powerpoint/2010/main" val="3685928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faculty">
    <p:bg>
      <p:bgPr>
        <a:solidFill>
          <a:srgbClr val="002D72"/>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361951" y="2610699"/>
            <a:ext cx="8398227" cy="1468439"/>
          </a:xfrm>
          <a:prstGeom prst="rect">
            <a:avLst/>
          </a:prstGeom>
          <a:noFill/>
          <a:ln>
            <a:miter lim="800000"/>
            <a:headEnd/>
            <a:tailEnd/>
          </a:ln>
        </p:spPr>
        <p:txBody>
          <a:bodyPr lIns="91418" tIns="45710" rIns="91418" bIns="45710" anchor="b">
            <a:normAutofit/>
          </a:bodyPr>
          <a:lstStyle>
            <a:lvl1pPr>
              <a:defRPr sz="3733">
                <a:latin typeface="Calibri"/>
                <a:cs typeface="Calibri"/>
              </a:defRPr>
            </a:lvl1pPr>
          </a:lstStyle>
          <a:p>
            <a:r>
              <a:rPr lang="en-US" dirty="0"/>
              <a:t>Click to enter presentation title</a:t>
            </a:r>
          </a:p>
        </p:txBody>
      </p:sp>
      <p:sp>
        <p:nvSpPr>
          <p:cNvPr id="6" name="Faculty Name 1"/>
          <p:cNvSpPr>
            <a:spLocks noGrp="1" noChangeArrowheads="1"/>
          </p:cNvSpPr>
          <p:nvPr>
            <p:ph type="subTitle" idx="1" hasCustomPrompt="1"/>
            <p:custDataLst>
              <p:tags r:id="rId2"/>
            </p:custDataLst>
          </p:nvPr>
        </p:nvSpPr>
        <p:spPr bwMode="auto">
          <a:xfrm>
            <a:off x="361952" y="4377268"/>
            <a:ext cx="3864609" cy="1427904"/>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400">
                <a:solidFill>
                  <a:srgbClr val="FFE0B3"/>
                </a:solidFill>
                <a:latin typeface="+mj-lt"/>
                <a:cs typeface="Calibri"/>
              </a:defRPr>
            </a:lvl1pPr>
          </a:lstStyle>
          <a:p>
            <a:r>
              <a:rPr lang="en-US" dirty="0"/>
              <a:t>Click to add faculty 1 name</a:t>
            </a:r>
          </a:p>
        </p:txBody>
      </p:sp>
      <p:sp>
        <p:nvSpPr>
          <p:cNvPr id="12" name="Faculty Photo 1"/>
          <p:cNvSpPr>
            <a:spLocks noGrp="1"/>
          </p:cNvSpPr>
          <p:nvPr>
            <p:ph type="pic" sz="quarter" idx="13" hasCustomPrompt="1"/>
          </p:nvPr>
        </p:nvSpPr>
        <p:spPr>
          <a:xfrm>
            <a:off x="4342091" y="4383617"/>
            <a:ext cx="18288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867">
                <a:solidFill>
                  <a:srgbClr val="FFFFFF"/>
                </a:solidFill>
                <a:latin typeface="+mj-lt"/>
                <a:cs typeface="Arial"/>
              </a:defRPr>
            </a:lvl1pPr>
          </a:lstStyle>
          <a:p>
            <a:r>
              <a:rPr lang="en-US" dirty="0"/>
              <a:t>Drag image to placeholder or click icon to add</a:t>
            </a:r>
          </a:p>
        </p:txBody>
      </p:sp>
      <p:sp>
        <p:nvSpPr>
          <p:cNvPr id="3" name="Faculty Name 2"/>
          <p:cNvSpPr>
            <a:spLocks noGrp="1"/>
          </p:cNvSpPr>
          <p:nvPr>
            <p:ph type="body" sz="quarter" idx="15" hasCustomPrompt="1"/>
          </p:nvPr>
        </p:nvSpPr>
        <p:spPr>
          <a:xfrm>
            <a:off x="6246011" y="4383617"/>
            <a:ext cx="3629508" cy="1421555"/>
          </a:xfrm>
          <a:ln>
            <a:noFill/>
          </a:ln>
        </p:spPr>
        <p:txBody>
          <a:bodyPr/>
          <a:lstStyle>
            <a:lvl1pPr marL="0" indent="0" algn="r">
              <a:spcBef>
                <a:spcPts val="0"/>
              </a:spcBef>
              <a:buNone/>
              <a:defRPr baseline="0">
                <a:solidFill>
                  <a:srgbClr val="FFE0B3"/>
                </a:solidFill>
              </a:defRPr>
            </a:lvl1pPr>
            <a:lvl2pPr marL="609585" indent="0">
              <a:buNone/>
              <a:defRPr/>
            </a:lvl2pPr>
            <a:lvl3pPr marL="1064657" indent="0">
              <a:buNone/>
              <a:defRPr/>
            </a:lvl3pPr>
            <a:lvl4pPr marL="1828754" indent="0">
              <a:buNone/>
              <a:defRPr/>
            </a:lvl4pPr>
            <a:lvl5pPr marL="2438339" indent="0">
              <a:buNone/>
              <a:defRPr/>
            </a:lvl5pPr>
          </a:lstStyle>
          <a:p>
            <a:pPr lvl="0"/>
            <a:r>
              <a:rPr lang="en-US" dirty="0"/>
              <a:t>Click to add faculty 2 name</a:t>
            </a:r>
          </a:p>
        </p:txBody>
      </p:sp>
      <p:sp>
        <p:nvSpPr>
          <p:cNvPr id="7" name="Faculty Photo 2"/>
          <p:cNvSpPr>
            <a:spLocks noGrp="1"/>
          </p:cNvSpPr>
          <p:nvPr>
            <p:ph type="pic" sz="quarter" idx="11" hasCustomPrompt="1"/>
          </p:nvPr>
        </p:nvSpPr>
        <p:spPr>
          <a:xfrm>
            <a:off x="9991051" y="4383617"/>
            <a:ext cx="18288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867">
                <a:solidFill>
                  <a:srgbClr val="FFFFFF"/>
                </a:solidFill>
                <a:latin typeface="+mj-lt"/>
                <a:cs typeface="Arial"/>
              </a:defRPr>
            </a:lvl1pPr>
          </a:lstStyle>
          <a:p>
            <a:r>
              <a:rPr lang="en-US" dirty="0"/>
              <a:t>Drag image to placeholder or click icon to add</a:t>
            </a:r>
          </a:p>
        </p:txBody>
      </p:sp>
      <p:sp>
        <p:nvSpPr>
          <p:cNvPr id="13" name="Text Placeholder 1"/>
          <p:cNvSpPr>
            <a:spLocks noGrp="1"/>
          </p:cNvSpPr>
          <p:nvPr>
            <p:ph type="body" sz="quarter" idx="12" hasCustomPrompt="1"/>
          </p:nvPr>
        </p:nvSpPr>
        <p:spPr>
          <a:xfrm>
            <a:off x="361951" y="6212417"/>
            <a:ext cx="8424333" cy="528320"/>
          </a:xfrm>
          <a:ln>
            <a:noFill/>
          </a:ln>
        </p:spPr>
        <p:txBody>
          <a:bodyPr anchor="b">
            <a:noAutofit/>
          </a:bodyPr>
          <a:lstStyle>
            <a:lvl1pPr marL="0" indent="0">
              <a:buNone/>
              <a:defRPr sz="1867" i="1">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336551" y="4220633"/>
            <a:ext cx="8753263" cy="0"/>
          </a:xfrm>
          <a:prstGeom prst="line">
            <a:avLst/>
          </a:prstGeom>
          <a:noFill/>
          <a:ln w="9525">
            <a:solidFill>
              <a:srgbClr val="FFFFFF"/>
            </a:solidFill>
            <a:round/>
            <a:headEnd type="none" w="sm" len="sm"/>
            <a:tailEnd type="none" w="sm" len="sm"/>
          </a:ln>
        </p:spPr>
      </p:cxnSp>
      <p:pic>
        <p:nvPicPr>
          <p:cNvPr id="16" name="Picture 15" descr="Watermark of Johns Hopkins University shield logo."/>
          <p:cNvPicPr>
            <a:picLocks noChangeAspect="1"/>
          </p:cNvPicPr>
          <p:nvPr userDrawn="1"/>
        </p:nvPicPr>
        <p:blipFill>
          <a:blip r:embed="rId4"/>
          <a:stretch>
            <a:fillRect/>
          </a:stretch>
        </p:blipFill>
        <p:spPr>
          <a:xfrm>
            <a:off x="6513449" y="195839"/>
            <a:ext cx="7192131" cy="7769601"/>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3634789" cy="2568949"/>
          </a:xfrm>
          <a:prstGeom prst="rect">
            <a:avLst/>
          </a:prstGeom>
        </p:spPr>
      </p:pic>
    </p:spTree>
    <p:extLst>
      <p:ext uri="{BB962C8B-B14F-4D97-AF65-F5344CB8AC3E}">
        <p14:creationId xmlns:p14="http://schemas.microsoft.com/office/powerpoint/2010/main" val="2320032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002D7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42243" y="4344670"/>
            <a:ext cx="6515100" cy="1724236"/>
          </a:xfrm>
        </p:spPr>
        <p:txBody>
          <a:bodyPr anchor="t">
            <a:normAutofit/>
          </a:bodyPr>
          <a:lstStyle>
            <a:lvl1pPr>
              <a:defRPr sz="2933">
                <a:solidFill>
                  <a:srgbClr val="FFE0B3"/>
                </a:solidFill>
              </a:defRPr>
            </a:lvl1pPr>
          </a:lstStyle>
          <a:p>
            <a:r>
              <a:rPr lang="en-US" dirty="0"/>
              <a:t>Click to add section title</a:t>
            </a:r>
          </a:p>
        </p:txBody>
      </p:sp>
      <p:sp>
        <p:nvSpPr>
          <p:cNvPr id="6" name="Rectangle 5"/>
          <p:cNvSpPr/>
          <p:nvPr userDrawn="1"/>
        </p:nvSpPr>
        <p:spPr>
          <a:xfrm>
            <a:off x="130955" y="6286935"/>
            <a:ext cx="11952672" cy="492443"/>
          </a:xfrm>
          <a:prstGeom prst="rect">
            <a:avLst/>
          </a:prstGeom>
        </p:spPr>
        <p:txBody>
          <a:bodyPr wrap="square" lIns="0" tIns="0" rIns="0" bIns="0">
            <a:spAutoFit/>
          </a:bodyPr>
          <a:lstStyle/>
          <a:p>
            <a:pPr algn="ctr"/>
            <a:r>
              <a:rPr lang="en-US" sz="16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600" kern="1200" baseline="0" dirty="0">
                <a:solidFill>
                  <a:schemeClr val="bg1"/>
                </a:solidFill>
                <a:latin typeface="Calibri" charset="0"/>
                <a:ea typeface="ＭＳ Ｐゴシック" pitchFamily="-1" charset="-128"/>
                <a:cs typeface="Calibri Light"/>
              </a:rPr>
              <a:t> </a:t>
            </a:r>
            <a:r>
              <a:rPr lang="en-US" sz="1600" kern="1200" dirty="0">
                <a:solidFill>
                  <a:schemeClr val="bg1"/>
                </a:solidFill>
                <a:latin typeface="Calibri" charset="0"/>
                <a:ea typeface="ＭＳ Ｐゴシック" pitchFamily="-1" charset="-128"/>
                <a:cs typeface="Calibri Light"/>
              </a:rPr>
              <a:t>under</a:t>
            </a:r>
            <a:br>
              <a:rPr lang="en-US" sz="1600" kern="1200" dirty="0">
                <a:solidFill>
                  <a:schemeClr val="bg1"/>
                </a:solidFill>
                <a:latin typeface="Calibri" charset="0"/>
                <a:ea typeface="ＭＳ Ｐゴシック" pitchFamily="-1" charset="-128"/>
                <a:cs typeface="Calibri Light"/>
              </a:rPr>
            </a:br>
            <a:r>
              <a:rPr lang="en-US" sz="1600" kern="1200" dirty="0">
                <a:solidFill>
                  <a:schemeClr val="bg1"/>
                </a:solidFill>
                <a:latin typeface="Calibri" charset="0"/>
                <a:ea typeface="ＭＳ Ｐゴシック" pitchFamily="-1" charset="-128"/>
                <a:cs typeface="Calibri Light"/>
              </a:rPr>
              <a:t>rules of fair use for registered students in this course only. No additional copies of the copyrighted work may be made or distributed.</a:t>
            </a:r>
            <a:endParaRPr lang="en-US" sz="1600" dirty="0">
              <a:solidFill>
                <a:schemeClr val="bg1"/>
              </a:solidFill>
              <a:latin typeface="Calibri" charset="0"/>
              <a:cs typeface="Calibri Light"/>
            </a:endParaRPr>
          </a:p>
        </p:txBody>
      </p:sp>
      <p:cxnSp>
        <p:nvCxnSpPr>
          <p:cNvPr id="10" name="Straight Connector 1"/>
          <p:cNvCxnSpPr>
            <a:cxnSpLocks noChangeShapeType="1"/>
          </p:cNvCxnSpPr>
          <p:nvPr userDrawn="1"/>
        </p:nvCxnSpPr>
        <p:spPr bwMode="auto">
          <a:xfrm>
            <a:off x="342243" y="4220634"/>
            <a:ext cx="6546851" cy="2117"/>
          </a:xfrm>
          <a:prstGeom prst="line">
            <a:avLst/>
          </a:prstGeom>
          <a:noFill/>
          <a:ln w="9525">
            <a:solidFill>
              <a:srgbClr val="FFFFFF"/>
            </a:solidFill>
            <a:round/>
            <a:headEnd type="none" w="sm" len="sm"/>
            <a:tailEnd type="none" w="sm" len="sm"/>
          </a:ln>
        </p:spPr>
      </p:cxnSp>
      <p:pic>
        <p:nvPicPr>
          <p:cNvPr id="8" name="Picture 7" descr="Watermark of Johns Hopkins University shield logo."/>
          <p:cNvPicPr>
            <a:picLocks noChangeAspect="1"/>
          </p:cNvPicPr>
          <p:nvPr userDrawn="1"/>
        </p:nvPicPr>
        <p:blipFill>
          <a:blip r:embed="rId2"/>
          <a:stretch>
            <a:fillRect/>
          </a:stretch>
        </p:blipFill>
        <p:spPr>
          <a:xfrm>
            <a:off x="6513449" y="195839"/>
            <a:ext cx="7192131" cy="776960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634789" cy="2568949"/>
          </a:xfrm>
          <a:prstGeom prst="rect">
            <a:avLst/>
          </a:prstGeom>
        </p:spPr>
      </p:pic>
    </p:spTree>
    <p:extLst>
      <p:ext uri="{BB962C8B-B14F-4D97-AF65-F5344CB8AC3E}">
        <p14:creationId xmlns:p14="http://schemas.microsoft.com/office/powerpoint/2010/main" val="153698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a:t>
            </a:r>
          </a:p>
        </p:txBody>
      </p:sp>
      <p:sp>
        <p:nvSpPr>
          <p:cNvPr id="3" name="Content Placeholder 1"/>
          <p:cNvSpPr>
            <a:spLocks noGrp="1"/>
          </p:cNvSpPr>
          <p:nvPr>
            <p:ph idx="1" hasCustomPrompt="1"/>
          </p:nvPr>
        </p:nvSpPr>
        <p:spPr/>
        <p:txBody>
          <a:bodyPr/>
          <a:lstStyle>
            <a:lvl1pPr marL="385224" indent="-385224">
              <a:buFont typeface="Arial" panose="020B0604020202020204" pitchFamily="34" charset="0"/>
              <a:buChar char="►"/>
              <a:defRPr baseline="0"/>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1722434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Bullets &amp; Wid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 &amp; wide image/content</a:t>
            </a:r>
          </a:p>
        </p:txBody>
      </p:sp>
      <p:sp>
        <p:nvSpPr>
          <p:cNvPr id="3" name="Content Placeholder 1"/>
          <p:cNvSpPr>
            <a:spLocks noGrp="1"/>
          </p:cNvSpPr>
          <p:nvPr>
            <p:ph idx="1" hasCustomPrompt="1"/>
          </p:nvPr>
        </p:nvSpPr>
        <p:spPr>
          <a:xfrm>
            <a:off x="199085" y="1600202"/>
            <a:ext cx="11810881" cy="2219959"/>
          </a:xfrm>
        </p:spPr>
        <p:txBody>
          <a:bodyPr/>
          <a:lstStyle>
            <a:lvl1pPr marL="385224" indent="-385224">
              <a:buFont typeface="Arial" panose="020B0604020202020204" pitchFamily="34" charset="0"/>
              <a:buChar char="►"/>
              <a:defRPr baseline="0"/>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99084" y="3901442"/>
            <a:ext cx="11810881" cy="2219959"/>
          </a:xfrm>
        </p:spPr>
        <p:txBody>
          <a:bodyPr/>
          <a:lstStyle>
            <a:lvl1pPr marL="385224" indent="-385224">
              <a:buFont typeface="Arial" panose="020B0604020202020204" pitchFamily="34" charset="0"/>
              <a:buChar char="►"/>
              <a:defRPr baseline="0"/>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3618374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content">
    <p:bg>
      <p:bgPr>
        <a:solidFill>
          <a:srgbClr val="FCFCFC"/>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two columns of content</a:t>
            </a:r>
          </a:p>
        </p:txBody>
      </p:sp>
      <p:sp>
        <p:nvSpPr>
          <p:cNvPr id="8" name="Content Placeholder 1"/>
          <p:cNvSpPr>
            <a:spLocks noGrp="1"/>
          </p:cNvSpPr>
          <p:nvPr>
            <p:ph idx="13" hasCustomPrompt="1"/>
          </p:nvPr>
        </p:nvSpPr>
        <p:spPr>
          <a:xfrm>
            <a:off x="199085" y="1600201"/>
            <a:ext cx="5855352" cy="4525963"/>
          </a:xfrm>
        </p:spPr>
        <p:txBody>
          <a:bodyPr/>
          <a:lstStyle>
            <a:lvl1pPr marL="385224" indent="-385224">
              <a:buFont typeface="Arial" panose="020B0604020202020204" pitchFamily="34" charset="0"/>
              <a:buChar char="►"/>
              <a:defRPr baseline="0"/>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6153689" y="1601896"/>
            <a:ext cx="5856276" cy="4525963"/>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771171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bullets &amp;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 &amp; image</a:t>
            </a:r>
          </a:p>
        </p:txBody>
      </p:sp>
      <p:sp>
        <p:nvSpPr>
          <p:cNvPr id="3" name="Content Placeholder 1"/>
          <p:cNvSpPr>
            <a:spLocks noGrp="1"/>
          </p:cNvSpPr>
          <p:nvPr>
            <p:ph idx="1" hasCustomPrompt="1"/>
          </p:nvPr>
        </p:nvSpPr>
        <p:spPr>
          <a:xfrm>
            <a:off x="199085" y="1600201"/>
            <a:ext cx="6655529" cy="4525963"/>
          </a:xfrm>
        </p:spPr>
        <p:txBody>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Picture Placeholder 1"/>
          <p:cNvSpPr>
            <a:spLocks noGrp="1"/>
          </p:cNvSpPr>
          <p:nvPr>
            <p:ph type="pic" sz="quarter" idx="13"/>
          </p:nvPr>
        </p:nvSpPr>
        <p:spPr>
          <a:xfrm>
            <a:off x="6963834" y="1600201"/>
            <a:ext cx="5046133" cy="4525963"/>
          </a:xfrm>
          <a:ln>
            <a:solidFill>
              <a:schemeClr val="bg1">
                <a:lumMod val="75000"/>
              </a:schemeClr>
            </a:solidFill>
          </a:ln>
        </p:spPr>
        <p:txBody>
          <a:bodyPr/>
          <a:lstStyle>
            <a:lvl1pPr marL="0" indent="0">
              <a:buNone/>
              <a:defRPr/>
            </a:lvl1pPr>
          </a:lstStyle>
          <a:p>
            <a:r>
              <a:rPr lang="en-US"/>
              <a:t>Click icon to add picture</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165573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1F1B-005F-42EB-827D-C3528AC7F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381AA1-57A2-4F89-9DA1-FBF6015C9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22482-2114-4BA9-B7FC-34B06F393C63}"/>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C4835C9D-A604-4C87-BF3B-0403B0D5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9EC72-82BA-49F0-9C6C-CA88854ACA18}"/>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297952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ullets &amp; 2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085" y="71967"/>
            <a:ext cx="11810881" cy="1143000"/>
          </a:xfrm>
        </p:spPr>
        <p:txBody>
          <a:bodyPr/>
          <a:lstStyle/>
          <a:p>
            <a:r>
              <a:rPr lang="en-US" dirty="0"/>
              <a:t>Click to add slide title for slide with bullets and two images</a:t>
            </a:r>
          </a:p>
        </p:txBody>
      </p:sp>
      <p:sp>
        <p:nvSpPr>
          <p:cNvPr id="10" name="Content Placeholder 1"/>
          <p:cNvSpPr>
            <a:spLocks noGrp="1"/>
          </p:cNvSpPr>
          <p:nvPr>
            <p:ph idx="15" hasCustomPrompt="1"/>
          </p:nvPr>
        </p:nvSpPr>
        <p:spPr>
          <a:xfrm>
            <a:off x="199085" y="1600201"/>
            <a:ext cx="3350143" cy="4525963"/>
          </a:xfrm>
        </p:spPr>
        <p:txBody>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8" name="Picture Placeholder 1"/>
          <p:cNvSpPr>
            <a:spLocks noGrp="1"/>
          </p:cNvSpPr>
          <p:nvPr>
            <p:ph type="pic" sz="quarter" idx="14" hasCustomPrompt="1"/>
          </p:nvPr>
        </p:nvSpPr>
        <p:spPr>
          <a:xfrm>
            <a:off x="3709361" y="1600202"/>
            <a:ext cx="4074044" cy="4525433"/>
          </a:xfrm>
          <a:ln>
            <a:solidFill>
              <a:schemeClr val="bg1">
                <a:lumMod val="75000"/>
              </a:schemeClr>
            </a:solidFill>
          </a:ln>
        </p:spPr>
        <p:txBody>
          <a:bodyPr/>
          <a:lstStyle>
            <a:lvl1pPr marL="0" indent="0">
              <a:buNone/>
              <a:defRPr/>
            </a:lvl1pPr>
          </a:lstStyle>
          <a:p>
            <a:r>
              <a:rPr lang="en-US" dirty="0"/>
              <a:t>Click icon to add image or drag and drop image to placeholder</a:t>
            </a:r>
          </a:p>
        </p:txBody>
      </p:sp>
      <p:sp>
        <p:nvSpPr>
          <p:cNvPr id="7" name="Picture Placeholder 2"/>
          <p:cNvSpPr>
            <a:spLocks noGrp="1"/>
          </p:cNvSpPr>
          <p:nvPr>
            <p:ph type="pic" sz="quarter" idx="13" hasCustomPrompt="1"/>
          </p:nvPr>
        </p:nvSpPr>
        <p:spPr>
          <a:xfrm>
            <a:off x="7935921" y="1600202"/>
            <a:ext cx="4074044" cy="4525433"/>
          </a:xfrm>
          <a:ln>
            <a:solidFill>
              <a:schemeClr val="bg1">
                <a:lumMod val="75000"/>
              </a:schemeClr>
            </a:solidFill>
          </a:ln>
        </p:spPr>
        <p:txBody>
          <a:bodyPr/>
          <a:lstStyle>
            <a:lvl1pPr marL="0" marR="0" indent="0" algn="l" defTabSz="609585" rtl="0" eaLnBrk="1" fontAlgn="auto" latinLnBrk="0" hangingPunct="1">
              <a:lnSpc>
                <a:spcPct val="100000"/>
              </a:lnSpc>
              <a:spcBef>
                <a:spcPts val="3200"/>
              </a:spcBef>
              <a:spcAft>
                <a:spcPts val="0"/>
              </a:spcAft>
              <a:buClr>
                <a:srgbClr val="154780"/>
              </a:buClr>
              <a:buSzPct val="100000"/>
              <a:buFont typeface="Lucida Grande"/>
              <a:buNone/>
              <a:tabLst/>
              <a:defRPr/>
            </a:lvl1pPr>
          </a:lstStyle>
          <a:p>
            <a:r>
              <a:rPr lang="en-US" dirty="0"/>
              <a:t>Click icon to add image or drag and drop image to placeholder</a:t>
            </a:r>
          </a:p>
        </p:txBody>
      </p:sp>
      <p:sp>
        <p:nvSpPr>
          <p:cNvPr id="9"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157655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 for slide with table/content</a:t>
            </a:r>
          </a:p>
        </p:txBody>
      </p:sp>
      <p:sp>
        <p:nvSpPr>
          <p:cNvPr id="7" name="Text Placeholder 1"/>
          <p:cNvSpPr>
            <a:spLocks noGrp="1"/>
          </p:cNvSpPr>
          <p:nvPr>
            <p:ph type="body" sz="quarter" idx="14" hasCustomPrompt="1"/>
          </p:nvPr>
        </p:nvSpPr>
        <p:spPr>
          <a:xfrm>
            <a:off x="198967" y="1437641"/>
            <a:ext cx="11811000" cy="512233"/>
          </a:xfrm>
          <a:ln>
            <a:noFill/>
          </a:ln>
        </p:spPr>
        <p:txBody>
          <a:bodyPr/>
          <a:lstStyle>
            <a:lvl1pPr marL="0" indent="0" algn="ctr">
              <a:buNone/>
              <a:defRPr baseline="0"/>
            </a:lvl1pPr>
          </a:lstStyle>
          <a:p>
            <a:pPr lvl="0"/>
            <a:r>
              <a:rPr lang="en-US" dirty="0"/>
              <a:t>Click to add table title</a:t>
            </a:r>
          </a:p>
        </p:txBody>
      </p:sp>
      <p:sp>
        <p:nvSpPr>
          <p:cNvPr id="12" name="Content Placeholder 1"/>
          <p:cNvSpPr>
            <a:spLocks noGrp="1"/>
          </p:cNvSpPr>
          <p:nvPr>
            <p:ph sz="quarter" idx="16" hasCustomPrompt="1"/>
          </p:nvPr>
        </p:nvSpPr>
        <p:spPr>
          <a:xfrm>
            <a:off x="198967" y="2044700"/>
            <a:ext cx="11811000" cy="3970867"/>
          </a:xfrm>
        </p:spPr>
        <p:txBody>
          <a:bodyPr/>
          <a:lstStyle>
            <a:lvl1pPr marL="0" indent="0">
              <a:buNone/>
              <a:defRPr/>
            </a:lvl1pPr>
          </a:lstStyle>
          <a:p>
            <a:pPr lvl="0"/>
            <a:r>
              <a:rPr lang="en-US" dirty="0"/>
              <a:t>Click to add content</a:t>
            </a:r>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086265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amp;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title for slide with quote and image</a:t>
            </a:r>
          </a:p>
        </p:txBody>
      </p:sp>
      <p:sp>
        <p:nvSpPr>
          <p:cNvPr id="3" name="Content Placeholder 1"/>
          <p:cNvSpPr>
            <a:spLocks noGrp="1"/>
          </p:cNvSpPr>
          <p:nvPr>
            <p:ph idx="1" hasCustomPrompt="1"/>
          </p:nvPr>
        </p:nvSpPr>
        <p:spPr>
          <a:xfrm>
            <a:off x="199085" y="1600201"/>
            <a:ext cx="5883369" cy="4525963"/>
          </a:xfrm>
          <a:ln>
            <a:solidFill>
              <a:schemeClr val="bg1">
                <a:lumMod val="75000"/>
              </a:schemeClr>
            </a:solidFill>
            <a:prstDash val="sysDash"/>
          </a:ln>
        </p:spPr>
        <p:txBody>
          <a:bodyPr anchor="ctr"/>
          <a:lstStyle>
            <a:lvl1pPr marL="0" indent="0">
              <a:buNone/>
              <a:defRPr baseline="0">
                <a:latin typeface="Times New Roman"/>
                <a:cs typeface="Times New Roman"/>
              </a:defRPr>
            </a:lvl1pPr>
            <a:lvl2pPr marL="757748" indent="-378875">
              <a:defRPr/>
            </a:lvl2pPr>
            <a:lvl3pPr marL="757748" indent="313259">
              <a:defRPr/>
            </a:lvl3pPr>
            <a:lvl4pPr marL="1828754" indent="0">
              <a:buNone/>
              <a:defRPr/>
            </a:lvl4pPr>
            <a:lvl5pPr marL="2438339" indent="0">
              <a:buNone/>
              <a:defRPr/>
            </a:lvl5pPr>
          </a:lstStyle>
          <a:p>
            <a:pPr lvl="0"/>
            <a:r>
              <a:rPr lang="en-US" dirty="0"/>
              <a:t>Click to add quote</a:t>
            </a:r>
          </a:p>
        </p:txBody>
      </p:sp>
      <p:sp>
        <p:nvSpPr>
          <p:cNvPr id="7" name="Picture Placeholder 1"/>
          <p:cNvSpPr>
            <a:spLocks noGrp="1"/>
          </p:cNvSpPr>
          <p:nvPr>
            <p:ph type="pic" sz="quarter" idx="13"/>
          </p:nvPr>
        </p:nvSpPr>
        <p:spPr>
          <a:xfrm>
            <a:off x="6122245" y="1600201"/>
            <a:ext cx="5888736" cy="4525433"/>
          </a:xfrm>
        </p:spPr>
        <p:txBody>
          <a:bodyPr/>
          <a:lstStyle>
            <a:lvl1pPr marL="0" indent="0">
              <a:buNone/>
              <a:defRPr/>
            </a:lvl1pPr>
          </a:lstStyle>
          <a:p>
            <a:r>
              <a:rPr lang="en-US"/>
              <a:t>Click icon to add picture</a:t>
            </a:r>
            <a:endParaRPr lang="en-US" dirty="0"/>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3982009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title for slide with chart</a:t>
            </a:r>
          </a:p>
        </p:txBody>
      </p:sp>
      <p:sp>
        <p:nvSpPr>
          <p:cNvPr id="8" name="Chart Placeholder 1"/>
          <p:cNvSpPr>
            <a:spLocks noGrp="1"/>
          </p:cNvSpPr>
          <p:nvPr>
            <p:ph type="chart" sz="quarter" idx="14"/>
          </p:nvPr>
        </p:nvSpPr>
        <p:spPr>
          <a:xfrm>
            <a:off x="199085" y="1600201"/>
            <a:ext cx="11810881" cy="4525963"/>
          </a:xfrm>
        </p:spPr>
        <p:txBody>
          <a:bodyPr/>
          <a:lstStyle>
            <a:lvl1pPr marL="0" indent="0">
              <a:buNone/>
              <a:defRPr/>
            </a:lvl1pPr>
          </a:lstStyle>
          <a:p>
            <a:r>
              <a:rPr lang="en-US"/>
              <a:t>Click icon to add chart</a:t>
            </a:r>
            <a:endParaRPr lang="en-US" dirty="0"/>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348473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and content">
    <p:bg>
      <p:bgPr>
        <a:solidFill>
          <a:srgbClr val="FCFCFC"/>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table/content and bullets</a:t>
            </a:r>
          </a:p>
        </p:txBody>
      </p:sp>
      <p:sp>
        <p:nvSpPr>
          <p:cNvPr id="9" name="Text Placeholder 1"/>
          <p:cNvSpPr>
            <a:spLocks noGrp="1"/>
          </p:cNvSpPr>
          <p:nvPr>
            <p:ph type="body" sz="quarter" idx="14" hasCustomPrompt="1"/>
          </p:nvPr>
        </p:nvSpPr>
        <p:spPr>
          <a:xfrm>
            <a:off x="199083" y="1601897"/>
            <a:ext cx="5856276" cy="512233"/>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199082" y="2221655"/>
            <a:ext cx="5856276" cy="3904509"/>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6153689" y="1601896"/>
            <a:ext cx="5856276" cy="4525963"/>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1846416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line blue">
    <p:bg>
      <p:bgPr>
        <a:solidFill>
          <a:srgbClr val="002D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085" y="2857500"/>
            <a:ext cx="11810881" cy="1143000"/>
          </a:xfrm>
        </p:spPr>
        <p:txBody>
          <a:bodyPr/>
          <a:lstStyle>
            <a:lvl1pPr algn="ctr">
              <a:defRPr/>
            </a:lvl1pPr>
          </a:lstStyle>
          <a:p>
            <a:r>
              <a:rPr lang="en-US" dirty="0"/>
              <a:t>Click to add just one line of text</a:t>
            </a:r>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FFFFFF"/>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48359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dden title, big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085" y="1488948"/>
            <a:ext cx="11810881" cy="1143000"/>
          </a:xfrm>
        </p:spPr>
        <p:txBody>
          <a:bodyPr/>
          <a:lstStyle>
            <a:lvl1pPr>
              <a:defRPr baseline="0">
                <a:solidFill>
                  <a:schemeClr val="tx1"/>
                </a:solidFill>
              </a:defRPr>
            </a:lvl1pPr>
          </a:lstStyle>
          <a:p>
            <a:r>
              <a:rPr lang="en-US" dirty="0"/>
              <a:t>Select “Title 1” in Selection Pane &amp; type to add hidden slide title.</a:t>
            </a:r>
          </a:p>
        </p:txBody>
      </p:sp>
      <p:sp>
        <p:nvSpPr>
          <p:cNvPr id="4" name="Picture Placeholder 1"/>
          <p:cNvSpPr>
            <a:spLocks noGrp="1"/>
          </p:cNvSpPr>
          <p:nvPr>
            <p:ph type="pic" sz="quarter" idx="13" hasCustomPrompt="1"/>
          </p:nvPr>
        </p:nvSpPr>
        <p:spPr>
          <a:xfrm>
            <a:off x="0" y="0"/>
            <a:ext cx="12192000" cy="6858000"/>
          </a:xfrm>
        </p:spPr>
        <p:txBody>
          <a:bodyPr/>
          <a:lstStyle>
            <a:lvl1pPr marL="0" indent="0">
              <a:buNone/>
              <a:defRPr baseline="0">
                <a:solidFill>
                  <a:schemeClr val="bg1"/>
                </a:solidFill>
              </a:defRPr>
            </a:lvl1pPr>
          </a:lstStyle>
          <a:p>
            <a:r>
              <a:rPr lang="en-US" dirty="0"/>
              <a:t>Click icon to add full-slide image</a:t>
            </a:r>
          </a:p>
        </p:txBody>
      </p:sp>
      <p:sp>
        <p:nvSpPr>
          <p:cNvPr id="7"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456363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one image</a:t>
            </a:r>
          </a:p>
        </p:txBody>
      </p:sp>
      <p:sp>
        <p:nvSpPr>
          <p:cNvPr id="4" name="Picture Placeholder 1"/>
          <p:cNvSpPr>
            <a:spLocks noGrp="1"/>
          </p:cNvSpPr>
          <p:nvPr>
            <p:ph type="pic" sz="quarter" idx="13" hasCustomPrompt="1"/>
          </p:nvPr>
        </p:nvSpPr>
        <p:spPr>
          <a:xfrm>
            <a:off x="0" y="1286933"/>
            <a:ext cx="12192000" cy="5571067"/>
          </a:xfrm>
        </p:spPr>
        <p:txBody>
          <a:bodyPr/>
          <a:lstStyle>
            <a:lvl1pPr marL="0" indent="0">
              <a:buNone/>
              <a:defRPr baseline="0"/>
            </a:lvl1pPr>
          </a:lstStyle>
          <a:p>
            <a:r>
              <a:rPr lang="en-US" dirty="0"/>
              <a:t>Click to add image or drag and drop image to placeholder</a:t>
            </a:r>
          </a:p>
        </p:txBody>
      </p:sp>
      <p:sp>
        <p:nvSpPr>
          <p:cNvPr id="9"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12410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rgbClr val="FCFCFC"/>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three columns of content</a:t>
            </a:r>
          </a:p>
        </p:txBody>
      </p:sp>
      <p:sp>
        <p:nvSpPr>
          <p:cNvPr id="17" name="Text Placeholder 1"/>
          <p:cNvSpPr>
            <a:spLocks noGrp="1"/>
          </p:cNvSpPr>
          <p:nvPr>
            <p:ph idx="1" hasCustomPrompt="1"/>
          </p:nvPr>
        </p:nvSpPr>
        <p:spPr>
          <a:xfrm>
            <a:off x="199085" y="1600201"/>
            <a:ext cx="3797183" cy="4525963"/>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3" name="Text Placeholder 2"/>
          <p:cNvSpPr>
            <a:spLocks noGrp="1"/>
          </p:cNvSpPr>
          <p:nvPr>
            <p:ph idx="13" hasCustomPrompt="1"/>
          </p:nvPr>
        </p:nvSpPr>
        <p:spPr>
          <a:xfrm>
            <a:off x="4205934" y="1600201"/>
            <a:ext cx="3797183" cy="4525963"/>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2" name="Text Placeholder 3"/>
          <p:cNvSpPr>
            <a:spLocks noGrp="1"/>
          </p:cNvSpPr>
          <p:nvPr>
            <p:ph idx="12" hasCustomPrompt="1"/>
          </p:nvPr>
        </p:nvSpPr>
        <p:spPr>
          <a:xfrm>
            <a:off x="8212782" y="1600201"/>
            <a:ext cx="3797183" cy="4525963"/>
          </a:xfrm>
          <a:prstGeom prst="rect">
            <a:avLst/>
          </a:prstGeom>
          <a:ln>
            <a:solidFill>
              <a:schemeClr val="bg1">
                <a:lumMod val="75000"/>
              </a:schemeClr>
            </a:solidFill>
          </a:ln>
        </p:spPr>
        <p:txBody>
          <a:bodyPr vert="horz" lIns="91440" tIns="45720" rIns="91440" bIns="45720" rtlCol="0">
            <a:normAutofit/>
          </a:bodyPr>
          <a:lstStyle>
            <a:lvl1pPr marL="385224" indent="-385224">
              <a:buFont typeface="Arial" panose="020B0604020202020204" pitchFamily="34" charset="0"/>
              <a:buChar char="►"/>
              <a:defRPr lang="en-US" sz="2400" kern="1200" baseline="0" dirty="0" smtClean="0">
                <a:solidFill>
                  <a:schemeClr val="tx1"/>
                </a:solidFill>
                <a:latin typeface="+mn-lt"/>
                <a:ea typeface="+mn-ea"/>
                <a:cs typeface="+mn-cs"/>
              </a:defRPr>
            </a:lvl1pPr>
            <a:lvl2pPr marL="757748" indent="-378875">
              <a:buFont typeface="Arial" panose="020B0604020202020204" pitchFamily="34" charset="0"/>
              <a:buChar char="►"/>
              <a:defRPr/>
            </a:lvl2pPr>
            <a:lvl3pPr marL="1064657" indent="-306910">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67724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3 photo with caption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three images and captions</a:t>
            </a:r>
          </a:p>
        </p:txBody>
      </p:sp>
      <p:sp>
        <p:nvSpPr>
          <p:cNvPr id="8" name="Picture Placeholder 1"/>
          <p:cNvSpPr>
            <a:spLocks noGrp="1"/>
          </p:cNvSpPr>
          <p:nvPr>
            <p:ph type="pic" sz="quarter" idx="13" hasCustomPrompt="1"/>
          </p:nvPr>
        </p:nvSpPr>
        <p:spPr>
          <a:xfrm>
            <a:off x="191608" y="1604012"/>
            <a:ext cx="3810729" cy="4018984"/>
          </a:xfrm>
          <a:ln>
            <a:solidFill>
              <a:schemeClr val="bg1">
                <a:lumMod val="75000"/>
              </a:schemeClr>
            </a:solidFill>
          </a:ln>
        </p:spPr>
        <p:txBody>
          <a:bodyPr/>
          <a:lstStyle>
            <a:lvl1pPr marL="0" indent="0">
              <a:buNone/>
              <a:defRPr>
                <a:solidFill>
                  <a:schemeClr val="tx1"/>
                </a:solidFill>
              </a:defRPr>
            </a:lvl1pPr>
          </a:lstStyle>
          <a:p>
            <a:r>
              <a:rPr lang="en-US" dirty="0"/>
              <a:t>Drag image to placeholder or click icon to add</a:t>
            </a:r>
          </a:p>
        </p:txBody>
      </p:sp>
      <p:sp>
        <p:nvSpPr>
          <p:cNvPr id="10" name="Text Placeholder 1"/>
          <p:cNvSpPr>
            <a:spLocks noGrp="1"/>
          </p:cNvSpPr>
          <p:nvPr>
            <p:ph type="body" sz="quarter" idx="15" hasCustomPrompt="1"/>
          </p:nvPr>
        </p:nvSpPr>
        <p:spPr>
          <a:xfrm>
            <a:off x="188923" y="5742942"/>
            <a:ext cx="3816096" cy="601133"/>
          </a:xfrm>
          <a:ln>
            <a:noFill/>
          </a:ln>
        </p:spPr>
        <p:txBody>
          <a:bodyPr>
            <a:noAutofit/>
          </a:bodyPr>
          <a:lstStyle>
            <a:lvl1pPr marL="0" indent="0" algn="ctr">
              <a:buNone/>
              <a:defRPr sz="1867">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a:t>Click to add caption</a:t>
            </a:r>
          </a:p>
        </p:txBody>
      </p:sp>
      <p:sp>
        <p:nvSpPr>
          <p:cNvPr id="14" name="Picture Placeholder 2"/>
          <p:cNvSpPr>
            <a:spLocks noGrp="1"/>
          </p:cNvSpPr>
          <p:nvPr>
            <p:ph type="pic" sz="quarter" idx="22" hasCustomPrompt="1"/>
          </p:nvPr>
        </p:nvSpPr>
        <p:spPr>
          <a:xfrm>
            <a:off x="4199468" y="1604012"/>
            <a:ext cx="3810729" cy="4018984"/>
          </a:xfrm>
          <a:ln>
            <a:solidFill>
              <a:schemeClr val="bg1">
                <a:lumMod val="75000"/>
              </a:schemeClr>
            </a:solidFill>
          </a:ln>
        </p:spPr>
        <p:txBody>
          <a:bodyPr/>
          <a:lstStyle>
            <a:lvl1pPr marL="0" indent="0">
              <a:buNone/>
              <a:defRPr>
                <a:solidFill>
                  <a:schemeClr val="tx1"/>
                </a:solidFill>
              </a:defRPr>
            </a:lvl1pPr>
          </a:lstStyle>
          <a:p>
            <a:r>
              <a:rPr lang="en-US" dirty="0"/>
              <a:t>Drag image to placeholder or click icon to add</a:t>
            </a:r>
          </a:p>
        </p:txBody>
      </p:sp>
      <p:sp>
        <p:nvSpPr>
          <p:cNvPr id="11" name="Text Placeholder 2"/>
          <p:cNvSpPr>
            <a:spLocks noGrp="1"/>
          </p:cNvSpPr>
          <p:nvPr>
            <p:ph type="body" sz="quarter" idx="19" hasCustomPrompt="1"/>
          </p:nvPr>
        </p:nvSpPr>
        <p:spPr>
          <a:xfrm>
            <a:off x="4199468" y="5742942"/>
            <a:ext cx="3810729" cy="601133"/>
          </a:xfrm>
          <a:ln>
            <a:noFill/>
          </a:ln>
        </p:spPr>
        <p:txBody>
          <a:bodyPr>
            <a:noAutofit/>
          </a:bodyPr>
          <a:lstStyle>
            <a:lvl1pPr marL="0" indent="0" algn="ctr">
              <a:buNone/>
              <a:defRPr sz="1867">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a:t>Click to add caption</a:t>
            </a:r>
          </a:p>
        </p:txBody>
      </p:sp>
      <p:sp>
        <p:nvSpPr>
          <p:cNvPr id="13" name="Picture Placeholder 3"/>
          <p:cNvSpPr>
            <a:spLocks noGrp="1"/>
          </p:cNvSpPr>
          <p:nvPr>
            <p:ph type="pic" sz="quarter" idx="21" hasCustomPrompt="1"/>
          </p:nvPr>
        </p:nvSpPr>
        <p:spPr>
          <a:xfrm>
            <a:off x="8199237" y="1604012"/>
            <a:ext cx="3810729" cy="4018984"/>
          </a:xfrm>
          <a:ln>
            <a:solidFill>
              <a:schemeClr val="bg1">
                <a:lumMod val="75000"/>
              </a:schemeClr>
            </a:solidFill>
          </a:ln>
        </p:spPr>
        <p:txBody>
          <a:bodyPr/>
          <a:lstStyle>
            <a:lvl1pPr marL="0" indent="0">
              <a:buNone/>
              <a:defRPr>
                <a:solidFill>
                  <a:schemeClr val="tx1"/>
                </a:solidFill>
              </a:defRPr>
            </a:lvl1pPr>
          </a:lstStyle>
          <a:p>
            <a:r>
              <a:rPr lang="en-US" dirty="0"/>
              <a:t>Drag image to placeholder or click icon to add</a:t>
            </a:r>
          </a:p>
        </p:txBody>
      </p:sp>
      <p:sp>
        <p:nvSpPr>
          <p:cNvPr id="12" name="Text Placeholder 3"/>
          <p:cNvSpPr>
            <a:spLocks noGrp="1"/>
          </p:cNvSpPr>
          <p:nvPr>
            <p:ph type="body" sz="quarter" idx="20" hasCustomPrompt="1"/>
          </p:nvPr>
        </p:nvSpPr>
        <p:spPr>
          <a:xfrm>
            <a:off x="8199237" y="5742942"/>
            <a:ext cx="3810728" cy="601133"/>
          </a:xfrm>
          <a:ln>
            <a:noFill/>
          </a:ln>
        </p:spPr>
        <p:txBody>
          <a:bodyPr>
            <a:noAutofit/>
          </a:bodyPr>
          <a:lstStyle>
            <a:lvl1pPr marL="0" indent="0" algn="ctr">
              <a:buNone/>
              <a:defRPr sz="1867">
                <a:solidFill>
                  <a:schemeClr val="tx1"/>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a:t>Click to add caption</a:t>
            </a:r>
          </a:p>
        </p:txBody>
      </p:sp>
      <p:sp>
        <p:nvSpPr>
          <p:cNvPr id="9"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154160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415A-AF5E-43C2-B46A-AB60866D0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0C1E3-7D92-4404-831B-1234AF9F2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2C0FF-1F4E-48A3-B998-B463587913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C84FD-E891-46D0-A4F9-231272829B9E}"/>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6" name="Footer Placeholder 5">
            <a:extLst>
              <a:ext uri="{FF2B5EF4-FFF2-40B4-BE49-F238E27FC236}">
                <a16:creationId xmlns:a16="http://schemas.microsoft.com/office/drawing/2014/main" id="{1F65ED62-6A9F-4421-B635-732B1D2E5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01A99-7516-4353-BEF7-B9071733D4DF}"/>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2587099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photo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 for slide with two images and captions</a:t>
            </a:r>
          </a:p>
        </p:txBody>
      </p:sp>
      <p:sp>
        <p:nvSpPr>
          <p:cNvPr id="4" name="Picture Placeholder 1"/>
          <p:cNvSpPr>
            <a:spLocks noGrp="1"/>
          </p:cNvSpPr>
          <p:nvPr>
            <p:ph type="pic" sz="quarter" idx="13" hasCustomPrompt="1"/>
          </p:nvPr>
        </p:nvSpPr>
        <p:spPr>
          <a:xfrm>
            <a:off x="199084" y="1605279"/>
            <a:ext cx="5863893" cy="4023360"/>
          </a:xfrm>
          <a:ln>
            <a:solidFill>
              <a:schemeClr val="bg1">
                <a:lumMod val="75000"/>
              </a:schemeClr>
            </a:solidFill>
          </a:ln>
        </p:spPr>
        <p:txBody>
          <a:bodyPr/>
          <a:lstStyle>
            <a:lvl1pPr marL="0" indent="0">
              <a:buNone/>
              <a:defRPr>
                <a:solidFill>
                  <a:schemeClr val="bg1"/>
                </a:solidFill>
              </a:defRPr>
            </a:lvl1pPr>
          </a:lstStyle>
          <a:p>
            <a:r>
              <a:rPr lang="en-US" dirty="0"/>
              <a:t>Drag image to placeholder or click icon to add</a:t>
            </a:r>
          </a:p>
        </p:txBody>
      </p:sp>
      <p:sp>
        <p:nvSpPr>
          <p:cNvPr id="8" name="Text Placeholder 1"/>
          <p:cNvSpPr>
            <a:spLocks noGrp="1"/>
          </p:cNvSpPr>
          <p:nvPr>
            <p:ph type="body" sz="quarter" idx="15" hasCustomPrompt="1"/>
          </p:nvPr>
        </p:nvSpPr>
        <p:spPr>
          <a:xfrm>
            <a:off x="199084" y="5742432"/>
            <a:ext cx="5863893" cy="601133"/>
          </a:xfrm>
          <a:ln>
            <a:noFill/>
          </a:ln>
        </p:spPr>
        <p:txBody>
          <a:bodyPr>
            <a:noAutofit/>
          </a:bodyPr>
          <a:lstStyle>
            <a:lvl1pPr marL="0" indent="0" algn="ctr">
              <a:buNone/>
              <a:defRPr sz="1867" baseline="0">
                <a:solidFill>
                  <a:srgbClr val="000000"/>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a:t>Click to add caption</a:t>
            </a:r>
          </a:p>
        </p:txBody>
      </p:sp>
      <p:sp>
        <p:nvSpPr>
          <p:cNvPr id="11" name="Picture Placeholder 2"/>
          <p:cNvSpPr>
            <a:spLocks noGrp="1"/>
          </p:cNvSpPr>
          <p:nvPr>
            <p:ph type="pic" sz="quarter" idx="17" hasCustomPrompt="1"/>
          </p:nvPr>
        </p:nvSpPr>
        <p:spPr>
          <a:xfrm>
            <a:off x="6156113" y="1605279"/>
            <a:ext cx="5864352" cy="4023360"/>
          </a:xfrm>
          <a:ln>
            <a:solidFill>
              <a:schemeClr val="bg1">
                <a:lumMod val="75000"/>
              </a:schemeClr>
            </a:solidFill>
          </a:ln>
        </p:spPr>
        <p:txBody>
          <a:bodyPr/>
          <a:lstStyle>
            <a:lvl1pPr marL="0" indent="0">
              <a:buNone/>
              <a:defRPr>
                <a:solidFill>
                  <a:schemeClr val="bg1"/>
                </a:solidFill>
              </a:defRPr>
            </a:lvl1pPr>
          </a:lstStyle>
          <a:p>
            <a:r>
              <a:rPr lang="en-US" dirty="0"/>
              <a:t>Drag image to placeholder or click icon to add</a:t>
            </a:r>
          </a:p>
        </p:txBody>
      </p:sp>
      <p:sp>
        <p:nvSpPr>
          <p:cNvPr id="9" name="Text Placeholder 2"/>
          <p:cNvSpPr>
            <a:spLocks noGrp="1"/>
          </p:cNvSpPr>
          <p:nvPr>
            <p:ph type="body" sz="quarter" idx="16" hasCustomPrompt="1"/>
          </p:nvPr>
        </p:nvSpPr>
        <p:spPr>
          <a:xfrm>
            <a:off x="6156113" y="5742432"/>
            <a:ext cx="5853851" cy="601133"/>
          </a:xfrm>
          <a:ln>
            <a:noFill/>
          </a:ln>
        </p:spPr>
        <p:txBody>
          <a:bodyPr>
            <a:noAutofit/>
          </a:bodyPr>
          <a:lstStyle>
            <a:lvl1pPr marL="0" indent="0" algn="ctr">
              <a:buNone/>
              <a:defRPr sz="1867">
                <a:solidFill>
                  <a:srgbClr val="000000"/>
                </a:solidFill>
              </a:defRPr>
            </a:lvl1pPr>
            <a:lvl2pPr marL="609585" indent="0">
              <a:buNone/>
              <a:defRPr sz="1867"/>
            </a:lvl2pPr>
            <a:lvl3pPr marL="1064657" indent="0">
              <a:buNone/>
              <a:defRPr sz="1867"/>
            </a:lvl3pPr>
            <a:lvl4pPr marL="1828754" indent="0">
              <a:buNone/>
              <a:defRPr sz="1867"/>
            </a:lvl4pPr>
            <a:lvl5pPr marL="2438339" indent="0">
              <a:buNone/>
              <a:defRPr sz="1867"/>
            </a:lvl5pPr>
          </a:lstStyle>
          <a:p>
            <a:pPr lvl="0"/>
            <a:r>
              <a:rPr lang="en-US" dirty="0"/>
              <a:t>Click to add caption</a:t>
            </a:r>
          </a:p>
        </p:txBody>
      </p:sp>
      <p:sp>
        <p:nvSpPr>
          <p:cNvPr id="12"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3519641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DFD1E-2913-49FF-80CE-5E900739B841}"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DD8D-2B39-4FA1-A209-79F2C3333587}" type="slidenum">
              <a:rPr lang="en-US" smtClean="0"/>
              <a:t>‹#›</a:t>
            </a:fld>
            <a:endParaRPr lang="en-US"/>
          </a:p>
        </p:txBody>
      </p:sp>
    </p:spTree>
    <p:extLst>
      <p:ext uri="{BB962C8B-B14F-4D97-AF65-F5344CB8AC3E}">
        <p14:creationId xmlns:p14="http://schemas.microsoft.com/office/powerpoint/2010/main" val="220832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5E5C-C838-45D8-A08A-EE701BBD8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5546A-8D40-4A3C-84A2-F9AE5FFBA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B4E38-85BF-4FFC-85FE-48522CF81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78366F-9665-4C24-9B45-304E387E7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1115D-BC10-41D3-BD05-2A4CFEA0D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7A58B-1E84-4364-BAB7-698E9FB0A019}"/>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8" name="Footer Placeholder 7">
            <a:extLst>
              <a:ext uri="{FF2B5EF4-FFF2-40B4-BE49-F238E27FC236}">
                <a16:creationId xmlns:a16="http://schemas.microsoft.com/office/drawing/2014/main" id="{F24E64B7-7C66-49AA-A3FB-47C92446F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9A4882-01E5-4E88-9953-B0CB81A78290}"/>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359055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576C-786C-4B52-A457-4EBEF031B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6BC17C-8BEB-4917-967A-05961A5986C1}"/>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4" name="Footer Placeholder 3">
            <a:extLst>
              <a:ext uri="{FF2B5EF4-FFF2-40B4-BE49-F238E27FC236}">
                <a16:creationId xmlns:a16="http://schemas.microsoft.com/office/drawing/2014/main" id="{4970C4F2-296E-421B-8288-E09A1EDF2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E9E20B-4D85-4735-85E1-4BB3DCAFD2AB}"/>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12869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2C5BC-2AA8-4F63-AA3E-7C5212425A1F}"/>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3" name="Footer Placeholder 2">
            <a:extLst>
              <a:ext uri="{FF2B5EF4-FFF2-40B4-BE49-F238E27FC236}">
                <a16:creationId xmlns:a16="http://schemas.microsoft.com/office/drawing/2014/main" id="{FA94ABEF-5D73-4AE5-A308-CA4E9FAD0D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4738EF-84CB-43F6-9015-1194DA62F29C}"/>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333457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23D7-E227-48D3-B0EF-FD6F587F5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94D9D-F752-4C3C-975B-495978353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2B1565-F4A8-4550-B2D1-6ACA3EA2B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D3C11-BA99-4F52-BFFB-820BD00793C3}"/>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6" name="Footer Placeholder 5">
            <a:extLst>
              <a:ext uri="{FF2B5EF4-FFF2-40B4-BE49-F238E27FC236}">
                <a16:creationId xmlns:a16="http://schemas.microsoft.com/office/drawing/2014/main" id="{56638607-7C1F-4F85-A1A8-F1A98CBF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2D79-1664-41DC-8938-88C763D58FDA}"/>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13060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29BF-D11E-48FB-BD6A-569997DD73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ECBBD3-E06C-4497-957A-936A74342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61432-4220-42F7-9BBB-B99026345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E5231-5E40-43D6-9CD6-5940D16A0E80}"/>
              </a:ext>
            </a:extLst>
          </p:cNvPr>
          <p:cNvSpPr>
            <a:spLocks noGrp="1"/>
          </p:cNvSpPr>
          <p:nvPr>
            <p:ph type="dt" sz="half" idx="10"/>
          </p:nvPr>
        </p:nvSpPr>
        <p:spPr/>
        <p:txBody>
          <a:bodyPr/>
          <a:lstStyle/>
          <a:p>
            <a:fld id="{C08161B3-66D4-462F-9AD6-436B11BC738A}" type="datetimeFigureOut">
              <a:rPr lang="en-US" smtClean="0"/>
              <a:t>4/25/2024</a:t>
            </a:fld>
            <a:endParaRPr lang="en-US"/>
          </a:p>
        </p:txBody>
      </p:sp>
      <p:sp>
        <p:nvSpPr>
          <p:cNvPr id="6" name="Footer Placeholder 5">
            <a:extLst>
              <a:ext uri="{FF2B5EF4-FFF2-40B4-BE49-F238E27FC236}">
                <a16:creationId xmlns:a16="http://schemas.microsoft.com/office/drawing/2014/main" id="{FB0C5286-B997-4697-967A-763577DDD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969F9-F62E-455A-BB5A-E386EF477B51}"/>
              </a:ext>
            </a:extLst>
          </p:cNvPr>
          <p:cNvSpPr>
            <a:spLocks noGrp="1"/>
          </p:cNvSpPr>
          <p:nvPr>
            <p:ph type="sldNum" sz="quarter" idx="12"/>
          </p:nvPr>
        </p:nvSpPr>
        <p:spPr/>
        <p:txBody>
          <a:bodyPr/>
          <a:lstStyle/>
          <a:p>
            <a:fld id="{E8A50A04-7CEB-4CA6-9BF7-CD8ACFC9021E}" type="slidenum">
              <a:rPr lang="en-US" smtClean="0"/>
              <a:t>‹#›</a:t>
            </a:fld>
            <a:endParaRPr lang="en-US"/>
          </a:p>
        </p:txBody>
      </p:sp>
    </p:spTree>
    <p:extLst>
      <p:ext uri="{BB962C8B-B14F-4D97-AF65-F5344CB8AC3E}">
        <p14:creationId xmlns:p14="http://schemas.microsoft.com/office/powerpoint/2010/main" val="348845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1.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06BA9-CC39-4087-AF44-9EA792E3E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4393E-2B2C-4081-841C-9D92F3E1B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E290B-7AA7-4FB0-A9B1-7FDB6B43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161B3-66D4-462F-9AD6-436B11BC738A}" type="datetimeFigureOut">
              <a:rPr lang="en-US" smtClean="0"/>
              <a:t>4/25/2024</a:t>
            </a:fld>
            <a:endParaRPr lang="en-US"/>
          </a:p>
        </p:txBody>
      </p:sp>
      <p:sp>
        <p:nvSpPr>
          <p:cNvPr id="5" name="Footer Placeholder 4">
            <a:extLst>
              <a:ext uri="{FF2B5EF4-FFF2-40B4-BE49-F238E27FC236}">
                <a16:creationId xmlns:a16="http://schemas.microsoft.com/office/drawing/2014/main" id="{A1BFEBA7-788B-4B8C-8D00-02921E554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AEFCDF-2D76-4336-A28F-CCAF153D4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50A04-7CEB-4CA6-9BF7-CD8ACFC9021E}" type="slidenum">
              <a:rPr lang="en-US" smtClean="0"/>
              <a:t>‹#›</a:t>
            </a:fld>
            <a:endParaRPr lang="en-US"/>
          </a:p>
        </p:txBody>
      </p:sp>
    </p:spTree>
    <p:extLst>
      <p:ext uri="{BB962C8B-B14F-4D97-AF65-F5344CB8AC3E}">
        <p14:creationId xmlns:p14="http://schemas.microsoft.com/office/powerpoint/2010/main" val="87827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62530-1D23-4A86-8146-296DF1899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B54EF5-9516-41D5-898C-DF0E544F6D8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B7BC6-4FBA-48D8-85F4-E6DF74C8006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A9982-EC70-4D40-875F-D68C67AB46A4}" type="datetimeFigureOut">
              <a:rPr lang="zh-CN" altLang="en-US" smtClean="0"/>
              <a:t>2024/4/25</a:t>
            </a:fld>
            <a:endParaRPr lang="zh-CN" altLang="en-US"/>
          </a:p>
        </p:txBody>
      </p:sp>
      <p:sp>
        <p:nvSpPr>
          <p:cNvPr id="5" name="Footer Placeholder 4">
            <a:extLst>
              <a:ext uri="{FF2B5EF4-FFF2-40B4-BE49-F238E27FC236}">
                <a16:creationId xmlns:a16="http://schemas.microsoft.com/office/drawing/2014/main" id="{D5EFDB32-7E0E-4623-A450-2293AB5C379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62390A6E-2B5A-4A34-A4C5-B3E6E4927C5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D836-59FA-455D-A30D-D3B938BDEC3E}" type="slidenum">
              <a:rPr lang="zh-CN" altLang="en-US" smtClean="0"/>
              <a:t>‹#›</a:t>
            </a:fld>
            <a:endParaRPr lang="zh-CN" altLang="en-US"/>
          </a:p>
        </p:txBody>
      </p:sp>
    </p:spTree>
    <p:extLst>
      <p:ext uri="{BB962C8B-B14F-4D97-AF65-F5344CB8AC3E}">
        <p14:creationId xmlns:p14="http://schemas.microsoft.com/office/powerpoint/2010/main" val="940402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custDataLst>
              <p:tags r:id="rId21"/>
            </p:custDataLst>
          </p:nvPr>
        </p:nvSpPr>
        <p:spPr bwMode="auto">
          <a:xfrm>
            <a:off x="0" y="0"/>
            <a:ext cx="12192000" cy="1286933"/>
          </a:xfrm>
          <a:prstGeom prst="rect">
            <a:avLst/>
          </a:prstGeom>
          <a:solidFill>
            <a:srgbClr val="002D72"/>
          </a:solidFill>
          <a:ln w="9525">
            <a:noFill/>
            <a:round/>
            <a:headEnd type="none" w="sm" len="sm"/>
            <a:tailEnd type="none" w="sm" len="sm"/>
          </a:ln>
        </p:spPr>
        <p:txBody>
          <a:bodyPr>
            <a:prstTxWarp prst="textNoShape">
              <a:avLst/>
            </a:prstTxWarp>
          </a:bodyPr>
          <a:lstStyle/>
          <a:p>
            <a:pPr>
              <a:defRPr/>
            </a:pPr>
            <a:endParaRPr lang="en-US" sz="2400" dirty="0">
              <a:latin typeface="Bookman Old Style" pitchFamily="-84" charset="0"/>
              <a:ea typeface="ＭＳ Ｐゴシック" pitchFamily="-84" charset="-128"/>
              <a:cs typeface="ＭＳ Ｐゴシック" pitchFamily="-84" charset="-128"/>
            </a:endParaRPr>
          </a:p>
        </p:txBody>
      </p:sp>
      <p:sp>
        <p:nvSpPr>
          <p:cNvPr id="2" name="Title Placeholder 1"/>
          <p:cNvSpPr>
            <a:spLocks noGrp="1"/>
          </p:cNvSpPr>
          <p:nvPr>
            <p:ph type="title"/>
          </p:nvPr>
        </p:nvSpPr>
        <p:spPr>
          <a:xfrm>
            <a:off x="199085" y="71967"/>
            <a:ext cx="1181088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9085" y="1600201"/>
            <a:ext cx="11810881" cy="4525963"/>
          </a:xfrm>
          <a:prstGeom prst="rect">
            <a:avLst/>
          </a:prstGeom>
          <a:ln>
            <a:solidFill>
              <a:schemeClr val="bg1">
                <a:lumMod val="75000"/>
              </a:scheme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11270828" y="6387042"/>
            <a:ext cx="739137"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561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l" defTabSz="609585" rtl="0" eaLnBrk="1" latinLnBrk="0" hangingPunct="1">
        <a:spcBef>
          <a:spcPct val="0"/>
        </a:spcBef>
        <a:buNone/>
        <a:defRPr sz="3200" kern="1200">
          <a:solidFill>
            <a:schemeClr val="bg1"/>
          </a:solidFill>
          <a:latin typeface="+mj-lt"/>
          <a:ea typeface="+mj-ea"/>
          <a:cs typeface="+mj-cs"/>
        </a:defRPr>
      </a:lvl1pPr>
    </p:titleStyle>
    <p:bodyStyle>
      <a:lvl1pPr marL="385224" indent="-385224" algn="l" defTabSz="609585" rtl="0" eaLnBrk="1" latinLnBrk="0" hangingPunct="1">
        <a:spcBef>
          <a:spcPts val="3200"/>
        </a:spcBef>
        <a:buClr>
          <a:srgbClr val="154780"/>
        </a:buClr>
        <a:buSzPct val="80000"/>
        <a:buFont typeface="Arial" panose="020B0604020202020204" pitchFamily="34" charset="0"/>
        <a:buChar char="►"/>
        <a:defRPr lang="en-US" sz="2400" kern="1200" baseline="0" dirty="0" smtClean="0">
          <a:solidFill>
            <a:schemeClr val="tx1"/>
          </a:solidFill>
          <a:latin typeface="+mn-lt"/>
          <a:ea typeface="+mn-ea"/>
          <a:cs typeface="+mn-cs"/>
        </a:defRPr>
      </a:lvl1pPr>
      <a:lvl2pPr marL="755885" indent="-378875" algn="l" defTabSz="609585" rtl="0" eaLnBrk="1" latinLnBrk="0" hangingPunct="1">
        <a:spcBef>
          <a:spcPts val="0"/>
        </a:spcBef>
        <a:buClr>
          <a:srgbClr val="154780"/>
        </a:buClr>
        <a:buSzPct val="80000"/>
        <a:buFont typeface="Arial" panose="020B0604020202020204" pitchFamily="34" charset="0"/>
        <a:buChar char="►"/>
        <a:defRPr sz="2400" kern="1200">
          <a:solidFill>
            <a:schemeClr val="tx1"/>
          </a:solidFill>
          <a:latin typeface="+mn-lt"/>
          <a:ea typeface="+mn-ea"/>
          <a:cs typeface="+mn-cs"/>
        </a:defRPr>
      </a:lvl2pPr>
      <a:lvl3pPr marL="755885" indent="316984" algn="l" defTabSz="609585" rtl="0" eaLnBrk="1" latinLnBrk="0" hangingPunct="1">
        <a:spcBef>
          <a:spcPts val="0"/>
        </a:spcBef>
        <a:buClr>
          <a:srgbClr val="154780"/>
        </a:buClr>
        <a:buFont typeface="Arial" panose="020B0604020202020204" pitchFamily="34" charset="0"/>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1668">
          <p15:clr>
            <a:srgbClr val="F26B43"/>
          </p15:clr>
        </p15:guide>
        <p15:guide id="4" orient="horz" pos="1788">
          <p15:clr>
            <a:srgbClr val="F26B43"/>
          </p15:clr>
        </p15:guide>
        <p15:guide id="5" orient="horz" pos="28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6.xml"/><Relationship Id="rId7" Type="http://schemas.openxmlformats.org/officeDocument/2006/relationships/image" Target="../media/image1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4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0064-E202-4379-B1DE-276C4AB193A3}"/>
              </a:ext>
            </a:extLst>
          </p:cNvPr>
          <p:cNvSpPr>
            <a:spLocks noGrp="1"/>
          </p:cNvSpPr>
          <p:nvPr>
            <p:ph type="ctrTitle"/>
          </p:nvPr>
        </p:nvSpPr>
        <p:spPr/>
        <p:txBody>
          <a:bodyPr>
            <a:normAutofit fontScale="90000"/>
          </a:bodyPr>
          <a:lstStyle/>
          <a:p>
            <a:br>
              <a:rPr lang="en-US" dirty="0"/>
            </a:br>
            <a:r>
              <a:rPr lang="en-US" b="1" i="1" dirty="0"/>
              <a:t>Compositional Models for  </a:t>
            </a:r>
            <a:br>
              <a:rPr lang="en-US" b="1" i="1" dirty="0"/>
            </a:br>
            <a:r>
              <a:rPr lang="en-US" b="1" i="1" dirty="0"/>
              <a:t>Open-Set Activity Classification of Videos.</a:t>
            </a:r>
          </a:p>
        </p:txBody>
      </p:sp>
      <p:sp>
        <p:nvSpPr>
          <p:cNvPr id="3" name="Subtitle 2">
            <a:extLst>
              <a:ext uri="{FF2B5EF4-FFF2-40B4-BE49-F238E27FC236}">
                <a16:creationId xmlns:a16="http://schemas.microsoft.com/office/drawing/2014/main" id="{CADB91D5-FF99-4CF5-A234-CBAD0AB8D915}"/>
              </a:ext>
            </a:extLst>
          </p:cNvPr>
          <p:cNvSpPr>
            <a:spLocks noGrp="1"/>
          </p:cNvSpPr>
          <p:nvPr>
            <p:ph type="subTitle" idx="1"/>
          </p:nvPr>
        </p:nvSpPr>
        <p:spPr/>
        <p:txBody>
          <a:bodyPr>
            <a:normAutofit lnSpcReduction="10000"/>
          </a:bodyPr>
          <a:lstStyle/>
          <a:p>
            <a:r>
              <a:rPr lang="en-US" dirty="0"/>
              <a:t>Alan Yuille</a:t>
            </a:r>
          </a:p>
          <a:p>
            <a:r>
              <a:rPr lang="en-US" dirty="0"/>
              <a:t>Bloomberg Distinguished Professor</a:t>
            </a:r>
          </a:p>
          <a:p>
            <a:r>
              <a:rPr lang="en-US" dirty="0"/>
              <a:t>Depts. Cognitive Science and Computer Science</a:t>
            </a:r>
          </a:p>
          <a:p>
            <a:r>
              <a:rPr lang="en-US" dirty="0"/>
              <a:t>Johns Hopkins University</a:t>
            </a:r>
          </a:p>
        </p:txBody>
      </p:sp>
    </p:spTree>
    <p:extLst>
      <p:ext uri="{BB962C8B-B14F-4D97-AF65-F5344CB8AC3E}">
        <p14:creationId xmlns:p14="http://schemas.microsoft.com/office/powerpoint/2010/main" val="389712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Results of our  Compositional Formulation</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2"/>
          <a:stretch>
            <a:fillRect/>
          </a:stretch>
        </p:blipFill>
        <p:spPr>
          <a:xfrm>
            <a:off x="9408483" y="6502903"/>
            <a:ext cx="2336851" cy="249264"/>
          </a:xfrm>
        </p:spPr>
      </p:pic>
      <p:sp>
        <p:nvSpPr>
          <p:cNvPr id="4" name="Content Placeholder 3">
            <a:extLst>
              <a:ext uri="{FF2B5EF4-FFF2-40B4-BE49-F238E27FC236}">
                <a16:creationId xmlns:a16="http://schemas.microsoft.com/office/drawing/2014/main" id="{934EC255-619E-4865-99E8-FFF9D4D3FA12}"/>
              </a:ext>
            </a:extLst>
          </p:cNvPr>
          <p:cNvSpPr>
            <a:spLocks noGrp="1"/>
          </p:cNvSpPr>
          <p:nvPr>
            <p:ph idx="11"/>
          </p:nvPr>
        </p:nvSpPr>
        <p:spPr/>
        <p:txBody>
          <a:bodyPr/>
          <a:lstStyle/>
          <a:p>
            <a:endParaRPr lang="en-US"/>
          </a:p>
        </p:txBody>
      </p:sp>
      <p:sp>
        <p:nvSpPr>
          <p:cNvPr id="7" name="TextBox 6">
            <a:extLst>
              <a:ext uri="{FF2B5EF4-FFF2-40B4-BE49-F238E27FC236}">
                <a16:creationId xmlns:a16="http://schemas.microsoft.com/office/drawing/2014/main" id="{7E90F987-C1E3-4B93-A754-66662B04A5C2}"/>
              </a:ext>
            </a:extLst>
          </p:cNvPr>
          <p:cNvSpPr txBox="1"/>
          <p:nvPr/>
        </p:nvSpPr>
        <p:spPr>
          <a:xfrm>
            <a:off x="199085" y="1427126"/>
            <a:ext cx="11810881" cy="4524315"/>
          </a:xfrm>
          <a:prstGeom prst="rect">
            <a:avLst/>
          </a:prstGeom>
          <a:noFill/>
        </p:spPr>
        <p:txBody>
          <a:bodyPr wrap="square" rtlCol="0">
            <a:spAutoFit/>
          </a:bodyPr>
          <a:lstStyle/>
          <a:p>
            <a:pPr marL="457189" indent="-457189" defTabSz="609585">
              <a:buFontTx/>
              <a:buAutoNum type="arabicPeriod"/>
            </a:pPr>
            <a:r>
              <a:rPr lang="en-US" sz="2400" dirty="0">
                <a:solidFill>
                  <a:prstClr val="black"/>
                </a:solidFill>
                <a:latin typeface="Arial"/>
              </a:rPr>
              <a:t>Zero-shot classification with </a:t>
            </a:r>
            <a:r>
              <a:rPr lang="en-US" sz="2400" b="1" i="1" dirty="0">
                <a:solidFill>
                  <a:prstClr val="black"/>
                </a:solidFill>
                <a:latin typeface="Arial"/>
              </a:rPr>
              <a:t>dynamic attribute signatures</a:t>
            </a:r>
            <a:endParaRPr lang="en-US" sz="2400" dirty="0">
              <a:solidFill>
                <a:prstClr val="black"/>
              </a:solidFill>
              <a:latin typeface="Arial"/>
            </a:endParaRPr>
          </a:p>
          <a:p>
            <a:pPr marL="1066773" lvl="1" indent="-457189" defTabSz="609585">
              <a:buFont typeface="Arial" panose="020B0604020202020204" pitchFamily="34" charset="0"/>
              <a:buChar char="•"/>
            </a:pPr>
            <a:r>
              <a:rPr lang="en-US" sz="2400" dirty="0">
                <a:solidFill>
                  <a:prstClr val="black"/>
                </a:solidFill>
                <a:latin typeface="Arial"/>
              </a:rPr>
              <a:t>A new state-of-the-art on the Olympic Sports dataset.</a:t>
            </a:r>
          </a:p>
          <a:p>
            <a:pPr marL="1066773" lvl="1" indent="-457189" defTabSz="609585">
              <a:buFontTx/>
              <a:buAutoNum type="arabicPeriod"/>
            </a:pPr>
            <a:endParaRPr lang="en-US" sz="2400" dirty="0">
              <a:solidFill>
                <a:prstClr val="black"/>
              </a:solidFill>
              <a:latin typeface="Arial"/>
            </a:endParaRPr>
          </a:p>
          <a:p>
            <a:pPr marL="457189" indent="-457189" defTabSz="609585">
              <a:buFontTx/>
              <a:buAutoNum type="arabicPeriod"/>
            </a:pPr>
            <a:r>
              <a:rPr lang="en-US" sz="2400" dirty="0">
                <a:solidFill>
                  <a:prstClr val="black"/>
                </a:solidFill>
                <a:latin typeface="Arial"/>
              </a:rPr>
              <a:t>We demonstrate zero-shot recognition of complex </a:t>
            </a:r>
            <a:r>
              <a:rPr lang="en-US" sz="2400" b="1" i="1" dirty="0">
                <a:solidFill>
                  <a:prstClr val="black"/>
                </a:solidFill>
                <a:latin typeface="Arial"/>
              </a:rPr>
              <a:t>action sequences </a:t>
            </a:r>
            <a:r>
              <a:rPr lang="en-US" sz="2400" dirty="0">
                <a:solidFill>
                  <a:prstClr val="black"/>
                </a:solidFill>
                <a:latin typeface="Arial"/>
              </a:rPr>
              <a:t>which</a:t>
            </a:r>
            <a:r>
              <a:rPr lang="en-US" sz="2400" b="1" i="1" dirty="0">
                <a:solidFill>
                  <a:prstClr val="black"/>
                </a:solidFill>
                <a:latin typeface="Arial"/>
              </a:rPr>
              <a:t> </a:t>
            </a:r>
            <a:r>
              <a:rPr lang="en-US" sz="2400" dirty="0">
                <a:solidFill>
                  <a:prstClr val="black"/>
                </a:solidFill>
                <a:latin typeface="Arial"/>
              </a:rPr>
              <a:t>jointly segment and classify fine-grained surgical activities.</a:t>
            </a:r>
          </a:p>
          <a:p>
            <a:pPr marL="1066773" lvl="1" indent="-457189" defTabSz="609585">
              <a:buFont typeface="Arial" panose="020B0604020202020204" pitchFamily="34" charset="0"/>
              <a:buChar char="•"/>
            </a:pPr>
            <a:r>
              <a:rPr lang="en-US" sz="2400" dirty="0">
                <a:solidFill>
                  <a:prstClr val="black"/>
                </a:solidFill>
                <a:latin typeface="Arial"/>
              </a:rPr>
              <a:t>Strong baseline joint classification and segmentation results on the JIGSAWS dataset.</a:t>
            </a:r>
          </a:p>
          <a:p>
            <a:pPr marL="457189" indent="-457189" defTabSz="609585">
              <a:buFontTx/>
              <a:buAutoNum type="arabicPeriod"/>
            </a:pPr>
            <a:endParaRPr lang="en-US" sz="2400" dirty="0">
              <a:solidFill>
                <a:prstClr val="black"/>
              </a:solidFill>
              <a:latin typeface="Arial"/>
            </a:endParaRPr>
          </a:p>
          <a:p>
            <a:pPr marL="457189" indent="-457189" defTabSz="609585">
              <a:buFontTx/>
              <a:buAutoNum type="arabicPeriod"/>
            </a:pPr>
            <a:r>
              <a:rPr lang="en-US" sz="2400" dirty="0">
                <a:solidFill>
                  <a:prstClr val="black"/>
                </a:solidFill>
                <a:latin typeface="Arial"/>
              </a:rPr>
              <a:t>We demonstrate zero-shot classification of human-object interactions requiring no supervised training of attributes using off-the-shelf object detectors.</a:t>
            </a:r>
          </a:p>
          <a:p>
            <a:pPr marL="1066773" lvl="1" indent="-457189" defTabSz="609585">
              <a:buFont typeface="Arial" panose="020B0604020202020204" pitchFamily="34" charset="0"/>
              <a:buChar char="•"/>
            </a:pPr>
            <a:r>
              <a:rPr lang="en-US" sz="2400" dirty="0">
                <a:solidFill>
                  <a:prstClr val="black"/>
                </a:solidFill>
                <a:latin typeface="Arial"/>
              </a:rPr>
              <a:t>A practical application on the DIVA dataset, outperforming </a:t>
            </a:r>
            <a:r>
              <a:rPr lang="en-US" sz="2400" i="1" dirty="0">
                <a:solidFill>
                  <a:prstClr val="black"/>
                </a:solidFill>
                <a:latin typeface="Arial"/>
              </a:rPr>
              <a:t>supervised</a:t>
            </a:r>
            <a:r>
              <a:rPr lang="en-US" sz="2400" dirty="0">
                <a:solidFill>
                  <a:prstClr val="black"/>
                </a:solidFill>
                <a:latin typeface="Arial"/>
              </a:rPr>
              <a:t> neural network baselines. </a:t>
            </a:r>
            <a:endParaRPr lang="en-US" sz="2400" i="1" dirty="0">
              <a:solidFill>
                <a:prstClr val="black"/>
              </a:solidFill>
              <a:latin typeface="Arial"/>
            </a:endParaRPr>
          </a:p>
        </p:txBody>
      </p:sp>
    </p:spTree>
    <p:extLst>
      <p:ext uri="{BB962C8B-B14F-4D97-AF65-F5344CB8AC3E}">
        <p14:creationId xmlns:p14="http://schemas.microsoft.com/office/powerpoint/2010/main" val="192027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Definitions</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3"/>
          <a:stretch>
            <a:fillRect/>
          </a:stretch>
        </p:blipFill>
        <p:spPr>
          <a:xfrm>
            <a:off x="9408483" y="6502903"/>
            <a:ext cx="2336851" cy="249264"/>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90F987-C1E3-4B93-A754-66662B04A5C2}"/>
                  </a:ext>
                </a:extLst>
              </p:cNvPr>
              <p:cNvSpPr txBox="1"/>
              <p:nvPr/>
            </p:nvSpPr>
            <p:spPr>
              <a:xfrm>
                <a:off x="199085" y="1427126"/>
                <a:ext cx="11810881" cy="3416320"/>
              </a:xfrm>
              <a:prstGeom prst="rect">
                <a:avLst/>
              </a:prstGeom>
              <a:noFill/>
            </p:spPr>
            <p:txBody>
              <a:bodyPr wrap="square" rtlCol="0">
                <a:spAutoFit/>
              </a:bodyPr>
              <a:lstStyle/>
              <a:p>
                <a:pPr marL="380990" indent="-380990" defTabSz="609585">
                  <a:buFont typeface="Arial" panose="020B0604020202020204" pitchFamily="34" charset="0"/>
                  <a:buChar char="•"/>
                </a:pPr>
                <a:r>
                  <a:rPr lang="en-US" sz="2400" b="1" i="1" dirty="0">
                    <a:solidFill>
                      <a:prstClr val="black"/>
                    </a:solidFill>
                    <a:latin typeface="Arial"/>
                  </a:rPr>
                  <a:t>Activity</a:t>
                </a:r>
                <a:r>
                  <a:rPr lang="en-US" sz="2400" i="1" dirty="0">
                    <a:solidFill>
                      <a:prstClr val="black"/>
                    </a:solidFill>
                    <a:latin typeface="Arial"/>
                  </a:rPr>
                  <a:t> (</a:t>
                </a:r>
                <a:r>
                  <a:rPr lang="en-US" sz="2400" i="1" dirty="0" err="1">
                    <a:solidFill>
                      <a:prstClr val="black"/>
                    </a:solidFill>
                    <a:latin typeface="Arial"/>
                  </a:rPr>
                  <a:t>eg.</a:t>
                </a:r>
                <a:r>
                  <a:rPr lang="en-US" sz="2400" i="1" dirty="0">
                    <a:solidFill>
                      <a:prstClr val="black"/>
                    </a:solidFill>
                    <a:latin typeface="Arial"/>
                  </a:rPr>
                  <a:t> </a:t>
                </a:r>
                <a:r>
                  <a:rPr lang="en-US" sz="2400" dirty="0">
                    <a:solidFill>
                      <a:prstClr val="black"/>
                    </a:solidFill>
                    <a:latin typeface="Arial"/>
                  </a:rPr>
                  <a:t>Surgery)</a:t>
                </a:r>
                <a:endParaRPr lang="en-US" sz="2400" i="1" dirty="0">
                  <a:solidFill>
                    <a:prstClr val="black"/>
                  </a:solidFill>
                  <a:latin typeface="Arial"/>
                </a:endParaRPr>
              </a:p>
              <a:p>
                <a:pPr marL="990575" lvl="1" indent="-380990" defTabSz="609585">
                  <a:buFont typeface="Arial" panose="020B0604020202020204" pitchFamily="34" charset="0"/>
                  <a:buChar char="•"/>
                </a:pPr>
                <a:r>
                  <a:rPr lang="en-US" sz="2400" dirty="0">
                    <a:solidFill>
                      <a:prstClr val="black"/>
                    </a:solidFill>
                    <a:latin typeface="Arial"/>
                  </a:rPr>
                  <a:t>The highest level concept that can be decomposed into a sequence </a:t>
                </a:r>
              </a:p>
              <a:p>
                <a:pPr marL="609585" lvl="1" defTabSz="609585"/>
                <a:r>
                  <a:rPr lang="en-US" sz="2400" dirty="0">
                    <a:solidFill>
                      <a:prstClr val="black"/>
                    </a:solidFill>
                    <a:latin typeface="Arial"/>
                  </a:rPr>
                  <a:t>     of </a:t>
                </a:r>
                <a:r>
                  <a:rPr lang="en-US" sz="2400" b="1" dirty="0">
                    <a:solidFill>
                      <a:srgbClr val="0070C0"/>
                    </a:solidFill>
                    <a:latin typeface="Arial"/>
                  </a:rPr>
                  <a:t>actions</a:t>
                </a:r>
                <a:r>
                  <a:rPr lang="en-US" sz="2400" dirty="0">
                    <a:solidFill>
                      <a:prstClr val="black"/>
                    </a:solidFill>
                    <a:latin typeface="Aria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𝑦</m:t>
                        </m:r>
                      </m:e>
                      <m:sub>
                        <m:r>
                          <a:rPr lang="en-US" sz="2400" i="1">
                            <a:solidFill>
                              <a:prstClr val="black"/>
                            </a:solidFill>
                            <a:latin typeface="Cambria Math" panose="02040503050406030204" pitchFamily="18" charset="0"/>
                          </a:rPr>
                          <m:t>1</m:t>
                        </m:r>
                      </m:sub>
                    </m:sSub>
                    <m:r>
                      <a:rPr lang="en-US" sz="2400" i="1">
                        <a:solidFill>
                          <a:prstClr val="black"/>
                        </a:solidFill>
                        <a:latin typeface="Cambria Math" panose="02040503050406030204" pitchFamily="18" charset="0"/>
                      </a:rPr>
                      <m:t>, …,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𝑦</m:t>
                        </m:r>
                      </m:e>
                      <m:sub>
                        <m:r>
                          <a:rPr lang="en-US" sz="2400" i="1">
                            <a:solidFill>
                              <a:prstClr val="black"/>
                            </a:solidFill>
                            <a:latin typeface="Cambria Math" panose="02040503050406030204" pitchFamily="18" charset="0"/>
                          </a:rPr>
                          <m:t>𝑁</m:t>
                        </m:r>
                      </m:sub>
                    </m:sSub>
                    <m:r>
                      <a:rPr lang="en-US" sz="2400" i="1">
                        <a:solidFill>
                          <a:prstClr val="black"/>
                        </a:solidFill>
                        <a:latin typeface="Cambria Math" panose="02040503050406030204" pitchFamily="18" charset="0"/>
                      </a:rPr>
                      <m:t>)</m:t>
                    </m:r>
                  </m:oMath>
                </a14:m>
                <a:endParaRPr lang="en-US" sz="2400" i="1" dirty="0">
                  <a:solidFill>
                    <a:prstClr val="black"/>
                  </a:solidFill>
                  <a:latin typeface="Arial"/>
                </a:endParaRPr>
              </a:p>
              <a:p>
                <a:pPr marL="380990" indent="-380990" defTabSz="609585">
                  <a:buFont typeface="Arial" panose="020B0604020202020204" pitchFamily="34" charset="0"/>
                  <a:buChar char="•"/>
                </a:pPr>
                <a:endParaRPr lang="en-US" sz="2400" i="1" dirty="0">
                  <a:solidFill>
                    <a:prstClr val="black"/>
                  </a:solidFill>
                  <a:latin typeface="Arial"/>
                </a:endParaRPr>
              </a:p>
              <a:p>
                <a:pPr marL="380990" indent="-380990" defTabSz="609585">
                  <a:buFont typeface="Arial" panose="020B0604020202020204" pitchFamily="34" charset="0"/>
                  <a:buChar char="•"/>
                </a:pPr>
                <a:r>
                  <a:rPr lang="en-US" sz="2400" b="1" i="1" dirty="0">
                    <a:solidFill>
                      <a:srgbClr val="0070C0"/>
                    </a:solidFill>
                    <a:latin typeface="Arial"/>
                  </a:rPr>
                  <a:t>Action</a:t>
                </a:r>
                <a:r>
                  <a:rPr lang="en-US" sz="2400" i="1" dirty="0">
                    <a:solidFill>
                      <a:prstClr val="black"/>
                    </a:solidFill>
                    <a:latin typeface="Arial"/>
                  </a:rPr>
                  <a:t> (</a:t>
                </a:r>
                <a:r>
                  <a:rPr lang="en-US" sz="2400" i="1" dirty="0" err="1">
                    <a:solidFill>
                      <a:prstClr val="black"/>
                    </a:solidFill>
                    <a:latin typeface="Arial"/>
                  </a:rPr>
                  <a:t>eg.</a:t>
                </a:r>
                <a:r>
                  <a:rPr lang="en-US" sz="2400" dirty="0">
                    <a:solidFill>
                      <a:prstClr val="black"/>
                    </a:solidFill>
                    <a:latin typeface="Arial"/>
                  </a:rPr>
                  <a:t> “Pushing needle through tissue” in surgery, “bowling” in sports)</a:t>
                </a:r>
              </a:p>
              <a:p>
                <a:pPr marL="990575" lvl="1" indent="-380990" defTabSz="609585">
                  <a:buFont typeface="Arial" panose="020B0604020202020204" pitchFamily="34" charset="0"/>
                  <a:buChar char="•"/>
                </a:pPr>
                <a:r>
                  <a:rPr lang="en-US" sz="2400" dirty="0">
                    <a:solidFill>
                      <a:prstClr val="black"/>
                    </a:solidFill>
                    <a:latin typeface="Arial"/>
                  </a:rPr>
                  <a:t>Each action </a:t>
                </a:r>
                <a14:m>
                  <m:oMath xmlns:m="http://schemas.openxmlformats.org/officeDocument/2006/math">
                    <m:r>
                      <a:rPr lang="en-US" sz="2400" i="1">
                        <a:solidFill>
                          <a:prstClr val="black"/>
                        </a:solidFill>
                        <a:latin typeface="Cambria Math" panose="02040503050406030204" pitchFamily="18" charset="0"/>
                      </a:rPr>
                      <m:t>𝑦</m:t>
                    </m:r>
                  </m:oMath>
                </a14:m>
                <a:r>
                  <a:rPr lang="en-US" sz="2400" dirty="0">
                    <a:solidFill>
                      <a:prstClr val="black"/>
                    </a:solidFill>
                    <a:latin typeface="Arial"/>
                  </a:rPr>
                  <a:t> further decompose into a set of </a:t>
                </a:r>
                <a14:m>
                  <m:oMath xmlns:m="http://schemas.openxmlformats.org/officeDocument/2006/math">
                    <m:r>
                      <a:rPr lang="en-US" sz="2400" i="1">
                        <a:solidFill>
                          <a:prstClr val="black"/>
                        </a:solidFill>
                        <a:latin typeface="Cambria Math" panose="02040503050406030204" pitchFamily="18" charset="0"/>
                      </a:rPr>
                      <m:t>𝐾</m:t>
                    </m:r>
                  </m:oMath>
                </a14:m>
                <a:r>
                  <a:rPr lang="en-US" sz="2400" dirty="0">
                    <a:solidFill>
                      <a:prstClr val="black"/>
                    </a:solidFill>
                    <a:latin typeface="Arial"/>
                  </a:rPr>
                  <a:t> elementary </a:t>
                </a:r>
                <a:r>
                  <a:rPr lang="en-US" sz="2400" b="1" dirty="0">
                    <a:solidFill>
                      <a:srgbClr val="00B050"/>
                    </a:solidFill>
                    <a:latin typeface="Arial"/>
                  </a:rPr>
                  <a:t>attributes</a:t>
                </a:r>
              </a:p>
              <a:p>
                <a:pPr marL="609585" lvl="1" defTabSz="609585"/>
                <a:r>
                  <a:rPr lang="en-US" sz="2400" b="1" dirty="0">
                    <a:solidFill>
                      <a:prstClr val="black"/>
                    </a:solidFill>
                    <a:latin typeface="Arial"/>
                  </a:rPr>
                  <a:t>     </a:t>
                </a:r>
                <a:r>
                  <a:rPr lang="en-US" sz="2400" dirty="0">
                    <a:solidFill>
                      <a:prstClr val="black"/>
                    </a:solidFill>
                    <a:latin typeface="Arial"/>
                  </a:rPr>
                  <a:t>such that </a:t>
                </a:r>
                <a14:m>
                  <m:oMath xmlns:m="http://schemas.openxmlformats.org/officeDocument/2006/math">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𝑎</m:t>
                        </m:r>
                      </m:e>
                      <m:sub>
                        <m:r>
                          <a:rPr lang="en-US" sz="2400" i="1">
                            <a:solidFill>
                              <a:prstClr val="black"/>
                            </a:solidFill>
                            <a:latin typeface="Cambria Math" panose="02040503050406030204" pitchFamily="18" charset="0"/>
                          </a:rPr>
                          <m:t>1</m:t>
                        </m:r>
                      </m:sub>
                    </m:sSub>
                    <m:r>
                      <a:rPr lang="en-US" sz="2400" i="1">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𝑎</m:t>
                        </m:r>
                      </m:e>
                      <m:sub>
                        <m:r>
                          <a:rPr lang="en-US" sz="2400" i="1">
                            <a:solidFill>
                              <a:prstClr val="black"/>
                            </a:solidFill>
                            <a:latin typeface="Cambria Math" panose="02040503050406030204" pitchFamily="18" charset="0"/>
                          </a:rPr>
                          <m:t>𝑘</m:t>
                        </m:r>
                      </m:sub>
                    </m:sSub>
                    <m:r>
                      <a:rPr lang="en-US" sz="2400" i="1">
                        <a:solidFill>
                          <a:prstClr val="black"/>
                        </a:solidFill>
                        <a:latin typeface="Cambria Math" panose="02040503050406030204" pitchFamily="18" charset="0"/>
                      </a:rPr>
                      <m:t>}</m:t>
                    </m:r>
                  </m:oMath>
                </a14:m>
                <a:endParaRPr lang="en-US" sz="2400" b="1" i="1" dirty="0">
                  <a:solidFill>
                    <a:prstClr val="black"/>
                  </a:solidFill>
                  <a:latin typeface="Arial"/>
                </a:endParaRPr>
              </a:p>
              <a:p>
                <a:pPr marL="609585" lvl="1" defTabSz="609585"/>
                <a:endParaRPr lang="en-US" sz="2400" b="1" i="1" dirty="0">
                  <a:solidFill>
                    <a:prstClr val="black"/>
                  </a:solidFill>
                  <a:latin typeface="Arial"/>
                </a:endParaRPr>
              </a:p>
              <a:p>
                <a:pPr marL="609585" lvl="1" defTabSz="609585"/>
                <a:endParaRPr lang="en-US" sz="2400" b="1" i="1" dirty="0">
                  <a:solidFill>
                    <a:prstClr val="black"/>
                  </a:solidFill>
                  <a:latin typeface="Arial"/>
                </a:endParaRPr>
              </a:p>
            </p:txBody>
          </p:sp>
        </mc:Choice>
        <mc:Fallback xmlns="">
          <p:sp>
            <p:nvSpPr>
              <p:cNvPr id="7" name="TextBox 6">
                <a:extLst>
                  <a:ext uri="{FF2B5EF4-FFF2-40B4-BE49-F238E27FC236}">
                    <a16:creationId xmlns:a16="http://schemas.microsoft.com/office/drawing/2014/main" id="{7E90F987-C1E3-4B93-A754-66662B04A5C2}"/>
                  </a:ext>
                </a:extLst>
              </p:cNvPr>
              <p:cNvSpPr txBox="1">
                <a:spLocks noRot="1" noChangeAspect="1" noMove="1" noResize="1" noEditPoints="1" noAdjustHandles="1" noChangeArrowheads="1" noChangeShapeType="1" noTextEdit="1"/>
              </p:cNvSpPr>
              <p:nvPr/>
            </p:nvSpPr>
            <p:spPr>
              <a:xfrm>
                <a:off x="199085" y="1427126"/>
                <a:ext cx="11810881" cy="3416320"/>
              </a:xfrm>
              <a:prstGeom prst="rect">
                <a:avLst/>
              </a:prstGeom>
              <a:blipFill>
                <a:blip r:embed="rId4"/>
                <a:stretch>
                  <a:fillRect l="-723" t="-12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31C0B9-3020-4919-8AFE-07B0207590ED}"/>
                  </a:ext>
                </a:extLst>
              </p:cNvPr>
              <p:cNvSpPr txBox="1"/>
              <p:nvPr/>
            </p:nvSpPr>
            <p:spPr>
              <a:xfrm>
                <a:off x="229565" y="4295325"/>
                <a:ext cx="11810881" cy="1200329"/>
              </a:xfrm>
              <a:prstGeom prst="rect">
                <a:avLst/>
              </a:prstGeom>
              <a:noFill/>
            </p:spPr>
            <p:txBody>
              <a:bodyPr wrap="square" rtlCol="0">
                <a:spAutoFit/>
              </a:bodyPr>
              <a:lstStyle/>
              <a:p>
                <a:pPr defTabSz="609585"/>
                <a:r>
                  <a:rPr lang="en-US" sz="2400" dirty="0">
                    <a:solidFill>
                      <a:prstClr val="black"/>
                    </a:solidFill>
                    <a:latin typeface="Arial"/>
                  </a:rPr>
                  <a:t>Task: Given a set of image frames </a:t>
                </a:r>
                <a14:m>
                  <m:oMath xmlns:m="http://schemas.openxmlformats.org/officeDocument/2006/math">
                    <m:r>
                      <a:rPr lang="en-US" sz="2400" i="1">
                        <a:solidFill>
                          <a:prstClr val="black"/>
                        </a:solidFill>
                        <a:latin typeface="Cambria Math" panose="02040503050406030204" pitchFamily="18" charset="0"/>
                      </a:rPr>
                      <m:t>𝑋</m:t>
                    </m:r>
                    <m:r>
                      <a:rPr lang="en-US" sz="2400" i="1">
                        <a:solidFill>
                          <a:prstClr val="black"/>
                        </a:solidFill>
                        <a:latin typeface="Cambria Math" panose="02040503050406030204" pitchFamily="18" charset="0"/>
                      </a:rPr>
                      <m:t>=</m:t>
                    </m:r>
                    <m:d>
                      <m:dPr>
                        <m:begChr m:val="{"/>
                        <m:endChr m:val="}"/>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1</m:t>
                            </m:r>
                          </m:sub>
                        </m:sSub>
                        <m:r>
                          <a:rPr lang="en-US" sz="2400" i="1">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𝑇</m:t>
                            </m:r>
                          </m:sub>
                        </m:sSub>
                      </m:e>
                    </m:d>
                  </m:oMath>
                </a14:m>
                <a:r>
                  <a:rPr lang="en-US" sz="2400" dirty="0">
                    <a:solidFill>
                      <a:prstClr val="black"/>
                    </a:solidFill>
                    <a:latin typeface="Arial"/>
                  </a:rPr>
                  <a:t>, map each frame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𝑡</m:t>
                        </m:r>
                      </m:sub>
                    </m:sSub>
                  </m:oMath>
                </a14:m>
                <a:r>
                  <a:rPr lang="en-US" sz="2400" dirty="0">
                    <a:solidFill>
                      <a:prstClr val="black"/>
                    </a:solidFill>
                    <a:latin typeface="Arial"/>
                  </a:rPr>
                  <a:t> to action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𝑦</m:t>
                        </m:r>
                      </m:e>
                      <m:sub>
                        <m:r>
                          <a:rPr lang="en-US" sz="2400" i="1">
                            <a:solidFill>
                              <a:prstClr val="black"/>
                            </a:solidFill>
                            <a:latin typeface="Cambria Math" panose="02040503050406030204" pitchFamily="18" charset="0"/>
                          </a:rPr>
                          <m:t>𝑡</m:t>
                        </m:r>
                      </m:sub>
                    </m:sSub>
                  </m:oMath>
                </a14:m>
                <a:r>
                  <a:rPr lang="en-US" sz="2400" dirty="0">
                    <a:solidFill>
                      <a:prstClr val="black"/>
                    </a:solidFill>
                    <a:latin typeface="Arial"/>
                  </a:rPr>
                  <a:t> by detecting the presence/absence of each attribute  </a:t>
                </a:r>
                <a14:m>
                  <m:oMath xmlns:m="http://schemas.openxmlformats.org/officeDocument/2006/math">
                    <m:acc>
                      <m:accPr>
                        <m:chr m:val="̂"/>
                        <m:ctrlPr>
                          <a:rPr lang="en-US" sz="2400" i="1" dirty="0">
                            <a:solidFill>
                              <a:prstClr val="black"/>
                            </a:solidFill>
                            <a:latin typeface="Cambria Math" panose="02040503050406030204" pitchFamily="18" charset="0"/>
                          </a:rPr>
                        </m:ctrlPr>
                      </m:accPr>
                      <m:e>
                        <m:r>
                          <a:rPr lang="en-US" sz="2400" i="1" dirty="0">
                            <a:solidFill>
                              <a:prstClr val="black"/>
                            </a:solidFill>
                            <a:latin typeface="Cambria Math" panose="02040503050406030204" pitchFamily="18" charset="0"/>
                          </a:rPr>
                          <m:t>𝑎</m:t>
                        </m:r>
                      </m:e>
                    </m:acc>
                    <m:d>
                      <m:dPr>
                        <m:ctrlPr>
                          <a:rPr lang="en-US" sz="2400" i="1" dirty="0">
                            <a:solidFill>
                              <a:prstClr val="black"/>
                            </a:solidFill>
                            <a:latin typeface="Cambria Math" panose="02040503050406030204" pitchFamily="18" charset="0"/>
                          </a:rPr>
                        </m:ctrlPr>
                      </m:dPr>
                      <m:e>
                        <m:sSub>
                          <m:sSubPr>
                            <m:ctrlPr>
                              <a:rPr lang="en-US" sz="2400" i="1" dirty="0">
                                <a:solidFill>
                                  <a:prstClr val="black"/>
                                </a:solidFill>
                                <a:latin typeface="Cambria Math" panose="02040503050406030204" pitchFamily="18" charset="0"/>
                              </a:rPr>
                            </m:ctrlPr>
                          </m:sSubPr>
                          <m:e>
                            <m:r>
                              <a:rPr lang="en-US" sz="2400" i="1" dirty="0">
                                <a:solidFill>
                                  <a:prstClr val="black"/>
                                </a:solidFill>
                                <a:latin typeface="Cambria Math" panose="02040503050406030204" pitchFamily="18" charset="0"/>
                              </a:rPr>
                              <m:t>𝑥</m:t>
                            </m:r>
                          </m:e>
                          <m:sub>
                            <m:r>
                              <a:rPr lang="en-US" sz="2400" i="1" dirty="0">
                                <a:solidFill>
                                  <a:prstClr val="black"/>
                                </a:solidFill>
                                <a:latin typeface="Cambria Math" panose="02040503050406030204" pitchFamily="18" charset="0"/>
                              </a:rPr>
                              <m:t>𝑡</m:t>
                            </m:r>
                          </m:sub>
                        </m:sSub>
                      </m:e>
                    </m:d>
                    <m:r>
                      <a:rPr lang="en-US" sz="2400" i="1">
                        <a:solidFill>
                          <a:prstClr val="black"/>
                        </a:solidFill>
                        <a:latin typeface="Cambria Math" panose="02040503050406030204" pitchFamily="18" charset="0"/>
                      </a:rPr>
                      <m:t> </m:t>
                    </m:r>
                  </m:oMath>
                </a14:m>
                <a:r>
                  <a:rPr lang="en-US" sz="2400" dirty="0">
                    <a:solidFill>
                      <a:prstClr val="black"/>
                    </a:solidFill>
                    <a:latin typeface="Arial"/>
                  </a:rPr>
                  <a:t>in the video, then choosing the action whose </a:t>
                </a:r>
                <a:r>
                  <a:rPr lang="en-US" sz="2400" b="1" dirty="0">
                    <a:solidFill>
                      <a:srgbClr val="00B050"/>
                    </a:solidFill>
                    <a:latin typeface="Arial"/>
                  </a:rPr>
                  <a:t>signature</a:t>
                </a:r>
                <a:r>
                  <a:rPr lang="en-US" sz="2400" dirty="0">
                    <a:solidFill>
                      <a:prstClr val="black"/>
                    </a:solidFill>
                    <a:latin typeface="Arial"/>
                  </a:rPr>
                  <a:t> </a:t>
                </a:r>
                <a14:m>
                  <m:oMath xmlns:m="http://schemas.openxmlformats.org/officeDocument/2006/math">
                    <m:r>
                      <a:rPr lang="en-US" sz="2400" i="1">
                        <a:solidFill>
                          <a:prstClr val="black"/>
                        </a:solidFill>
                        <a:latin typeface="Cambria Math" panose="02040503050406030204" pitchFamily="18" charset="0"/>
                      </a:rPr>
                      <m:t>𝑎</m:t>
                    </m:r>
                    <m:d>
                      <m:dPr>
                        <m:ctrlPr>
                          <a:rPr lang="en-US" sz="2400" i="1">
                            <a:solidFill>
                              <a:prstClr val="black"/>
                            </a:solidFill>
                            <a:latin typeface="Cambria Math" panose="02040503050406030204" pitchFamily="18" charset="0"/>
                          </a:rPr>
                        </m:ctrlPr>
                      </m:dPr>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𝑦</m:t>
                            </m:r>
                          </m:e>
                          <m:sub>
                            <m:r>
                              <a:rPr lang="en-US" sz="2400" i="1">
                                <a:solidFill>
                                  <a:prstClr val="black"/>
                                </a:solidFill>
                                <a:latin typeface="Cambria Math" panose="02040503050406030204" pitchFamily="18" charset="0"/>
                              </a:rPr>
                              <m:t>𝑡</m:t>
                            </m:r>
                          </m:sub>
                        </m:sSub>
                      </m:e>
                    </m:d>
                  </m:oMath>
                </a14:m>
                <a:r>
                  <a:rPr lang="en-US" sz="2400" dirty="0">
                    <a:solidFill>
                      <a:prstClr val="black"/>
                    </a:solidFill>
                    <a:latin typeface="Arial"/>
                  </a:rPr>
                  <a:t> best fits predicted attributes.</a:t>
                </a:r>
              </a:p>
            </p:txBody>
          </p:sp>
        </mc:Choice>
        <mc:Fallback xmlns="">
          <p:sp>
            <p:nvSpPr>
              <p:cNvPr id="8" name="TextBox 7">
                <a:extLst>
                  <a:ext uri="{FF2B5EF4-FFF2-40B4-BE49-F238E27FC236}">
                    <a16:creationId xmlns:a16="http://schemas.microsoft.com/office/drawing/2014/main" id="{E131C0B9-3020-4919-8AFE-07B0207590ED}"/>
                  </a:ext>
                </a:extLst>
              </p:cNvPr>
              <p:cNvSpPr txBox="1">
                <a:spLocks noRot="1" noChangeAspect="1" noMove="1" noResize="1" noEditPoints="1" noAdjustHandles="1" noChangeArrowheads="1" noChangeShapeType="1" noTextEdit="1"/>
              </p:cNvSpPr>
              <p:nvPr/>
            </p:nvSpPr>
            <p:spPr>
              <a:xfrm>
                <a:off x="229565" y="4295325"/>
                <a:ext cx="11810881" cy="1200329"/>
              </a:xfrm>
              <a:prstGeom prst="rect">
                <a:avLst/>
              </a:prstGeom>
              <a:blipFill>
                <a:blip r:embed="rId5"/>
                <a:stretch>
                  <a:fillRect l="-826" t="-3553" b="-1116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630B2E-FBAD-41EE-9FD4-E872EAB46E3E}"/>
              </a:ext>
            </a:extLst>
          </p:cNvPr>
          <p:cNvPicPr>
            <a:picLocks noChangeAspect="1"/>
          </p:cNvPicPr>
          <p:nvPr/>
        </p:nvPicPr>
        <p:blipFill>
          <a:blip r:embed="rId6"/>
          <a:stretch>
            <a:fillRect/>
          </a:stretch>
        </p:blipFill>
        <p:spPr>
          <a:xfrm>
            <a:off x="3844290" y="5677403"/>
            <a:ext cx="4503420" cy="758348"/>
          </a:xfrm>
          <a:prstGeom prst="rect">
            <a:avLst/>
          </a:prstGeom>
        </p:spPr>
      </p:pic>
    </p:spTree>
    <p:extLst>
      <p:ext uri="{BB962C8B-B14F-4D97-AF65-F5344CB8AC3E}">
        <p14:creationId xmlns:p14="http://schemas.microsoft.com/office/powerpoint/2010/main" val="292797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Dynamic Attribute Labeling</a:t>
            </a:r>
          </a:p>
        </p:txBody>
      </p:sp>
      <p:pic>
        <p:nvPicPr>
          <p:cNvPr id="33" name="Picture 32" descr="A picture containing bowling, sport, television, man&#10;&#10;Description automatically generated">
            <a:extLst>
              <a:ext uri="{FF2B5EF4-FFF2-40B4-BE49-F238E27FC236}">
                <a16:creationId xmlns:a16="http://schemas.microsoft.com/office/drawing/2014/main" id="{FA3A3C21-885F-4600-A242-EBE2B9AE9DAD}"/>
              </a:ext>
            </a:extLst>
          </p:cNvPr>
          <p:cNvPicPr>
            <a:picLocks noChangeAspect="1"/>
          </p:cNvPicPr>
          <p:nvPr/>
        </p:nvPicPr>
        <p:blipFill>
          <a:blip r:embed="rId3"/>
          <a:stretch>
            <a:fillRect/>
          </a:stretch>
        </p:blipFill>
        <p:spPr>
          <a:xfrm>
            <a:off x="1730788" y="1397000"/>
            <a:ext cx="2926080" cy="2194560"/>
          </a:xfrm>
          <a:prstGeom prst="rect">
            <a:avLst/>
          </a:prstGeom>
        </p:spPr>
      </p:pic>
      <p:pic>
        <p:nvPicPr>
          <p:cNvPr id="37" name="Picture 36" descr="A picture containing bowling, train, sport, indoor&#10;&#10;Description automatically generated">
            <a:extLst>
              <a:ext uri="{FF2B5EF4-FFF2-40B4-BE49-F238E27FC236}">
                <a16:creationId xmlns:a16="http://schemas.microsoft.com/office/drawing/2014/main" id="{3610AC57-89EB-4367-AA8D-7A5CE26543D5}"/>
              </a:ext>
            </a:extLst>
          </p:cNvPr>
          <p:cNvPicPr>
            <a:picLocks noChangeAspect="1"/>
          </p:cNvPicPr>
          <p:nvPr/>
        </p:nvPicPr>
        <p:blipFill>
          <a:blip r:embed="rId4"/>
          <a:stretch>
            <a:fillRect/>
          </a:stretch>
        </p:blipFill>
        <p:spPr>
          <a:xfrm>
            <a:off x="4656868" y="1397000"/>
            <a:ext cx="2926080" cy="2194560"/>
          </a:xfrm>
          <a:prstGeom prst="rect">
            <a:avLst/>
          </a:prstGeom>
        </p:spPr>
      </p:pic>
      <p:pic>
        <p:nvPicPr>
          <p:cNvPr id="41" name="Picture 40" descr="A picture containing bowling, indoor, sport, man&#10;&#10;Description automatically generated">
            <a:extLst>
              <a:ext uri="{FF2B5EF4-FFF2-40B4-BE49-F238E27FC236}">
                <a16:creationId xmlns:a16="http://schemas.microsoft.com/office/drawing/2014/main" id="{2860F10F-91DB-4E55-B373-B49E3F5B2C21}"/>
              </a:ext>
            </a:extLst>
          </p:cNvPr>
          <p:cNvPicPr>
            <a:picLocks noChangeAspect="1"/>
          </p:cNvPicPr>
          <p:nvPr/>
        </p:nvPicPr>
        <p:blipFill>
          <a:blip r:embed="rId5"/>
          <a:stretch>
            <a:fillRect/>
          </a:stretch>
        </p:blipFill>
        <p:spPr>
          <a:xfrm>
            <a:off x="7582948" y="1397000"/>
            <a:ext cx="2926080" cy="2194560"/>
          </a:xfrm>
          <a:prstGeom prst="rect">
            <a:avLst/>
          </a:prstGeom>
        </p:spPr>
      </p:pic>
      <p:graphicFrame>
        <p:nvGraphicFramePr>
          <p:cNvPr id="45" name="Table 45">
            <a:extLst>
              <a:ext uri="{FF2B5EF4-FFF2-40B4-BE49-F238E27FC236}">
                <a16:creationId xmlns:a16="http://schemas.microsoft.com/office/drawing/2014/main" id="{6E29308A-2CA5-4F59-8EB6-D54E296A1E53}"/>
              </a:ext>
            </a:extLst>
          </p:cNvPr>
          <p:cNvGraphicFramePr>
            <a:graphicFrameLocks noGrp="1"/>
          </p:cNvGraphicFramePr>
          <p:nvPr>
            <p:ph idx="11"/>
          </p:nvPr>
        </p:nvGraphicFramePr>
        <p:xfrm>
          <a:off x="1662124" y="4059937"/>
          <a:ext cx="8953584" cy="975435"/>
        </p:xfrm>
        <a:graphic>
          <a:graphicData uri="http://schemas.openxmlformats.org/drawingml/2006/table">
            <a:tbl>
              <a:tblPr firstRow="1" bandRow="1">
                <a:tableStyleId>{5940675A-B579-460E-94D1-54222C63F5DA}</a:tableStyleId>
              </a:tblPr>
              <a:tblGrid>
                <a:gridCol w="1492264">
                  <a:extLst>
                    <a:ext uri="{9D8B030D-6E8A-4147-A177-3AD203B41FA5}">
                      <a16:colId xmlns:a16="http://schemas.microsoft.com/office/drawing/2014/main" val="2860993167"/>
                    </a:ext>
                  </a:extLst>
                </a:gridCol>
                <a:gridCol w="1492264">
                  <a:extLst>
                    <a:ext uri="{9D8B030D-6E8A-4147-A177-3AD203B41FA5}">
                      <a16:colId xmlns:a16="http://schemas.microsoft.com/office/drawing/2014/main" val="210776699"/>
                    </a:ext>
                  </a:extLst>
                </a:gridCol>
                <a:gridCol w="1492264">
                  <a:extLst>
                    <a:ext uri="{9D8B030D-6E8A-4147-A177-3AD203B41FA5}">
                      <a16:colId xmlns:a16="http://schemas.microsoft.com/office/drawing/2014/main" val="1398977593"/>
                    </a:ext>
                  </a:extLst>
                </a:gridCol>
                <a:gridCol w="1492264">
                  <a:extLst>
                    <a:ext uri="{9D8B030D-6E8A-4147-A177-3AD203B41FA5}">
                      <a16:colId xmlns:a16="http://schemas.microsoft.com/office/drawing/2014/main" val="2577411247"/>
                    </a:ext>
                  </a:extLst>
                </a:gridCol>
                <a:gridCol w="1492264">
                  <a:extLst>
                    <a:ext uri="{9D8B030D-6E8A-4147-A177-3AD203B41FA5}">
                      <a16:colId xmlns:a16="http://schemas.microsoft.com/office/drawing/2014/main" val="3296460357"/>
                    </a:ext>
                  </a:extLst>
                </a:gridCol>
                <a:gridCol w="1492264">
                  <a:extLst>
                    <a:ext uri="{9D8B030D-6E8A-4147-A177-3AD203B41FA5}">
                      <a16:colId xmlns:a16="http://schemas.microsoft.com/office/drawing/2014/main" val="2422429940"/>
                    </a:ext>
                  </a:extLst>
                </a:gridCol>
              </a:tblGrid>
              <a:tr h="609600">
                <a:tc>
                  <a:txBody>
                    <a:bodyPr/>
                    <a:lstStyle/>
                    <a:p>
                      <a:pPr algn="ctr"/>
                      <a:r>
                        <a:rPr lang="en-US" sz="1600" dirty="0"/>
                        <a:t>Indoor</a:t>
                      </a:r>
                    </a:p>
                  </a:txBody>
                  <a:tcPr marL="121920" marR="121920" marT="60960" marB="60960"/>
                </a:tc>
                <a:tc>
                  <a:txBody>
                    <a:bodyPr/>
                    <a:lstStyle/>
                    <a:p>
                      <a:pPr algn="ctr"/>
                      <a:r>
                        <a:rPr lang="en-US" sz="1600" dirty="0"/>
                        <a:t>Water</a:t>
                      </a:r>
                    </a:p>
                  </a:txBody>
                  <a:tcPr marL="121920" marR="121920" marT="60960" marB="60960"/>
                </a:tc>
                <a:tc>
                  <a:txBody>
                    <a:bodyPr/>
                    <a:lstStyle/>
                    <a:p>
                      <a:pPr algn="ctr"/>
                      <a:r>
                        <a:rPr lang="en-US" sz="1600" dirty="0"/>
                        <a:t>Big Ball</a:t>
                      </a:r>
                    </a:p>
                  </a:txBody>
                  <a:tcPr marL="121920" marR="121920" marT="60960" marB="60960"/>
                </a:tc>
                <a:tc>
                  <a:txBody>
                    <a:bodyPr/>
                    <a:lstStyle/>
                    <a:p>
                      <a:pPr algn="ctr"/>
                      <a:r>
                        <a:rPr lang="en-US" sz="1600" dirty="0"/>
                        <a:t>One-arm Open</a:t>
                      </a:r>
                    </a:p>
                  </a:txBody>
                  <a:tcPr marL="121920" marR="121920" marT="60960" marB="60960"/>
                </a:tc>
                <a:tc>
                  <a:txBody>
                    <a:bodyPr/>
                    <a:lstStyle/>
                    <a:p>
                      <a:pPr algn="ctr"/>
                      <a:r>
                        <a:rPr lang="en-US" sz="1600" dirty="0"/>
                        <a:t>Throw Away</a:t>
                      </a:r>
                    </a:p>
                  </a:txBody>
                  <a:tcPr marL="121920" marR="121920" marT="60960" marB="60960"/>
                </a:tc>
                <a:tc>
                  <a:txBody>
                    <a:bodyPr/>
                    <a:lstStyle/>
                    <a:p>
                      <a:pPr algn="ctr"/>
                      <a:r>
                        <a:rPr lang="en-US" sz="1600" dirty="0"/>
                        <a:t>One-arm Swing</a:t>
                      </a:r>
                    </a:p>
                  </a:txBody>
                  <a:tcPr marL="121920" marR="121920" marT="60960" marB="60960"/>
                </a:tc>
                <a:extLst>
                  <a:ext uri="{0D108BD9-81ED-4DB2-BD59-A6C34878D82A}">
                    <a16:rowId xmlns:a16="http://schemas.microsoft.com/office/drawing/2014/main" val="2412191992"/>
                  </a:ext>
                </a:extLst>
              </a:tr>
              <a:tr h="365835">
                <a:tc>
                  <a:txBody>
                    <a:bodyPr/>
                    <a:lstStyle/>
                    <a:p>
                      <a:pPr algn="ctr"/>
                      <a:r>
                        <a:rPr lang="en-US" sz="1600" dirty="0"/>
                        <a:t>1</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1</a:t>
                      </a:r>
                    </a:p>
                  </a:txBody>
                  <a:tcPr marL="121920" marR="121920" marT="60960" marB="60960"/>
                </a:tc>
                <a:tc>
                  <a:txBody>
                    <a:bodyPr/>
                    <a:lstStyle/>
                    <a:p>
                      <a:pPr algn="ctr"/>
                      <a:r>
                        <a:rPr lang="en-US" sz="1600" dirty="0"/>
                        <a:t>1</a:t>
                      </a:r>
                    </a:p>
                  </a:txBody>
                  <a:tcPr marL="121920" marR="121920" marT="60960" marB="60960"/>
                </a:tc>
                <a:tc>
                  <a:txBody>
                    <a:bodyPr/>
                    <a:lstStyle/>
                    <a:p>
                      <a:pPr algn="ctr"/>
                      <a:r>
                        <a:rPr lang="en-US" sz="1600" dirty="0"/>
                        <a:t>1</a:t>
                      </a:r>
                    </a:p>
                  </a:txBody>
                  <a:tcPr marL="121920" marR="121920" marT="60960" marB="60960"/>
                </a:tc>
                <a:tc>
                  <a:txBody>
                    <a:bodyPr/>
                    <a:lstStyle/>
                    <a:p>
                      <a:pPr algn="ctr"/>
                      <a:r>
                        <a:rPr lang="en-US" sz="1600" dirty="0"/>
                        <a:t>1</a:t>
                      </a:r>
                    </a:p>
                  </a:txBody>
                  <a:tcPr marL="121920" marR="121920" marT="60960" marB="60960"/>
                </a:tc>
                <a:extLst>
                  <a:ext uri="{0D108BD9-81ED-4DB2-BD59-A6C34878D82A}">
                    <a16:rowId xmlns:a16="http://schemas.microsoft.com/office/drawing/2014/main" val="2310111371"/>
                  </a:ext>
                </a:extLst>
              </a:tr>
            </a:tbl>
          </a:graphicData>
        </a:graphic>
      </p:graphicFrame>
      <p:sp>
        <p:nvSpPr>
          <p:cNvPr id="44" name="Arrow: Down 43">
            <a:extLst>
              <a:ext uri="{FF2B5EF4-FFF2-40B4-BE49-F238E27FC236}">
                <a16:creationId xmlns:a16="http://schemas.microsoft.com/office/drawing/2014/main" id="{CFBDEDE2-8527-4D43-B500-B7B534A18A71}"/>
              </a:ext>
            </a:extLst>
          </p:cNvPr>
          <p:cNvSpPr/>
          <p:nvPr/>
        </p:nvSpPr>
        <p:spPr>
          <a:xfrm>
            <a:off x="5217160" y="3591560"/>
            <a:ext cx="1757680" cy="395392"/>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graphicFrame>
        <p:nvGraphicFramePr>
          <p:cNvPr id="47" name="Table 45">
            <a:extLst>
              <a:ext uri="{FF2B5EF4-FFF2-40B4-BE49-F238E27FC236}">
                <a16:creationId xmlns:a16="http://schemas.microsoft.com/office/drawing/2014/main" id="{DC852103-BB4C-4BB8-BB35-9D10D0B7DCCB}"/>
              </a:ext>
            </a:extLst>
          </p:cNvPr>
          <p:cNvGraphicFramePr>
            <a:graphicFrameLocks/>
          </p:cNvGraphicFramePr>
          <p:nvPr/>
        </p:nvGraphicFramePr>
        <p:xfrm>
          <a:off x="1662124" y="5585029"/>
          <a:ext cx="8953584" cy="975435"/>
        </p:xfrm>
        <a:graphic>
          <a:graphicData uri="http://schemas.openxmlformats.org/drawingml/2006/table">
            <a:tbl>
              <a:tblPr firstRow="1" bandRow="1">
                <a:tableStyleId>{5940675A-B579-460E-94D1-54222C63F5DA}</a:tableStyleId>
              </a:tblPr>
              <a:tblGrid>
                <a:gridCol w="1492264">
                  <a:extLst>
                    <a:ext uri="{9D8B030D-6E8A-4147-A177-3AD203B41FA5}">
                      <a16:colId xmlns:a16="http://schemas.microsoft.com/office/drawing/2014/main" val="2860993167"/>
                    </a:ext>
                  </a:extLst>
                </a:gridCol>
                <a:gridCol w="1492264">
                  <a:extLst>
                    <a:ext uri="{9D8B030D-6E8A-4147-A177-3AD203B41FA5}">
                      <a16:colId xmlns:a16="http://schemas.microsoft.com/office/drawing/2014/main" val="210776699"/>
                    </a:ext>
                  </a:extLst>
                </a:gridCol>
                <a:gridCol w="1492264">
                  <a:extLst>
                    <a:ext uri="{9D8B030D-6E8A-4147-A177-3AD203B41FA5}">
                      <a16:colId xmlns:a16="http://schemas.microsoft.com/office/drawing/2014/main" val="1398977593"/>
                    </a:ext>
                  </a:extLst>
                </a:gridCol>
                <a:gridCol w="1492264">
                  <a:extLst>
                    <a:ext uri="{9D8B030D-6E8A-4147-A177-3AD203B41FA5}">
                      <a16:colId xmlns:a16="http://schemas.microsoft.com/office/drawing/2014/main" val="2577411247"/>
                    </a:ext>
                  </a:extLst>
                </a:gridCol>
                <a:gridCol w="1492264">
                  <a:extLst>
                    <a:ext uri="{9D8B030D-6E8A-4147-A177-3AD203B41FA5}">
                      <a16:colId xmlns:a16="http://schemas.microsoft.com/office/drawing/2014/main" val="3296460357"/>
                    </a:ext>
                  </a:extLst>
                </a:gridCol>
                <a:gridCol w="1492264">
                  <a:extLst>
                    <a:ext uri="{9D8B030D-6E8A-4147-A177-3AD203B41FA5}">
                      <a16:colId xmlns:a16="http://schemas.microsoft.com/office/drawing/2014/main" val="2422429940"/>
                    </a:ext>
                  </a:extLst>
                </a:gridCol>
              </a:tblGrid>
              <a:tr h="609600">
                <a:tc>
                  <a:txBody>
                    <a:bodyPr/>
                    <a:lstStyle/>
                    <a:p>
                      <a:pPr algn="ctr"/>
                      <a:r>
                        <a:rPr lang="en-US" sz="1600" dirty="0"/>
                        <a:t>Indoor</a:t>
                      </a:r>
                    </a:p>
                  </a:txBody>
                  <a:tcPr marL="121920" marR="121920" marT="60960" marB="60960"/>
                </a:tc>
                <a:tc>
                  <a:txBody>
                    <a:bodyPr/>
                    <a:lstStyle/>
                    <a:p>
                      <a:pPr algn="ctr"/>
                      <a:r>
                        <a:rPr lang="en-US" sz="1600" dirty="0"/>
                        <a:t>Water</a:t>
                      </a:r>
                    </a:p>
                  </a:txBody>
                  <a:tcPr marL="121920" marR="121920" marT="60960" marB="60960"/>
                </a:tc>
                <a:tc>
                  <a:txBody>
                    <a:bodyPr/>
                    <a:lstStyle/>
                    <a:p>
                      <a:pPr algn="ctr"/>
                      <a:r>
                        <a:rPr lang="en-US" sz="1600" dirty="0"/>
                        <a:t>Big Ball</a:t>
                      </a:r>
                    </a:p>
                  </a:txBody>
                  <a:tcPr marL="121920" marR="121920" marT="60960" marB="60960"/>
                </a:tc>
                <a:tc>
                  <a:txBody>
                    <a:bodyPr/>
                    <a:lstStyle/>
                    <a:p>
                      <a:pPr algn="ctr"/>
                      <a:r>
                        <a:rPr lang="en-US" sz="1600" dirty="0"/>
                        <a:t>One-arm Open</a:t>
                      </a:r>
                    </a:p>
                  </a:txBody>
                  <a:tcPr marL="121920" marR="121920" marT="60960" marB="60960"/>
                </a:tc>
                <a:tc>
                  <a:txBody>
                    <a:bodyPr/>
                    <a:lstStyle/>
                    <a:p>
                      <a:pPr algn="ctr"/>
                      <a:r>
                        <a:rPr lang="en-US" sz="1600" dirty="0"/>
                        <a:t>Throw Away</a:t>
                      </a:r>
                    </a:p>
                  </a:txBody>
                  <a:tcPr marL="121920" marR="121920" marT="60960" marB="60960"/>
                </a:tc>
                <a:tc>
                  <a:txBody>
                    <a:bodyPr/>
                    <a:lstStyle/>
                    <a:p>
                      <a:pPr algn="ctr"/>
                      <a:r>
                        <a:rPr lang="en-US" sz="1600" dirty="0"/>
                        <a:t>One-arm Swing</a:t>
                      </a:r>
                    </a:p>
                  </a:txBody>
                  <a:tcPr marL="121920" marR="121920" marT="60960" marB="60960"/>
                </a:tc>
                <a:extLst>
                  <a:ext uri="{0D108BD9-81ED-4DB2-BD59-A6C34878D82A}">
                    <a16:rowId xmlns:a16="http://schemas.microsoft.com/office/drawing/2014/main" val="2412191992"/>
                  </a:ext>
                </a:extLst>
              </a:tr>
              <a:tr h="365835">
                <a:tc>
                  <a:txBody>
                    <a:bodyPr/>
                    <a:lstStyle/>
                    <a:p>
                      <a:pPr algn="ctr"/>
                      <a:r>
                        <a:rPr lang="en-US" sz="1600" dirty="0"/>
                        <a:t>1</a:t>
                      </a:r>
                    </a:p>
                  </a:txBody>
                  <a:tcPr marL="121920" marR="121920" marT="60960" marB="60960"/>
                </a:tc>
                <a:tc>
                  <a:txBody>
                    <a:bodyPr/>
                    <a:lstStyle/>
                    <a:p>
                      <a:pPr algn="ctr"/>
                      <a:r>
                        <a:rPr lang="en-US" sz="1600" dirty="0"/>
                        <a:t>0</a:t>
                      </a:r>
                    </a:p>
                  </a:txBody>
                  <a:tcPr marL="121920" marR="121920" marT="60960" marB="60960"/>
                </a:tc>
                <a:tc>
                  <a:txBody>
                    <a:bodyPr/>
                    <a:lstStyle/>
                    <a:p>
                      <a:pPr algn="ctr"/>
                      <a:r>
                        <a:rPr lang="en-US" sz="1600" dirty="0"/>
                        <a:t>1</a:t>
                      </a:r>
                    </a:p>
                  </a:txBody>
                  <a:tcPr marL="121920" marR="121920" marT="60960" marB="60960"/>
                </a:tc>
                <a:tc>
                  <a:txBody>
                    <a:bodyPr/>
                    <a:lstStyle/>
                    <a:p>
                      <a:pPr algn="ctr"/>
                      <a:r>
                        <a:rPr lang="en-US" sz="1600" b="1" dirty="0"/>
                        <a:t>From 0 to 1</a:t>
                      </a:r>
                    </a:p>
                  </a:txBody>
                  <a:tcPr marL="121920" marR="121920" marT="60960" marB="6096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From 0 to 1</a:t>
                      </a:r>
                    </a:p>
                  </a:txBody>
                  <a:tcPr marL="121920" marR="121920" marT="60960" marB="6096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From 0 to 1</a:t>
                      </a:r>
                    </a:p>
                  </a:txBody>
                  <a:tcPr marL="121920" marR="121920" marT="60960" marB="60960"/>
                </a:tc>
                <a:extLst>
                  <a:ext uri="{0D108BD9-81ED-4DB2-BD59-A6C34878D82A}">
                    <a16:rowId xmlns:a16="http://schemas.microsoft.com/office/drawing/2014/main" val="2310111371"/>
                  </a:ext>
                </a:extLst>
              </a:tr>
            </a:tbl>
          </a:graphicData>
        </a:graphic>
      </p:graphicFrame>
      <p:sp>
        <p:nvSpPr>
          <p:cNvPr id="48" name="Arrow: Down 47">
            <a:extLst>
              <a:ext uri="{FF2B5EF4-FFF2-40B4-BE49-F238E27FC236}">
                <a16:creationId xmlns:a16="http://schemas.microsoft.com/office/drawing/2014/main" id="{31D2FB43-B81E-4013-B8E8-E05D78F08584}"/>
              </a:ext>
            </a:extLst>
          </p:cNvPr>
          <p:cNvSpPr/>
          <p:nvPr/>
        </p:nvSpPr>
        <p:spPr>
          <a:xfrm>
            <a:off x="5217160" y="5116652"/>
            <a:ext cx="1757680" cy="395392"/>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51" name="TextBox 50">
            <a:extLst>
              <a:ext uri="{FF2B5EF4-FFF2-40B4-BE49-F238E27FC236}">
                <a16:creationId xmlns:a16="http://schemas.microsoft.com/office/drawing/2014/main" id="{CD8489F2-3625-4B56-864F-B8CA7E4E20AF}"/>
              </a:ext>
            </a:extLst>
          </p:cNvPr>
          <p:cNvSpPr txBox="1"/>
          <p:nvPr/>
        </p:nvSpPr>
        <p:spPr>
          <a:xfrm>
            <a:off x="199084" y="4216401"/>
            <a:ext cx="1377208" cy="461665"/>
          </a:xfrm>
          <a:prstGeom prst="rect">
            <a:avLst/>
          </a:prstGeom>
          <a:noFill/>
        </p:spPr>
        <p:txBody>
          <a:bodyPr wrap="square" rtlCol="0">
            <a:spAutoFit/>
          </a:bodyPr>
          <a:lstStyle/>
          <a:p>
            <a:pPr defTabSz="609585"/>
            <a:r>
              <a:rPr lang="en-US" sz="2400" i="1" dirty="0">
                <a:solidFill>
                  <a:prstClr val="black"/>
                </a:solidFill>
                <a:latin typeface="Arial"/>
              </a:rPr>
              <a:t>“Static”</a:t>
            </a:r>
          </a:p>
        </p:txBody>
      </p:sp>
      <p:sp>
        <p:nvSpPr>
          <p:cNvPr id="52" name="TextBox 51">
            <a:extLst>
              <a:ext uri="{FF2B5EF4-FFF2-40B4-BE49-F238E27FC236}">
                <a16:creationId xmlns:a16="http://schemas.microsoft.com/office/drawing/2014/main" id="{4DB34A04-8F14-4617-8342-9E22CD10DC40}"/>
              </a:ext>
            </a:extLst>
          </p:cNvPr>
          <p:cNvSpPr txBox="1"/>
          <p:nvPr/>
        </p:nvSpPr>
        <p:spPr>
          <a:xfrm>
            <a:off x="-20320" y="5826526"/>
            <a:ext cx="1767840" cy="461665"/>
          </a:xfrm>
          <a:prstGeom prst="rect">
            <a:avLst/>
          </a:prstGeom>
          <a:noFill/>
        </p:spPr>
        <p:txBody>
          <a:bodyPr wrap="square" rtlCol="0">
            <a:spAutoFit/>
          </a:bodyPr>
          <a:lstStyle/>
          <a:p>
            <a:pPr defTabSz="609585"/>
            <a:r>
              <a:rPr lang="en-US" sz="2400" i="1" dirty="0">
                <a:solidFill>
                  <a:prstClr val="black"/>
                </a:solidFill>
                <a:latin typeface="Arial"/>
              </a:rPr>
              <a:t>“</a:t>
            </a:r>
            <a:r>
              <a:rPr lang="en-US" sz="2400" b="1" i="1" dirty="0">
                <a:solidFill>
                  <a:prstClr val="black"/>
                </a:solidFill>
                <a:latin typeface="Arial"/>
              </a:rPr>
              <a:t>Dynamic</a:t>
            </a:r>
            <a:r>
              <a:rPr lang="en-US" sz="2400" i="1" dirty="0">
                <a:solidFill>
                  <a:prstClr val="black"/>
                </a:solidFill>
                <a:latin typeface="Arial"/>
              </a:rPr>
              <a:t>”</a:t>
            </a:r>
          </a:p>
        </p:txBody>
      </p:sp>
      <p:sp>
        <p:nvSpPr>
          <p:cNvPr id="53" name="TextBox 52">
            <a:extLst>
              <a:ext uri="{FF2B5EF4-FFF2-40B4-BE49-F238E27FC236}">
                <a16:creationId xmlns:a16="http://schemas.microsoft.com/office/drawing/2014/main" id="{6BC9BA20-7AE3-4044-84D6-93036D687C3C}"/>
              </a:ext>
            </a:extLst>
          </p:cNvPr>
          <p:cNvSpPr txBox="1"/>
          <p:nvPr/>
        </p:nvSpPr>
        <p:spPr>
          <a:xfrm>
            <a:off x="199084" y="2248059"/>
            <a:ext cx="1531704" cy="461665"/>
          </a:xfrm>
          <a:prstGeom prst="rect">
            <a:avLst/>
          </a:prstGeom>
          <a:noFill/>
        </p:spPr>
        <p:txBody>
          <a:bodyPr wrap="square" rtlCol="0">
            <a:spAutoFit/>
          </a:bodyPr>
          <a:lstStyle/>
          <a:p>
            <a:pPr defTabSz="609585"/>
            <a:r>
              <a:rPr lang="en-US" sz="2400" b="1" dirty="0">
                <a:solidFill>
                  <a:prstClr val="black"/>
                </a:solidFill>
                <a:latin typeface="Arial"/>
              </a:rPr>
              <a:t>Bowling</a:t>
            </a:r>
          </a:p>
        </p:txBody>
      </p:sp>
    </p:spTree>
    <p:extLst>
      <p:ext uri="{BB962C8B-B14F-4D97-AF65-F5344CB8AC3E}">
        <p14:creationId xmlns:p14="http://schemas.microsoft.com/office/powerpoint/2010/main" val="151675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Dynamic Attribute Sequences by Hidden States  (c.f., HMMs)</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5"/>
          <a:stretch>
            <a:fillRect/>
          </a:stretch>
        </p:blipFill>
        <p:spPr>
          <a:xfrm>
            <a:off x="9408483" y="6502903"/>
            <a:ext cx="2336851" cy="249264"/>
          </a:xfrm>
        </p:spPr>
      </p:pic>
      <p:sp>
        <p:nvSpPr>
          <p:cNvPr id="4" name="Content Placeholder 3">
            <a:extLst>
              <a:ext uri="{FF2B5EF4-FFF2-40B4-BE49-F238E27FC236}">
                <a16:creationId xmlns:a16="http://schemas.microsoft.com/office/drawing/2014/main" id="{934EC255-619E-4865-99E8-FFF9D4D3FA12}"/>
              </a:ext>
            </a:extLst>
          </p:cNvPr>
          <p:cNvSpPr>
            <a:spLocks noGrp="1"/>
          </p:cNvSpPr>
          <p:nvPr>
            <p:ph idx="11"/>
          </p:nvPr>
        </p:nvSpPr>
        <p:spPr/>
        <p:txBody>
          <a:bodyPr/>
          <a:lstStyle/>
          <a:p>
            <a:endParaRPr lang="en-US"/>
          </a:p>
        </p:txBody>
      </p:sp>
      <p:pic>
        <p:nvPicPr>
          <p:cNvPr id="3" name="Picture 2">
            <a:extLst>
              <a:ext uri="{FF2B5EF4-FFF2-40B4-BE49-F238E27FC236}">
                <a16:creationId xmlns:a16="http://schemas.microsoft.com/office/drawing/2014/main" id="{77043324-F71F-4795-8AFF-BE508B5A88B1}"/>
              </a:ext>
            </a:extLst>
          </p:cNvPr>
          <p:cNvPicPr>
            <a:picLocks noChangeAspect="1"/>
          </p:cNvPicPr>
          <p:nvPr/>
        </p:nvPicPr>
        <p:blipFill>
          <a:blip r:embed="rId6"/>
          <a:stretch>
            <a:fillRect/>
          </a:stretch>
        </p:blipFill>
        <p:spPr>
          <a:xfrm>
            <a:off x="5919048" y="1706206"/>
            <a:ext cx="5121485" cy="2225197"/>
          </a:xfrm>
          <a:prstGeom prst="rect">
            <a:avLst/>
          </a:prstGeom>
        </p:spPr>
      </p:pic>
      <p:pic>
        <p:nvPicPr>
          <p:cNvPr id="8" name="extis">
            <a:hlinkClick r:id="" action="ppaction://media"/>
            <a:extLst>
              <a:ext uri="{FF2B5EF4-FFF2-40B4-BE49-F238E27FC236}">
                <a16:creationId xmlns:a16="http://schemas.microsoft.com/office/drawing/2014/main" id="{B1740A79-DF26-42C1-A7C5-AD6DC90C2F73}"/>
              </a:ext>
            </a:extLst>
          </p:cNvPr>
          <p:cNvPicPr>
            <a:picLocks noChangeAspect="1"/>
          </p:cNvPicPr>
          <p:nvPr>
            <a:videoFile r:link="rId1"/>
            <p:extLst>
              <p:ext uri="{DAA4B4D4-6D71-4841-9C94-3DE7FCFB9230}">
                <p14:media xmlns:p14="http://schemas.microsoft.com/office/powerpoint/2010/main" r:embed="rId2">
                  <p14:trim st="1500" end="8250"/>
                </p14:media>
              </p:ext>
            </p:extLst>
          </p:nvPr>
        </p:nvPicPr>
        <p:blipFill>
          <a:blip r:embed="rId7"/>
          <a:stretch>
            <a:fillRect/>
          </a:stretch>
        </p:blipFill>
        <p:spPr>
          <a:xfrm>
            <a:off x="467360" y="1873451"/>
            <a:ext cx="4611619" cy="3974852"/>
          </a:xfrm>
          <a:prstGeom prst="rect">
            <a:avLst/>
          </a:prstGeom>
        </p:spPr>
      </p:pic>
      <p:sp>
        <p:nvSpPr>
          <p:cNvPr id="5" name="TextBox 4">
            <a:extLst>
              <a:ext uri="{FF2B5EF4-FFF2-40B4-BE49-F238E27FC236}">
                <a16:creationId xmlns:a16="http://schemas.microsoft.com/office/drawing/2014/main" id="{93E41345-77FB-4632-82B9-07428906F2B7}"/>
              </a:ext>
            </a:extLst>
          </p:cNvPr>
          <p:cNvSpPr txBox="1"/>
          <p:nvPr/>
        </p:nvSpPr>
        <p:spPr>
          <a:xfrm>
            <a:off x="5955254" y="1428710"/>
            <a:ext cx="5974453" cy="338554"/>
          </a:xfrm>
          <a:prstGeom prst="rect">
            <a:avLst/>
          </a:prstGeom>
          <a:noFill/>
        </p:spPr>
        <p:txBody>
          <a:bodyPr wrap="square" rtlCol="0">
            <a:spAutoFit/>
          </a:bodyPr>
          <a:lstStyle/>
          <a:p>
            <a:pPr algn="ctr" defTabSz="609585"/>
            <a:r>
              <a:rPr lang="en-US" sz="1600" dirty="0">
                <a:solidFill>
                  <a:prstClr val="black"/>
                </a:solidFill>
                <a:latin typeface="Arial"/>
              </a:rPr>
              <a:t>State machines implement dynamic attribute logic.</a:t>
            </a:r>
          </a:p>
        </p:txBody>
      </p:sp>
      <p:pic>
        <p:nvPicPr>
          <p:cNvPr id="9" name="Picture 8">
            <a:extLst>
              <a:ext uri="{FF2B5EF4-FFF2-40B4-BE49-F238E27FC236}">
                <a16:creationId xmlns:a16="http://schemas.microsoft.com/office/drawing/2014/main" id="{1208EEBC-FD89-44DA-B942-336AF4D09B16}"/>
              </a:ext>
            </a:extLst>
          </p:cNvPr>
          <p:cNvPicPr>
            <a:picLocks noChangeAspect="1"/>
          </p:cNvPicPr>
          <p:nvPr/>
        </p:nvPicPr>
        <p:blipFill>
          <a:blip r:embed="rId8"/>
          <a:stretch>
            <a:fillRect/>
          </a:stretch>
        </p:blipFill>
        <p:spPr>
          <a:xfrm>
            <a:off x="5474461" y="4727617"/>
            <a:ext cx="6010659" cy="1743707"/>
          </a:xfrm>
          <a:prstGeom prst="rect">
            <a:avLst/>
          </a:prstGeom>
        </p:spPr>
      </p:pic>
      <p:sp>
        <p:nvSpPr>
          <p:cNvPr id="10" name="TextBox 9">
            <a:extLst>
              <a:ext uri="{FF2B5EF4-FFF2-40B4-BE49-F238E27FC236}">
                <a16:creationId xmlns:a16="http://schemas.microsoft.com/office/drawing/2014/main" id="{A8B9CDB8-97E9-48DA-AC3F-FB2BF9933E34}"/>
              </a:ext>
            </a:extLst>
          </p:cNvPr>
          <p:cNvSpPr txBox="1"/>
          <p:nvPr/>
        </p:nvSpPr>
        <p:spPr>
          <a:xfrm>
            <a:off x="5843494" y="4238170"/>
            <a:ext cx="5974453" cy="584775"/>
          </a:xfrm>
          <a:prstGeom prst="rect">
            <a:avLst/>
          </a:prstGeom>
          <a:noFill/>
        </p:spPr>
        <p:txBody>
          <a:bodyPr wrap="square" rtlCol="0">
            <a:spAutoFit/>
          </a:bodyPr>
          <a:lstStyle/>
          <a:p>
            <a:pPr algn="ctr" defTabSz="609585"/>
            <a:r>
              <a:rPr lang="en-US" sz="1600" dirty="0">
                <a:solidFill>
                  <a:prstClr val="black"/>
                </a:solidFill>
                <a:latin typeface="Arial"/>
              </a:rPr>
              <a:t>An example transducer mapping a length-two sequence to its detection scores.</a:t>
            </a:r>
          </a:p>
        </p:txBody>
      </p:sp>
    </p:spTree>
    <p:extLst>
      <p:ext uri="{BB962C8B-B14F-4D97-AF65-F5344CB8AC3E}">
        <p14:creationId xmlns:p14="http://schemas.microsoft.com/office/powerpoint/2010/main" val="2518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C4428A-22F6-47AE-B5C4-5526B3AB2E05}"/>
              </a:ext>
            </a:extLst>
          </p:cNvPr>
          <p:cNvSpPr/>
          <p:nvPr/>
        </p:nvSpPr>
        <p:spPr>
          <a:xfrm>
            <a:off x="5356689" y="2229728"/>
            <a:ext cx="5025559"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pic>
        <p:nvPicPr>
          <p:cNvPr id="5" name="Picture 4">
            <a:extLst>
              <a:ext uri="{FF2B5EF4-FFF2-40B4-BE49-F238E27FC236}">
                <a16:creationId xmlns:a16="http://schemas.microsoft.com/office/drawing/2014/main" id="{7C320F1F-DD19-4A4E-ABEB-905E432C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711" y="2229728"/>
            <a:ext cx="2605748" cy="2388601"/>
          </a:xfrm>
          <a:prstGeom prst="rect">
            <a:avLst/>
          </a:prstGeom>
        </p:spPr>
      </p:pic>
      <p:sp>
        <p:nvSpPr>
          <p:cNvPr id="7" name="Oval 6">
            <a:extLst>
              <a:ext uri="{FF2B5EF4-FFF2-40B4-BE49-F238E27FC236}">
                <a16:creationId xmlns:a16="http://schemas.microsoft.com/office/drawing/2014/main" id="{FA28682D-C9FE-4101-A83B-E0375EF0839A}"/>
              </a:ext>
            </a:extLst>
          </p:cNvPr>
          <p:cNvSpPr/>
          <p:nvPr/>
        </p:nvSpPr>
        <p:spPr>
          <a:xfrm>
            <a:off x="8015705" y="3247806"/>
            <a:ext cx="768923" cy="8493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11" name="TextBox 10">
            <a:extLst>
              <a:ext uri="{FF2B5EF4-FFF2-40B4-BE49-F238E27FC236}">
                <a16:creationId xmlns:a16="http://schemas.microsoft.com/office/drawing/2014/main" id="{35FD30CB-AE9E-41B2-998F-82EBFD33F641}"/>
              </a:ext>
            </a:extLst>
          </p:cNvPr>
          <p:cNvSpPr txBox="1"/>
          <p:nvPr/>
        </p:nvSpPr>
        <p:spPr>
          <a:xfrm>
            <a:off x="5356691" y="2364972"/>
            <a:ext cx="5025560"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(0):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“Absence”</a:t>
            </a:r>
          </a:p>
        </p:txBody>
      </p:sp>
      <p:sp>
        <p:nvSpPr>
          <p:cNvPr id="23" name="Oval 22">
            <a:extLst>
              <a:ext uri="{FF2B5EF4-FFF2-40B4-BE49-F238E27FC236}">
                <a16:creationId xmlns:a16="http://schemas.microsoft.com/office/drawing/2014/main" id="{833AAF77-11C3-4E16-8100-70BD109C0527}"/>
              </a:ext>
            </a:extLst>
          </p:cNvPr>
          <p:cNvSpPr/>
          <p:nvPr/>
        </p:nvSpPr>
        <p:spPr>
          <a:xfrm>
            <a:off x="8070026" y="3297238"/>
            <a:ext cx="660284" cy="7342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cxnSp>
        <p:nvCxnSpPr>
          <p:cNvPr id="25" name="Straight Arrow Connector 24">
            <a:extLst>
              <a:ext uri="{FF2B5EF4-FFF2-40B4-BE49-F238E27FC236}">
                <a16:creationId xmlns:a16="http://schemas.microsoft.com/office/drawing/2014/main" id="{CDEE06A6-1867-41BD-90B7-8D03681D1799}"/>
              </a:ext>
            </a:extLst>
          </p:cNvPr>
          <p:cNvCxnSpPr>
            <a:cxnSpLocks/>
          </p:cNvCxnSpPr>
          <p:nvPr/>
        </p:nvCxnSpPr>
        <p:spPr>
          <a:xfrm>
            <a:off x="7654094" y="3664385"/>
            <a:ext cx="387825" cy="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3370049-6261-45D4-B014-7A7569BB596A}"/>
              </a:ext>
            </a:extLst>
          </p:cNvPr>
          <p:cNvSpPr/>
          <p:nvPr/>
        </p:nvSpPr>
        <p:spPr>
          <a:xfrm>
            <a:off x="8273139" y="2967335"/>
            <a:ext cx="297904" cy="2549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sp>
        <p:nvSpPr>
          <p:cNvPr id="31" name="Isosceles Triangle 30">
            <a:extLst>
              <a:ext uri="{FF2B5EF4-FFF2-40B4-BE49-F238E27FC236}">
                <a16:creationId xmlns:a16="http://schemas.microsoft.com/office/drawing/2014/main" id="{5F78712D-9AEB-49AA-BD42-20A3523DF151}"/>
              </a:ext>
            </a:extLst>
          </p:cNvPr>
          <p:cNvSpPr/>
          <p:nvPr/>
        </p:nvSpPr>
        <p:spPr>
          <a:xfrm rot="14596596">
            <a:off x="8388564" y="3142004"/>
            <a:ext cx="153365" cy="11772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33" name="Oval 32">
            <a:extLst>
              <a:ext uri="{FF2B5EF4-FFF2-40B4-BE49-F238E27FC236}">
                <a16:creationId xmlns:a16="http://schemas.microsoft.com/office/drawing/2014/main" id="{792B1221-1F56-4151-A064-D455217801ED}"/>
              </a:ext>
            </a:extLst>
          </p:cNvPr>
          <p:cNvSpPr/>
          <p:nvPr/>
        </p:nvSpPr>
        <p:spPr>
          <a:xfrm>
            <a:off x="6878877" y="329582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9" name="TextBox 38">
            <a:extLst>
              <a:ext uri="{FF2B5EF4-FFF2-40B4-BE49-F238E27FC236}">
                <a16:creationId xmlns:a16="http://schemas.microsoft.com/office/drawing/2014/main" id="{C017CFDC-6C9A-43C9-9C79-BD7E80DC6FD6}"/>
              </a:ext>
            </a:extLst>
          </p:cNvPr>
          <p:cNvSpPr txBox="1"/>
          <p:nvPr/>
        </p:nvSpPr>
        <p:spPr>
          <a:xfrm>
            <a:off x="1222716" y="4695335"/>
            <a:ext cx="5025560" cy="429028"/>
          </a:xfrm>
          <a:prstGeom prst="rect">
            <a:avLst/>
          </a:prstGeom>
          <a:noFill/>
        </p:spPr>
        <p:txBody>
          <a:bodyPr wrap="square" rtlCol="0">
            <a:spAutoFit/>
          </a:bodyPr>
          <a:lstStyle/>
          <a:p>
            <a:pPr algn="ctr" defTabSz="609585"/>
            <a:r>
              <a:rPr lang="en-US" sz="2188" b="1" i="1" dirty="0">
                <a:solidFill>
                  <a:prstClr val="black"/>
                </a:solidFill>
                <a:latin typeface="Times New Roman" panose="02020603050405020304" pitchFamily="18" charset="0"/>
                <a:cs typeface="Times New Roman" panose="02020603050405020304" pitchFamily="18" charset="0"/>
              </a:rPr>
              <a:t>“Absence of Person. No person in frame”</a:t>
            </a:r>
          </a:p>
        </p:txBody>
      </p:sp>
      <p:cxnSp>
        <p:nvCxnSpPr>
          <p:cNvPr id="40" name="Straight Arrow Connector 39">
            <a:extLst>
              <a:ext uri="{FF2B5EF4-FFF2-40B4-BE49-F238E27FC236}">
                <a16:creationId xmlns:a16="http://schemas.microsoft.com/office/drawing/2014/main" id="{6FB177D2-6339-4563-8FBF-5D4B78C57619}"/>
              </a:ext>
            </a:extLst>
          </p:cNvPr>
          <p:cNvCxnSpPr>
            <a:cxnSpLocks/>
          </p:cNvCxnSpPr>
          <p:nvPr/>
        </p:nvCxnSpPr>
        <p:spPr>
          <a:xfrm>
            <a:off x="9153526" y="4363720"/>
            <a:ext cx="693145" cy="0"/>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50B7015-D7A4-4C95-90FB-9400D3667B05}"/>
              </a:ext>
            </a:extLst>
          </p:cNvPr>
          <p:cNvSpPr txBox="1"/>
          <p:nvPr/>
        </p:nvSpPr>
        <p:spPr>
          <a:xfrm>
            <a:off x="9739272" y="4140695"/>
            <a:ext cx="642979" cy="477054"/>
          </a:xfrm>
          <a:prstGeom prst="rect">
            <a:avLst/>
          </a:prstGeom>
          <a:noFill/>
        </p:spPr>
        <p:txBody>
          <a:bodyPr wrap="square" rtlCol="0">
            <a:spAutoFit/>
          </a:bodyPr>
          <a:lstStyle/>
          <a:p>
            <a:pPr defTabSz="609585"/>
            <a:r>
              <a:rPr lang="en-US" sz="2500" b="1" dirty="0">
                <a:solidFill>
                  <a:prstClr val="black"/>
                </a:solidFill>
                <a:latin typeface="Arial"/>
              </a:rPr>
              <a:t>: 0</a:t>
            </a:r>
          </a:p>
        </p:txBody>
      </p:sp>
      <p:cxnSp>
        <p:nvCxnSpPr>
          <p:cNvPr id="43" name="Straight Arrow Connector 42">
            <a:extLst>
              <a:ext uri="{FF2B5EF4-FFF2-40B4-BE49-F238E27FC236}">
                <a16:creationId xmlns:a16="http://schemas.microsoft.com/office/drawing/2014/main" id="{BAC69648-2278-410C-8A1C-1D48344301B8}"/>
              </a:ext>
            </a:extLst>
          </p:cNvPr>
          <p:cNvCxnSpPr>
            <a:cxnSpLocks/>
          </p:cNvCxnSpPr>
          <p:nvPr/>
        </p:nvCxnSpPr>
        <p:spPr>
          <a:xfrm>
            <a:off x="9153705" y="4080696"/>
            <a:ext cx="693145" cy="0"/>
          </a:xfrm>
          <a:prstGeom prst="straightConnector1">
            <a:avLst/>
          </a:prstGeom>
          <a:ln w="508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52E008E-0D6B-4C7C-897C-F56F6FD981A4}"/>
              </a:ext>
            </a:extLst>
          </p:cNvPr>
          <p:cNvSpPr txBox="1"/>
          <p:nvPr/>
        </p:nvSpPr>
        <p:spPr>
          <a:xfrm>
            <a:off x="9739449" y="3857669"/>
            <a:ext cx="642979" cy="477054"/>
          </a:xfrm>
          <a:prstGeom prst="rect">
            <a:avLst/>
          </a:prstGeom>
          <a:noFill/>
        </p:spPr>
        <p:txBody>
          <a:bodyPr wrap="square" rtlCol="0">
            <a:spAutoFit/>
          </a:bodyPr>
          <a:lstStyle/>
          <a:p>
            <a:pPr defTabSz="609585"/>
            <a:r>
              <a:rPr lang="en-US" sz="2500" b="1" dirty="0">
                <a:solidFill>
                  <a:prstClr val="black"/>
                </a:solidFill>
                <a:latin typeface="Arial"/>
              </a:rPr>
              <a:t>: 1</a:t>
            </a:r>
          </a:p>
        </p:txBody>
      </p:sp>
      <p:sp>
        <p:nvSpPr>
          <p:cNvPr id="18" name="Title 1">
            <a:extLst>
              <a:ext uri="{FF2B5EF4-FFF2-40B4-BE49-F238E27FC236}">
                <a16:creationId xmlns:a16="http://schemas.microsoft.com/office/drawing/2014/main" id="{8C3D840F-0692-4855-B719-61542A3AA994}"/>
              </a:ext>
            </a:extLst>
          </p:cNvPr>
          <p:cNvSpPr>
            <a:spLocks noGrp="1"/>
          </p:cNvSpPr>
          <p:nvPr>
            <p:ph type="title"/>
          </p:nvPr>
        </p:nvSpPr>
        <p:spPr>
          <a:xfrm>
            <a:off x="199085" y="71967"/>
            <a:ext cx="11810881" cy="1143000"/>
          </a:xfrm>
        </p:spPr>
        <p:txBody>
          <a:bodyPr/>
          <a:lstStyle/>
          <a:p>
            <a:r>
              <a:rPr lang="en-US" dirty="0"/>
              <a:t>Temporal Rule 0</a:t>
            </a:r>
          </a:p>
        </p:txBody>
      </p:sp>
    </p:spTree>
    <p:extLst>
      <p:ext uri="{BB962C8B-B14F-4D97-AF65-F5344CB8AC3E}">
        <p14:creationId xmlns:p14="http://schemas.microsoft.com/office/powerpoint/2010/main" val="226342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C4428A-22F6-47AE-B5C4-5526B3AB2E05}"/>
              </a:ext>
            </a:extLst>
          </p:cNvPr>
          <p:cNvSpPr/>
          <p:nvPr/>
        </p:nvSpPr>
        <p:spPr>
          <a:xfrm>
            <a:off x="5356689" y="2229728"/>
            <a:ext cx="5025739"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
        <p:nvSpPr>
          <p:cNvPr id="7" name="Oval 6">
            <a:extLst>
              <a:ext uri="{FF2B5EF4-FFF2-40B4-BE49-F238E27FC236}">
                <a16:creationId xmlns:a16="http://schemas.microsoft.com/office/drawing/2014/main" id="{FA28682D-C9FE-4101-A83B-E0375EF0839A}"/>
              </a:ext>
            </a:extLst>
          </p:cNvPr>
          <p:cNvSpPr/>
          <p:nvPr/>
        </p:nvSpPr>
        <p:spPr>
          <a:xfrm>
            <a:off x="8015705" y="3247806"/>
            <a:ext cx="768923" cy="8493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11" name="TextBox 10">
            <a:extLst>
              <a:ext uri="{FF2B5EF4-FFF2-40B4-BE49-F238E27FC236}">
                <a16:creationId xmlns:a16="http://schemas.microsoft.com/office/drawing/2014/main" id="{35FD30CB-AE9E-41B2-998F-82EBFD33F641}"/>
              </a:ext>
            </a:extLst>
          </p:cNvPr>
          <p:cNvSpPr txBox="1"/>
          <p:nvPr/>
        </p:nvSpPr>
        <p:spPr>
          <a:xfrm>
            <a:off x="5356691" y="2364972"/>
            <a:ext cx="5025560"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(1):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“Throughout”</a:t>
            </a:r>
          </a:p>
        </p:txBody>
      </p:sp>
      <p:sp>
        <p:nvSpPr>
          <p:cNvPr id="23" name="Oval 22">
            <a:extLst>
              <a:ext uri="{FF2B5EF4-FFF2-40B4-BE49-F238E27FC236}">
                <a16:creationId xmlns:a16="http://schemas.microsoft.com/office/drawing/2014/main" id="{833AAF77-11C3-4E16-8100-70BD109C0527}"/>
              </a:ext>
            </a:extLst>
          </p:cNvPr>
          <p:cNvSpPr/>
          <p:nvPr/>
        </p:nvSpPr>
        <p:spPr>
          <a:xfrm>
            <a:off x="8070026" y="3297238"/>
            <a:ext cx="660284" cy="7342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cxnSp>
        <p:nvCxnSpPr>
          <p:cNvPr id="25" name="Straight Arrow Connector 24">
            <a:extLst>
              <a:ext uri="{FF2B5EF4-FFF2-40B4-BE49-F238E27FC236}">
                <a16:creationId xmlns:a16="http://schemas.microsoft.com/office/drawing/2014/main" id="{CDEE06A6-1867-41BD-90B7-8D03681D1799}"/>
              </a:ext>
            </a:extLst>
          </p:cNvPr>
          <p:cNvCxnSpPr>
            <a:cxnSpLocks/>
          </p:cNvCxnSpPr>
          <p:nvPr/>
        </p:nvCxnSpPr>
        <p:spPr>
          <a:xfrm>
            <a:off x="7654094" y="3664385"/>
            <a:ext cx="387825" cy="0"/>
          </a:xfrm>
          <a:prstGeom prst="straightConnector1">
            <a:avLst/>
          </a:prstGeom>
          <a:ln w="2857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3370049-6261-45D4-B014-7A7569BB596A}"/>
              </a:ext>
            </a:extLst>
          </p:cNvPr>
          <p:cNvSpPr/>
          <p:nvPr/>
        </p:nvSpPr>
        <p:spPr>
          <a:xfrm>
            <a:off x="8273139" y="2967335"/>
            <a:ext cx="297904" cy="25495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sp>
        <p:nvSpPr>
          <p:cNvPr id="31" name="Isosceles Triangle 30">
            <a:extLst>
              <a:ext uri="{FF2B5EF4-FFF2-40B4-BE49-F238E27FC236}">
                <a16:creationId xmlns:a16="http://schemas.microsoft.com/office/drawing/2014/main" id="{5F78712D-9AEB-49AA-BD42-20A3523DF151}"/>
              </a:ext>
            </a:extLst>
          </p:cNvPr>
          <p:cNvSpPr/>
          <p:nvPr/>
        </p:nvSpPr>
        <p:spPr>
          <a:xfrm rot="14596596">
            <a:off x="8388564" y="3142004"/>
            <a:ext cx="153365" cy="117725"/>
          </a:xfrm>
          <a:prstGeom prst="triangl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33" name="Oval 32">
            <a:extLst>
              <a:ext uri="{FF2B5EF4-FFF2-40B4-BE49-F238E27FC236}">
                <a16:creationId xmlns:a16="http://schemas.microsoft.com/office/drawing/2014/main" id="{792B1221-1F56-4151-A064-D455217801ED}"/>
              </a:ext>
            </a:extLst>
          </p:cNvPr>
          <p:cNvSpPr/>
          <p:nvPr/>
        </p:nvSpPr>
        <p:spPr>
          <a:xfrm>
            <a:off x="6878877" y="329582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9" name="TextBox 38">
            <a:extLst>
              <a:ext uri="{FF2B5EF4-FFF2-40B4-BE49-F238E27FC236}">
                <a16:creationId xmlns:a16="http://schemas.microsoft.com/office/drawing/2014/main" id="{C017CFDC-6C9A-43C9-9C79-BD7E80DC6FD6}"/>
              </a:ext>
            </a:extLst>
          </p:cNvPr>
          <p:cNvSpPr txBox="1"/>
          <p:nvPr/>
        </p:nvSpPr>
        <p:spPr>
          <a:xfrm>
            <a:off x="291829" y="4695190"/>
            <a:ext cx="7750089" cy="429028"/>
          </a:xfrm>
          <a:prstGeom prst="rect">
            <a:avLst/>
          </a:prstGeom>
          <a:noFill/>
        </p:spPr>
        <p:txBody>
          <a:bodyPr wrap="square" rtlCol="0">
            <a:spAutoFit/>
          </a:bodyPr>
          <a:lstStyle/>
          <a:p>
            <a:pPr algn="ctr" defTabSz="609585"/>
            <a:r>
              <a:rPr lang="en-US" sz="2188" b="1" i="1" dirty="0">
                <a:solidFill>
                  <a:prstClr val="black"/>
                </a:solidFill>
                <a:latin typeface="Times New Roman" panose="02020603050405020304" pitchFamily="18" charset="0"/>
                <a:cs typeface="Times New Roman" panose="02020603050405020304" pitchFamily="18" charset="0"/>
              </a:rPr>
              <a:t>“Presence of vehicle, and vehicle present throughout the video”</a:t>
            </a:r>
          </a:p>
        </p:txBody>
      </p:sp>
      <p:pic>
        <p:nvPicPr>
          <p:cNvPr id="17" name="Picture 16">
            <a:extLst>
              <a:ext uri="{FF2B5EF4-FFF2-40B4-BE49-F238E27FC236}">
                <a16:creationId xmlns:a16="http://schemas.microsoft.com/office/drawing/2014/main" id="{6C97358F-99AA-4B54-8E99-189DE9AE3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711" y="2229728"/>
            <a:ext cx="2605748" cy="2388601"/>
          </a:xfrm>
          <a:prstGeom prst="rect">
            <a:avLst/>
          </a:prstGeom>
        </p:spPr>
      </p:pic>
      <p:cxnSp>
        <p:nvCxnSpPr>
          <p:cNvPr id="18" name="Straight Arrow Connector 17">
            <a:extLst>
              <a:ext uri="{FF2B5EF4-FFF2-40B4-BE49-F238E27FC236}">
                <a16:creationId xmlns:a16="http://schemas.microsoft.com/office/drawing/2014/main" id="{D090B248-E602-4689-849E-BFEB3B4304C8}"/>
              </a:ext>
            </a:extLst>
          </p:cNvPr>
          <p:cNvCxnSpPr>
            <a:cxnSpLocks/>
          </p:cNvCxnSpPr>
          <p:nvPr/>
        </p:nvCxnSpPr>
        <p:spPr>
          <a:xfrm>
            <a:off x="9153526" y="4363720"/>
            <a:ext cx="693145" cy="0"/>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3D8E507-8645-4792-ABEE-3DE08B2ED8A7}"/>
              </a:ext>
            </a:extLst>
          </p:cNvPr>
          <p:cNvSpPr txBox="1"/>
          <p:nvPr/>
        </p:nvSpPr>
        <p:spPr>
          <a:xfrm>
            <a:off x="9739272" y="4140695"/>
            <a:ext cx="642979" cy="477054"/>
          </a:xfrm>
          <a:prstGeom prst="rect">
            <a:avLst/>
          </a:prstGeom>
          <a:noFill/>
        </p:spPr>
        <p:txBody>
          <a:bodyPr wrap="square" rtlCol="0">
            <a:spAutoFit/>
          </a:bodyPr>
          <a:lstStyle/>
          <a:p>
            <a:pPr defTabSz="609585"/>
            <a:r>
              <a:rPr lang="en-US" sz="2500" b="1" dirty="0">
                <a:solidFill>
                  <a:prstClr val="black"/>
                </a:solidFill>
                <a:latin typeface="Arial"/>
              </a:rPr>
              <a:t>: 0</a:t>
            </a:r>
          </a:p>
        </p:txBody>
      </p:sp>
      <p:cxnSp>
        <p:nvCxnSpPr>
          <p:cNvPr id="20" name="Straight Arrow Connector 19">
            <a:extLst>
              <a:ext uri="{FF2B5EF4-FFF2-40B4-BE49-F238E27FC236}">
                <a16:creationId xmlns:a16="http://schemas.microsoft.com/office/drawing/2014/main" id="{96BBD116-EFBC-428B-9C83-E1E558A3984B}"/>
              </a:ext>
            </a:extLst>
          </p:cNvPr>
          <p:cNvCxnSpPr>
            <a:cxnSpLocks/>
          </p:cNvCxnSpPr>
          <p:nvPr/>
        </p:nvCxnSpPr>
        <p:spPr>
          <a:xfrm>
            <a:off x="9153705" y="4080696"/>
            <a:ext cx="693145" cy="0"/>
          </a:xfrm>
          <a:prstGeom prst="straightConnector1">
            <a:avLst/>
          </a:prstGeom>
          <a:ln w="508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52D861D-7EFE-4DAA-A2DF-32CD8D2185F6}"/>
              </a:ext>
            </a:extLst>
          </p:cNvPr>
          <p:cNvSpPr txBox="1"/>
          <p:nvPr/>
        </p:nvSpPr>
        <p:spPr>
          <a:xfrm>
            <a:off x="9739449" y="3857669"/>
            <a:ext cx="642979" cy="477054"/>
          </a:xfrm>
          <a:prstGeom prst="rect">
            <a:avLst/>
          </a:prstGeom>
          <a:noFill/>
        </p:spPr>
        <p:txBody>
          <a:bodyPr wrap="square" rtlCol="0">
            <a:spAutoFit/>
          </a:bodyPr>
          <a:lstStyle/>
          <a:p>
            <a:pPr defTabSz="609585"/>
            <a:r>
              <a:rPr lang="en-US" sz="2500" b="1" dirty="0">
                <a:solidFill>
                  <a:prstClr val="black"/>
                </a:solidFill>
                <a:latin typeface="Arial"/>
              </a:rPr>
              <a:t>: 1</a:t>
            </a:r>
          </a:p>
        </p:txBody>
      </p:sp>
      <p:sp>
        <p:nvSpPr>
          <p:cNvPr id="22" name="Title 1">
            <a:extLst>
              <a:ext uri="{FF2B5EF4-FFF2-40B4-BE49-F238E27FC236}">
                <a16:creationId xmlns:a16="http://schemas.microsoft.com/office/drawing/2014/main" id="{51EDAD8E-EB05-471C-9513-7943950FDFDE}"/>
              </a:ext>
            </a:extLst>
          </p:cNvPr>
          <p:cNvSpPr>
            <a:spLocks noGrp="1"/>
          </p:cNvSpPr>
          <p:nvPr>
            <p:ph type="title"/>
          </p:nvPr>
        </p:nvSpPr>
        <p:spPr>
          <a:xfrm>
            <a:off x="199085" y="71967"/>
            <a:ext cx="11810881" cy="1143000"/>
          </a:xfrm>
        </p:spPr>
        <p:txBody>
          <a:bodyPr/>
          <a:lstStyle/>
          <a:p>
            <a:r>
              <a:rPr lang="en-US" dirty="0"/>
              <a:t>Temporal Rule 1</a:t>
            </a:r>
          </a:p>
        </p:txBody>
      </p:sp>
    </p:spTree>
    <p:extLst>
      <p:ext uri="{BB962C8B-B14F-4D97-AF65-F5344CB8AC3E}">
        <p14:creationId xmlns:p14="http://schemas.microsoft.com/office/powerpoint/2010/main" val="428005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C4428A-22F6-47AE-B5C4-5526B3AB2E05}"/>
              </a:ext>
            </a:extLst>
          </p:cNvPr>
          <p:cNvSpPr/>
          <p:nvPr/>
        </p:nvSpPr>
        <p:spPr>
          <a:xfrm>
            <a:off x="5356689" y="2239888"/>
            <a:ext cx="5148751"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
        <p:nvSpPr>
          <p:cNvPr id="7" name="Oval 6">
            <a:extLst>
              <a:ext uri="{FF2B5EF4-FFF2-40B4-BE49-F238E27FC236}">
                <a16:creationId xmlns:a16="http://schemas.microsoft.com/office/drawing/2014/main" id="{FA28682D-C9FE-4101-A83B-E0375EF0839A}"/>
              </a:ext>
            </a:extLst>
          </p:cNvPr>
          <p:cNvSpPr/>
          <p:nvPr/>
        </p:nvSpPr>
        <p:spPr>
          <a:xfrm>
            <a:off x="8015705" y="3257966"/>
            <a:ext cx="768923" cy="8493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11" name="TextBox 10">
            <a:extLst>
              <a:ext uri="{FF2B5EF4-FFF2-40B4-BE49-F238E27FC236}">
                <a16:creationId xmlns:a16="http://schemas.microsoft.com/office/drawing/2014/main" id="{35FD30CB-AE9E-41B2-998F-82EBFD33F641}"/>
              </a:ext>
            </a:extLst>
          </p:cNvPr>
          <p:cNvSpPr txBox="1"/>
          <p:nvPr/>
        </p:nvSpPr>
        <p:spPr>
          <a:xfrm>
            <a:off x="5356691" y="2375132"/>
            <a:ext cx="5025560"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(2):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“at the beginning”</a:t>
            </a:r>
          </a:p>
        </p:txBody>
      </p:sp>
      <p:sp>
        <p:nvSpPr>
          <p:cNvPr id="23" name="Oval 22">
            <a:extLst>
              <a:ext uri="{FF2B5EF4-FFF2-40B4-BE49-F238E27FC236}">
                <a16:creationId xmlns:a16="http://schemas.microsoft.com/office/drawing/2014/main" id="{833AAF77-11C3-4E16-8100-70BD109C0527}"/>
              </a:ext>
            </a:extLst>
          </p:cNvPr>
          <p:cNvSpPr/>
          <p:nvPr/>
        </p:nvSpPr>
        <p:spPr>
          <a:xfrm>
            <a:off x="8070026" y="3307398"/>
            <a:ext cx="660284" cy="7342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cxnSp>
        <p:nvCxnSpPr>
          <p:cNvPr id="25" name="Straight Arrow Connector 24">
            <a:extLst>
              <a:ext uri="{FF2B5EF4-FFF2-40B4-BE49-F238E27FC236}">
                <a16:creationId xmlns:a16="http://schemas.microsoft.com/office/drawing/2014/main" id="{CDEE06A6-1867-41BD-90B7-8D03681D1799}"/>
              </a:ext>
            </a:extLst>
          </p:cNvPr>
          <p:cNvCxnSpPr>
            <a:cxnSpLocks/>
          </p:cNvCxnSpPr>
          <p:nvPr/>
        </p:nvCxnSpPr>
        <p:spPr>
          <a:xfrm>
            <a:off x="7654094" y="3674545"/>
            <a:ext cx="387825" cy="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92B1221-1F56-4151-A064-D455217801ED}"/>
              </a:ext>
            </a:extLst>
          </p:cNvPr>
          <p:cNvSpPr/>
          <p:nvPr/>
        </p:nvSpPr>
        <p:spPr>
          <a:xfrm>
            <a:off x="6878877" y="330598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17" name="Oval 16">
            <a:extLst>
              <a:ext uri="{FF2B5EF4-FFF2-40B4-BE49-F238E27FC236}">
                <a16:creationId xmlns:a16="http://schemas.microsoft.com/office/drawing/2014/main" id="{527F5C8F-1312-444A-A637-1D8FF1B2AFE6}"/>
              </a:ext>
            </a:extLst>
          </p:cNvPr>
          <p:cNvSpPr/>
          <p:nvPr/>
        </p:nvSpPr>
        <p:spPr>
          <a:xfrm>
            <a:off x="5740880" y="330598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cxnSp>
        <p:nvCxnSpPr>
          <p:cNvPr id="18" name="Straight Arrow Connector 17">
            <a:extLst>
              <a:ext uri="{FF2B5EF4-FFF2-40B4-BE49-F238E27FC236}">
                <a16:creationId xmlns:a16="http://schemas.microsoft.com/office/drawing/2014/main" id="{E37DDC18-4E2F-4DE2-9B45-60A91A07BBF8}"/>
              </a:ext>
            </a:extLst>
          </p:cNvPr>
          <p:cNvCxnSpPr>
            <a:cxnSpLocks/>
          </p:cNvCxnSpPr>
          <p:nvPr/>
        </p:nvCxnSpPr>
        <p:spPr>
          <a:xfrm>
            <a:off x="6509804" y="3706631"/>
            <a:ext cx="387825" cy="0"/>
          </a:xfrm>
          <a:prstGeom prst="straightConnector1">
            <a:avLst/>
          </a:prstGeom>
          <a:ln w="2857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222F11-710B-48B9-B12F-2F1FED061CE5}"/>
              </a:ext>
            </a:extLst>
          </p:cNvPr>
          <p:cNvSpPr txBox="1"/>
          <p:nvPr/>
        </p:nvSpPr>
        <p:spPr>
          <a:xfrm>
            <a:off x="1085804" y="4705350"/>
            <a:ext cx="8067722" cy="429028"/>
          </a:xfrm>
          <a:prstGeom prst="rect">
            <a:avLst/>
          </a:prstGeom>
          <a:noFill/>
        </p:spPr>
        <p:txBody>
          <a:bodyPr wrap="square" rtlCol="0">
            <a:spAutoFit/>
          </a:bodyPr>
          <a:lstStyle/>
          <a:p>
            <a:pPr algn="ctr" defTabSz="609585"/>
            <a:r>
              <a:rPr lang="en-US" sz="2188" b="1" i="1" dirty="0">
                <a:solidFill>
                  <a:prstClr val="black"/>
                </a:solidFill>
                <a:latin typeface="Times New Roman" panose="02020603050405020304" pitchFamily="18" charset="0"/>
                <a:cs typeface="Times New Roman" panose="02020603050405020304" pitchFamily="18" charset="0"/>
              </a:rPr>
              <a:t>“A person disappears: presence of person , then absence of person”</a:t>
            </a:r>
          </a:p>
        </p:txBody>
      </p:sp>
      <p:pic>
        <p:nvPicPr>
          <p:cNvPr id="3" name="entering">
            <a:hlinkClick r:id="" action="ppaction://media"/>
            <a:extLst>
              <a:ext uri="{FF2B5EF4-FFF2-40B4-BE49-F238E27FC236}">
                <a16:creationId xmlns:a16="http://schemas.microsoft.com/office/drawing/2014/main" id="{6AE05887-4C6B-493A-A5A6-91D0ED3388DB}"/>
              </a:ext>
            </a:extLst>
          </p:cNvPr>
          <p:cNvPicPr>
            <a:picLocks noChangeAspect="1"/>
          </p:cNvPicPr>
          <p:nvPr>
            <a:videoFile r:link="rId1"/>
            <p:extLst>
              <p:ext uri="{DAA4B4D4-6D71-4841-9C94-3DE7FCFB9230}">
                <p14:media xmlns:p14="http://schemas.microsoft.com/office/powerpoint/2010/main" r:embed="rId2">
                  <p14:trim st="7000" end="1500"/>
                </p14:media>
              </p:ext>
            </p:extLst>
          </p:nvPr>
        </p:nvPicPr>
        <p:blipFill>
          <a:blip r:embed="rId4"/>
          <a:stretch>
            <a:fillRect/>
          </a:stretch>
        </p:blipFill>
        <p:spPr>
          <a:xfrm>
            <a:off x="2283907" y="2239887"/>
            <a:ext cx="2802855" cy="2330363"/>
          </a:xfrm>
          <a:prstGeom prst="rect">
            <a:avLst/>
          </a:prstGeom>
        </p:spPr>
      </p:pic>
      <p:cxnSp>
        <p:nvCxnSpPr>
          <p:cNvPr id="20" name="Straight Arrow Connector 19">
            <a:extLst>
              <a:ext uri="{FF2B5EF4-FFF2-40B4-BE49-F238E27FC236}">
                <a16:creationId xmlns:a16="http://schemas.microsoft.com/office/drawing/2014/main" id="{9A6995DF-4ABE-4FFC-A78D-6D6C9340202E}"/>
              </a:ext>
            </a:extLst>
          </p:cNvPr>
          <p:cNvCxnSpPr>
            <a:cxnSpLocks/>
          </p:cNvCxnSpPr>
          <p:nvPr/>
        </p:nvCxnSpPr>
        <p:spPr>
          <a:xfrm>
            <a:off x="9153526" y="4363720"/>
            <a:ext cx="693145" cy="0"/>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5C57A0-D30F-4B62-B2BD-798B235A161A}"/>
              </a:ext>
            </a:extLst>
          </p:cNvPr>
          <p:cNvSpPr txBox="1"/>
          <p:nvPr/>
        </p:nvSpPr>
        <p:spPr>
          <a:xfrm>
            <a:off x="9739272" y="4140695"/>
            <a:ext cx="642979" cy="477054"/>
          </a:xfrm>
          <a:prstGeom prst="rect">
            <a:avLst/>
          </a:prstGeom>
          <a:noFill/>
        </p:spPr>
        <p:txBody>
          <a:bodyPr wrap="square" rtlCol="0">
            <a:spAutoFit/>
          </a:bodyPr>
          <a:lstStyle/>
          <a:p>
            <a:pPr defTabSz="609585"/>
            <a:r>
              <a:rPr lang="en-US" sz="2500" b="1" dirty="0">
                <a:solidFill>
                  <a:prstClr val="black"/>
                </a:solidFill>
                <a:latin typeface="Arial"/>
              </a:rPr>
              <a:t>: 0</a:t>
            </a:r>
          </a:p>
        </p:txBody>
      </p:sp>
      <p:cxnSp>
        <p:nvCxnSpPr>
          <p:cNvPr id="22" name="Straight Arrow Connector 21">
            <a:extLst>
              <a:ext uri="{FF2B5EF4-FFF2-40B4-BE49-F238E27FC236}">
                <a16:creationId xmlns:a16="http://schemas.microsoft.com/office/drawing/2014/main" id="{B7A616AF-A9B3-4FA2-AD68-F6ED76C24AC7}"/>
              </a:ext>
            </a:extLst>
          </p:cNvPr>
          <p:cNvCxnSpPr>
            <a:cxnSpLocks/>
          </p:cNvCxnSpPr>
          <p:nvPr/>
        </p:nvCxnSpPr>
        <p:spPr>
          <a:xfrm>
            <a:off x="9153705" y="4080696"/>
            <a:ext cx="693145" cy="0"/>
          </a:xfrm>
          <a:prstGeom prst="straightConnector1">
            <a:avLst/>
          </a:prstGeom>
          <a:ln w="508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F8BADB-D4F1-4566-976A-DABD4EBA2FA3}"/>
              </a:ext>
            </a:extLst>
          </p:cNvPr>
          <p:cNvSpPr txBox="1"/>
          <p:nvPr/>
        </p:nvSpPr>
        <p:spPr>
          <a:xfrm>
            <a:off x="9739449" y="3857669"/>
            <a:ext cx="642979" cy="477054"/>
          </a:xfrm>
          <a:prstGeom prst="rect">
            <a:avLst/>
          </a:prstGeom>
          <a:noFill/>
        </p:spPr>
        <p:txBody>
          <a:bodyPr wrap="square" rtlCol="0">
            <a:spAutoFit/>
          </a:bodyPr>
          <a:lstStyle/>
          <a:p>
            <a:pPr defTabSz="609585"/>
            <a:r>
              <a:rPr lang="en-US" sz="2500" b="1" dirty="0">
                <a:solidFill>
                  <a:prstClr val="black"/>
                </a:solidFill>
                <a:latin typeface="Arial"/>
              </a:rPr>
              <a:t>: 1</a:t>
            </a:r>
          </a:p>
        </p:txBody>
      </p:sp>
      <p:sp>
        <p:nvSpPr>
          <p:cNvPr id="26" name="Title 1">
            <a:extLst>
              <a:ext uri="{FF2B5EF4-FFF2-40B4-BE49-F238E27FC236}">
                <a16:creationId xmlns:a16="http://schemas.microsoft.com/office/drawing/2014/main" id="{37627D7A-00C1-4E9F-945C-3AC400E86A93}"/>
              </a:ext>
            </a:extLst>
          </p:cNvPr>
          <p:cNvSpPr>
            <a:spLocks noGrp="1"/>
          </p:cNvSpPr>
          <p:nvPr>
            <p:ph type="title"/>
          </p:nvPr>
        </p:nvSpPr>
        <p:spPr>
          <a:xfrm>
            <a:off x="199085" y="71967"/>
            <a:ext cx="11810881" cy="1143000"/>
          </a:xfrm>
        </p:spPr>
        <p:txBody>
          <a:bodyPr/>
          <a:lstStyle/>
          <a:p>
            <a:r>
              <a:rPr lang="en-US" dirty="0"/>
              <a:t>Temporal Rule 2</a:t>
            </a:r>
          </a:p>
        </p:txBody>
      </p:sp>
    </p:spTree>
    <p:extLst>
      <p:ext uri="{BB962C8B-B14F-4D97-AF65-F5344CB8AC3E}">
        <p14:creationId xmlns:p14="http://schemas.microsoft.com/office/powerpoint/2010/main" val="237730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C4428A-22F6-47AE-B5C4-5526B3AB2E05}"/>
              </a:ext>
            </a:extLst>
          </p:cNvPr>
          <p:cNvSpPr/>
          <p:nvPr/>
        </p:nvSpPr>
        <p:spPr>
          <a:xfrm>
            <a:off x="5356689" y="2239888"/>
            <a:ext cx="5025739"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
        <p:nvSpPr>
          <p:cNvPr id="7" name="Oval 6">
            <a:extLst>
              <a:ext uri="{FF2B5EF4-FFF2-40B4-BE49-F238E27FC236}">
                <a16:creationId xmlns:a16="http://schemas.microsoft.com/office/drawing/2014/main" id="{FA28682D-C9FE-4101-A83B-E0375EF0839A}"/>
              </a:ext>
            </a:extLst>
          </p:cNvPr>
          <p:cNvSpPr/>
          <p:nvPr/>
        </p:nvSpPr>
        <p:spPr>
          <a:xfrm>
            <a:off x="8015705" y="3257966"/>
            <a:ext cx="768923" cy="84930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11" name="TextBox 10">
            <a:extLst>
              <a:ext uri="{FF2B5EF4-FFF2-40B4-BE49-F238E27FC236}">
                <a16:creationId xmlns:a16="http://schemas.microsoft.com/office/drawing/2014/main" id="{35FD30CB-AE9E-41B2-998F-82EBFD33F641}"/>
              </a:ext>
            </a:extLst>
          </p:cNvPr>
          <p:cNvSpPr txBox="1"/>
          <p:nvPr/>
        </p:nvSpPr>
        <p:spPr>
          <a:xfrm>
            <a:off x="5356691" y="2375132"/>
            <a:ext cx="5025560"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(3):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“at the end”</a:t>
            </a:r>
          </a:p>
        </p:txBody>
      </p:sp>
      <p:sp>
        <p:nvSpPr>
          <p:cNvPr id="23" name="Oval 22">
            <a:extLst>
              <a:ext uri="{FF2B5EF4-FFF2-40B4-BE49-F238E27FC236}">
                <a16:creationId xmlns:a16="http://schemas.microsoft.com/office/drawing/2014/main" id="{833AAF77-11C3-4E16-8100-70BD109C0527}"/>
              </a:ext>
            </a:extLst>
          </p:cNvPr>
          <p:cNvSpPr/>
          <p:nvPr/>
        </p:nvSpPr>
        <p:spPr>
          <a:xfrm>
            <a:off x="8070026" y="3307398"/>
            <a:ext cx="660284" cy="7342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3751" b="1" dirty="0">
              <a:solidFill>
                <a:prstClr val="black"/>
              </a:solidFill>
              <a:latin typeface="Arial"/>
            </a:endParaRPr>
          </a:p>
        </p:txBody>
      </p:sp>
      <p:cxnSp>
        <p:nvCxnSpPr>
          <p:cNvPr id="25" name="Straight Arrow Connector 24">
            <a:extLst>
              <a:ext uri="{FF2B5EF4-FFF2-40B4-BE49-F238E27FC236}">
                <a16:creationId xmlns:a16="http://schemas.microsoft.com/office/drawing/2014/main" id="{CDEE06A6-1867-41BD-90B7-8D03681D1799}"/>
              </a:ext>
            </a:extLst>
          </p:cNvPr>
          <p:cNvCxnSpPr>
            <a:cxnSpLocks/>
          </p:cNvCxnSpPr>
          <p:nvPr/>
        </p:nvCxnSpPr>
        <p:spPr>
          <a:xfrm>
            <a:off x="7654094" y="3674545"/>
            <a:ext cx="387825" cy="0"/>
          </a:xfrm>
          <a:prstGeom prst="straightConnector1">
            <a:avLst/>
          </a:prstGeom>
          <a:ln w="2857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92B1221-1F56-4151-A064-D455217801ED}"/>
              </a:ext>
            </a:extLst>
          </p:cNvPr>
          <p:cNvSpPr/>
          <p:nvPr/>
        </p:nvSpPr>
        <p:spPr>
          <a:xfrm>
            <a:off x="6878877" y="330598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17" name="Oval 16">
            <a:extLst>
              <a:ext uri="{FF2B5EF4-FFF2-40B4-BE49-F238E27FC236}">
                <a16:creationId xmlns:a16="http://schemas.microsoft.com/office/drawing/2014/main" id="{527F5C8F-1312-444A-A637-1D8FF1B2AFE6}"/>
              </a:ext>
            </a:extLst>
          </p:cNvPr>
          <p:cNvSpPr/>
          <p:nvPr/>
        </p:nvSpPr>
        <p:spPr>
          <a:xfrm>
            <a:off x="5740880" y="3305988"/>
            <a:ext cx="768923" cy="8012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cxnSp>
        <p:nvCxnSpPr>
          <p:cNvPr id="18" name="Straight Arrow Connector 17">
            <a:extLst>
              <a:ext uri="{FF2B5EF4-FFF2-40B4-BE49-F238E27FC236}">
                <a16:creationId xmlns:a16="http://schemas.microsoft.com/office/drawing/2014/main" id="{E37DDC18-4E2F-4DE2-9B45-60A91A07BBF8}"/>
              </a:ext>
            </a:extLst>
          </p:cNvPr>
          <p:cNvCxnSpPr>
            <a:cxnSpLocks/>
          </p:cNvCxnSpPr>
          <p:nvPr/>
        </p:nvCxnSpPr>
        <p:spPr>
          <a:xfrm>
            <a:off x="6509804" y="3706631"/>
            <a:ext cx="387825" cy="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extis">
            <a:hlinkClick r:id="" action="ppaction://media"/>
            <a:extLst>
              <a:ext uri="{FF2B5EF4-FFF2-40B4-BE49-F238E27FC236}">
                <a16:creationId xmlns:a16="http://schemas.microsoft.com/office/drawing/2014/main" id="{0DEF50B7-5038-4156-9F7D-4A7C3BC2FF33}"/>
              </a:ext>
            </a:extLst>
          </p:cNvPr>
          <p:cNvPicPr>
            <a:picLocks noChangeAspect="1"/>
          </p:cNvPicPr>
          <p:nvPr>
            <a:videoFile r:link="rId1"/>
            <p:extLst>
              <p:ext uri="{DAA4B4D4-6D71-4841-9C94-3DE7FCFB9230}">
                <p14:media xmlns:p14="http://schemas.microsoft.com/office/powerpoint/2010/main" r:embed="rId2">
                  <p14:trim st="1500" end="8250"/>
                </p14:media>
              </p:ext>
            </p:extLst>
          </p:nvPr>
        </p:nvPicPr>
        <p:blipFill>
          <a:blip r:embed="rId4"/>
          <a:stretch>
            <a:fillRect/>
          </a:stretch>
        </p:blipFill>
        <p:spPr>
          <a:xfrm>
            <a:off x="2284027" y="2239887"/>
            <a:ext cx="2730407" cy="2353396"/>
          </a:xfrm>
          <a:prstGeom prst="rect">
            <a:avLst/>
          </a:prstGeom>
        </p:spPr>
      </p:pic>
      <p:sp>
        <p:nvSpPr>
          <p:cNvPr id="19" name="TextBox 18">
            <a:extLst>
              <a:ext uri="{FF2B5EF4-FFF2-40B4-BE49-F238E27FC236}">
                <a16:creationId xmlns:a16="http://schemas.microsoft.com/office/drawing/2014/main" id="{70222F11-710B-48B9-B12F-2F1FED061CE5}"/>
              </a:ext>
            </a:extLst>
          </p:cNvPr>
          <p:cNvSpPr txBox="1"/>
          <p:nvPr/>
        </p:nvSpPr>
        <p:spPr>
          <a:xfrm>
            <a:off x="1085804" y="4705350"/>
            <a:ext cx="9609758" cy="429028"/>
          </a:xfrm>
          <a:prstGeom prst="rect">
            <a:avLst/>
          </a:prstGeom>
          <a:noFill/>
        </p:spPr>
        <p:txBody>
          <a:bodyPr wrap="square" rtlCol="0">
            <a:spAutoFit/>
          </a:bodyPr>
          <a:lstStyle/>
          <a:p>
            <a:pPr algn="ctr" defTabSz="609585"/>
            <a:r>
              <a:rPr lang="en-US" sz="2188" b="1" i="1" dirty="0">
                <a:solidFill>
                  <a:prstClr val="black"/>
                </a:solidFill>
                <a:latin typeface="Times New Roman" panose="02020603050405020304" pitchFamily="18" charset="0"/>
                <a:cs typeface="Times New Roman" panose="02020603050405020304" pitchFamily="18" charset="0"/>
              </a:rPr>
              <a:t>“A person appears: absence of person (at start of video), then presence of person”</a:t>
            </a:r>
          </a:p>
        </p:txBody>
      </p:sp>
      <p:cxnSp>
        <p:nvCxnSpPr>
          <p:cNvPr id="20" name="Straight Arrow Connector 19">
            <a:extLst>
              <a:ext uri="{FF2B5EF4-FFF2-40B4-BE49-F238E27FC236}">
                <a16:creationId xmlns:a16="http://schemas.microsoft.com/office/drawing/2014/main" id="{D83C5BDC-3EB6-4CB5-BD05-B211F8631BAD}"/>
              </a:ext>
            </a:extLst>
          </p:cNvPr>
          <p:cNvCxnSpPr>
            <a:cxnSpLocks/>
          </p:cNvCxnSpPr>
          <p:nvPr/>
        </p:nvCxnSpPr>
        <p:spPr>
          <a:xfrm>
            <a:off x="9153526" y="4363720"/>
            <a:ext cx="693145" cy="0"/>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706868-6D76-415D-B619-A600C784AA66}"/>
              </a:ext>
            </a:extLst>
          </p:cNvPr>
          <p:cNvSpPr txBox="1"/>
          <p:nvPr/>
        </p:nvSpPr>
        <p:spPr>
          <a:xfrm>
            <a:off x="9739272" y="4140695"/>
            <a:ext cx="642979" cy="477054"/>
          </a:xfrm>
          <a:prstGeom prst="rect">
            <a:avLst/>
          </a:prstGeom>
          <a:noFill/>
        </p:spPr>
        <p:txBody>
          <a:bodyPr wrap="square" rtlCol="0">
            <a:spAutoFit/>
          </a:bodyPr>
          <a:lstStyle/>
          <a:p>
            <a:pPr defTabSz="609585"/>
            <a:r>
              <a:rPr lang="en-US" sz="2500" b="1" dirty="0">
                <a:solidFill>
                  <a:prstClr val="black"/>
                </a:solidFill>
                <a:latin typeface="Arial"/>
              </a:rPr>
              <a:t>: 0</a:t>
            </a:r>
          </a:p>
        </p:txBody>
      </p:sp>
      <p:cxnSp>
        <p:nvCxnSpPr>
          <p:cNvPr id="22" name="Straight Arrow Connector 21">
            <a:extLst>
              <a:ext uri="{FF2B5EF4-FFF2-40B4-BE49-F238E27FC236}">
                <a16:creationId xmlns:a16="http://schemas.microsoft.com/office/drawing/2014/main" id="{4585E558-7FCA-4341-A0D3-231D5939FA52}"/>
              </a:ext>
            </a:extLst>
          </p:cNvPr>
          <p:cNvCxnSpPr>
            <a:cxnSpLocks/>
          </p:cNvCxnSpPr>
          <p:nvPr/>
        </p:nvCxnSpPr>
        <p:spPr>
          <a:xfrm>
            <a:off x="9153705" y="4080696"/>
            <a:ext cx="693145" cy="0"/>
          </a:xfrm>
          <a:prstGeom prst="straightConnector1">
            <a:avLst/>
          </a:prstGeom>
          <a:ln w="508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B7D683-7AFC-4216-BDAF-CA46A3FE199A}"/>
              </a:ext>
            </a:extLst>
          </p:cNvPr>
          <p:cNvSpPr txBox="1"/>
          <p:nvPr/>
        </p:nvSpPr>
        <p:spPr>
          <a:xfrm>
            <a:off x="9739449" y="3857669"/>
            <a:ext cx="642979" cy="477054"/>
          </a:xfrm>
          <a:prstGeom prst="rect">
            <a:avLst/>
          </a:prstGeom>
          <a:noFill/>
        </p:spPr>
        <p:txBody>
          <a:bodyPr wrap="square" rtlCol="0">
            <a:spAutoFit/>
          </a:bodyPr>
          <a:lstStyle/>
          <a:p>
            <a:pPr defTabSz="609585"/>
            <a:r>
              <a:rPr lang="en-US" sz="2500" b="1" dirty="0">
                <a:solidFill>
                  <a:prstClr val="black"/>
                </a:solidFill>
                <a:latin typeface="Arial"/>
              </a:rPr>
              <a:t>: 1</a:t>
            </a:r>
          </a:p>
        </p:txBody>
      </p:sp>
      <p:sp>
        <p:nvSpPr>
          <p:cNvPr id="26" name="Title 1">
            <a:extLst>
              <a:ext uri="{FF2B5EF4-FFF2-40B4-BE49-F238E27FC236}">
                <a16:creationId xmlns:a16="http://schemas.microsoft.com/office/drawing/2014/main" id="{96DDBE32-CAC0-4FAA-A730-B480819054C1}"/>
              </a:ext>
            </a:extLst>
          </p:cNvPr>
          <p:cNvSpPr>
            <a:spLocks noGrp="1"/>
          </p:cNvSpPr>
          <p:nvPr>
            <p:ph type="title"/>
          </p:nvPr>
        </p:nvSpPr>
        <p:spPr>
          <a:xfrm>
            <a:off x="199085" y="71967"/>
            <a:ext cx="11810881" cy="1143000"/>
          </a:xfrm>
        </p:spPr>
        <p:txBody>
          <a:bodyPr/>
          <a:lstStyle/>
          <a:p>
            <a:r>
              <a:rPr lang="en-US" dirty="0"/>
              <a:t>Temporal Rule 3</a:t>
            </a:r>
          </a:p>
        </p:txBody>
      </p:sp>
    </p:spTree>
    <p:extLst>
      <p:ext uri="{BB962C8B-B14F-4D97-AF65-F5344CB8AC3E}">
        <p14:creationId xmlns:p14="http://schemas.microsoft.com/office/powerpoint/2010/main" val="30676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B382-1D64-4FF5-8410-6B5EB2ACE8B9}"/>
              </a:ext>
            </a:extLst>
          </p:cNvPr>
          <p:cNvSpPr>
            <a:spLocks noGrp="1"/>
          </p:cNvSpPr>
          <p:nvPr>
            <p:ph type="title"/>
          </p:nvPr>
        </p:nvSpPr>
        <p:spPr/>
        <p:txBody>
          <a:bodyPr/>
          <a:lstStyle/>
          <a:p>
            <a:r>
              <a:rPr lang="en-US" dirty="0"/>
              <a:t>Bowling Sequence Example:</a:t>
            </a:r>
          </a:p>
        </p:txBody>
      </p:sp>
      <p:sp>
        <p:nvSpPr>
          <p:cNvPr id="3" name="Content Placeholder 2">
            <a:extLst>
              <a:ext uri="{FF2B5EF4-FFF2-40B4-BE49-F238E27FC236}">
                <a16:creationId xmlns:a16="http://schemas.microsoft.com/office/drawing/2014/main" id="{387FB438-9C01-41F5-8306-E531BC292174}"/>
              </a:ext>
            </a:extLst>
          </p:cNvPr>
          <p:cNvSpPr>
            <a:spLocks noGrp="1"/>
          </p:cNvSpPr>
          <p:nvPr>
            <p:ph idx="1"/>
          </p:nvPr>
        </p:nvSpPr>
        <p:spPr/>
        <p:txBody>
          <a:bodyPr/>
          <a:lstStyle/>
          <a:p>
            <a:r>
              <a:rPr lang="en-US" dirty="0"/>
              <a:t>Temporal rules specify allowable sequences of hidden states.</a:t>
            </a:r>
          </a:p>
          <a:p>
            <a:r>
              <a:rPr lang="en-US" dirty="0"/>
              <a:t>Observations </a:t>
            </a:r>
            <a:r>
              <a:rPr lang="en-US" dirty="0" err="1"/>
              <a:t>x_a</a:t>
            </a:r>
            <a:r>
              <a:rPr lang="en-US" dirty="0"/>
              <a:t>, </a:t>
            </a:r>
            <a:r>
              <a:rPr lang="en-US" dirty="0" err="1"/>
              <a:t>x_b</a:t>
            </a:r>
            <a:r>
              <a:rPr lang="en-US" dirty="0"/>
              <a:t>, </a:t>
            </a:r>
            <a:r>
              <a:rPr lang="en-US" dirty="0" err="1"/>
              <a:t>x_c</a:t>
            </a:r>
            <a:r>
              <a:rPr lang="en-US" dirty="0"/>
              <a:t>, </a:t>
            </a:r>
            <a:r>
              <a:rPr lang="en-US" dirty="0" err="1"/>
              <a:t>x_d</a:t>
            </a:r>
            <a:r>
              <a:rPr lang="en-US" dirty="0"/>
              <a:t> from image frames </a:t>
            </a:r>
            <a:r>
              <a:rPr lang="en-US" dirty="0" err="1"/>
              <a:t>a,b,c,d</a:t>
            </a:r>
            <a:r>
              <a:rPr lang="en-US" dirty="0"/>
              <a:t>.</a:t>
            </a:r>
          </a:p>
          <a:p>
            <a:r>
              <a:rPr lang="en-US" dirty="0"/>
              <a:t>Evidence, scores, for these hidden states from CNNs applied to the image frames.</a:t>
            </a:r>
          </a:p>
        </p:txBody>
      </p:sp>
      <p:sp>
        <p:nvSpPr>
          <p:cNvPr id="4" name="Slide Number Placeholder 3">
            <a:extLst>
              <a:ext uri="{FF2B5EF4-FFF2-40B4-BE49-F238E27FC236}">
                <a16:creationId xmlns:a16="http://schemas.microsoft.com/office/drawing/2014/main" id="{F0F7F20E-BAB3-44A3-8FEC-05910F492876}"/>
              </a:ext>
            </a:extLst>
          </p:cNvPr>
          <p:cNvSpPr>
            <a:spLocks noGrp="1"/>
          </p:cNvSpPr>
          <p:nvPr>
            <p:ph type="sldNum" sz="quarter" idx="12"/>
          </p:nvPr>
        </p:nvSpPr>
        <p:spPr/>
        <p:txBody>
          <a:bodyPr/>
          <a:lstStyle/>
          <a:p>
            <a:fld id="{9FE7DD8D-2B39-4FA1-A209-79F2C3333587}" type="slidenum">
              <a:rPr lang="en-US" smtClean="0"/>
              <a:t>18</a:t>
            </a:fld>
            <a:endParaRPr lang="en-US"/>
          </a:p>
        </p:txBody>
      </p:sp>
    </p:spTree>
    <p:extLst>
      <p:ext uri="{BB962C8B-B14F-4D97-AF65-F5344CB8AC3E}">
        <p14:creationId xmlns:p14="http://schemas.microsoft.com/office/powerpoint/2010/main" val="187953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A652D-CEA0-423F-BB31-89587C9B2243}"/>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cxnSp>
        <p:nvCxnSpPr>
          <p:cNvPr id="16" name="Straight Connector 15">
            <a:extLst>
              <a:ext uri="{FF2B5EF4-FFF2-40B4-BE49-F238E27FC236}">
                <a16:creationId xmlns:a16="http://schemas.microsoft.com/office/drawing/2014/main" id="{88A9B806-E203-4FF1-AC41-DE86F48199D3}"/>
              </a:ext>
            </a:extLst>
          </p:cNvPr>
          <p:cNvCxnSpPr>
            <a:cxnSpLocks/>
          </p:cNvCxnSpPr>
          <p:nvPr/>
        </p:nvCxnSpPr>
        <p:spPr>
          <a:xfrm>
            <a:off x="3006932" y="2902152"/>
            <a:ext cx="562571" cy="115193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750EFE-A6DC-419B-B1F5-5A7586E5F1B6}"/>
              </a:ext>
            </a:extLst>
          </p:cNvPr>
          <p:cNvCxnSpPr>
            <a:cxnSpLocks/>
          </p:cNvCxnSpPr>
          <p:nvPr/>
        </p:nvCxnSpPr>
        <p:spPr>
          <a:xfrm flipH="1">
            <a:off x="4483740" y="2911077"/>
            <a:ext cx="555131" cy="114300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41A79B0-719A-4618-89D0-51B24D01A940}"/>
              </a:ext>
            </a:extLst>
          </p:cNvPr>
          <p:cNvSpPr/>
          <p:nvPr/>
        </p:nvSpPr>
        <p:spPr>
          <a:xfrm>
            <a:off x="3460670" y="3946926"/>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a</a:t>
            </a:r>
          </a:p>
        </p:txBody>
      </p:sp>
      <p:sp>
        <p:nvSpPr>
          <p:cNvPr id="28" name="TextBox 27">
            <a:extLst>
              <a:ext uri="{FF2B5EF4-FFF2-40B4-BE49-F238E27FC236}">
                <a16:creationId xmlns:a16="http://schemas.microsoft.com/office/drawing/2014/main" id="{1019DB3A-73D7-4700-8AE1-CECEEFE4E648}"/>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sp>
        <p:nvSpPr>
          <p:cNvPr id="30" name="Oval 29">
            <a:extLst>
              <a:ext uri="{FF2B5EF4-FFF2-40B4-BE49-F238E27FC236}">
                <a16:creationId xmlns:a16="http://schemas.microsoft.com/office/drawing/2014/main" id="{967FA6E9-F08A-45F6-8354-E3A8DBCF9A3A}"/>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 name="TextBox 2">
            <a:extLst>
              <a:ext uri="{FF2B5EF4-FFF2-40B4-BE49-F238E27FC236}">
                <a16:creationId xmlns:a16="http://schemas.microsoft.com/office/drawing/2014/main" id="{98357EB6-A683-467C-B8DC-38C1AC9063FA}"/>
              </a:ext>
            </a:extLst>
          </p:cNvPr>
          <p:cNvSpPr txBox="1"/>
          <p:nvPr/>
        </p:nvSpPr>
        <p:spPr>
          <a:xfrm>
            <a:off x="320299" y="173886"/>
            <a:ext cx="2432719" cy="1200329"/>
          </a:xfrm>
          <a:prstGeom prst="rect">
            <a:avLst/>
          </a:prstGeom>
          <a:noFill/>
        </p:spPr>
        <p:txBody>
          <a:bodyPr wrap="square" rtlCol="0">
            <a:spAutoFit/>
          </a:bodyPr>
          <a:lstStyle/>
          <a:p>
            <a:pPr defTabSz="609585"/>
            <a:r>
              <a:rPr lang="en-US" sz="2400" i="1" dirty="0">
                <a:solidFill>
                  <a:prstClr val="black"/>
                </a:solidFill>
                <a:latin typeface="Arial"/>
              </a:rPr>
              <a:t>When does Throw-Away happen?</a:t>
            </a:r>
          </a:p>
        </p:txBody>
      </p:sp>
    </p:spTree>
    <p:extLst>
      <p:ext uri="{BB962C8B-B14F-4D97-AF65-F5344CB8AC3E}">
        <p14:creationId xmlns:p14="http://schemas.microsoft.com/office/powerpoint/2010/main" val="138872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06-6CAF-4A3E-9067-DA29752BCFFB}"/>
              </a:ext>
            </a:extLst>
          </p:cNvPr>
          <p:cNvSpPr>
            <a:spLocks noGrp="1"/>
          </p:cNvSpPr>
          <p:nvPr>
            <p:ph type="title"/>
          </p:nvPr>
        </p:nvSpPr>
        <p:spPr/>
        <p:txBody>
          <a:bodyPr/>
          <a:lstStyle/>
          <a:p>
            <a:r>
              <a:rPr lang="en-US" i="1" dirty="0">
                <a:solidFill>
                  <a:srgbClr val="0070C0"/>
                </a:solidFill>
              </a:rPr>
              <a:t>Part 1. Closed-Set Activity Recognition</a:t>
            </a:r>
          </a:p>
        </p:txBody>
      </p:sp>
      <p:sp>
        <p:nvSpPr>
          <p:cNvPr id="3" name="Content Placeholder 2">
            <a:extLst>
              <a:ext uri="{FF2B5EF4-FFF2-40B4-BE49-F238E27FC236}">
                <a16:creationId xmlns:a16="http://schemas.microsoft.com/office/drawing/2014/main" id="{F60F9109-F532-449A-A004-534DBE6AE33D}"/>
              </a:ext>
            </a:extLst>
          </p:cNvPr>
          <p:cNvSpPr>
            <a:spLocks noGrp="1"/>
          </p:cNvSpPr>
          <p:nvPr>
            <p:ph idx="1"/>
          </p:nvPr>
        </p:nvSpPr>
        <p:spPr>
          <a:xfrm>
            <a:off x="653374" y="1493195"/>
            <a:ext cx="10515600" cy="5160523"/>
          </a:xfrm>
        </p:spPr>
        <p:txBody>
          <a:bodyPr>
            <a:normAutofit fontScale="77500" lnSpcReduction="20000"/>
          </a:bodyPr>
          <a:lstStyle/>
          <a:p>
            <a:r>
              <a:rPr lang="en-US" dirty="0"/>
              <a:t>What about closed-set activity recognition from video sequences? This is a simple extension of Image Captioning to Videos.</a:t>
            </a:r>
          </a:p>
          <a:p>
            <a:r>
              <a:rPr lang="en-US" i="1" dirty="0"/>
              <a:t>Note: closed-set means that we classify the videos to a set of pre-defined labels. So we can train algorithms using many annotated videos with labels specified. This is the simplest possible video-language task. The language is the list of activity labels.</a:t>
            </a:r>
          </a:p>
          <a:p>
            <a:r>
              <a:rPr lang="en-US" dirty="0"/>
              <a:t>Neural network approaches have been extended to perform action recognition on videos (e.g., TSN and I3D) and perform well on benchmarks.</a:t>
            </a:r>
          </a:p>
          <a:p>
            <a:r>
              <a:rPr lang="en-US" dirty="0"/>
              <a:t>But surely closed-set activity should also need compositional models? Particularly if one activity was “dog biting man” and another was “man kicking dog”?</a:t>
            </a:r>
          </a:p>
          <a:p>
            <a:r>
              <a:rPr lang="en-US" dirty="0"/>
              <a:t>So what have these action recognition neural networks really learned? Are they really classifying the actions? Or are they fitting biases in the dataset?</a:t>
            </a:r>
          </a:p>
          <a:p>
            <a:endParaRPr lang="en-US" i="1" dirty="0"/>
          </a:p>
          <a:p>
            <a:r>
              <a:rPr lang="en-US" i="1" dirty="0"/>
              <a:t>And can these methods be extended to the more challenging task of open-set activity classification?</a:t>
            </a:r>
          </a:p>
          <a:p>
            <a:endParaRPr lang="en-US" dirty="0"/>
          </a:p>
          <a:p>
            <a:r>
              <a:rPr lang="en-US" dirty="0"/>
              <a:t>J. </a:t>
            </a:r>
            <a:r>
              <a:rPr lang="en-US" dirty="0" err="1"/>
              <a:t>Lyu</a:t>
            </a:r>
            <a:r>
              <a:rPr lang="en-US" dirty="0"/>
              <a:t> et al. Understanding What Activity Classification Models Have Learnt. CVPR Workshop. 2020.</a:t>
            </a:r>
          </a:p>
          <a:p>
            <a:endParaRPr lang="en-US" dirty="0"/>
          </a:p>
        </p:txBody>
      </p:sp>
    </p:spTree>
    <p:extLst>
      <p:ext uri="{BB962C8B-B14F-4D97-AF65-F5344CB8AC3E}">
        <p14:creationId xmlns:p14="http://schemas.microsoft.com/office/powerpoint/2010/main" val="314341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31B4C2F-A8A7-47A9-B047-975209856D94}"/>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cxnSp>
        <p:nvCxnSpPr>
          <p:cNvPr id="15" name="Straight Connector 14">
            <a:extLst>
              <a:ext uri="{FF2B5EF4-FFF2-40B4-BE49-F238E27FC236}">
                <a16:creationId xmlns:a16="http://schemas.microsoft.com/office/drawing/2014/main" id="{DB50B2BA-346C-4061-B556-4F684CF52474}"/>
              </a:ext>
            </a:extLst>
          </p:cNvPr>
          <p:cNvCxnSpPr>
            <a:cxnSpLocks/>
          </p:cNvCxnSpPr>
          <p:nvPr/>
        </p:nvCxnSpPr>
        <p:spPr>
          <a:xfrm>
            <a:off x="4656389" y="2899173"/>
            <a:ext cx="562571" cy="115193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70588B-F8D8-46DF-83B0-EE1D657D241F}"/>
              </a:ext>
            </a:extLst>
          </p:cNvPr>
          <p:cNvCxnSpPr>
            <a:cxnSpLocks/>
          </p:cNvCxnSpPr>
          <p:nvPr/>
        </p:nvCxnSpPr>
        <p:spPr>
          <a:xfrm flipH="1">
            <a:off x="6133197" y="2908098"/>
            <a:ext cx="555131" cy="114300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588623B-1DD1-4201-8B7B-BA9C43B745CD}"/>
              </a:ext>
            </a:extLst>
          </p:cNvPr>
          <p:cNvSpPr/>
          <p:nvPr/>
        </p:nvSpPr>
        <p:spPr>
          <a:xfrm>
            <a:off x="3460670" y="3946926"/>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a</a:t>
            </a:r>
          </a:p>
        </p:txBody>
      </p:sp>
      <p:sp>
        <p:nvSpPr>
          <p:cNvPr id="25" name="Oval 24">
            <a:extLst>
              <a:ext uri="{FF2B5EF4-FFF2-40B4-BE49-F238E27FC236}">
                <a16:creationId xmlns:a16="http://schemas.microsoft.com/office/drawing/2014/main" id="{87E1ABB5-BC0C-4735-9483-0A973D68014B}"/>
              </a:ext>
            </a:extLst>
          </p:cNvPr>
          <p:cNvSpPr/>
          <p:nvPr/>
        </p:nvSpPr>
        <p:spPr>
          <a:xfrm>
            <a:off x="5100758" y="3943947"/>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b</a:t>
            </a:r>
          </a:p>
        </p:txBody>
      </p:sp>
      <p:sp>
        <p:nvSpPr>
          <p:cNvPr id="28" name="TextBox 27">
            <a:extLst>
              <a:ext uri="{FF2B5EF4-FFF2-40B4-BE49-F238E27FC236}">
                <a16:creationId xmlns:a16="http://schemas.microsoft.com/office/drawing/2014/main" id="{E1AA4B3B-0DC6-48ED-AEFB-2F8BF7309001}"/>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sp>
        <p:nvSpPr>
          <p:cNvPr id="30" name="Oval 29">
            <a:extLst>
              <a:ext uri="{FF2B5EF4-FFF2-40B4-BE49-F238E27FC236}">
                <a16:creationId xmlns:a16="http://schemas.microsoft.com/office/drawing/2014/main" id="{999020CB-EA37-4392-A0BA-C6BECAD7CC73}"/>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1" name="Oval 30">
            <a:extLst>
              <a:ext uri="{FF2B5EF4-FFF2-40B4-BE49-F238E27FC236}">
                <a16:creationId xmlns:a16="http://schemas.microsoft.com/office/drawing/2014/main" id="{924D51C0-5545-479E-A399-688846441875}"/>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Tree>
    <p:extLst>
      <p:ext uri="{BB962C8B-B14F-4D97-AF65-F5344CB8AC3E}">
        <p14:creationId xmlns:p14="http://schemas.microsoft.com/office/powerpoint/2010/main" val="9826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8B4BEC-3C5F-482C-BC3C-3814291A2F22}"/>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cxnSp>
        <p:nvCxnSpPr>
          <p:cNvPr id="16" name="Straight Connector 15">
            <a:extLst>
              <a:ext uri="{FF2B5EF4-FFF2-40B4-BE49-F238E27FC236}">
                <a16:creationId xmlns:a16="http://schemas.microsoft.com/office/drawing/2014/main" id="{1FF8F6EC-8CA4-4511-8257-1B96D04C07D1}"/>
              </a:ext>
            </a:extLst>
          </p:cNvPr>
          <p:cNvCxnSpPr>
            <a:cxnSpLocks/>
          </p:cNvCxnSpPr>
          <p:nvPr/>
        </p:nvCxnSpPr>
        <p:spPr>
          <a:xfrm>
            <a:off x="6268373" y="2905125"/>
            <a:ext cx="562571" cy="115193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08E823-7F67-4435-9D5C-AFBAE64028EF}"/>
              </a:ext>
            </a:extLst>
          </p:cNvPr>
          <p:cNvCxnSpPr>
            <a:cxnSpLocks/>
          </p:cNvCxnSpPr>
          <p:nvPr/>
        </p:nvCxnSpPr>
        <p:spPr>
          <a:xfrm flipH="1">
            <a:off x="7745181" y="2914050"/>
            <a:ext cx="555131" cy="114300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817C3C1-1A43-47CD-A91C-8334DC8381A2}"/>
              </a:ext>
            </a:extLst>
          </p:cNvPr>
          <p:cNvSpPr/>
          <p:nvPr/>
        </p:nvSpPr>
        <p:spPr>
          <a:xfrm>
            <a:off x="3460670" y="3946926"/>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a</a:t>
            </a:r>
          </a:p>
        </p:txBody>
      </p:sp>
      <p:sp>
        <p:nvSpPr>
          <p:cNvPr id="27" name="Oval 26">
            <a:extLst>
              <a:ext uri="{FF2B5EF4-FFF2-40B4-BE49-F238E27FC236}">
                <a16:creationId xmlns:a16="http://schemas.microsoft.com/office/drawing/2014/main" id="{5610AA35-3398-4C75-A6BB-FAF7D34CD088}"/>
              </a:ext>
            </a:extLst>
          </p:cNvPr>
          <p:cNvSpPr/>
          <p:nvPr/>
        </p:nvSpPr>
        <p:spPr>
          <a:xfrm>
            <a:off x="5100758" y="3943947"/>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b</a:t>
            </a:r>
          </a:p>
        </p:txBody>
      </p:sp>
      <p:sp>
        <p:nvSpPr>
          <p:cNvPr id="28" name="Oval 27">
            <a:extLst>
              <a:ext uri="{FF2B5EF4-FFF2-40B4-BE49-F238E27FC236}">
                <a16:creationId xmlns:a16="http://schemas.microsoft.com/office/drawing/2014/main" id="{1757727C-FEEC-482F-80EE-92D3440EB9C2}"/>
              </a:ext>
            </a:extLst>
          </p:cNvPr>
          <p:cNvSpPr/>
          <p:nvPr/>
        </p:nvSpPr>
        <p:spPr>
          <a:xfrm>
            <a:off x="6740850" y="3949901"/>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c</a:t>
            </a:r>
          </a:p>
        </p:txBody>
      </p:sp>
      <p:sp>
        <p:nvSpPr>
          <p:cNvPr id="32" name="TextBox 31">
            <a:extLst>
              <a:ext uri="{FF2B5EF4-FFF2-40B4-BE49-F238E27FC236}">
                <a16:creationId xmlns:a16="http://schemas.microsoft.com/office/drawing/2014/main" id="{7371D0E0-ACCC-4769-8DDC-34329A08435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sp>
        <p:nvSpPr>
          <p:cNvPr id="34" name="Oval 33">
            <a:extLst>
              <a:ext uri="{FF2B5EF4-FFF2-40B4-BE49-F238E27FC236}">
                <a16:creationId xmlns:a16="http://schemas.microsoft.com/office/drawing/2014/main" id="{D08C5C2D-11D8-45F1-BC44-7FCCAD8AEDCC}"/>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5" name="Oval 34">
            <a:extLst>
              <a:ext uri="{FF2B5EF4-FFF2-40B4-BE49-F238E27FC236}">
                <a16:creationId xmlns:a16="http://schemas.microsoft.com/office/drawing/2014/main" id="{89CA9871-BE7B-42FB-B1FA-868CC41CCDFA}"/>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36" name="Oval 35">
            <a:extLst>
              <a:ext uri="{FF2B5EF4-FFF2-40B4-BE49-F238E27FC236}">
                <a16:creationId xmlns:a16="http://schemas.microsoft.com/office/drawing/2014/main" id="{73BF1B88-732A-4AA8-A0A6-CB3D36E5801B}"/>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Tree>
    <p:extLst>
      <p:ext uri="{BB962C8B-B14F-4D97-AF65-F5344CB8AC3E}">
        <p14:creationId xmlns:p14="http://schemas.microsoft.com/office/powerpoint/2010/main" val="314561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F6E063E-F1B9-467A-A182-7B969EDAB3B5}"/>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70" y="3946926"/>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8" y="3943947"/>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c</a:t>
            </a:r>
          </a:p>
        </p:txBody>
      </p:sp>
      <p:cxnSp>
        <p:nvCxnSpPr>
          <p:cNvPr id="17" name="Straight Connector 16">
            <a:extLst>
              <a:ext uri="{FF2B5EF4-FFF2-40B4-BE49-F238E27FC236}">
                <a16:creationId xmlns:a16="http://schemas.microsoft.com/office/drawing/2014/main" id="{2EAA2085-B1CF-42C3-AAB1-B8DD54F60340}"/>
              </a:ext>
            </a:extLst>
          </p:cNvPr>
          <p:cNvCxnSpPr>
            <a:cxnSpLocks/>
          </p:cNvCxnSpPr>
          <p:nvPr/>
        </p:nvCxnSpPr>
        <p:spPr>
          <a:xfrm>
            <a:off x="7972300" y="2902148"/>
            <a:ext cx="562571" cy="115193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328FBB-1516-4995-A3B8-0A40EBDD956F}"/>
              </a:ext>
            </a:extLst>
          </p:cNvPr>
          <p:cNvCxnSpPr>
            <a:cxnSpLocks/>
          </p:cNvCxnSpPr>
          <p:nvPr/>
        </p:nvCxnSpPr>
        <p:spPr>
          <a:xfrm flipH="1">
            <a:off x="9449108" y="2911073"/>
            <a:ext cx="555131" cy="114300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EBBD2BC-5B29-4451-96A1-888063C531CF}"/>
              </a:ext>
            </a:extLst>
          </p:cNvPr>
          <p:cNvSpPr/>
          <p:nvPr/>
        </p:nvSpPr>
        <p:spPr>
          <a:xfrm>
            <a:off x="8416667" y="3946922"/>
            <a:ext cx="1134071" cy="11430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srgbClr val="C00000"/>
                </a:solidFill>
                <a:latin typeface="Arial"/>
              </a:rPr>
              <a:t>d</a:t>
            </a:r>
          </a:p>
        </p:txBody>
      </p:sp>
      <p:sp>
        <p:nvSpPr>
          <p:cNvPr id="28" name="TextBox 27">
            <a:extLst>
              <a:ext uri="{FF2B5EF4-FFF2-40B4-BE49-F238E27FC236}">
                <a16:creationId xmlns:a16="http://schemas.microsoft.com/office/drawing/2014/main" id="{7EC4B47C-9041-4218-B442-E9349D3F8B14}"/>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sp>
        <p:nvSpPr>
          <p:cNvPr id="40" name="Oval 39">
            <a:extLst>
              <a:ext uri="{FF2B5EF4-FFF2-40B4-BE49-F238E27FC236}">
                <a16:creationId xmlns:a16="http://schemas.microsoft.com/office/drawing/2014/main" id="{AAEF97B6-A576-4579-9E6E-7965066976BB}"/>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41" name="Oval 40">
            <a:extLst>
              <a:ext uri="{FF2B5EF4-FFF2-40B4-BE49-F238E27FC236}">
                <a16:creationId xmlns:a16="http://schemas.microsoft.com/office/drawing/2014/main" id="{629DE717-22C9-4FAA-935A-204315C3C341}"/>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42" name="Oval 41">
            <a:extLst>
              <a:ext uri="{FF2B5EF4-FFF2-40B4-BE49-F238E27FC236}">
                <a16:creationId xmlns:a16="http://schemas.microsoft.com/office/drawing/2014/main" id="{FEC885DF-9EFC-4823-84BC-BFEA9BE5F1B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43" name="Oval 42">
            <a:extLst>
              <a:ext uri="{FF2B5EF4-FFF2-40B4-BE49-F238E27FC236}">
                <a16:creationId xmlns:a16="http://schemas.microsoft.com/office/drawing/2014/main" id="{4E123FBF-6138-4488-96B8-7FAC591A50DE}"/>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Tree>
    <p:extLst>
      <p:ext uri="{BB962C8B-B14F-4D97-AF65-F5344CB8AC3E}">
        <p14:creationId xmlns:p14="http://schemas.microsoft.com/office/powerpoint/2010/main" val="148513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EE6184A-0B9B-4500-B507-6D32686FC0F7}"/>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69373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47B90-5526-48E7-93E8-573C6ACE3C80}"/>
                  </a:ext>
                </a:extLst>
              </p:cNvPr>
              <p:cNvSpPr txBox="1"/>
              <p:nvPr/>
            </p:nvSpPr>
            <p:spPr>
              <a:xfrm>
                <a:off x="3698580" y="3318871"/>
                <a:ext cx="3198643"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P( Throw-away  | </a:t>
                </a:r>
                <a14:m>
                  <m:oMath xmlns:m="http://schemas.openxmlformats.org/officeDocument/2006/math">
                    <m:sSub>
                      <m:sSubPr>
                        <m:ctrlPr>
                          <a:rPr lang="en-US" sz="1875" b="1" i="1">
                            <a:solidFill>
                              <a:srgbClr val="0000FF"/>
                            </a:solidFill>
                            <a:latin typeface="Cambria Math" panose="02040503050406030204" pitchFamily="18" charset="0"/>
                          </a:rPr>
                        </m:ctrlPr>
                      </m:sSubPr>
                      <m:e>
                        <m:r>
                          <a:rPr lang="en-US" sz="1875" b="1" i="1">
                            <a:solidFill>
                              <a:srgbClr val="0000FF"/>
                            </a:solidFill>
                            <a:latin typeface="Cambria Math" panose="02040503050406030204" pitchFamily="18" charset="0"/>
                          </a:rPr>
                          <m:t>𝒙</m:t>
                        </m:r>
                      </m:e>
                      <m:sub>
                        <m:r>
                          <a:rPr lang="en-US" sz="1875" b="1" i="1">
                            <a:solidFill>
                              <a:srgbClr val="0000FF"/>
                            </a:solidFill>
                            <a:latin typeface="Cambria Math" panose="02040503050406030204" pitchFamily="18" charset="0"/>
                          </a:rPr>
                          <m:t>𝒂</m:t>
                        </m:r>
                      </m:sub>
                    </m:sSub>
                  </m:oMath>
                </a14:m>
                <a:r>
                  <a:rPr lang="en-US" sz="1875" b="1"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3" name="TextBox 2">
                <a:extLst>
                  <a:ext uri="{FF2B5EF4-FFF2-40B4-BE49-F238E27FC236}">
                    <a16:creationId xmlns:a16="http://schemas.microsoft.com/office/drawing/2014/main" id="{77E47B90-5526-48E7-93E8-573C6ACE3C80}"/>
                  </a:ext>
                </a:extLst>
              </p:cNvPr>
              <p:cNvSpPr txBox="1">
                <a:spLocks noRot="1" noChangeAspect="1" noMove="1" noResize="1" noEditPoints="1" noAdjustHandles="1" noChangeArrowheads="1" noChangeShapeType="1" noTextEdit="1"/>
              </p:cNvSpPr>
              <p:nvPr/>
            </p:nvSpPr>
            <p:spPr>
              <a:xfrm>
                <a:off x="3698580" y="3318871"/>
                <a:ext cx="3198643" cy="380873"/>
              </a:xfrm>
              <a:prstGeom prst="rect">
                <a:avLst/>
              </a:prstGeom>
              <a:blipFill>
                <a:blip r:embed="rId4"/>
                <a:stretch>
                  <a:fillRect l="-1718" t="-6349"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627CFCC-7082-41F9-9157-EE8FC0A846E8}"/>
                  </a:ext>
                </a:extLst>
              </p:cNvPr>
              <p:cNvSpPr txBox="1"/>
              <p:nvPr/>
            </p:nvSpPr>
            <p:spPr>
              <a:xfrm>
                <a:off x="3617938" y="5355081"/>
                <a:ext cx="3382343"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P(</a:t>
                </a:r>
                <a14:m>
                  <m:oMath xmlns:m="http://schemas.openxmlformats.org/officeDocument/2006/math">
                    <m:r>
                      <a:rPr lang="en-US" sz="1875" b="1" i="1">
                        <a:solidFill>
                          <a:srgbClr val="C00000"/>
                        </a:solidFill>
                        <a:latin typeface="Cambria Math" panose="02040503050406030204" pitchFamily="18" charset="0"/>
                        <a:cs typeface="Times New Roman" panose="02020603050405020304" pitchFamily="18" charset="0"/>
                      </a:rPr>
                      <m:t>¬</m:t>
                    </m:r>
                  </m:oMath>
                </a14:m>
                <a:r>
                  <a:rPr lang="en-US" sz="1875" b="1" dirty="0">
                    <a:solidFill>
                      <a:srgbClr val="C00000"/>
                    </a:solidFill>
                    <a:latin typeface="Times New Roman" panose="02020603050405020304" pitchFamily="18" charset="0"/>
                    <a:cs typeface="Times New Roman" panose="02020603050405020304" pitchFamily="18" charset="0"/>
                  </a:rPr>
                  <a:t>Throw-away  | </a:t>
                </a:r>
                <a14:m>
                  <m:oMath xmlns:m="http://schemas.openxmlformats.org/officeDocument/2006/math">
                    <m:sSub>
                      <m:sSubPr>
                        <m:ctrlPr>
                          <a:rPr lang="en-US" sz="1875" b="1" i="1">
                            <a:solidFill>
                              <a:srgbClr val="C00000"/>
                            </a:solidFill>
                            <a:latin typeface="Cambria Math" panose="02040503050406030204" pitchFamily="18" charset="0"/>
                          </a:rPr>
                        </m:ctrlPr>
                      </m:sSubPr>
                      <m:e>
                        <m:r>
                          <a:rPr lang="en-US" sz="1875" b="1" i="1">
                            <a:solidFill>
                              <a:srgbClr val="C00000"/>
                            </a:solidFill>
                            <a:latin typeface="Cambria Math" panose="02040503050406030204" pitchFamily="18" charset="0"/>
                          </a:rPr>
                          <m:t>𝒙</m:t>
                        </m:r>
                      </m:e>
                      <m:sub>
                        <m:r>
                          <a:rPr lang="en-US" sz="1875" b="1" i="1">
                            <a:solidFill>
                              <a:srgbClr val="C00000"/>
                            </a:solidFill>
                            <a:latin typeface="Cambria Math" panose="02040503050406030204" pitchFamily="18" charset="0"/>
                          </a:rPr>
                          <m:t>𝒂</m:t>
                        </m:r>
                      </m:sub>
                    </m:sSub>
                  </m:oMath>
                </a14:m>
                <a:r>
                  <a:rPr lang="en-US" sz="1875"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22" name="TextBox 21">
                <a:extLst>
                  <a:ext uri="{FF2B5EF4-FFF2-40B4-BE49-F238E27FC236}">
                    <a16:creationId xmlns:a16="http://schemas.microsoft.com/office/drawing/2014/main" id="{A627CFCC-7082-41F9-9157-EE8FC0A846E8}"/>
                  </a:ext>
                </a:extLst>
              </p:cNvPr>
              <p:cNvSpPr txBox="1">
                <a:spLocks noRot="1" noChangeAspect="1" noMove="1" noResize="1" noEditPoints="1" noAdjustHandles="1" noChangeArrowheads="1" noChangeShapeType="1" noTextEdit="1"/>
              </p:cNvSpPr>
              <p:nvPr/>
            </p:nvSpPr>
            <p:spPr>
              <a:xfrm>
                <a:off x="3617938" y="5355081"/>
                <a:ext cx="3382343" cy="380873"/>
              </a:xfrm>
              <a:prstGeom prst="rect">
                <a:avLst/>
              </a:prstGeom>
              <a:blipFill>
                <a:blip r:embed="rId5"/>
                <a:stretch>
                  <a:fillRect l="-1622" t="-6349" b="-25397"/>
                </a:stretch>
              </a:blipFill>
            </p:spPr>
            <p:txBody>
              <a:bodyPr/>
              <a:lstStyle/>
              <a:p>
                <a:r>
                  <a:rPr lang="en-US">
                    <a:noFill/>
                  </a:rPr>
                  <a:t> </a:t>
                </a:r>
              </a:p>
            </p:txBody>
          </p:sp>
        </mc:Fallback>
      </mc:AlternateContent>
    </p:spTree>
    <p:extLst>
      <p:ext uri="{BB962C8B-B14F-4D97-AF65-F5344CB8AC3E}">
        <p14:creationId xmlns:p14="http://schemas.microsoft.com/office/powerpoint/2010/main" val="183929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E215FBB-20F5-4C60-8A6F-96529D20EE85}"/>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69373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69075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9BB04C9-4AED-4935-BB1C-D81F3994E3B7}"/>
                  </a:ext>
                </a:extLst>
              </p:cNvPr>
              <p:cNvSpPr txBox="1"/>
              <p:nvPr/>
            </p:nvSpPr>
            <p:spPr>
              <a:xfrm>
                <a:off x="5516140" y="3318871"/>
                <a:ext cx="3198643"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P( Throw-away  | </a:t>
                </a:r>
                <a14:m>
                  <m:oMath xmlns:m="http://schemas.openxmlformats.org/officeDocument/2006/math">
                    <m:sSub>
                      <m:sSubPr>
                        <m:ctrlPr>
                          <a:rPr lang="en-US" sz="1875" b="1" i="1">
                            <a:solidFill>
                              <a:srgbClr val="0000FF"/>
                            </a:solidFill>
                            <a:latin typeface="Cambria Math" panose="02040503050406030204" pitchFamily="18" charset="0"/>
                          </a:rPr>
                        </m:ctrlPr>
                      </m:sSubPr>
                      <m:e>
                        <m:r>
                          <a:rPr lang="en-US" sz="1875" b="1" i="1">
                            <a:solidFill>
                              <a:srgbClr val="0000FF"/>
                            </a:solidFill>
                            <a:latin typeface="Cambria Math" panose="02040503050406030204" pitchFamily="18" charset="0"/>
                          </a:rPr>
                          <m:t>𝒙</m:t>
                        </m:r>
                      </m:e>
                      <m:sub>
                        <m:r>
                          <a:rPr lang="en-US" sz="1875" b="1" i="1">
                            <a:solidFill>
                              <a:srgbClr val="0000FF"/>
                            </a:solidFill>
                            <a:latin typeface="Cambria Math" panose="02040503050406030204" pitchFamily="18" charset="0"/>
                          </a:rPr>
                          <m:t>𝒃</m:t>
                        </m:r>
                      </m:sub>
                    </m:sSub>
                  </m:oMath>
                </a14:m>
                <a:r>
                  <a:rPr lang="en-US" sz="1875" b="1"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28" name="TextBox 27">
                <a:extLst>
                  <a:ext uri="{FF2B5EF4-FFF2-40B4-BE49-F238E27FC236}">
                    <a16:creationId xmlns:a16="http://schemas.microsoft.com/office/drawing/2014/main" id="{F9BB04C9-4AED-4935-BB1C-D81F3994E3B7}"/>
                  </a:ext>
                </a:extLst>
              </p:cNvPr>
              <p:cNvSpPr txBox="1">
                <a:spLocks noRot="1" noChangeAspect="1" noMove="1" noResize="1" noEditPoints="1" noAdjustHandles="1" noChangeArrowheads="1" noChangeShapeType="1" noTextEdit="1"/>
              </p:cNvSpPr>
              <p:nvPr/>
            </p:nvSpPr>
            <p:spPr>
              <a:xfrm>
                <a:off x="5516140" y="3318871"/>
                <a:ext cx="3198643" cy="380873"/>
              </a:xfrm>
              <a:prstGeom prst="rect">
                <a:avLst/>
              </a:prstGeom>
              <a:blipFill>
                <a:blip r:embed="rId3"/>
                <a:stretch>
                  <a:fillRect l="-1714" t="-6349"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66E2C1D-9FAA-4729-91BB-65E093B3A3C6}"/>
                  </a:ext>
                </a:extLst>
              </p:cNvPr>
              <p:cNvSpPr txBox="1"/>
              <p:nvPr/>
            </p:nvSpPr>
            <p:spPr>
              <a:xfrm>
                <a:off x="5534114" y="5365782"/>
                <a:ext cx="3377415"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P(</a:t>
                </a:r>
                <a14:m>
                  <m:oMath xmlns:m="http://schemas.openxmlformats.org/officeDocument/2006/math">
                    <m:r>
                      <a:rPr lang="en-US" sz="1875" b="1" i="1">
                        <a:solidFill>
                          <a:srgbClr val="C00000"/>
                        </a:solidFill>
                        <a:latin typeface="Cambria Math" panose="02040503050406030204" pitchFamily="18" charset="0"/>
                        <a:cs typeface="Times New Roman" panose="02020603050405020304" pitchFamily="18" charset="0"/>
                      </a:rPr>
                      <m:t>¬</m:t>
                    </m:r>
                  </m:oMath>
                </a14:m>
                <a:r>
                  <a:rPr lang="en-US" sz="1875" b="1" dirty="0">
                    <a:solidFill>
                      <a:srgbClr val="C00000"/>
                    </a:solidFill>
                    <a:latin typeface="Times New Roman" panose="02020603050405020304" pitchFamily="18" charset="0"/>
                    <a:cs typeface="Times New Roman" panose="02020603050405020304" pitchFamily="18" charset="0"/>
                  </a:rPr>
                  <a:t>Throw-away  | </a:t>
                </a:r>
                <a14:m>
                  <m:oMath xmlns:m="http://schemas.openxmlformats.org/officeDocument/2006/math">
                    <m:sSub>
                      <m:sSubPr>
                        <m:ctrlPr>
                          <a:rPr lang="en-US" sz="1875" b="1" i="1">
                            <a:solidFill>
                              <a:srgbClr val="C00000"/>
                            </a:solidFill>
                            <a:latin typeface="Cambria Math" panose="02040503050406030204" pitchFamily="18" charset="0"/>
                          </a:rPr>
                        </m:ctrlPr>
                      </m:sSubPr>
                      <m:e>
                        <m:r>
                          <a:rPr lang="en-US" sz="1875" b="1" i="1">
                            <a:solidFill>
                              <a:srgbClr val="C00000"/>
                            </a:solidFill>
                            <a:latin typeface="Cambria Math" panose="02040503050406030204" pitchFamily="18" charset="0"/>
                          </a:rPr>
                          <m:t>𝒙</m:t>
                        </m:r>
                      </m:e>
                      <m:sub>
                        <m:r>
                          <a:rPr lang="en-US" sz="1875" b="1" i="1">
                            <a:solidFill>
                              <a:srgbClr val="C00000"/>
                            </a:solidFill>
                            <a:latin typeface="Cambria Math" panose="02040503050406030204" pitchFamily="18" charset="0"/>
                          </a:rPr>
                          <m:t>𝒃</m:t>
                        </m:r>
                      </m:sub>
                    </m:sSub>
                  </m:oMath>
                </a14:m>
                <a:r>
                  <a:rPr lang="en-US" sz="1875"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29" name="TextBox 28">
                <a:extLst>
                  <a:ext uri="{FF2B5EF4-FFF2-40B4-BE49-F238E27FC236}">
                    <a16:creationId xmlns:a16="http://schemas.microsoft.com/office/drawing/2014/main" id="{C66E2C1D-9FAA-4729-91BB-65E093B3A3C6}"/>
                  </a:ext>
                </a:extLst>
              </p:cNvPr>
              <p:cNvSpPr txBox="1">
                <a:spLocks noRot="1" noChangeAspect="1" noMove="1" noResize="1" noEditPoints="1" noAdjustHandles="1" noChangeArrowheads="1" noChangeShapeType="1" noTextEdit="1"/>
              </p:cNvSpPr>
              <p:nvPr/>
            </p:nvSpPr>
            <p:spPr>
              <a:xfrm>
                <a:off x="5534114" y="5365782"/>
                <a:ext cx="3377415" cy="380873"/>
              </a:xfrm>
              <a:prstGeom prst="rect">
                <a:avLst/>
              </a:prstGeom>
              <a:blipFill>
                <a:blip r:embed="rId4"/>
                <a:stretch>
                  <a:fillRect l="-1625" t="-7937" b="-25397"/>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ACABB18B-1604-4487-9F46-6703D29EEC98}"/>
              </a:ext>
            </a:extLst>
          </p:cNvPr>
          <p:cNvSpPr txBox="1"/>
          <p:nvPr/>
        </p:nvSpPr>
        <p:spPr>
          <a:xfrm>
            <a:off x="4363098" y="3346978"/>
            <a:ext cx="838177"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0.05</a:t>
            </a:r>
          </a:p>
        </p:txBody>
      </p:sp>
      <p:sp>
        <p:nvSpPr>
          <p:cNvPr id="31" name="TextBox 30">
            <a:extLst>
              <a:ext uri="{FF2B5EF4-FFF2-40B4-BE49-F238E27FC236}">
                <a16:creationId xmlns:a16="http://schemas.microsoft.com/office/drawing/2014/main" id="{BA2B9684-82A2-4CD7-A3EA-5F58A1B5882D}"/>
              </a:ext>
            </a:extLst>
          </p:cNvPr>
          <p:cNvSpPr txBox="1"/>
          <p:nvPr/>
        </p:nvSpPr>
        <p:spPr>
          <a:xfrm>
            <a:off x="4428660" y="5365781"/>
            <a:ext cx="754641"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0.95</a:t>
            </a:r>
          </a:p>
        </p:txBody>
      </p:sp>
    </p:spTree>
    <p:extLst>
      <p:ext uri="{BB962C8B-B14F-4D97-AF65-F5344CB8AC3E}">
        <p14:creationId xmlns:p14="http://schemas.microsoft.com/office/powerpoint/2010/main" val="331441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BE86495-9080-456F-8FD0-801159C8B0DF}"/>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69373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69075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692248"/>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470625"/>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41321E-E7B0-4537-9272-6D7DADE75437}"/>
                  </a:ext>
                </a:extLst>
              </p:cNvPr>
              <p:cNvSpPr txBox="1"/>
              <p:nvPr/>
            </p:nvSpPr>
            <p:spPr>
              <a:xfrm>
                <a:off x="7174423" y="3318871"/>
                <a:ext cx="3198643"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P( Throw-away  | </a:t>
                </a:r>
                <a14:m>
                  <m:oMath xmlns:m="http://schemas.openxmlformats.org/officeDocument/2006/math">
                    <m:sSub>
                      <m:sSubPr>
                        <m:ctrlPr>
                          <a:rPr lang="en-US" sz="1875" b="1" i="1">
                            <a:solidFill>
                              <a:srgbClr val="0000FF"/>
                            </a:solidFill>
                            <a:latin typeface="Cambria Math" panose="02040503050406030204" pitchFamily="18" charset="0"/>
                          </a:rPr>
                        </m:ctrlPr>
                      </m:sSubPr>
                      <m:e>
                        <m:r>
                          <a:rPr lang="en-US" sz="1875" b="1" i="1">
                            <a:solidFill>
                              <a:srgbClr val="0000FF"/>
                            </a:solidFill>
                            <a:latin typeface="Cambria Math" panose="02040503050406030204" pitchFamily="18" charset="0"/>
                          </a:rPr>
                          <m:t>𝒙</m:t>
                        </m:r>
                      </m:e>
                      <m:sub>
                        <m:r>
                          <a:rPr lang="en-US" sz="1875" b="1" i="1">
                            <a:solidFill>
                              <a:srgbClr val="0000FF"/>
                            </a:solidFill>
                            <a:latin typeface="Cambria Math" panose="02040503050406030204" pitchFamily="18" charset="0"/>
                          </a:rPr>
                          <m:t>𝒄</m:t>
                        </m:r>
                      </m:sub>
                    </m:sSub>
                  </m:oMath>
                </a14:m>
                <a:r>
                  <a:rPr lang="en-US" sz="1875" b="1"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B341321E-E7B0-4537-9272-6D7DADE75437}"/>
                  </a:ext>
                </a:extLst>
              </p:cNvPr>
              <p:cNvSpPr txBox="1">
                <a:spLocks noRot="1" noChangeAspect="1" noMove="1" noResize="1" noEditPoints="1" noAdjustHandles="1" noChangeArrowheads="1" noChangeShapeType="1" noTextEdit="1"/>
              </p:cNvSpPr>
              <p:nvPr/>
            </p:nvSpPr>
            <p:spPr>
              <a:xfrm>
                <a:off x="7174423" y="3318871"/>
                <a:ext cx="3198643" cy="380873"/>
              </a:xfrm>
              <a:prstGeom prst="rect">
                <a:avLst/>
              </a:prstGeom>
              <a:blipFill>
                <a:blip r:embed="rId3"/>
                <a:stretch>
                  <a:fillRect l="-1714" t="-6349" b="-25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6475B7B-057F-4794-9A3A-D294602FE000}"/>
                  </a:ext>
                </a:extLst>
              </p:cNvPr>
              <p:cNvSpPr txBox="1"/>
              <p:nvPr/>
            </p:nvSpPr>
            <p:spPr>
              <a:xfrm>
                <a:off x="7174423" y="5355080"/>
                <a:ext cx="3297984"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P(</a:t>
                </a:r>
                <a14:m>
                  <m:oMath xmlns:m="http://schemas.openxmlformats.org/officeDocument/2006/math">
                    <m:r>
                      <a:rPr lang="en-US" sz="1875" b="1" i="1">
                        <a:solidFill>
                          <a:srgbClr val="C00000"/>
                        </a:solidFill>
                        <a:latin typeface="Cambria Math" panose="02040503050406030204" pitchFamily="18" charset="0"/>
                        <a:cs typeface="Times New Roman" panose="02020603050405020304" pitchFamily="18" charset="0"/>
                      </a:rPr>
                      <m:t>¬</m:t>
                    </m:r>
                  </m:oMath>
                </a14:m>
                <a:r>
                  <a:rPr lang="en-US" sz="1875" b="1" dirty="0">
                    <a:solidFill>
                      <a:srgbClr val="C00000"/>
                    </a:solidFill>
                    <a:latin typeface="Times New Roman" panose="02020603050405020304" pitchFamily="18" charset="0"/>
                    <a:cs typeface="Times New Roman" panose="02020603050405020304" pitchFamily="18" charset="0"/>
                  </a:rPr>
                  <a:t>Throw-away  | </a:t>
                </a:r>
                <a14:m>
                  <m:oMath xmlns:m="http://schemas.openxmlformats.org/officeDocument/2006/math">
                    <m:sSub>
                      <m:sSubPr>
                        <m:ctrlPr>
                          <a:rPr lang="en-US" sz="1875" b="1" i="1">
                            <a:solidFill>
                              <a:srgbClr val="C00000"/>
                            </a:solidFill>
                            <a:latin typeface="Cambria Math" panose="02040503050406030204" pitchFamily="18" charset="0"/>
                          </a:rPr>
                        </m:ctrlPr>
                      </m:sSubPr>
                      <m:e>
                        <m:r>
                          <a:rPr lang="en-US" sz="1875" b="1" i="1">
                            <a:solidFill>
                              <a:srgbClr val="C00000"/>
                            </a:solidFill>
                            <a:latin typeface="Cambria Math" panose="02040503050406030204" pitchFamily="18" charset="0"/>
                          </a:rPr>
                          <m:t>𝒙</m:t>
                        </m:r>
                      </m:e>
                      <m:sub>
                        <m:r>
                          <a:rPr lang="en-US" sz="1875" b="1" i="1">
                            <a:solidFill>
                              <a:srgbClr val="C00000"/>
                            </a:solidFill>
                            <a:latin typeface="Cambria Math" panose="02040503050406030204" pitchFamily="18" charset="0"/>
                          </a:rPr>
                          <m:t>𝒄</m:t>
                        </m:r>
                      </m:sub>
                    </m:sSub>
                  </m:oMath>
                </a14:m>
                <a:r>
                  <a:rPr lang="en-US" sz="1875" b="1"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28" name="TextBox 27">
                <a:extLst>
                  <a:ext uri="{FF2B5EF4-FFF2-40B4-BE49-F238E27FC236}">
                    <a16:creationId xmlns:a16="http://schemas.microsoft.com/office/drawing/2014/main" id="{16475B7B-057F-4794-9A3A-D294602FE000}"/>
                  </a:ext>
                </a:extLst>
              </p:cNvPr>
              <p:cNvSpPr txBox="1">
                <a:spLocks noRot="1" noChangeAspect="1" noMove="1" noResize="1" noEditPoints="1" noAdjustHandles="1" noChangeArrowheads="1" noChangeShapeType="1" noTextEdit="1"/>
              </p:cNvSpPr>
              <p:nvPr/>
            </p:nvSpPr>
            <p:spPr>
              <a:xfrm>
                <a:off x="7174423" y="5355080"/>
                <a:ext cx="3297984" cy="380873"/>
              </a:xfrm>
              <a:prstGeom prst="rect">
                <a:avLst/>
              </a:prstGeom>
              <a:blipFill>
                <a:blip r:embed="rId4"/>
                <a:stretch>
                  <a:fillRect l="-1664" t="-6349" b="-25397"/>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A44109A-1194-4C95-AFE3-BCB04EFE1ECF}"/>
              </a:ext>
            </a:extLst>
          </p:cNvPr>
          <p:cNvSpPr txBox="1"/>
          <p:nvPr/>
        </p:nvSpPr>
        <p:spPr>
          <a:xfrm>
            <a:off x="4428660" y="3346977"/>
            <a:ext cx="77261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0.05</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424145" y="5365781"/>
            <a:ext cx="759156"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0.95</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096003" y="3346977"/>
            <a:ext cx="78229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0.13</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022144" y="5365782"/>
            <a:ext cx="838179"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0.87</a:t>
            </a:r>
          </a:p>
        </p:txBody>
      </p:sp>
    </p:spTree>
    <p:extLst>
      <p:ext uri="{BB962C8B-B14F-4D97-AF65-F5344CB8AC3E}">
        <p14:creationId xmlns:p14="http://schemas.microsoft.com/office/powerpoint/2010/main" val="33540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19740BC-2614-4CAC-B7E0-CFF04DFD5B6B}"/>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 name="Picture 3">
            <a:extLst>
              <a:ext uri="{FF2B5EF4-FFF2-40B4-BE49-F238E27FC236}">
                <a16:creationId xmlns:a16="http://schemas.microsoft.com/office/drawing/2014/main" id="{3331A00C-B573-4F10-AD22-826332746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5" name="Picture 4">
            <a:extLst>
              <a:ext uri="{FF2B5EF4-FFF2-40B4-BE49-F238E27FC236}">
                <a16:creationId xmlns:a16="http://schemas.microsoft.com/office/drawing/2014/main" id="{A697CCC9-9FE5-4703-AC5B-8449F8C03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6" name="Picture 5">
            <a:extLst>
              <a:ext uri="{FF2B5EF4-FFF2-40B4-BE49-F238E27FC236}">
                <a16:creationId xmlns:a16="http://schemas.microsoft.com/office/drawing/2014/main" id="{319B30BA-9CD2-46A9-BFDA-DAC8EC4E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7" name="Picture 6">
            <a:extLst>
              <a:ext uri="{FF2B5EF4-FFF2-40B4-BE49-F238E27FC236}">
                <a16:creationId xmlns:a16="http://schemas.microsoft.com/office/drawing/2014/main" id="{0DF2D83E-8B2C-4DB6-A7A3-6D95EB47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13" name="Picture 12">
            <a:extLst>
              <a:ext uri="{FF2B5EF4-FFF2-40B4-BE49-F238E27FC236}">
                <a16:creationId xmlns:a16="http://schemas.microsoft.com/office/drawing/2014/main" id="{18C69F69-0930-41F2-8A32-E467E8811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8" name="Picture 7">
            <a:extLst>
              <a:ext uri="{FF2B5EF4-FFF2-40B4-BE49-F238E27FC236}">
                <a16:creationId xmlns:a16="http://schemas.microsoft.com/office/drawing/2014/main" id="{0EC52870-5224-4F41-B774-56BA56099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9" name="Picture 8">
            <a:extLst>
              <a:ext uri="{FF2B5EF4-FFF2-40B4-BE49-F238E27FC236}">
                <a16:creationId xmlns:a16="http://schemas.microsoft.com/office/drawing/2014/main" id="{C945E453-8E2D-4129-A387-A2F83DBF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10" name="Picture 9">
            <a:extLst>
              <a:ext uri="{FF2B5EF4-FFF2-40B4-BE49-F238E27FC236}">
                <a16:creationId xmlns:a16="http://schemas.microsoft.com/office/drawing/2014/main" id="{49BC8290-CA39-44E3-A24B-63F36E4A6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11" name="Picture 10">
            <a:extLst>
              <a:ext uri="{FF2B5EF4-FFF2-40B4-BE49-F238E27FC236}">
                <a16:creationId xmlns:a16="http://schemas.microsoft.com/office/drawing/2014/main" id="{F0CB44E1-F349-4977-8B51-1DA0AE7D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12" name="Picture 11">
            <a:extLst>
              <a:ext uri="{FF2B5EF4-FFF2-40B4-BE49-F238E27FC236}">
                <a16:creationId xmlns:a16="http://schemas.microsoft.com/office/drawing/2014/main" id="{D18A552F-F538-4BF4-A353-47F1818E2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69373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69075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692248"/>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470625"/>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428660" y="3346977"/>
            <a:ext cx="77261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0.05</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428660" y="5365781"/>
            <a:ext cx="754640"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0.95</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105683" y="3346977"/>
            <a:ext cx="772615"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0.13</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105683" y="5365781"/>
            <a:ext cx="754640"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0.87</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726705" y="3346977"/>
            <a:ext cx="791145"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0.97</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782706" y="5365781"/>
            <a:ext cx="717169"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0.03</a:t>
            </a:r>
          </a:p>
        </p:txBody>
      </p:sp>
    </p:spTree>
    <p:extLst>
      <p:ext uri="{BB962C8B-B14F-4D97-AF65-F5344CB8AC3E}">
        <p14:creationId xmlns:p14="http://schemas.microsoft.com/office/powerpoint/2010/main" val="22732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C0E4DE4-07EF-4B5E-9A77-FCB13FB8ADCB}"/>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24" name="Oval 23">
            <a:extLst>
              <a:ext uri="{FF2B5EF4-FFF2-40B4-BE49-F238E27FC236}">
                <a16:creationId xmlns:a16="http://schemas.microsoft.com/office/drawing/2014/main" id="{4DFE4360-2030-41FE-A4FB-C7D7909048BE}"/>
              </a:ext>
            </a:extLst>
          </p:cNvPr>
          <p:cNvSpPr/>
          <p:nvPr/>
        </p:nvSpPr>
        <p:spPr>
          <a:xfrm>
            <a:off x="3460669" y="394692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394394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394990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394692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13969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69373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69075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692248"/>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2086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470625"/>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601340" y="3316498"/>
            <a:ext cx="95013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682901" y="5365781"/>
            <a:ext cx="581960"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234827" y="3316498"/>
            <a:ext cx="95013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-0.74</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278363" y="5365782"/>
            <a:ext cx="906595"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0.74</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917915" y="3346978"/>
            <a:ext cx="838179"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0.94</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873824" y="5365782"/>
            <a:ext cx="1341296"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-0.94</a:t>
            </a:r>
          </a:p>
        </p:txBody>
      </p:sp>
      <p:pic>
        <p:nvPicPr>
          <p:cNvPr id="37" name="Picture 36">
            <a:extLst>
              <a:ext uri="{FF2B5EF4-FFF2-40B4-BE49-F238E27FC236}">
                <a16:creationId xmlns:a16="http://schemas.microsoft.com/office/drawing/2014/main" id="{DA0F6051-8D49-446C-AC8C-9E77AC113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927" y="173886"/>
            <a:ext cx="2432719" cy="1720885"/>
          </a:xfrm>
          <a:prstGeom prst="rect">
            <a:avLst/>
          </a:prstGeom>
        </p:spPr>
      </p:pic>
      <p:pic>
        <p:nvPicPr>
          <p:cNvPr id="38" name="Picture 37">
            <a:extLst>
              <a:ext uri="{FF2B5EF4-FFF2-40B4-BE49-F238E27FC236}">
                <a16:creationId xmlns:a16="http://schemas.microsoft.com/office/drawing/2014/main" id="{774ABDE9-C5BE-4675-8455-545A5D615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789" y="272762"/>
            <a:ext cx="2432719" cy="1720885"/>
          </a:xfrm>
          <a:prstGeom prst="rect">
            <a:avLst/>
          </a:prstGeom>
        </p:spPr>
      </p:pic>
      <p:pic>
        <p:nvPicPr>
          <p:cNvPr id="39" name="Picture 38">
            <a:extLst>
              <a:ext uri="{FF2B5EF4-FFF2-40B4-BE49-F238E27FC236}">
                <a16:creationId xmlns:a16="http://schemas.microsoft.com/office/drawing/2014/main" id="{B9415385-3B54-4DF7-B78F-EBA1FD158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02" y="371638"/>
            <a:ext cx="2432719" cy="1720885"/>
          </a:xfrm>
          <a:prstGeom prst="rect">
            <a:avLst/>
          </a:prstGeom>
        </p:spPr>
      </p:pic>
      <p:pic>
        <p:nvPicPr>
          <p:cNvPr id="40" name="Picture 39">
            <a:extLst>
              <a:ext uri="{FF2B5EF4-FFF2-40B4-BE49-F238E27FC236}">
                <a16:creationId xmlns:a16="http://schemas.microsoft.com/office/drawing/2014/main" id="{6CB3FCF7-3EF8-4E87-B076-42D3A4804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737" y="475818"/>
            <a:ext cx="2432719" cy="1720885"/>
          </a:xfrm>
          <a:prstGeom prst="rect">
            <a:avLst/>
          </a:prstGeom>
        </p:spPr>
      </p:pic>
      <p:pic>
        <p:nvPicPr>
          <p:cNvPr id="41" name="Picture 40">
            <a:extLst>
              <a:ext uri="{FF2B5EF4-FFF2-40B4-BE49-F238E27FC236}">
                <a16:creationId xmlns:a16="http://schemas.microsoft.com/office/drawing/2014/main" id="{28D562AB-4B9D-481E-B117-BD01CDE80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87" y="579998"/>
            <a:ext cx="2432719" cy="1720885"/>
          </a:xfrm>
          <a:prstGeom prst="rect">
            <a:avLst/>
          </a:prstGeom>
        </p:spPr>
      </p:pic>
      <p:pic>
        <p:nvPicPr>
          <p:cNvPr id="42" name="Picture 41">
            <a:extLst>
              <a:ext uri="{FF2B5EF4-FFF2-40B4-BE49-F238E27FC236}">
                <a16:creationId xmlns:a16="http://schemas.microsoft.com/office/drawing/2014/main" id="{31275F84-C8C0-4958-915D-4F6534B13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43" y="684176"/>
            <a:ext cx="2432719" cy="1720885"/>
          </a:xfrm>
          <a:prstGeom prst="rect">
            <a:avLst/>
          </a:prstGeom>
        </p:spPr>
      </p:pic>
      <p:pic>
        <p:nvPicPr>
          <p:cNvPr id="43" name="Picture 42">
            <a:extLst>
              <a:ext uri="{FF2B5EF4-FFF2-40B4-BE49-F238E27FC236}">
                <a16:creationId xmlns:a16="http://schemas.microsoft.com/office/drawing/2014/main" id="{BB7450F3-BF80-4FEB-96C7-4C52E0029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63" y="788356"/>
            <a:ext cx="2432719" cy="1720885"/>
          </a:xfrm>
          <a:prstGeom prst="rect">
            <a:avLst/>
          </a:prstGeom>
        </p:spPr>
      </p:pic>
      <p:pic>
        <p:nvPicPr>
          <p:cNvPr id="44" name="Picture 43">
            <a:extLst>
              <a:ext uri="{FF2B5EF4-FFF2-40B4-BE49-F238E27FC236}">
                <a16:creationId xmlns:a16="http://schemas.microsoft.com/office/drawing/2014/main" id="{2C6B830A-3604-4842-A572-662E3BFB5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543" y="892535"/>
            <a:ext cx="2432719" cy="1720885"/>
          </a:xfrm>
          <a:prstGeom prst="rect">
            <a:avLst/>
          </a:prstGeom>
        </p:spPr>
      </p:pic>
      <p:pic>
        <p:nvPicPr>
          <p:cNvPr id="45" name="Picture 44">
            <a:extLst>
              <a:ext uri="{FF2B5EF4-FFF2-40B4-BE49-F238E27FC236}">
                <a16:creationId xmlns:a16="http://schemas.microsoft.com/office/drawing/2014/main" id="{B5588C72-6673-426D-96CC-45BA1C9B9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33" y="996715"/>
            <a:ext cx="2432719" cy="1720885"/>
          </a:xfrm>
          <a:prstGeom prst="rect">
            <a:avLst/>
          </a:prstGeom>
        </p:spPr>
      </p:pic>
      <p:pic>
        <p:nvPicPr>
          <p:cNvPr id="46" name="Picture 45">
            <a:extLst>
              <a:ext uri="{FF2B5EF4-FFF2-40B4-BE49-F238E27FC236}">
                <a16:creationId xmlns:a16="http://schemas.microsoft.com/office/drawing/2014/main" id="{2CB87DE6-F9C0-41A9-B886-9633E8A1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725" y="1083034"/>
            <a:ext cx="2432719" cy="1720885"/>
          </a:xfrm>
          <a:prstGeom prst="rect">
            <a:avLst/>
          </a:prstGeom>
        </p:spPr>
      </p:pic>
      <p:sp>
        <p:nvSpPr>
          <p:cNvPr id="3" name="TextBox 2">
            <a:extLst>
              <a:ext uri="{FF2B5EF4-FFF2-40B4-BE49-F238E27FC236}">
                <a16:creationId xmlns:a16="http://schemas.microsoft.com/office/drawing/2014/main" id="{17A2B4F4-E933-478F-AD45-DBBDCACA23E6}"/>
              </a:ext>
            </a:extLst>
          </p:cNvPr>
          <p:cNvSpPr txBox="1"/>
          <p:nvPr/>
        </p:nvSpPr>
        <p:spPr>
          <a:xfrm>
            <a:off x="2203243" y="3157650"/>
            <a:ext cx="2145795" cy="957955"/>
          </a:xfrm>
          <a:prstGeom prst="rect">
            <a:avLst/>
          </a:prstGeom>
          <a:noFill/>
        </p:spPr>
        <p:txBody>
          <a:bodyPr wrap="square" rtlCol="0">
            <a:spAutoFit/>
          </a:bodyPr>
          <a:lstStyle/>
          <a:p>
            <a:pPr defTabSz="609585"/>
            <a:r>
              <a:rPr lang="en-US" sz="1875" b="1" dirty="0">
                <a:solidFill>
                  <a:prstClr val="black"/>
                </a:solidFill>
                <a:latin typeface="Times New Roman" panose="02020603050405020304" pitchFamily="18" charset="0"/>
                <a:cs typeface="Times New Roman" panose="02020603050405020304" pitchFamily="18" charset="0"/>
              </a:rPr>
              <a:t>Rescale predictions</a:t>
            </a:r>
          </a:p>
          <a:p>
            <a:pPr defTabSz="609585"/>
            <a:r>
              <a:rPr lang="en-US" sz="1875" b="1" dirty="0">
                <a:solidFill>
                  <a:prstClr val="black"/>
                </a:solidFill>
                <a:latin typeface="Times New Roman" panose="02020603050405020304" pitchFamily="18" charset="0"/>
                <a:cs typeface="Times New Roman" panose="02020603050405020304" pitchFamily="18" charset="0"/>
              </a:rPr>
              <a:t>to ( -1 , 1 )</a:t>
            </a:r>
          </a:p>
        </p:txBody>
      </p:sp>
      <p:sp>
        <p:nvSpPr>
          <p:cNvPr id="15" name="Rectangle: Rounded Corners 14">
            <a:extLst>
              <a:ext uri="{FF2B5EF4-FFF2-40B4-BE49-F238E27FC236}">
                <a16:creationId xmlns:a16="http://schemas.microsoft.com/office/drawing/2014/main" id="{2F5291BB-E696-4952-B2AC-6404F0E40122}"/>
              </a:ext>
            </a:extLst>
          </p:cNvPr>
          <p:cNvSpPr/>
          <p:nvPr/>
        </p:nvSpPr>
        <p:spPr>
          <a:xfrm>
            <a:off x="4428659" y="3346977"/>
            <a:ext cx="4342663" cy="324091"/>
          </a:xfrm>
          <a:prstGeom prst="roundRect">
            <a:avLst/>
          </a:pr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47" name="Rectangle: Rounded Corners 46">
            <a:extLst>
              <a:ext uri="{FF2B5EF4-FFF2-40B4-BE49-F238E27FC236}">
                <a16:creationId xmlns:a16="http://schemas.microsoft.com/office/drawing/2014/main" id="{4D133F19-0B7C-4EFD-B6C7-9A1005681519}"/>
              </a:ext>
            </a:extLst>
          </p:cNvPr>
          <p:cNvSpPr/>
          <p:nvPr/>
        </p:nvSpPr>
        <p:spPr>
          <a:xfrm>
            <a:off x="4428659" y="5428993"/>
            <a:ext cx="4342663" cy="324091"/>
          </a:xfrm>
          <a:prstGeom prst="roundRect">
            <a:avLst/>
          </a:pr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Tree>
    <p:extLst>
      <p:ext uri="{BB962C8B-B14F-4D97-AF65-F5344CB8AC3E}">
        <p14:creationId xmlns:p14="http://schemas.microsoft.com/office/powerpoint/2010/main" val="1910924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F289D13-7247-416A-A9BE-76C3F66F5C24}"/>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8" name="Picture 47">
            <a:extLst>
              <a:ext uri="{FF2B5EF4-FFF2-40B4-BE49-F238E27FC236}">
                <a16:creationId xmlns:a16="http://schemas.microsoft.com/office/drawing/2014/main" id="{8CC35D89-8035-4960-A8D9-C45022334ADE}"/>
              </a:ext>
            </a:extLst>
          </p:cNvPr>
          <p:cNvPicPr>
            <a:picLocks noChangeAspect="1"/>
          </p:cNvPicPr>
          <p:nvPr/>
        </p:nvPicPr>
        <p:blipFill rotWithShape="1">
          <a:blip r:embed="rId3"/>
          <a:srcRect t="84442"/>
          <a:stretch/>
        </p:blipFill>
        <p:spPr>
          <a:xfrm>
            <a:off x="2282491" y="2515041"/>
            <a:ext cx="2524868" cy="743060"/>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402187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4018898"/>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402485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4021873"/>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214647"/>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76868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765708"/>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767199"/>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9581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9581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545576"/>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594740" y="3421929"/>
            <a:ext cx="79168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594739" y="5440733"/>
            <a:ext cx="670123"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096003" y="3421929"/>
            <a:ext cx="78229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-0.74</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190200" y="5440732"/>
            <a:ext cx="670123"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0.74</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735555" y="3421928"/>
            <a:ext cx="78229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0.94</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726704" y="5440733"/>
            <a:ext cx="773171"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-0.94</a:t>
            </a:r>
          </a:p>
        </p:txBody>
      </p:sp>
      <p:pic>
        <p:nvPicPr>
          <p:cNvPr id="4" name="Picture 3">
            <a:extLst>
              <a:ext uri="{FF2B5EF4-FFF2-40B4-BE49-F238E27FC236}">
                <a16:creationId xmlns:a16="http://schemas.microsoft.com/office/drawing/2014/main" id="{E05C326E-D689-4EA5-95CC-4145663FCC59}"/>
              </a:ext>
            </a:extLst>
          </p:cNvPr>
          <p:cNvPicPr>
            <a:picLocks noChangeAspect="1"/>
          </p:cNvPicPr>
          <p:nvPr/>
        </p:nvPicPr>
        <p:blipFill rotWithShape="1">
          <a:blip r:embed="rId3"/>
          <a:srcRect t="-1" b="49595"/>
          <a:stretch/>
        </p:blipFill>
        <p:spPr>
          <a:xfrm>
            <a:off x="2282493" y="107526"/>
            <a:ext cx="2524868" cy="2407513"/>
          </a:xfrm>
          <a:prstGeom prst="rect">
            <a:avLst/>
          </a:prstGeom>
        </p:spPr>
      </p:pic>
      <p:sp>
        <p:nvSpPr>
          <p:cNvPr id="5" name="TextBox 4">
            <a:extLst>
              <a:ext uri="{FF2B5EF4-FFF2-40B4-BE49-F238E27FC236}">
                <a16:creationId xmlns:a16="http://schemas.microsoft.com/office/drawing/2014/main" id="{3F5685D7-DCAB-4F17-AB5C-75549129E175}"/>
              </a:ext>
            </a:extLst>
          </p:cNvPr>
          <p:cNvSpPr txBox="1"/>
          <p:nvPr/>
        </p:nvSpPr>
        <p:spPr>
          <a:xfrm>
            <a:off x="2615312" y="66993"/>
            <a:ext cx="2304737" cy="1102418"/>
          </a:xfrm>
          <a:prstGeom prst="rect">
            <a:avLst/>
          </a:prstGeom>
          <a:noFill/>
        </p:spPr>
        <p:txBody>
          <a:bodyPr wrap="square" rtlCol="0">
            <a:spAutoFit/>
          </a:bodyPr>
          <a:lstStyle/>
          <a:p>
            <a:pPr defTabSz="609585"/>
            <a:r>
              <a:rPr lang="en-US" sz="2188" b="1" dirty="0">
                <a:solidFill>
                  <a:prstClr val="black"/>
                </a:solidFill>
                <a:latin typeface="Times New Roman" panose="02020603050405020304" pitchFamily="18" charset="0"/>
                <a:cs typeface="Times New Roman" panose="02020603050405020304" pitchFamily="18" charset="0"/>
              </a:rPr>
              <a:t>Dynamic Attribute Signatures</a:t>
            </a:r>
          </a:p>
        </p:txBody>
      </p:sp>
      <p:sp>
        <p:nvSpPr>
          <p:cNvPr id="49" name="Rectangle: Rounded Corners 48">
            <a:extLst>
              <a:ext uri="{FF2B5EF4-FFF2-40B4-BE49-F238E27FC236}">
                <a16:creationId xmlns:a16="http://schemas.microsoft.com/office/drawing/2014/main" id="{19CB1BF0-F362-4DA2-95E3-CDABCDC7F223}"/>
              </a:ext>
            </a:extLst>
          </p:cNvPr>
          <p:cNvSpPr/>
          <p:nvPr/>
        </p:nvSpPr>
        <p:spPr>
          <a:xfrm>
            <a:off x="2282490" y="2505672"/>
            <a:ext cx="2524869" cy="158457"/>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0" name="Rectangle: Rounded Corners 49">
            <a:extLst>
              <a:ext uri="{FF2B5EF4-FFF2-40B4-BE49-F238E27FC236}">
                <a16:creationId xmlns:a16="http://schemas.microsoft.com/office/drawing/2014/main" id="{C335A05A-1C11-4AF7-A567-9CB32C35DE64}"/>
              </a:ext>
            </a:extLst>
          </p:cNvPr>
          <p:cNvSpPr/>
          <p:nvPr/>
        </p:nvSpPr>
        <p:spPr>
          <a:xfrm>
            <a:off x="4489244" y="252959"/>
            <a:ext cx="318115" cy="2407515"/>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10" name="Rectangle 9">
            <a:extLst>
              <a:ext uri="{FF2B5EF4-FFF2-40B4-BE49-F238E27FC236}">
                <a16:creationId xmlns:a16="http://schemas.microsoft.com/office/drawing/2014/main" id="{34EBC5D6-C858-4128-B1A4-DDA7055F19E4}"/>
              </a:ext>
            </a:extLst>
          </p:cNvPr>
          <p:cNvSpPr/>
          <p:nvPr/>
        </p:nvSpPr>
        <p:spPr>
          <a:xfrm>
            <a:off x="2065981" y="48256"/>
            <a:ext cx="2891543" cy="3279984"/>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4D83D16-EE2E-47CB-BEB6-F9F3850ECD85}"/>
                  </a:ext>
                </a:extLst>
              </p:cNvPr>
              <p:cNvSpPr txBox="1"/>
              <p:nvPr/>
            </p:nvSpPr>
            <p:spPr>
              <a:xfrm>
                <a:off x="4770912" y="2365623"/>
                <a:ext cx="2464009" cy="407291"/>
              </a:xfrm>
              <a:prstGeom prst="rect">
                <a:avLst/>
              </a:prstGeom>
              <a:noFill/>
            </p:spPr>
            <p:txBody>
              <a:bodyPr wrap="square" rtlCol="0">
                <a:spAutoFit/>
              </a:bodyPr>
              <a:lstStyle/>
              <a:p>
                <a:pPr defTabSz="609585"/>
                <a14:m>
                  <m:oMathPara xmlns:m="http://schemas.openxmlformats.org/officeDocument/2006/math">
                    <m:oMathParaPr>
                      <m:jc m:val="centerGroup"/>
                    </m:oMathParaPr>
                    <m:oMath xmlns:m="http://schemas.openxmlformats.org/officeDocument/2006/math">
                      <m:sSub>
                        <m:sSubPr>
                          <m:ctrlPr>
                            <a:rPr lang="en-US" sz="1875" b="1" i="1">
                              <a:solidFill>
                                <a:prstClr val="black"/>
                              </a:solidFill>
                              <a:latin typeface="Cambria Math" panose="02040503050406030204" pitchFamily="18" charset="0"/>
                            </a:rPr>
                          </m:ctrlPr>
                        </m:sSubPr>
                        <m:e>
                          <m:r>
                            <a:rPr lang="en-US" sz="1875" b="1" i="1">
                              <a:solidFill>
                                <a:prstClr val="black"/>
                              </a:solidFill>
                              <a:latin typeface="Cambria Math" panose="02040503050406030204" pitchFamily="18" charset="0"/>
                            </a:rPr>
                            <m:t>𝒂</m:t>
                          </m:r>
                        </m:e>
                        <m:sub>
                          <m:r>
                            <a:rPr lang="en-US" sz="1875" b="1" i="1">
                              <a:solidFill>
                                <a:prstClr val="black"/>
                              </a:solidFill>
                              <a:latin typeface="Cambria Math" panose="02040503050406030204" pitchFamily="18" charset="0"/>
                            </a:rPr>
                            <m:t>𝑻𝒉𝒓𝒐𝒘𝑨𝒘𝒂𝒚</m:t>
                          </m:r>
                        </m:sub>
                      </m:sSub>
                      <m:r>
                        <a:rPr lang="en-US" sz="1875" b="1" i="1">
                          <a:solidFill>
                            <a:prstClr val="black"/>
                          </a:solidFill>
                          <a:latin typeface="Cambria Math" panose="02040503050406030204" pitchFamily="18" charset="0"/>
                        </a:rPr>
                        <m:t>(</m:t>
                      </m:r>
                      <m:r>
                        <a:rPr lang="en-US" sz="1875" b="1" i="1">
                          <a:solidFill>
                            <a:prstClr val="black"/>
                          </a:solidFill>
                          <a:latin typeface="Cambria Math" panose="02040503050406030204" pitchFamily="18" charset="0"/>
                        </a:rPr>
                        <m:t>𝒃𝒐𝒘𝒍</m:t>
                      </m:r>
                      <m:r>
                        <a:rPr lang="en-US" sz="1875" b="1" i="1">
                          <a:solidFill>
                            <a:prstClr val="black"/>
                          </a:solidFill>
                          <a:latin typeface="Cambria Math" panose="02040503050406030204" pitchFamily="18" charset="0"/>
                        </a:rPr>
                        <m:t>)</m:t>
                      </m:r>
                    </m:oMath>
                  </m:oMathPara>
                </a14:m>
                <a:endParaRPr lang="en-US" sz="1875"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E4D83D16-EE2E-47CB-BEB6-F9F3850ECD85}"/>
                  </a:ext>
                </a:extLst>
              </p:cNvPr>
              <p:cNvSpPr txBox="1">
                <a:spLocks noRot="1" noChangeAspect="1" noMove="1" noResize="1" noEditPoints="1" noAdjustHandles="1" noChangeArrowheads="1" noChangeShapeType="1" noTextEdit="1"/>
              </p:cNvSpPr>
              <p:nvPr/>
            </p:nvSpPr>
            <p:spPr>
              <a:xfrm>
                <a:off x="4770912" y="2365623"/>
                <a:ext cx="2464009" cy="407291"/>
              </a:xfrm>
              <a:prstGeom prst="rect">
                <a:avLst/>
              </a:prstGeom>
              <a:blipFill>
                <a:blip r:embed="rId4"/>
                <a:stretch>
                  <a:fillRect b="-8955"/>
                </a:stretch>
              </a:blipFill>
            </p:spPr>
            <p:txBody>
              <a:bodyPr/>
              <a:lstStyle/>
              <a:p>
                <a:r>
                  <a:rPr lang="en-US">
                    <a:noFill/>
                  </a:rPr>
                  <a:t> </a:t>
                </a:r>
              </a:p>
            </p:txBody>
          </p:sp>
        </mc:Fallback>
      </mc:AlternateContent>
    </p:spTree>
    <p:extLst>
      <p:ext uri="{BB962C8B-B14F-4D97-AF65-F5344CB8AC3E}">
        <p14:creationId xmlns:p14="http://schemas.microsoft.com/office/powerpoint/2010/main" val="237992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212F128-6861-4435-B722-D1FC2BB26F1C}"/>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8" name="Picture 47">
            <a:extLst>
              <a:ext uri="{FF2B5EF4-FFF2-40B4-BE49-F238E27FC236}">
                <a16:creationId xmlns:a16="http://schemas.microsoft.com/office/drawing/2014/main" id="{8CC35D89-8035-4960-A8D9-C45022334ADE}"/>
              </a:ext>
            </a:extLst>
          </p:cNvPr>
          <p:cNvPicPr>
            <a:picLocks noChangeAspect="1"/>
          </p:cNvPicPr>
          <p:nvPr/>
        </p:nvPicPr>
        <p:blipFill rotWithShape="1">
          <a:blip r:embed="rId3"/>
          <a:srcRect t="84442"/>
          <a:stretch/>
        </p:blipFill>
        <p:spPr>
          <a:xfrm>
            <a:off x="2282491" y="2515041"/>
            <a:ext cx="2524868" cy="743060"/>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403124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402826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4034219"/>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403124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22401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778056"/>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77507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77656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605181"/>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60518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554945"/>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489245" y="3431296"/>
            <a:ext cx="71203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594739" y="5450101"/>
            <a:ext cx="670123"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096003" y="3431297"/>
            <a:ext cx="78229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-0.74</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096003" y="5450100"/>
            <a:ext cx="764320"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0.74</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805819" y="3431296"/>
            <a:ext cx="71203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0.94</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726704" y="5450101"/>
            <a:ext cx="773171"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-0.94</a:t>
            </a:r>
          </a:p>
        </p:txBody>
      </p:sp>
      <p:pic>
        <p:nvPicPr>
          <p:cNvPr id="4" name="Picture 3">
            <a:extLst>
              <a:ext uri="{FF2B5EF4-FFF2-40B4-BE49-F238E27FC236}">
                <a16:creationId xmlns:a16="http://schemas.microsoft.com/office/drawing/2014/main" id="{E05C326E-D689-4EA5-95CC-4145663FCC59}"/>
              </a:ext>
            </a:extLst>
          </p:cNvPr>
          <p:cNvPicPr>
            <a:picLocks noChangeAspect="1"/>
          </p:cNvPicPr>
          <p:nvPr/>
        </p:nvPicPr>
        <p:blipFill rotWithShape="1">
          <a:blip r:embed="rId3"/>
          <a:srcRect t="-1" b="49595"/>
          <a:stretch/>
        </p:blipFill>
        <p:spPr>
          <a:xfrm>
            <a:off x="2282493" y="107526"/>
            <a:ext cx="2524868" cy="2407513"/>
          </a:xfrm>
          <a:prstGeom prst="rect">
            <a:avLst/>
          </a:prstGeom>
        </p:spPr>
      </p:pic>
      <p:sp>
        <p:nvSpPr>
          <p:cNvPr id="5" name="TextBox 4">
            <a:extLst>
              <a:ext uri="{FF2B5EF4-FFF2-40B4-BE49-F238E27FC236}">
                <a16:creationId xmlns:a16="http://schemas.microsoft.com/office/drawing/2014/main" id="{3F5685D7-DCAB-4F17-AB5C-75549129E175}"/>
              </a:ext>
            </a:extLst>
          </p:cNvPr>
          <p:cNvSpPr txBox="1"/>
          <p:nvPr/>
        </p:nvSpPr>
        <p:spPr>
          <a:xfrm>
            <a:off x="2615312" y="66993"/>
            <a:ext cx="2304737" cy="1102418"/>
          </a:xfrm>
          <a:prstGeom prst="rect">
            <a:avLst/>
          </a:prstGeom>
          <a:noFill/>
        </p:spPr>
        <p:txBody>
          <a:bodyPr wrap="square" rtlCol="0">
            <a:spAutoFit/>
          </a:bodyPr>
          <a:lstStyle/>
          <a:p>
            <a:pPr defTabSz="609585"/>
            <a:r>
              <a:rPr lang="en-US" sz="2188" b="1" dirty="0">
                <a:solidFill>
                  <a:prstClr val="black"/>
                </a:solidFill>
                <a:latin typeface="Times New Roman" panose="02020603050405020304" pitchFamily="18" charset="0"/>
                <a:cs typeface="Times New Roman" panose="02020603050405020304" pitchFamily="18" charset="0"/>
              </a:rPr>
              <a:t>Dynamic Attribute Signatures</a:t>
            </a:r>
          </a:p>
        </p:txBody>
      </p:sp>
      <p:sp>
        <p:nvSpPr>
          <p:cNvPr id="49" name="Rectangle: Rounded Corners 48">
            <a:extLst>
              <a:ext uri="{FF2B5EF4-FFF2-40B4-BE49-F238E27FC236}">
                <a16:creationId xmlns:a16="http://schemas.microsoft.com/office/drawing/2014/main" id="{19CB1BF0-F362-4DA2-95E3-CDABCDC7F223}"/>
              </a:ext>
            </a:extLst>
          </p:cNvPr>
          <p:cNvSpPr/>
          <p:nvPr/>
        </p:nvSpPr>
        <p:spPr>
          <a:xfrm>
            <a:off x="2282490" y="2505672"/>
            <a:ext cx="2524869" cy="158457"/>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0" name="Rectangle: Rounded Corners 49">
            <a:extLst>
              <a:ext uri="{FF2B5EF4-FFF2-40B4-BE49-F238E27FC236}">
                <a16:creationId xmlns:a16="http://schemas.microsoft.com/office/drawing/2014/main" id="{C335A05A-1C11-4AF7-A567-9CB32C35DE64}"/>
              </a:ext>
            </a:extLst>
          </p:cNvPr>
          <p:cNvSpPr/>
          <p:nvPr/>
        </p:nvSpPr>
        <p:spPr>
          <a:xfrm>
            <a:off x="4489244" y="252959"/>
            <a:ext cx="318115" cy="2407515"/>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grpSp>
        <p:nvGrpSpPr>
          <p:cNvPr id="9" name="Group 8">
            <a:extLst>
              <a:ext uri="{FF2B5EF4-FFF2-40B4-BE49-F238E27FC236}">
                <a16:creationId xmlns:a16="http://schemas.microsoft.com/office/drawing/2014/main" id="{F31D6D0B-F3A5-485B-A5BB-D5B9F3863AA5}"/>
              </a:ext>
            </a:extLst>
          </p:cNvPr>
          <p:cNvGrpSpPr/>
          <p:nvPr/>
        </p:nvGrpSpPr>
        <p:grpSpPr>
          <a:xfrm>
            <a:off x="5853322" y="1423937"/>
            <a:ext cx="4129188" cy="860631"/>
            <a:chOff x="6001759" y="2220496"/>
            <a:chExt cx="9744110" cy="1838335"/>
          </a:xfrm>
        </p:grpSpPr>
        <p:sp>
          <p:nvSpPr>
            <p:cNvPr id="52" name="Oval 51">
              <a:extLst>
                <a:ext uri="{FF2B5EF4-FFF2-40B4-BE49-F238E27FC236}">
                  <a16:creationId xmlns:a16="http://schemas.microsoft.com/office/drawing/2014/main" id="{481C8A3C-B70D-4279-8CF8-BA3CDD7D5DC5}"/>
                </a:ext>
              </a:extLst>
            </p:cNvPr>
            <p:cNvSpPr/>
            <p:nvPr/>
          </p:nvSpPr>
          <p:spPr>
            <a:xfrm>
              <a:off x="6001759" y="2225261"/>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53" name="Oval 52">
              <a:extLst>
                <a:ext uri="{FF2B5EF4-FFF2-40B4-BE49-F238E27FC236}">
                  <a16:creationId xmlns:a16="http://schemas.microsoft.com/office/drawing/2014/main" id="{38B92198-97A6-4161-9F79-FD580C7731F1}"/>
                </a:ext>
              </a:extLst>
            </p:cNvPr>
            <p:cNvSpPr/>
            <p:nvPr/>
          </p:nvSpPr>
          <p:spPr>
            <a:xfrm>
              <a:off x="8625900" y="2220496"/>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54" name="Oval 53">
              <a:extLst>
                <a:ext uri="{FF2B5EF4-FFF2-40B4-BE49-F238E27FC236}">
                  <a16:creationId xmlns:a16="http://schemas.microsoft.com/office/drawing/2014/main" id="{868594BA-654C-4766-8888-80B0007DAA7A}"/>
                </a:ext>
              </a:extLst>
            </p:cNvPr>
            <p:cNvSpPr/>
            <p:nvPr/>
          </p:nvSpPr>
          <p:spPr>
            <a:xfrm>
              <a:off x="11250048" y="2230020"/>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55" name="Oval 54">
              <a:extLst>
                <a:ext uri="{FF2B5EF4-FFF2-40B4-BE49-F238E27FC236}">
                  <a16:creationId xmlns:a16="http://schemas.microsoft.com/office/drawing/2014/main" id="{9D3C6BFD-9F9C-4E37-B070-23FD6BE4E2C2}"/>
                </a:ext>
              </a:extLst>
            </p:cNvPr>
            <p:cNvSpPr/>
            <p:nvPr/>
          </p:nvSpPr>
          <p:spPr>
            <a:xfrm>
              <a:off x="13931356" y="2225255"/>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cxnSp>
          <p:nvCxnSpPr>
            <p:cNvPr id="58" name="Connector: Curved 57">
              <a:extLst>
                <a:ext uri="{FF2B5EF4-FFF2-40B4-BE49-F238E27FC236}">
                  <a16:creationId xmlns:a16="http://schemas.microsoft.com/office/drawing/2014/main" id="{34341941-1651-4207-B53A-799B942B6562}"/>
                </a:ext>
              </a:extLst>
            </p:cNvPr>
            <p:cNvCxnSpPr/>
            <p:nvPr/>
          </p:nvCxnSpPr>
          <p:spPr>
            <a:xfrm rot="5400000" flipH="1" flipV="1">
              <a:off x="13495577" y="1817777"/>
              <a:ext cx="4765" cy="1341086"/>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61E5233E-7E3A-4765-9272-8EECC13CF103}"/>
                </a:ext>
              </a:extLst>
            </p:cNvPr>
            <p:cNvCxnSpPr>
              <a:cxnSpLocks/>
            </p:cNvCxnSpPr>
            <p:nvPr/>
          </p:nvCxnSpPr>
          <p:spPr>
            <a:xfrm rot="5400000" flipH="1" flipV="1">
              <a:off x="8211480" y="3143561"/>
              <a:ext cx="4765" cy="1341086"/>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3AF649D4-2BB4-42A1-900A-A1550E481E96}"/>
                </a:ext>
              </a:extLst>
            </p:cNvPr>
            <p:cNvCxnSpPr>
              <a:cxnSpLocks/>
            </p:cNvCxnSpPr>
            <p:nvPr/>
          </p:nvCxnSpPr>
          <p:spPr>
            <a:xfrm rot="5400000" flipH="1" flipV="1">
              <a:off x="10842849" y="3143562"/>
              <a:ext cx="4765" cy="1341086"/>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34EBC5D6-C858-4128-B1A4-DDA7055F19E4}"/>
              </a:ext>
            </a:extLst>
          </p:cNvPr>
          <p:cNvSpPr/>
          <p:nvPr/>
        </p:nvSpPr>
        <p:spPr>
          <a:xfrm>
            <a:off x="2065981" y="48256"/>
            <a:ext cx="2891543" cy="3279984"/>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3" name="Arrow: Right 2">
            <a:extLst>
              <a:ext uri="{FF2B5EF4-FFF2-40B4-BE49-F238E27FC236}">
                <a16:creationId xmlns:a16="http://schemas.microsoft.com/office/drawing/2014/main" id="{8471F481-28AC-47C7-8911-FEFCC190DA25}"/>
              </a:ext>
            </a:extLst>
          </p:cNvPr>
          <p:cNvSpPr/>
          <p:nvPr/>
        </p:nvSpPr>
        <p:spPr>
          <a:xfrm>
            <a:off x="5014761" y="1405665"/>
            <a:ext cx="373027" cy="50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D780E63-2C72-4707-88CB-74F4BF57224C}"/>
                  </a:ext>
                </a:extLst>
              </p:cNvPr>
              <p:cNvSpPr txBox="1"/>
              <p:nvPr/>
            </p:nvSpPr>
            <p:spPr>
              <a:xfrm>
                <a:off x="5847031" y="408105"/>
                <a:ext cx="4038048"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(3): </a:t>
                </a:r>
              </a:p>
              <a:p>
                <a:pPr algn="ctr" defTabSz="609585"/>
                <a14:m>
                  <m:oMath xmlns:m="http://schemas.openxmlformats.org/officeDocument/2006/math">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𝒂</m:t>
                        </m:r>
                      </m:e>
                      <m:sub>
                        <m:r>
                          <a:rPr lang="en-US" sz="2000" b="1" i="1">
                            <a:solidFill>
                              <a:prstClr val="black"/>
                            </a:solidFill>
                            <a:latin typeface="Cambria Math" panose="02040503050406030204" pitchFamily="18" charset="0"/>
                          </a:rPr>
                          <m:t>𝒕𝒉𝒓𝒐𝒘𝑨𝒘𝒂𝒚</m:t>
                        </m:r>
                      </m:sub>
                    </m:sSub>
                    <m:d>
                      <m:dPr>
                        <m:ctrlPr>
                          <a:rPr lang="en-US" sz="2000" b="1" i="1">
                            <a:solidFill>
                              <a:prstClr val="black"/>
                            </a:solidFill>
                            <a:latin typeface="Cambria Math" panose="02040503050406030204" pitchFamily="18" charset="0"/>
                          </a:rPr>
                        </m:ctrlPr>
                      </m:dPr>
                      <m:e>
                        <m:r>
                          <a:rPr lang="en-US" sz="2000" b="1" i="1">
                            <a:solidFill>
                              <a:prstClr val="black"/>
                            </a:solidFill>
                            <a:latin typeface="Cambria Math" panose="02040503050406030204" pitchFamily="18" charset="0"/>
                          </a:rPr>
                          <m:t>𝒃𝒐𝒘𝒍</m:t>
                        </m:r>
                      </m:e>
                    </m:d>
                  </m:oMath>
                </a14:m>
                <a:r>
                  <a:rPr lang="en-US" sz="2000" b="1" i="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“at the end”</a:t>
                </a:r>
              </a:p>
            </p:txBody>
          </p:sp>
        </mc:Choice>
        <mc:Fallback xmlns="">
          <p:sp>
            <p:nvSpPr>
              <p:cNvPr id="45" name="TextBox 44">
                <a:extLst>
                  <a:ext uri="{FF2B5EF4-FFF2-40B4-BE49-F238E27FC236}">
                    <a16:creationId xmlns:a16="http://schemas.microsoft.com/office/drawing/2014/main" id="{5D780E63-2C72-4707-88CB-74F4BF57224C}"/>
                  </a:ext>
                </a:extLst>
              </p:cNvPr>
              <p:cNvSpPr txBox="1">
                <a:spLocks noRot="1" noChangeAspect="1" noMove="1" noResize="1" noEditPoints="1" noAdjustHandles="1" noChangeArrowheads="1" noChangeShapeType="1" noTextEdit="1"/>
              </p:cNvSpPr>
              <p:nvPr/>
            </p:nvSpPr>
            <p:spPr>
              <a:xfrm>
                <a:off x="5847031" y="408105"/>
                <a:ext cx="4038048" cy="765722"/>
              </a:xfrm>
              <a:prstGeom prst="rect">
                <a:avLst/>
              </a:prstGeom>
              <a:blipFill>
                <a:blip r:embed="rId4"/>
                <a:stretch>
                  <a:fillRect t="-5556" b="-12698"/>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03909A61-B00E-4F6C-AD72-BEE5386699BA}"/>
              </a:ext>
            </a:extLst>
          </p:cNvPr>
          <p:cNvSpPr/>
          <p:nvPr/>
        </p:nvSpPr>
        <p:spPr>
          <a:xfrm>
            <a:off x="5414551" y="311752"/>
            <a:ext cx="4711469"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Tree>
    <p:extLst>
      <p:ext uri="{BB962C8B-B14F-4D97-AF65-F5344CB8AC3E}">
        <p14:creationId xmlns:p14="http://schemas.microsoft.com/office/powerpoint/2010/main" val="140122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393B9-4C9D-4B26-BF98-74B85DB5E094}"/>
              </a:ext>
            </a:extLst>
          </p:cNvPr>
          <p:cNvSpPr>
            <a:spLocks noGrp="1"/>
          </p:cNvSpPr>
          <p:nvPr>
            <p:ph type="title"/>
          </p:nvPr>
        </p:nvSpPr>
        <p:spPr>
          <a:xfrm>
            <a:off x="192199" y="365125"/>
            <a:ext cx="11945442" cy="1325563"/>
          </a:xfrm>
        </p:spPr>
        <p:txBody>
          <a:bodyPr/>
          <a:lstStyle/>
          <a:p>
            <a:r>
              <a:rPr lang="en-US" altLang="zh-CN" i="1" dirty="0">
                <a:solidFill>
                  <a:srgbClr val="0070C0"/>
                </a:solidFill>
              </a:rPr>
              <a:t>Use Synthetic Data to Study Activity Recognition </a:t>
            </a:r>
            <a:endParaRPr lang="zh-CN" altLang="en-US" i="1" dirty="0">
              <a:solidFill>
                <a:srgbClr val="0070C0"/>
              </a:solidFill>
            </a:endParaRPr>
          </a:p>
        </p:txBody>
      </p:sp>
      <p:sp>
        <p:nvSpPr>
          <p:cNvPr id="3" name="内容占位符 2">
            <a:extLst>
              <a:ext uri="{FF2B5EF4-FFF2-40B4-BE49-F238E27FC236}">
                <a16:creationId xmlns:a16="http://schemas.microsoft.com/office/drawing/2014/main" id="{37298AC7-7D43-4341-8783-03CCCDD0B13E}"/>
              </a:ext>
            </a:extLst>
          </p:cNvPr>
          <p:cNvSpPr>
            <a:spLocks noGrp="1"/>
          </p:cNvSpPr>
          <p:nvPr>
            <p:ph idx="1"/>
          </p:nvPr>
        </p:nvSpPr>
        <p:spPr/>
        <p:txBody>
          <a:bodyPr>
            <a:normAutofit fontScale="77500" lnSpcReduction="20000"/>
          </a:bodyPr>
          <a:lstStyle/>
          <a:p>
            <a:r>
              <a:rPr lang="en-US" altLang="zh-CN" dirty="0"/>
              <a:t>We render  synthetic videos of humans punching. We train state-of-the art activity recognition methods (TSN and I3D) for these tasks using the USC101  activity dataset.</a:t>
            </a:r>
          </a:p>
          <a:p>
            <a:r>
              <a:rPr lang="en-US" altLang="zh-CN" dirty="0"/>
              <a:t>Then we  test performance of these trained models on our synthetic stimuli. </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 </a:t>
            </a:r>
          </a:p>
          <a:p>
            <a:r>
              <a:rPr lang="en-US" altLang="zh-CN" dirty="0"/>
              <a:t>Why are the Deep Nets (TSN and I3D) so bad at generalizing to the synthetic data?</a:t>
            </a:r>
          </a:p>
          <a:p>
            <a:r>
              <a:rPr lang="en-US" altLang="zh-CN" i="1" dirty="0"/>
              <a:t>Note: there are always problems for algorithms trained on real to generalize to synthetic, but they are not usually as bad as this.</a:t>
            </a:r>
            <a:endParaRPr lang="zh-CN" altLang="en-US" i="1" dirty="0"/>
          </a:p>
        </p:txBody>
      </p:sp>
      <p:graphicFrame>
        <p:nvGraphicFramePr>
          <p:cNvPr id="4" name="表格 3">
            <a:extLst>
              <a:ext uri="{FF2B5EF4-FFF2-40B4-BE49-F238E27FC236}">
                <a16:creationId xmlns:a16="http://schemas.microsoft.com/office/drawing/2014/main" id="{2A0D8CC7-0C7A-4DF8-AC6E-477B9E675475}"/>
              </a:ext>
            </a:extLst>
          </p:cNvPr>
          <p:cNvGraphicFramePr>
            <a:graphicFrameLocks noGrp="1"/>
          </p:cNvGraphicFramePr>
          <p:nvPr>
            <p:extLst>
              <p:ext uri="{D42A27DB-BD31-4B8C-83A1-F6EECF244321}">
                <p14:modId xmlns:p14="http://schemas.microsoft.com/office/powerpoint/2010/main" val="4019055023"/>
              </p:ext>
            </p:extLst>
          </p:nvPr>
        </p:nvGraphicFramePr>
        <p:xfrm>
          <a:off x="1213216" y="2916664"/>
          <a:ext cx="8128748" cy="1706446"/>
        </p:xfrm>
        <a:graphic>
          <a:graphicData uri="http://schemas.openxmlformats.org/drawingml/2006/table">
            <a:tbl>
              <a:tblPr firstRow="1" bandRow="1">
                <a:tableStyleId>{5C22544A-7EE6-4342-B048-85BDC9FD1C3A}</a:tableStyleId>
              </a:tblPr>
              <a:tblGrid>
                <a:gridCol w="2032187">
                  <a:extLst>
                    <a:ext uri="{9D8B030D-6E8A-4147-A177-3AD203B41FA5}">
                      <a16:colId xmlns:a16="http://schemas.microsoft.com/office/drawing/2014/main" val="4123134462"/>
                    </a:ext>
                  </a:extLst>
                </a:gridCol>
                <a:gridCol w="2032187">
                  <a:extLst>
                    <a:ext uri="{9D8B030D-6E8A-4147-A177-3AD203B41FA5}">
                      <a16:colId xmlns:a16="http://schemas.microsoft.com/office/drawing/2014/main" val="1810080065"/>
                    </a:ext>
                  </a:extLst>
                </a:gridCol>
                <a:gridCol w="2032187">
                  <a:extLst>
                    <a:ext uri="{9D8B030D-6E8A-4147-A177-3AD203B41FA5}">
                      <a16:colId xmlns:a16="http://schemas.microsoft.com/office/drawing/2014/main" val="1681979743"/>
                    </a:ext>
                  </a:extLst>
                </a:gridCol>
                <a:gridCol w="2032187">
                  <a:extLst>
                    <a:ext uri="{9D8B030D-6E8A-4147-A177-3AD203B41FA5}">
                      <a16:colId xmlns:a16="http://schemas.microsoft.com/office/drawing/2014/main" val="323079064"/>
                    </a:ext>
                  </a:extLst>
                </a:gridCol>
              </a:tblGrid>
              <a:tr h="472006">
                <a:tc>
                  <a:txBody>
                    <a:bodyPr/>
                    <a:lstStyle/>
                    <a:p>
                      <a:r>
                        <a:rPr lang="en-US" altLang="zh-CN" sz="2100" dirty="0"/>
                        <a:t>Model</a:t>
                      </a:r>
                      <a:endParaRPr lang="zh-CN" altLang="en-US" sz="2100" dirty="0"/>
                    </a:p>
                  </a:txBody>
                  <a:tcPr/>
                </a:tc>
                <a:tc>
                  <a:txBody>
                    <a:bodyPr/>
                    <a:lstStyle/>
                    <a:p>
                      <a:r>
                        <a:rPr lang="en-US" altLang="zh-CN" sz="2100" dirty="0"/>
                        <a:t>Class Name</a:t>
                      </a:r>
                      <a:endParaRPr lang="zh-CN" altLang="en-US" sz="2100" dirty="0"/>
                    </a:p>
                  </a:txBody>
                  <a:tcPr/>
                </a:tc>
                <a:tc>
                  <a:txBody>
                    <a:bodyPr/>
                    <a:lstStyle/>
                    <a:p>
                      <a:r>
                        <a:rPr lang="en-US" altLang="zh-CN" sz="2100" dirty="0"/>
                        <a:t>Top-1 accuracy</a:t>
                      </a:r>
                      <a:endParaRPr lang="zh-CN" altLang="en-US" sz="2100" dirty="0"/>
                    </a:p>
                  </a:txBody>
                  <a:tcPr/>
                </a:tc>
                <a:tc>
                  <a:txBody>
                    <a:bodyPr/>
                    <a:lstStyle/>
                    <a:p>
                      <a:r>
                        <a:rPr lang="en-US" altLang="zh-CN" sz="2100" dirty="0"/>
                        <a:t>Top-5 accuracy</a:t>
                      </a:r>
                      <a:endParaRPr lang="zh-CN" altLang="en-US" sz="2100" dirty="0"/>
                    </a:p>
                  </a:txBody>
                  <a:tcPr/>
                </a:tc>
                <a:extLst>
                  <a:ext uri="{0D108BD9-81ED-4DB2-BD59-A6C34878D82A}">
                    <a16:rowId xmlns:a16="http://schemas.microsoft.com/office/drawing/2014/main" val="2887434585"/>
                  </a:ext>
                </a:extLst>
              </a:tr>
              <a:tr h="404692">
                <a:tc>
                  <a:txBody>
                    <a:bodyPr/>
                    <a:lstStyle/>
                    <a:p>
                      <a:r>
                        <a:rPr lang="en-US" altLang="zh-CN" sz="2100" dirty="0"/>
                        <a:t>TSN</a:t>
                      </a:r>
                      <a:endParaRPr lang="zh-CN" altLang="en-US" sz="2100" dirty="0"/>
                    </a:p>
                  </a:txBody>
                  <a:tcPr/>
                </a:tc>
                <a:tc>
                  <a:txBody>
                    <a:bodyPr/>
                    <a:lstStyle/>
                    <a:p>
                      <a:r>
                        <a:rPr lang="en-US" altLang="zh-CN" sz="2100" dirty="0"/>
                        <a:t>Punching</a:t>
                      </a:r>
                      <a:endParaRPr lang="zh-CN" altLang="en-US" sz="2100" dirty="0"/>
                    </a:p>
                  </a:txBody>
                  <a:tcPr/>
                </a:tc>
                <a:tc>
                  <a:txBody>
                    <a:bodyPr/>
                    <a:lstStyle/>
                    <a:p>
                      <a:r>
                        <a:rPr lang="en-US" altLang="zh-CN" sz="2100" dirty="0"/>
                        <a:t>0.00</a:t>
                      </a:r>
                      <a:endParaRPr lang="zh-CN" altLang="en-US" sz="2100" dirty="0"/>
                    </a:p>
                  </a:txBody>
                  <a:tcPr/>
                </a:tc>
                <a:tc>
                  <a:txBody>
                    <a:bodyPr/>
                    <a:lstStyle/>
                    <a:p>
                      <a:r>
                        <a:rPr lang="en-US" altLang="zh-CN" sz="2100" dirty="0"/>
                        <a:t>0.00</a:t>
                      </a:r>
                      <a:endParaRPr lang="zh-CN" altLang="en-US" sz="2100" dirty="0"/>
                    </a:p>
                  </a:txBody>
                  <a:tcPr/>
                </a:tc>
                <a:extLst>
                  <a:ext uri="{0D108BD9-81ED-4DB2-BD59-A6C34878D82A}">
                    <a16:rowId xmlns:a16="http://schemas.microsoft.com/office/drawing/2014/main" val="3686047015"/>
                  </a:ext>
                </a:extLst>
              </a:tr>
              <a:tr h="408791">
                <a:tc>
                  <a:txBody>
                    <a:bodyPr/>
                    <a:lstStyle/>
                    <a:p>
                      <a:r>
                        <a:rPr lang="en-US" altLang="zh-CN" sz="2100" dirty="0"/>
                        <a:t>I3D</a:t>
                      </a:r>
                      <a:endParaRPr lang="zh-CN" altLang="en-US" sz="2100" dirty="0"/>
                    </a:p>
                  </a:txBody>
                  <a:tcPr/>
                </a:tc>
                <a:tc>
                  <a:txBody>
                    <a:bodyPr/>
                    <a:lstStyle/>
                    <a:p>
                      <a:r>
                        <a:rPr lang="en-US" altLang="zh-CN" sz="2100" dirty="0"/>
                        <a:t>Punching bag</a:t>
                      </a:r>
                      <a:endParaRPr lang="zh-CN" altLang="en-US" sz="2100" dirty="0"/>
                    </a:p>
                  </a:txBody>
                  <a:tcPr/>
                </a:tc>
                <a:tc>
                  <a:txBody>
                    <a:bodyPr/>
                    <a:lstStyle/>
                    <a:p>
                      <a:r>
                        <a:rPr lang="en-US" altLang="zh-CN" sz="2100" dirty="0"/>
                        <a:t>6.25</a:t>
                      </a:r>
                      <a:endParaRPr lang="zh-CN" altLang="en-US" sz="2100" dirty="0"/>
                    </a:p>
                  </a:txBody>
                  <a:tcPr/>
                </a:tc>
                <a:tc>
                  <a:txBody>
                    <a:bodyPr/>
                    <a:lstStyle/>
                    <a:p>
                      <a:r>
                        <a:rPr lang="en-US" altLang="zh-CN" sz="2100" dirty="0"/>
                        <a:t>41.67</a:t>
                      </a:r>
                      <a:endParaRPr lang="zh-CN" altLang="en-US" sz="2100" dirty="0"/>
                    </a:p>
                  </a:txBody>
                  <a:tcPr/>
                </a:tc>
                <a:extLst>
                  <a:ext uri="{0D108BD9-81ED-4DB2-BD59-A6C34878D82A}">
                    <a16:rowId xmlns:a16="http://schemas.microsoft.com/office/drawing/2014/main" val="4072854146"/>
                  </a:ext>
                </a:extLst>
              </a:tr>
              <a:tr h="408791">
                <a:tc>
                  <a:txBody>
                    <a:bodyPr/>
                    <a:lstStyle/>
                    <a:p>
                      <a:r>
                        <a:rPr lang="en-US" altLang="zh-CN" sz="2100" dirty="0"/>
                        <a:t>I3D</a:t>
                      </a:r>
                      <a:endParaRPr lang="zh-CN" altLang="en-US" sz="2100" dirty="0"/>
                    </a:p>
                  </a:txBody>
                  <a:tcPr/>
                </a:tc>
                <a:tc>
                  <a:txBody>
                    <a:bodyPr/>
                    <a:lstStyle/>
                    <a:p>
                      <a:r>
                        <a:rPr lang="en-US" altLang="zh-CN" sz="2100" dirty="0"/>
                        <a:t>Punching person</a:t>
                      </a:r>
                      <a:endParaRPr lang="zh-CN" altLang="en-US" sz="2100" dirty="0"/>
                    </a:p>
                  </a:txBody>
                  <a:tcPr/>
                </a:tc>
                <a:tc>
                  <a:txBody>
                    <a:bodyPr/>
                    <a:lstStyle/>
                    <a:p>
                      <a:r>
                        <a:rPr lang="en-US" altLang="zh-CN" sz="2100" dirty="0"/>
                        <a:t>6.25</a:t>
                      </a:r>
                      <a:endParaRPr lang="zh-CN" altLang="en-US" sz="2100" dirty="0"/>
                    </a:p>
                  </a:txBody>
                  <a:tcPr/>
                </a:tc>
                <a:tc>
                  <a:txBody>
                    <a:bodyPr/>
                    <a:lstStyle/>
                    <a:p>
                      <a:r>
                        <a:rPr lang="en-US" altLang="zh-CN" sz="2100" dirty="0"/>
                        <a:t>31.25</a:t>
                      </a:r>
                      <a:endParaRPr lang="zh-CN" altLang="en-US" sz="2100" dirty="0"/>
                    </a:p>
                  </a:txBody>
                  <a:tcPr/>
                </a:tc>
                <a:extLst>
                  <a:ext uri="{0D108BD9-81ED-4DB2-BD59-A6C34878D82A}">
                    <a16:rowId xmlns:a16="http://schemas.microsoft.com/office/drawing/2014/main" val="3357716163"/>
                  </a:ext>
                </a:extLst>
              </a:tr>
            </a:tbl>
          </a:graphicData>
        </a:graphic>
      </p:graphicFrame>
    </p:spTree>
    <p:extLst>
      <p:ext uri="{BB962C8B-B14F-4D97-AF65-F5344CB8AC3E}">
        <p14:creationId xmlns:p14="http://schemas.microsoft.com/office/powerpoint/2010/main" val="366472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85CB347-173E-4E20-ADBF-5AC7B686F737}"/>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8" name="Picture 47">
            <a:extLst>
              <a:ext uri="{FF2B5EF4-FFF2-40B4-BE49-F238E27FC236}">
                <a16:creationId xmlns:a16="http://schemas.microsoft.com/office/drawing/2014/main" id="{8CC35D89-8035-4960-A8D9-C45022334ADE}"/>
              </a:ext>
            </a:extLst>
          </p:cNvPr>
          <p:cNvPicPr>
            <a:picLocks noChangeAspect="1"/>
          </p:cNvPicPr>
          <p:nvPr/>
        </p:nvPicPr>
        <p:blipFill rotWithShape="1">
          <a:blip r:embed="rId3"/>
          <a:srcRect t="84442"/>
          <a:stretch/>
        </p:blipFill>
        <p:spPr>
          <a:xfrm>
            <a:off x="2282491" y="2515041"/>
            <a:ext cx="2524868" cy="743060"/>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4031246"/>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402826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4034219"/>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4031242"/>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028506" y="4224016"/>
            <a:ext cx="1332797"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Throw</a:t>
            </a:r>
          </a:p>
          <a:p>
            <a:pPr algn="ctr" defTabSz="609585"/>
            <a:r>
              <a:rPr lang="en-US" sz="2188" b="1" dirty="0">
                <a:solidFill>
                  <a:prstClr val="black"/>
                </a:solidFill>
                <a:latin typeface="Times New Roman" panose="02020603050405020304" pitchFamily="18" charset="0"/>
                <a:cs typeface="Times New Roman" panose="02020603050405020304" pitchFamily="18" charset="0"/>
              </a:rPr>
              <a:t>-away</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778056"/>
            <a:ext cx="2979" cy="838179"/>
          </a:xfrm>
          <a:prstGeom prst="curvedConnector3">
            <a:avLst>
              <a:gd name="adj1" fmla="val 13663924"/>
            </a:avLst>
          </a:prstGeom>
          <a:ln w="38100">
            <a:solidFill>
              <a:srgbClr val="0000FF">
                <a:alpha val="1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775077"/>
            <a:ext cx="2979" cy="838179"/>
          </a:xfrm>
          <a:prstGeom prst="curvedConnector3">
            <a:avLst>
              <a:gd name="adj1" fmla="val 13663924"/>
            </a:avLst>
          </a:prstGeom>
          <a:ln w="38100">
            <a:solidFill>
              <a:srgbClr val="0000FF">
                <a:alpha val="1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77656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605181"/>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605183"/>
            <a:ext cx="2979" cy="838179"/>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554945"/>
            <a:ext cx="2979" cy="838179"/>
          </a:xfrm>
          <a:prstGeom prst="curvedConnector3">
            <a:avLst>
              <a:gd name="adj1" fmla="val -14822392"/>
            </a:avLst>
          </a:prstGeom>
          <a:ln w="38100">
            <a:solidFill>
              <a:srgbClr val="C00000">
                <a:alpha val="1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530625" y="3431296"/>
            <a:ext cx="670651" cy="380873"/>
          </a:xfrm>
          <a:prstGeom prst="rect">
            <a:avLst/>
          </a:prstGeom>
          <a:solidFill>
            <a:schemeClr val="bg1">
              <a:alpha val="10000"/>
            </a:schemeClr>
          </a:solidFill>
        </p:spPr>
        <p:txBody>
          <a:bodyPr wrap="square" rtlCol="0">
            <a:spAutoFit/>
          </a:bodyPr>
          <a:lstStyle/>
          <a:p>
            <a:pPr defTabSz="609585"/>
            <a:r>
              <a:rPr lang="en-US" sz="1875" b="1" dirty="0">
                <a:solidFill>
                  <a:srgbClr val="0000FF">
                    <a:alpha val="10000"/>
                  </a:srgbClr>
                </a:solidFill>
                <a:latin typeface="Times New Roman" panose="02020603050405020304" pitchFamily="18" charset="0"/>
                <a:cs typeface="Times New Roman" panose="02020603050405020304" pitchFamily="18" charset="0"/>
              </a:rPr>
              <a:t>-0.9</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594739" y="5450101"/>
            <a:ext cx="670123"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0.9</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077942" y="3431297"/>
            <a:ext cx="800356" cy="380873"/>
          </a:xfrm>
          <a:prstGeom prst="rect">
            <a:avLst/>
          </a:prstGeom>
          <a:solidFill>
            <a:schemeClr val="bg1"/>
          </a:solidFill>
        </p:spPr>
        <p:txBody>
          <a:bodyPr wrap="square" rtlCol="0">
            <a:spAutoFit/>
          </a:bodyPr>
          <a:lstStyle/>
          <a:p>
            <a:pPr defTabSz="609585"/>
            <a:r>
              <a:rPr lang="en-US" sz="1875" b="1" dirty="0">
                <a:solidFill>
                  <a:srgbClr val="0000FF">
                    <a:alpha val="10000"/>
                  </a:srgbClr>
                </a:solidFill>
                <a:latin typeface="Times New Roman" panose="02020603050405020304" pitchFamily="18" charset="0"/>
                <a:cs typeface="Times New Roman" panose="02020603050405020304" pitchFamily="18" charset="0"/>
              </a:rPr>
              <a:t>-0.74</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096002" y="5450100"/>
            <a:ext cx="764321" cy="380873"/>
          </a:xfrm>
          <a:prstGeom prst="rect">
            <a:avLst/>
          </a:prstGeom>
          <a:noFill/>
        </p:spPr>
        <p:txBody>
          <a:bodyPr wrap="square" rtlCol="0">
            <a:spAutoFit/>
          </a:bodyPr>
          <a:lstStyle/>
          <a:p>
            <a:pPr defTabSz="609585"/>
            <a:r>
              <a:rPr lang="en-US" sz="1875" b="1" dirty="0">
                <a:solidFill>
                  <a:srgbClr val="C00000"/>
                </a:solidFill>
                <a:latin typeface="Times New Roman" panose="02020603050405020304" pitchFamily="18" charset="0"/>
                <a:cs typeface="Times New Roman" panose="02020603050405020304" pitchFamily="18" charset="0"/>
              </a:rPr>
              <a:t>0.74</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847201" y="3431296"/>
            <a:ext cx="670649"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0.94</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736867" y="5450101"/>
            <a:ext cx="763008" cy="380873"/>
          </a:xfrm>
          <a:prstGeom prst="rect">
            <a:avLst/>
          </a:prstGeom>
          <a:noFill/>
        </p:spPr>
        <p:txBody>
          <a:bodyPr wrap="square" rtlCol="0">
            <a:spAutoFit/>
          </a:bodyPr>
          <a:lstStyle/>
          <a:p>
            <a:pPr defTabSz="609585"/>
            <a:r>
              <a:rPr lang="en-US" sz="1875" b="1" dirty="0">
                <a:solidFill>
                  <a:srgbClr val="C00000">
                    <a:alpha val="10000"/>
                  </a:srgbClr>
                </a:solidFill>
                <a:latin typeface="Times New Roman" panose="02020603050405020304" pitchFamily="18" charset="0"/>
                <a:cs typeface="Times New Roman" panose="02020603050405020304" pitchFamily="18" charset="0"/>
              </a:rPr>
              <a:t>-0.94</a:t>
            </a:r>
          </a:p>
        </p:txBody>
      </p:sp>
      <p:pic>
        <p:nvPicPr>
          <p:cNvPr id="4" name="Picture 3">
            <a:extLst>
              <a:ext uri="{FF2B5EF4-FFF2-40B4-BE49-F238E27FC236}">
                <a16:creationId xmlns:a16="http://schemas.microsoft.com/office/drawing/2014/main" id="{E05C326E-D689-4EA5-95CC-4145663FCC59}"/>
              </a:ext>
            </a:extLst>
          </p:cNvPr>
          <p:cNvPicPr>
            <a:picLocks noChangeAspect="1"/>
          </p:cNvPicPr>
          <p:nvPr/>
        </p:nvPicPr>
        <p:blipFill rotWithShape="1">
          <a:blip r:embed="rId3"/>
          <a:srcRect t="-1" b="49595"/>
          <a:stretch/>
        </p:blipFill>
        <p:spPr>
          <a:xfrm>
            <a:off x="2282493" y="107526"/>
            <a:ext cx="2524868" cy="2407513"/>
          </a:xfrm>
          <a:prstGeom prst="rect">
            <a:avLst/>
          </a:prstGeom>
        </p:spPr>
      </p:pic>
      <p:sp>
        <p:nvSpPr>
          <p:cNvPr id="5" name="TextBox 4">
            <a:extLst>
              <a:ext uri="{FF2B5EF4-FFF2-40B4-BE49-F238E27FC236}">
                <a16:creationId xmlns:a16="http://schemas.microsoft.com/office/drawing/2014/main" id="{3F5685D7-DCAB-4F17-AB5C-75549129E175}"/>
              </a:ext>
            </a:extLst>
          </p:cNvPr>
          <p:cNvSpPr txBox="1"/>
          <p:nvPr/>
        </p:nvSpPr>
        <p:spPr>
          <a:xfrm>
            <a:off x="2615312" y="66993"/>
            <a:ext cx="2304737" cy="1102418"/>
          </a:xfrm>
          <a:prstGeom prst="rect">
            <a:avLst/>
          </a:prstGeom>
          <a:noFill/>
        </p:spPr>
        <p:txBody>
          <a:bodyPr wrap="square" rtlCol="0">
            <a:spAutoFit/>
          </a:bodyPr>
          <a:lstStyle/>
          <a:p>
            <a:pPr defTabSz="609585"/>
            <a:r>
              <a:rPr lang="en-US" sz="2188" b="1" dirty="0">
                <a:solidFill>
                  <a:prstClr val="black"/>
                </a:solidFill>
                <a:latin typeface="Times New Roman" panose="02020603050405020304" pitchFamily="18" charset="0"/>
                <a:cs typeface="Times New Roman" panose="02020603050405020304" pitchFamily="18" charset="0"/>
              </a:rPr>
              <a:t>Dynamic Attribute Signatures</a:t>
            </a:r>
          </a:p>
        </p:txBody>
      </p:sp>
      <p:sp>
        <p:nvSpPr>
          <p:cNvPr id="49" name="Rectangle: Rounded Corners 48">
            <a:extLst>
              <a:ext uri="{FF2B5EF4-FFF2-40B4-BE49-F238E27FC236}">
                <a16:creationId xmlns:a16="http://schemas.microsoft.com/office/drawing/2014/main" id="{19CB1BF0-F362-4DA2-95E3-CDABCDC7F223}"/>
              </a:ext>
            </a:extLst>
          </p:cNvPr>
          <p:cNvSpPr/>
          <p:nvPr/>
        </p:nvSpPr>
        <p:spPr>
          <a:xfrm>
            <a:off x="2282490" y="2505672"/>
            <a:ext cx="2524869" cy="158457"/>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0" name="Rectangle: Rounded Corners 49">
            <a:extLst>
              <a:ext uri="{FF2B5EF4-FFF2-40B4-BE49-F238E27FC236}">
                <a16:creationId xmlns:a16="http://schemas.microsoft.com/office/drawing/2014/main" id="{C335A05A-1C11-4AF7-A567-9CB32C35DE64}"/>
              </a:ext>
            </a:extLst>
          </p:cNvPr>
          <p:cNvSpPr/>
          <p:nvPr/>
        </p:nvSpPr>
        <p:spPr>
          <a:xfrm>
            <a:off x="4489244" y="252959"/>
            <a:ext cx="318115" cy="2407515"/>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711ED51-417A-461C-B78A-6E36DEC7A430}"/>
                  </a:ext>
                </a:extLst>
              </p:cNvPr>
              <p:cNvSpPr txBox="1"/>
              <p:nvPr/>
            </p:nvSpPr>
            <p:spPr>
              <a:xfrm>
                <a:off x="5847031" y="408105"/>
                <a:ext cx="4038048"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(3): </a:t>
                </a:r>
              </a:p>
              <a:p>
                <a:pPr algn="ctr" defTabSz="609585"/>
                <a14:m>
                  <m:oMath xmlns:m="http://schemas.openxmlformats.org/officeDocument/2006/math">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𝒂</m:t>
                        </m:r>
                      </m:e>
                      <m:sub>
                        <m:r>
                          <a:rPr lang="en-US" sz="2000" b="1" i="1">
                            <a:solidFill>
                              <a:prstClr val="black"/>
                            </a:solidFill>
                            <a:latin typeface="Cambria Math" panose="02040503050406030204" pitchFamily="18" charset="0"/>
                          </a:rPr>
                          <m:t>𝒕𝒉𝒓𝒐𝒘𝑨𝒘𝒂𝒚</m:t>
                        </m:r>
                      </m:sub>
                    </m:sSub>
                    <m:d>
                      <m:dPr>
                        <m:ctrlPr>
                          <a:rPr lang="en-US" sz="2000" b="1" i="1">
                            <a:solidFill>
                              <a:prstClr val="black"/>
                            </a:solidFill>
                            <a:latin typeface="Cambria Math" panose="02040503050406030204" pitchFamily="18" charset="0"/>
                          </a:rPr>
                        </m:ctrlPr>
                      </m:dPr>
                      <m:e>
                        <m:r>
                          <a:rPr lang="en-US" sz="2000" b="1" i="1">
                            <a:solidFill>
                              <a:prstClr val="black"/>
                            </a:solidFill>
                            <a:latin typeface="Cambria Math" panose="02040503050406030204" pitchFamily="18" charset="0"/>
                          </a:rPr>
                          <m:t>𝒃𝒐𝒘𝒍</m:t>
                        </m:r>
                      </m:e>
                    </m:d>
                  </m:oMath>
                </a14:m>
                <a:r>
                  <a:rPr lang="en-US" sz="2000" b="1" i="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“at the end”</a:t>
                </a:r>
              </a:p>
            </p:txBody>
          </p:sp>
        </mc:Choice>
        <mc:Fallback xmlns="">
          <p:sp>
            <p:nvSpPr>
              <p:cNvPr id="51" name="TextBox 50">
                <a:extLst>
                  <a:ext uri="{FF2B5EF4-FFF2-40B4-BE49-F238E27FC236}">
                    <a16:creationId xmlns:a16="http://schemas.microsoft.com/office/drawing/2014/main" id="{7711ED51-417A-461C-B78A-6E36DEC7A430}"/>
                  </a:ext>
                </a:extLst>
              </p:cNvPr>
              <p:cNvSpPr txBox="1">
                <a:spLocks noRot="1" noChangeAspect="1" noMove="1" noResize="1" noEditPoints="1" noAdjustHandles="1" noChangeArrowheads="1" noChangeShapeType="1" noTextEdit="1"/>
              </p:cNvSpPr>
              <p:nvPr/>
            </p:nvSpPr>
            <p:spPr>
              <a:xfrm>
                <a:off x="5847031" y="408105"/>
                <a:ext cx="4038048" cy="765722"/>
              </a:xfrm>
              <a:prstGeom prst="rect">
                <a:avLst/>
              </a:prstGeom>
              <a:blipFill>
                <a:blip r:embed="rId4"/>
                <a:stretch>
                  <a:fillRect t="-5556" b="-12698"/>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31D6D0B-F3A5-485B-A5BB-D5B9F3863AA5}"/>
              </a:ext>
            </a:extLst>
          </p:cNvPr>
          <p:cNvGrpSpPr/>
          <p:nvPr/>
        </p:nvGrpSpPr>
        <p:grpSpPr>
          <a:xfrm>
            <a:off x="5853322" y="1423937"/>
            <a:ext cx="4129188" cy="860631"/>
            <a:chOff x="6001759" y="2220496"/>
            <a:chExt cx="9744110" cy="1838335"/>
          </a:xfrm>
        </p:grpSpPr>
        <p:sp>
          <p:nvSpPr>
            <p:cNvPr id="52" name="Oval 51">
              <a:extLst>
                <a:ext uri="{FF2B5EF4-FFF2-40B4-BE49-F238E27FC236}">
                  <a16:creationId xmlns:a16="http://schemas.microsoft.com/office/drawing/2014/main" id="{481C8A3C-B70D-4279-8CF8-BA3CDD7D5DC5}"/>
                </a:ext>
              </a:extLst>
            </p:cNvPr>
            <p:cNvSpPr/>
            <p:nvPr/>
          </p:nvSpPr>
          <p:spPr>
            <a:xfrm>
              <a:off x="6001759" y="2225261"/>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53" name="Oval 52">
              <a:extLst>
                <a:ext uri="{FF2B5EF4-FFF2-40B4-BE49-F238E27FC236}">
                  <a16:creationId xmlns:a16="http://schemas.microsoft.com/office/drawing/2014/main" id="{38B92198-97A6-4161-9F79-FD580C7731F1}"/>
                </a:ext>
              </a:extLst>
            </p:cNvPr>
            <p:cNvSpPr/>
            <p:nvPr/>
          </p:nvSpPr>
          <p:spPr>
            <a:xfrm>
              <a:off x="8625900" y="2220496"/>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54" name="Oval 53">
              <a:extLst>
                <a:ext uri="{FF2B5EF4-FFF2-40B4-BE49-F238E27FC236}">
                  <a16:creationId xmlns:a16="http://schemas.microsoft.com/office/drawing/2014/main" id="{868594BA-654C-4766-8888-80B0007DAA7A}"/>
                </a:ext>
              </a:extLst>
            </p:cNvPr>
            <p:cNvSpPr/>
            <p:nvPr/>
          </p:nvSpPr>
          <p:spPr>
            <a:xfrm>
              <a:off x="11250048" y="2230020"/>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55" name="Oval 54">
              <a:extLst>
                <a:ext uri="{FF2B5EF4-FFF2-40B4-BE49-F238E27FC236}">
                  <a16:creationId xmlns:a16="http://schemas.microsoft.com/office/drawing/2014/main" id="{9D3C6BFD-9F9C-4E37-B070-23FD6BE4E2C2}"/>
                </a:ext>
              </a:extLst>
            </p:cNvPr>
            <p:cNvSpPr/>
            <p:nvPr/>
          </p:nvSpPr>
          <p:spPr>
            <a:xfrm>
              <a:off x="13931356" y="2225255"/>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cxnSp>
          <p:nvCxnSpPr>
            <p:cNvPr id="58" name="Connector: Curved 57">
              <a:extLst>
                <a:ext uri="{FF2B5EF4-FFF2-40B4-BE49-F238E27FC236}">
                  <a16:creationId xmlns:a16="http://schemas.microsoft.com/office/drawing/2014/main" id="{34341941-1651-4207-B53A-799B942B6562}"/>
                </a:ext>
              </a:extLst>
            </p:cNvPr>
            <p:cNvCxnSpPr/>
            <p:nvPr/>
          </p:nvCxnSpPr>
          <p:spPr>
            <a:xfrm rot="5400000" flipH="1" flipV="1">
              <a:off x="13495577" y="1817777"/>
              <a:ext cx="4765" cy="1341086"/>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61E5233E-7E3A-4765-9272-8EECC13CF103}"/>
                </a:ext>
              </a:extLst>
            </p:cNvPr>
            <p:cNvCxnSpPr>
              <a:cxnSpLocks/>
            </p:cNvCxnSpPr>
            <p:nvPr/>
          </p:nvCxnSpPr>
          <p:spPr>
            <a:xfrm rot="5400000" flipH="1" flipV="1">
              <a:off x="8211480" y="3143561"/>
              <a:ext cx="4765" cy="1341086"/>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3AF649D4-2BB4-42A1-900A-A1550E481E96}"/>
                </a:ext>
              </a:extLst>
            </p:cNvPr>
            <p:cNvCxnSpPr>
              <a:cxnSpLocks/>
            </p:cNvCxnSpPr>
            <p:nvPr/>
          </p:nvCxnSpPr>
          <p:spPr>
            <a:xfrm rot="5400000" flipH="1" flipV="1">
              <a:off x="10842849" y="3143562"/>
              <a:ext cx="4765" cy="1341086"/>
            </a:xfrm>
            <a:prstGeom prst="curvedConnector3">
              <a:avLst>
                <a:gd name="adj1" fmla="val -1482239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34EBC5D6-C858-4128-B1A4-DDA7055F19E4}"/>
              </a:ext>
            </a:extLst>
          </p:cNvPr>
          <p:cNvSpPr/>
          <p:nvPr/>
        </p:nvSpPr>
        <p:spPr>
          <a:xfrm>
            <a:off x="2065981" y="48256"/>
            <a:ext cx="2891543" cy="3279984"/>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
        <p:nvSpPr>
          <p:cNvPr id="62" name="Rectangle 61">
            <a:extLst>
              <a:ext uri="{FF2B5EF4-FFF2-40B4-BE49-F238E27FC236}">
                <a16:creationId xmlns:a16="http://schemas.microsoft.com/office/drawing/2014/main" id="{C264DB65-0546-40CE-8D68-011421635120}"/>
              </a:ext>
            </a:extLst>
          </p:cNvPr>
          <p:cNvSpPr/>
          <p:nvPr/>
        </p:nvSpPr>
        <p:spPr>
          <a:xfrm>
            <a:off x="5414551" y="311752"/>
            <a:ext cx="4711469"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sp>
        <p:nvSpPr>
          <p:cNvPr id="3" name="Arrow: Right 2">
            <a:extLst>
              <a:ext uri="{FF2B5EF4-FFF2-40B4-BE49-F238E27FC236}">
                <a16:creationId xmlns:a16="http://schemas.microsoft.com/office/drawing/2014/main" id="{8471F481-28AC-47C7-8911-FEFCC190DA25}"/>
              </a:ext>
            </a:extLst>
          </p:cNvPr>
          <p:cNvSpPr/>
          <p:nvPr/>
        </p:nvSpPr>
        <p:spPr>
          <a:xfrm>
            <a:off x="5014761" y="1405665"/>
            <a:ext cx="373027" cy="50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37" name="Arrow: Right 36">
            <a:extLst>
              <a:ext uri="{FF2B5EF4-FFF2-40B4-BE49-F238E27FC236}">
                <a16:creationId xmlns:a16="http://schemas.microsoft.com/office/drawing/2014/main" id="{79651FA6-5A1C-43CB-968B-EE56975444F8}"/>
              </a:ext>
            </a:extLst>
          </p:cNvPr>
          <p:cNvSpPr/>
          <p:nvPr/>
        </p:nvSpPr>
        <p:spPr>
          <a:xfrm rot="5400000">
            <a:off x="7451389" y="2894765"/>
            <a:ext cx="637796" cy="50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38" name="TextBox 37">
            <a:extLst>
              <a:ext uri="{FF2B5EF4-FFF2-40B4-BE49-F238E27FC236}">
                <a16:creationId xmlns:a16="http://schemas.microsoft.com/office/drawing/2014/main" id="{F3C7695D-CEED-48F3-949C-7E65E623AFF5}"/>
              </a:ext>
            </a:extLst>
          </p:cNvPr>
          <p:cNvSpPr txBox="1"/>
          <p:nvPr/>
        </p:nvSpPr>
        <p:spPr>
          <a:xfrm>
            <a:off x="7978678" y="2908287"/>
            <a:ext cx="1534201"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Compose</a:t>
            </a:r>
            <a:endParaRPr lang="en-US" sz="2188" b="1" i="1"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395101-9C1F-4A14-9349-23BD4337942F}"/>
                  </a:ext>
                </a:extLst>
              </p:cNvPr>
              <p:cNvSpPr txBox="1"/>
              <p:nvPr/>
            </p:nvSpPr>
            <p:spPr>
              <a:xfrm>
                <a:off x="3361303" y="6072204"/>
                <a:ext cx="5791457" cy="542071"/>
              </a:xfrm>
              <a:prstGeom prst="rect">
                <a:avLst/>
              </a:prstGeom>
              <a:noFill/>
            </p:spPr>
            <p:txBody>
              <a:bodyPr wrap="none" lIns="0" tIns="0" rIns="0" bIns="0" rtlCol="0">
                <a:spAutoFit/>
              </a:bodyPr>
              <a:lstStyle/>
              <a:p>
                <a:pPr defTabSz="609585"/>
                <a14:m>
                  <m:oMathPara xmlns:m="http://schemas.openxmlformats.org/officeDocument/2006/math">
                    <m:oMathParaPr>
                      <m:jc m:val="centerGroup"/>
                    </m:oMathParaPr>
                    <m:oMath xmlns:m="http://schemas.openxmlformats.org/officeDocument/2006/math">
                      <m:r>
                        <a:rPr lang="en-US" sz="1875" i="1">
                          <a:solidFill>
                            <a:prstClr val="black"/>
                          </a:solidFill>
                          <a:latin typeface="Cambria Math" panose="02040503050406030204" pitchFamily="18" charset="0"/>
                        </a:rPr>
                        <m:t>𝑠𝑐𝑜𝑟</m:t>
                      </m:r>
                      <m:sSub>
                        <m:sSubPr>
                          <m:ctrlPr>
                            <a:rPr lang="en-US" sz="1875" i="1">
                              <a:solidFill>
                                <a:prstClr val="black"/>
                              </a:solidFill>
                              <a:latin typeface="Cambria Math" panose="02040503050406030204" pitchFamily="18" charset="0"/>
                            </a:rPr>
                          </m:ctrlPr>
                        </m:sSubPr>
                        <m:e>
                          <m:r>
                            <a:rPr lang="en-US" sz="1875" i="1">
                              <a:solidFill>
                                <a:prstClr val="black"/>
                              </a:solidFill>
                              <a:latin typeface="Cambria Math" panose="02040503050406030204" pitchFamily="18" charset="0"/>
                            </a:rPr>
                            <m:t>𝑒</m:t>
                          </m:r>
                        </m:e>
                        <m:sub>
                          <m:r>
                            <a:rPr lang="en-US" sz="1875" i="1">
                              <a:solidFill>
                                <a:prstClr val="black"/>
                              </a:solidFill>
                              <a:latin typeface="Cambria Math" panose="02040503050406030204" pitchFamily="18" charset="0"/>
                            </a:rPr>
                            <m:t>𝑇h𝑟𝑜𝑤𝐴𝑤𝑎𝑦</m:t>
                          </m:r>
                        </m:sub>
                      </m:sSub>
                      <m:r>
                        <a:rPr lang="en-US" sz="1875" i="1">
                          <a:solidFill>
                            <a:prstClr val="black"/>
                          </a:solidFill>
                          <a:latin typeface="Cambria Math" panose="02040503050406030204" pitchFamily="18" charset="0"/>
                        </a:rPr>
                        <m:t>(</m:t>
                      </m:r>
                      <m:r>
                        <a:rPr lang="en-US" sz="1875" i="1">
                          <a:solidFill>
                            <a:prstClr val="black"/>
                          </a:solidFill>
                          <a:latin typeface="Cambria Math" panose="02040503050406030204" pitchFamily="18" charset="0"/>
                        </a:rPr>
                        <m:t>𝐵𝑜𝑤𝑙</m:t>
                      </m:r>
                      <m:r>
                        <a:rPr lang="en-US" sz="1875" i="1">
                          <a:solidFill>
                            <a:prstClr val="black"/>
                          </a:solidFill>
                          <a:latin typeface="Cambria Math" panose="02040503050406030204" pitchFamily="18" charset="0"/>
                        </a:rPr>
                        <m:t>)=</m:t>
                      </m:r>
                      <m:f>
                        <m:fPr>
                          <m:ctrlPr>
                            <a:rPr lang="en-US" sz="1875" i="1">
                              <a:solidFill>
                                <a:prstClr val="black"/>
                              </a:solidFill>
                              <a:latin typeface="Cambria Math" panose="02040503050406030204" pitchFamily="18" charset="0"/>
                            </a:rPr>
                          </m:ctrlPr>
                        </m:fPr>
                        <m:num>
                          <m:r>
                            <a:rPr lang="en-US" sz="1875" i="1">
                              <a:solidFill>
                                <a:prstClr val="black"/>
                              </a:solidFill>
                              <a:latin typeface="Cambria Math" panose="02040503050406030204" pitchFamily="18" charset="0"/>
                            </a:rPr>
                            <m:t>1</m:t>
                          </m:r>
                        </m:num>
                        <m:den>
                          <m:r>
                            <a:rPr lang="en-US" sz="1875" i="1">
                              <a:solidFill>
                                <a:prstClr val="black"/>
                              </a:solidFill>
                              <a:latin typeface="Cambria Math" panose="02040503050406030204" pitchFamily="18" charset="0"/>
                            </a:rPr>
                            <m:t>3</m:t>
                          </m:r>
                        </m:den>
                      </m:f>
                      <m:r>
                        <a:rPr lang="en-US" sz="1875" i="1">
                          <a:solidFill>
                            <a:prstClr val="black"/>
                          </a:solidFill>
                          <a:latin typeface="Cambria Math" panose="02040503050406030204" pitchFamily="18" charset="0"/>
                        </a:rPr>
                        <m:t> (</m:t>
                      </m:r>
                      <m:r>
                        <a:rPr lang="en-US" sz="1875" i="1">
                          <a:solidFill>
                            <a:srgbClr val="C00000"/>
                          </a:solidFill>
                          <a:latin typeface="Cambria Math" panose="02040503050406030204" pitchFamily="18" charset="0"/>
                        </a:rPr>
                        <m:t>0.9</m:t>
                      </m:r>
                      <m:r>
                        <a:rPr lang="en-US" sz="1875" i="1">
                          <a:solidFill>
                            <a:prstClr val="black"/>
                          </a:solidFill>
                          <a:latin typeface="Cambria Math" panose="02040503050406030204" pitchFamily="18" charset="0"/>
                        </a:rPr>
                        <m:t>+</m:t>
                      </m:r>
                      <m:r>
                        <a:rPr lang="en-US" sz="1875" i="1">
                          <a:solidFill>
                            <a:srgbClr val="C00000"/>
                          </a:solidFill>
                          <a:latin typeface="Cambria Math" panose="02040503050406030204" pitchFamily="18" charset="0"/>
                        </a:rPr>
                        <m:t>0.74</m:t>
                      </m:r>
                      <m:r>
                        <a:rPr lang="en-US" sz="1875" i="1">
                          <a:solidFill>
                            <a:prstClr val="black"/>
                          </a:solidFill>
                          <a:latin typeface="Cambria Math" panose="02040503050406030204" pitchFamily="18" charset="0"/>
                        </a:rPr>
                        <m:t>+</m:t>
                      </m:r>
                      <m:r>
                        <a:rPr lang="en-US" sz="1875" i="1">
                          <a:solidFill>
                            <a:srgbClr val="0000FF"/>
                          </a:solidFill>
                          <a:latin typeface="Cambria Math" panose="02040503050406030204" pitchFamily="18" charset="0"/>
                        </a:rPr>
                        <m:t>0.94)</m:t>
                      </m:r>
                      <m:r>
                        <a:rPr lang="en-US" sz="1875" i="1">
                          <a:solidFill>
                            <a:prstClr val="black"/>
                          </a:solidFill>
                          <a:latin typeface="Cambria Math" panose="02040503050406030204" pitchFamily="18" charset="0"/>
                        </a:rPr>
                        <m:t>=0.86 </m:t>
                      </m:r>
                    </m:oMath>
                  </m:oMathPara>
                </a14:m>
                <a:endParaRPr lang="en-US" sz="1875" dirty="0">
                  <a:solidFill>
                    <a:prstClr val="black"/>
                  </a:solidFill>
                  <a:latin typeface="Arial"/>
                </a:endParaRPr>
              </a:p>
            </p:txBody>
          </p:sp>
        </mc:Choice>
        <mc:Fallback xmlns="">
          <p:sp>
            <p:nvSpPr>
              <p:cNvPr id="6" name="TextBox 5">
                <a:extLst>
                  <a:ext uri="{FF2B5EF4-FFF2-40B4-BE49-F238E27FC236}">
                    <a16:creationId xmlns:a16="http://schemas.microsoft.com/office/drawing/2014/main" id="{FB395101-9C1F-4A14-9349-23BD4337942F}"/>
                  </a:ext>
                </a:extLst>
              </p:cNvPr>
              <p:cNvSpPr txBox="1">
                <a:spLocks noRot="1" noChangeAspect="1" noMove="1" noResize="1" noEditPoints="1" noAdjustHandles="1" noChangeArrowheads="1" noChangeShapeType="1" noTextEdit="1"/>
              </p:cNvSpPr>
              <p:nvPr/>
            </p:nvSpPr>
            <p:spPr>
              <a:xfrm>
                <a:off x="3361303" y="6072204"/>
                <a:ext cx="5791457" cy="54207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7696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0A873A-CB33-468A-9562-A1D58B2DAA01}"/>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8" name="Picture 47">
            <a:extLst>
              <a:ext uri="{FF2B5EF4-FFF2-40B4-BE49-F238E27FC236}">
                <a16:creationId xmlns:a16="http://schemas.microsoft.com/office/drawing/2014/main" id="{8CC35D89-8035-4960-A8D9-C45022334ADE}"/>
              </a:ext>
            </a:extLst>
          </p:cNvPr>
          <p:cNvPicPr>
            <a:picLocks noChangeAspect="1"/>
          </p:cNvPicPr>
          <p:nvPr/>
        </p:nvPicPr>
        <p:blipFill rotWithShape="1">
          <a:blip r:embed="rId3"/>
          <a:srcRect t="84442"/>
          <a:stretch/>
        </p:blipFill>
        <p:spPr>
          <a:xfrm>
            <a:off x="2282491" y="2515041"/>
            <a:ext cx="2524868" cy="743060"/>
          </a:xfrm>
          <a:prstGeom prst="rect">
            <a:avLst/>
          </a:prstGeom>
        </p:spPr>
      </p:pic>
      <p:pic>
        <p:nvPicPr>
          <p:cNvPr id="4" name="Picture 3">
            <a:extLst>
              <a:ext uri="{FF2B5EF4-FFF2-40B4-BE49-F238E27FC236}">
                <a16:creationId xmlns:a16="http://schemas.microsoft.com/office/drawing/2014/main" id="{E05C326E-D689-4EA5-95CC-4145663FCC59}"/>
              </a:ext>
            </a:extLst>
          </p:cNvPr>
          <p:cNvPicPr>
            <a:picLocks noChangeAspect="1"/>
          </p:cNvPicPr>
          <p:nvPr/>
        </p:nvPicPr>
        <p:blipFill rotWithShape="1">
          <a:blip r:embed="rId3"/>
          <a:srcRect t="-1" b="49595"/>
          <a:stretch/>
        </p:blipFill>
        <p:spPr>
          <a:xfrm>
            <a:off x="2282493" y="107526"/>
            <a:ext cx="2524868" cy="2407513"/>
          </a:xfrm>
          <a:prstGeom prst="rect">
            <a:avLst/>
          </a:prstGeom>
        </p:spPr>
      </p:pic>
      <p:sp>
        <p:nvSpPr>
          <p:cNvPr id="5" name="TextBox 4">
            <a:extLst>
              <a:ext uri="{FF2B5EF4-FFF2-40B4-BE49-F238E27FC236}">
                <a16:creationId xmlns:a16="http://schemas.microsoft.com/office/drawing/2014/main" id="{3F5685D7-DCAB-4F17-AB5C-75549129E175}"/>
              </a:ext>
            </a:extLst>
          </p:cNvPr>
          <p:cNvSpPr txBox="1"/>
          <p:nvPr/>
        </p:nvSpPr>
        <p:spPr>
          <a:xfrm>
            <a:off x="2615312" y="66993"/>
            <a:ext cx="2304737" cy="1102418"/>
          </a:xfrm>
          <a:prstGeom prst="rect">
            <a:avLst/>
          </a:prstGeom>
          <a:noFill/>
        </p:spPr>
        <p:txBody>
          <a:bodyPr wrap="square" rtlCol="0">
            <a:spAutoFit/>
          </a:bodyPr>
          <a:lstStyle/>
          <a:p>
            <a:pPr defTabSz="609585"/>
            <a:r>
              <a:rPr lang="en-US" sz="2188" b="1" dirty="0">
                <a:solidFill>
                  <a:prstClr val="black"/>
                </a:solidFill>
                <a:latin typeface="Times New Roman" panose="02020603050405020304" pitchFamily="18" charset="0"/>
                <a:cs typeface="Times New Roman" panose="02020603050405020304" pitchFamily="18" charset="0"/>
              </a:rPr>
              <a:t>Dynamic Attribute Signatures</a:t>
            </a:r>
          </a:p>
        </p:txBody>
      </p:sp>
      <p:sp>
        <p:nvSpPr>
          <p:cNvPr id="49" name="Rectangle: Rounded Corners 48">
            <a:extLst>
              <a:ext uri="{FF2B5EF4-FFF2-40B4-BE49-F238E27FC236}">
                <a16:creationId xmlns:a16="http://schemas.microsoft.com/office/drawing/2014/main" id="{19CB1BF0-F362-4DA2-95E3-CDABCDC7F223}"/>
              </a:ext>
            </a:extLst>
          </p:cNvPr>
          <p:cNvSpPr/>
          <p:nvPr/>
        </p:nvSpPr>
        <p:spPr>
          <a:xfrm>
            <a:off x="2282490" y="1596901"/>
            <a:ext cx="2524869" cy="158457"/>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0" name="Rectangle: Rounded Corners 49">
            <a:extLst>
              <a:ext uri="{FF2B5EF4-FFF2-40B4-BE49-F238E27FC236}">
                <a16:creationId xmlns:a16="http://schemas.microsoft.com/office/drawing/2014/main" id="{C335A05A-1C11-4AF7-A567-9CB32C35DE64}"/>
              </a:ext>
            </a:extLst>
          </p:cNvPr>
          <p:cNvSpPr/>
          <p:nvPr/>
        </p:nvSpPr>
        <p:spPr>
          <a:xfrm>
            <a:off x="4470505" y="252959"/>
            <a:ext cx="318115" cy="2407515"/>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10" name="Rectangle 9">
            <a:extLst>
              <a:ext uri="{FF2B5EF4-FFF2-40B4-BE49-F238E27FC236}">
                <a16:creationId xmlns:a16="http://schemas.microsoft.com/office/drawing/2014/main" id="{34EBC5D6-C858-4128-B1A4-DDA7055F19E4}"/>
              </a:ext>
            </a:extLst>
          </p:cNvPr>
          <p:cNvSpPr/>
          <p:nvPr/>
        </p:nvSpPr>
        <p:spPr>
          <a:xfrm>
            <a:off x="2065981" y="48256"/>
            <a:ext cx="2891543" cy="3279984"/>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99B58AE-16D0-416D-8080-0DF99511B6E1}"/>
                  </a:ext>
                </a:extLst>
              </p:cNvPr>
              <p:cNvSpPr txBox="1"/>
              <p:nvPr/>
            </p:nvSpPr>
            <p:spPr>
              <a:xfrm>
                <a:off x="4546061" y="1484953"/>
                <a:ext cx="2464009" cy="380873"/>
              </a:xfrm>
              <a:prstGeom prst="rect">
                <a:avLst/>
              </a:prstGeom>
              <a:noFill/>
            </p:spPr>
            <p:txBody>
              <a:bodyPr wrap="square" rtlCol="0">
                <a:spAutoFit/>
              </a:bodyPr>
              <a:lstStyle/>
              <a:p>
                <a:pPr defTabSz="609585"/>
                <a14:m>
                  <m:oMathPara xmlns:m="http://schemas.openxmlformats.org/officeDocument/2006/math">
                    <m:oMathParaPr>
                      <m:jc m:val="centerGroup"/>
                    </m:oMathParaPr>
                    <m:oMath xmlns:m="http://schemas.openxmlformats.org/officeDocument/2006/math">
                      <m:sSub>
                        <m:sSubPr>
                          <m:ctrlPr>
                            <a:rPr lang="en-US" sz="1875" b="1" i="1">
                              <a:solidFill>
                                <a:prstClr val="black"/>
                              </a:solidFill>
                              <a:latin typeface="Cambria Math" panose="02040503050406030204" pitchFamily="18" charset="0"/>
                            </a:rPr>
                          </m:ctrlPr>
                        </m:sSubPr>
                        <m:e>
                          <m:r>
                            <a:rPr lang="en-US" sz="1875" b="1" i="1">
                              <a:solidFill>
                                <a:prstClr val="black"/>
                              </a:solidFill>
                              <a:latin typeface="Cambria Math" panose="02040503050406030204" pitchFamily="18" charset="0"/>
                            </a:rPr>
                            <m:t>𝒂</m:t>
                          </m:r>
                        </m:e>
                        <m:sub>
                          <m:r>
                            <a:rPr lang="en-US" sz="1875" b="1" i="1">
                              <a:solidFill>
                                <a:prstClr val="black"/>
                              </a:solidFill>
                              <a:latin typeface="Cambria Math" panose="02040503050406030204" pitchFamily="18" charset="0"/>
                            </a:rPr>
                            <m:t>𝒊𝒏𝒅𝒐𝒐𝒓</m:t>
                          </m:r>
                        </m:sub>
                      </m:sSub>
                      <m:r>
                        <a:rPr lang="en-US" sz="1875" b="1" i="1">
                          <a:solidFill>
                            <a:prstClr val="black"/>
                          </a:solidFill>
                          <a:latin typeface="Cambria Math" panose="02040503050406030204" pitchFamily="18" charset="0"/>
                        </a:rPr>
                        <m:t>(</m:t>
                      </m:r>
                      <m:r>
                        <a:rPr lang="en-US" sz="1875" b="1" i="1">
                          <a:solidFill>
                            <a:prstClr val="black"/>
                          </a:solidFill>
                          <a:latin typeface="Cambria Math" panose="02040503050406030204" pitchFamily="18" charset="0"/>
                        </a:rPr>
                        <m:t>𝒃𝒐𝒘𝒍</m:t>
                      </m:r>
                      <m:r>
                        <a:rPr lang="en-US" sz="1875" b="1" i="1">
                          <a:solidFill>
                            <a:prstClr val="black"/>
                          </a:solidFill>
                          <a:latin typeface="Cambria Math" panose="02040503050406030204" pitchFamily="18" charset="0"/>
                        </a:rPr>
                        <m:t>)</m:t>
                      </m:r>
                    </m:oMath>
                  </m:oMathPara>
                </a14:m>
                <a:endParaRPr lang="en-US" sz="1875" b="1"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999B58AE-16D0-416D-8080-0DF99511B6E1}"/>
                  </a:ext>
                </a:extLst>
              </p:cNvPr>
              <p:cNvSpPr txBox="1">
                <a:spLocks noRot="1" noChangeAspect="1" noMove="1" noResize="1" noEditPoints="1" noAdjustHandles="1" noChangeArrowheads="1" noChangeShapeType="1" noTextEdit="1"/>
              </p:cNvSpPr>
              <p:nvPr/>
            </p:nvSpPr>
            <p:spPr>
              <a:xfrm>
                <a:off x="4546061" y="1484953"/>
                <a:ext cx="2464009" cy="380873"/>
              </a:xfrm>
              <a:prstGeom prst="rect">
                <a:avLst/>
              </a:prstGeom>
              <a:blipFill>
                <a:blip r:embed="rId4"/>
                <a:stretch>
                  <a:fillRect b="-17742"/>
                </a:stretch>
              </a:blipFill>
            </p:spPr>
            <p:txBody>
              <a:bodyPr/>
              <a:lstStyle/>
              <a:p>
                <a:r>
                  <a:rPr lang="en-US">
                    <a:noFill/>
                  </a:rPr>
                  <a:t> </a:t>
                </a:r>
              </a:p>
            </p:txBody>
          </p:sp>
        </mc:Fallback>
      </mc:AlternateContent>
    </p:spTree>
    <p:extLst>
      <p:ext uri="{BB962C8B-B14F-4D97-AF65-F5344CB8AC3E}">
        <p14:creationId xmlns:p14="http://schemas.microsoft.com/office/powerpoint/2010/main" val="320445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CA555AB-941D-4F3F-AAEA-FEA382CCBAE1}"/>
              </a:ext>
            </a:extLst>
          </p:cNvPr>
          <p:cNvSpPr/>
          <p:nvPr/>
        </p:nvSpPr>
        <p:spPr>
          <a:xfrm>
            <a:off x="0" y="0"/>
            <a:ext cx="1253744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48" name="Picture 47">
            <a:extLst>
              <a:ext uri="{FF2B5EF4-FFF2-40B4-BE49-F238E27FC236}">
                <a16:creationId xmlns:a16="http://schemas.microsoft.com/office/drawing/2014/main" id="{8CC35D89-8035-4960-A8D9-C45022334ADE}"/>
              </a:ext>
            </a:extLst>
          </p:cNvPr>
          <p:cNvPicPr>
            <a:picLocks noChangeAspect="1"/>
          </p:cNvPicPr>
          <p:nvPr/>
        </p:nvPicPr>
        <p:blipFill rotWithShape="1">
          <a:blip r:embed="rId2"/>
          <a:srcRect t="84442"/>
          <a:stretch/>
        </p:blipFill>
        <p:spPr>
          <a:xfrm>
            <a:off x="2282491" y="2515041"/>
            <a:ext cx="2524868" cy="743060"/>
          </a:xfrm>
          <a:prstGeom prst="rect">
            <a:avLst/>
          </a:prstGeom>
        </p:spPr>
      </p:pic>
      <p:sp>
        <p:nvSpPr>
          <p:cNvPr id="24" name="Oval 23">
            <a:extLst>
              <a:ext uri="{FF2B5EF4-FFF2-40B4-BE49-F238E27FC236}">
                <a16:creationId xmlns:a16="http://schemas.microsoft.com/office/drawing/2014/main" id="{4DFE4360-2030-41FE-A4FB-C7D7909048BE}"/>
              </a:ext>
            </a:extLst>
          </p:cNvPr>
          <p:cNvSpPr/>
          <p:nvPr/>
        </p:nvSpPr>
        <p:spPr>
          <a:xfrm>
            <a:off x="3460669" y="4021877"/>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19" name="Oval 18">
            <a:extLst>
              <a:ext uri="{FF2B5EF4-FFF2-40B4-BE49-F238E27FC236}">
                <a16:creationId xmlns:a16="http://schemas.microsoft.com/office/drawing/2014/main" id="{1051AFE8-0078-4862-BCDE-21EB47A6A670}"/>
              </a:ext>
            </a:extLst>
          </p:cNvPr>
          <p:cNvSpPr/>
          <p:nvPr/>
        </p:nvSpPr>
        <p:spPr>
          <a:xfrm>
            <a:off x="5100757" y="4018898"/>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20" name="Oval 19">
            <a:extLst>
              <a:ext uri="{FF2B5EF4-FFF2-40B4-BE49-F238E27FC236}">
                <a16:creationId xmlns:a16="http://schemas.microsoft.com/office/drawing/2014/main" id="{436F8874-3356-4F53-9299-AC5377C1C14C}"/>
              </a:ext>
            </a:extLst>
          </p:cNvPr>
          <p:cNvSpPr/>
          <p:nvPr/>
        </p:nvSpPr>
        <p:spPr>
          <a:xfrm>
            <a:off x="6740850" y="4024851"/>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25" name="Oval 24">
            <a:extLst>
              <a:ext uri="{FF2B5EF4-FFF2-40B4-BE49-F238E27FC236}">
                <a16:creationId xmlns:a16="http://schemas.microsoft.com/office/drawing/2014/main" id="{66355930-9EC1-473B-947D-43388BF23A36}"/>
              </a:ext>
            </a:extLst>
          </p:cNvPr>
          <p:cNvSpPr/>
          <p:nvPr/>
        </p:nvSpPr>
        <p:spPr>
          <a:xfrm>
            <a:off x="8416667" y="4021873"/>
            <a:ext cx="1134071" cy="1143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sp>
        <p:nvSpPr>
          <p:cNvPr id="2" name="TextBox 1">
            <a:extLst>
              <a:ext uri="{FF2B5EF4-FFF2-40B4-BE49-F238E27FC236}">
                <a16:creationId xmlns:a16="http://schemas.microsoft.com/office/drawing/2014/main" id="{3D877721-DDEA-4F60-ACC3-64A1496BBD19}"/>
              </a:ext>
            </a:extLst>
          </p:cNvPr>
          <p:cNvSpPr txBox="1"/>
          <p:nvPr/>
        </p:nvSpPr>
        <p:spPr>
          <a:xfrm>
            <a:off x="2225250" y="4439497"/>
            <a:ext cx="1332797"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Indoor</a:t>
            </a:r>
          </a:p>
        </p:txBody>
      </p:sp>
      <p:cxnSp>
        <p:nvCxnSpPr>
          <p:cNvPr id="14" name="Connector: Curved 13">
            <a:extLst>
              <a:ext uri="{FF2B5EF4-FFF2-40B4-BE49-F238E27FC236}">
                <a16:creationId xmlns:a16="http://schemas.microsoft.com/office/drawing/2014/main" id="{93295819-397E-4A7C-8E09-74B1F44A0287}"/>
              </a:ext>
            </a:extLst>
          </p:cNvPr>
          <p:cNvCxnSpPr>
            <a:stCxn id="24" idx="7"/>
            <a:endCxn id="19" idx="1"/>
          </p:cNvCxnSpPr>
          <p:nvPr/>
        </p:nvCxnSpPr>
        <p:spPr>
          <a:xfrm rot="5400000" flipH="1" flipV="1">
            <a:off x="4846259" y="3768687"/>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68BB858C-F70E-451E-ADD1-96021547EA6D}"/>
              </a:ext>
            </a:extLst>
          </p:cNvPr>
          <p:cNvCxnSpPr/>
          <p:nvPr/>
        </p:nvCxnSpPr>
        <p:spPr>
          <a:xfrm rot="5400000" flipH="1" flipV="1">
            <a:off x="6513601" y="3765708"/>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3C342AE-7361-40B1-B524-693A5AD5FC45}"/>
              </a:ext>
            </a:extLst>
          </p:cNvPr>
          <p:cNvCxnSpPr/>
          <p:nvPr/>
        </p:nvCxnSpPr>
        <p:spPr>
          <a:xfrm rot="5400000" flipH="1" flipV="1">
            <a:off x="8144304" y="3767199"/>
            <a:ext cx="2979" cy="838179"/>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0798F6C-5BA7-416A-BC05-B26DBEBD2F22}"/>
              </a:ext>
            </a:extLst>
          </p:cNvPr>
          <p:cNvCxnSpPr>
            <a:cxnSpLocks/>
          </p:cNvCxnSpPr>
          <p:nvPr/>
        </p:nvCxnSpPr>
        <p:spPr>
          <a:xfrm rot="5400000" flipH="1" flipV="1">
            <a:off x="4841744" y="4595813"/>
            <a:ext cx="2979" cy="838179"/>
          </a:xfrm>
          <a:prstGeom prst="curvedConnector3">
            <a:avLst>
              <a:gd name="adj1" fmla="val -14822392"/>
            </a:avLst>
          </a:prstGeom>
          <a:ln w="38100">
            <a:solidFill>
              <a:srgbClr val="C00000">
                <a:alpha val="1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9717B42-DE55-4056-B28D-89718C26E0F2}"/>
              </a:ext>
            </a:extLst>
          </p:cNvPr>
          <p:cNvCxnSpPr>
            <a:cxnSpLocks/>
          </p:cNvCxnSpPr>
          <p:nvPr/>
        </p:nvCxnSpPr>
        <p:spPr>
          <a:xfrm rot="5400000" flipH="1" flipV="1">
            <a:off x="6486349" y="4595813"/>
            <a:ext cx="2979" cy="838179"/>
          </a:xfrm>
          <a:prstGeom prst="curvedConnector3">
            <a:avLst>
              <a:gd name="adj1" fmla="val -14822392"/>
            </a:avLst>
          </a:prstGeom>
          <a:ln w="38100">
            <a:solidFill>
              <a:srgbClr val="C00000">
                <a:alpha val="1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619534A6-FCD2-44C4-9EE4-5C58D5C94975}"/>
              </a:ext>
            </a:extLst>
          </p:cNvPr>
          <p:cNvCxnSpPr>
            <a:cxnSpLocks/>
          </p:cNvCxnSpPr>
          <p:nvPr/>
        </p:nvCxnSpPr>
        <p:spPr>
          <a:xfrm rot="5400000" flipH="1" flipV="1">
            <a:off x="8154467" y="4545576"/>
            <a:ext cx="2979" cy="838179"/>
          </a:xfrm>
          <a:prstGeom prst="curvedConnector3">
            <a:avLst>
              <a:gd name="adj1" fmla="val -14822392"/>
            </a:avLst>
          </a:prstGeom>
          <a:ln w="38100">
            <a:solidFill>
              <a:srgbClr val="C00000">
                <a:alpha val="1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44109A-1194-4C95-AFE3-BCB04EFE1ECF}"/>
              </a:ext>
            </a:extLst>
          </p:cNvPr>
          <p:cNvSpPr txBox="1"/>
          <p:nvPr/>
        </p:nvSpPr>
        <p:spPr>
          <a:xfrm>
            <a:off x="4424145" y="3421928"/>
            <a:ext cx="777131"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0.87</a:t>
            </a:r>
          </a:p>
        </p:txBody>
      </p:sp>
      <p:sp>
        <p:nvSpPr>
          <p:cNvPr id="30" name="TextBox 29">
            <a:extLst>
              <a:ext uri="{FF2B5EF4-FFF2-40B4-BE49-F238E27FC236}">
                <a16:creationId xmlns:a16="http://schemas.microsoft.com/office/drawing/2014/main" id="{055F6D40-5B05-4CC5-886F-1B85FD33EF98}"/>
              </a:ext>
            </a:extLst>
          </p:cNvPr>
          <p:cNvSpPr txBox="1"/>
          <p:nvPr/>
        </p:nvSpPr>
        <p:spPr>
          <a:xfrm>
            <a:off x="4424145" y="5440733"/>
            <a:ext cx="793873" cy="380873"/>
          </a:xfrm>
          <a:prstGeom prst="rect">
            <a:avLst/>
          </a:prstGeom>
          <a:noFill/>
        </p:spPr>
        <p:txBody>
          <a:bodyPr wrap="square" rtlCol="0">
            <a:spAutoFit/>
          </a:bodyPr>
          <a:lstStyle/>
          <a:p>
            <a:pPr defTabSz="609585"/>
            <a:r>
              <a:rPr lang="en-US" sz="1875" b="1" dirty="0">
                <a:solidFill>
                  <a:srgbClr val="C00000">
                    <a:alpha val="10000"/>
                  </a:srgbClr>
                </a:solidFill>
                <a:latin typeface="Times New Roman" panose="02020603050405020304" pitchFamily="18" charset="0"/>
                <a:cs typeface="Times New Roman" panose="02020603050405020304" pitchFamily="18" charset="0"/>
              </a:rPr>
              <a:t>-0.87</a:t>
            </a:r>
          </a:p>
        </p:txBody>
      </p:sp>
      <p:sp>
        <p:nvSpPr>
          <p:cNvPr id="31" name="TextBox 30">
            <a:extLst>
              <a:ext uri="{FF2B5EF4-FFF2-40B4-BE49-F238E27FC236}">
                <a16:creationId xmlns:a16="http://schemas.microsoft.com/office/drawing/2014/main" id="{7DE504EA-9710-49DA-8B77-9D28A77FC26A}"/>
              </a:ext>
            </a:extLst>
          </p:cNvPr>
          <p:cNvSpPr txBox="1"/>
          <p:nvPr/>
        </p:nvSpPr>
        <p:spPr>
          <a:xfrm>
            <a:off x="6096003" y="3421928"/>
            <a:ext cx="782296"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0.99</a:t>
            </a:r>
          </a:p>
        </p:txBody>
      </p:sp>
      <p:sp>
        <p:nvSpPr>
          <p:cNvPr id="34" name="TextBox 33">
            <a:extLst>
              <a:ext uri="{FF2B5EF4-FFF2-40B4-BE49-F238E27FC236}">
                <a16:creationId xmlns:a16="http://schemas.microsoft.com/office/drawing/2014/main" id="{A12178D4-BA24-400A-A715-027C465AEF76}"/>
              </a:ext>
            </a:extLst>
          </p:cNvPr>
          <p:cNvSpPr txBox="1"/>
          <p:nvPr/>
        </p:nvSpPr>
        <p:spPr>
          <a:xfrm>
            <a:off x="6022144" y="5440732"/>
            <a:ext cx="838179" cy="380873"/>
          </a:xfrm>
          <a:prstGeom prst="rect">
            <a:avLst/>
          </a:prstGeom>
          <a:noFill/>
        </p:spPr>
        <p:txBody>
          <a:bodyPr wrap="square" rtlCol="0">
            <a:spAutoFit/>
          </a:bodyPr>
          <a:lstStyle/>
          <a:p>
            <a:pPr defTabSz="609585"/>
            <a:r>
              <a:rPr lang="en-US" sz="1875" b="1" dirty="0">
                <a:solidFill>
                  <a:srgbClr val="C00000">
                    <a:alpha val="10000"/>
                  </a:srgbClr>
                </a:solidFill>
                <a:latin typeface="Times New Roman" panose="02020603050405020304" pitchFamily="18" charset="0"/>
                <a:cs typeface="Times New Roman" panose="02020603050405020304" pitchFamily="18" charset="0"/>
              </a:rPr>
              <a:t>-0.99</a:t>
            </a:r>
          </a:p>
        </p:txBody>
      </p:sp>
      <p:sp>
        <p:nvSpPr>
          <p:cNvPr id="35" name="TextBox 34">
            <a:extLst>
              <a:ext uri="{FF2B5EF4-FFF2-40B4-BE49-F238E27FC236}">
                <a16:creationId xmlns:a16="http://schemas.microsoft.com/office/drawing/2014/main" id="{9119EF4C-821D-41B6-9891-8195D1689A97}"/>
              </a:ext>
            </a:extLst>
          </p:cNvPr>
          <p:cNvSpPr txBox="1"/>
          <p:nvPr/>
        </p:nvSpPr>
        <p:spPr>
          <a:xfrm>
            <a:off x="7917915" y="3421928"/>
            <a:ext cx="744359" cy="380873"/>
          </a:xfrm>
          <a:prstGeom prst="rect">
            <a:avLst/>
          </a:prstGeom>
          <a:noFill/>
        </p:spPr>
        <p:txBody>
          <a:bodyPr wrap="square" rtlCol="0">
            <a:spAutoFit/>
          </a:bodyPr>
          <a:lstStyle/>
          <a:p>
            <a:pPr defTabSz="609585"/>
            <a:r>
              <a:rPr lang="en-US" sz="1875" b="1" dirty="0">
                <a:solidFill>
                  <a:srgbClr val="0000FF"/>
                </a:solidFill>
                <a:latin typeface="Times New Roman" panose="02020603050405020304" pitchFamily="18" charset="0"/>
                <a:cs typeface="Times New Roman" panose="02020603050405020304" pitchFamily="18" charset="0"/>
              </a:rPr>
              <a:t>0.98</a:t>
            </a:r>
          </a:p>
        </p:txBody>
      </p:sp>
      <p:sp>
        <p:nvSpPr>
          <p:cNvPr id="36" name="TextBox 35">
            <a:extLst>
              <a:ext uri="{FF2B5EF4-FFF2-40B4-BE49-F238E27FC236}">
                <a16:creationId xmlns:a16="http://schemas.microsoft.com/office/drawing/2014/main" id="{9CE072D4-2AC3-4D69-AC5E-9BBC1FFB51A2}"/>
              </a:ext>
            </a:extLst>
          </p:cNvPr>
          <p:cNvSpPr txBox="1"/>
          <p:nvPr/>
        </p:nvSpPr>
        <p:spPr>
          <a:xfrm>
            <a:off x="7736866" y="5440733"/>
            <a:ext cx="925407" cy="380873"/>
          </a:xfrm>
          <a:prstGeom prst="rect">
            <a:avLst/>
          </a:prstGeom>
          <a:noFill/>
        </p:spPr>
        <p:txBody>
          <a:bodyPr wrap="square" rtlCol="0">
            <a:spAutoFit/>
          </a:bodyPr>
          <a:lstStyle/>
          <a:p>
            <a:pPr defTabSz="609585"/>
            <a:r>
              <a:rPr lang="en-US" sz="1875" b="1" dirty="0">
                <a:solidFill>
                  <a:srgbClr val="C00000">
                    <a:alpha val="10000"/>
                  </a:srgbClr>
                </a:solidFill>
                <a:latin typeface="Times New Roman" panose="02020603050405020304" pitchFamily="18" charset="0"/>
                <a:cs typeface="Times New Roman" panose="02020603050405020304" pitchFamily="18" charset="0"/>
              </a:rPr>
              <a:t>-0.98</a:t>
            </a:r>
          </a:p>
        </p:txBody>
      </p:sp>
      <p:pic>
        <p:nvPicPr>
          <p:cNvPr id="4" name="Picture 3">
            <a:extLst>
              <a:ext uri="{FF2B5EF4-FFF2-40B4-BE49-F238E27FC236}">
                <a16:creationId xmlns:a16="http://schemas.microsoft.com/office/drawing/2014/main" id="{E05C326E-D689-4EA5-95CC-4145663FCC59}"/>
              </a:ext>
            </a:extLst>
          </p:cNvPr>
          <p:cNvPicPr>
            <a:picLocks noChangeAspect="1"/>
          </p:cNvPicPr>
          <p:nvPr/>
        </p:nvPicPr>
        <p:blipFill rotWithShape="1">
          <a:blip r:embed="rId2"/>
          <a:srcRect t="-1" b="49595"/>
          <a:stretch/>
        </p:blipFill>
        <p:spPr>
          <a:xfrm>
            <a:off x="2282493" y="107526"/>
            <a:ext cx="2524868" cy="2407513"/>
          </a:xfrm>
          <a:prstGeom prst="rect">
            <a:avLst/>
          </a:prstGeom>
        </p:spPr>
      </p:pic>
      <p:sp>
        <p:nvSpPr>
          <p:cNvPr id="5" name="TextBox 4">
            <a:extLst>
              <a:ext uri="{FF2B5EF4-FFF2-40B4-BE49-F238E27FC236}">
                <a16:creationId xmlns:a16="http://schemas.microsoft.com/office/drawing/2014/main" id="{3F5685D7-DCAB-4F17-AB5C-75549129E175}"/>
              </a:ext>
            </a:extLst>
          </p:cNvPr>
          <p:cNvSpPr txBox="1"/>
          <p:nvPr/>
        </p:nvSpPr>
        <p:spPr>
          <a:xfrm>
            <a:off x="2615312" y="66993"/>
            <a:ext cx="2304737" cy="1102418"/>
          </a:xfrm>
          <a:prstGeom prst="rect">
            <a:avLst/>
          </a:prstGeom>
          <a:noFill/>
        </p:spPr>
        <p:txBody>
          <a:bodyPr wrap="square" rtlCol="0">
            <a:spAutoFit/>
          </a:bodyPr>
          <a:lstStyle/>
          <a:p>
            <a:pPr defTabSz="609585"/>
            <a:r>
              <a:rPr lang="en-US" sz="2188" b="1" dirty="0">
                <a:solidFill>
                  <a:prstClr val="black"/>
                </a:solidFill>
                <a:latin typeface="Times New Roman" panose="02020603050405020304" pitchFamily="18" charset="0"/>
                <a:cs typeface="Times New Roman" panose="02020603050405020304" pitchFamily="18" charset="0"/>
              </a:rPr>
              <a:t>Dynamic Attribute Signatures</a:t>
            </a:r>
          </a:p>
        </p:txBody>
      </p:sp>
      <p:sp>
        <p:nvSpPr>
          <p:cNvPr id="49" name="Rectangle: Rounded Corners 48">
            <a:extLst>
              <a:ext uri="{FF2B5EF4-FFF2-40B4-BE49-F238E27FC236}">
                <a16:creationId xmlns:a16="http://schemas.microsoft.com/office/drawing/2014/main" id="{19CB1BF0-F362-4DA2-95E3-CDABCDC7F223}"/>
              </a:ext>
            </a:extLst>
          </p:cNvPr>
          <p:cNvSpPr/>
          <p:nvPr/>
        </p:nvSpPr>
        <p:spPr>
          <a:xfrm>
            <a:off x="2282490" y="1596897"/>
            <a:ext cx="2524869" cy="158457"/>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0" name="Rectangle: Rounded Corners 49">
            <a:extLst>
              <a:ext uri="{FF2B5EF4-FFF2-40B4-BE49-F238E27FC236}">
                <a16:creationId xmlns:a16="http://schemas.microsoft.com/office/drawing/2014/main" id="{C335A05A-1C11-4AF7-A567-9CB32C35DE64}"/>
              </a:ext>
            </a:extLst>
          </p:cNvPr>
          <p:cNvSpPr/>
          <p:nvPr/>
        </p:nvSpPr>
        <p:spPr>
          <a:xfrm>
            <a:off x="4470507" y="252959"/>
            <a:ext cx="318115" cy="2407515"/>
          </a:xfrm>
          <a:prstGeom prst="roundRect">
            <a:avLst/>
          </a:prstGeom>
          <a:noFill/>
          <a:ln w="508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10" name="Rectangle 9">
            <a:extLst>
              <a:ext uri="{FF2B5EF4-FFF2-40B4-BE49-F238E27FC236}">
                <a16:creationId xmlns:a16="http://schemas.microsoft.com/office/drawing/2014/main" id="{34EBC5D6-C858-4128-B1A4-DDA7055F19E4}"/>
              </a:ext>
            </a:extLst>
          </p:cNvPr>
          <p:cNvSpPr/>
          <p:nvPr/>
        </p:nvSpPr>
        <p:spPr>
          <a:xfrm>
            <a:off x="2065981" y="48256"/>
            <a:ext cx="2891543" cy="3279984"/>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grpSp>
        <p:nvGrpSpPr>
          <p:cNvPr id="28" name="Group 27">
            <a:extLst>
              <a:ext uri="{FF2B5EF4-FFF2-40B4-BE49-F238E27FC236}">
                <a16:creationId xmlns:a16="http://schemas.microsoft.com/office/drawing/2014/main" id="{A1FE1C64-F2B5-493B-B1E7-453288D3992D}"/>
              </a:ext>
            </a:extLst>
          </p:cNvPr>
          <p:cNvGrpSpPr/>
          <p:nvPr/>
        </p:nvGrpSpPr>
        <p:grpSpPr>
          <a:xfrm>
            <a:off x="5853322" y="1423937"/>
            <a:ext cx="4129188" cy="860631"/>
            <a:chOff x="6001759" y="2220496"/>
            <a:chExt cx="9744110" cy="1838335"/>
          </a:xfrm>
        </p:grpSpPr>
        <p:sp>
          <p:nvSpPr>
            <p:cNvPr id="37" name="Oval 36">
              <a:extLst>
                <a:ext uri="{FF2B5EF4-FFF2-40B4-BE49-F238E27FC236}">
                  <a16:creationId xmlns:a16="http://schemas.microsoft.com/office/drawing/2014/main" id="{12885103-9CC4-4C34-B626-A2D8884E5AC5}"/>
                </a:ext>
              </a:extLst>
            </p:cNvPr>
            <p:cNvSpPr/>
            <p:nvPr/>
          </p:nvSpPr>
          <p:spPr>
            <a:xfrm>
              <a:off x="6001759" y="2225261"/>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a</a:t>
              </a:r>
            </a:p>
          </p:txBody>
        </p:sp>
        <p:sp>
          <p:nvSpPr>
            <p:cNvPr id="38" name="Oval 37">
              <a:extLst>
                <a:ext uri="{FF2B5EF4-FFF2-40B4-BE49-F238E27FC236}">
                  <a16:creationId xmlns:a16="http://schemas.microsoft.com/office/drawing/2014/main" id="{15FD2E0D-6B93-4016-9838-2B658A035F3B}"/>
                </a:ext>
              </a:extLst>
            </p:cNvPr>
            <p:cNvSpPr/>
            <p:nvPr/>
          </p:nvSpPr>
          <p:spPr>
            <a:xfrm>
              <a:off x="8625900" y="2220496"/>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b</a:t>
              </a:r>
            </a:p>
          </p:txBody>
        </p:sp>
        <p:sp>
          <p:nvSpPr>
            <p:cNvPr id="39" name="Oval 38">
              <a:extLst>
                <a:ext uri="{FF2B5EF4-FFF2-40B4-BE49-F238E27FC236}">
                  <a16:creationId xmlns:a16="http://schemas.microsoft.com/office/drawing/2014/main" id="{42FF864F-409C-4DA7-81AE-971E9F9DAA52}"/>
                </a:ext>
              </a:extLst>
            </p:cNvPr>
            <p:cNvSpPr/>
            <p:nvPr/>
          </p:nvSpPr>
          <p:spPr>
            <a:xfrm>
              <a:off x="11250048" y="2230020"/>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c</a:t>
              </a:r>
            </a:p>
          </p:txBody>
        </p:sp>
        <p:sp>
          <p:nvSpPr>
            <p:cNvPr id="40" name="Oval 39">
              <a:extLst>
                <a:ext uri="{FF2B5EF4-FFF2-40B4-BE49-F238E27FC236}">
                  <a16:creationId xmlns:a16="http://schemas.microsoft.com/office/drawing/2014/main" id="{5EE304CB-0066-4C7B-8471-6ACD9A7576D9}"/>
                </a:ext>
              </a:extLst>
            </p:cNvPr>
            <p:cNvSpPr/>
            <p:nvPr/>
          </p:nvSpPr>
          <p:spPr>
            <a:xfrm>
              <a:off x="13931356" y="2225255"/>
              <a:ext cx="1814513" cy="18288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3751" b="1" dirty="0">
                  <a:solidFill>
                    <a:prstClr val="black"/>
                  </a:solidFill>
                  <a:latin typeface="Arial"/>
                </a:rPr>
                <a:t>d</a:t>
              </a:r>
            </a:p>
          </p:txBody>
        </p:sp>
      </p:grpSp>
      <p:sp>
        <p:nvSpPr>
          <p:cNvPr id="44" name="Arrow: Right 43">
            <a:extLst>
              <a:ext uri="{FF2B5EF4-FFF2-40B4-BE49-F238E27FC236}">
                <a16:creationId xmlns:a16="http://schemas.microsoft.com/office/drawing/2014/main" id="{4406F39B-97C7-492D-9255-4A63927AF649}"/>
              </a:ext>
            </a:extLst>
          </p:cNvPr>
          <p:cNvSpPr/>
          <p:nvPr/>
        </p:nvSpPr>
        <p:spPr>
          <a:xfrm>
            <a:off x="5014761" y="1405665"/>
            <a:ext cx="373027" cy="50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F0C7C4E-0B3D-4503-98B3-70558CD00C3D}"/>
                  </a:ext>
                </a:extLst>
              </p:cNvPr>
              <p:cNvSpPr txBox="1"/>
              <p:nvPr/>
            </p:nvSpPr>
            <p:spPr>
              <a:xfrm>
                <a:off x="5356691" y="408105"/>
                <a:ext cx="5025560" cy="765722"/>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Temporal Rule (1): </a:t>
                </a:r>
              </a:p>
              <a:p>
                <a:pPr algn="ctr" defTabSz="609585"/>
                <a14:m>
                  <m:oMath xmlns:m="http://schemas.openxmlformats.org/officeDocument/2006/math">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𝒂</m:t>
                        </m:r>
                      </m:e>
                      <m:sub>
                        <m:r>
                          <a:rPr lang="en-US" sz="2000" b="1" i="1">
                            <a:solidFill>
                              <a:prstClr val="black"/>
                            </a:solidFill>
                            <a:latin typeface="Cambria Math" panose="02040503050406030204" pitchFamily="18" charset="0"/>
                          </a:rPr>
                          <m:t>𝒊𝒏𝒅𝒐𝒐𝒓</m:t>
                        </m:r>
                      </m:sub>
                    </m:sSub>
                    <m:r>
                      <a:rPr lang="en-US" sz="2000" b="1" i="1">
                        <a:solidFill>
                          <a:prstClr val="black"/>
                        </a:solidFill>
                        <a:latin typeface="Cambria Math" panose="02040503050406030204" pitchFamily="18" charset="0"/>
                      </a:rPr>
                      <m:t>(</m:t>
                    </m:r>
                    <m:r>
                      <a:rPr lang="en-US" sz="2000" b="1" i="1">
                        <a:solidFill>
                          <a:prstClr val="black"/>
                        </a:solidFill>
                        <a:latin typeface="Cambria Math" panose="02040503050406030204" pitchFamily="18" charset="0"/>
                      </a:rPr>
                      <m:t>𝒃𝒐𝒘𝒍</m:t>
                    </m:r>
                    <m:r>
                      <a:rPr lang="en-US" sz="2000" b="1" i="1">
                        <a:solidFill>
                          <a:prstClr val="black"/>
                        </a:solidFill>
                        <a:latin typeface="Cambria Math" panose="02040503050406030204" pitchFamily="18" charset="0"/>
                      </a:rPr>
                      <m:t>)</m:t>
                    </m:r>
                  </m:oMath>
                </a14:m>
                <a:r>
                  <a:rPr lang="en-US" sz="2000" b="1" dirty="0">
                    <a:solidFill>
                      <a:prstClr val="black"/>
                    </a:solidFill>
                    <a:latin typeface="Times New Roman" panose="02020603050405020304" pitchFamily="18" charset="0"/>
                    <a:cs typeface="Times New Roman" panose="02020603050405020304" pitchFamily="18" charset="0"/>
                  </a:rPr>
                  <a:t>: </a:t>
                </a:r>
                <a:r>
                  <a:rPr lang="en-US" sz="2188" b="1" i="1" dirty="0">
                    <a:solidFill>
                      <a:prstClr val="black"/>
                    </a:solidFill>
                    <a:latin typeface="Times New Roman" panose="02020603050405020304" pitchFamily="18" charset="0"/>
                    <a:cs typeface="Times New Roman" panose="02020603050405020304" pitchFamily="18" charset="0"/>
                  </a:rPr>
                  <a:t>“Throughout”</a:t>
                </a:r>
              </a:p>
            </p:txBody>
          </p:sp>
        </mc:Choice>
        <mc:Fallback xmlns="">
          <p:sp>
            <p:nvSpPr>
              <p:cNvPr id="45" name="TextBox 44">
                <a:extLst>
                  <a:ext uri="{FF2B5EF4-FFF2-40B4-BE49-F238E27FC236}">
                    <a16:creationId xmlns:a16="http://schemas.microsoft.com/office/drawing/2014/main" id="{0F0C7C4E-0B3D-4503-98B3-70558CD00C3D}"/>
                  </a:ext>
                </a:extLst>
              </p:cNvPr>
              <p:cNvSpPr txBox="1">
                <a:spLocks noRot="1" noChangeAspect="1" noMove="1" noResize="1" noEditPoints="1" noAdjustHandles="1" noChangeArrowheads="1" noChangeShapeType="1" noTextEdit="1"/>
              </p:cNvSpPr>
              <p:nvPr/>
            </p:nvSpPr>
            <p:spPr>
              <a:xfrm>
                <a:off x="5356691" y="408105"/>
                <a:ext cx="5025560" cy="765722"/>
              </a:xfrm>
              <a:prstGeom prst="rect">
                <a:avLst/>
              </a:prstGeom>
              <a:blipFill>
                <a:blip r:embed="rId3"/>
                <a:stretch>
                  <a:fillRect t="-5556" b="-15079"/>
                </a:stretch>
              </a:blipFill>
            </p:spPr>
            <p:txBody>
              <a:bodyPr/>
              <a:lstStyle/>
              <a:p>
                <a:r>
                  <a:rPr lang="en-US">
                    <a:noFill/>
                  </a:rPr>
                  <a:t> </a:t>
                </a:r>
              </a:p>
            </p:txBody>
          </p:sp>
        </mc:Fallback>
      </mc:AlternateContent>
      <p:sp>
        <p:nvSpPr>
          <p:cNvPr id="47" name="Rectangle 46">
            <a:extLst>
              <a:ext uri="{FF2B5EF4-FFF2-40B4-BE49-F238E27FC236}">
                <a16:creationId xmlns:a16="http://schemas.microsoft.com/office/drawing/2014/main" id="{1CF89E83-9BDF-44D0-89BC-AB0E0F706CA4}"/>
              </a:ext>
            </a:extLst>
          </p:cNvPr>
          <p:cNvSpPr/>
          <p:nvPr/>
        </p:nvSpPr>
        <p:spPr>
          <a:xfrm>
            <a:off x="5414551" y="283647"/>
            <a:ext cx="4874011" cy="2330363"/>
          </a:xfrm>
          <a:prstGeom prst="rect">
            <a:avLst/>
          </a:prstGeom>
          <a:solidFill>
            <a:schemeClr val="bg1">
              <a:lumMod val="85000"/>
              <a:alpha val="3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dirty="0">
              <a:solidFill>
                <a:prstClr val="white"/>
              </a:solidFill>
              <a:latin typeface="Arial"/>
            </a:endParaRPr>
          </a:p>
        </p:txBody>
      </p:sp>
      <p:cxnSp>
        <p:nvCxnSpPr>
          <p:cNvPr id="52" name="Connector: Curved 51">
            <a:extLst>
              <a:ext uri="{FF2B5EF4-FFF2-40B4-BE49-F238E27FC236}">
                <a16:creationId xmlns:a16="http://schemas.microsoft.com/office/drawing/2014/main" id="{8B5794E6-8F39-4098-8ADE-349FD5D6E49C}"/>
              </a:ext>
            </a:extLst>
          </p:cNvPr>
          <p:cNvCxnSpPr/>
          <p:nvPr/>
        </p:nvCxnSpPr>
        <p:spPr>
          <a:xfrm rot="5400000" flipH="1" flipV="1">
            <a:off x="9028815" y="1265170"/>
            <a:ext cx="2231" cy="568301"/>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0D09C962-4E9D-4A47-BF63-7FDC09D986B0}"/>
              </a:ext>
            </a:extLst>
          </p:cNvPr>
          <p:cNvCxnSpPr/>
          <p:nvPr/>
        </p:nvCxnSpPr>
        <p:spPr>
          <a:xfrm rot="5400000" flipH="1" flipV="1">
            <a:off x="7923291" y="1265170"/>
            <a:ext cx="2231" cy="568301"/>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45C50F59-7A68-4AAF-8CFD-F4EDA82C3BAD}"/>
              </a:ext>
            </a:extLst>
          </p:cNvPr>
          <p:cNvCxnSpPr/>
          <p:nvPr/>
        </p:nvCxnSpPr>
        <p:spPr>
          <a:xfrm rot="5400000" flipH="1" flipV="1">
            <a:off x="6813691" y="1276088"/>
            <a:ext cx="2231" cy="568301"/>
          </a:xfrm>
          <a:prstGeom prst="curvedConnector3">
            <a:avLst>
              <a:gd name="adj1" fmla="val 13663924"/>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5" name="Arrow: Right 54">
            <a:extLst>
              <a:ext uri="{FF2B5EF4-FFF2-40B4-BE49-F238E27FC236}">
                <a16:creationId xmlns:a16="http://schemas.microsoft.com/office/drawing/2014/main" id="{2B2B5E11-441B-48BE-BB9F-139F29CFF212}"/>
              </a:ext>
            </a:extLst>
          </p:cNvPr>
          <p:cNvSpPr/>
          <p:nvPr/>
        </p:nvSpPr>
        <p:spPr>
          <a:xfrm rot="5400000">
            <a:off x="7451389" y="2894765"/>
            <a:ext cx="637796" cy="5059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125">
              <a:solidFill>
                <a:prstClr val="white"/>
              </a:solidFill>
              <a:latin typeface="Arial"/>
            </a:endParaRPr>
          </a:p>
        </p:txBody>
      </p:sp>
      <p:sp>
        <p:nvSpPr>
          <p:cNvPr id="56" name="TextBox 55">
            <a:extLst>
              <a:ext uri="{FF2B5EF4-FFF2-40B4-BE49-F238E27FC236}">
                <a16:creationId xmlns:a16="http://schemas.microsoft.com/office/drawing/2014/main" id="{C5C37D8E-82FF-49FA-AAD3-A74343B8E18E}"/>
              </a:ext>
            </a:extLst>
          </p:cNvPr>
          <p:cNvSpPr txBox="1"/>
          <p:nvPr/>
        </p:nvSpPr>
        <p:spPr>
          <a:xfrm>
            <a:off x="7978678" y="2908287"/>
            <a:ext cx="1534201" cy="429028"/>
          </a:xfrm>
          <a:prstGeom prst="rect">
            <a:avLst/>
          </a:prstGeom>
          <a:noFill/>
        </p:spPr>
        <p:txBody>
          <a:bodyPr wrap="square" rtlCol="0">
            <a:spAutoFit/>
          </a:bodyPr>
          <a:lstStyle/>
          <a:p>
            <a:pPr algn="ctr" defTabSz="609585"/>
            <a:r>
              <a:rPr lang="en-US" sz="2188" b="1" dirty="0">
                <a:solidFill>
                  <a:prstClr val="black"/>
                </a:solidFill>
                <a:latin typeface="Times New Roman" panose="02020603050405020304" pitchFamily="18" charset="0"/>
                <a:cs typeface="Times New Roman" panose="02020603050405020304" pitchFamily="18" charset="0"/>
              </a:rPr>
              <a:t>Compose</a:t>
            </a:r>
            <a:endParaRPr lang="en-US" sz="2188" b="1" i="1"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98CA443-C96F-468B-98BC-A3F7FA9424C3}"/>
                  </a:ext>
                </a:extLst>
              </p:cNvPr>
              <p:cNvSpPr txBox="1"/>
              <p:nvPr/>
            </p:nvSpPr>
            <p:spPr>
              <a:xfrm>
                <a:off x="2986548" y="6053466"/>
                <a:ext cx="5465214" cy="542071"/>
              </a:xfrm>
              <a:prstGeom prst="rect">
                <a:avLst/>
              </a:prstGeom>
              <a:noFill/>
            </p:spPr>
            <p:txBody>
              <a:bodyPr wrap="none" lIns="0" tIns="0" rIns="0" bIns="0" rtlCol="0">
                <a:spAutoFit/>
              </a:bodyPr>
              <a:lstStyle/>
              <a:p>
                <a:pPr defTabSz="609585"/>
                <a14:m>
                  <m:oMathPara xmlns:m="http://schemas.openxmlformats.org/officeDocument/2006/math">
                    <m:oMathParaPr>
                      <m:jc m:val="centerGroup"/>
                    </m:oMathParaPr>
                    <m:oMath xmlns:m="http://schemas.openxmlformats.org/officeDocument/2006/math">
                      <m:r>
                        <a:rPr lang="en-US" sz="1875" i="1">
                          <a:solidFill>
                            <a:prstClr val="black"/>
                          </a:solidFill>
                          <a:latin typeface="Cambria Math" panose="02040503050406030204" pitchFamily="18" charset="0"/>
                        </a:rPr>
                        <m:t>𝑠𝑐𝑜𝑟</m:t>
                      </m:r>
                      <m:sSub>
                        <m:sSubPr>
                          <m:ctrlPr>
                            <a:rPr lang="en-US" sz="1875" i="1">
                              <a:solidFill>
                                <a:prstClr val="black"/>
                              </a:solidFill>
                              <a:latin typeface="Cambria Math" panose="02040503050406030204" pitchFamily="18" charset="0"/>
                            </a:rPr>
                          </m:ctrlPr>
                        </m:sSubPr>
                        <m:e>
                          <m:r>
                            <a:rPr lang="en-US" sz="1875" i="1">
                              <a:solidFill>
                                <a:prstClr val="black"/>
                              </a:solidFill>
                              <a:latin typeface="Cambria Math" panose="02040503050406030204" pitchFamily="18" charset="0"/>
                            </a:rPr>
                            <m:t>𝑒</m:t>
                          </m:r>
                        </m:e>
                        <m:sub>
                          <m:r>
                            <a:rPr lang="en-US" sz="1875" i="1">
                              <a:solidFill>
                                <a:prstClr val="black"/>
                              </a:solidFill>
                              <a:latin typeface="Cambria Math" panose="02040503050406030204" pitchFamily="18" charset="0"/>
                            </a:rPr>
                            <m:t>𝑖𝑛𝑑𝑜𝑜𝑟</m:t>
                          </m:r>
                        </m:sub>
                      </m:sSub>
                      <m:r>
                        <a:rPr lang="en-US" sz="1875" i="1">
                          <a:solidFill>
                            <a:prstClr val="black"/>
                          </a:solidFill>
                          <a:latin typeface="Cambria Math" panose="02040503050406030204" pitchFamily="18" charset="0"/>
                        </a:rPr>
                        <m:t>(</m:t>
                      </m:r>
                      <m:r>
                        <a:rPr lang="en-US" sz="1875" i="1">
                          <a:solidFill>
                            <a:prstClr val="black"/>
                          </a:solidFill>
                          <a:latin typeface="Cambria Math" panose="02040503050406030204" pitchFamily="18" charset="0"/>
                        </a:rPr>
                        <m:t>𝐵𝑜𝑤𝑙</m:t>
                      </m:r>
                      <m:r>
                        <a:rPr lang="en-US" sz="1875" i="1">
                          <a:solidFill>
                            <a:prstClr val="black"/>
                          </a:solidFill>
                          <a:latin typeface="Cambria Math" panose="02040503050406030204" pitchFamily="18" charset="0"/>
                        </a:rPr>
                        <m:t>)=</m:t>
                      </m:r>
                      <m:f>
                        <m:fPr>
                          <m:ctrlPr>
                            <a:rPr lang="en-US" sz="1875" i="1">
                              <a:solidFill>
                                <a:prstClr val="black"/>
                              </a:solidFill>
                              <a:latin typeface="Cambria Math" panose="02040503050406030204" pitchFamily="18" charset="0"/>
                            </a:rPr>
                          </m:ctrlPr>
                        </m:fPr>
                        <m:num>
                          <m:r>
                            <a:rPr lang="en-US" sz="1875" i="1">
                              <a:solidFill>
                                <a:prstClr val="black"/>
                              </a:solidFill>
                              <a:latin typeface="Cambria Math" panose="02040503050406030204" pitchFamily="18" charset="0"/>
                            </a:rPr>
                            <m:t>1</m:t>
                          </m:r>
                        </m:num>
                        <m:den>
                          <m:r>
                            <a:rPr lang="en-US" sz="1875" i="1">
                              <a:solidFill>
                                <a:prstClr val="black"/>
                              </a:solidFill>
                              <a:latin typeface="Cambria Math" panose="02040503050406030204" pitchFamily="18" charset="0"/>
                            </a:rPr>
                            <m:t>3</m:t>
                          </m:r>
                        </m:den>
                      </m:f>
                      <m:r>
                        <a:rPr lang="en-US" sz="1875" i="1">
                          <a:solidFill>
                            <a:prstClr val="black"/>
                          </a:solidFill>
                          <a:latin typeface="Cambria Math" panose="02040503050406030204" pitchFamily="18" charset="0"/>
                        </a:rPr>
                        <m:t> (</m:t>
                      </m:r>
                      <m:r>
                        <a:rPr lang="en-US" sz="1875" i="1">
                          <a:solidFill>
                            <a:srgbClr val="0000FF"/>
                          </a:solidFill>
                          <a:latin typeface="Cambria Math" panose="02040503050406030204" pitchFamily="18" charset="0"/>
                        </a:rPr>
                        <m:t>0.87</m:t>
                      </m:r>
                      <m:r>
                        <a:rPr lang="en-US" sz="1875" i="1">
                          <a:solidFill>
                            <a:prstClr val="black"/>
                          </a:solidFill>
                          <a:latin typeface="Cambria Math" panose="02040503050406030204" pitchFamily="18" charset="0"/>
                        </a:rPr>
                        <m:t>+</m:t>
                      </m:r>
                      <m:r>
                        <a:rPr lang="en-US" sz="1875" i="1">
                          <a:solidFill>
                            <a:srgbClr val="0000FF"/>
                          </a:solidFill>
                          <a:latin typeface="Cambria Math" panose="02040503050406030204" pitchFamily="18" charset="0"/>
                        </a:rPr>
                        <m:t>0.99</m:t>
                      </m:r>
                      <m:r>
                        <a:rPr lang="en-US" sz="1875" i="1">
                          <a:solidFill>
                            <a:prstClr val="black"/>
                          </a:solidFill>
                          <a:latin typeface="Cambria Math" panose="02040503050406030204" pitchFamily="18" charset="0"/>
                        </a:rPr>
                        <m:t>+</m:t>
                      </m:r>
                      <m:r>
                        <a:rPr lang="en-US" sz="1875" i="1">
                          <a:solidFill>
                            <a:srgbClr val="0000FF"/>
                          </a:solidFill>
                          <a:latin typeface="Cambria Math" panose="02040503050406030204" pitchFamily="18" charset="0"/>
                        </a:rPr>
                        <m:t>0.98)</m:t>
                      </m:r>
                      <m:r>
                        <a:rPr lang="en-US" sz="1875" i="1">
                          <a:solidFill>
                            <a:prstClr val="black"/>
                          </a:solidFill>
                          <a:latin typeface="Cambria Math" panose="02040503050406030204" pitchFamily="18" charset="0"/>
                        </a:rPr>
                        <m:t>=0.95 </m:t>
                      </m:r>
                    </m:oMath>
                  </m:oMathPara>
                </a14:m>
                <a:endParaRPr lang="en-US" sz="1875" dirty="0">
                  <a:solidFill>
                    <a:prstClr val="black"/>
                  </a:solidFill>
                  <a:latin typeface="Arial"/>
                </a:endParaRPr>
              </a:p>
            </p:txBody>
          </p:sp>
        </mc:Choice>
        <mc:Fallback xmlns="">
          <p:sp>
            <p:nvSpPr>
              <p:cNvPr id="58" name="TextBox 57">
                <a:extLst>
                  <a:ext uri="{FF2B5EF4-FFF2-40B4-BE49-F238E27FC236}">
                    <a16:creationId xmlns:a16="http://schemas.microsoft.com/office/drawing/2014/main" id="{A98CA443-C96F-468B-98BC-A3F7FA9424C3}"/>
                  </a:ext>
                </a:extLst>
              </p:cNvPr>
              <p:cNvSpPr txBox="1">
                <a:spLocks noRot="1" noChangeAspect="1" noMove="1" noResize="1" noEditPoints="1" noAdjustHandles="1" noChangeArrowheads="1" noChangeShapeType="1" noTextEdit="1"/>
              </p:cNvSpPr>
              <p:nvPr/>
            </p:nvSpPr>
            <p:spPr>
              <a:xfrm>
                <a:off x="2986548" y="6053466"/>
                <a:ext cx="5465214" cy="542071"/>
              </a:xfrm>
              <a:prstGeom prst="rect">
                <a:avLst/>
              </a:prstGeom>
              <a:blipFill>
                <a:blip r:embed="rId4"/>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F021191-9C96-4145-8459-11BCDC183888}"/>
              </a:ext>
            </a:extLst>
          </p:cNvPr>
          <p:cNvSpPr txBox="1"/>
          <p:nvPr/>
        </p:nvSpPr>
        <p:spPr>
          <a:xfrm>
            <a:off x="9512879" y="5201955"/>
            <a:ext cx="1636472" cy="1535420"/>
          </a:xfrm>
          <a:prstGeom prst="rect">
            <a:avLst/>
          </a:prstGeom>
          <a:noFill/>
        </p:spPr>
        <p:txBody>
          <a:bodyPr wrap="square" rtlCol="0">
            <a:spAutoFit/>
          </a:bodyPr>
          <a:lstStyle/>
          <a:p>
            <a:pPr defTabSz="609585"/>
            <a:r>
              <a:rPr lang="en-US" sz="1563" b="1" dirty="0">
                <a:solidFill>
                  <a:prstClr val="black"/>
                </a:solidFill>
                <a:latin typeface="Arial"/>
              </a:rPr>
              <a:t>“Score closer to 1 means predictions match well with action signatures”</a:t>
            </a:r>
          </a:p>
        </p:txBody>
      </p:sp>
    </p:spTree>
    <p:extLst>
      <p:ext uri="{BB962C8B-B14F-4D97-AF65-F5344CB8AC3E}">
        <p14:creationId xmlns:p14="http://schemas.microsoft.com/office/powerpoint/2010/main" val="1307154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Dynamic attributes are effective for modeling actions</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2"/>
          <a:stretch>
            <a:fillRect/>
          </a:stretch>
        </p:blipFill>
        <p:spPr>
          <a:xfrm>
            <a:off x="9408483" y="6502903"/>
            <a:ext cx="2336851" cy="249264"/>
          </a:xfrm>
        </p:spPr>
      </p:pic>
      <p:pic>
        <p:nvPicPr>
          <p:cNvPr id="8" name="Content Placeholder 7" descr="A screenshot of a video game&#10;&#10;Description automatically generated">
            <a:extLst>
              <a:ext uri="{FF2B5EF4-FFF2-40B4-BE49-F238E27FC236}">
                <a16:creationId xmlns:a16="http://schemas.microsoft.com/office/drawing/2014/main" id="{23F401EF-7090-456B-AA3A-1F599F5DF9F1}"/>
              </a:ext>
            </a:extLst>
          </p:cNvPr>
          <p:cNvPicPr>
            <a:picLocks noGrp="1" noChangeAspect="1"/>
          </p:cNvPicPr>
          <p:nvPr>
            <p:ph idx="11"/>
          </p:nvPr>
        </p:nvPicPr>
        <p:blipFill>
          <a:blip r:embed="rId3"/>
          <a:stretch>
            <a:fillRect/>
          </a:stretch>
        </p:blipFill>
        <p:spPr>
          <a:xfrm>
            <a:off x="341805" y="2937933"/>
            <a:ext cx="6004019" cy="3373967"/>
          </a:xfrm>
        </p:spPr>
      </p:pic>
      <p:sp>
        <p:nvSpPr>
          <p:cNvPr id="7" name="TextBox 6">
            <a:extLst>
              <a:ext uri="{FF2B5EF4-FFF2-40B4-BE49-F238E27FC236}">
                <a16:creationId xmlns:a16="http://schemas.microsoft.com/office/drawing/2014/main" id="{7E90F987-C1E3-4B93-A754-66662B04A5C2}"/>
              </a:ext>
            </a:extLst>
          </p:cNvPr>
          <p:cNvSpPr txBox="1"/>
          <p:nvPr/>
        </p:nvSpPr>
        <p:spPr>
          <a:xfrm>
            <a:off x="199085" y="1427125"/>
            <a:ext cx="11810881" cy="1200329"/>
          </a:xfrm>
          <a:prstGeom prst="rect">
            <a:avLst/>
          </a:prstGeom>
          <a:noFill/>
        </p:spPr>
        <p:txBody>
          <a:bodyPr wrap="square" rtlCol="0">
            <a:spAutoFit/>
          </a:bodyPr>
          <a:lstStyle/>
          <a:p>
            <a:pPr defTabSz="609585"/>
            <a:r>
              <a:rPr lang="en-US" sz="2400" dirty="0">
                <a:solidFill>
                  <a:prstClr val="black"/>
                </a:solidFill>
                <a:latin typeface="Arial"/>
              </a:rPr>
              <a:t>An attribute’s presence signal changes over time in an informative/discriminative way.</a:t>
            </a:r>
          </a:p>
          <a:p>
            <a:pPr defTabSz="609585"/>
            <a:r>
              <a:rPr lang="en-US" sz="2400" dirty="0">
                <a:solidFill>
                  <a:prstClr val="black"/>
                </a:solidFill>
                <a:latin typeface="Arial"/>
              </a:rPr>
              <a:t>	- Dynamic attribute signatures provide more discriminative representation than    	  their static counterparts for zero-shot action classification.</a:t>
            </a:r>
          </a:p>
        </p:txBody>
      </p:sp>
      <p:pic>
        <p:nvPicPr>
          <p:cNvPr id="3" name="Picture 2">
            <a:extLst>
              <a:ext uri="{FF2B5EF4-FFF2-40B4-BE49-F238E27FC236}">
                <a16:creationId xmlns:a16="http://schemas.microsoft.com/office/drawing/2014/main" id="{A3EC70AE-8063-4146-98A3-A25C668EA3B4}"/>
              </a:ext>
            </a:extLst>
          </p:cNvPr>
          <p:cNvPicPr>
            <a:picLocks noChangeAspect="1"/>
          </p:cNvPicPr>
          <p:nvPr/>
        </p:nvPicPr>
        <p:blipFill>
          <a:blip r:embed="rId4"/>
          <a:stretch>
            <a:fillRect/>
          </a:stretch>
        </p:blipFill>
        <p:spPr>
          <a:xfrm>
            <a:off x="6345825" y="2937932"/>
            <a:ext cx="5829300" cy="2133600"/>
          </a:xfrm>
          <a:prstGeom prst="rect">
            <a:avLst/>
          </a:prstGeom>
        </p:spPr>
      </p:pic>
    </p:spTree>
    <p:extLst>
      <p:ext uri="{BB962C8B-B14F-4D97-AF65-F5344CB8AC3E}">
        <p14:creationId xmlns:p14="http://schemas.microsoft.com/office/powerpoint/2010/main" val="219898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Olympic Sports Experiments</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3"/>
          <a:stretch>
            <a:fillRect/>
          </a:stretch>
        </p:blipFill>
        <p:spPr>
          <a:xfrm>
            <a:off x="9408483" y="6502903"/>
            <a:ext cx="2336851" cy="249264"/>
          </a:xfrm>
        </p:spPr>
      </p:pic>
      <p:sp>
        <p:nvSpPr>
          <p:cNvPr id="4" name="Content Placeholder 3">
            <a:extLst>
              <a:ext uri="{FF2B5EF4-FFF2-40B4-BE49-F238E27FC236}">
                <a16:creationId xmlns:a16="http://schemas.microsoft.com/office/drawing/2014/main" id="{934EC255-619E-4865-99E8-FFF9D4D3FA12}"/>
              </a:ext>
            </a:extLst>
          </p:cNvPr>
          <p:cNvSpPr>
            <a:spLocks noGrp="1"/>
          </p:cNvSpPr>
          <p:nvPr>
            <p:ph idx="11"/>
          </p:nvPr>
        </p:nvSpPr>
        <p:spPr>
          <a:xfrm>
            <a:off x="199085" y="6378786"/>
            <a:ext cx="10841449" cy="373381"/>
          </a:xfrm>
        </p:spPr>
        <p:txBody>
          <a:bodyPr>
            <a:noAutofit/>
          </a:bodyPr>
          <a:lstStyle/>
          <a:p>
            <a:endParaRPr lang="en-US" sz="1333" dirty="0"/>
          </a:p>
        </p:txBody>
      </p:sp>
      <p:sp>
        <p:nvSpPr>
          <p:cNvPr id="7" name="TextBox 6">
            <a:extLst>
              <a:ext uri="{FF2B5EF4-FFF2-40B4-BE49-F238E27FC236}">
                <a16:creationId xmlns:a16="http://schemas.microsoft.com/office/drawing/2014/main" id="{7E90F987-C1E3-4B93-A754-66662B04A5C2}"/>
              </a:ext>
            </a:extLst>
          </p:cNvPr>
          <p:cNvSpPr txBox="1"/>
          <p:nvPr/>
        </p:nvSpPr>
        <p:spPr>
          <a:xfrm>
            <a:off x="199085" y="1427126"/>
            <a:ext cx="6341416" cy="4770921"/>
          </a:xfrm>
          <a:prstGeom prst="rect">
            <a:avLst/>
          </a:prstGeom>
          <a:noFill/>
        </p:spPr>
        <p:txBody>
          <a:bodyPr wrap="square" rtlCol="0">
            <a:spAutoFit/>
          </a:bodyPr>
          <a:lstStyle/>
          <a:p>
            <a:pPr marL="380990" indent="-380990" defTabSz="609585">
              <a:buFont typeface="Arial" panose="020B0604020202020204" pitchFamily="34" charset="0"/>
              <a:buChar char="•"/>
            </a:pPr>
            <a:r>
              <a:rPr lang="en-US" sz="2400" dirty="0">
                <a:solidFill>
                  <a:prstClr val="black"/>
                </a:solidFill>
                <a:latin typeface="Arial"/>
              </a:rPr>
              <a:t>783 videos from 16 sport action categories</a:t>
            </a:r>
          </a:p>
          <a:p>
            <a:pPr marL="380990" indent="-380990" defTabSz="609585">
              <a:buFont typeface="Arial" panose="020B0604020202020204" pitchFamily="34" charset="0"/>
              <a:buChar char="•"/>
            </a:pPr>
            <a:r>
              <a:rPr lang="en-US" sz="2400" dirty="0">
                <a:solidFill>
                  <a:prstClr val="black"/>
                </a:solidFill>
                <a:latin typeface="Arial"/>
              </a:rPr>
              <a:t>50 random independent trials to choose 8 seen and 8 unseen classes.</a:t>
            </a:r>
          </a:p>
          <a:p>
            <a:pPr marL="380990" indent="-380990" defTabSz="609585">
              <a:buFont typeface="Arial" panose="020B0604020202020204" pitchFamily="34" charset="0"/>
              <a:buChar char="•"/>
            </a:pPr>
            <a:r>
              <a:rPr lang="en-US" sz="2400" dirty="0">
                <a:solidFill>
                  <a:prstClr val="black"/>
                </a:solidFill>
                <a:latin typeface="Arial"/>
              </a:rPr>
              <a:t>I3D is trained to predict all attributes from a video segment</a:t>
            </a:r>
          </a:p>
          <a:p>
            <a:pPr marL="380990" indent="-380990" defTabSz="609585">
              <a:buFont typeface="Arial" panose="020B0604020202020204" pitchFamily="34" charset="0"/>
              <a:buChar char="•"/>
            </a:pPr>
            <a:endParaRPr lang="en-US" sz="2400" dirty="0">
              <a:solidFill>
                <a:prstClr val="black"/>
              </a:solidFill>
              <a:latin typeface="Arial"/>
            </a:endParaRPr>
          </a:p>
          <a:p>
            <a:pPr marL="380990" indent="-380990" defTabSz="609585">
              <a:buFont typeface="Arial" panose="020B0604020202020204" pitchFamily="34" charset="0"/>
              <a:buChar char="•"/>
            </a:pPr>
            <a:endParaRPr lang="en-US" sz="2400" dirty="0">
              <a:solidFill>
                <a:prstClr val="black"/>
              </a:solidFill>
              <a:latin typeface="Arial"/>
            </a:endParaRPr>
          </a:p>
          <a:p>
            <a:pPr marL="380990" indent="-380990" defTabSz="609585">
              <a:buFont typeface="Arial" panose="020B0604020202020204" pitchFamily="34" charset="0"/>
              <a:buChar char="•"/>
            </a:pPr>
            <a:r>
              <a:rPr lang="en-US" sz="1867" dirty="0">
                <a:solidFill>
                  <a:prstClr val="black"/>
                </a:solidFill>
                <a:latin typeface="Arial"/>
              </a:rPr>
              <a:t>W: word2vec embedding</a:t>
            </a:r>
          </a:p>
          <a:p>
            <a:pPr marL="380990" indent="-380990" defTabSz="609585">
              <a:buFont typeface="Arial" panose="020B0604020202020204" pitchFamily="34" charset="0"/>
              <a:buChar char="•"/>
            </a:pPr>
            <a:r>
              <a:rPr lang="en-US" sz="1867" dirty="0">
                <a:solidFill>
                  <a:prstClr val="black"/>
                </a:solidFill>
                <a:latin typeface="Arial"/>
              </a:rPr>
              <a:t>A: attribute based embedding</a:t>
            </a:r>
          </a:p>
          <a:p>
            <a:pPr marL="380990" indent="-380990" defTabSz="609585">
              <a:buFont typeface="Arial" panose="020B0604020202020204" pitchFamily="34" charset="0"/>
              <a:buChar char="•"/>
            </a:pPr>
            <a:r>
              <a:rPr lang="en-US" sz="1867" dirty="0">
                <a:solidFill>
                  <a:prstClr val="black"/>
                </a:solidFill>
                <a:latin typeface="Arial"/>
              </a:rPr>
              <a:t>ID: Inductive model</a:t>
            </a:r>
          </a:p>
          <a:p>
            <a:pPr marL="380990" indent="-380990" defTabSz="609585">
              <a:buFont typeface="Arial" panose="020B0604020202020204" pitchFamily="34" charset="0"/>
              <a:buChar char="•"/>
            </a:pPr>
            <a:r>
              <a:rPr lang="en-US" sz="1867" dirty="0">
                <a:solidFill>
                  <a:prstClr val="black"/>
                </a:solidFill>
                <a:latin typeface="Arial"/>
              </a:rPr>
              <a:t>TD: </a:t>
            </a:r>
            <a:r>
              <a:rPr lang="en-US" sz="1867" dirty="0" err="1">
                <a:solidFill>
                  <a:prstClr val="black"/>
                </a:solidFill>
                <a:latin typeface="Arial"/>
              </a:rPr>
              <a:t>Transductive</a:t>
            </a:r>
            <a:r>
              <a:rPr lang="en-US" sz="1867" dirty="0">
                <a:solidFill>
                  <a:prstClr val="black"/>
                </a:solidFill>
                <a:latin typeface="Arial"/>
              </a:rPr>
              <a:t> model</a:t>
            </a:r>
          </a:p>
          <a:p>
            <a:pPr marL="380990" indent="-380990" defTabSz="609585">
              <a:buFont typeface="Arial" panose="020B0604020202020204" pitchFamily="34" charset="0"/>
              <a:buChar char="•"/>
            </a:pPr>
            <a:r>
              <a:rPr lang="en-US" sz="1867" dirty="0">
                <a:solidFill>
                  <a:prstClr val="black"/>
                </a:solidFill>
                <a:latin typeface="Arial"/>
              </a:rPr>
              <a:t>ZSL: Zero-shot-learning evaluation GZSL: General ZSL evaluation</a:t>
            </a:r>
          </a:p>
          <a:p>
            <a:pPr marL="380990" indent="-380990" defTabSz="609585">
              <a:buFont typeface="Arial" panose="020B0604020202020204" pitchFamily="34" charset="0"/>
              <a:buChar char="•"/>
            </a:pPr>
            <a:endParaRPr lang="en-US" sz="2400" dirty="0">
              <a:solidFill>
                <a:prstClr val="black"/>
              </a:solidFill>
              <a:latin typeface="Arial"/>
            </a:endParaRPr>
          </a:p>
        </p:txBody>
      </p:sp>
      <p:pic>
        <p:nvPicPr>
          <p:cNvPr id="3" name="Picture 2">
            <a:extLst>
              <a:ext uri="{FF2B5EF4-FFF2-40B4-BE49-F238E27FC236}">
                <a16:creationId xmlns:a16="http://schemas.microsoft.com/office/drawing/2014/main" id="{4E4D3D51-95C9-4390-972B-6B548CE93153}"/>
              </a:ext>
            </a:extLst>
          </p:cNvPr>
          <p:cNvPicPr>
            <a:picLocks noChangeAspect="1"/>
          </p:cNvPicPr>
          <p:nvPr/>
        </p:nvPicPr>
        <p:blipFill>
          <a:blip r:embed="rId4"/>
          <a:stretch>
            <a:fillRect/>
          </a:stretch>
        </p:blipFill>
        <p:spPr>
          <a:xfrm>
            <a:off x="6540500" y="1339084"/>
            <a:ext cx="5452416" cy="4898485"/>
          </a:xfrm>
          <a:prstGeom prst="rect">
            <a:avLst/>
          </a:prstGeom>
        </p:spPr>
      </p:pic>
      <p:pic>
        <p:nvPicPr>
          <p:cNvPr id="5" name="Picture 4">
            <a:extLst>
              <a:ext uri="{FF2B5EF4-FFF2-40B4-BE49-F238E27FC236}">
                <a16:creationId xmlns:a16="http://schemas.microsoft.com/office/drawing/2014/main" id="{0037AE37-0007-4D5B-A916-F54199F6DF76}"/>
              </a:ext>
            </a:extLst>
          </p:cNvPr>
          <p:cNvPicPr>
            <a:picLocks noChangeAspect="1"/>
          </p:cNvPicPr>
          <p:nvPr/>
        </p:nvPicPr>
        <p:blipFill>
          <a:blip r:embed="rId5"/>
          <a:stretch>
            <a:fillRect/>
          </a:stretch>
        </p:blipFill>
        <p:spPr>
          <a:xfrm>
            <a:off x="7490476" y="100387"/>
            <a:ext cx="2433967" cy="1220660"/>
          </a:xfrm>
          <a:prstGeom prst="rect">
            <a:avLst/>
          </a:prstGeom>
        </p:spPr>
      </p:pic>
    </p:spTree>
    <p:extLst>
      <p:ext uri="{BB962C8B-B14F-4D97-AF65-F5344CB8AC3E}">
        <p14:creationId xmlns:p14="http://schemas.microsoft.com/office/powerpoint/2010/main" val="278881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JIGSAWS Evaluation: Zero-shot Classification</a:t>
            </a:r>
          </a:p>
        </p:txBody>
      </p:sp>
      <p:sp>
        <p:nvSpPr>
          <p:cNvPr id="7" name="TextBox 6">
            <a:extLst>
              <a:ext uri="{FF2B5EF4-FFF2-40B4-BE49-F238E27FC236}">
                <a16:creationId xmlns:a16="http://schemas.microsoft.com/office/drawing/2014/main" id="{7E90F987-C1E3-4B93-A754-66662B04A5C2}"/>
              </a:ext>
            </a:extLst>
          </p:cNvPr>
          <p:cNvSpPr txBox="1"/>
          <p:nvPr/>
        </p:nvSpPr>
        <p:spPr>
          <a:xfrm>
            <a:off x="199085" y="1427125"/>
            <a:ext cx="11810881" cy="3046988"/>
          </a:xfrm>
          <a:prstGeom prst="rect">
            <a:avLst/>
          </a:prstGeom>
          <a:noFill/>
        </p:spPr>
        <p:txBody>
          <a:bodyPr wrap="square" rtlCol="0">
            <a:spAutoFit/>
          </a:bodyPr>
          <a:lstStyle/>
          <a:p>
            <a:pPr marL="380990" indent="-380990" defTabSz="609585">
              <a:buFont typeface="Arial" panose="020B0604020202020204" pitchFamily="34" charset="0"/>
              <a:buChar char="•"/>
            </a:pPr>
            <a:r>
              <a:rPr lang="en-US" sz="2400" dirty="0">
                <a:solidFill>
                  <a:prstClr val="black"/>
                </a:solidFill>
                <a:latin typeface="Arial"/>
              </a:rPr>
              <a:t>39 Instances of instances of 8 surgeons performing a benchtop simulation training task of suturing a robot-assisted minimally invasive surgical using the da Vinci.</a:t>
            </a:r>
          </a:p>
          <a:p>
            <a:pPr marL="380990" indent="-380990" defTabSz="609585">
              <a:buFont typeface="Arial" panose="020B0604020202020204" pitchFamily="34" charset="0"/>
              <a:buChar char="•"/>
            </a:pPr>
            <a:r>
              <a:rPr lang="en-US" sz="2400" dirty="0">
                <a:solidFill>
                  <a:prstClr val="black"/>
                </a:solidFill>
                <a:latin typeface="Arial"/>
              </a:rPr>
              <a:t>Dataset contains video of the performance as well as kinematics (only </a:t>
            </a:r>
            <a:r>
              <a:rPr lang="en-US" sz="2400" dirty="0" err="1">
                <a:solidFill>
                  <a:prstClr val="black"/>
                </a:solidFill>
                <a:latin typeface="Arial"/>
              </a:rPr>
              <a:t>rgb</a:t>
            </a:r>
            <a:r>
              <a:rPr lang="en-US" sz="2400" dirty="0">
                <a:solidFill>
                  <a:prstClr val="black"/>
                </a:solidFill>
                <a:latin typeface="Arial"/>
              </a:rPr>
              <a:t> video is used in this work)</a:t>
            </a:r>
          </a:p>
          <a:p>
            <a:pPr marL="380990" indent="-380990" defTabSz="609585">
              <a:buFont typeface="Arial" panose="020B0604020202020204" pitchFamily="34" charset="0"/>
              <a:buChar char="•"/>
            </a:pPr>
            <a:r>
              <a:rPr lang="en-US" sz="2400" dirty="0">
                <a:solidFill>
                  <a:prstClr val="black"/>
                </a:solidFill>
                <a:latin typeface="Arial"/>
              </a:rPr>
              <a:t>Each instance has per-frame gesture class labels for 10 types of actions that occur during the task.</a:t>
            </a:r>
          </a:p>
          <a:p>
            <a:pPr marL="380990" indent="-380990" defTabSz="609585">
              <a:buFont typeface="Arial" panose="020B0604020202020204" pitchFamily="34" charset="0"/>
              <a:buChar char="•"/>
            </a:pPr>
            <a:r>
              <a:rPr lang="en-US" sz="2400" dirty="0">
                <a:solidFill>
                  <a:prstClr val="black"/>
                </a:solidFill>
                <a:latin typeface="Arial"/>
              </a:rPr>
              <a:t>Dynamic attributes are manually labeled for zero-shot classification.</a:t>
            </a:r>
          </a:p>
          <a:p>
            <a:pPr defTabSz="609585"/>
            <a:endParaRPr lang="en-US" sz="2400" dirty="0">
              <a:solidFill>
                <a:prstClr val="black"/>
              </a:solidFill>
              <a:latin typeface="Arial"/>
            </a:endParaRPr>
          </a:p>
        </p:txBody>
      </p:sp>
      <p:pic>
        <p:nvPicPr>
          <p:cNvPr id="3" name="Picture 2">
            <a:extLst>
              <a:ext uri="{FF2B5EF4-FFF2-40B4-BE49-F238E27FC236}">
                <a16:creationId xmlns:a16="http://schemas.microsoft.com/office/drawing/2014/main" id="{D2537C2B-AD9A-4E66-93EE-91DB6EC74863}"/>
              </a:ext>
            </a:extLst>
          </p:cNvPr>
          <p:cNvPicPr>
            <a:picLocks noChangeAspect="1"/>
          </p:cNvPicPr>
          <p:nvPr/>
        </p:nvPicPr>
        <p:blipFill>
          <a:blip r:embed="rId3"/>
          <a:stretch>
            <a:fillRect/>
          </a:stretch>
        </p:blipFill>
        <p:spPr>
          <a:xfrm>
            <a:off x="6915149" y="5517697"/>
            <a:ext cx="3644900" cy="1003300"/>
          </a:xfrm>
          <a:prstGeom prst="rect">
            <a:avLst/>
          </a:prstGeom>
        </p:spPr>
      </p:pic>
      <p:sp>
        <p:nvSpPr>
          <p:cNvPr id="5" name="TextBox 4">
            <a:extLst>
              <a:ext uri="{FF2B5EF4-FFF2-40B4-BE49-F238E27FC236}">
                <a16:creationId xmlns:a16="http://schemas.microsoft.com/office/drawing/2014/main" id="{09CEDFEF-7CFC-4346-A984-91DD03A5E1C6}"/>
              </a:ext>
            </a:extLst>
          </p:cNvPr>
          <p:cNvSpPr txBox="1"/>
          <p:nvPr/>
        </p:nvSpPr>
        <p:spPr>
          <a:xfrm>
            <a:off x="5626100" y="4174257"/>
            <a:ext cx="6223001" cy="1200329"/>
          </a:xfrm>
          <a:prstGeom prst="rect">
            <a:avLst/>
          </a:prstGeom>
          <a:noFill/>
        </p:spPr>
        <p:txBody>
          <a:bodyPr wrap="square" rtlCol="0">
            <a:spAutoFit/>
          </a:bodyPr>
          <a:lstStyle/>
          <a:p>
            <a:pPr algn="ctr" defTabSz="609585"/>
            <a:r>
              <a:rPr lang="en-US" sz="2400" i="1" dirty="0">
                <a:solidFill>
                  <a:prstClr val="black"/>
                </a:solidFill>
                <a:latin typeface="Arial"/>
              </a:rPr>
              <a:t>(G4): “Transferring needle from left to right”</a:t>
            </a:r>
          </a:p>
          <a:p>
            <a:pPr algn="ctr" defTabSz="609585"/>
            <a:r>
              <a:rPr lang="en-US" sz="2400" dirty="0" err="1">
                <a:solidFill>
                  <a:prstClr val="black"/>
                </a:solidFill>
                <a:latin typeface="Arial"/>
              </a:rPr>
              <a:t>Vrs</a:t>
            </a:r>
            <a:r>
              <a:rPr lang="en-US" sz="2400" dirty="0">
                <a:solidFill>
                  <a:prstClr val="black"/>
                </a:solidFill>
                <a:latin typeface="Arial"/>
              </a:rPr>
              <a:t>. </a:t>
            </a:r>
          </a:p>
          <a:p>
            <a:pPr algn="ctr" defTabSz="609585"/>
            <a:r>
              <a:rPr lang="en-US" sz="2400" i="1" dirty="0">
                <a:solidFill>
                  <a:prstClr val="black"/>
                </a:solidFill>
                <a:latin typeface="Arial"/>
              </a:rPr>
              <a:t>(G6): “Pulling suture with left hand”</a:t>
            </a:r>
          </a:p>
        </p:txBody>
      </p:sp>
      <p:pic>
        <p:nvPicPr>
          <p:cNvPr id="10" name="Picture 9" descr="A picture containing indoor, table, piece, knife&#10;&#10;Description automatically generated">
            <a:extLst>
              <a:ext uri="{FF2B5EF4-FFF2-40B4-BE49-F238E27FC236}">
                <a16:creationId xmlns:a16="http://schemas.microsoft.com/office/drawing/2014/main" id="{1CD062D6-CFF8-40BA-BEF8-CA732A68020C}"/>
              </a:ext>
            </a:extLst>
          </p:cNvPr>
          <p:cNvPicPr>
            <a:picLocks noChangeAspect="1"/>
          </p:cNvPicPr>
          <p:nvPr/>
        </p:nvPicPr>
        <p:blipFill>
          <a:blip r:embed="rId4"/>
          <a:stretch>
            <a:fillRect/>
          </a:stretch>
        </p:blipFill>
        <p:spPr>
          <a:xfrm>
            <a:off x="2107769" y="4131667"/>
            <a:ext cx="2324028" cy="2639744"/>
          </a:xfrm>
          <a:prstGeom prst="rect">
            <a:avLst/>
          </a:prstGeom>
        </p:spPr>
      </p:pic>
    </p:spTree>
    <p:extLst>
      <p:ext uri="{BB962C8B-B14F-4D97-AF65-F5344CB8AC3E}">
        <p14:creationId xmlns:p14="http://schemas.microsoft.com/office/powerpoint/2010/main" val="25229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Zero-shot reasoning for complex activities</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3"/>
          <a:stretch>
            <a:fillRect/>
          </a:stretch>
        </p:blipFill>
        <p:spPr>
          <a:xfrm>
            <a:off x="9408483" y="6502903"/>
            <a:ext cx="2336851" cy="249264"/>
          </a:xfrm>
        </p:spPr>
      </p:pic>
      <p:sp>
        <p:nvSpPr>
          <p:cNvPr id="4" name="Content Placeholder 3">
            <a:extLst>
              <a:ext uri="{FF2B5EF4-FFF2-40B4-BE49-F238E27FC236}">
                <a16:creationId xmlns:a16="http://schemas.microsoft.com/office/drawing/2014/main" id="{934EC255-619E-4865-99E8-FFF9D4D3FA12}"/>
              </a:ext>
            </a:extLst>
          </p:cNvPr>
          <p:cNvSpPr>
            <a:spLocks noGrp="1"/>
          </p:cNvSpPr>
          <p:nvPr>
            <p:ph idx="11"/>
          </p:nvPr>
        </p:nvSpPr>
        <p:spPr/>
        <p:txBody>
          <a:bodyPr/>
          <a:lstStyle/>
          <a:p>
            <a:endParaRPr lang="en-US"/>
          </a:p>
        </p:txBody>
      </p:sp>
      <p:sp>
        <p:nvSpPr>
          <p:cNvPr id="8" name="TextBox 7">
            <a:extLst>
              <a:ext uri="{FF2B5EF4-FFF2-40B4-BE49-F238E27FC236}">
                <a16:creationId xmlns:a16="http://schemas.microsoft.com/office/drawing/2014/main" id="{4F87AD9B-8E82-4561-9F00-B82E2EA2C77E}"/>
              </a:ext>
            </a:extLst>
          </p:cNvPr>
          <p:cNvSpPr txBox="1"/>
          <p:nvPr/>
        </p:nvSpPr>
        <p:spPr>
          <a:xfrm>
            <a:off x="199085" y="1427126"/>
            <a:ext cx="11810881" cy="1938992"/>
          </a:xfrm>
          <a:prstGeom prst="rect">
            <a:avLst/>
          </a:prstGeom>
          <a:noFill/>
        </p:spPr>
        <p:txBody>
          <a:bodyPr wrap="square" rtlCol="0">
            <a:spAutoFit/>
          </a:bodyPr>
          <a:lstStyle/>
          <a:p>
            <a:pPr defTabSz="609585"/>
            <a:r>
              <a:rPr lang="en-US" sz="2400" dirty="0">
                <a:solidFill>
                  <a:prstClr val="black"/>
                </a:solidFill>
                <a:latin typeface="Arial"/>
              </a:rPr>
              <a:t>- We have shown our we can successfully model </a:t>
            </a:r>
            <a:r>
              <a:rPr lang="en-US" sz="2400" dirty="0">
                <a:solidFill>
                  <a:srgbClr val="0070C0"/>
                </a:solidFill>
                <a:latin typeface="Arial"/>
              </a:rPr>
              <a:t>actions</a:t>
            </a:r>
            <a:r>
              <a:rPr lang="en-US" sz="2400" dirty="0">
                <a:solidFill>
                  <a:prstClr val="black"/>
                </a:solidFill>
                <a:latin typeface="Arial"/>
              </a:rPr>
              <a:t> as sequences</a:t>
            </a:r>
            <a:r>
              <a:rPr lang="en-US" sz="2400" b="1" dirty="0">
                <a:solidFill>
                  <a:srgbClr val="00B050"/>
                </a:solidFill>
                <a:latin typeface="Arial"/>
              </a:rPr>
              <a:t> of attributes.</a:t>
            </a:r>
          </a:p>
          <a:p>
            <a:pPr defTabSz="609585"/>
            <a:r>
              <a:rPr lang="en-US" sz="2400" dirty="0">
                <a:solidFill>
                  <a:prstClr val="black"/>
                </a:solidFill>
                <a:latin typeface="Arial"/>
              </a:rPr>
              <a:t>- Note that complex </a:t>
            </a:r>
            <a:r>
              <a:rPr lang="en-US" sz="2400" dirty="0">
                <a:solidFill>
                  <a:srgbClr val="C00000"/>
                </a:solidFill>
                <a:latin typeface="Arial"/>
              </a:rPr>
              <a:t>activities</a:t>
            </a:r>
            <a:r>
              <a:rPr lang="en-US" sz="2400" dirty="0">
                <a:solidFill>
                  <a:prstClr val="black"/>
                </a:solidFill>
                <a:latin typeface="Arial"/>
              </a:rPr>
              <a:t> contain sequences of </a:t>
            </a:r>
            <a:r>
              <a:rPr lang="en-US" sz="2400" dirty="0">
                <a:solidFill>
                  <a:srgbClr val="0070C0"/>
                </a:solidFill>
                <a:latin typeface="Arial"/>
              </a:rPr>
              <a:t>actions</a:t>
            </a:r>
            <a:r>
              <a:rPr lang="en-US" sz="2400" dirty="0">
                <a:solidFill>
                  <a:prstClr val="black"/>
                </a:solidFill>
                <a:latin typeface="Arial"/>
              </a:rPr>
              <a:t>.</a:t>
            </a:r>
          </a:p>
          <a:p>
            <a:pPr defTabSz="609585"/>
            <a:r>
              <a:rPr lang="en-US" sz="2400" dirty="0">
                <a:solidFill>
                  <a:prstClr val="black"/>
                </a:solidFill>
                <a:latin typeface="Arial"/>
              </a:rPr>
              <a:t>	- Our framework is flexible: we can apply the same methodology to model             	  </a:t>
            </a:r>
            <a:r>
              <a:rPr lang="en-US" sz="2400" b="1" i="1" dirty="0">
                <a:solidFill>
                  <a:prstClr val="black"/>
                </a:solidFill>
                <a:latin typeface="Arial"/>
              </a:rPr>
              <a:t>sequence </a:t>
            </a:r>
            <a:r>
              <a:rPr lang="en-US" sz="2400" dirty="0">
                <a:solidFill>
                  <a:prstClr val="black"/>
                </a:solidFill>
                <a:latin typeface="Arial"/>
              </a:rPr>
              <a:t>of </a:t>
            </a:r>
            <a:r>
              <a:rPr lang="en-US" sz="2400" b="1" i="1" dirty="0">
                <a:solidFill>
                  <a:srgbClr val="00B050"/>
                </a:solidFill>
                <a:latin typeface="Arial"/>
              </a:rPr>
              <a:t>actions</a:t>
            </a:r>
            <a:r>
              <a:rPr lang="en-US" sz="2400" dirty="0">
                <a:solidFill>
                  <a:srgbClr val="00B050"/>
                </a:solidFill>
                <a:latin typeface="Arial"/>
              </a:rPr>
              <a:t>: </a:t>
            </a:r>
            <a:r>
              <a:rPr lang="en-US" sz="2400" dirty="0">
                <a:solidFill>
                  <a:prstClr val="black"/>
                </a:solidFill>
                <a:latin typeface="Arial"/>
              </a:rPr>
              <a:t>we can perform zero-shot segmentation (to find where actions start and end).</a:t>
            </a:r>
            <a:endParaRPr lang="en-US" sz="2400" b="1" i="1" dirty="0">
              <a:solidFill>
                <a:srgbClr val="00B050"/>
              </a:solidFill>
              <a:latin typeface="Arial"/>
            </a:endParaRPr>
          </a:p>
        </p:txBody>
      </p:sp>
      <p:pic>
        <p:nvPicPr>
          <p:cNvPr id="9" name="Picture 8">
            <a:extLst>
              <a:ext uri="{FF2B5EF4-FFF2-40B4-BE49-F238E27FC236}">
                <a16:creationId xmlns:a16="http://schemas.microsoft.com/office/drawing/2014/main" id="{99977607-3D01-491B-8255-E0935A393BE4}"/>
              </a:ext>
            </a:extLst>
          </p:cNvPr>
          <p:cNvPicPr>
            <a:picLocks noChangeAspect="1"/>
          </p:cNvPicPr>
          <p:nvPr/>
        </p:nvPicPr>
        <p:blipFill>
          <a:blip r:embed="rId4"/>
          <a:stretch>
            <a:fillRect/>
          </a:stretch>
        </p:blipFill>
        <p:spPr>
          <a:xfrm>
            <a:off x="3250354" y="4299829"/>
            <a:ext cx="6311900" cy="1257300"/>
          </a:xfrm>
          <a:prstGeom prst="rect">
            <a:avLst/>
          </a:prstGeom>
        </p:spPr>
      </p:pic>
      <p:pic>
        <p:nvPicPr>
          <p:cNvPr id="10" name="Picture 9">
            <a:extLst>
              <a:ext uri="{FF2B5EF4-FFF2-40B4-BE49-F238E27FC236}">
                <a16:creationId xmlns:a16="http://schemas.microsoft.com/office/drawing/2014/main" id="{C6682F82-4336-4AC9-ABD3-8E3D97F2AE0C}"/>
              </a:ext>
            </a:extLst>
          </p:cNvPr>
          <p:cNvPicPr>
            <a:picLocks noChangeAspect="1"/>
          </p:cNvPicPr>
          <p:nvPr/>
        </p:nvPicPr>
        <p:blipFill>
          <a:blip r:embed="rId5"/>
          <a:stretch>
            <a:fillRect/>
          </a:stretch>
        </p:blipFill>
        <p:spPr>
          <a:xfrm>
            <a:off x="3250353" y="3303387"/>
            <a:ext cx="4445000" cy="1054100"/>
          </a:xfrm>
          <a:prstGeom prst="rect">
            <a:avLst/>
          </a:prstGeom>
        </p:spPr>
      </p:pic>
    </p:spTree>
    <p:extLst>
      <p:ext uri="{BB962C8B-B14F-4D97-AF65-F5344CB8AC3E}">
        <p14:creationId xmlns:p14="http://schemas.microsoft.com/office/powerpoint/2010/main" val="3749183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Zero-shot joint classification and segmentation</a:t>
            </a:r>
          </a:p>
        </p:txBody>
      </p:sp>
      <p:pic>
        <p:nvPicPr>
          <p:cNvPr id="6" name="Content Placeholder 5">
            <a:extLst>
              <a:ext uri="{FF2B5EF4-FFF2-40B4-BE49-F238E27FC236}">
                <a16:creationId xmlns:a16="http://schemas.microsoft.com/office/drawing/2014/main" id="{398399B3-2631-483D-BEE8-FA4A7162A148}"/>
              </a:ext>
            </a:extLst>
          </p:cNvPr>
          <p:cNvPicPr>
            <a:picLocks noGrp="1" noChangeAspect="1"/>
          </p:cNvPicPr>
          <p:nvPr>
            <p:ph idx="1"/>
          </p:nvPr>
        </p:nvPicPr>
        <p:blipFill>
          <a:blip r:embed="rId2"/>
          <a:stretch>
            <a:fillRect/>
          </a:stretch>
        </p:blipFill>
        <p:spPr>
          <a:xfrm>
            <a:off x="9408483" y="6502903"/>
            <a:ext cx="2336851" cy="249264"/>
          </a:xfrm>
        </p:spPr>
      </p:pic>
      <p:sp>
        <p:nvSpPr>
          <p:cNvPr id="7" name="TextBox 6">
            <a:extLst>
              <a:ext uri="{FF2B5EF4-FFF2-40B4-BE49-F238E27FC236}">
                <a16:creationId xmlns:a16="http://schemas.microsoft.com/office/drawing/2014/main" id="{7E90F987-C1E3-4B93-A754-66662B04A5C2}"/>
              </a:ext>
            </a:extLst>
          </p:cNvPr>
          <p:cNvSpPr txBox="1"/>
          <p:nvPr/>
        </p:nvSpPr>
        <p:spPr>
          <a:xfrm>
            <a:off x="199084" y="1452969"/>
            <a:ext cx="7721541" cy="3088281"/>
          </a:xfrm>
          <a:prstGeom prst="rect">
            <a:avLst/>
          </a:prstGeom>
          <a:noFill/>
        </p:spPr>
        <p:txBody>
          <a:bodyPr wrap="square" rtlCol="0">
            <a:spAutoFit/>
          </a:bodyPr>
          <a:lstStyle/>
          <a:p>
            <a:pPr defTabSz="609585"/>
            <a:r>
              <a:rPr lang="en-US" sz="2400" dirty="0">
                <a:solidFill>
                  <a:prstClr val="black"/>
                </a:solidFill>
                <a:latin typeface="Arial"/>
              </a:rPr>
              <a:t>We often have prior knowledge of a) the typical sequence, b) the likely sequences or c) the ideal case. Our framework allows us to define and encode this type of prior knowledge:</a:t>
            </a:r>
          </a:p>
          <a:p>
            <a:pPr defTabSz="609585"/>
            <a:endParaRPr lang="en-US" sz="2400" dirty="0">
              <a:solidFill>
                <a:prstClr val="black"/>
              </a:solidFill>
              <a:latin typeface="Arial"/>
            </a:endParaRPr>
          </a:p>
          <a:p>
            <a:pPr defTabSz="609585"/>
            <a:r>
              <a:rPr lang="en-US" sz="1867" dirty="0">
                <a:solidFill>
                  <a:prstClr val="black"/>
                </a:solidFill>
                <a:latin typeface="Arial"/>
              </a:rPr>
              <a:t>“The practitioner begins by reaching for the needle (G1), then moves to the work area (G5), then executes a suture (G2 - G6). At this point they can either transfer the needle from the left to the right hand (G4) and perform another suture, or drop the suture and end the activity (G11).”</a:t>
            </a:r>
          </a:p>
        </p:txBody>
      </p:sp>
      <p:pic>
        <p:nvPicPr>
          <p:cNvPr id="3" name="Picture 2">
            <a:extLst>
              <a:ext uri="{FF2B5EF4-FFF2-40B4-BE49-F238E27FC236}">
                <a16:creationId xmlns:a16="http://schemas.microsoft.com/office/drawing/2014/main" id="{66D2AF50-DCD0-4CA3-97A5-2CB358F579B2}"/>
              </a:ext>
            </a:extLst>
          </p:cNvPr>
          <p:cNvPicPr>
            <a:picLocks noChangeAspect="1"/>
          </p:cNvPicPr>
          <p:nvPr/>
        </p:nvPicPr>
        <p:blipFill>
          <a:blip r:embed="rId3"/>
          <a:stretch>
            <a:fillRect/>
          </a:stretch>
        </p:blipFill>
        <p:spPr>
          <a:xfrm>
            <a:off x="8708973" y="1982128"/>
            <a:ext cx="2677583" cy="1089017"/>
          </a:xfrm>
          <a:prstGeom prst="rect">
            <a:avLst/>
          </a:prstGeom>
        </p:spPr>
      </p:pic>
      <p:pic>
        <p:nvPicPr>
          <p:cNvPr id="5" name="Picture 4">
            <a:extLst>
              <a:ext uri="{FF2B5EF4-FFF2-40B4-BE49-F238E27FC236}">
                <a16:creationId xmlns:a16="http://schemas.microsoft.com/office/drawing/2014/main" id="{EE95F0FE-AA24-42AE-B811-9AB5C0E125ED}"/>
              </a:ext>
            </a:extLst>
          </p:cNvPr>
          <p:cNvPicPr>
            <a:picLocks noChangeAspect="1"/>
          </p:cNvPicPr>
          <p:nvPr/>
        </p:nvPicPr>
        <p:blipFill>
          <a:blip r:embed="rId4"/>
          <a:stretch>
            <a:fillRect/>
          </a:stretch>
        </p:blipFill>
        <p:spPr>
          <a:xfrm>
            <a:off x="8445499" y="3503457"/>
            <a:ext cx="3204532" cy="2895060"/>
          </a:xfrm>
          <a:prstGeom prst="rect">
            <a:avLst/>
          </a:prstGeom>
        </p:spPr>
      </p:pic>
      <p:pic>
        <p:nvPicPr>
          <p:cNvPr id="8" name="Picture 7">
            <a:extLst>
              <a:ext uri="{FF2B5EF4-FFF2-40B4-BE49-F238E27FC236}">
                <a16:creationId xmlns:a16="http://schemas.microsoft.com/office/drawing/2014/main" id="{043C1644-4E3C-4B23-B204-444283ECD5C0}"/>
              </a:ext>
            </a:extLst>
          </p:cNvPr>
          <p:cNvPicPr>
            <a:picLocks noChangeAspect="1"/>
          </p:cNvPicPr>
          <p:nvPr/>
        </p:nvPicPr>
        <p:blipFill>
          <a:blip r:embed="rId5"/>
          <a:stretch>
            <a:fillRect/>
          </a:stretch>
        </p:blipFill>
        <p:spPr>
          <a:xfrm>
            <a:off x="745168" y="4571773"/>
            <a:ext cx="6341525" cy="2180159"/>
          </a:xfrm>
          <a:prstGeom prst="rect">
            <a:avLst/>
          </a:prstGeom>
        </p:spPr>
      </p:pic>
      <p:sp>
        <p:nvSpPr>
          <p:cNvPr id="9" name="TextBox 8">
            <a:extLst>
              <a:ext uri="{FF2B5EF4-FFF2-40B4-BE49-F238E27FC236}">
                <a16:creationId xmlns:a16="http://schemas.microsoft.com/office/drawing/2014/main" id="{42703053-E3B1-41EC-9995-49700B10397E}"/>
              </a:ext>
            </a:extLst>
          </p:cNvPr>
          <p:cNvSpPr txBox="1"/>
          <p:nvPr/>
        </p:nvSpPr>
        <p:spPr>
          <a:xfrm>
            <a:off x="8026400" y="3124201"/>
            <a:ext cx="4313765" cy="379656"/>
          </a:xfrm>
          <a:prstGeom prst="rect">
            <a:avLst/>
          </a:prstGeom>
          <a:noFill/>
        </p:spPr>
        <p:txBody>
          <a:bodyPr wrap="square" rtlCol="0">
            <a:spAutoFit/>
          </a:bodyPr>
          <a:lstStyle/>
          <a:p>
            <a:pPr defTabSz="609585"/>
            <a:r>
              <a:rPr lang="en-US" sz="1867" dirty="0">
                <a:solidFill>
                  <a:prstClr val="black"/>
                </a:solidFill>
                <a:latin typeface="Arial"/>
              </a:rPr>
              <a:t>Comparison to </a:t>
            </a:r>
            <a:r>
              <a:rPr lang="en-US" sz="1867" i="1" dirty="0">
                <a:solidFill>
                  <a:prstClr val="black"/>
                </a:solidFill>
                <a:latin typeface="Arial"/>
              </a:rPr>
              <a:t>fully-supervised </a:t>
            </a:r>
            <a:r>
              <a:rPr lang="en-US" sz="1867" dirty="0">
                <a:solidFill>
                  <a:prstClr val="black"/>
                </a:solidFill>
                <a:latin typeface="Arial"/>
              </a:rPr>
              <a:t>SOTA</a:t>
            </a:r>
          </a:p>
        </p:txBody>
      </p:sp>
      <p:sp>
        <p:nvSpPr>
          <p:cNvPr id="10" name="TextBox 9">
            <a:extLst>
              <a:ext uri="{FF2B5EF4-FFF2-40B4-BE49-F238E27FC236}">
                <a16:creationId xmlns:a16="http://schemas.microsoft.com/office/drawing/2014/main" id="{37040ED8-3F38-4121-AC6E-E398C832FC6D}"/>
              </a:ext>
            </a:extLst>
          </p:cNvPr>
          <p:cNvSpPr txBox="1"/>
          <p:nvPr/>
        </p:nvSpPr>
        <p:spPr>
          <a:xfrm>
            <a:off x="8026400" y="1344960"/>
            <a:ext cx="4313765" cy="666977"/>
          </a:xfrm>
          <a:prstGeom prst="rect">
            <a:avLst/>
          </a:prstGeom>
          <a:noFill/>
        </p:spPr>
        <p:txBody>
          <a:bodyPr wrap="square" rtlCol="0">
            <a:spAutoFit/>
          </a:bodyPr>
          <a:lstStyle/>
          <a:p>
            <a:pPr defTabSz="609585"/>
            <a:r>
              <a:rPr lang="en-US" sz="1867" dirty="0">
                <a:solidFill>
                  <a:prstClr val="black"/>
                </a:solidFill>
                <a:latin typeface="Arial"/>
              </a:rPr>
              <a:t>Effect of prior structural information about the action sequences</a:t>
            </a:r>
          </a:p>
        </p:txBody>
      </p:sp>
    </p:spTree>
    <p:extLst>
      <p:ext uri="{BB962C8B-B14F-4D97-AF65-F5344CB8AC3E}">
        <p14:creationId xmlns:p14="http://schemas.microsoft.com/office/powerpoint/2010/main" val="3046848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A214-95D4-4EBF-8943-2DD8A2A7A899}"/>
              </a:ext>
            </a:extLst>
          </p:cNvPr>
          <p:cNvSpPr>
            <a:spLocks noGrp="1"/>
          </p:cNvSpPr>
          <p:nvPr>
            <p:ph type="title"/>
          </p:nvPr>
        </p:nvSpPr>
        <p:spPr/>
        <p:txBody>
          <a:bodyPr/>
          <a:lstStyle/>
          <a:p>
            <a:r>
              <a:rPr lang="en-US" dirty="0"/>
              <a:t>DIVA Evaluation: supervision-free zero-shot system</a:t>
            </a:r>
          </a:p>
        </p:txBody>
      </p:sp>
      <p:sp>
        <p:nvSpPr>
          <p:cNvPr id="4" name="Content Placeholder 3">
            <a:extLst>
              <a:ext uri="{FF2B5EF4-FFF2-40B4-BE49-F238E27FC236}">
                <a16:creationId xmlns:a16="http://schemas.microsoft.com/office/drawing/2014/main" id="{934EC255-619E-4865-99E8-FFF9D4D3FA12}"/>
              </a:ext>
            </a:extLst>
          </p:cNvPr>
          <p:cNvSpPr>
            <a:spLocks noGrp="1"/>
          </p:cNvSpPr>
          <p:nvPr>
            <p:ph idx="11"/>
          </p:nvPr>
        </p:nvSpPr>
        <p:spPr/>
        <p:txBody>
          <a:bodyPr>
            <a:normAutofit/>
          </a:bodyPr>
          <a:lstStyle/>
          <a:p>
            <a:r>
              <a:rPr lang="en-US" sz="1333" dirty="0">
                <a:solidFill>
                  <a:srgbClr val="7030A0"/>
                </a:solidFill>
              </a:rPr>
              <a:t>off-the-shelf </a:t>
            </a:r>
            <a:r>
              <a:rPr lang="en-US" sz="1333" dirty="0" err="1">
                <a:solidFill>
                  <a:srgbClr val="7030A0"/>
                </a:solidFill>
              </a:rPr>
              <a:t>Detectron</a:t>
            </a:r>
            <a:r>
              <a:rPr lang="en-US" sz="1333" dirty="0">
                <a:solidFill>
                  <a:srgbClr val="7030A0"/>
                </a:solidFill>
              </a:rPr>
              <a:t> implementation using the e2e mask </a:t>
            </a:r>
            <a:r>
              <a:rPr lang="en-US" sz="1333" dirty="0" err="1">
                <a:solidFill>
                  <a:srgbClr val="7030A0"/>
                </a:solidFill>
              </a:rPr>
              <a:t>rcnn</a:t>
            </a:r>
            <a:r>
              <a:rPr lang="en-US" sz="1333" dirty="0">
                <a:solidFill>
                  <a:srgbClr val="7030A0"/>
                </a:solidFill>
              </a:rPr>
              <a:t> X-101-64x4d-FPN 1x configuration</a:t>
            </a:r>
          </a:p>
        </p:txBody>
      </p:sp>
      <p:sp>
        <p:nvSpPr>
          <p:cNvPr id="7" name="TextBox 6">
            <a:extLst>
              <a:ext uri="{FF2B5EF4-FFF2-40B4-BE49-F238E27FC236}">
                <a16:creationId xmlns:a16="http://schemas.microsoft.com/office/drawing/2014/main" id="{7E90F987-C1E3-4B93-A754-66662B04A5C2}"/>
              </a:ext>
            </a:extLst>
          </p:cNvPr>
          <p:cNvSpPr txBox="1"/>
          <p:nvPr/>
        </p:nvSpPr>
        <p:spPr>
          <a:xfrm>
            <a:off x="199085" y="1427126"/>
            <a:ext cx="11810881" cy="2103589"/>
          </a:xfrm>
          <a:prstGeom prst="rect">
            <a:avLst/>
          </a:prstGeom>
          <a:noFill/>
        </p:spPr>
        <p:txBody>
          <a:bodyPr wrap="square" rtlCol="0">
            <a:spAutoFit/>
          </a:bodyPr>
          <a:lstStyle/>
          <a:p>
            <a:pPr marL="380990" indent="-380990" defTabSz="609585">
              <a:buFont typeface="Arial" panose="020B0604020202020204" pitchFamily="34" charset="0"/>
              <a:buChar char="•"/>
            </a:pPr>
            <a:r>
              <a:rPr lang="en-US" sz="1867" dirty="0">
                <a:solidFill>
                  <a:prstClr val="black"/>
                </a:solidFill>
                <a:latin typeface="Arial"/>
              </a:rPr>
              <a:t>Given </a:t>
            </a:r>
            <a:r>
              <a:rPr lang="en-US" sz="1867" dirty="0">
                <a:solidFill>
                  <a:srgbClr val="7030A0"/>
                </a:solidFill>
                <a:latin typeface="Arial"/>
              </a:rPr>
              <a:t>off-the-shelf object detectors</a:t>
            </a:r>
            <a:r>
              <a:rPr lang="en-US" sz="1867" dirty="0">
                <a:solidFill>
                  <a:prstClr val="black"/>
                </a:solidFill>
                <a:latin typeface="Arial"/>
              </a:rPr>
              <a:t> and dynamic attribute signatures, we define a human </a:t>
            </a:r>
            <a:r>
              <a:rPr lang="en-US" sz="1867" b="1" i="1" dirty="0">
                <a:solidFill>
                  <a:prstClr val="black"/>
                </a:solidFill>
                <a:latin typeface="Arial"/>
              </a:rPr>
              <a:t>Entering </a:t>
            </a:r>
            <a:r>
              <a:rPr lang="en-US" sz="1867" dirty="0">
                <a:solidFill>
                  <a:prstClr val="black"/>
                </a:solidFill>
                <a:latin typeface="Arial"/>
              </a:rPr>
              <a:t>and </a:t>
            </a:r>
            <a:r>
              <a:rPr lang="en-US" sz="1867" b="1" i="1" dirty="0">
                <a:solidFill>
                  <a:prstClr val="black"/>
                </a:solidFill>
                <a:latin typeface="Arial"/>
              </a:rPr>
              <a:t>Exiting</a:t>
            </a:r>
            <a:r>
              <a:rPr lang="en-US" sz="1867" dirty="0">
                <a:solidFill>
                  <a:prstClr val="black"/>
                </a:solidFill>
                <a:latin typeface="Arial"/>
              </a:rPr>
              <a:t> a vehicle with the hidden state sequences shown below.</a:t>
            </a:r>
          </a:p>
          <a:p>
            <a:pPr marL="380990" indent="-380990" defTabSz="609585">
              <a:buFont typeface="Arial" panose="020B0604020202020204" pitchFamily="34" charset="0"/>
              <a:buChar char="•"/>
            </a:pPr>
            <a:r>
              <a:rPr lang="en-US" sz="1867" dirty="0">
                <a:solidFill>
                  <a:prstClr val="black"/>
                </a:solidFill>
                <a:latin typeface="Arial"/>
              </a:rPr>
              <a:t>We compare against a fully supervised end-to-end baseline (TRN).</a:t>
            </a:r>
          </a:p>
          <a:p>
            <a:pPr marL="990575" lvl="1" indent="-380990" defTabSz="609585">
              <a:buFont typeface="Arial" panose="020B0604020202020204" pitchFamily="34" charset="0"/>
              <a:buChar char="•"/>
            </a:pPr>
            <a:r>
              <a:rPr lang="en-US" sz="1867" dirty="0">
                <a:solidFill>
                  <a:prstClr val="black"/>
                </a:solidFill>
                <a:latin typeface="Arial"/>
              </a:rPr>
              <a:t>LOSO: Leave-One-Scene-Out Evaluation. </a:t>
            </a:r>
          </a:p>
          <a:p>
            <a:pPr marL="990575" lvl="1" indent="-380990" defTabSz="609585">
              <a:buFont typeface="Arial" panose="020B0604020202020204" pitchFamily="34" charset="0"/>
              <a:buChar char="•"/>
            </a:pPr>
            <a:r>
              <a:rPr lang="en-US" sz="1867" dirty="0">
                <a:solidFill>
                  <a:prstClr val="black"/>
                </a:solidFill>
                <a:latin typeface="Arial"/>
              </a:rPr>
              <a:t>ALL: Training data contains samples from all scenes.</a:t>
            </a:r>
          </a:p>
          <a:p>
            <a:pPr defTabSz="609585"/>
            <a:endParaRPr lang="en-US" sz="1867" dirty="0">
              <a:solidFill>
                <a:prstClr val="black"/>
              </a:solidFill>
              <a:latin typeface="Arial"/>
            </a:endParaRPr>
          </a:p>
          <a:p>
            <a:pPr defTabSz="609585"/>
            <a:endParaRPr lang="en-US" sz="1867" dirty="0">
              <a:solidFill>
                <a:prstClr val="black"/>
              </a:solidFill>
              <a:latin typeface="Arial"/>
            </a:endParaRPr>
          </a:p>
        </p:txBody>
      </p:sp>
      <p:pic>
        <p:nvPicPr>
          <p:cNvPr id="3" name="Picture 2">
            <a:extLst>
              <a:ext uri="{FF2B5EF4-FFF2-40B4-BE49-F238E27FC236}">
                <a16:creationId xmlns:a16="http://schemas.microsoft.com/office/drawing/2014/main" id="{C7095B77-3992-49E0-B99A-433F91D71ADD}"/>
              </a:ext>
            </a:extLst>
          </p:cNvPr>
          <p:cNvPicPr>
            <a:picLocks noChangeAspect="1"/>
          </p:cNvPicPr>
          <p:nvPr/>
        </p:nvPicPr>
        <p:blipFill>
          <a:blip r:embed="rId2"/>
          <a:stretch>
            <a:fillRect/>
          </a:stretch>
        </p:blipFill>
        <p:spPr>
          <a:xfrm>
            <a:off x="945892" y="3988307"/>
            <a:ext cx="4760965" cy="2133917"/>
          </a:xfrm>
          <a:prstGeom prst="rect">
            <a:avLst/>
          </a:prstGeom>
        </p:spPr>
      </p:pic>
      <p:pic>
        <p:nvPicPr>
          <p:cNvPr id="5" name="Picture 4">
            <a:extLst>
              <a:ext uri="{FF2B5EF4-FFF2-40B4-BE49-F238E27FC236}">
                <a16:creationId xmlns:a16="http://schemas.microsoft.com/office/drawing/2014/main" id="{CDF32C4E-C3F3-4435-A000-728334B47A89}"/>
              </a:ext>
            </a:extLst>
          </p:cNvPr>
          <p:cNvPicPr>
            <a:picLocks noChangeAspect="1"/>
          </p:cNvPicPr>
          <p:nvPr/>
        </p:nvPicPr>
        <p:blipFill>
          <a:blip r:embed="rId3"/>
          <a:stretch>
            <a:fillRect/>
          </a:stretch>
        </p:blipFill>
        <p:spPr>
          <a:xfrm>
            <a:off x="5886399" y="3694535"/>
            <a:ext cx="5154135" cy="2684251"/>
          </a:xfrm>
          <a:prstGeom prst="rect">
            <a:avLst/>
          </a:prstGeom>
        </p:spPr>
      </p:pic>
      <p:pic>
        <p:nvPicPr>
          <p:cNvPr id="8" name="Picture 7">
            <a:extLst>
              <a:ext uri="{FF2B5EF4-FFF2-40B4-BE49-F238E27FC236}">
                <a16:creationId xmlns:a16="http://schemas.microsoft.com/office/drawing/2014/main" id="{146734EA-6120-4EA1-9642-4F6DAB0B84E9}"/>
              </a:ext>
            </a:extLst>
          </p:cNvPr>
          <p:cNvPicPr>
            <a:picLocks noChangeAspect="1"/>
          </p:cNvPicPr>
          <p:nvPr/>
        </p:nvPicPr>
        <p:blipFill>
          <a:blip r:embed="rId4"/>
          <a:stretch>
            <a:fillRect/>
          </a:stretch>
        </p:blipFill>
        <p:spPr>
          <a:xfrm>
            <a:off x="8013699" y="1851982"/>
            <a:ext cx="3568700" cy="1842553"/>
          </a:xfrm>
          <a:prstGeom prst="rect">
            <a:avLst/>
          </a:prstGeom>
        </p:spPr>
      </p:pic>
    </p:spTree>
    <p:extLst>
      <p:ext uri="{BB962C8B-B14F-4D97-AF65-F5344CB8AC3E}">
        <p14:creationId xmlns:p14="http://schemas.microsoft.com/office/powerpoint/2010/main" val="137693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AE25-5F7E-4994-99CE-9555CFB378D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05A1E27-0577-4169-9629-BEF5D6F50C7C}"/>
              </a:ext>
            </a:extLst>
          </p:cNvPr>
          <p:cNvSpPr>
            <a:spLocks noGrp="1"/>
          </p:cNvSpPr>
          <p:nvPr>
            <p:ph idx="1"/>
          </p:nvPr>
        </p:nvSpPr>
        <p:spPr/>
        <p:txBody>
          <a:bodyPr>
            <a:normAutofit/>
          </a:bodyPr>
          <a:lstStyle/>
          <a:p>
            <a:r>
              <a:rPr lang="en-US" dirty="0"/>
              <a:t>Open-set-activity-recognition is a very important task. It includes zero-shot learning and responding to questions asked after the videos. It has applications to medicine and surveillance. It is interesting from a Language perspective, particularly if the set of actors, attributes, and spatial-temporal interactions are large.</a:t>
            </a:r>
          </a:p>
          <a:p>
            <a:r>
              <a:rPr lang="en-US" dirty="0"/>
              <a:t>For open-set-activity-recognition the need for compositions of actors with attributes and spatial-temporal interactions are critical. </a:t>
            </a:r>
          </a:p>
          <a:p>
            <a:r>
              <a:rPr lang="en-US" dirty="0"/>
              <a:t>It requires underlying latent world representations and has a world model for the states of the world capturing physical and </a:t>
            </a:r>
            <a:r>
              <a:rPr lang="en-US"/>
              <a:t>other knowledge.</a:t>
            </a:r>
            <a:endParaRPr lang="en-US" dirty="0"/>
          </a:p>
        </p:txBody>
      </p:sp>
      <p:sp>
        <p:nvSpPr>
          <p:cNvPr id="4" name="Content Placeholder 3">
            <a:extLst>
              <a:ext uri="{FF2B5EF4-FFF2-40B4-BE49-F238E27FC236}">
                <a16:creationId xmlns:a16="http://schemas.microsoft.com/office/drawing/2014/main" id="{B6DA08F0-2ABA-4E36-8405-A9C4B79857CF}"/>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275224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390480-550F-4E08-8AB8-FA124E43809C}"/>
              </a:ext>
            </a:extLst>
          </p:cNvPr>
          <p:cNvSpPr>
            <a:spLocks noGrp="1"/>
          </p:cNvSpPr>
          <p:nvPr>
            <p:ph type="title"/>
          </p:nvPr>
        </p:nvSpPr>
        <p:spPr>
          <a:xfrm>
            <a:off x="320690" y="596319"/>
            <a:ext cx="11578158" cy="813971"/>
          </a:xfrm>
        </p:spPr>
        <p:txBody>
          <a:bodyPr>
            <a:normAutofit fontScale="90000"/>
          </a:bodyPr>
          <a:lstStyle/>
          <a:p>
            <a:r>
              <a:rPr lang="en-US" altLang="zh-CN" i="1" dirty="0">
                <a:solidFill>
                  <a:srgbClr val="0070C0"/>
                </a:solidFill>
              </a:rPr>
              <a:t>Why do Deep Nets fail to recognize synthetic punching ?</a:t>
            </a:r>
            <a:endParaRPr lang="zh-CN" altLang="en-US" i="1" dirty="0">
              <a:solidFill>
                <a:srgbClr val="0070C0"/>
              </a:solidFill>
            </a:endParaRPr>
          </a:p>
        </p:txBody>
      </p:sp>
      <p:sp>
        <p:nvSpPr>
          <p:cNvPr id="3" name="内容占位符 2">
            <a:extLst>
              <a:ext uri="{FF2B5EF4-FFF2-40B4-BE49-F238E27FC236}">
                <a16:creationId xmlns:a16="http://schemas.microsoft.com/office/drawing/2014/main" id="{B68C9669-7FB5-4809-A1B9-96A6D5668A7C}"/>
              </a:ext>
            </a:extLst>
          </p:cNvPr>
          <p:cNvSpPr>
            <a:spLocks noGrp="1"/>
          </p:cNvSpPr>
          <p:nvPr>
            <p:ph idx="1"/>
          </p:nvPr>
        </p:nvSpPr>
        <p:spPr>
          <a:xfrm>
            <a:off x="838200" y="1740400"/>
            <a:ext cx="10515600" cy="4752475"/>
          </a:xfrm>
        </p:spPr>
        <p:txBody>
          <a:bodyPr>
            <a:normAutofit lnSpcReduction="10000"/>
          </a:bodyPr>
          <a:lstStyle/>
          <a:p>
            <a:r>
              <a:rPr lang="en-US" altLang="zh-CN" dirty="0"/>
              <a:t>We conjecture that a deep network model trained on UCF101 (right) overfits to the background. Hence it is unable to detect the punching action in the synthetic data, which consists of a single boxer (left).</a:t>
            </a:r>
          </a:p>
          <a:p>
            <a:r>
              <a:rPr lang="en-US" altLang="zh-CN" i="1" dirty="0"/>
              <a:t>Note: videos from this class in UCF101 are mostly boxing matches and boxers punching sandbags.</a:t>
            </a:r>
          </a:p>
          <a:p>
            <a:pPr marL="0" indent="0">
              <a:buNone/>
            </a:pPr>
            <a:endParaRPr lang="en-US" altLang="zh-CN" dirty="0"/>
          </a:p>
          <a:p>
            <a:pPr marL="0" indent="0">
              <a:buNone/>
            </a:pPr>
            <a:endParaRPr lang="en-US" altLang="zh-CN"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altLang="zh-CN"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altLang="zh-CN"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altLang="zh-CN" sz="2400" dirty="0">
              <a:solidFill>
                <a:srgbClr val="FFFFFF"/>
              </a:solidFill>
              <a:latin typeface="Times New Roman" panose="02020603050405020304" pitchFamily="18" charset="0"/>
              <a:cs typeface="Times New Roman" panose="02020603050405020304" pitchFamily="18" charset="0"/>
            </a:endParaRPr>
          </a:p>
          <a:p>
            <a:pPr marL="0" indent="0">
              <a:buNone/>
            </a:pPr>
            <a:r>
              <a:rPr lang="en-US" altLang="zh-CN" sz="2400" dirty="0">
                <a:solidFill>
                  <a:srgbClr val="FFFFFF"/>
                </a:solidFill>
                <a:latin typeface="Times New Roman" panose="02020603050405020304" pitchFamily="18" charset="0"/>
                <a:cs typeface="Times New Roman" panose="02020603050405020304" pitchFamily="18" charset="0"/>
              </a:rPr>
              <a:t>                      </a:t>
            </a:r>
          </a:p>
          <a:p>
            <a:pPr marL="0" indent="0">
              <a:buNone/>
            </a:pPr>
            <a:endParaRPr lang="zh-CN" altLang="en-US" sz="2400" dirty="0">
              <a:solidFill>
                <a:srgbClr val="FFFFFF"/>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0E583FF7-A1CD-47D2-8307-6528620D0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029" y="3796280"/>
            <a:ext cx="3048000" cy="2286000"/>
          </a:xfrm>
          <a:prstGeom prst="rect">
            <a:avLst/>
          </a:prstGeom>
        </p:spPr>
      </p:pic>
      <p:pic>
        <p:nvPicPr>
          <p:cNvPr id="11" name="图片 10">
            <a:extLst>
              <a:ext uri="{FF2B5EF4-FFF2-40B4-BE49-F238E27FC236}">
                <a16:creationId xmlns:a16="http://schemas.microsoft.com/office/drawing/2014/main" id="{9B955426-E32D-4DF2-B997-9F4F0A943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615" y="3796280"/>
            <a:ext cx="3048000" cy="2286000"/>
          </a:xfrm>
          <a:prstGeom prst="rect">
            <a:avLst/>
          </a:prstGeom>
        </p:spPr>
      </p:pic>
    </p:spTree>
    <p:extLst>
      <p:ext uri="{BB962C8B-B14F-4D97-AF65-F5344CB8AC3E}">
        <p14:creationId xmlns:p14="http://schemas.microsoft.com/office/powerpoint/2010/main" val="2640772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6ACC-8B43-4552-85C5-A98D583C01DB}"/>
              </a:ext>
            </a:extLst>
          </p:cNvPr>
          <p:cNvSpPr>
            <a:spLocks noGrp="1"/>
          </p:cNvSpPr>
          <p:nvPr>
            <p:ph type="title"/>
          </p:nvPr>
        </p:nvSpPr>
        <p:spPr/>
        <p:txBody>
          <a:bodyPr/>
          <a:lstStyle/>
          <a:p>
            <a:r>
              <a:rPr lang="en-US" dirty="0"/>
              <a:t>Brief References (3) : Open-Set-Activity-Recognition</a:t>
            </a:r>
          </a:p>
        </p:txBody>
      </p:sp>
      <p:sp>
        <p:nvSpPr>
          <p:cNvPr id="3" name="Content Placeholder 2">
            <a:extLst>
              <a:ext uri="{FF2B5EF4-FFF2-40B4-BE49-F238E27FC236}">
                <a16:creationId xmlns:a16="http://schemas.microsoft.com/office/drawing/2014/main" id="{6EAFA18C-EF74-4F1F-B0CC-06BE9EEB8912}"/>
              </a:ext>
            </a:extLst>
          </p:cNvPr>
          <p:cNvSpPr>
            <a:spLocks noGrp="1"/>
          </p:cNvSpPr>
          <p:nvPr>
            <p:ph idx="1"/>
          </p:nvPr>
        </p:nvSpPr>
        <p:spPr/>
        <p:txBody>
          <a:bodyPr>
            <a:normAutofit/>
          </a:bodyPr>
          <a:lstStyle/>
          <a:p>
            <a:r>
              <a:rPr lang="en-US" dirty="0"/>
              <a:t>TS Kim, Y Zhang, Z Xiao, M </a:t>
            </a:r>
            <a:r>
              <a:rPr lang="en-US" dirty="0" err="1"/>
              <a:t>Peven</a:t>
            </a:r>
            <a:r>
              <a:rPr lang="en-US" dirty="0"/>
              <a:t>, W </a:t>
            </a:r>
            <a:r>
              <a:rPr lang="en-US" dirty="0" err="1"/>
              <a:t>Qiu</a:t>
            </a:r>
            <a:r>
              <a:rPr lang="en-US" dirty="0"/>
              <a:t>, J Bai, A Yuille, GD Hager. Safer: Fine-grained activity detection by compositional hypothesis testing. </a:t>
            </a:r>
            <a:r>
              <a:rPr lang="en-US" dirty="0" err="1"/>
              <a:t>Arxiv</a:t>
            </a:r>
            <a:r>
              <a:rPr lang="en-US" dirty="0"/>
              <a:t>. 2018.</a:t>
            </a:r>
          </a:p>
          <a:p>
            <a:r>
              <a:rPr lang="en-US" dirty="0"/>
              <a:t>Tae Soo Kim, Jonathan D Jones, Michael </a:t>
            </a:r>
            <a:r>
              <a:rPr lang="en-US" dirty="0" err="1"/>
              <a:t>Peven</a:t>
            </a:r>
            <a:r>
              <a:rPr lang="en-US" dirty="0"/>
              <a:t>, </a:t>
            </a:r>
            <a:r>
              <a:rPr lang="en-US" dirty="0" err="1"/>
              <a:t>Zihao</a:t>
            </a:r>
            <a:r>
              <a:rPr lang="en-US" dirty="0"/>
              <a:t> Xiao, </a:t>
            </a:r>
            <a:r>
              <a:rPr lang="en-US" dirty="0" err="1"/>
              <a:t>Jin</a:t>
            </a:r>
            <a:r>
              <a:rPr lang="en-US" dirty="0"/>
              <a:t> Bai, Yi Zhang, </a:t>
            </a:r>
            <a:r>
              <a:rPr lang="en-US" dirty="0" err="1"/>
              <a:t>Weichao</a:t>
            </a:r>
            <a:r>
              <a:rPr lang="en-US" dirty="0"/>
              <a:t> </a:t>
            </a:r>
            <a:r>
              <a:rPr lang="en-US" dirty="0" err="1"/>
              <a:t>Qiu</a:t>
            </a:r>
            <a:r>
              <a:rPr lang="en-US" dirty="0"/>
              <a:t>, Alan Yuille, Gregory D Hager. DAZSL: Dynamic Attributes for Zero-Shot Learning. </a:t>
            </a:r>
            <a:r>
              <a:rPr lang="en-US" dirty="0" err="1"/>
              <a:t>Arxiv</a:t>
            </a:r>
            <a:r>
              <a:rPr lang="en-US" dirty="0"/>
              <a:t>. 2020. To </a:t>
            </a:r>
            <a:r>
              <a:rPr lang="en-US"/>
              <a:t>appear in AAAI 2021.</a:t>
            </a:r>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9748DEEB-A140-4212-B28D-4D2B0E9A2E71}"/>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218646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B3ECC-EF81-45C1-8EED-350D5FF2AA3E}"/>
              </a:ext>
            </a:extLst>
          </p:cNvPr>
          <p:cNvSpPr>
            <a:spLocks noGrp="1"/>
          </p:cNvSpPr>
          <p:nvPr>
            <p:ph type="title"/>
          </p:nvPr>
        </p:nvSpPr>
        <p:spPr>
          <a:xfrm>
            <a:off x="1100747" y="365125"/>
            <a:ext cx="10795879" cy="1325563"/>
          </a:xfrm>
        </p:spPr>
        <p:txBody>
          <a:bodyPr/>
          <a:lstStyle/>
          <a:p>
            <a:r>
              <a:rPr lang="en-US" altLang="zh-CN" i="1" dirty="0">
                <a:solidFill>
                  <a:srgbClr val="0070C0"/>
                </a:solidFill>
              </a:rPr>
              <a:t>Diagnosing Deep Networks by CAMs</a:t>
            </a:r>
            <a:r>
              <a:rPr lang="en-US" altLang="zh-CN" dirty="0">
                <a:solidFill>
                  <a:srgbClr val="0070C0"/>
                </a:solidFill>
              </a:rPr>
              <a:t>. </a:t>
            </a:r>
            <a:endParaRPr lang="zh-CN" altLang="en-US" dirty="0">
              <a:solidFill>
                <a:srgbClr val="0070C0"/>
              </a:solidFill>
            </a:endParaRPr>
          </a:p>
        </p:txBody>
      </p:sp>
      <p:sp>
        <p:nvSpPr>
          <p:cNvPr id="3" name="内容占位符 2">
            <a:extLst>
              <a:ext uri="{FF2B5EF4-FFF2-40B4-BE49-F238E27FC236}">
                <a16:creationId xmlns:a16="http://schemas.microsoft.com/office/drawing/2014/main" id="{7B1A3BCB-C33F-436D-AF2F-9F5E0211EBAF}"/>
              </a:ext>
            </a:extLst>
          </p:cNvPr>
          <p:cNvSpPr>
            <a:spLocks noGrp="1"/>
          </p:cNvSpPr>
          <p:nvPr>
            <p:ph idx="1"/>
          </p:nvPr>
        </p:nvSpPr>
        <p:spPr>
          <a:xfrm>
            <a:off x="838199" y="1825625"/>
            <a:ext cx="11136363" cy="4351339"/>
          </a:xfrm>
        </p:spPr>
        <p:txBody>
          <a:bodyPr/>
          <a:lstStyle/>
          <a:p>
            <a:r>
              <a:rPr lang="en-US" altLang="zh-CN" dirty="0"/>
              <a:t>Class Activation Maps (CAM) detect the discriminative image regions (red is most discriminative) used by a CNN to identify a specific activity class.</a:t>
            </a:r>
          </a:p>
          <a:p>
            <a:r>
              <a:rPr lang="en-US" altLang="zh-CN" dirty="0"/>
              <a:t>CAMs</a:t>
            </a:r>
            <a:r>
              <a:rPr lang="zh-CN" altLang="en-US" dirty="0"/>
              <a:t> </a:t>
            </a:r>
            <a:r>
              <a:rPr lang="en-US" altLang="zh-CN" dirty="0"/>
              <a:t>of</a:t>
            </a:r>
            <a:r>
              <a:rPr lang="zh-CN" altLang="en-US" dirty="0"/>
              <a:t> </a:t>
            </a:r>
            <a:r>
              <a:rPr lang="en-US" altLang="zh-CN" dirty="0"/>
              <a:t>punching</a:t>
            </a:r>
            <a:r>
              <a:rPr lang="zh-CN" altLang="en-US" dirty="0"/>
              <a:t> </a:t>
            </a:r>
            <a:r>
              <a:rPr lang="en-US" altLang="zh-CN" dirty="0"/>
              <a:t>videos</a:t>
            </a:r>
            <a:r>
              <a:rPr lang="zh-CN" altLang="en-US" dirty="0"/>
              <a:t> </a:t>
            </a:r>
            <a:r>
              <a:rPr lang="en-US" altLang="zh-CN" dirty="0"/>
              <a:t>from</a:t>
            </a:r>
            <a:r>
              <a:rPr lang="zh-CN" altLang="en-US" dirty="0"/>
              <a:t> </a:t>
            </a:r>
            <a:r>
              <a:rPr lang="en-US" altLang="zh-CN" dirty="0"/>
              <a:t>UCF101</a:t>
            </a:r>
            <a:r>
              <a:rPr lang="zh-CN" altLang="en-US" dirty="0"/>
              <a:t> </a:t>
            </a:r>
            <a:r>
              <a:rPr lang="en-US" altLang="zh-CN" dirty="0"/>
              <a:t>test</a:t>
            </a:r>
            <a:r>
              <a:rPr lang="zh-CN" altLang="en-US" dirty="0"/>
              <a:t> </a:t>
            </a:r>
            <a:r>
              <a:rPr lang="en-US" altLang="zh-CN" dirty="0"/>
              <a:t>set. CNNs detect the ropes of the boxing ring and the torso of the humans. Not the boxers boxing!</a:t>
            </a:r>
            <a:endParaRPr lang="zh-CN" altLang="en-US" dirty="0"/>
          </a:p>
        </p:txBody>
      </p:sp>
      <p:pic>
        <p:nvPicPr>
          <p:cNvPr id="5" name="图片 4">
            <a:extLst>
              <a:ext uri="{FF2B5EF4-FFF2-40B4-BE49-F238E27FC236}">
                <a16:creationId xmlns:a16="http://schemas.microsoft.com/office/drawing/2014/main" id="{7D309333-B07E-4758-A72A-1F6508B19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376" y="3737429"/>
            <a:ext cx="2133600" cy="2133600"/>
          </a:xfrm>
          <a:prstGeom prst="rect">
            <a:avLst/>
          </a:prstGeom>
        </p:spPr>
      </p:pic>
      <p:pic>
        <p:nvPicPr>
          <p:cNvPr id="7" name="图片 6">
            <a:extLst>
              <a:ext uri="{FF2B5EF4-FFF2-40B4-BE49-F238E27FC236}">
                <a16:creationId xmlns:a16="http://schemas.microsoft.com/office/drawing/2014/main" id="{0888CC52-D05D-49B8-93B1-A546C66F4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417" y="3737429"/>
            <a:ext cx="2133600" cy="2133600"/>
          </a:xfrm>
          <a:prstGeom prst="rect">
            <a:avLst/>
          </a:prstGeom>
        </p:spPr>
      </p:pic>
      <p:pic>
        <p:nvPicPr>
          <p:cNvPr id="9" name="图片 8">
            <a:extLst>
              <a:ext uri="{FF2B5EF4-FFF2-40B4-BE49-F238E27FC236}">
                <a16:creationId xmlns:a16="http://schemas.microsoft.com/office/drawing/2014/main" id="{7B73B23B-A537-4D07-A08F-61D43BBC2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488" y="3737429"/>
            <a:ext cx="2133600" cy="2133600"/>
          </a:xfrm>
          <a:prstGeom prst="rect">
            <a:avLst/>
          </a:prstGeom>
        </p:spPr>
      </p:pic>
      <p:pic>
        <p:nvPicPr>
          <p:cNvPr id="11" name="图片 10">
            <a:extLst>
              <a:ext uri="{FF2B5EF4-FFF2-40B4-BE49-F238E27FC236}">
                <a16:creationId xmlns:a16="http://schemas.microsoft.com/office/drawing/2014/main" id="{00297D0A-1B0C-4242-904D-D4F675A61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5529" y="3737429"/>
            <a:ext cx="2133600" cy="2133600"/>
          </a:xfrm>
          <a:prstGeom prst="rect">
            <a:avLst/>
          </a:prstGeom>
        </p:spPr>
      </p:pic>
    </p:spTree>
    <p:extLst>
      <p:ext uri="{BB962C8B-B14F-4D97-AF65-F5344CB8AC3E}">
        <p14:creationId xmlns:p14="http://schemas.microsoft.com/office/powerpoint/2010/main" val="382493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CD51-D4FB-4401-9EF1-6ABA2C25E62C}"/>
              </a:ext>
            </a:extLst>
          </p:cNvPr>
          <p:cNvSpPr>
            <a:spLocks noGrp="1"/>
          </p:cNvSpPr>
          <p:nvPr>
            <p:ph type="title"/>
          </p:nvPr>
        </p:nvSpPr>
        <p:spPr>
          <a:xfrm>
            <a:off x="838200" y="365125"/>
            <a:ext cx="11019879" cy="1325563"/>
          </a:xfrm>
        </p:spPr>
        <p:txBody>
          <a:bodyPr/>
          <a:lstStyle/>
          <a:p>
            <a:r>
              <a:rPr lang="en-US" i="1" dirty="0">
                <a:solidFill>
                  <a:srgbClr val="0070C0"/>
                </a:solidFill>
              </a:rPr>
              <a:t>But what is Boxing? There are many variants.</a:t>
            </a:r>
          </a:p>
        </p:txBody>
      </p:sp>
      <p:sp>
        <p:nvSpPr>
          <p:cNvPr id="3" name="Content Placeholder 2">
            <a:extLst>
              <a:ext uri="{FF2B5EF4-FFF2-40B4-BE49-F238E27FC236}">
                <a16:creationId xmlns:a16="http://schemas.microsoft.com/office/drawing/2014/main" id="{91CFBD73-B8BC-4D7D-BA09-E1314B36C44D}"/>
              </a:ext>
            </a:extLst>
          </p:cNvPr>
          <p:cNvSpPr>
            <a:spLocks noGrp="1"/>
          </p:cNvSpPr>
          <p:nvPr>
            <p:ph idx="1"/>
          </p:nvPr>
        </p:nvSpPr>
        <p:spPr>
          <a:xfrm>
            <a:off x="838200" y="1479349"/>
            <a:ext cx="10515600" cy="4697616"/>
          </a:xfrm>
        </p:spPr>
        <p:txBody>
          <a:bodyPr>
            <a:normAutofit/>
          </a:bodyPr>
          <a:lstStyle/>
          <a:p>
            <a:r>
              <a:rPr lang="en-US" dirty="0"/>
              <a:t>Boxing involves actors (boxers, boxing bags, kangaroos) interacting with each other. Boxers have attributes (e.g., boxing gloves).</a:t>
            </a:r>
          </a:p>
          <a:p>
            <a:r>
              <a:rPr lang="en-US" dirty="0"/>
              <a:t>(1) A single person boxing. </a:t>
            </a:r>
          </a:p>
          <a:p>
            <a:r>
              <a:rPr lang="en-US" dirty="0"/>
              <a:t>(2) A professional boxing matching with a referee and spectators. </a:t>
            </a:r>
          </a:p>
          <a:p>
            <a:r>
              <a:rPr lang="en-US" dirty="0"/>
              <a:t>(3) Two kangaroos boxing. </a:t>
            </a:r>
          </a:p>
          <a:p>
            <a:r>
              <a:rPr lang="en-US" dirty="0"/>
              <a:t>(4) A kangaroo boxing a man. </a:t>
            </a:r>
          </a:p>
          <a:p>
            <a:endParaRPr lang="en-US" dirty="0"/>
          </a:p>
        </p:txBody>
      </p:sp>
      <p:pic>
        <p:nvPicPr>
          <p:cNvPr id="5" name="Picture 4">
            <a:extLst>
              <a:ext uri="{FF2B5EF4-FFF2-40B4-BE49-F238E27FC236}">
                <a16:creationId xmlns:a16="http://schemas.microsoft.com/office/drawing/2014/main" id="{C1C69366-C84F-4450-A1D0-0D7AF284393B}"/>
              </a:ext>
            </a:extLst>
          </p:cNvPr>
          <p:cNvPicPr>
            <a:picLocks noChangeAspect="1"/>
          </p:cNvPicPr>
          <p:nvPr/>
        </p:nvPicPr>
        <p:blipFill>
          <a:blip r:embed="rId2"/>
          <a:stretch>
            <a:fillRect/>
          </a:stretch>
        </p:blipFill>
        <p:spPr>
          <a:xfrm>
            <a:off x="5561660" y="4463407"/>
            <a:ext cx="2581176" cy="2051857"/>
          </a:xfrm>
          <a:prstGeom prst="rect">
            <a:avLst/>
          </a:prstGeom>
        </p:spPr>
      </p:pic>
      <p:pic>
        <p:nvPicPr>
          <p:cNvPr id="6" name="Picture 5">
            <a:extLst>
              <a:ext uri="{FF2B5EF4-FFF2-40B4-BE49-F238E27FC236}">
                <a16:creationId xmlns:a16="http://schemas.microsoft.com/office/drawing/2014/main" id="{F98F1BB8-1864-4FAC-9F5D-FEA2ECBA1C05}"/>
              </a:ext>
            </a:extLst>
          </p:cNvPr>
          <p:cNvPicPr>
            <a:picLocks noChangeAspect="1"/>
          </p:cNvPicPr>
          <p:nvPr/>
        </p:nvPicPr>
        <p:blipFill>
          <a:blip r:embed="rId3"/>
          <a:stretch>
            <a:fillRect/>
          </a:stretch>
        </p:blipFill>
        <p:spPr>
          <a:xfrm>
            <a:off x="8350451" y="4483022"/>
            <a:ext cx="1607120" cy="2051857"/>
          </a:xfrm>
          <a:prstGeom prst="rect">
            <a:avLst/>
          </a:prstGeom>
        </p:spPr>
      </p:pic>
      <p:pic>
        <p:nvPicPr>
          <p:cNvPr id="7" name="Picture 6">
            <a:extLst>
              <a:ext uri="{FF2B5EF4-FFF2-40B4-BE49-F238E27FC236}">
                <a16:creationId xmlns:a16="http://schemas.microsoft.com/office/drawing/2014/main" id="{1C04B94D-F55E-4CF7-BE8C-38412784E5C5}"/>
              </a:ext>
            </a:extLst>
          </p:cNvPr>
          <p:cNvPicPr>
            <a:picLocks noChangeAspect="1"/>
          </p:cNvPicPr>
          <p:nvPr/>
        </p:nvPicPr>
        <p:blipFill>
          <a:blip r:embed="rId4"/>
          <a:stretch>
            <a:fillRect/>
          </a:stretch>
        </p:blipFill>
        <p:spPr>
          <a:xfrm>
            <a:off x="900128" y="4463407"/>
            <a:ext cx="2110071" cy="2110071"/>
          </a:xfrm>
          <a:prstGeom prst="rect">
            <a:avLst/>
          </a:prstGeom>
        </p:spPr>
      </p:pic>
      <p:pic>
        <p:nvPicPr>
          <p:cNvPr id="8" name="Picture 7">
            <a:extLst>
              <a:ext uri="{FF2B5EF4-FFF2-40B4-BE49-F238E27FC236}">
                <a16:creationId xmlns:a16="http://schemas.microsoft.com/office/drawing/2014/main" id="{C2EFF4D4-FD8F-4632-A522-F6ACFF458B70}"/>
              </a:ext>
            </a:extLst>
          </p:cNvPr>
          <p:cNvPicPr>
            <a:picLocks noChangeAspect="1"/>
          </p:cNvPicPr>
          <p:nvPr/>
        </p:nvPicPr>
        <p:blipFill>
          <a:blip r:embed="rId5"/>
          <a:stretch>
            <a:fillRect/>
          </a:stretch>
        </p:blipFill>
        <p:spPr>
          <a:xfrm>
            <a:off x="3096064" y="4463407"/>
            <a:ext cx="2379731" cy="2029468"/>
          </a:xfrm>
          <a:prstGeom prst="rect">
            <a:avLst/>
          </a:prstGeom>
        </p:spPr>
      </p:pic>
    </p:spTree>
    <p:extLst>
      <p:ext uri="{BB962C8B-B14F-4D97-AF65-F5344CB8AC3E}">
        <p14:creationId xmlns:p14="http://schemas.microsoft.com/office/powerpoint/2010/main" val="337935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9446-033D-4930-AAED-47E27C57457E}"/>
              </a:ext>
            </a:extLst>
          </p:cNvPr>
          <p:cNvSpPr>
            <a:spLocks noGrp="1"/>
          </p:cNvSpPr>
          <p:nvPr>
            <p:ph type="title"/>
          </p:nvPr>
        </p:nvSpPr>
        <p:spPr/>
        <p:txBody>
          <a:bodyPr/>
          <a:lstStyle/>
          <a:p>
            <a:r>
              <a:rPr lang="en-US" i="1" dirty="0">
                <a:solidFill>
                  <a:srgbClr val="0070C0"/>
                </a:solidFill>
              </a:rPr>
              <a:t>A Boxer attacks by a composition of punches.</a:t>
            </a:r>
          </a:p>
        </p:txBody>
      </p:sp>
      <p:sp>
        <p:nvSpPr>
          <p:cNvPr id="3" name="Content Placeholder 2">
            <a:extLst>
              <a:ext uri="{FF2B5EF4-FFF2-40B4-BE49-F238E27FC236}">
                <a16:creationId xmlns:a16="http://schemas.microsoft.com/office/drawing/2014/main" id="{CF23E09C-94BE-45B9-A2A8-3C937F3CB4B4}"/>
              </a:ext>
            </a:extLst>
          </p:cNvPr>
          <p:cNvSpPr>
            <a:spLocks noGrp="1"/>
          </p:cNvSpPr>
          <p:nvPr>
            <p:ph idx="1"/>
          </p:nvPr>
        </p:nvSpPr>
        <p:spPr>
          <a:xfrm>
            <a:off x="673522" y="1539604"/>
            <a:ext cx="10515600" cy="4351339"/>
          </a:xfrm>
        </p:spPr>
        <p:txBody>
          <a:bodyPr>
            <a:normAutofit fontScale="92500" lnSpcReduction="20000"/>
          </a:bodyPr>
          <a:lstStyle/>
          <a:p>
            <a:r>
              <a:rPr lang="en-US" dirty="0"/>
              <a:t>There are a several types of punches. </a:t>
            </a:r>
            <a:r>
              <a:rPr lang="en-US" dirty="0" err="1"/>
              <a:t>E.g</a:t>
            </a:r>
            <a:r>
              <a:rPr lang="en-US" dirty="0"/>
              <a:t>, left-jab, right-jab, left-upper-cut, right-upper-cut. </a:t>
            </a:r>
          </a:p>
          <a:p>
            <a:r>
              <a:rPr lang="en-US" dirty="0"/>
              <a:t>A boxer attacks with a sequence, or composition, of punches -- e.g., left-jab, right-jab, upper-cut – while the other boxer responds by appropriate defenses.</a:t>
            </a:r>
          </a:p>
          <a:p>
            <a:r>
              <a:rPr lang="en-US" dirty="0"/>
              <a:t>Both boxers also move and perform a complex dance of threats and counter-threats.</a:t>
            </a:r>
          </a:p>
          <a:p>
            <a:endParaRPr lang="en-US" dirty="0"/>
          </a:p>
          <a:p>
            <a:r>
              <a:rPr lang="en-US" dirty="0"/>
              <a:t>Modeling this requires compositional models of the boxers (their arms, legs, head), their attributes (boxing gloves), and their sequence of actions (movements and attacks/defenses) that they can make. </a:t>
            </a:r>
          </a:p>
          <a:p>
            <a:r>
              <a:rPr lang="en-US" i="1" dirty="0"/>
              <a:t>Note: this is particularly complicated because the boxers are typically heavily occluded.</a:t>
            </a:r>
          </a:p>
        </p:txBody>
      </p:sp>
    </p:spTree>
    <p:extLst>
      <p:ext uri="{BB962C8B-B14F-4D97-AF65-F5344CB8AC3E}">
        <p14:creationId xmlns:p14="http://schemas.microsoft.com/office/powerpoint/2010/main" val="314218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2F50-4B57-4020-8537-B6FA24C25C43}"/>
              </a:ext>
            </a:extLst>
          </p:cNvPr>
          <p:cNvSpPr>
            <a:spLocks noGrp="1"/>
          </p:cNvSpPr>
          <p:nvPr>
            <p:ph type="title"/>
          </p:nvPr>
        </p:nvSpPr>
        <p:spPr>
          <a:xfrm>
            <a:off x="838200" y="365125"/>
            <a:ext cx="11165484" cy="1325563"/>
          </a:xfrm>
        </p:spPr>
        <p:txBody>
          <a:bodyPr/>
          <a:lstStyle/>
          <a:p>
            <a:r>
              <a:rPr lang="en-US" i="1" dirty="0">
                <a:solidFill>
                  <a:srgbClr val="7030A0"/>
                </a:solidFill>
              </a:rPr>
              <a:t>Part 2. Open-Set Activity Classification</a:t>
            </a:r>
          </a:p>
        </p:txBody>
      </p:sp>
      <p:sp>
        <p:nvSpPr>
          <p:cNvPr id="3" name="Content Placeholder 2">
            <a:extLst>
              <a:ext uri="{FF2B5EF4-FFF2-40B4-BE49-F238E27FC236}">
                <a16:creationId xmlns:a16="http://schemas.microsoft.com/office/drawing/2014/main" id="{F1D577E2-4CB4-4FF1-B0C7-8EF5DE35F1BC}"/>
              </a:ext>
            </a:extLst>
          </p:cNvPr>
          <p:cNvSpPr>
            <a:spLocks noGrp="1"/>
          </p:cNvSpPr>
          <p:nvPr>
            <p:ph idx="1"/>
          </p:nvPr>
        </p:nvSpPr>
        <p:spPr>
          <a:xfrm>
            <a:off x="838200" y="1690689"/>
            <a:ext cx="10572345" cy="4486276"/>
          </a:xfrm>
        </p:spPr>
        <p:txBody>
          <a:bodyPr>
            <a:normAutofit fontScale="77500" lnSpcReduction="20000"/>
          </a:bodyPr>
          <a:lstStyle/>
          <a:p>
            <a:r>
              <a:rPr lang="en-US" dirty="0"/>
              <a:t>Current deep network approaches are already challenged for activity classification with closed-set labels. I’d argue we need compositional models for the actors, their attributes, and their spatiotemporal interactions.</a:t>
            </a:r>
          </a:p>
          <a:p>
            <a:r>
              <a:rPr lang="en-US" i="1" dirty="0"/>
              <a:t>Open-Set Activity Classification is an even harder task. It is also more interesting, from the language perspective,  because it yields a combinatorial set of activity-labels.</a:t>
            </a:r>
          </a:p>
          <a:p>
            <a:r>
              <a:rPr lang="en-US" dirty="0"/>
              <a:t>The activity-labels only need to be defined only at test-time. We may be asked if the video contained a specific set of actors with specific attributes with a specific spatial-temporal sequence of interactions. And we may never have seen a video with this activity label before (i.e. we have had no opportunity to train on it).</a:t>
            </a:r>
          </a:p>
          <a:p>
            <a:r>
              <a:rPr lang="en-US" dirty="0"/>
              <a:t>For example, we might be asked if the video contained a monkey-riding-bicycle, even if we had never seen a video of this activity before. But “monkey” and “bicycle” would be members of our set of actors and “riding” would be in our set of spatial-temporal interactions. </a:t>
            </a:r>
          </a:p>
          <a:p>
            <a:r>
              <a:rPr lang="en-US" dirty="0"/>
              <a:t>The activity labels can also allow spatial-temporal changes. For example, man-with-box-walks-to-car, man-puts-box-on-ground, man-opens-trunk, man-picks-up-box-from-ground, man-puts-box-in-trunk, man-closes-trunk.</a:t>
            </a:r>
          </a:p>
        </p:txBody>
      </p:sp>
    </p:spTree>
    <p:extLst>
      <p:ext uri="{BB962C8B-B14F-4D97-AF65-F5344CB8AC3E}">
        <p14:creationId xmlns:p14="http://schemas.microsoft.com/office/powerpoint/2010/main" val="338043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DBFA-B7BF-4FF6-998D-6DB9A262AF0C}"/>
              </a:ext>
            </a:extLst>
          </p:cNvPr>
          <p:cNvSpPr>
            <a:spLocks noGrp="1"/>
          </p:cNvSpPr>
          <p:nvPr>
            <p:ph type="title"/>
          </p:nvPr>
        </p:nvSpPr>
        <p:spPr/>
        <p:txBody>
          <a:bodyPr/>
          <a:lstStyle/>
          <a:p>
            <a:r>
              <a:rPr lang="en-US" i="1" dirty="0">
                <a:solidFill>
                  <a:srgbClr val="7030A0"/>
                </a:solidFill>
              </a:rPr>
              <a:t>Open-Set Activity Classification</a:t>
            </a:r>
          </a:p>
        </p:txBody>
      </p:sp>
      <p:sp>
        <p:nvSpPr>
          <p:cNvPr id="3" name="Content Placeholder 2">
            <a:extLst>
              <a:ext uri="{FF2B5EF4-FFF2-40B4-BE49-F238E27FC236}">
                <a16:creationId xmlns:a16="http://schemas.microsoft.com/office/drawing/2014/main" id="{524CDDE4-3CA9-43CC-82C5-B46B9C755250}"/>
              </a:ext>
            </a:extLst>
          </p:cNvPr>
          <p:cNvSpPr>
            <a:spLocks noGrp="1"/>
          </p:cNvSpPr>
          <p:nvPr>
            <p:ph idx="1"/>
          </p:nvPr>
        </p:nvSpPr>
        <p:spPr/>
        <p:txBody>
          <a:bodyPr>
            <a:normAutofit fontScale="77500" lnSpcReduction="20000"/>
          </a:bodyPr>
          <a:lstStyle/>
          <a:p>
            <a:r>
              <a:rPr lang="en-US" dirty="0"/>
              <a:t>We formulate this by a compositional system which has hidden-states representing the actors, their attributes, and their spatial-temporal  interactions. </a:t>
            </a:r>
          </a:p>
          <a:p>
            <a:r>
              <a:rPr lang="en-US" dirty="0"/>
              <a:t>An activity-label corresponds to a sequence of the hidden states with allowable transitions between states. There is “evidence”, or “scores” for the presence of actors/attributes/interactions which can be given by CNNs. </a:t>
            </a:r>
          </a:p>
          <a:p>
            <a:r>
              <a:rPr lang="en-US" dirty="0"/>
              <a:t>For example, an off-the-shelf CNN trained for monkey detection (on another dataset) can be used to detect if the actor “monkey” is present in a specific position in a video-frame.</a:t>
            </a:r>
          </a:p>
          <a:p>
            <a:endParaRPr lang="en-US" dirty="0"/>
          </a:p>
          <a:p>
            <a:r>
              <a:rPr lang="en-US" dirty="0"/>
              <a:t>This has many interesting properties and applications:</a:t>
            </a:r>
          </a:p>
          <a:p>
            <a:r>
              <a:rPr lang="en-US" dirty="0"/>
              <a:t>(1) Robot Surgery – and can be used to train a robot by watching a human surgeon. </a:t>
            </a:r>
          </a:p>
          <a:p>
            <a:r>
              <a:rPr lang="en-US" dirty="0"/>
              <a:t>(2) Surveillance – detect suspicious activities, even those which are defined at test-time.</a:t>
            </a:r>
          </a:p>
          <a:p>
            <a:r>
              <a:rPr lang="en-US" dirty="0"/>
              <a:t>(3) Ask Turing Test questions about the videos. Provided all questions can be expressed in terms of actors, attributes, and their spatial-temporal interactions.</a:t>
            </a:r>
          </a:p>
          <a:p>
            <a:pPr marL="0" indent="0">
              <a:buNone/>
            </a:pPr>
            <a:endParaRPr lang="en-US" dirty="0"/>
          </a:p>
          <a:p>
            <a:endParaRPr lang="en-US" dirty="0"/>
          </a:p>
        </p:txBody>
      </p:sp>
    </p:spTree>
    <p:extLst>
      <p:ext uri="{BB962C8B-B14F-4D97-AF65-F5344CB8AC3E}">
        <p14:creationId xmlns:p14="http://schemas.microsoft.com/office/powerpoint/2010/main" val="2915046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ssible-template-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U-template-15Sept2016.potx" id="{5157130A-C986-4306-A2C0-7B88144F0B38}" vid="{E307AC2F-E096-4AB0-8145-BBADC9BED4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9036</TotalTime>
  <Words>3014</Words>
  <Application>Microsoft Office PowerPoint</Application>
  <PresentationFormat>Widescreen</PresentationFormat>
  <Paragraphs>409</Paragraphs>
  <Slides>40</Slides>
  <Notes>15</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Arial</vt:lpstr>
      <vt:lpstr>Bookman Old Style</vt:lpstr>
      <vt:lpstr>Calibri</vt:lpstr>
      <vt:lpstr>Calibri Light</vt:lpstr>
      <vt:lpstr>Cambria Math</vt:lpstr>
      <vt:lpstr>Georgia</vt:lpstr>
      <vt:lpstr>Lucida Grande</vt:lpstr>
      <vt:lpstr>Times New Roman</vt:lpstr>
      <vt:lpstr>Wingdings</vt:lpstr>
      <vt:lpstr>Office Theme</vt:lpstr>
      <vt:lpstr>3_Office Theme</vt:lpstr>
      <vt:lpstr>accessible-template-2016</vt:lpstr>
      <vt:lpstr> Compositional Models for   Open-Set Activity Classification of Videos.</vt:lpstr>
      <vt:lpstr>Part 1. Closed-Set Activity Recognition</vt:lpstr>
      <vt:lpstr>Use Synthetic Data to Study Activity Recognition </vt:lpstr>
      <vt:lpstr>Why do Deep Nets fail to recognize synthetic punching ?</vt:lpstr>
      <vt:lpstr>Diagnosing Deep Networks by CAMs. </vt:lpstr>
      <vt:lpstr>But what is Boxing? There are many variants.</vt:lpstr>
      <vt:lpstr>A Boxer attacks by a composition of punches.</vt:lpstr>
      <vt:lpstr>Part 2. Open-Set Activity Classification</vt:lpstr>
      <vt:lpstr>Open-Set Activity Classification</vt:lpstr>
      <vt:lpstr>Results of our  Compositional Formulation</vt:lpstr>
      <vt:lpstr>Definitions</vt:lpstr>
      <vt:lpstr>Dynamic Attribute Labeling</vt:lpstr>
      <vt:lpstr>Dynamic Attribute Sequences by Hidden States  (c.f., HMMs)</vt:lpstr>
      <vt:lpstr>Temporal Rule 0</vt:lpstr>
      <vt:lpstr>Temporal Rule 1</vt:lpstr>
      <vt:lpstr>Temporal Rule 2</vt:lpstr>
      <vt:lpstr>Temporal Rule 3</vt:lpstr>
      <vt:lpstr>Bowling Sequence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attributes are effective for modeling actions</vt:lpstr>
      <vt:lpstr>Olympic Sports Experiments</vt:lpstr>
      <vt:lpstr>JIGSAWS Evaluation: Zero-shot Classification</vt:lpstr>
      <vt:lpstr>Zero-shot reasoning for complex activities</vt:lpstr>
      <vt:lpstr>Zero-shot joint classification and segmentation</vt:lpstr>
      <vt:lpstr>DIVA Evaluation: supervision-free zero-shot system</vt:lpstr>
      <vt:lpstr>Conclusion</vt:lpstr>
      <vt:lpstr>Brief References (3) : Open-Set-Activity-Recognition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CVPR Language-Vision Workshop</dc:title>
  <dc:creator>Alan</dc:creator>
  <cp:lastModifiedBy>Alan Yuille</cp:lastModifiedBy>
  <cp:revision>82</cp:revision>
  <dcterms:created xsi:type="dcterms:W3CDTF">2020-06-09T14:25:07Z</dcterms:created>
  <dcterms:modified xsi:type="dcterms:W3CDTF">2024-04-25T13:04:52Z</dcterms:modified>
</cp:coreProperties>
</file>