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Merriweather" panose="020B0604020202020204" charset="0"/>
      <p:regular r:id="rId31"/>
      <p:bold r:id="rId32"/>
      <p:italic r:id="rId33"/>
      <p:boldItalic r:id="rId34"/>
    </p:embeddedFont>
    <p:embeddedFont>
      <p:font typeface="Open Sans" panose="020B0604020202020204" charset="0"/>
      <p:regular r:id="rId35"/>
      <p:bold r:id="rId36"/>
      <p:italic r:id="rId37"/>
      <p:boldItalic r:id="rId38"/>
    </p:embeddedFont>
    <p:embeddedFont>
      <p:font typeface="Roboto" panose="020B060402020202020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509" y="10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31a830e07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g631a830e07_2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38" name="Google Shape;138;g631a830e07_2_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631a830e07_0_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g631a830e07_0_6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Welcome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Introduce faculty and grad student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Explain how many people are in attendance?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Objective: Provide an overview of open house structure: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	Intro to Johns Hopkins and the Whiting School of Engineering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Program info, including: academic objectives, program structure, specialization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What makes the program at JHU unique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Outcomes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Admissions criteria and tuition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Opportunity to ask questions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</p:txBody>
      </p:sp>
      <p:sp>
        <p:nvSpPr>
          <p:cNvPr id="333" name="Google Shape;333;g631a830e07_0_6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631a830e07_0_5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g631a830e07_0_5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DOESN’T NECESSARILY NEED BAYESIAN OPTIMIZATION FORMULA, correspond to algorithm steps and add cyclic images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g631a830e07_0_5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62288fe362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9" name="Google Shape;429;g62288fe362_0_3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DOESN’T NECESSARILY NEED BAYESIAN OPTIMIZATION FORMULA, correspond to algorithm steps and add cyclic images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g62288fe362_0_3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631a830e07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7" name="Google Shape;497;g631a830e07_0_6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Welcome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Introduce faculty and grad student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Explain how many people are in attendance?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Objective: Provide an overview of open house structure: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	Intro to Johns Hopkins and the Whiting School of Engineering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Program info, including: academic objectives, program structure, specialization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What makes the program at JHU unique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Outcomes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Admissions criteria and tuition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Opportunity to ask questions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</p:txBody>
      </p:sp>
      <p:sp>
        <p:nvSpPr>
          <p:cNvPr id="498" name="Google Shape;498;g631a830e07_0_6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62288fe362_0_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g62288fe362_0_5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DOESN’T NECESSARILY NEED BAYESIAN OPTIMIZATION FORMULA, correspond to algorithm steps and add cyclic images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g62288fe362_0_5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6225299eb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0" name="Google Shape;530;g6225299eb5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</p:txBody>
      </p:sp>
      <p:sp>
        <p:nvSpPr>
          <p:cNvPr id="531" name="Google Shape;531;g6225299eb5_0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631a830e07_0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0" name="Google Shape;540;g631a830e07_0_6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</p:txBody>
      </p:sp>
      <p:sp>
        <p:nvSpPr>
          <p:cNvPr id="541" name="Google Shape;541;g631a830e07_0_6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62288fe362_0_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2" name="Google Shape;552;g62288fe362_0_5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CAPTIONS! Print my own captions</a:t>
            </a:r>
            <a:endParaRPr/>
          </a:p>
        </p:txBody>
      </p:sp>
      <p:sp>
        <p:nvSpPr>
          <p:cNvPr id="553" name="Google Shape;553;g62288fe362_0_5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631a830e07_0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4" name="Google Shape;564;g631a830e07_0_6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CAPTIONS! Print my own captions</a:t>
            </a:r>
            <a:endParaRPr/>
          </a:p>
        </p:txBody>
      </p:sp>
      <p:sp>
        <p:nvSpPr>
          <p:cNvPr id="565" name="Google Shape;565;g631a830e07_0_6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62288fe362_0_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6" name="Google Shape;576;g62288fe362_0_6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</p:txBody>
      </p:sp>
      <p:sp>
        <p:nvSpPr>
          <p:cNvPr id="577" name="Google Shape;577;g62288fe362_0_6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6225299eb5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g6225299eb5_0_1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 one side, this evaluation metric has demonstrated better..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 the other side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</p:txBody>
      </p:sp>
      <p:sp>
        <p:nvSpPr>
          <p:cNvPr id="148" name="Google Shape;148;g6225299eb5_0_1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6225299eb5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7" name="Google Shape;587;g6225299eb5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</p:txBody>
      </p:sp>
      <p:sp>
        <p:nvSpPr>
          <p:cNvPr id="588" name="Google Shape;588;g6225299eb5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6229c7fb31_1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9" name="Google Shape;599;g6229c7fb31_1_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(real object + its pose), s (viewing angle), x (image)</a:t>
            </a:r>
            <a:endParaRPr/>
          </a:p>
        </p:txBody>
      </p:sp>
      <p:sp>
        <p:nvSpPr>
          <p:cNvPr id="600" name="Google Shape;600;g6229c7fb31_1_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6225299eb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0" name="Google Shape;610;g6225299eb5_0_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 (real object + its pose), s (viewing angle), x (image)</a:t>
            </a:r>
            <a:endParaRPr/>
          </a:p>
        </p:txBody>
      </p:sp>
      <p:sp>
        <p:nvSpPr>
          <p:cNvPr id="611" name="Google Shape;611;g6225299eb5_0_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6225299eb5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4" name="Google Shape;624;g6225299eb5_0_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</p:txBody>
      </p:sp>
      <p:sp>
        <p:nvSpPr>
          <p:cNvPr id="625" name="Google Shape;625;g6225299eb5_0_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225299eb5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g6225299eb5_0_1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Turing test: ask subject questions behind curtain</a:t>
            </a:r>
            <a:br>
              <a:rPr lang="en"/>
            </a:br>
            <a:r>
              <a:rPr lang="en"/>
              <a:t>What’s turing </a:t>
            </a:r>
            <a:br>
              <a:rPr lang="en"/>
            </a:br>
            <a:r>
              <a:rPr lang="en"/>
              <a:t>As mental experiment, current evaluation protocol</a:t>
            </a:r>
            <a:endParaRPr/>
          </a:p>
        </p:txBody>
      </p:sp>
      <p:sp>
        <p:nvSpPr>
          <p:cNvPr id="163" name="Google Shape;163;g6225299eb5_0_1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6225299eb5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g6225299eb5_0_2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SEQUENTIAL SETTING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OF A SUDDEN, A DIFFICULT IMAGE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</p:txBody>
      </p:sp>
      <p:sp>
        <p:nvSpPr>
          <p:cNvPr id="176" name="Google Shape;176;g6225299eb5_0_2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6229c7fb3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g6229c7fb31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SEQUENTIAL SETTING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OF A SUDDEN, A DIFFICULT IMAGE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</p:txBody>
      </p:sp>
      <p:sp>
        <p:nvSpPr>
          <p:cNvPr id="213" name="Google Shape;213;g6229c7fb31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6225299eb5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g6225299eb5_0_1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FIX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Dynamic test set: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Story 1: weichao vs. alexnet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Story 2: first generation robot -&gt; ignore butterfly </a:t>
            </a:r>
            <a:endParaRPr/>
          </a:p>
        </p:txBody>
      </p:sp>
      <p:sp>
        <p:nvSpPr>
          <p:cNvPr id="246" name="Google Shape;246;g6225299eb5_0_1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62288fe362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g62288fe362_0_1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Dynamic test set: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Story 1: weichao vs. alexnet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Story 2: first generation robot -&gt; ignore butterfly </a:t>
            </a:r>
            <a:endParaRPr/>
          </a:p>
        </p:txBody>
      </p:sp>
      <p:sp>
        <p:nvSpPr>
          <p:cNvPr id="261" name="Google Shape;261;g62288fe362_0_1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6229c7f0c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g6229c7f0ca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Welcome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Introduce faculty and grad student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Explain how many people are in attendance?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Objective: Provide an overview of open house structure: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	Intro to Johns Hopkins and the Whiting School of Engineering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Program info, including: academic objectives, program structure, specialization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What makes the program at JHU unique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Outcomes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Admissions criteria and tuition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Opportunity to ask questions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</p:txBody>
      </p:sp>
      <p:sp>
        <p:nvSpPr>
          <p:cNvPr id="280" name="Google Shape;280;g6229c7f0ca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6229c7f0ca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g6229c7f0ca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So the variations of AE on the surface form is typically much larger.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Performing gradient descent starting from delta = 0, hence the sequence of delta is very local, while AE gives us a global picture. </a:t>
            </a:r>
            <a:endParaRPr/>
          </a:p>
        </p:txBody>
      </p:sp>
      <p:sp>
        <p:nvSpPr>
          <p:cNvPr id="306" name="Google Shape;306;g6229c7f0ca_0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20" name="Google Shape;120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news.stanford.edu/2018/05/15/how-ai-is-changing-science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E3E4A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5"/>
          <p:cNvSpPr txBox="1">
            <a:spLocks noGrp="1"/>
          </p:cNvSpPr>
          <p:nvPr>
            <p:ph type="ctrTitle"/>
          </p:nvPr>
        </p:nvSpPr>
        <p:spPr>
          <a:xfrm>
            <a:off x="1713300" y="1677148"/>
            <a:ext cx="5898900" cy="12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C99231"/>
                </a:solidFill>
                <a:latin typeface="Arial"/>
                <a:ea typeface="Arial"/>
                <a:cs typeface="Arial"/>
                <a:sym typeface="Arial"/>
              </a:rPr>
              <a:t>Identifying Model Weakness with Adversarial Examiner</a:t>
            </a:r>
            <a:endParaRPr sz="2400">
              <a:solidFill>
                <a:srgbClr val="C9923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99231"/>
              </a:buClr>
              <a:buSzPts val="2400"/>
              <a:buFont typeface="Arial"/>
              <a:buNone/>
            </a:pPr>
            <a:endParaRPr sz="2400">
              <a:solidFill>
                <a:srgbClr val="C992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5"/>
          <p:cNvSpPr txBox="1">
            <a:spLocks noGrp="1"/>
          </p:cNvSpPr>
          <p:nvPr>
            <p:ph type="subTitle" idx="1"/>
          </p:nvPr>
        </p:nvSpPr>
        <p:spPr>
          <a:xfrm>
            <a:off x="1546509" y="2886754"/>
            <a:ext cx="6232500" cy="14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1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Michelle Shu</a:t>
            </a: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Chenxi Liu, Weichao Qiu, Alan Yuille</a:t>
            </a:r>
            <a:endParaRPr sz="11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Oct 11th, 2019</a:t>
            </a:r>
            <a:endParaRPr sz="11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Johns Hopkins University</a:t>
            </a:r>
            <a:endParaRPr sz="11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3" name="Google Shape;143;p25"/>
          <p:cNvCxnSpPr/>
          <p:nvPr/>
        </p:nvCxnSpPr>
        <p:spPr>
          <a:xfrm>
            <a:off x="1793667" y="1404088"/>
            <a:ext cx="5554151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4" name="Google Shape;144;p25" descr="whiting.logo.large.vertical.white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2325" y="-142875"/>
            <a:ext cx="2419350" cy="161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4"/>
          <p:cNvSpPr/>
          <p:nvPr/>
        </p:nvSpPr>
        <p:spPr>
          <a:xfrm>
            <a:off x="0" y="1"/>
            <a:ext cx="3486000" cy="927000"/>
          </a:xfrm>
          <a:prstGeom prst="rect">
            <a:avLst/>
          </a:prstGeom>
          <a:solidFill>
            <a:srgbClr val="1E3E4A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6" name="Google Shape;336;p34" descr="whiting.large.horizontal.white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6034" y="-31987"/>
            <a:ext cx="2240365" cy="959086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4"/>
          <p:cNvSpPr/>
          <p:nvPr/>
        </p:nvSpPr>
        <p:spPr>
          <a:xfrm>
            <a:off x="3486150" y="1"/>
            <a:ext cx="5658000" cy="927000"/>
          </a:xfrm>
          <a:prstGeom prst="rect">
            <a:avLst/>
          </a:prstGeom>
          <a:solidFill>
            <a:srgbClr val="89795E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34"/>
          <p:cNvSpPr txBox="1">
            <a:spLocks noGrp="1"/>
          </p:cNvSpPr>
          <p:nvPr>
            <p:ph type="ctrTitle"/>
          </p:nvPr>
        </p:nvSpPr>
        <p:spPr>
          <a:xfrm>
            <a:off x="3698728" y="53750"/>
            <a:ext cx="51672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Identifying Model Weakness with Adversarial Examiner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34"/>
          <p:cNvSpPr txBox="1"/>
          <p:nvPr/>
        </p:nvSpPr>
        <p:spPr>
          <a:xfrm>
            <a:off x="152400" y="927000"/>
            <a:ext cx="89871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Solution: Adversarial Examiner (AE)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0" name="Google Shape;34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375" y="1411625"/>
            <a:ext cx="4544757" cy="37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46531" y="1612675"/>
            <a:ext cx="959063" cy="959075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4"/>
          <p:cNvSpPr txBox="1"/>
          <p:nvPr/>
        </p:nvSpPr>
        <p:spPr>
          <a:xfrm>
            <a:off x="4881863" y="1612675"/>
            <a:ext cx="2857800" cy="3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Underlying Form z</a:t>
            </a:r>
            <a:endParaRPr sz="2400"/>
          </a:p>
        </p:txBody>
      </p:sp>
      <p:cxnSp>
        <p:nvCxnSpPr>
          <p:cNvPr id="343" name="Google Shape;343;p34"/>
          <p:cNvCxnSpPr/>
          <p:nvPr/>
        </p:nvCxnSpPr>
        <p:spPr>
          <a:xfrm rot="10800000" flipH="1">
            <a:off x="2048125" y="2128725"/>
            <a:ext cx="2902800" cy="896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44" name="Google Shape;344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50917" y="2402099"/>
            <a:ext cx="1030719" cy="1080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5" name="Google Shape;345;p34"/>
          <p:cNvCxnSpPr/>
          <p:nvPr/>
        </p:nvCxnSpPr>
        <p:spPr>
          <a:xfrm rot="10800000" flipH="1">
            <a:off x="3257650" y="3277525"/>
            <a:ext cx="1493400" cy="28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46" name="Google Shape;346;p34"/>
          <p:cNvCxnSpPr/>
          <p:nvPr/>
        </p:nvCxnSpPr>
        <p:spPr>
          <a:xfrm rot="10800000" flipH="1">
            <a:off x="3825150" y="3750425"/>
            <a:ext cx="3496500" cy="1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47" name="Google Shape;347;p34"/>
          <p:cNvSpPr txBox="1"/>
          <p:nvPr/>
        </p:nvSpPr>
        <p:spPr>
          <a:xfrm>
            <a:off x="7446525" y="3395675"/>
            <a:ext cx="1697700" cy="8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it bleping: </a:t>
            </a:r>
            <a:r>
              <a:rPr lang="en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yes</a:t>
            </a:r>
            <a:endParaRPr sz="10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Viewing distance: </a:t>
            </a:r>
            <a:r>
              <a:rPr lang="en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close-up</a:t>
            </a:r>
            <a:endParaRPr sz="10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State: </a:t>
            </a:r>
            <a:r>
              <a:rPr lang="en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cute</a:t>
            </a:r>
            <a:endParaRPr sz="10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34"/>
          <p:cNvSpPr txBox="1"/>
          <p:nvPr/>
        </p:nvSpPr>
        <p:spPr>
          <a:xfrm>
            <a:off x="5981625" y="2971188"/>
            <a:ext cx="4409400" cy="3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Additional Information s</a:t>
            </a:r>
            <a:endParaRPr sz="2400"/>
          </a:p>
        </p:txBody>
      </p:sp>
      <p:sp>
        <p:nvSpPr>
          <p:cNvPr id="349" name="Google Shape;349;p34"/>
          <p:cNvSpPr txBox="1"/>
          <p:nvPr/>
        </p:nvSpPr>
        <p:spPr>
          <a:xfrm>
            <a:off x="4346200" y="4065250"/>
            <a:ext cx="2709300" cy="3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Surface Form x = g(z, s)</a:t>
            </a:r>
            <a:endParaRPr/>
          </a:p>
        </p:txBody>
      </p:sp>
      <p:cxnSp>
        <p:nvCxnSpPr>
          <p:cNvPr id="350" name="Google Shape;350;p34"/>
          <p:cNvCxnSpPr>
            <a:endCxn id="349" idx="1"/>
          </p:cNvCxnSpPr>
          <p:nvPr/>
        </p:nvCxnSpPr>
        <p:spPr>
          <a:xfrm>
            <a:off x="2419000" y="4137550"/>
            <a:ext cx="1927200" cy="12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51" name="Google Shape;351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98225" y="4149850"/>
            <a:ext cx="1030702" cy="959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5"/>
          <p:cNvSpPr/>
          <p:nvPr/>
        </p:nvSpPr>
        <p:spPr>
          <a:xfrm>
            <a:off x="0" y="1"/>
            <a:ext cx="3486000" cy="927000"/>
          </a:xfrm>
          <a:prstGeom prst="rect">
            <a:avLst/>
          </a:prstGeom>
          <a:solidFill>
            <a:srgbClr val="1E3E4A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" name="Google Shape;358;p35" descr="whiting.large.horizontal.white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6034" y="-31987"/>
            <a:ext cx="2240365" cy="959086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5"/>
          <p:cNvSpPr/>
          <p:nvPr/>
        </p:nvSpPr>
        <p:spPr>
          <a:xfrm>
            <a:off x="3486150" y="1"/>
            <a:ext cx="5658000" cy="927000"/>
          </a:xfrm>
          <a:prstGeom prst="rect">
            <a:avLst/>
          </a:prstGeom>
          <a:solidFill>
            <a:srgbClr val="89795E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35"/>
          <p:cNvSpPr txBox="1">
            <a:spLocks noGrp="1"/>
          </p:cNvSpPr>
          <p:nvPr>
            <p:ph type="ctrTitle"/>
          </p:nvPr>
        </p:nvSpPr>
        <p:spPr>
          <a:xfrm>
            <a:off x="3698728" y="53750"/>
            <a:ext cx="51672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Identifying Model Weakness with Adversarial Examiner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35"/>
          <p:cNvSpPr txBox="1"/>
          <p:nvPr/>
        </p:nvSpPr>
        <p:spPr>
          <a:xfrm>
            <a:off x="152400" y="927000"/>
            <a:ext cx="89871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Deep Learning Based AE </a:t>
            </a: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(LSTM + Reinforcement Learning):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35"/>
          <p:cNvSpPr/>
          <p:nvPr/>
        </p:nvSpPr>
        <p:spPr>
          <a:xfrm>
            <a:off x="6504025" y="3260900"/>
            <a:ext cx="548400" cy="324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35"/>
          <p:cNvSpPr/>
          <p:nvPr/>
        </p:nvSpPr>
        <p:spPr>
          <a:xfrm>
            <a:off x="8517575" y="3815000"/>
            <a:ext cx="548400" cy="324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4" name="Google Shape;364;p35"/>
          <p:cNvGrpSpPr/>
          <p:nvPr/>
        </p:nvGrpSpPr>
        <p:grpSpPr>
          <a:xfrm>
            <a:off x="304788" y="2256113"/>
            <a:ext cx="6847225" cy="1668850"/>
            <a:chOff x="981075" y="1079825"/>
            <a:chExt cx="6847225" cy="1668850"/>
          </a:xfrm>
        </p:grpSpPr>
        <p:sp>
          <p:nvSpPr>
            <p:cNvPr id="365" name="Google Shape;365;p35"/>
            <p:cNvSpPr/>
            <p:nvPr/>
          </p:nvSpPr>
          <p:spPr>
            <a:xfrm>
              <a:off x="4290600" y="2084775"/>
              <a:ext cx="395700" cy="403500"/>
            </a:xfrm>
            <a:prstGeom prst="rect">
              <a:avLst/>
            </a:prstGeom>
            <a:solidFill>
              <a:srgbClr val="CFE2F3">
                <a:alpha val="48080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5"/>
            <p:cNvSpPr/>
            <p:nvPr/>
          </p:nvSpPr>
          <p:spPr>
            <a:xfrm>
              <a:off x="4162200" y="1719275"/>
              <a:ext cx="652500" cy="95400"/>
            </a:xfrm>
            <a:prstGeom prst="rect">
              <a:avLst/>
            </a:prstGeom>
            <a:solidFill>
              <a:srgbClr val="D9EAD3">
                <a:alpha val="41150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5"/>
            <p:cNvSpPr/>
            <p:nvPr/>
          </p:nvSpPr>
          <p:spPr>
            <a:xfrm>
              <a:off x="4243163" y="1132650"/>
              <a:ext cx="485700" cy="316500"/>
            </a:xfrm>
            <a:prstGeom prst="rect">
              <a:avLst/>
            </a:prstGeom>
            <a:solidFill>
              <a:srgbClr val="FFF2CC">
                <a:alpha val="54230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68" name="Google Shape;368;p35"/>
            <p:cNvCxnSpPr>
              <a:stCxn id="366" idx="0"/>
              <a:endCxn id="367" idx="2"/>
            </p:cNvCxnSpPr>
            <p:nvPr/>
          </p:nvCxnSpPr>
          <p:spPr>
            <a:xfrm rot="10800000">
              <a:off x="4486050" y="1449275"/>
              <a:ext cx="2400" cy="2700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69" name="Google Shape;369;p35"/>
            <p:cNvCxnSpPr>
              <a:stCxn id="365" idx="0"/>
              <a:endCxn id="366" idx="2"/>
            </p:cNvCxnSpPr>
            <p:nvPr/>
          </p:nvCxnSpPr>
          <p:spPr>
            <a:xfrm rot="10800000">
              <a:off x="4488450" y="1814775"/>
              <a:ext cx="0" cy="2700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70" name="Google Shape;370;p35"/>
            <p:cNvSpPr/>
            <p:nvPr/>
          </p:nvSpPr>
          <p:spPr>
            <a:xfrm>
              <a:off x="5090700" y="2084775"/>
              <a:ext cx="395700" cy="403500"/>
            </a:xfrm>
            <a:prstGeom prst="rect">
              <a:avLst/>
            </a:prstGeom>
            <a:solidFill>
              <a:srgbClr val="CFE2F3">
                <a:alpha val="48080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5"/>
            <p:cNvSpPr/>
            <p:nvPr/>
          </p:nvSpPr>
          <p:spPr>
            <a:xfrm>
              <a:off x="4962300" y="1719275"/>
              <a:ext cx="652500" cy="95400"/>
            </a:xfrm>
            <a:prstGeom prst="rect">
              <a:avLst/>
            </a:prstGeom>
            <a:solidFill>
              <a:srgbClr val="D9EAD3">
                <a:alpha val="41150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5"/>
            <p:cNvSpPr/>
            <p:nvPr/>
          </p:nvSpPr>
          <p:spPr>
            <a:xfrm>
              <a:off x="5043263" y="1132650"/>
              <a:ext cx="485700" cy="316500"/>
            </a:xfrm>
            <a:prstGeom prst="rect">
              <a:avLst/>
            </a:prstGeom>
            <a:solidFill>
              <a:srgbClr val="FFF2CC">
                <a:alpha val="54230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73" name="Google Shape;373;p35"/>
            <p:cNvCxnSpPr>
              <a:stCxn id="371" idx="0"/>
              <a:endCxn id="372" idx="2"/>
            </p:cNvCxnSpPr>
            <p:nvPr/>
          </p:nvCxnSpPr>
          <p:spPr>
            <a:xfrm rot="10800000">
              <a:off x="5286150" y="1449275"/>
              <a:ext cx="2400" cy="2700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74" name="Google Shape;374;p35"/>
            <p:cNvCxnSpPr>
              <a:stCxn id="370" idx="0"/>
              <a:endCxn id="371" idx="2"/>
            </p:cNvCxnSpPr>
            <p:nvPr/>
          </p:nvCxnSpPr>
          <p:spPr>
            <a:xfrm rot="10800000">
              <a:off x="5288550" y="1814775"/>
              <a:ext cx="0" cy="2700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75" name="Google Shape;375;p35"/>
            <p:cNvSpPr/>
            <p:nvPr/>
          </p:nvSpPr>
          <p:spPr>
            <a:xfrm>
              <a:off x="5890800" y="2084775"/>
              <a:ext cx="395700" cy="403500"/>
            </a:xfrm>
            <a:prstGeom prst="rect">
              <a:avLst/>
            </a:prstGeom>
            <a:solidFill>
              <a:srgbClr val="CFE2F3">
                <a:alpha val="48080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5"/>
            <p:cNvSpPr/>
            <p:nvPr/>
          </p:nvSpPr>
          <p:spPr>
            <a:xfrm>
              <a:off x="5762400" y="1719275"/>
              <a:ext cx="652500" cy="95400"/>
            </a:xfrm>
            <a:prstGeom prst="rect">
              <a:avLst/>
            </a:prstGeom>
            <a:solidFill>
              <a:srgbClr val="D9EAD3">
                <a:alpha val="41150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5"/>
            <p:cNvSpPr/>
            <p:nvPr/>
          </p:nvSpPr>
          <p:spPr>
            <a:xfrm>
              <a:off x="5843363" y="1132667"/>
              <a:ext cx="485700" cy="316500"/>
            </a:xfrm>
            <a:prstGeom prst="rect">
              <a:avLst/>
            </a:prstGeom>
            <a:solidFill>
              <a:srgbClr val="FFF2CC">
                <a:alpha val="54230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78" name="Google Shape;378;p35"/>
            <p:cNvCxnSpPr>
              <a:stCxn id="376" idx="0"/>
              <a:endCxn id="377" idx="2"/>
            </p:cNvCxnSpPr>
            <p:nvPr/>
          </p:nvCxnSpPr>
          <p:spPr>
            <a:xfrm rot="10800000">
              <a:off x="6086250" y="1449275"/>
              <a:ext cx="2400" cy="2700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79" name="Google Shape;379;p35"/>
            <p:cNvCxnSpPr>
              <a:stCxn id="375" idx="0"/>
              <a:endCxn id="376" idx="2"/>
            </p:cNvCxnSpPr>
            <p:nvPr/>
          </p:nvCxnSpPr>
          <p:spPr>
            <a:xfrm rot="10800000">
              <a:off x="6088650" y="1814775"/>
              <a:ext cx="0" cy="2700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80" name="Google Shape;380;p35"/>
            <p:cNvCxnSpPr>
              <a:stCxn id="365" idx="3"/>
              <a:endCxn id="370" idx="1"/>
            </p:cNvCxnSpPr>
            <p:nvPr/>
          </p:nvCxnSpPr>
          <p:spPr>
            <a:xfrm>
              <a:off x="4686300" y="2286525"/>
              <a:ext cx="4044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81" name="Google Shape;381;p35"/>
            <p:cNvCxnSpPr>
              <a:stCxn id="370" idx="3"/>
              <a:endCxn id="375" idx="1"/>
            </p:cNvCxnSpPr>
            <p:nvPr/>
          </p:nvCxnSpPr>
          <p:spPr>
            <a:xfrm>
              <a:off x="5486400" y="2286525"/>
              <a:ext cx="4044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82" name="Google Shape;382;p35"/>
            <p:cNvCxnSpPr/>
            <p:nvPr/>
          </p:nvCxnSpPr>
          <p:spPr>
            <a:xfrm rot="-5400000" flipH="1">
              <a:off x="4210650" y="1410450"/>
              <a:ext cx="1355700" cy="800100"/>
            </a:xfrm>
            <a:prstGeom prst="curvedConnector5">
              <a:avLst>
                <a:gd name="adj1" fmla="val -17565"/>
                <a:gd name="adj2" fmla="val 52812"/>
                <a:gd name="adj3" fmla="val 117559"/>
              </a:avLst>
            </a:prstGeom>
            <a:noFill/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stealth" w="med" len="med"/>
            </a:ln>
          </p:spPr>
        </p:cxnSp>
        <p:cxnSp>
          <p:nvCxnSpPr>
            <p:cNvPr id="383" name="Google Shape;383;p35"/>
            <p:cNvCxnSpPr/>
            <p:nvPr/>
          </p:nvCxnSpPr>
          <p:spPr>
            <a:xfrm rot="-5400000" flipH="1">
              <a:off x="5010750" y="1410450"/>
              <a:ext cx="1355700" cy="800100"/>
            </a:xfrm>
            <a:prstGeom prst="curvedConnector5">
              <a:avLst>
                <a:gd name="adj1" fmla="val -17565"/>
                <a:gd name="adj2" fmla="val 52812"/>
                <a:gd name="adj3" fmla="val 117559"/>
              </a:avLst>
            </a:prstGeom>
            <a:noFill/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stealth" w="med" len="med"/>
            </a:ln>
          </p:spPr>
        </p:cxnSp>
        <p:sp>
          <p:nvSpPr>
            <p:cNvPr id="384" name="Google Shape;384;p35"/>
            <p:cNvSpPr/>
            <p:nvPr/>
          </p:nvSpPr>
          <p:spPr>
            <a:xfrm>
              <a:off x="1109475" y="2084775"/>
              <a:ext cx="395700" cy="403500"/>
            </a:xfrm>
            <a:prstGeom prst="rect">
              <a:avLst/>
            </a:prstGeom>
            <a:solidFill>
              <a:srgbClr val="CFE2F3">
                <a:alpha val="48080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5"/>
            <p:cNvSpPr/>
            <p:nvPr/>
          </p:nvSpPr>
          <p:spPr>
            <a:xfrm>
              <a:off x="981075" y="1719275"/>
              <a:ext cx="652500" cy="95400"/>
            </a:xfrm>
            <a:prstGeom prst="rect">
              <a:avLst/>
            </a:prstGeom>
            <a:solidFill>
              <a:srgbClr val="D9EAD3">
                <a:alpha val="41150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5"/>
            <p:cNvSpPr/>
            <p:nvPr/>
          </p:nvSpPr>
          <p:spPr>
            <a:xfrm>
              <a:off x="1064475" y="1132650"/>
              <a:ext cx="485700" cy="316500"/>
            </a:xfrm>
            <a:prstGeom prst="rect">
              <a:avLst/>
            </a:prstGeom>
            <a:solidFill>
              <a:srgbClr val="FFF2CC">
                <a:alpha val="54230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87" name="Google Shape;387;p35"/>
            <p:cNvCxnSpPr>
              <a:stCxn id="385" idx="0"/>
              <a:endCxn id="386" idx="2"/>
            </p:cNvCxnSpPr>
            <p:nvPr/>
          </p:nvCxnSpPr>
          <p:spPr>
            <a:xfrm rot="10800000">
              <a:off x="1307325" y="1449275"/>
              <a:ext cx="0" cy="2700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88" name="Google Shape;388;p35"/>
            <p:cNvCxnSpPr>
              <a:stCxn id="384" idx="0"/>
              <a:endCxn id="385" idx="2"/>
            </p:cNvCxnSpPr>
            <p:nvPr/>
          </p:nvCxnSpPr>
          <p:spPr>
            <a:xfrm rot="10800000">
              <a:off x="1307325" y="1814775"/>
              <a:ext cx="0" cy="2700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89" name="Google Shape;389;p35"/>
            <p:cNvSpPr/>
            <p:nvPr/>
          </p:nvSpPr>
          <p:spPr>
            <a:xfrm>
              <a:off x="1909575" y="2084775"/>
              <a:ext cx="395700" cy="403500"/>
            </a:xfrm>
            <a:prstGeom prst="rect">
              <a:avLst/>
            </a:prstGeom>
            <a:solidFill>
              <a:srgbClr val="CFE2F3">
                <a:alpha val="48080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5"/>
            <p:cNvSpPr/>
            <p:nvPr/>
          </p:nvSpPr>
          <p:spPr>
            <a:xfrm>
              <a:off x="1781175" y="1719275"/>
              <a:ext cx="652500" cy="95400"/>
            </a:xfrm>
            <a:prstGeom prst="rect">
              <a:avLst/>
            </a:prstGeom>
            <a:solidFill>
              <a:srgbClr val="D9EAD3">
                <a:alpha val="41150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5"/>
            <p:cNvSpPr/>
            <p:nvPr/>
          </p:nvSpPr>
          <p:spPr>
            <a:xfrm>
              <a:off x="1862138" y="1132650"/>
              <a:ext cx="485700" cy="316500"/>
            </a:xfrm>
            <a:prstGeom prst="rect">
              <a:avLst/>
            </a:prstGeom>
            <a:solidFill>
              <a:srgbClr val="FFF2CC">
                <a:alpha val="54230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92" name="Google Shape;392;p35"/>
            <p:cNvCxnSpPr>
              <a:stCxn id="390" idx="0"/>
              <a:endCxn id="391" idx="2"/>
            </p:cNvCxnSpPr>
            <p:nvPr/>
          </p:nvCxnSpPr>
          <p:spPr>
            <a:xfrm rot="10800000">
              <a:off x="2105025" y="1449275"/>
              <a:ext cx="2400" cy="2700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93" name="Google Shape;393;p35"/>
            <p:cNvCxnSpPr>
              <a:stCxn id="389" idx="0"/>
              <a:endCxn id="390" idx="2"/>
            </p:cNvCxnSpPr>
            <p:nvPr/>
          </p:nvCxnSpPr>
          <p:spPr>
            <a:xfrm rot="10800000">
              <a:off x="2107425" y="1814775"/>
              <a:ext cx="0" cy="2700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94" name="Google Shape;394;p35"/>
            <p:cNvSpPr/>
            <p:nvPr/>
          </p:nvSpPr>
          <p:spPr>
            <a:xfrm>
              <a:off x="2709675" y="2084775"/>
              <a:ext cx="395700" cy="403500"/>
            </a:xfrm>
            <a:prstGeom prst="rect">
              <a:avLst/>
            </a:prstGeom>
            <a:solidFill>
              <a:srgbClr val="CFE2F3">
                <a:alpha val="48080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5"/>
            <p:cNvSpPr/>
            <p:nvPr/>
          </p:nvSpPr>
          <p:spPr>
            <a:xfrm>
              <a:off x="2581275" y="1719275"/>
              <a:ext cx="652500" cy="95400"/>
            </a:xfrm>
            <a:prstGeom prst="rect">
              <a:avLst/>
            </a:prstGeom>
            <a:solidFill>
              <a:srgbClr val="D9EAD3">
                <a:alpha val="41150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5"/>
            <p:cNvSpPr/>
            <p:nvPr/>
          </p:nvSpPr>
          <p:spPr>
            <a:xfrm>
              <a:off x="2662238" y="1132650"/>
              <a:ext cx="485700" cy="316500"/>
            </a:xfrm>
            <a:prstGeom prst="rect">
              <a:avLst/>
            </a:prstGeom>
            <a:solidFill>
              <a:srgbClr val="FFF2CC">
                <a:alpha val="54230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97" name="Google Shape;397;p35"/>
            <p:cNvCxnSpPr>
              <a:stCxn id="395" idx="0"/>
              <a:endCxn id="396" idx="2"/>
            </p:cNvCxnSpPr>
            <p:nvPr/>
          </p:nvCxnSpPr>
          <p:spPr>
            <a:xfrm rot="10800000">
              <a:off x="2905125" y="1449275"/>
              <a:ext cx="2400" cy="2700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98" name="Google Shape;398;p35"/>
            <p:cNvCxnSpPr>
              <a:stCxn id="394" idx="0"/>
              <a:endCxn id="395" idx="2"/>
            </p:cNvCxnSpPr>
            <p:nvPr/>
          </p:nvCxnSpPr>
          <p:spPr>
            <a:xfrm rot="10800000">
              <a:off x="2907525" y="1814775"/>
              <a:ext cx="0" cy="2700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99" name="Google Shape;399;p35"/>
            <p:cNvCxnSpPr>
              <a:stCxn id="384" idx="3"/>
              <a:endCxn id="389" idx="1"/>
            </p:cNvCxnSpPr>
            <p:nvPr/>
          </p:nvCxnSpPr>
          <p:spPr>
            <a:xfrm>
              <a:off x="1505175" y="2286525"/>
              <a:ext cx="4044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00" name="Google Shape;400;p35"/>
            <p:cNvCxnSpPr>
              <a:stCxn id="389" idx="3"/>
              <a:endCxn id="394" idx="1"/>
            </p:cNvCxnSpPr>
            <p:nvPr/>
          </p:nvCxnSpPr>
          <p:spPr>
            <a:xfrm>
              <a:off x="2305275" y="2286525"/>
              <a:ext cx="4044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01" name="Google Shape;401;p35"/>
            <p:cNvCxnSpPr>
              <a:stCxn id="386" idx="0"/>
              <a:endCxn id="389" idx="2"/>
            </p:cNvCxnSpPr>
            <p:nvPr/>
          </p:nvCxnSpPr>
          <p:spPr>
            <a:xfrm rot="-5400000" flipH="1">
              <a:off x="1029525" y="1410450"/>
              <a:ext cx="1355700" cy="800100"/>
            </a:xfrm>
            <a:prstGeom prst="curvedConnector5">
              <a:avLst>
                <a:gd name="adj1" fmla="val -17565"/>
                <a:gd name="adj2" fmla="val 52812"/>
                <a:gd name="adj3" fmla="val 117559"/>
              </a:avLst>
            </a:prstGeom>
            <a:noFill/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stealth" w="med" len="med"/>
            </a:ln>
          </p:spPr>
        </p:cxnSp>
        <p:cxnSp>
          <p:nvCxnSpPr>
            <p:cNvPr id="402" name="Google Shape;402;p35"/>
            <p:cNvCxnSpPr/>
            <p:nvPr/>
          </p:nvCxnSpPr>
          <p:spPr>
            <a:xfrm rot="-5400000" flipH="1">
              <a:off x="1829625" y="1410450"/>
              <a:ext cx="1355700" cy="800100"/>
            </a:xfrm>
            <a:prstGeom prst="curvedConnector5">
              <a:avLst>
                <a:gd name="adj1" fmla="val -17565"/>
                <a:gd name="adj2" fmla="val 52812"/>
                <a:gd name="adj3" fmla="val 117559"/>
              </a:avLst>
            </a:prstGeom>
            <a:noFill/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stealth" w="med" len="med"/>
            </a:ln>
          </p:spPr>
        </p:cxnSp>
        <p:sp>
          <p:nvSpPr>
            <p:cNvPr id="403" name="Google Shape;403;p35"/>
            <p:cNvSpPr/>
            <p:nvPr/>
          </p:nvSpPr>
          <p:spPr>
            <a:xfrm>
              <a:off x="3504900" y="2084775"/>
              <a:ext cx="395700" cy="403500"/>
            </a:xfrm>
            <a:prstGeom prst="rect">
              <a:avLst/>
            </a:prstGeom>
            <a:solidFill>
              <a:srgbClr val="CFE2F3">
                <a:alpha val="48080"/>
              </a:srgbClr>
            </a:solidFill>
            <a:ln w="9525" cap="flat" cmpd="sng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5"/>
            <p:cNvSpPr/>
            <p:nvPr/>
          </p:nvSpPr>
          <p:spPr>
            <a:xfrm>
              <a:off x="3376500" y="1719275"/>
              <a:ext cx="652500" cy="95400"/>
            </a:xfrm>
            <a:prstGeom prst="rect">
              <a:avLst/>
            </a:prstGeom>
            <a:solidFill>
              <a:srgbClr val="D9EAD3">
                <a:alpha val="41150"/>
              </a:srgbClr>
            </a:solidFill>
            <a:ln w="9525" cap="flat" cmpd="sng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5"/>
            <p:cNvSpPr/>
            <p:nvPr/>
          </p:nvSpPr>
          <p:spPr>
            <a:xfrm>
              <a:off x="3457463" y="1132650"/>
              <a:ext cx="485700" cy="316500"/>
            </a:xfrm>
            <a:prstGeom prst="rect">
              <a:avLst/>
            </a:prstGeom>
            <a:solidFill>
              <a:srgbClr val="FFF2CC">
                <a:alpha val="54230"/>
              </a:srgbClr>
            </a:solidFill>
            <a:ln w="9525" cap="flat" cmpd="sng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...</a:t>
              </a:r>
              <a:endParaRPr/>
            </a:p>
          </p:txBody>
        </p:sp>
        <p:cxnSp>
          <p:nvCxnSpPr>
            <p:cNvPr id="406" name="Google Shape;406;p35"/>
            <p:cNvCxnSpPr>
              <a:stCxn id="404" idx="0"/>
              <a:endCxn id="405" idx="2"/>
            </p:cNvCxnSpPr>
            <p:nvPr/>
          </p:nvCxnSpPr>
          <p:spPr>
            <a:xfrm rot="10800000">
              <a:off x="3700350" y="1449275"/>
              <a:ext cx="2400" cy="2700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07" name="Google Shape;407;p35"/>
            <p:cNvCxnSpPr>
              <a:stCxn id="403" idx="0"/>
              <a:endCxn id="404" idx="2"/>
            </p:cNvCxnSpPr>
            <p:nvPr/>
          </p:nvCxnSpPr>
          <p:spPr>
            <a:xfrm rot="10800000">
              <a:off x="3702750" y="1814775"/>
              <a:ext cx="0" cy="2700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08" name="Google Shape;408;p35"/>
            <p:cNvCxnSpPr>
              <a:endCxn id="403" idx="1"/>
            </p:cNvCxnSpPr>
            <p:nvPr/>
          </p:nvCxnSpPr>
          <p:spPr>
            <a:xfrm>
              <a:off x="3100500" y="2286525"/>
              <a:ext cx="4044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09" name="Google Shape;409;p35"/>
            <p:cNvCxnSpPr/>
            <p:nvPr/>
          </p:nvCxnSpPr>
          <p:spPr>
            <a:xfrm rot="-5400000" flipH="1">
              <a:off x="2624850" y="1410450"/>
              <a:ext cx="1355700" cy="800100"/>
            </a:xfrm>
            <a:prstGeom prst="curvedConnector5">
              <a:avLst>
                <a:gd name="adj1" fmla="val -17565"/>
                <a:gd name="adj2" fmla="val 52812"/>
                <a:gd name="adj3" fmla="val 117559"/>
              </a:avLst>
            </a:prstGeom>
            <a:noFill/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stealth" w="med" len="med"/>
            </a:ln>
          </p:spPr>
        </p:cxnSp>
        <p:cxnSp>
          <p:nvCxnSpPr>
            <p:cNvPr id="410" name="Google Shape;410;p35"/>
            <p:cNvCxnSpPr>
              <a:stCxn id="405" idx="0"/>
              <a:endCxn id="365" idx="2"/>
            </p:cNvCxnSpPr>
            <p:nvPr/>
          </p:nvCxnSpPr>
          <p:spPr>
            <a:xfrm rot="-5400000" flipH="1">
              <a:off x="3416513" y="1416450"/>
              <a:ext cx="1355700" cy="788100"/>
            </a:xfrm>
            <a:prstGeom prst="curvedConnector5">
              <a:avLst>
                <a:gd name="adj1" fmla="val -17565"/>
                <a:gd name="adj2" fmla="val 52857"/>
                <a:gd name="adj3" fmla="val 117559"/>
              </a:avLst>
            </a:prstGeom>
            <a:noFill/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stealth" w="med" len="med"/>
            </a:ln>
          </p:spPr>
        </p:cxnSp>
        <p:cxnSp>
          <p:nvCxnSpPr>
            <p:cNvPr id="411" name="Google Shape;411;p35"/>
            <p:cNvCxnSpPr>
              <a:stCxn id="403" idx="3"/>
              <a:endCxn id="365" idx="1"/>
            </p:cNvCxnSpPr>
            <p:nvPr/>
          </p:nvCxnSpPr>
          <p:spPr>
            <a:xfrm>
              <a:off x="3900600" y="2286525"/>
              <a:ext cx="3900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12" name="Google Shape;412;p35"/>
            <p:cNvCxnSpPr>
              <a:stCxn id="384" idx="2"/>
            </p:cNvCxnSpPr>
            <p:nvPr/>
          </p:nvCxnSpPr>
          <p:spPr>
            <a:xfrm flipH="1">
              <a:off x="1304925" y="2488275"/>
              <a:ext cx="2400" cy="2604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  <p:pic>
          <p:nvPicPr>
            <p:cNvPr id="413" name="Google Shape;413;p35" descr="\psi_1 &#10;" title="MathEquation,#00000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92724" y="1190164"/>
              <a:ext cx="226800" cy="1910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" name="Google Shape;414;p35" descr="\psi_2&#10;" title="MathEquation,#00000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003685" y="1195382"/>
              <a:ext cx="226800" cy="1910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5" name="Google Shape;415;p35" descr="\psi_3&#10;" title="MathEquation,#00000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789252" y="1195382"/>
              <a:ext cx="226800" cy="1910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" name="Google Shape;416;p35" descr="\psi_C&#10;" title="MathEquation,#00000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956000" y="1195387"/>
              <a:ext cx="264600" cy="191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7" name="Google Shape;417;p35" descr="\psi_{C-1}&#10;" title="MathEquation,#00000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055766" y="1195369"/>
              <a:ext cx="450120" cy="1910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8" name="Google Shape;418;p35" descr="\psi_{C-2}&#10;" title="MathEquation,#00000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268164" y="1195369"/>
              <a:ext cx="450120" cy="19106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19" name="Google Shape;419;p35"/>
            <p:cNvCxnSpPr/>
            <p:nvPr/>
          </p:nvCxnSpPr>
          <p:spPr>
            <a:xfrm>
              <a:off x="6626550" y="1131900"/>
              <a:ext cx="0" cy="3735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cxnSp>
          <p:nvCxnSpPr>
            <p:cNvPr id="420" name="Google Shape;420;p35"/>
            <p:cNvCxnSpPr/>
            <p:nvPr/>
          </p:nvCxnSpPr>
          <p:spPr>
            <a:xfrm>
              <a:off x="6626550" y="2016675"/>
              <a:ext cx="0" cy="5034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cxnSp>
          <p:nvCxnSpPr>
            <p:cNvPr id="421" name="Google Shape;421;p35"/>
            <p:cNvCxnSpPr/>
            <p:nvPr/>
          </p:nvCxnSpPr>
          <p:spPr>
            <a:xfrm>
              <a:off x="6626550" y="1589100"/>
              <a:ext cx="0" cy="3735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sp>
          <p:nvSpPr>
            <p:cNvPr id="422" name="Google Shape;422;p35"/>
            <p:cNvSpPr txBox="1"/>
            <p:nvPr/>
          </p:nvSpPr>
          <p:spPr>
            <a:xfrm>
              <a:off x="6655300" y="1079825"/>
              <a:ext cx="1173000" cy="32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Open Sans"/>
                  <a:ea typeface="Open Sans"/>
                  <a:cs typeface="Open Sans"/>
                  <a:sym typeface="Open Sans"/>
                </a:rPr>
                <a:t>Sampled </a:t>
              </a:r>
              <a:endParaRPr sz="1000"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Open Sans"/>
                  <a:ea typeface="Open Sans"/>
                  <a:cs typeface="Open Sans"/>
                  <a:sym typeface="Open Sans"/>
                </a:rPr>
                <a:t>Values</a:t>
              </a:r>
              <a:endParaRPr sz="10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3" name="Google Shape;423;p35"/>
            <p:cNvSpPr txBox="1"/>
            <p:nvPr/>
          </p:nvSpPr>
          <p:spPr>
            <a:xfrm>
              <a:off x="6655300" y="1537025"/>
              <a:ext cx="1026900" cy="67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Open Sans"/>
                  <a:ea typeface="Open Sans"/>
                  <a:cs typeface="Open Sans"/>
                  <a:sym typeface="Open Sans"/>
                </a:rPr>
                <a:t>Predicted Distributions</a:t>
              </a:r>
              <a:endParaRPr sz="10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4" name="Google Shape;424;p35"/>
            <p:cNvSpPr txBox="1"/>
            <p:nvPr/>
          </p:nvSpPr>
          <p:spPr>
            <a:xfrm>
              <a:off x="6655300" y="1994225"/>
              <a:ext cx="1026900" cy="67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Open Sans"/>
                  <a:ea typeface="Open Sans"/>
                  <a:cs typeface="Open Sans"/>
                  <a:sym typeface="Open Sans"/>
                </a:rPr>
                <a:t>Recurrent Network</a:t>
              </a:r>
              <a:endParaRPr sz="10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425" name="Google Shape;425;p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4800" y="1587438"/>
            <a:ext cx="6705599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5"/>
          <p:cNvPicPr preferRelativeResize="0"/>
          <p:nvPr/>
        </p:nvPicPr>
        <p:blipFill rotWithShape="1">
          <a:blip r:embed="rId11">
            <a:alphaModFix/>
          </a:blip>
          <a:srcRect l="20842" t="34659" r="21659" b="24912"/>
          <a:stretch/>
        </p:blipFill>
        <p:spPr>
          <a:xfrm>
            <a:off x="304800" y="4269550"/>
            <a:ext cx="4314551" cy="613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6"/>
          <p:cNvSpPr/>
          <p:nvPr/>
        </p:nvSpPr>
        <p:spPr>
          <a:xfrm>
            <a:off x="0" y="1"/>
            <a:ext cx="3486000" cy="927000"/>
          </a:xfrm>
          <a:prstGeom prst="rect">
            <a:avLst/>
          </a:prstGeom>
          <a:solidFill>
            <a:srgbClr val="1E3E4A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3" name="Google Shape;433;p36" descr="whiting.large.horizontal.white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6034" y="-31987"/>
            <a:ext cx="2240365" cy="959086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36"/>
          <p:cNvSpPr/>
          <p:nvPr/>
        </p:nvSpPr>
        <p:spPr>
          <a:xfrm>
            <a:off x="3486150" y="1"/>
            <a:ext cx="5658000" cy="927000"/>
          </a:xfrm>
          <a:prstGeom prst="rect">
            <a:avLst/>
          </a:prstGeom>
          <a:solidFill>
            <a:srgbClr val="89795E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36"/>
          <p:cNvSpPr txBox="1">
            <a:spLocks noGrp="1"/>
          </p:cNvSpPr>
          <p:nvPr>
            <p:ph type="ctrTitle"/>
          </p:nvPr>
        </p:nvSpPr>
        <p:spPr>
          <a:xfrm>
            <a:off x="3698728" y="53750"/>
            <a:ext cx="51672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Identifying Model Weakness with Adversarial Examiner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36"/>
          <p:cNvSpPr/>
          <p:nvPr/>
        </p:nvSpPr>
        <p:spPr>
          <a:xfrm>
            <a:off x="6502288" y="1510800"/>
            <a:ext cx="548400" cy="324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36"/>
          <p:cNvSpPr/>
          <p:nvPr/>
        </p:nvSpPr>
        <p:spPr>
          <a:xfrm>
            <a:off x="8517575" y="3815000"/>
            <a:ext cx="548400" cy="324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36"/>
          <p:cNvSpPr/>
          <p:nvPr/>
        </p:nvSpPr>
        <p:spPr>
          <a:xfrm>
            <a:off x="6582175" y="2031922"/>
            <a:ext cx="200100" cy="262800"/>
          </a:xfrm>
          <a:prstGeom prst="rect">
            <a:avLst/>
          </a:prstGeom>
          <a:solidFill>
            <a:srgbClr val="CFE2F3">
              <a:alpha val="4808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36"/>
          <p:cNvSpPr/>
          <p:nvPr/>
        </p:nvSpPr>
        <p:spPr>
          <a:xfrm>
            <a:off x="6517218" y="1793799"/>
            <a:ext cx="330000" cy="62100"/>
          </a:xfrm>
          <a:prstGeom prst="rect">
            <a:avLst/>
          </a:prstGeom>
          <a:solidFill>
            <a:srgbClr val="D9EAD3">
              <a:alpha val="4115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6"/>
          <p:cNvSpPr/>
          <p:nvPr/>
        </p:nvSpPr>
        <p:spPr>
          <a:xfrm>
            <a:off x="6558176" y="1411613"/>
            <a:ext cx="245700" cy="206100"/>
          </a:xfrm>
          <a:prstGeom prst="rect">
            <a:avLst/>
          </a:prstGeom>
          <a:solidFill>
            <a:srgbClr val="FFF2CC">
              <a:alpha val="5423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41" name="Google Shape;441;p36"/>
          <p:cNvCxnSpPr>
            <a:stCxn id="439" idx="0"/>
            <a:endCxn id="440" idx="2"/>
          </p:cNvCxnSpPr>
          <p:nvPr/>
        </p:nvCxnSpPr>
        <p:spPr>
          <a:xfrm rot="10800000">
            <a:off x="6681018" y="1617699"/>
            <a:ext cx="1200" cy="176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2" name="Google Shape;442;p36"/>
          <p:cNvCxnSpPr>
            <a:stCxn id="438" idx="0"/>
            <a:endCxn id="439" idx="2"/>
          </p:cNvCxnSpPr>
          <p:nvPr/>
        </p:nvCxnSpPr>
        <p:spPr>
          <a:xfrm rot="10800000">
            <a:off x="6682225" y="1855822"/>
            <a:ext cx="0" cy="176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43" name="Google Shape;443;p36"/>
          <p:cNvSpPr/>
          <p:nvPr/>
        </p:nvSpPr>
        <p:spPr>
          <a:xfrm>
            <a:off x="6986946" y="2031922"/>
            <a:ext cx="200100" cy="262800"/>
          </a:xfrm>
          <a:prstGeom prst="rect">
            <a:avLst/>
          </a:prstGeom>
          <a:solidFill>
            <a:srgbClr val="CFE2F3">
              <a:alpha val="4808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36"/>
          <p:cNvSpPr/>
          <p:nvPr/>
        </p:nvSpPr>
        <p:spPr>
          <a:xfrm>
            <a:off x="6921988" y="1793799"/>
            <a:ext cx="330000" cy="62100"/>
          </a:xfrm>
          <a:prstGeom prst="rect">
            <a:avLst/>
          </a:prstGeom>
          <a:solidFill>
            <a:srgbClr val="D9EAD3">
              <a:alpha val="4115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36"/>
          <p:cNvSpPr/>
          <p:nvPr/>
        </p:nvSpPr>
        <p:spPr>
          <a:xfrm>
            <a:off x="6962947" y="1411613"/>
            <a:ext cx="245700" cy="206100"/>
          </a:xfrm>
          <a:prstGeom prst="rect">
            <a:avLst/>
          </a:prstGeom>
          <a:solidFill>
            <a:srgbClr val="FFF2CC">
              <a:alpha val="5423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46" name="Google Shape;446;p36"/>
          <p:cNvCxnSpPr>
            <a:stCxn id="444" idx="0"/>
            <a:endCxn id="445" idx="2"/>
          </p:cNvCxnSpPr>
          <p:nvPr/>
        </p:nvCxnSpPr>
        <p:spPr>
          <a:xfrm rot="10800000">
            <a:off x="7085788" y="1617699"/>
            <a:ext cx="1200" cy="176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7" name="Google Shape;447;p36"/>
          <p:cNvCxnSpPr>
            <a:stCxn id="443" idx="0"/>
            <a:endCxn id="444" idx="2"/>
          </p:cNvCxnSpPr>
          <p:nvPr/>
        </p:nvCxnSpPr>
        <p:spPr>
          <a:xfrm rot="10800000">
            <a:off x="7086996" y="1855822"/>
            <a:ext cx="0" cy="176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48" name="Google Shape;448;p36"/>
          <p:cNvSpPr/>
          <p:nvPr/>
        </p:nvSpPr>
        <p:spPr>
          <a:xfrm>
            <a:off x="7391716" y="2031922"/>
            <a:ext cx="200100" cy="262800"/>
          </a:xfrm>
          <a:prstGeom prst="rect">
            <a:avLst/>
          </a:prstGeom>
          <a:solidFill>
            <a:srgbClr val="CFE2F3">
              <a:alpha val="4808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6"/>
          <p:cNvSpPr/>
          <p:nvPr/>
        </p:nvSpPr>
        <p:spPr>
          <a:xfrm>
            <a:off x="7326759" y="1793799"/>
            <a:ext cx="330000" cy="62100"/>
          </a:xfrm>
          <a:prstGeom prst="rect">
            <a:avLst/>
          </a:prstGeom>
          <a:solidFill>
            <a:srgbClr val="D9EAD3">
              <a:alpha val="4115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6"/>
          <p:cNvSpPr/>
          <p:nvPr/>
        </p:nvSpPr>
        <p:spPr>
          <a:xfrm>
            <a:off x="7367718" y="1411624"/>
            <a:ext cx="245700" cy="206100"/>
          </a:xfrm>
          <a:prstGeom prst="rect">
            <a:avLst/>
          </a:prstGeom>
          <a:solidFill>
            <a:srgbClr val="FFF2CC">
              <a:alpha val="5423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51" name="Google Shape;451;p36"/>
          <p:cNvCxnSpPr>
            <a:stCxn id="449" idx="0"/>
            <a:endCxn id="450" idx="2"/>
          </p:cNvCxnSpPr>
          <p:nvPr/>
        </p:nvCxnSpPr>
        <p:spPr>
          <a:xfrm rot="10800000">
            <a:off x="7490559" y="1617699"/>
            <a:ext cx="1200" cy="176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52" name="Google Shape;452;p36"/>
          <p:cNvCxnSpPr>
            <a:stCxn id="448" idx="0"/>
            <a:endCxn id="449" idx="2"/>
          </p:cNvCxnSpPr>
          <p:nvPr/>
        </p:nvCxnSpPr>
        <p:spPr>
          <a:xfrm rot="10800000">
            <a:off x="7491766" y="1855822"/>
            <a:ext cx="0" cy="176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53" name="Google Shape;453;p36"/>
          <p:cNvCxnSpPr>
            <a:stCxn id="438" idx="3"/>
            <a:endCxn id="443" idx="1"/>
          </p:cNvCxnSpPr>
          <p:nvPr/>
        </p:nvCxnSpPr>
        <p:spPr>
          <a:xfrm>
            <a:off x="6782275" y="2163322"/>
            <a:ext cx="204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54" name="Google Shape;454;p36"/>
          <p:cNvCxnSpPr>
            <a:stCxn id="443" idx="3"/>
            <a:endCxn id="448" idx="1"/>
          </p:cNvCxnSpPr>
          <p:nvPr/>
        </p:nvCxnSpPr>
        <p:spPr>
          <a:xfrm>
            <a:off x="7187046" y="2163322"/>
            <a:ext cx="204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55" name="Google Shape;455;p36"/>
          <p:cNvSpPr/>
          <p:nvPr/>
        </p:nvSpPr>
        <p:spPr>
          <a:xfrm>
            <a:off x="4972844" y="2031922"/>
            <a:ext cx="200100" cy="262800"/>
          </a:xfrm>
          <a:prstGeom prst="rect">
            <a:avLst/>
          </a:prstGeom>
          <a:solidFill>
            <a:srgbClr val="CFE2F3">
              <a:alpha val="4808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36"/>
          <p:cNvSpPr/>
          <p:nvPr/>
        </p:nvSpPr>
        <p:spPr>
          <a:xfrm>
            <a:off x="4907886" y="1793799"/>
            <a:ext cx="330000" cy="62100"/>
          </a:xfrm>
          <a:prstGeom prst="rect">
            <a:avLst/>
          </a:prstGeom>
          <a:solidFill>
            <a:srgbClr val="D9EAD3">
              <a:alpha val="4115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36"/>
          <p:cNvSpPr/>
          <p:nvPr/>
        </p:nvSpPr>
        <p:spPr>
          <a:xfrm>
            <a:off x="4950078" y="1411613"/>
            <a:ext cx="245700" cy="206100"/>
          </a:xfrm>
          <a:prstGeom prst="rect">
            <a:avLst/>
          </a:prstGeom>
          <a:solidFill>
            <a:srgbClr val="FFF2CC">
              <a:alpha val="5423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58" name="Google Shape;458;p36"/>
          <p:cNvCxnSpPr>
            <a:stCxn id="456" idx="0"/>
            <a:endCxn id="457" idx="2"/>
          </p:cNvCxnSpPr>
          <p:nvPr/>
        </p:nvCxnSpPr>
        <p:spPr>
          <a:xfrm rot="10800000">
            <a:off x="5072886" y="1617699"/>
            <a:ext cx="0" cy="176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59" name="Google Shape;459;p36"/>
          <p:cNvCxnSpPr>
            <a:stCxn id="455" idx="0"/>
            <a:endCxn id="456" idx="2"/>
          </p:cNvCxnSpPr>
          <p:nvPr/>
        </p:nvCxnSpPr>
        <p:spPr>
          <a:xfrm rot="10800000">
            <a:off x="5072894" y="1855822"/>
            <a:ext cx="0" cy="176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60" name="Google Shape;460;p36"/>
          <p:cNvSpPr/>
          <p:nvPr/>
        </p:nvSpPr>
        <p:spPr>
          <a:xfrm>
            <a:off x="5377615" y="2031922"/>
            <a:ext cx="200100" cy="262800"/>
          </a:xfrm>
          <a:prstGeom prst="rect">
            <a:avLst/>
          </a:prstGeom>
          <a:solidFill>
            <a:srgbClr val="CFE2F3">
              <a:alpha val="4808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36"/>
          <p:cNvSpPr/>
          <p:nvPr/>
        </p:nvSpPr>
        <p:spPr>
          <a:xfrm>
            <a:off x="5312657" y="1793799"/>
            <a:ext cx="330000" cy="62100"/>
          </a:xfrm>
          <a:prstGeom prst="rect">
            <a:avLst/>
          </a:prstGeom>
          <a:solidFill>
            <a:srgbClr val="D9EAD3">
              <a:alpha val="4115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36"/>
          <p:cNvSpPr/>
          <p:nvPr/>
        </p:nvSpPr>
        <p:spPr>
          <a:xfrm>
            <a:off x="5353616" y="1411613"/>
            <a:ext cx="245700" cy="206100"/>
          </a:xfrm>
          <a:prstGeom prst="rect">
            <a:avLst/>
          </a:prstGeom>
          <a:solidFill>
            <a:srgbClr val="FFF2CC">
              <a:alpha val="5423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63" name="Google Shape;463;p36"/>
          <p:cNvCxnSpPr>
            <a:stCxn id="461" idx="0"/>
            <a:endCxn id="462" idx="2"/>
          </p:cNvCxnSpPr>
          <p:nvPr/>
        </p:nvCxnSpPr>
        <p:spPr>
          <a:xfrm rot="10800000">
            <a:off x="5476457" y="1617699"/>
            <a:ext cx="1200" cy="176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4" name="Google Shape;464;p36"/>
          <p:cNvCxnSpPr>
            <a:stCxn id="460" idx="0"/>
            <a:endCxn id="461" idx="2"/>
          </p:cNvCxnSpPr>
          <p:nvPr/>
        </p:nvCxnSpPr>
        <p:spPr>
          <a:xfrm rot="10800000">
            <a:off x="5477665" y="1855822"/>
            <a:ext cx="0" cy="176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65" name="Google Shape;465;p36"/>
          <p:cNvSpPr/>
          <p:nvPr/>
        </p:nvSpPr>
        <p:spPr>
          <a:xfrm>
            <a:off x="5782385" y="2031922"/>
            <a:ext cx="200100" cy="262800"/>
          </a:xfrm>
          <a:prstGeom prst="rect">
            <a:avLst/>
          </a:prstGeom>
          <a:solidFill>
            <a:srgbClr val="CFE2F3">
              <a:alpha val="4808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36"/>
          <p:cNvSpPr/>
          <p:nvPr/>
        </p:nvSpPr>
        <p:spPr>
          <a:xfrm>
            <a:off x="5717428" y="1793799"/>
            <a:ext cx="330000" cy="62100"/>
          </a:xfrm>
          <a:prstGeom prst="rect">
            <a:avLst/>
          </a:prstGeom>
          <a:solidFill>
            <a:srgbClr val="D9EAD3">
              <a:alpha val="4115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36"/>
          <p:cNvSpPr/>
          <p:nvPr/>
        </p:nvSpPr>
        <p:spPr>
          <a:xfrm>
            <a:off x="5758386" y="1411613"/>
            <a:ext cx="245700" cy="206100"/>
          </a:xfrm>
          <a:prstGeom prst="rect">
            <a:avLst/>
          </a:prstGeom>
          <a:solidFill>
            <a:srgbClr val="FFF2CC">
              <a:alpha val="5423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68" name="Google Shape;468;p36"/>
          <p:cNvCxnSpPr>
            <a:stCxn id="466" idx="0"/>
            <a:endCxn id="467" idx="2"/>
          </p:cNvCxnSpPr>
          <p:nvPr/>
        </p:nvCxnSpPr>
        <p:spPr>
          <a:xfrm rot="10800000">
            <a:off x="5881228" y="1617699"/>
            <a:ext cx="1200" cy="176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9" name="Google Shape;469;p36"/>
          <p:cNvCxnSpPr>
            <a:stCxn id="465" idx="0"/>
            <a:endCxn id="466" idx="2"/>
          </p:cNvCxnSpPr>
          <p:nvPr/>
        </p:nvCxnSpPr>
        <p:spPr>
          <a:xfrm rot="10800000">
            <a:off x="5882435" y="1855822"/>
            <a:ext cx="0" cy="176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0" name="Google Shape;470;p36"/>
          <p:cNvCxnSpPr>
            <a:stCxn id="455" idx="3"/>
            <a:endCxn id="460" idx="1"/>
          </p:cNvCxnSpPr>
          <p:nvPr/>
        </p:nvCxnSpPr>
        <p:spPr>
          <a:xfrm>
            <a:off x="5172944" y="2163322"/>
            <a:ext cx="204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1" name="Google Shape;471;p36"/>
          <p:cNvCxnSpPr>
            <a:stCxn id="460" idx="3"/>
            <a:endCxn id="465" idx="1"/>
          </p:cNvCxnSpPr>
          <p:nvPr/>
        </p:nvCxnSpPr>
        <p:spPr>
          <a:xfrm>
            <a:off x="5577715" y="2163322"/>
            <a:ext cx="204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72" name="Google Shape;472;p36"/>
          <p:cNvSpPr/>
          <p:nvPr/>
        </p:nvSpPr>
        <p:spPr>
          <a:xfrm>
            <a:off x="6184689" y="2031922"/>
            <a:ext cx="200100" cy="262800"/>
          </a:xfrm>
          <a:prstGeom prst="rect">
            <a:avLst/>
          </a:prstGeom>
          <a:solidFill>
            <a:srgbClr val="CFE2F3">
              <a:alpha val="48080"/>
            </a:srgbClr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36"/>
          <p:cNvSpPr/>
          <p:nvPr/>
        </p:nvSpPr>
        <p:spPr>
          <a:xfrm>
            <a:off x="6119732" y="1793799"/>
            <a:ext cx="330000" cy="62100"/>
          </a:xfrm>
          <a:prstGeom prst="rect">
            <a:avLst/>
          </a:prstGeom>
          <a:solidFill>
            <a:srgbClr val="D9EAD3">
              <a:alpha val="41150"/>
            </a:srgbClr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36"/>
          <p:cNvSpPr/>
          <p:nvPr/>
        </p:nvSpPr>
        <p:spPr>
          <a:xfrm>
            <a:off x="6160691" y="1411613"/>
            <a:ext cx="245700" cy="206100"/>
          </a:xfrm>
          <a:prstGeom prst="rect">
            <a:avLst/>
          </a:prstGeom>
          <a:solidFill>
            <a:srgbClr val="FFF2CC">
              <a:alpha val="54230"/>
            </a:srgbClr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...</a:t>
            </a:r>
            <a:endParaRPr/>
          </a:p>
        </p:txBody>
      </p:sp>
      <p:cxnSp>
        <p:nvCxnSpPr>
          <p:cNvPr id="475" name="Google Shape;475;p36"/>
          <p:cNvCxnSpPr>
            <a:stCxn id="473" idx="0"/>
            <a:endCxn id="474" idx="2"/>
          </p:cNvCxnSpPr>
          <p:nvPr/>
        </p:nvCxnSpPr>
        <p:spPr>
          <a:xfrm rot="10800000">
            <a:off x="6283532" y="1617699"/>
            <a:ext cx="1200" cy="176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6" name="Google Shape;476;p36"/>
          <p:cNvCxnSpPr>
            <a:stCxn id="472" idx="0"/>
            <a:endCxn id="473" idx="2"/>
          </p:cNvCxnSpPr>
          <p:nvPr/>
        </p:nvCxnSpPr>
        <p:spPr>
          <a:xfrm rot="10800000">
            <a:off x="6284739" y="1855822"/>
            <a:ext cx="0" cy="176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7" name="Google Shape;477;p36"/>
          <p:cNvCxnSpPr>
            <a:endCxn id="472" idx="1"/>
          </p:cNvCxnSpPr>
          <p:nvPr/>
        </p:nvCxnSpPr>
        <p:spPr>
          <a:xfrm>
            <a:off x="5980089" y="2163322"/>
            <a:ext cx="204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8" name="Google Shape;478;p36"/>
          <p:cNvCxnSpPr>
            <a:stCxn id="472" idx="3"/>
            <a:endCxn id="438" idx="1"/>
          </p:cNvCxnSpPr>
          <p:nvPr/>
        </p:nvCxnSpPr>
        <p:spPr>
          <a:xfrm>
            <a:off x="6384789" y="2163322"/>
            <a:ext cx="197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9" name="Google Shape;479;p36"/>
          <p:cNvCxnSpPr>
            <a:stCxn id="455" idx="2"/>
          </p:cNvCxnSpPr>
          <p:nvPr/>
        </p:nvCxnSpPr>
        <p:spPr>
          <a:xfrm flipH="1">
            <a:off x="5071394" y="2294722"/>
            <a:ext cx="1500" cy="169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</p:spPr>
      </p:cxnSp>
      <p:pic>
        <p:nvPicPr>
          <p:cNvPr id="480" name="Google Shape;480;p36" descr="\psi_1 &#10;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4959" y="1449083"/>
            <a:ext cx="114738" cy="124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36" descr="\psi_2&#10;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25225" y="1452483"/>
            <a:ext cx="114738" cy="124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36" descr="\psi_3&#10;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22643" y="1452483"/>
            <a:ext cx="114738" cy="124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36" descr="\psi_C&#10;" title="MathEquation,#0000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24701" y="1452486"/>
            <a:ext cx="133862" cy="12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36" descr="\psi_{C-1}&#10;" title="MathEquation,#0000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69273" y="1452474"/>
            <a:ext cx="227716" cy="12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36" descr="\psi_{C-2}&#10;" title="MathEquation,#00000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70825" y="1452474"/>
            <a:ext cx="227716" cy="12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06375" y="1411625"/>
            <a:ext cx="4544757" cy="37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36"/>
          <p:cNvPicPr preferRelativeResize="0"/>
          <p:nvPr/>
        </p:nvPicPr>
        <p:blipFill rotWithShape="1">
          <a:blip r:embed="rId11">
            <a:alphaModFix/>
          </a:blip>
          <a:srcRect l="20842" t="34659" r="21659" b="24912"/>
          <a:stretch/>
        </p:blipFill>
        <p:spPr>
          <a:xfrm>
            <a:off x="3900012" y="4228902"/>
            <a:ext cx="5167125" cy="73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36" descr="R" title="MathEquation,#00000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619225" y="3310037"/>
            <a:ext cx="548400" cy="651899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36"/>
          <p:cNvSpPr txBox="1"/>
          <p:nvPr/>
        </p:nvSpPr>
        <p:spPr>
          <a:xfrm>
            <a:off x="5179575" y="3362675"/>
            <a:ext cx="2857800" cy="3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Reward signal</a:t>
            </a:r>
            <a:endParaRPr sz="2400"/>
          </a:p>
        </p:txBody>
      </p:sp>
      <p:cxnSp>
        <p:nvCxnSpPr>
          <p:cNvPr id="490" name="Google Shape;490;p36"/>
          <p:cNvCxnSpPr>
            <a:endCxn id="487" idx="1"/>
          </p:cNvCxnSpPr>
          <p:nvPr/>
        </p:nvCxnSpPr>
        <p:spPr>
          <a:xfrm>
            <a:off x="3392712" y="4306302"/>
            <a:ext cx="507300" cy="290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1" name="Google Shape;491;p36"/>
          <p:cNvCxnSpPr>
            <a:endCxn id="488" idx="1"/>
          </p:cNvCxnSpPr>
          <p:nvPr/>
        </p:nvCxnSpPr>
        <p:spPr>
          <a:xfrm rot="10800000" flipH="1">
            <a:off x="3457325" y="3635986"/>
            <a:ext cx="1161900" cy="444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2" name="Google Shape;492;p36"/>
          <p:cNvCxnSpPr/>
          <p:nvPr/>
        </p:nvCxnSpPr>
        <p:spPr>
          <a:xfrm rot="10800000" flipH="1">
            <a:off x="2374850" y="2383925"/>
            <a:ext cx="2520300" cy="1308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493" name="Google Shape;493;p3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772492" y="1251324"/>
            <a:ext cx="1030719" cy="108030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36"/>
          <p:cNvSpPr txBox="1"/>
          <p:nvPr/>
        </p:nvSpPr>
        <p:spPr>
          <a:xfrm>
            <a:off x="152400" y="927000"/>
            <a:ext cx="89871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Deep Learning Based AE </a:t>
            </a: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(LSTM + Reinforcement Learning):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7"/>
          <p:cNvSpPr/>
          <p:nvPr/>
        </p:nvSpPr>
        <p:spPr>
          <a:xfrm>
            <a:off x="0" y="1"/>
            <a:ext cx="3486000" cy="927000"/>
          </a:xfrm>
          <a:prstGeom prst="rect">
            <a:avLst/>
          </a:prstGeom>
          <a:solidFill>
            <a:srgbClr val="1E3E4A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1" name="Google Shape;501;p37" descr="whiting.large.horizontal.white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6034" y="-31987"/>
            <a:ext cx="2240365" cy="959086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37"/>
          <p:cNvSpPr/>
          <p:nvPr/>
        </p:nvSpPr>
        <p:spPr>
          <a:xfrm>
            <a:off x="3486150" y="1"/>
            <a:ext cx="5658000" cy="927000"/>
          </a:xfrm>
          <a:prstGeom prst="rect">
            <a:avLst/>
          </a:prstGeom>
          <a:solidFill>
            <a:srgbClr val="89795E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37"/>
          <p:cNvSpPr txBox="1">
            <a:spLocks noGrp="1"/>
          </p:cNvSpPr>
          <p:nvPr>
            <p:ph type="ctrTitle"/>
          </p:nvPr>
        </p:nvSpPr>
        <p:spPr>
          <a:xfrm>
            <a:off x="3698728" y="53750"/>
            <a:ext cx="51672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Identifying Model Weakness with Adversarial Examiner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37"/>
          <p:cNvSpPr txBox="1"/>
          <p:nvPr/>
        </p:nvSpPr>
        <p:spPr>
          <a:xfrm>
            <a:off x="152400" y="927000"/>
            <a:ext cx="89871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Bayesian Optimization Based AE: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5" name="Google Shape;50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650" y="1559350"/>
            <a:ext cx="8190825" cy="337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7"/>
          <p:cNvPicPr preferRelativeResize="0"/>
          <p:nvPr/>
        </p:nvPicPr>
        <p:blipFill rotWithShape="1">
          <a:blip r:embed="rId5">
            <a:alphaModFix/>
          </a:blip>
          <a:srcRect l="38949" t="53236" r="39905"/>
          <a:stretch/>
        </p:blipFill>
        <p:spPr>
          <a:xfrm>
            <a:off x="7092250" y="970050"/>
            <a:ext cx="2047249" cy="54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8"/>
          <p:cNvSpPr/>
          <p:nvPr/>
        </p:nvSpPr>
        <p:spPr>
          <a:xfrm>
            <a:off x="0" y="1"/>
            <a:ext cx="3486000" cy="927000"/>
          </a:xfrm>
          <a:prstGeom prst="rect">
            <a:avLst/>
          </a:prstGeom>
          <a:solidFill>
            <a:srgbClr val="1E3E4A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3" name="Google Shape;513;p38" descr="whiting.large.horizontal.white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6034" y="-31987"/>
            <a:ext cx="2240365" cy="959086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38"/>
          <p:cNvSpPr/>
          <p:nvPr/>
        </p:nvSpPr>
        <p:spPr>
          <a:xfrm>
            <a:off x="3486150" y="1"/>
            <a:ext cx="5658000" cy="927000"/>
          </a:xfrm>
          <a:prstGeom prst="rect">
            <a:avLst/>
          </a:prstGeom>
          <a:solidFill>
            <a:srgbClr val="89795E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38"/>
          <p:cNvSpPr txBox="1">
            <a:spLocks noGrp="1"/>
          </p:cNvSpPr>
          <p:nvPr>
            <p:ph type="ctrTitle"/>
          </p:nvPr>
        </p:nvSpPr>
        <p:spPr>
          <a:xfrm>
            <a:off x="3698728" y="53750"/>
            <a:ext cx="51672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Identifying Model Weakness with Adversarial Examiner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38"/>
          <p:cNvSpPr/>
          <p:nvPr/>
        </p:nvSpPr>
        <p:spPr>
          <a:xfrm>
            <a:off x="8517575" y="3815000"/>
            <a:ext cx="548400" cy="324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7" name="Google Shape;51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375" y="1411625"/>
            <a:ext cx="4544757" cy="3731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8" name="Google Shape;518;p38"/>
          <p:cNvCxnSpPr>
            <a:endCxn id="519" idx="1"/>
          </p:cNvCxnSpPr>
          <p:nvPr/>
        </p:nvCxnSpPr>
        <p:spPr>
          <a:xfrm rot="10800000" flipH="1">
            <a:off x="3392650" y="4285349"/>
            <a:ext cx="1429500" cy="21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0" name="Google Shape;520;p38"/>
          <p:cNvCxnSpPr/>
          <p:nvPr/>
        </p:nvCxnSpPr>
        <p:spPr>
          <a:xfrm rot="10800000" flipH="1">
            <a:off x="3457325" y="2794786"/>
            <a:ext cx="1551000" cy="1285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1" name="Google Shape;521;p38"/>
          <p:cNvCxnSpPr>
            <a:endCxn id="522" idx="1"/>
          </p:cNvCxnSpPr>
          <p:nvPr/>
        </p:nvCxnSpPr>
        <p:spPr>
          <a:xfrm rot="10800000" flipH="1">
            <a:off x="2778750" y="1921725"/>
            <a:ext cx="2227200" cy="181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523" name="Google Shape;523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64167" y="1050449"/>
            <a:ext cx="1030719" cy="108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22150" y="3538060"/>
            <a:ext cx="3624389" cy="1494577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38"/>
          <p:cNvSpPr txBox="1"/>
          <p:nvPr/>
        </p:nvSpPr>
        <p:spPr>
          <a:xfrm>
            <a:off x="4967800" y="1831500"/>
            <a:ext cx="3624300" cy="8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Newly Observed Point</a:t>
            </a:r>
            <a:endParaRPr sz="2400"/>
          </a:p>
        </p:txBody>
      </p:sp>
      <p:pic>
        <p:nvPicPr>
          <p:cNvPr id="525" name="Google Shape;525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98800" y="2702400"/>
            <a:ext cx="3362300" cy="40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08325" y="1343225"/>
            <a:ext cx="2836925" cy="802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38"/>
          <p:cNvSpPr txBox="1"/>
          <p:nvPr/>
        </p:nvSpPr>
        <p:spPr>
          <a:xfrm>
            <a:off x="152400" y="927000"/>
            <a:ext cx="89871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Bayesian Optimization Based AE: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9"/>
          <p:cNvSpPr/>
          <p:nvPr/>
        </p:nvSpPr>
        <p:spPr>
          <a:xfrm>
            <a:off x="0" y="1"/>
            <a:ext cx="3486000" cy="927000"/>
          </a:xfrm>
          <a:prstGeom prst="rect">
            <a:avLst/>
          </a:prstGeom>
          <a:solidFill>
            <a:srgbClr val="1E3E4A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4" name="Google Shape;534;p39" descr="whiting.large.horizontal.white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6034" y="-31987"/>
            <a:ext cx="2240365" cy="959086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39"/>
          <p:cNvSpPr/>
          <p:nvPr/>
        </p:nvSpPr>
        <p:spPr>
          <a:xfrm>
            <a:off x="3486150" y="1"/>
            <a:ext cx="5658000" cy="927000"/>
          </a:xfrm>
          <a:prstGeom prst="rect">
            <a:avLst/>
          </a:prstGeom>
          <a:solidFill>
            <a:srgbClr val="89795E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39"/>
          <p:cNvSpPr txBox="1">
            <a:spLocks noGrp="1"/>
          </p:cNvSpPr>
          <p:nvPr>
            <p:ph type="ctrTitle"/>
          </p:nvPr>
        </p:nvSpPr>
        <p:spPr>
          <a:xfrm>
            <a:off x="3698728" y="53750"/>
            <a:ext cx="51672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Identifying Model Weakness with Adversarial Examiner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39"/>
          <p:cNvSpPr txBox="1"/>
          <p:nvPr/>
        </p:nvSpPr>
        <p:spPr>
          <a:xfrm>
            <a:off x="152400" y="927000"/>
            <a:ext cx="89871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Experiments on ShapeNet: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 Type: ResNet34 vs. AlexNet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Training Set: Varied training set size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Multiple Weakness: Artificial Weakness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Reversed Examination: Identify Model Strength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0"/>
          <p:cNvSpPr/>
          <p:nvPr/>
        </p:nvSpPr>
        <p:spPr>
          <a:xfrm>
            <a:off x="0" y="1"/>
            <a:ext cx="3486000" cy="927000"/>
          </a:xfrm>
          <a:prstGeom prst="rect">
            <a:avLst/>
          </a:prstGeom>
          <a:solidFill>
            <a:srgbClr val="1E3E4A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4" name="Google Shape;544;p40" descr="whiting.large.horizontal.white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6034" y="-31987"/>
            <a:ext cx="2240365" cy="959086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40"/>
          <p:cNvSpPr/>
          <p:nvPr/>
        </p:nvSpPr>
        <p:spPr>
          <a:xfrm>
            <a:off x="3486150" y="1"/>
            <a:ext cx="5658000" cy="927000"/>
          </a:xfrm>
          <a:prstGeom prst="rect">
            <a:avLst/>
          </a:prstGeom>
          <a:solidFill>
            <a:srgbClr val="89795E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40"/>
          <p:cNvSpPr txBox="1">
            <a:spLocks noGrp="1"/>
          </p:cNvSpPr>
          <p:nvPr>
            <p:ph type="ctrTitle"/>
          </p:nvPr>
        </p:nvSpPr>
        <p:spPr>
          <a:xfrm>
            <a:off x="3698728" y="53750"/>
            <a:ext cx="51672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Identifying Model Weakness with Adversarial Examiner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40"/>
          <p:cNvSpPr txBox="1"/>
          <p:nvPr/>
        </p:nvSpPr>
        <p:spPr>
          <a:xfrm>
            <a:off x="152400" y="927000"/>
            <a:ext cx="89871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Experiments on ShapeNet: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8" name="Google Shape;54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414348"/>
            <a:ext cx="9143999" cy="2110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8025" y="1476225"/>
            <a:ext cx="7864551" cy="211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41"/>
          <p:cNvSpPr/>
          <p:nvPr/>
        </p:nvSpPr>
        <p:spPr>
          <a:xfrm>
            <a:off x="0" y="1"/>
            <a:ext cx="3486000" cy="927000"/>
          </a:xfrm>
          <a:prstGeom prst="rect">
            <a:avLst/>
          </a:prstGeom>
          <a:solidFill>
            <a:srgbClr val="1E3E4A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6" name="Google Shape;556;p41" descr="whiting.large.horizontal.white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6034" y="-31987"/>
            <a:ext cx="2240365" cy="959086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41"/>
          <p:cNvSpPr/>
          <p:nvPr/>
        </p:nvSpPr>
        <p:spPr>
          <a:xfrm>
            <a:off x="3486150" y="1"/>
            <a:ext cx="5658000" cy="927000"/>
          </a:xfrm>
          <a:prstGeom prst="rect">
            <a:avLst/>
          </a:prstGeom>
          <a:solidFill>
            <a:srgbClr val="89795E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41"/>
          <p:cNvSpPr txBox="1">
            <a:spLocks noGrp="1"/>
          </p:cNvSpPr>
          <p:nvPr>
            <p:ph type="ctrTitle"/>
          </p:nvPr>
        </p:nvSpPr>
        <p:spPr>
          <a:xfrm>
            <a:off x="3698728" y="53750"/>
            <a:ext cx="51672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Identifying Model Weakness with Adversarial Examiner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9" name="Google Shape;55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575" y="1169125"/>
            <a:ext cx="7481451" cy="2238225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41"/>
          <p:cNvSpPr txBox="1"/>
          <p:nvPr/>
        </p:nvSpPr>
        <p:spPr>
          <a:xfrm>
            <a:off x="152400" y="927000"/>
            <a:ext cx="89871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Experiments on ShapeNet: ResNet34 vs. Alexnet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1" name="Google Shape;561;p41"/>
          <p:cNvPicPr preferRelativeResize="0"/>
          <p:nvPr/>
        </p:nvPicPr>
        <p:blipFill rotWithShape="1">
          <a:blip r:embed="rId5">
            <a:alphaModFix/>
          </a:blip>
          <a:srcRect l="8980" t="8595" r="9005" b="31293"/>
          <a:stretch/>
        </p:blipFill>
        <p:spPr>
          <a:xfrm>
            <a:off x="454575" y="3407350"/>
            <a:ext cx="7216075" cy="155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42"/>
          <p:cNvSpPr/>
          <p:nvPr/>
        </p:nvSpPr>
        <p:spPr>
          <a:xfrm>
            <a:off x="0" y="1"/>
            <a:ext cx="3486000" cy="927000"/>
          </a:xfrm>
          <a:prstGeom prst="rect">
            <a:avLst/>
          </a:prstGeom>
          <a:solidFill>
            <a:srgbClr val="1E3E4A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8" name="Google Shape;568;p42" descr="whiting.large.horizontal.white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6034" y="-31987"/>
            <a:ext cx="2240365" cy="959086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42"/>
          <p:cNvSpPr/>
          <p:nvPr/>
        </p:nvSpPr>
        <p:spPr>
          <a:xfrm>
            <a:off x="3486150" y="1"/>
            <a:ext cx="5658000" cy="927000"/>
          </a:xfrm>
          <a:prstGeom prst="rect">
            <a:avLst/>
          </a:prstGeom>
          <a:solidFill>
            <a:srgbClr val="89795E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42"/>
          <p:cNvSpPr txBox="1">
            <a:spLocks noGrp="1"/>
          </p:cNvSpPr>
          <p:nvPr>
            <p:ph type="ctrTitle"/>
          </p:nvPr>
        </p:nvSpPr>
        <p:spPr>
          <a:xfrm>
            <a:off x="3698728" y="53750"/>
            <a:ext cx="51672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Identifying Model Weakness with Adversarial Examiner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42"/>
          <p:cNvSpPr txBox="1"/>
          <p:nvPr/>
        </p:nvSpPr>
        <p:spPr>
          <a:xfrm>
            <a:off x="152400" y="927000"/>
            <a:ext cx="89871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Experiments on ShapeNet: Varied Training Size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2" name="Google Shape;572;p42"/>
          <p:cNvPicPr preferRelativeResize="0"/>
          <p:nvPr/>
        </p:nvPicPr>
        <p:blipFill rotWithShape="1">
          <a:blip r:embed="rId4">
            <a:alphaModFix/>
          </a:blip>
          <a:srcRect l="14357" t="7557" r="15570" b="37200"/>
          <a:stretch/>
        </p:blipFill>
        <p:spPr>
          <a:xfrm>
            <a:off x="152400" y="1701625"/>
            <a:ext cx="8590899" cy="12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033348"/>
            <a:ext cx="9143999" cy="21101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2575" y="1143600"/>
            <a:ext cx="6096424" cy="4126274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43"/>
          <p:cNvSpPr/>
          <p:nvPr/>
        </p:nvSpPr>
        <p:spPr>
          <a:xfrm>
            <a:off x="0" y="1"/>
            <a:ext cx="3486000" cy="927000"/>
          </a:xfrm>
          <a:prstGeom prst="rect">
            <a:avLst/>
          </a:prstGeom>
          <a:solidFill>
            <a:srgbClr val="1E3E4A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1" name="Google Shape;581;p43" descr="whiting.large.horizontal.white.ep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6034" y="-31987"/>
            <a:ext cx="2240365" cy="959086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43"/>
          <p:cNvSpPr/>
          <p:nvPr/>
        </p:nvSpPr>
        <p:spPr>
          <a:xfrm>
            <a:off x="3486150" y="1"/>
            <a:ext cx="5658000" cy="927000"/>
          </a:xfrm>
          <a:prstGeom prst="rect">
            <a:avLst/>
          </a:prstGeom>
          <a:solidFill>
            <a:srgbClr val="89795E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43"/>
          <p:cNvSpPr txBox="1">
            <a:spLocks noGrp="1"/>
          </p:cNvSpPr>
          <p:nvPr>
            <p:ph type="ctrTitle"/>
          </p:nvPr>
        </p:nvSpPr>
        <p:spPr>
          <a:xfrm>
            <a:off x="3698728" y="53750"/>
            <a:ext cx="51672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Identifying Model Weakness with Adversarial Examiner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43"/>
          <p:cNvSpPr txBox="1"/>
          <p:nvPr/>
        </p:nvSpPr>
        <p:spPr>
          <a:xfrm>
            <a:off x="0" y="927000"/>
            <a:ext cx="89871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Experiments on ShapeNet: Artificial Weakness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/>
          <p:nvPr/>
        </p:nvSpPr>
        <p:spPr>
          <a:xfrm>
            <a:off x="0" y="1"/>
            <a:ext cx="3486000" cy="927000"/>
          </a:xfrm>
          <a:prstGeom prst="rect">
            <a:avLst/>
          </a:prstGeom>
          <a:solidFill>
            <a:srgbClr val="1E3E4A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p26" descr="whiting.large.horizontal.white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6034" y="-31987"/>
            <a:ext cx="2240365" cy="95908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6"/>
          <p:cNvSpPr/>
          <p:nvPr/>
        </p:nvSpPr>
        <p:spPr>
          <a:xfrm>
            <a:off x="3486150" y="1"/>
            <a:ext cx="5658000" cy="927000"/>
          </a:xfrm>
          <a:prstGeom prst="rect">
            <a:avLst/>
          </a:prstGeom>
          <a:solidFill>
            <a:srgbClr val="89795E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6"/>
          <p:cNvSpPr txBox="1">
            <a:spLocks noGrp="1"/>
          </p:cNvSpPr>
          <p:nvPr>
            <p:ph type="ctrTitle"/>
          </p:nvPr>
        </p:nvSpPr>
        <p:spPr>
          <a:xfrm>
            <a:off x="3698728" y="53750"/>
            <a:ext cx="51672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Identifying Model Weakness with Adversarial Examiner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6"/>
          <p:cNvSpPr txBox="1"/>
          <p:nvPr/>
        </p:nvSpPr>
        <p:spPr>
          <a:xfrm>
            <a:off x="61950" y="1022025"/>
            <a:ext cx="90201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Motivation: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field of Machine Learning is advancing at unprecedented speed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6"/>
          <p:cNvSpPr txBox="1"/>
          <p:nvPr/>
        </p:nvSpPr>
        <p:spPr>
          <a:xfrm>
            <a:off x="515400" y="4877700"/>
            <a:ext cx="8628600" cy="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u="sng">
                <a:solidFill>
                  <a:schemeClr val="hlink"/>
                </a:solidFill>
                <a:hlinkClick r:id="rId4"/>
              </a:rPr>
              <a:t>https://news.stanford.edu/2018/05/15/how-ai-is-changing-science/</a:t>
            </a:r>
            <a:endParaRPr sz="700"/>
          </a:p>
        </p:txBody>
      </p:sp>
      <p:pic>
        <p:nvPicPr>
          <p:cNvPr id="156" name="Google Shape;15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50" y="2042550"/>
            <a:ext cx="4731875" cy="30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6"/>
          <p:cNvSpPr txBox="1"/>
          <p:nvPr/>
        </p:nvSpPr>
        <p:spPr>
          <a:xfrm>
            <a:off x="5098375" y="2042550"/>
            <a:ext cx="41361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None of us actually believe that...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66950" y="3079350"/>
            <a:ext cx="2857500" cy="17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6"/>
          <p:cNvSpPr/>
          <p:nvPr/>
        </p:nvSpPr>
        <p:spPr>
          <a:xfrm>
            <a:off x="106200" y="1319325"/>
            <a:ext cx="8931600" cy="2599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Why is there a mismatch?</a:t>
            </a:r>
            <a:endParaRPr sz="2400" i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44"/>
          <p:cNvSpPr/>
          <p:nvPr/>
        </p:nvSpPr>
        <p:spPr>
          <a:xfrm>
            <a:off x="0" y="1"/>
            <a:ext cx="3486000" cy="927000"/>
          </a:xfrm>
          <a:prstGeom prst="rect">
            <a:avLst/>
          </a:prstGeom>
          <a:solidFill>
            <a:srgbClr val="1E3E4A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1" name="Google Shape;591;p44" descr="whiting.large.horizontal.white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6034" y="-31987"/>
            <a:ext cx="2240365" cy="959086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44"/>
          <p:cNvSpPr/>
          <p:nvPr/>
        </p:nvSpPr>
        <p:spPr>
          <a:xfrm>
            <a:off x="3486150" y="1"/>
            <a:ext cx="5658000" cy="927000"/>
          </a:xfrm>
          <a:prstGeom prst="rect">
            <a:avLst/>
          </a:prstGeom>
          <a:solidFill>
            <a:srgbClr val="89795E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44"/>
          <p:cNvSpPr txBox="1">
            <a:spLocks noGrp="1"/>
          </p:cNvSpPr>
          <p:nvPr>
            <p:ph type="ctrTitle"/>
          </p:nvPr>
        </p:nvSpPr>
        <p:spPr>
          <a:xfrm>
            <a:off x="3698728" y="53750"/>
            <a:ext cx="51672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Identifying Model Weakness with Adversarial Examiner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4" name="Google Shape;59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025" y="1323824"/>
            <a:ext cx="7051774" cy="2024925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44"/>
          <p:cNvSpPr txBox="1"/>
          <p:nvPr/>
        </p:nvSpPr>
        <p:spPr>
          <a:xfrm>
            <a:off x="78450" y="995550"/>
            <a:ext cx="89871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Experiments on ShapeNet: Identifying Model Strength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6" name="Google Shape;596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050" y="3184100"/>
            <a:ext cx="6799299" cy="202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45"/>
          <p:cNvSpPr/>
          <p:nvPr/>
        </p:nvSpPr>
        <p:spPr>
          <a:xfrm>
            <a:off x="0" y="1"/>
            <a:ext cx="3486000" cy="927000"/>
          </a:xfrm>
          <a:prstGeom prst="rect">
            <a:avLst/>
          </a:prstGeom>
          <a:solidFill>
            <a:srgbClr val="1E3E4A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3" name="Google Shape;603;p45" descr="whiting.large.horizontal.white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6034" y="-31987"/>
            <a:ext cx="2240365" cy="959086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45"/>
          <p:cNvSpPr/>
          <p:nvPr/>
        </p:nvSpPr>
        <p:spPr>
          <a:xfrm>
            <a:off x="3486150" y="1"/>
            <a:ext cx="5658000" cy="927000"/>
          </a:xfrm>
          <a:prstGeom prst="rect">
            <a:avLst/>
          </a:prstGeom>
          <a:solidFill>
            <a:srgbClr val="89795E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45"/>
          <p:cNvSpPr txBox="1">
            <a:spLocks noGrp="1"/>
          </p:cNvSpPr>
          <p:nvPr>
            <p:ph type="ctrTitle"/>
          </p:nvPr>
        </p:nvSpPr>
        <p:spPr>
          <a:xfrm>
            <a:off x="3698728" y="53750"/>
            <a:ext cx="51672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Identifying Model Weakness with Adversarial Examiner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45"/>
          <p:cNvSpPr txBox="1"/>
          <p:nvPr/>
        </p:nvSpPr>
        <p:spPr>
          <a:xfrm>
            <a:off x="152400" y="927000"/>
            <a:ext cx="89871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Take-Home Message: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Motivated by the mismatch, we try to mimic some aspects of turing test: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Worst case instead of average case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Dynamic test set based on test history instead of fixed test set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7" name="Google Shape;60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392" y="3926999"/>
            <a:ext cx="1030719" cy="108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5313" y="2842900"/>
            <a:ext cx="2240375" cy="2240375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46"/>
          <p:cNvSpPr/>
          <p:nvPr/>
        </p:nvSpPr>
        <p:spPr>
          <a:xfrm>
            <a:off x="0" y="1"/>
            <a:ext cx="3486000" cy="927000"/>
          </a:xfrm>
          <a:prstGeom prst="rect">
            <a:avLst/>
          </a:prstGeom>
          <a:solidFill>
            <a:srgbClr val="1E3E4A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5" name="Google Shape;615;p46" descr="whiting.large.horizontal.white.ep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6034" y="-31987"/>
            <a:ext cx="2240365" cy="959086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46"/>
          <p:cNvSpPr/>
          <p:nvPr/>
        </p:nvSpPr>
        <p:spPr>
          <a:xfrm>
            <a:off x="3486150" y="1"/>
            <a:ext cx="5658000" cy="927000"/>
          </a:xfrm>
          <a:prstGeom prst="rect">
            <a:avLst/>
          </a:prstGeom>
          <a:solidFill>
            <a:srgbClr val="89795E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46"/>
          <p:cNvSpPr txBox="1">
            <a:spLocks noGrp="1"/>
          </p:cNvSpPr>
          <p:nvPr>
            <p:ph type="ctrTitle"/>
          </p:nvPr>
        </p:nvSpPr>
        <p:spPr>
          <a:xfrm>
            <a:off x="3698728" y="53750"/>
            <a:ext cx="51672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Identifying Model Weakness with Adversarial Examiner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46"/>
          <p:cNvSpPr txBox="1"/>
          <p:nvPr/>
        </p:nvSpPr>
        <p:spPr>
          <a:xfrm>
            <a:off x="152400" y="927000"/>
            <a:ext cx="89871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Problems: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Implicit form z and transform function g(z, s) is hard to obtain in some tasks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CV People cannot abandon fixed datasets (yet)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9" name="Google Shape;619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5075" y="3557498"/>
            <a:ext cx="2619875" cy="1525775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46"/>
          <p:cNvSpPr txBox="1"/>
          <p:nvPr/>
        </p:nvSpPr>
        <p:spPr>
          <a:xfrm>
            <a:off x="154650" y="2622300"/>
            <a:ext cx="89871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Ongoing Experiment: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Apply AE to 6D Pose Estimation Task: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1" name="Google Shape;62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980525" y="2842888"/>
            <a:ext cx="2240375" cy="224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47"/>
          <p:cNvSpPr/>
          <p:nvPr/>
        </p:nvSpPr>
        <p:spPr>
          <a:xfrm>
            <a:off x="0" y="1"/>
            <a:ext cx="3486000" cy="927000"/>
          </a:xfrm>
          <a:prstGeom prst="rect">
            <a:avLst/>
          </a:prstGeom>
          <a:solidFill>
            <a:srgbClr val="1E3E4A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8" name="Google Shape;628;p47" descr="whiting.large.horizontal.white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6034" y="-31987"/>
            <a:ext cx="2240365" cy="959086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47"/>
          <p:cNvSpPr/>
          <p:nvPr/>
        </p:nvSpPr>
        <p:spPr>
          <a:xfrm>
            <a:off x="3486150" y="1"/>
            <a:ext cx="5658000" cy="927000"/>
          </a:xfrm>
          <a:prstGeom prst="rect">
            <a:avLst/>
          </a:prstGeom>
          <a:solidFill>
            <a:srgbClr val="89795E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0" name="Google Shape;630;p47"/>
          <p:cNvSpPr txBox="1">
            <a:spLocks noGrp="1"/>
          </p:cNvSpPr>
          <p:nvPr>
            <p:ph type="ctrTitle"/>
          </p:nvPr>
        </p:nvSpPr>
        <p:spPr>
          <a:xfrm>
            <a:off x="3698728" y="53750"/>
            <a:ext cx="51672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Identifying Model Weakness with Adversarial Examiner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47"/>
          <p:cNvSpPr txBox="1"/>
          <p:nvPr/>
        </p:nvSpPr>
        <p:spPr>
          <a:xfrm>
            <a:off x="1383650" y="1905825"/>
            <a:ext cx="6225000" cy="29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/>
          <p:nvPr/>
        </p:nvSpPr>
        <p:spPr>
          <a:xfrm>
            <a:off x="0" y="1"/>
            <a:ext cx="3486000" cy="927000"/>
          </a:xfrm>
          <a:prstGeom prst="rect">
            <a:avLst/>
          </a:prstGeom>
          <a:solidFill>
            <a:srgbClr val="1E3E4A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Google Shape;166;p27" descr="whiting.large.horizontal.white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6034" y="-31987"/>
            <a:ext cx="2240365" cy="95908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7"/>
          <p:cNvSpPr/>
          <p:nvPr/>
        </p:nvSpPr>
        <p:spPr>
          <a:xfrm>
            <a:off x="3486150" y="1"/>
            <a:ext cx="5658000" cy="927000"/>
          </a:xfrm>
          <a:prstGeom prst="rect">
            <a:avLst/>
          </a:prstGeom>
          <a:solidFill>
            <a:srgbClr val="89795E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7"/>
          <p:cNvSpPr txBox="1">
            <a:spLocks noGrp="1"/>
          </p:cNvSpPr>
          <p:nvPr>
            <p:ph type="ctrTitle"/>
          </p:nvPr>
        </p:nvSpPr>
        <p:spPr>
          <a:xfrm>
            <a:off x="3698728" y="53750"/>
            <a:ext cx="51672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Identifying Model Weakness with Adversarial Examiner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7"/>
          <p:cNvSpPr txBox="1"/>
          <p:nvPr/>
        </p:nvSpPr>
        <p:spPr>
          <a:xfrm>
            <a:off x="0" y="927000"/>
            <a:ext cx="9020100" cy="13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Motivation: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Turing test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869276"/>
            <a:ext cx="2169850" cy="227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86925" y="1741300"/>
            <a:ext cx="6475375" cy="301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69850" y="1140800"/>
            <a:ext cx="6696075" cy="3824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/>
          <p:nvPr/>
        </p:nvSpPr>
        <p:spPr>
          <a:xfrm>
            <a:off x="0" y="1"/>
            <a:ext cx="3486000" cy="927000"/>
          </a:xfrm>
          <a:prstGeom prst="rect">
            <a:avLst/>
          </a:prstGeom>
          <a:solidFill>
            <a:srgbClr val="1E3E4A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28" descr="whiting.large.horizontal.white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6034" y="-31987"/>
            <a:ext cx="2240365" cy="95908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8"/>
          <p:cNvSpPr/>
          <p:nvPr/>
        </p:nvSpPr>
        <p:spPr>
          <a:xfrm>
            <a:off x="3486150" y="1"/>
            <a:ext cx="5658000" cy="927000"/>
          </a:xfrm>
          <a:prstGeom prst="rect">
            <a:avLst/>
          </a:prstGeom>
          <a:solidFill>
            <a:srgbClr val="89795E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8"/>
          <p:cNvSpPr txBox="1">
            <a:spLocks noGrp="1"/>
          </p:cNvSpPr>
          <p:nvPr>
            <p:ph type="ctrTitle"/>
          </p:nvPr>
        </p:nvSpPr>
        <p:spPr>
          <a:xfrm>
            <a:off x="3698728" y="53750"/>
            <a:ext cx="51672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Identifying Model Weakness with Adversarial Examiner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8"/>
          <p:cNvSpPr txBox="1"/>
          <p:nvPr/>
        </p:nvSpPr>
        <p:spPr>
          <a:xfrm>
            <a:off x="0" y="1003200"/>
            <a:ext cx="9020100" cy="42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3016850"/>
            <a:ext cx="1604902" cy="1310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8"/>
          <p:cNvPicPr preferRelativeResize="0"/>
          <p:nvPr/>
        </p:nvPicPr>
        <p:blipFill rotWithShape="1">
          <a:blip r:embed="rId5">
            <a:alphaModFix/>
          </a:blip>
          <a:srcRect l="14078" r="6335"/>
          <a:stretch/>
        </p:blipFill>
        <p:spPr>
          <a:xfrm>
            <a:off x="1681100" y="3016850"/>
            <a:ext cx="1604899" cy="131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84975" y="2864450"/>
            <a:ext cx="1463225" cy="158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8375" y="2969575"/>
            <a:ext cx="1424850" cy="140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8"/>
          <p:cNvSpPr/>
          <p:nvPr/>
        </p:nvSpPr>
        <p:spPr>
          <a:xfrm>
            <a:off x="101475" y="4411650"/>
            <a:ext cx="5901750" cy="391750"/>
          </a:xfrm>
          <a:custGeom>
            <a:avLst/>
            <a:gdLst/>
            <a:ahLst/>
            <a:cxnLst/>
            <a:rect l="l" t="t" r="r" b="b"/>
            <a:pathLst>
              <a:path w="236070" h="15670" extrusionOk="0">
                <a:moveTo>
                  <a:pt x="0" y="0"/>
                </a:moveTo>
                <a:lnTo>
                  <a:pt x="236070" y="505"/>
                </a:lnTo>
                <a:lnTo>
                  <a:pt x="119804" y="15670"/>
                </a:lnTo>
                <a:close/>
              </a:path>
            </a:pathLst>
          </a:custGeom>
          <a:solidFill>
            <a:srgbClr val="93C47D"/>
          </a:solidFill>
          <a:ln>
            <a:noFill/>
          </a:ln>
        </p:spPr>
      </p:sp>
      <p:sp>
        <p:nvSpPr>
          <p:cNvPr id="188" name="Google Shape;188;p28"/>
          <p:cNvSpPr txBox="1"/>
          <p:nvPr/>
        </p:nvSpPr>
        <p:spPr>
          <a:xfrm>
            <a:off x="2278475" y="4651000"/>
            <a:ext cx="19302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Calibri"/>
                <a:ea typeface="Calibri"/>
                <a:cs typeface="Calibri"/>
                <a:sym typeface="Calibri"/>
              </a:rPr>
              <a:t>999/1000</a:t>
            </a:r>
            <a:endParaRPr sz="30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8"/>
          <p:cNvSpPr/>
          <p:nvPr/>
        </p:nvSpPr>
        <p:spPr>
          <a:xfrm>
            <a:off x="7144425" y="4424300"/>
            <a:ext cx="1503766" cy="252718"/>
          </a:xfrm>
          <a:custGeom>
            <a:avLst/>
            <a:gdLst/>
            <a:ahLst/>
            <a:cxnLst/>
            <a:rect l="l" t="t" r="r" b="b"/>
            <a:pathLst>
              <a:path w="236070" h="15670" extrusionOk="0">
                <a:moveTo>
                  <a:pt x="0" y="0"/>
                </a:moveTo>
                <a:lnTo>
                  <a:pt x="236070" y="505"/>
                </a:lnTo>
                <a:lnTo>
                  <a:pt x="119804" y="15670"/>
                </a:lnTo>
                <a:close/>
              </a:path>
            </a:pathLst>
          </a:custGeom>
          <a:solidFill>
            <a:srgbClr val="EA9999"/>
          </a:solidFill>
          <a:ln>
            <a:noFill/>
          </a:ln>
        </p:spPr>
      </p:sp>
      <p:sp>
        <p:nvSpPr>
          <p:cNvPr id="190" name="Google Shape;190;p28"/>
          <p:cNvSpPr txBox="1"/>
          <p:nvPr/>
        </p:nvSpPr>
        <p:spPr>
          <a:xfrm>
            <a:off x="7182775" y="4574800"/>
            <a:ext cx="13131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Calibri"/>
                <a:ea typeface="Calibri"/>
                <a:cs typeface="Calibri"/>
                <a:sym typeface="Calibri"/>
              </a:rPr>
              <a:t>1/1000</a:t>
            </a:r>
            <a:endParaRPr sz="30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28650" y="1100675"/>
            <a:ext cx="1814576" cy="17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07799" y="977138"/>
            <a:ext cx="1709250" cy="174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8"/>
          <p:cNvSpPr/>
          <p:nvPr/>
        </p:nvSpPr>
        <p:spPr>
          <a:xfrm>
            <a:off x="1639900" y="968750"/>
            <a:ext cx="1814700" cy="959100"/>
          </a:xfrm>
          <a:prstGeom prst="wedgeRectCallout">
            <a:avLst>
              <a:gd name="adj1" fmla="val -43932"/>
              <a:gd name="adj2" fmla="val 70399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CAT.</a:t>
            </a:r>
            <a:endParaRPr sz="1800"/>
          </a:p>
        </p:txBody>
      </p:sp>
      <p:sp>
        <p:nvSpPr>
          <p:cNvPr id="194" name="Google Shape;194;p28"/>
          <p:cNvSpPr/>
          <p:nvPr/>
        </p:nvSpPr>
        <p:spPr>
          <a:xfrm>
            <a:off x="5750425" y="1812950"/>
            <a:ext cx="1814700" cy="1080300"/>
          </a:xfrm>
          <a:prstGeom prst="wedgeRectCallout">
            <a:avLst>
              <a:gd name="adj1" fmla="val 47929"/>
              <a:gd name="adj2" fmla="val -70032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CAT!</a:t>
            </a:r>
            <a:endParaRPr sz="1800"/>
          </a:p>
        </p:txBody>
      </p:sp>
      <p:pic>
        <p:nvPicPr>
          <p:cNvPr id="195" name="Google Shape;195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52067" y="3667074"/>
            <a:ext cx="1030719" cy="108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08775" y="2908034"/>
            <a:ext cx="1463224" cy="1467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24925" y="1140177"/>
            <a:ext cx="1604900" cy="158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8"/>
          <p:cNvPicPr preferRelativeResize="0"/>
          <p:nvPr/>
        </p:nvPicPr>
        <p:blipFill rotWithShape="1">
          <a:blip r:embed="rId12">
            <a:alphaModFix/>
          </a:blip>
          <a:srcRect l="22546"/>
          <a:stretch/>
        </p:blipFill>
        <p:spPr>
          <a:xfrm>
            <a:off x="7604050" y="1008950"/>
            <a:ext cx="1604901" cy="166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8"/>
          <p:cNvSpPr/>
          <p:nvPr/>
        </p:nvSpPr>
        <p:spPr>
          <a:xfrm>
            <a:off x="1639900" y="959150"/>
            <a:ext cx="1814700" cy="959100"/>
          </a:xfrm>
          <a:prstGeom prst="wedgeRectCallout">
            <a:avLst>
              <a:gd name="adj1" fmla="val -43932"/>
              <a:gd name="adj2" fmla="val 70399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ROCKSTAR.</a:t>
            </a:r>
            <a:endParaRPr sz="1800"/>
          </a:p>
        </p:txBody>
      </p:sp>
      <p:sp>
        <p:nvSpPr>
          <p:cNvPr id="200" name="Google Shape;200;p28"/>
          <p:cNvSpPr/>
          <p:nvPr/>
        </p:nvSpPr>
        <p:spPr>
          <a:xfrm>
            <a:off x="1639900" y="959150"/>
            <a:ext cx="1814700" cy="959100"/>
          </a:xfrm>
          <a:prstGeom prst="wedgeRectCallout">
            <a:avLst>
              <a:gd name="adj1" fmla="val -43932"/>
              <a:gd name="adj2" fmla="val 70399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CAT.</a:t>
            </a:r>
            <a:endParaRPr sz="1800"/>
          </a:p>
        </p:txBody>
      </p:sp>
      <p:sp>
        <p:nvSpPr>
          <p:cNvPr id="201" name="Google Shape;201;p28"/>
          <p:cNvSpPr/>
          <p:nvPr/>
        </p:nvSpPr>
        <p:spPr>
          <a:xfrm>
            <a:off x="1639900" y="959150"/>
            <a:ext cx="1814700" cy="959100"/>
          </a:xfrm>
          <a:prstGeom prst="wedgeRectCallout">
            <a:avLst>
              <a:gd name="adj1" fmla="val -43932"/>
              <a:gd name="adj2" fmla="val 70399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ROCKSTAR.</a:t>
            </a:r>
            <a:endParaRPr sz="1800"/>
          </a:p>
        </p:txBody>
      </p:sp>
      <p:sp>
        <p:nvSpPr>
          <p:cNvPr id="202" name="Google Shape;202;p28"/>
          <p:cNvSpPr/>
          <p:nvPr/>
        </p:nvSpPr>
        <p:spPr>
          <a:xfrm>
            <a:off x="1639900" y="959150"/>
            <a:ext cx="1814700" cy="959100"/>
          </a:xfrm>
          <a:prstGeom prst="wedgeRectCallout">
            <a:avLst>
              <a:gd name="adj1" fmla="val -43932"/>
              <a:gd name="adj2" fmla="val 70399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CAT.</a:t>
            </a:r>
            <a:endParaRPr sz="1800"/>
          </a:p>
        </p:txBody>
      </p:sp>
      <p:sp>
        <p:nvSpPr>
          <p:cNvPr id="203" name="Google Shape;203;p28"/>
          <p:cNvSpPr/>
          <p:nvPr/>
        </p:nvSpPr>
        <p:spPr>
          <a:xfrm>
            <a:off x="5750425" y="1812950"/>
            <a:ext cx="1814700" cy="1080300"/>
          </a:xfrm>
          <a:prstGeom prst="wedgeRectCallout">
            <a:avLst>
              <a:gd name="adj1" fmla="val 47929"/>
              <a:gd name="adj2" fmla="val -70032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ROCKSTAR!</a:t>
            </a:r>
            <a:endParaRPr sz="1800"/>
          </a:p>
        </p:txBody>
      </p:sp>
      <p:sp>
        <p:nvSpPr>
          <p:cNvPr id="204" name="Google Shape;204;p28"/>
          <p:cNvSpPr/>
          <p:nvPr/>
        </p:nvSpPr>
        <p:spPr>
          <a:xfrm>
            <a:off x="5750425" y="1812950"/>
            <a:ext cx="1814700" cy="1080300"/>
          </a:xfrm>
          <a:prstGeom prst="wedgeRectCallout">
            <a:avLst>
              <a:gd name="adj1" fmla="val 47929"/>
              <a:gd name="adj2" fmla="val -70032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CAT!</a:t>
            </a:r>
            <a:endParaRPr sz="1800"/>
          </a:p>
        </p:txBody>
      </p:sp>
      <p:sp>
        <p:nvSpPr>
          <p:cNvPr id="205" name="Google Shape;205;p28"/>
          <p:cNvSpPr/>
          <p:nvPr/>
        </p:nvSpPr>
        <p:spPr>
          <a:xfrm>
            <a:off x="5750425" y="1812950"/>
            <a:ext cx="1814700" cy="1080300"/>
          </a:xfrm>
          <a:prstGeom prst="wedgeRectCallout">
            <a:avLst>
              <a:gd name="adj1" fmla="val 47929"/>
              <a:gd name="adj2" fmla="val -70032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ROCKSTAR!</a:t>
            </a:r>
            <a:endParaRPr sz="1800"/>
          </a:p>
        </p:txBody>
      </p:sp>
      <p:sp>
        <p:nvSpPr>
          <p:cNvPr id="206" name="Google Shape;206;p28"/>
          <p:cNvSpPr/>
          <p:nvPr/>
        </p:nvSpPr>
        <p:spPr>
          <a:xfrm>
            <a:off x="5750425" y="1812950"/>
            <a:ext cx="1814700" cy="1080300"/>
          </a:xfrm>
          <a:prstGeom prst="wedgeRectCallout">
            <a:avLst>
              <a:gd name="adj1" fmla="val 47929"/>
              <a:gd name="adj2" fmla="val -70032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ROCKSTAR!</a:t>
            </a:r>
            <a:endParaRPr sz="1800"/>
          </a:p>
        </p:txBody>
      </p:sp>
      <p:sp>
        <p:nvSpPr>
          <p:cNvPr id="207" name="Google Shape;207;p28"/>
          <p:cNvSpPr txBox="1"/>
          <p:nvPr/>
        </p:nvSpPr>
        <p:spPr>
          <a:xfrm>
            <a:off x="1619100" y="2364250"/>
            <a:ext cx="73434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100% Accuracy -&gt; </a:t>
            </a: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100% Accuracy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8"/>
          <p:cNvSpPr txBox="1"/>
          <p:nvPr/>
        </p:nvSpPr>
        <p:spPr>
          <a:xfrm>
            <a:off x="4224613" y="941575"/>
            <a:ext cx="73434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80% Accuracy -&gt; </a:t>
            </a: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99.9% Accuracy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28"/>
          <p:cNvSpPr/>
          <p:nvPr/>
        </p:nvSpPr>
        <p:spPr>
          <a:xfrm>
            <a:off x="88475" y="1440675"/>
            <a:ext cx="8931600" cy="2599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Lesson 1:</a:t>
            </a: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The test should focus more on </a:t>
            </a:r>
            <a:r>
              <a:rPr lang="en" sz="2400" i="1"/>
              <a:t>worst case </a:t>
            </a:r>
            <a:r>
              <a:rPr lang="en" sz="2400"/>
              <a:t>than average case.</a:t>
            </a:r>
            <a:endParaRPr sz="2400" i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/>
          <p:nvPr/>
        </p:nvSpPr>
        <p:spPr>
          <a:xfrm>
            <a:off x="0" y="1"/>
            <a:ext cx="3486000" cy="927000"/>
          </a:xfrm>
          <a:prstGeom prst="rect">
            <a:avLst/>
          </a:prstGeom>
          <a:solidFill>
            <a:srgbClr val="1E3E4A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p29" descr="whiting.large.horizontal.white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6034" y="-31987"/>
            <a:ext cx="2240365" cy="959086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9"/>
          <p:cNvSpPr/>
          <p:nvPr/>
        </p:nvSpPr>
        <p:spPr>
          <a:xfrm>
            <a:off x="3486150" y="1"/>
            <a:ext cx="5658000" cy="927000"/>
          </a:xfrm>
          <a:prstGeom prst="rect">
            <a:avLst/>
          </a:prstGeom>
          <a:solidFill>
            <a:srgbClr val="89795E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9"/>
          <p:cNvSpPr txBox="1">
            <a:spLocks noGrp="1"/>
          </p:cNvSpPr>
          <p:nvPr>
            <p:ph type="ctrTitle"/>
          </p:nvPr>
        </p:nvSpPr>
        <p:spPr>
          <a:xfrm>
            <a:off x="3698728" y="53750"/>
            <a:ext cx="51672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Identifying Model Weakness with Adversarial Examiner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9"/>
          <p:cNvSpPr txBox="1"/>
          <p:nvPr/>
        </p:nvSpPr>
        <p:spPr>
          <a:xfrm>
            <a:off x="0" y="1003200"/>
            <a:ext cx="9020100" cy="42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3016850"/>
            <a:ext cx="1604902" cy="1310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9"/>
          <p:cNvPicPr preferRelativeResize="0"/>
          <p:nvPr/>
        </p:nvPicPr>
        <p:blipFill rotWithShape="1">
          <a:blip r:embed="rId5">
            <a:alphaModFix/>
          </a:blip>
          <a:srcRect l="14078" r="6335"/>
          <a:stretch/>
        </p:blipFill>
        <p:spPr>
          <a:xfrm>
            <a:off x="1681100" y="3016850"/>
            <a:ext cx="1604899" cy="131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84975" y="2864450"/>
            <a:ext cx="1463225" cy="158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8375" y="2969575"/>
            <a:ext cx="1424850" cy="140652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9"/>
          <p:cNvSpPr/>
          <p:nvPr/>
        </p:nvSpPr>
        <p:spPr>
          <a:xfrm>
            <a:off x="101475" y="4411650"/>
            <a:ext cx="5901750" cy="391750"/>
          </a:xfrm>
          <a:custGeom>
            <a:avLst/>
            <a:gdLst/>
            <a:ahLst/>
            <a:cxnLst/>
            <a:rect l="l" t="t" r="r" b="b"/>
            <a:pathLst>
              <a:path w="236070" h="15670" extrusionOk="0">
                <a:moveTo>
                  <a:pt x="0" y="0"/>
                </a:moveTo>
                <a:lnTo>
                  <a:pt x="236070" y="505"/>
                </a:lnTo>
                <a:lnTo>
                  <a:pt x="119804" y="15670"/>
                </a:lnTo>
                <a:close/>
              </a:path>
            </a:pathLst>
          </a:custGeom>
          <a:solidFill>
            <a:srgbClr val="93C47D"/>
          </a:solidFill>
          <a:ln>
            <a:noFill/>
          </a:ln>
        </p:spPr>
      </p:sp>
      <p:sp>
        <p:nvSpPr>
          <p:cNvPr id="225" name="Google Shape;225;p29"/>
          <p:cNvSpPr txBox="1"/>
          <p:nvPr/>
        </p:nvSpPr>
        <p:spPr>
          <a:xfrm>
            <a:off x="2278475" y="4651000"/>
            <a:ext cx="19302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Calibri"/>
                <a:ea typeface="Calibri"/>
                <a:cs typeface="Calibri"/>
                <a:sym typeface="Calibri"/>
              </a:rPr>
              <a:t>999/1000</a:t>
            </a:r>
            <a:endParaRPr sz="30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29"/>
          <p:cNvSpPr/>
          <p:nvPr/>
        </p:nvSpPr>
        <p:spPr>
          <a:xfrm>
            <a:off x="7144425" y="4424300"/>
            <a:ext cx="1503766" cy="252718"/>
          </a:xfrm>
          <a:custGeom>
            <a:avLst/>
            <a:gdLst/>
            <a:ahLst/>
            <a:cxnLst/>
            <a:rect l="l" t="t" r="r" b="b"/>
            <a:pathLst>
              <a:path w="236070" h="15670" extrusionOk="0">
                <a:moveTo>
                  <a:pt x="0" y="0"/>
                </a:moveTo>
                <a:lnTo>
                  <a:pt x="236070" y="505"/>
                </a:lnTo>
                <a:lnTo>
                  <a:pt x="119804" y="15670"/>
                </a:lnTo>
                <a:close/>
              </a:path>
            </a:pathLst>
          </a:custGeom>
          <a:solidFill>
            <a:srgbClr val="EA9999"/>
          </a:solidFill>
          <a:ln>
            <a:noFill/>
          </a:ln>
        </p:spPr>
      </p:sp>
      <p:sp>
        <p:nvSpPr>
          <p:cNvPr id="227" name="Google Shape;227;p29"/>
          <p:cNvSpPr txBox="1"/>
          <p:nvPr/>
        </p:nvSpPr>
        <p:spPr>
          <a:xfrm>
            <a:off x="7182775" y="4574800"/>
            <a:ext cx="13131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Calibri"/>
                <a:ea typeface="Calibri"/>
                <a:cs typeface="Calibri"/>
                <a:sym typeface="Calibri"/>
              </a:rPr>
              <a:t>1/1000</a:t>
            </a:r>
            <a:endParaRPr sz="30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52067" y="3667074"/>
            <a:ext cx="1030719" cy="108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9"/>
          <p:cNvPicPr preferRelativeResize="0"/>
          <p:nvPr/>
        </p:nvPicPr>
        <p:blipFill rotWithShape="1">
          <a:blip r:embed="rId9">
            <a:alphaModFix/>
          </a:blip>
          <a:srcRect l="22546"/>
          <a:stretch/>
        </p:blipFill>
        <p:spPr>
          <a:xfrm>
            <a:off x="76200" y="959150"/>
            <a:ext cx="1604901" cy="166822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9"/>
          <p:cNvSpPr txBox="1"/>
          <p:nvPr/>
        </p:nvSpPr>
        <p:spPr>
          <a:xfrm>
            <a:off x="1619088" y="1967750"/>
            <a:ext cx="73434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Random Sample: ~80% Confidence on Correct Answer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Dynamic Sample: ~60% Confidence on Correct Answer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9"/>
          <p:cNvSpPr txBox="1"/>
          <p:nvPr/>
        </p:nvSpPr>
        <p:spPr>
          <a:xfrm>
            <a:off x="323800" y="2606300"/>
            <a:ext cx="1109700" cy="3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61.2%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29"/>
          <p:cNvSpPr txBox="1"/>
          <p:nvPr/>
        </p:nvSpPr>
        <p:spPr>
          <a:xfrm>
            <a:off x="3377338" y="2593150"/>
            <a:ext cx="1109700" cy="3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59.2%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29"/>
          <p:cNvSpPr txBox="1"/>
          <p:nvPr/>
        </p:nvSpPr>
        <p:spPr>
          <a:xfrm>
            <a:off x="1878188" y="2606300"/>
            <a:ext cx="1109700" cy="3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99.9%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9"/>
          <p:cNvSpPr txBox="1"/>
          <p:nvPr/>
        </p:nvSpPr>
        <p:spPr>
          <a:xfrm>
            <a:off x="4735950" y="2606300"/>
            <a:ext cx="1109700" cy="3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99.9%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5" name="Google Shape;235;p29"/>
          <p:cNvPicPr preferRelativeResize="0"/>
          <p:nvPr/>
        </p:nvPicPr>
        <p:blipFill rotWithShape="1">
          <a:blip r:embed="rId10">
            <a:alphaModFix/>
          </a:blip>
          <a:srcRect t="15682"/>
          <a:stretch/>
        </p:blipFill>
        <p:spPr>
          <a:xfrm>
            <a:off x="7087450" y="1391750"/>
            <a:ext cx="1503750" cy="14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9" descr="whiting.large.horizontal.white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6034" y="-31987"/>
            <a:ext cx="2240365" cy="959086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9"/>
          <p:cNvSpPr/>
          <p:nvPr/>
        </p:nvSpPr>
        <p:spPr>
          <a:xfrm>
            <a:off x="1487500" y="968750"/>
            <a:ext cx="1814700" cy="959100"/>
          </a:xfrm>
          <a:prstGeom prst="wedgeRectCallout">
            <a:avLst>
              <a:gd name="adj1" fmla="val -43932"/>
              <a:gd name="adj2" fmla="val 70399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CAT.</a:t>
            </a:r>
            <a:endParaRPr sz="1800"/>
          </a:p>
        </p:txBody>
      </p:sp>
      <p:sp>
        <p:nvSpPr>
          <p:cNvPr id="238" name="Google Shape;238;p29"/>
          <p:cNvSpPr/>
          <p:nvPr/>
        </p:nvSpPr>
        <p:spPr>
          <a:xfrm>
            <a:off x="1487500" y="959150"/>
            <a:ext cx="1814700" cy="959100"/>
          </a:xfrm>
          <a:prstGeom prst="wedgeRectCallout">
            <a:avLst>
              <a:gd name="adj1" fmla="val -43932"/>
              <a:gd name="adj2" fmla="val 70399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ROCKSTAR.</a:t>
            </a:r>
            <a:endParaRPr sz="1800"/>
          </a:p>
        </p:txBody>
      </p:sp>
      <p:sp>
        <p:nvSpPr>
          <p:cNvPr id="239" name="Google Shape;239;p29"/>
          <p:cNvSpPr/>
          <p:nvPr/>
        </p:nvSpPr>
        <p:spPr>
          <a:xfrm>
            <a:off x="1487500" y="959150"/>
            <a:ext cx="1814700" cy="959100"/>
          </a:xfrm>
          <a:prstGeom prst="wedgeRectCallout">
            <a:avLst>
              <a:gd name="adj1" fmla="val -43932"/>
              <a:gd name="adj2" fmla="val 70399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CAT.</a:t>
            </a:r>
            <a:endParaRPr sz="1800"/>
          </a:p>
        </p:txBody>
      </p:sp>
      <p:sp>
        <p:nvSpPr>
          <p:cNvPr id="240" name="Google Shape;240;p29"/>
          <p:cNvSpPr/>
          <p:nvPr/>
        </p:nvSpPr>
        <p:spPr>
          <a:xfrm>
            <a:off x="1487500" y="959150"/>
            <a:ext cx="1814700" cy="959100"/>
          </a:xfrm>
          <a:prstGeom prst="wedgeRectCallout">
            <a:avLst>
              <a:gd name="adj1" fmla="val -43932"/>
              <a:gd name="adj2" fmla="val 70399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ROCKSTAR.</a:t>
            </a:r>
            <a:endParaRPr sz="1800"/>
          </a:p>
        </p:txBody>
      </p:sp>
      <p:pic>
        <p:nvPicPr>
          <p:cNvPr id="241" name="Google Shape;241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087450" y="2858925"/>
            <a:ext cx="1604900" cy="146717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9"/>
          <p:cNvSpPr/>
          <p:nvPr/>
        </p:nvSpPr>
        <p:spPr>
          <a:xfrm>
            <a:off x="88475" y="1440675"/>
            <a:ext cx="8931600" cy="2599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Lesson 2:</a:t>
            </a: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The test should be </a:t>
            </a:r>
            <a:r>
              <a:rPr lang="en" sz="2400" i="1"/>
              <a:t>dynamic </a:t>
            </a:r>
            <a:r>
              <a:rPr lang="en" sz="2400"/>
              <a:t>instead of </a:t>
            </a:r>
            <a:r>
              <a:rPr lang="en" sz="2400" i="1"/>
              <a:t>fixed</a:t>
            </a:r>
            <a:endParaRPr sz="2400" i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0"/>
          <p:cNvSpPr/>
          <p:nvPr/>
        </p:nvSpPr>
        <p:spPr>
          <a:xfrm>
            <a:off x="0" y="1"/>
            <a:ext cx="3486000" cy="927000"/>
          </a:xfrm>
          <a:prstGeom prst="rect">
            <a:avLst/>
          </a:prstGeom>
          <a:solidFill>
            <a:srgbClr val="1E3E4A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9" name="Google Shape;249;p30" descr="whiting.large.horizontal.white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6034" y="-31987"/>
            <a:ext cx="2240365" cy="959086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0"/>
          <p:cNvSpPr/>
          <p:nvPr/>
        </p:nvSpPr>
        <p:spPr>
          <a:xfrm>
            <a:off x="3486150" y="1"/>
            <a:ext cx="5658000" cy="927000"/>
          </a:xfrm>
          <a:prstGeom prst="rect">
            <a:avLst/>
          </a:prstGeom>
          <a:solidFill>
            <a:srgbClr val="89795E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30"/>
          <p:cNvSpPr txBox="1">
            <a:spLocks noGrp="1"/>
          </p:cNvSpPr>
          <p:nvPr>
            <p:ph type="ctrTitle"/>
          </p:nvPr>
        </p:nvSpPr>
        <p:spPr>
          <a:xfrm>
            <a:off x="3698728" y="53750"/>
            <a:ext cx="51672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Identifying Model Weakness with Adversarial Examiner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30"/>
          <p:cNvSpPr txBox="1"/>
          <p:nvPr/>
        </p:nvSpPr>
        <p:spPr>
          <a:xfrm>
            <a:off x="61950" y="1152375"/>
            <a:ext cx="90201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Solution: Adversarial Examiner (AE)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Worst case instead of average case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Dynamic test set based on test history instead of fixed test set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" name="Google Shape;25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1592" y="3827874"/>
            <a:ext cx="1030719" cy="108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367" y="3729774"/>
            <a:ext cx="1030719" cy="108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61075" y="2970722"/>
            <a:ext cx="1890996" cy="189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0"/>
          <p:cNvPicPr preferRelativeResize="0"/>
          <p:nvPr/>
        </p:nvPicPr>
        <p:blipFill rotWithShape="1">
          <a:blip r:embed="rId6">
            <a:alphaModFix/>
          </a:blip>
          <a:srcRect t="15682"/>
          <a:stretch/>
        </p:blipFill>
        <p:spPr>
          <a:xfrm>
            <a:off x="7621825" y="3634437"/>
            <a:ext cx="1503750" cy="14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52300" y="2685200"/>
            <a:ext cx="1604900" cy="146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1"/>
          <p:cNvSpPr/>
          <p:nvPr/>
        </p:nvSpPr>
        <p:spPr>
          <a:xfrm>
            <a:off x="0" y="1"/>
            <a:ext cx="3486000" cy="927000"/>
          </a:xfrm>
          <a:prstGeom prst="rect">
            <a:avLst/>
          </a:prstGeom>
          <a:solidFill>
            <a:srgbClr val="1E3E4A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Google Shape;264;p31" descr="whiting.large.horizontal.white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6034" y="-31987"/>
            <a:ext cx="2240365" cy="959086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1"/>
          <p:cNvSpPr/>
          <p:nvPr/>
        </p:nvSpPr>
        <p:spPr>
          <a:xfrm>
            <a:off x="3486150" y="1"/>
            <a:ext cx="5658000" cy="927000"/>
          </a:xfrm>
          <a:prstGeom prst="rect">
            <a:avLst/>
          </a:prstGeom>
          <a:solidFill>
            <a:srgbClr val="89795E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31"/>
          <p:cNvSpPr txBox="1">
            <a:spLocks noGrp="1"/>
          </p:cNvSpPr>
          <p:nvPr>
            <p:ph type="ctrTitle"/>
          </p:nvPr>
        </p:nvSpPr>
        <p:spPr>
          <a:xfrm>
            <a:off x="3698728" y="53750"/>
            <a:ext cx="51672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Identifying Model Weakness with Adversarial Examiner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31"/>
          <p:cNvSpPr txBox="1"/>
          <p:nvPr/>
        </p:nvSpPr>
        <p:spPr>
          <a:xfrm>
            <a:off x="61950" y="1152375"/>
            <a:ext cx="90201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Solution: Adversarial Examiner (AE) Definitions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" y="4063199"/>
            <a:ext cx="1030719" cy="108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9425" y="2261400"/>
            <a:ext cx="2427444" cy="225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1976" y="2343150"/>
            <a:ext cx="2059199" cy="205922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1"/>
          <p:cNvSpPr txBox="1"/>
          <p:nvPr/>
        </p:nvSpPr>
        <p:spPr>
          <a:xfrm>
            <a:off x="767025" y="1825500"/>
            <a:ext cx="2166900" cy="3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Underlying Form z</a:t>
            </a:r>
            <a:endParaRPr/>
          </a:p>
        </p:txBody>
      </p:sp>
      <p:sp>
        <p:nvSpPr>
          <p:cNvPr id="272" name="Google Shape;272;p31"/>
          <p:cNvSpPr txBox="1"/>
          <p:nvPr/>
        </p:nvSpPr>
        <p:spPr>
          <a:xfrm>
            <a:off x="3300300" y="2440213"/>
            <a:ext cx="3000000" cy="18651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it bleping: </a:t>
            </a:r>
            <a:r>
              <a:rPr lang="en" sz="2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yes</a:t>
            </a:r>
            <a:endParaRPr sz="20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Viewing distance: </a:t>
            </a:r>
            <a:r>
              <a:rPr lang="en" sz="2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close-up</a:t>
            </a:r>
            <a:endParaRPr sz="20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State: </a:t>
            </a:r>
            <a:r>
              <a:rPr lang="en" sz="2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cute</a:t>
            </a:r>
            <a:endParaRPr sz="20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31"/>
          <p:cNvSpPr txBox="1"/>
          <p:nvPr/>
        </p:nvSpPr>
        <p:spPr>
          <a:xfrm>
            <a:off x="3300300" y="1825489"/>
            <a:ext cx="3000000" cy="3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Additional Information s</a:t>
            </a:r>
            <a:endParaRPr/>
          </a:p>
        </p:txBody>
      </p:sp>
      <p:sp>
        <p:nvSpPr>
          <p:cNvPr id="274" name="Google Shape;274;p31"/>
          <p:cNvSpPr txBox="1"/>
          <p:nvPr/>
        </p:nvSpPr>
        <p:spPr>
          <a:xfrm>
            <a:off x="6451925" y="1825500"/>
            <a:ext cx="2786700" cy="3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Surface Form x = g(z, s)</a:t>
            </a:r>
            <a:endParaRPr/>
          </a:p>
        </p:txBody>
      </p:sp>
      <p:sp>
        <p:nvSpPr>
          <p:cNvPr id="275" name="Google Shape;275;p31"/>
          <p:cNvSpPr txBox="1"/>
          <p:nvPr/>
        </p:nvSpPr>
        <p:spPr>
          <a:xfrm>
            <a:off x="1073775" y="4402375"/>
            <a:ext cx="1935600" cy="3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3D object: Cat</a:t>
            </a:r>
            <a:endParaRPr/>
          </a:p>
        </p:txBody>
      </p:sp>
      <p:sp>
        <p:nvSpPr>
          <p:cNvPr id="276" name="Google Shape;276;p31"/>
          <p:cNvSpPr txBox="1"/>
          <p:nvPr/>
        </p:nvSpPr>
        <p:spPr>
          <a:xfrm>
            <a:off x="6647952" y="4444500"/>
            <a:ext cx="2240400" cy="3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2D image: Cat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5775" y="2144250"/>
            <a:ext cx="4954025" cy="6039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3" name="Google Shape;283;p32"/>
          <p:cNvSpPr/>
          <p:nvPr/>
        </p:nvSpPr>
        <p:spPr>
          <a:xfrm>
            <a:off x="0" y="1"/>
            <a:ext cx="3486000" cy="927000"/>
          </a:xfrm>
          <a:prstGeom prst="rect">
            <a:avLst/>
          </a:prstGeom>
          <a:solidFill>
            <a:srgbClr val="1E3E4A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4" name="Google Shape;284;p32" descr="whiting.large.horizontal.white.ep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6034" y="-31987"/>
            <a:ext cx="2240365" cy="959086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2"/>
          <p:cNvSpPr/>
          <p:nvPr/>
        </p:nvSpPr>
        <p:spPr>
          <a:xfrm>
            <a:off x="3486150" y="1"/>
            <a:ext cx="5658000" cy="927000"/>
          </a:xfrm>
          <a:prstGeom prst="rect">
            <a:avLst/>
          </a:prstGeom>
          <a:solidFill>
            <a:srgbClr val="89795E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32"/>
          <p:cNvSpPr txBox="1">
            <a:spLocks noGrp="1"/>
          </p:cNvSpPr>
          <p:nvPr>
            <p:ph type="ctrTitle"/>
          </p:nvPr>
        </p:nvSpPr>
        <p:spPr>
          <a:xfrm>
            <a:off x="3698728" y="53750"/>
            <a:ext cx="51672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Identifying Model Weakness with Adversarial Examiner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32"/>
          <p:cNvSpPr txBox="1"/>
          <p:nvPr/>
        </p:nvSpPr>
        <p:spPr>
          <a:xfrm>
            <a:off x="84500" y="850900"/>
            <a:ext cx="9020100" cy="10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Solution: Adversarial Examiner (AE)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standard classification tasks: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Standard evaluation metric                  vs.                    AE’s evaluation metric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8" name="Google Shape;28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025" y="2156725"/>
            <a:ext cx="3940401" cy="6039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9" name="Google Shape;289;p32" descr="y(x_i)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2307" y="3641971"/>
            <a:ext cx="449304" cy="2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2" descr="f(x_i)" title="MathEquation,#0000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5975" y="3341617"/>
            <a:ext cx="449292" cy="240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2" descr="L(\cdot , \cdot )" title="MathEquation,#0000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5975" y="2979648"/>
            <a:ext cx="381052" cy="246528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2"/>
          <p:cNvSpPr txBox="1"/>
          <p:nvPr/>
        </p:nvSpPr>
        <p:spPr>
          <a:xfrm>
            <a:off x="825563" y="2859401"/>
            <a:ext cx="1242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Loss function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32"/>
          <p:cNvSpPr txBox="1"/>
          <p:nvPr/>
        </p:nvSpPr>
        <p:spPr>
          <a:xfrm>
            <a:off x="825567" y="3255651"/>
            <a:ext cx="17457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Predicted Label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32"/>
          <p:cNvSpPr txBox="1"/>
          <p:nvPr/>
        </p:nvSpPr>
        <p:spPr>
          <a:xfrm>
            <a:off x="825563" y="3608926"/>
            <a:ext cx="19536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Groundtruth Label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5" name="Google Shape;295;p32" descr="s" title="MathEquation,#00000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03913" y="3649008"/>
            <a:ext cx="142482" cy="202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2" descr="g(z_i, s_i)" title="MathEquation,#00000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80199" y="2979651"/>
            <a:ext cx="680422" cy="24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2" descr="Q" title="MathEquation,#00000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403925" y="3328676"/>
            <a:ext cx="142474" cy="195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2" descr="P" title="MathEquation,#00000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391317" y="3001908"/>
            <a:ext cx="167688" cy="202014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2"/>
          <p:cNvSpPr txBox="1"/>
          <p:nvPr/>
        </p:nvSpPr>
        <p:spPr>
          <a:xfrm>
            <a:off x="3681099" y="2859401"/>
            <a:ext cx="24495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Underlying Distribution for x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32"/>
          <p:cNvSpPr txBox="1"/>
          <p:nvPr/>
        </p:nvSpPr>
        <p:spPr>
          <a:xfrm>
            <a:off x="3681099" y="3196900"/>
            <a:ext cx="24495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Underlying Distribution for z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32"/>
          <p:cNvSpPr txBox="1"/>
          <p:nvPr/>
        </p:nvSpPr>
        <p:spPr>
          <a:xfrm>
            <a:off x="3681099" y="3580813"/>
            <a:ext cx="24495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Information to transform z to x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32"/>
          <p:cNvSpPr txBox="1"/>
          <p:nvPr/>
        </p:nvSpPr>
        <p:spPr>
          <a:xfrm>
            <a:off x="7160624" y="2859401"/>
            <a:ext cx="24495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transform function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2975" y="2110100"/>
            <a:ext cx="5066826" cy="6381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09" name="Google Shape;309;p33"/>
          <p:cNvSpPr/>
          <p:nvPr/>
        </p:nvSpPr>
        <p:spPr>
          <a:xfrm>
            <a:off x="0" y="1"/>
            <a:ext cx="3486000" cy="927000"/>
          </a:xfrm>
          <a:prstGeom prst="rect">
            <a:avLst/>
          </a:prstGeom>
          <a:solidFill>
            <a:srgbClr val="1E3E4A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p33" descr="whiting.large.horizontal.white.ep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6034" y="-31987"/>
            <a:ext cx="2240365" cy="959086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3"/>
          <p:cNvSpPr/>
          <p:nvPr/>
        </p:nvSpPr>
        <p:spPr>
          <a:xfrm>
            <a:off x="3486150" y="1"/>
            <a:ext cx="5658000" cy="927000"/>
          </a:xfrm>
          <a:prstGeom prst="rect">
            <a:avLst/>
          </a:prstGeom>
          <a:solidFill>
            <a:srgbClr val="89795E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33"/>
          <p:cNvSpPr txBox="1">
            <a:spLocks noGrp="1"/>
          </p:cNvSpPr>
          <p:nvPr>
            <p:ph type="ctrTitle"/>
          </p:nvPr>
        </p:nvSpPr>
        <p:spPr>
          <a:xfrm>
            <a:off x="3698728" y="53750"/>
            <a:ext cx="51672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Identifying Model Weakness with Adversarial Examiner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33"/>
          <p:cNvSpPr txBox="1"/>
          <p:nvPr/>
        </p:nvSpPr>
        <p:spPr>
          <a:xfrm>
            <a:off x="84500" y="850900"/>
            <a:ext cx="9020100" cy="10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Relationship: AA and AE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standard classification tasks: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Adversarial Attack (AA)                    vs.                    Adversarial Examiner (AE)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4" name="Google Shape;314;p33" descr="y(x_i)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8149" y="3641975"/>
            <a:ext cx="381050" cy="24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3" descr="f(x_i)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8149" y="3265425"/>
            <a:ext cx="381050" cy="24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3" descr="L(\cdot , \cdot )" title="MathEquation,#0000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8150" y="2903450"/>
            <a:ext cx="422674" cy="246525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3"/>
          <p:cNvSpPr txBox="1"/>
          <p:nvPr/>
        </p:nvSpPr>
        <p:spPr>
          <a:xfrm>
            <a:off x="673163" y="2783201"/>
            <a:ext cx="1242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Loss function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33"/>
          <p:cNvSpPr txBox="1"/>
          <p:nvPr/>
        </p:nvSpPr>
        <p:spPr>
          <a:xfrm>
            <a:off x="673167" y="3179451"/>
            <a:ext cx="17457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Predicted Label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33"/>
          <p:cNvSpPr txBox="1"/>
          <p:nvPr/>
        </p:nvSpPr>
        <p:spPr>
          <a:xfrm>
            <a:off x="673163" y="3532726"/>
            <a:ext cx="19536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Groundtruth Label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0" name="Google Shape;320;p33" descr="s" title="MathEquation,#0000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51513" y="3572808"/>
            <a:ext cx="142482" cy="202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3" descr="g(z_i, s_i)" title="MathEquation,#00000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27799" y="2903451"/>
            <a:ext cx="680422" cy="24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3" descr="Q" title="MathEquation,#00000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51525" y="3252476"/>
            <a:ext cx="142474" cy="195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3" descr="P" title="MathEquation,#00000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38917" y="2925708"/>
            <a:ext cx="167688" cy="202014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3"/>
          <p:cNvSpPr txBox="1"/>
          <p:nvPr/>
        </p:nvSpPr>
        <p:spPr>
          <a:xfrm>
            <a:off x="3528699" y="2783201"/>
            <a:ext cx="24495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Underlying Distribution for x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33"/>
          <p:cNvSpPr txBox="1"/>
          <p:nvPr/>
        </p:nvSpPr>
        <p:spPr>
          <a:xfrm>
            <a:off x="3528699" y="3120700"/>
            <a:ext cx="24495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Underlying Distribution for z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33"/>
          <p:cNvSpPr txBox="1"/>
          <p:nvPr/>
        </p:nvSpPr>
        <p:spPr>
          <a:xfrm>
            <a:off x="3528699" y="3504613"/>
            <a:ext cx="24495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Information to transform z to x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33"/>
          <p:cNvSpPr txBox="1"/>
          <p:nvPr/>
        </p:nvSpPr>
        <p:spPr>
          <a:xfrm>
            <a:off x="7008224" y="2783201"/>
            <a:ext cx="24495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transform function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33"/>
          <p:cNvSpPr txBox="1"/>
          <p:nvPr/>
        </p:nvSpPr>
        <p:spPr>
          <a:xfrm>
            <a:off x="84500" y="3936600"/>
            <a:ext cx="9020100" cy="12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 deals with underlying form z while AA deals with surface form x.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is a “canonical” starting point for AA but AE starts with the entire space S.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9" name="Google Shape;329;p3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26975" y="2110100"/>
            <a:ext cx="3403701" cy="6381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1206</Words>
  <Application>Microsoft Office PowerPoint</Application>
  <PresentationFormat>On-screen Show (16:9)</PresentationFormat>
  <Paragraphs>255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Merriweather</vt:lpstr>
      <vt:lpstr>Roboto</vt:lpstr>
      <vt:lpstr>Open Sans</vt:lpstr>
      <vt:lpstr>Paradigm</vt:lpstr>
      <vt:lpstr>Office Theme</vt:lpstr>
      <vt:lpstr>Identifying Model Weakness with Adversarial Examiner </vt:lpstr>
      <vt:lpstr>Identifying Model Weakness with Adversarial Examiner</vt:lpstr>
      <vt:lpstr>Identifying Model Weakness with Adversarial Examiner</vt:lpstr>
      <vt:lpstr>Identifying Model Weakness with Adversarial Examiner</vt:lpstr>
      <vt:lpstr>Identifying Model Weakness with Adversarial Examiner</vt:lpstr>
      <vt:lpstr>Identifying Model Weakness with Adversarial Examiner</vt:lpstr>
      <vt:lpstr>Identifying Model Weakness with Adversarial Examiner</vt:lpstr>
      <vt:lpstr>Identifying Model Weakness with Adversarial Examiner</vt:lpstr>
      <vt:lpstr>Identifying Model Weakness with Adversarial Examiner</vt:lpstr>
      <vt:lpstr>Identifying Model Weakness with Adversarial Examiner</vt:lpstr>
      <vt:lpstr>Identifying Model Weakness with Adversarial Examiner</vt:lpstr>
      <vt:lpstr>Identifying Model Weakness with Adversarial Examiner</vt:lpstr>
      <vt:lpstr>Identifying Model Weakness with Adversarial Examiner</vt:lpstr>
      <vt:lpstr>Identifying Model Weakness with Adversarial Examiner</vt:lpstr>
      <vt:lpstr>Identifying Model Weakness with Adversarial Examiner</vt:lpstr>
      <vt:lpstr>Identifying Model Weakness with Adversarial Examiner</vt:lpstr>
      <vt:lpstr>Identifying Model Weakness with Adversarial Examiner</vt:lpstr>
      <vt:lpstr>Identifying Model Weakness with Adversarial Examiner</vt:lpstr>
      <vt:lpstr>Identifying Model Weakness with Adversarial Examiner</vt:lpstr>
      <vt:lpstr>Identifying Model Weakness with Adversarial Examiner</vt:lpstr>
      <vt:lpstr>Identifying Model Weakness with Adversarial Examiner</vt:lpstr>
      <vt:lpstr>Identifying Model Weakness with Adversarial Examiner</vt:lpstr>
      <vt:lpstr>Identifying Model Weakness with Adversarial Examiner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Identifying Model Weakness with Adversarial Examiner </dc:title>
  <dc:creator>Alan</dc:creator>
  <cp:lastModifiedBy>Alan</cp:lastModifiedBy>
  <cp:revision>1</cp:revision>
  <dcterms:modified xsi:type="dcterms:W3CDTF">2020-04-28T22:17:53Z</dcterms:modified>
</cp:coreProperties>
</file>