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63" r:id="rId4"/>
    <p:sldId id="264" r:id="rId5"/>
    <p:sldId id="265" r:id="rId6"/>
    <p:sldId id="266" r:id="rId7"/>
    <p:sldId id="259" r:id="rId8"/>
    <p:sldId id="268" r:id="rId9"/>
    <p:sldId id="269" r:id="rId10"/>
    <p:sldId id="270" r:id="rId11"/>
    <p:sldId id="27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1" autoAdjust="0"/>
    <p:restoredTop sz="95314" autoAdjust="0"/>
  </p:normalViewPr>
  <p:slideViewPr>
    <p:cSldViewPr snapToGrid="0">
      <p:cViewPr varScale="1">
        <p:scale>
          <a:sx n="56" d="100"/>
          <a:sy n="56" d="100"/>
        </p:scale>
        <p:origin x="425" y="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4" Type="http://schemas.openxmlformats.org/officeDocument/2006/relationships/image" Target="../media/image4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7" Type="http://schemas.openxmlformats.org/officeDocument/2006/relationships/image" Target="../media/image39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6" Type="http://schemas.openxmlformats.org/officeDocument/2006/relationships/image" Target="../media/image38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BB453E5-464B-4110-B677-6085E27679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C65A61D-963B-44DD-9634-543AFFAC36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A1E9BE1-BFE3-431F-8414-475FAD588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7C916-1595-40F6-82E7-F2F20BC02B2D}" type="datetimeFigureOut">
              <a:rPr lang="en-US" smtClean="0"/>
              <a:t>3/2/2018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367A362-56C3-4E42-BD21-062732D28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720C971-017E-4BD0-8FD2-8F972874B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26F3E-9850-4D6A-AE0D-AB3336DC1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539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F2EF78-2DCC-443B-8EFA-83C0DF5976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0F1C873-C4B1-48C2-8698-D3693441A8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18C3371-C094-4770-9F73-6379667A5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7C916-1595-40F6-82E7-F2F20BC02B2D}" type="datetimeFigureOut">
              <a:rPr lang="en-US" smtClean="0"/>
              <a:t>3/2/2018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ADDF433-AACD-4F9E-ABEC-0C133E42E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9ABB471-1D48-47D9-AFB6-D1AA46535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26F3E-9850-4D6A-AE0D-AB3336DC1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906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C9F82B8D-689C-429E-B686-68D6406213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B99ACC3-2F93-45BD-B105-DA1B62FB55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0FBD9E9-35A2-49FB-9591-1D52ADC28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7C916-1595-40F6-82E7-F2F20BC02B2D}" type="datetimeFigureOut">
              <a:rPr lang="en-US" smtClean="0"/>
              <a:t>3/2/2018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47FC7D5-CCA7-4581-A054-DDBA0FC52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04E8793-1B94-409D-8536-C4E730375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26F3E-9850-4D6A-AE0D-AB3336DC1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254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9DA289A-DD52-4FD3-BD98-0277FB3770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C375357-E83C-4021-8C8B-F5734CD1D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7C916-1595-40F6-82E7-F2F20BC02B2D}" type="datetimeFigureOut">
              <a:rPr lang="en-US" smtClean="0"/>
              <a:t>3/2/2018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4E4B0A4-EBEF-4B5C-A494-B12505133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7E6A9D7-94C4-4403-BDC4-4B73CB79B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26F3E-9850-4D6A-AE0D-AB3336DC1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970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5120156-0A9D-4879-B57F-BAB35D9F9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56DA0CD-598E-4166-A37A-13D142195D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F6453AF-0C19-414C-B624-0EB639AAC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7C916-1595-40F6-82E7-F2F20BC02B2D}" type="datetimeFigureOut">
              <a:rPr lang="en-US" smtClean="0"/>
              <a:t>3/2/2018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829FA11-72D3-4615-AC6F-B5876FD84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60ED150-DB70-40F6-ADB0-01868D6A3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26F3E-9850-4D6A-AE0D-AB3336DC1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534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CCA5168-E20D-41AF-A51F-CF150822A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947EC23-A82D-4FFE-B8DE-191328D2A6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0C79D5E-A0FB-4ADC-AB61-9F2D45AB51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34DF536-93ED-4F96-8441-E254965A7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7C916-1595-40F6-82E7-F2F20BC02B2D}" type="datetimeFigureOut">
              <a:rPr lang="en-US" smtClean="0"/>
              <a:t>3/2/2018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4584940-60F0-4FE6-920A-EB8CAB68B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F752EB6-15CD-43EB-A1EF-137B68BD6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26F3E-9850-4D6A-AE0D-AB3336DC1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839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35FED04-8675-4F30-92FF-981E4292B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3DAD59B-F745-4007-A5FF-990F9596BB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DDC1DAB-FE1A-4509-8E5C-A06AF9A76B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B6F6389F-021F-4B28-AF77-59BEE6CEF9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91C5EA74-9E08-4D54-AA10-E93AE65274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E03D7874-9870-4FB0-932A-7C5568F03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7C916-1595-40F6-82E7-F2F20BC02B2D}" type="datetimeFigureOut">
              <a:rPr lang="en-US" smtClean="0"/>
              <a:t>3/2/2018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1B7193B7-D63D-4F45-B0D4-52A6A6189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0B663F12-B94C-4741-AB0E-BF693B3DF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26F3E-9850-4D6A-AE0D-AB3336DC1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098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4C2F706-B64A-4EEE-BC7A-0C14011377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ADF2BFA9-7BC6-45A3-AAA2-1A544D08E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7C916-1595-40F6-82E7-F2F20BC02B2D}" type="datetimeFigureOut">
              <a:rPr lang="en-US" smtClean="0"/>
              <a:t>3/2/2018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A54A0CCA-10C9-4853-9E10-E7C3F1980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B4D187E-D084-41ED-A573-16227598F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26F3E-9850-4D6A-AE0D-AB3336DC1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14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3D79DF52-CC00-4DF0-9E99-7FB510265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7C916-1595-40F6-82E7-F2F20BC02B2D}" type="datetimeFigureOut">
              <a:rPr lang="en-US" smtClean="0"/>
              <a:t>3/2/2018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1BC14458-A8C8-4F4D-9432-1C3A78ACB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4D2A309-77A4-4557-BE8C-D306C9C9B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26F3E-9850-4D6A-AE0D-AB3336DC1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066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8703D65-1261-47A3-B96B-0FBF04A07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9439E83-F39A-4829-8E8D-9E4EE99EA5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AF9A3C06-2EDF-41BA-88BB-1086829516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1C3A1F8-8993-4B60-810E-D0B4ECF1C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7C916-1595-40F6-82E7-F2F20BC02B2D}" type="datetimeFigureOut">
              <a:rPr lang="en-US" smtClean="0"/>
              <a:t>3/2/2018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82A7FCA-BBB0-4440-8ECC-68BE346F4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3A8F648-1D0A-4A4D-BE0A-CA2BCCE2C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26F3E-9850-4D6A-AE0D-AB3336DC1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260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6BF8CA9-FA1D-400F-A92A-B933D6734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ACABEE0F-1947-4B57-B206-B81CB09B41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399D8C9-C6ED-4171-8DB6-6B99BFC67A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649F9D0-BC83-4DEF-A2F1-DDA1A7CEE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7C916-1595-40F6-82E7-F2F20BC02B2D}" type="datetimeFigureOut">
              <a:rPr lang="en-US" smtClean="0"/>
              <a:t>3/2/2018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A335B2E-58A2-40F2-8646-2CA74A6F3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3918E2F-92A4-4232-9B0E-DF70FEB91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26F3E-9850-4D6A-AE0D-AB3336DC1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130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14B421C-417F-4578-8BF1-94B6268F0E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940862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4167C26-2BA8-455C-AF76-DF446808BB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57C916-1595-40F6-82E7-F2F20BC02B2D}" type="datetimeFigureOut">
              <a:rPr lang="en-US" smtClean="0"/>
              <a:t>3/2/2018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874958C-6E9B-485D-8A16-2F662819CB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D2EA571-4971-4290-B32C-A79264E38D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826F3E-9850-4D6A-AE0D-AB3336DC1D7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FBDFD405-E506-45E5-B4EF-5888A3A095ED}"/>
              </a:ext>
            </a:extLst>
          </p:cNvPr>
          <p:cNvSpPr txBox="1"/>
          <p:nvPr userDrawn="1"/>
        </p:nvSpPr>
        <p:spPr>
          <a:xfrm>
            <a:off x="385482" y="197224"/>
            <a:ext cx="36321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</a:rPr>
              <a:t>V</a:t>
            </a: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ision</a:t>
            </a:r>
            <a:r>
              <a:rPr lang="en-US" sz="2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as </a:t>
            </a:r>
            <a:r>
              <a:rPr lang="en-US" sz="2400" dirty="0">
                <a:solidFill>
                  <a:schemeClr val="accent1"/>
                </a:solidFill>
              </a:rPr>
              <a:t>B</a:t>
            </a: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ayesian </a:t>
            </a:r>
            <a:r>
              <a:rPr lang="en-US" sz="2400" dirty="0">
                <a:solidFill>
                  <a:schemeClr val="accent1"/>
                </a:solidFill>
              </a:rPr>
              <a:t>I</a:t>
            </a: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nference</a:t>
            </a:r>
            <a:endParaRPr lang="en-US" sz="2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7172" name="Picture 4" descr="Image result">
            <a:extLst>
              <a:ext uri="{FF2B5EF4-FFF2-40B4-BE49-F238E27FC236}">
                <a16:creationId xmlns:a16="http://schemas.microsoft.com/office/drawing/2014/main" xmlns="" id="{AAC72505-A342-4AC3-8AB3-2AACC476A4C8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21" t="26576" r="9328" b="27070"/>
          <a:stretch/>
        </p:blipFill>
        <p:spPr bwMode="auto">
          <a:xfrm>
            <a:off x="9726306" y="87234"/>
            <a:ext cx="2380618" cy="573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7330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40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2.wmf"/><Relationship Id="rId5" Type="http://schemas.openxmlformats.org/officeDocument/2006/relationships/oleObject" Target="../embeddings/oleObject41.bin"/><Relationship Id="rId10" Type="http://schemas.openxmlformats.org/officeDocument/2006/relationships/image" Target="../media/image44.wmf"/><Relationship Id="rId4" Type="http://schemas.openxmlformats.org/officeDocument/2006/relationships/image" Target="../media/image41.wmf"/><Relationship Id="rId9" Type="http://schemas.openxmlformats.org/officeDocument/2006/relationships/oleObject" Target="../embeddings/oleObject43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17.bin"/><Relationship Id="rId18" Type="http://schemas.openxmlformats.org/officeDocument/2006/relationships/image" Target="../media/image20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7.wmf"/><Relationship Id="rId1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9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5" Type="http://schemas.openxmlformats.org/officeDocument/2006/relationships/oleObject" Target="../embeddings/oleObject18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8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3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26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28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30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13" Type="http://schemas.openxmlformats.org/officeDocument/2006/relationships/oleObject" Target="../embeddings/oleObject37.bin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37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9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34.w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5" Type="http://schemas.openxmlformats.org/officeDocument/2006/relationships/oleObject" Target="../embeddings/oleObject38.bin"/><Relationship Id="rId10" Type="http://schemas.openxmlformats.org/officeDocument/2006/relationships/image" Target="../media/image36.wmf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5.bin"/><Relationship Id="rId14" Type="http://schemas.openxmlformats.org/officeDocument/2006/relationships/image" Target="../media/image3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54145DC8-9991-454C-A703-99DBB7DE8840}"/>
              </a:ext>
            </a:extLst>
          </p:cNvPr>
          <p:cNvSpPr txBox="1"/>
          <p:nvPr/>
        </p:nvSpPr>
        <p:spPr>
          <a:xfrm>
            <a:off x="10635897" y="6318504"/>
            <a:ext cx="14881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Lecture BP-01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1A5266E-D74B-49D3-91E8-96AAE5836630}"/>
              </a:ext>
            </a:extLst>
          </p:cNvPr>
          <p:cNvSpPr txBox="1"/>
          <p:nvPr/>
        </p:nvSpPr>
        <p:spPr>
          <a:xfrm>
            <a:off x="875254" y="940862"/>
            <a:ext cx="976064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Deterministic Algorithms</a:t>
            </a:r>
            <a:endParaRPr lang="en-US" sz="2800" dirty="0"/>
          </a:p>
          <a:p>
            <a:endParaRPr lang="en-US" sz="2800" dirty="0"/>
          </a:p>
          <a:p>
            <a:endParaRPr lang="en-US" sz="2800" dirty="0">
              <a:solidFill>
                <a:srgbClr val="0000FF"/>
              </a:solidFill>
            </a:endParaRP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xmlns="" id="{FBBEED94-FC20-4E07-8692-2D4AEB56F7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6465609"/>
              </p:ext>
            </p:extLst>
          </p:nvPr>
        </p:nvGraphicFramePr>
        <p:xfrm>
          <a:off x="4056701" y="1671448"/>
          <a:ext cx="3908736" cy="7996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0" name="Equation" r:id="rId3" imgW="2171520" imgH="444240" progId="Equation.DSMT4">
                  <p:embed/>
                </p:oleObj>
              </mc:Choice>
              <mc:Fallback>
                <p:oleObj name="Equation" r:id="rId3" imgW="2171520" imgH="44424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xmlns="" id="{FBBEED94-FC20-4E07-8692-2D4AEB56F73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056701" y="1671448"/>
                        <a:ext cx="3908736" cy="7996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3" name="Group 22">
            <a:extLst>
              <a:ext uri="{FF2B5EF4-FFF2-40B4-BE49-F238E27FC236}">
                <a16:creationId xmlns:a16="http://schemas.microsoft.com/office/drawing/2014/main" xmlns="" id="{F2157EC6-5EF9-4862-8A4E-CF1AA498BD19}"/>
              </a:ext>
            </a:extLst>
          </p:cNvPr>
          <p:cNvGrpSpPr/>
          <p:nvPr/>
        </p:nvGrpSpPr>
        <p:grpSpPr>
          <a:xfrm>
            <a:off x="326458" y="2471080"/>
            <a:ext cx="2903747" cy="1689552"/>
            <a:chOff x="797105" y="2471080"/>
            <a:chExt cx="2903747" cy="1689552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xmlns="" id="{585B1C7C-D775-405D-86D1-440925DE359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780717" y="2992638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xmlns="" id="{B3035CF2-E7E9-4506-AC5A-AB78D69CA5B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669717" y="2992638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xmlns="" id="{C583A6E2-DC69-4701-B055-5125A68DF89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234601" y="3656893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xmlns="" id="{2C6E5670-000C-4329-BA68-1C64BF5A9806}"/>
                </a:ext>
              </a:extLst>
            </p:cNvPr>
            <p:cNvCxnSpPr>
              <a:stCxn id="3" idx="6"/>
              <a:endCxn id="6" idx="2"/>
            </p:cNvCxnSpPr>
            <p:nvPr/>
          </p:nvCxnSpPr>
          <p:spPr>
            <a:xfrm>
              <a:off x="1872157" y="3038358"/>
              <a:ext cx="79756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xmlns="" id="{9A94E62B-785F-42BA-B9DA-4480AF3EA18F}"/>
                </a:ext>
              </a:extLst>
            </p:cNvPr>
            <p:cNvCxnSpPr>
              <a:cxnSpLocks/>
              <a:stCxn id="3" idx="5"/>
              <a:endCxn id="7" idx="1"/>
            </p:cNvCxnSpPr>
            <p:nvPr/>
          </p:nvCxnSpPr>
          <p:spPr>
            <a:xfrm>
              <a:off x="1858766" y="3070687"/>
              <a:ext cx="389226" cy="599597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xmlns="" id="{FB5486C8-2784-410F-B8EF-52297A7320DD}"/>
                </a:ext>
              </a:extLst>
            </p:cNvPr>
            <p:cNvCxnSpPr>
              <a:stCxn id="7" idx="7"/>
              <a:endCxn id="6" idx="3"/>
            </p:cNvCxnSpPr>
            <p:nvPr/>
          </p:nvCxnSpPr>
          <p:spPr>
            <a:xfrm flipV="1">
              <a:off x="2312650" y="3070687"/>
              <a:ext cx="370458" cy="599597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5" name="Object 14">
              <a:extLst>
                <a:ext uri="{FF2B5EF4-FFF2-40B4-BE49-F238E27FC236}">
                  <a16:creationId xmlns:a16="http://schemas.microsoft.com/office/drawing/2014/main" xmlns="" id="{D6F4BA58-747A-4D51-B06D-84A3AEC6C71D}"/>
                </a:ext>
              </a:extLst>
            </p:cNvPr>
            <p:cNvGraphicFramePr>
              <a:graphicFrameLocks noChangeAspect="1"/>
            </p:cNvGraphicFramePr>
            <p:nvPr>
              <p:extLst/>
            </p:nvPr>
          </p:nvGraphicFramePr>
          <p:xfrm>
            <a:off x="1780717" y="2471080"/>
            <a:ext cx="1015488" cy="3859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01" name="Equation" r:id="rId5" imgW="634680" imgH="241200" progId="Equation.DSMT4">
                    <p:embed/>
                  </p:oleObj>
                </mc:Choice>
                <mc:Fallback>
                  <p:oleObj name="Equation" r:id="rId5" imgW="634680" imgH="241200" progId="Equation.DSMT4">
                    <p:embed/>
                    <p:pic>
                      <p:nvPicPr>
                        <p:cNvPr id="15" name="Object 14">
                          <a:extLst>
                            <a:ext uri="{FF2B5EF4-FFF2-40B4-BE49-F238E27FC236}">
                              <a16:creationId xmlns:a16="http://schemas.microsoft.com/office/drawing/2014/main" xmlns="" id="{D6F4BA58-747A-4D51-B06D-84A3AEC6C71D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1780717" y="2471080"/>
                          <a:ext cx="1015488" cy="38592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8" name="Object 17">
              <a:extLst>
                <a:ext uri="{FF2B5EF4-FFF2-40B4-BE49-F238E27FC236}">
                  <a16:creationId xmlns:a16="http://schemas.microsoft.com/office/drawing/2014/main" xmlns="" id="{27ADD641-ABA3-4C17-A36C-460C41B243BB}"/>
                </a:ext>
              </a:extLst>
            </p:cNvPr>
            <p:cNvGraphicFramePr>
              <a:graphicFrameLocks noChangeAspect="1"/>
            </p:cNvGraphicFramePr>
            <p:nvPr>
              <p:extLst/>
            </p:nvPr>
          </p:nvGraphicFramePr>
          <p:xfrm>
            <a:off x="797105" y="3313319"/>
            <a:ext cx="1036224" cy="3657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02" name="Equation" r:id="rId7" imgW="647640" imgH="228600" progId="Equation.DSMT4">
                    <p:embed/>
                  </p:oleObj>
                </mc:Choice>
                <mc:Fallback>
                  <p:oleObj name="Equation" r:id="rId7" imgW="647640" imgH="228600" progId="Equation.DSMT4">
                    <p:embed/>
                    <p:pic>
                      <p:nvPicPr>
                        <p:cNvPr id="18" name="Object 17">
                          <a:extLst>
                            <a:ext uri="{FF2B5EF4-FFF2-40B4-BE49-F238E27FC236}">
                              <a16:creationId xmlns:a16="http://schemas.microsoft.com/office/drawing/2014/main" xmlns="" id="{27ADD641-ABA3-4C17-A36C-460C41B243BB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797105" y="3313319"/>
                          <a:ext cx="1036224" cy="36576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" name="Object 18">
              <a:extLst>
                <a:ext uri="{FF2B5EF4-FFF2-40B4-BE49-F238E27FC236}">
                  <a16:creationId xmlns:a16="http://schemas.microsoft.com/office/drawing/2014/main" xmlns="" id="{8F1B739B-41CF-4D85-B8ED-58B20402D44B}"/>
                </a:ext>
              </a:extLst>
            </p:cNvPr>
            <p:cNvGraphicFramePr>
              <a:graphicFrameLocks noChangeAspect="1"/>
            </p:cNvGraphicFramePr>
            <p:nvPr>
              <p:extLst/>
            </p:nvPr>
          </p:nvGraphicFramePr>
          <p:xfrm>
            <a:off x="2603572" y="3266746"/>
            <a:ext cx="1097280" cy="3859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03" name="Equation" r:id="rId9" imgW="685800" imgH="241200" progId="Equation.DSMT4">
                    <p:embed/>
                  </p:oleObj>
                </mc:Choice>
                <mc:Fallback>
                  <p:oleObj name="Equation" r:id="rId9" imgW="685800" imgH="241200" progId="Equation.DSMT4">
                    <p:embed/>
                    <p:pic>
                      <p:nvPicPr>
                        <p:cNvPr id="19" name="Object 18">
                          <a:extLst>
                            <a:ext uri="{FF2B5EF4-FFF2-40B4-BE49-F238E27FC236}">
                              <a16:creationId xmlns:a16="http://schemas.microsoft.com/office/drawing/2014/main" xmlns="" id="{8F1B739B-41CF-4D85-B8ED-58B20402D44B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2603572" y="3266746"/>
                          <a:ext cx="1097280" cy="38592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xmlns="" id="{136A08B0-FD88-4EEA-8260-B3198E94EA9A}"/>
                </a:ext>
              </a:extLst>
            </p:cNvPr>
            <p:cNvSpPr txBox="1"/>
            <p:nvPr/>
          </p:nvSpPr>
          <p:spPr>
            <a:xfrm>
              <a:off x="1510353" y="2843731"/>
              <a:ext cx="2487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i</a:t>
              </a:r>
              <a:endParaRPr lang="en-US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xmlns="" id="{FC35793C-9B4A-4129-8007-9D93C27DEF4B}"/>
                </a:ext>
              </a:extLst>
            </p:cNvPr>
            <p:cNvSpPr txBox="1"/>
            <p:nvPr/>
          </p:nvSpPr>
          <p:spPr>
            <a:xfrm>
              <a:off x="2820902" y="2833818"/>
              <a:ext cx="2487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j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xmlns="" id="{AC42BD1D-FA64-4F1A-B3BB-FAF28FA721FB}"/>
                </a:ext>
              </a:extLst>
            </p:cNvPr>
            <p:cNvSpPr txBox="1"/>
            <p:nvPr/>
          </p:nvSpPr>
          <p:spPr>
            <a:xfrm>
              <a:off x="2155928" y="3791300"/>
              <a:ext cx="2872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</a:t>
              </a:r>
            </a:p>
          </p:txBody>
        </p:sp>
      </p:grpSp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xmlns="" id="{86DC1572-C7E5-4EF4-A409-A210E9F21F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2232022"/>
              </p:ext>
            </p:extLst>
          </p:nvPr>
        </p:nvGraphicFramePr>
        <p:xfrm>
          <a:off x="10689383" y="2452862"/>
          <a:ext cx="1050925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4" name="Equation" r:id="rId11" imgW="583920" imgH="342720" progId="Equation.DSMT4">
                  <p:embed/>
                </p:oleObj>
              </mc:Choice>
              <mc:Fallback>
                <p:oleObj name="Equation" r:id="rId11" imgW="583920" imgH="34272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xmlns="" id="{86DC1572-C7E5-4EF4-A409-A210E9F21FB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0689383" y="2452862"/>
                        <a:ext cx="1050925" cy="6175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282C5053-1BD9-4383-8350-95BED654F610}"/>
              </a:ext>
            </a:extLst>
          </p:cNvPr>
          <p:cNvSpPr txBox="1"/>
          <p:nvPr/>
        </p:nvSpPr>
        <p:spPr>
          <a:xfrm>
            <a:off x="8205888" y="1809654"/>
            <a:ext cx="8531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MRF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74B377B8-8E2B-4D97-9A7B-6C2E040E4D42}"/>
              </a:ext>
            </a:extLst>
          </p:cNvPr>
          <p:cNvSpPr txBox="1"/>
          <p:nvPr/>
        </p:nvSpPr>
        <p:spPr>
          <a:xfrm>
            <a:off x="3496189" y="2452862"/>
            <a:ext cx="7449499" cy="959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Suppose, we want to estimate the marginal distributions</a:t>
            </a:r>
          </a:p>
          <a:p>
            <a:pPr>
              <a:spcBef>
                <a:spcPts val="1000"/>
              </a:spcBef>
            </a:pPr>
            <a:r>
              <a:rPr lang="en-US" sz="2400" dirty="0"/>
              <a:t>or</a:t>
            </a:r>
            <a:endParaRPr lang="en-US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44A4E2DB-F729-4E6B-8B63-A92C55A61286}"/>
              </a:ext>
            </a:extLst>
          </p:cNvPr>
          <p:cNvSpPr txBox="1"/>
          <p:nvPr/>
        </p:nvSpPr>
        <p:spPr>
          <a:xfrm>
            <a:off x="3881671" y="3670284"/>
            <a:ext cx="7449499" cy="18261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000"/>
              </a:spcAft>
            </a:pPr>
            <a:r>
              <a:rPr lang="en-US" sz="2400" dirty="0"/>
              <a:t>If the graph is a </a:t>
            </a:r>
            <a:r>
              <a:rPr lang="en-US" sz="2400" dirty="0">
                <a:solidFill>
                  <a:srgbClr val="0000FF"/>
                </a:solidFill>
              </a:rPr>
              <a:t>polytre</a:t>
            </a:r>
            <a:r>
              <a:rPr lang="en-US" sz="2400" dirty="0"/>
              <a:t>e (i.e. no closed loops), then we can use </a:t>
            </a:r>
            <a:r>
              <a:rPr lang="en-US" sz="2400" dirty="0">
                <a:solidFill>
                  <a:srgbClr val="0000FF"/>
                </a:solidFill>
              </a:rPr>
              <a:t>dynamic programming </a:t>
            </a:r>
          </a:p>
          <a:p>
            <a:pPr marL="342900" indent="-342900">
              <a:spcAft>
                <a:spcPts val="1000"/>
              </a:spcAft>
              <a:buFont typeface="Wingdings" panose="05000000000000000000" pitchFamily="2" charset="2"/>
              <a:buChar char="à"/>
            </a:pPr>
            <a:r>
              <a:rPr lang="en-US" sz="2400" dirty="0">
                <a:sym typeface="Wingdings" panose="05000000000000000000" pitchFamily="2" charset="2"/>
              </a:rPr>
              <a:t>This cannot be applied if the graph has closed loops.</a:t>
            </a:r>
          </a:p>
          <a:p>
            <a:pPr>
              <a:spcAft>
                <a:spcPts val="1000"/>
              </a:spcAft>
            </a:pPr>
            <a:endParaRPr lang="en-US" sz="2400" dirty="0">
              <a:sym typeface="Wingdings" panose="05000000000000000000" pitchFamily="2" charset="2"/>
            </a:endParaRPr>
          </a:p>
        </p:txBody>
      </p:sp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xmlns="" id="{BF09125B-03E7-4646-B532-99F0DC5CAE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1196097"/>
              </p:ext>
            </p:extLst>
          </p:nvPr>
        </p:nvGraphicFramePr>
        <p:xfrm>
          <a:off x="4027765" y="2987968"/>
          <a:ext cx="2330450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5" name="Equation" r:id="rId13" imgW="1295280" imgH="304560" progId="Equation.DSMT4">
                  <p:embed/>
                </p:oleObj>
              </mc:Choice>
              <mc:Fallback>
                <p:oleObj name="Equation" r:id="rId13" imgW="1295280" imgH="30456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xmlns="" id="{BF09125B-03E7-4646-B532-99F0DC5CAE3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027765" y="2987968"/>
                        <a:ext cx="2330450" cy="549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A1266A05-0F2B-48A3-A5CF-2E44963850B4}"/>
              </a:ext>
            </a:extLst>
          </p:cNvPr>
          <p:cNvSpPr/>
          <p:nvPr/>
        </p:nvSpPr>
        <p:spPr>
          <a:xfrm>
            <a:off x="931256" y="5243180"/>
            <a:ext cx="10443882" cy="13285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en-US" sz="2400" dirty="0">
                <a:sym typeface="Wingdings" panose="05000000000000000000" pitchFamily="2" charset="2"/>
              </a:rPr>
              <a:t>Here we describe a popular algorithm – </a:t>
            </a:r>
            <a:r>
              <a:rPr lang="en-US" sz="2400" b="1" dirty="0">
                <a:solidFill>
                  <a:srgbClr val="FF0000"/>
                </a:solidFill>
                <a:sym typeface="Wingdings" panose="05000000000000000000" pitchFamily="2" charset="2"/>
              </a:rPr>
              <a:t>belief propagation</a:t>
            </a:r>
            <a:r>
              <a:rPr lang="en-US" sz="2400" dirty="0">
                <a:sym typeface="Wingdings" panose="05000000000000000000" pitchFamily="2" charset="2"/>
              </a:rPr>
              <a:t> – that gives correct results on polytrees, and empirically good approximations most of time on graphs</a:t>
            </a:r>
          </a:p>
          <a:p>
            <a:pPr>
              <a:spcAft>
                <a:spcPts val="1000"/>
              </a:spcAft>
            </a:pPr>
            <a:r>
              <a:rPr lang="en-US" sz="2400" dirty="0">
                <a:sym typeface="Wingdings" panose="05000000000000000000" pitchFamily="2" charset="2"/>
              </a:rPr>
              <a:t>And we will show the relation to MCMC</a:t>
            </a:r>
          </a:p>
        </p:txBody>
      </p:sp>
    </p:spTree>
    <p:extLst>
      <p:ext uri="{BB962C8B-B14F-4D97-AF65-F5344CB8AC3E}">
        <p14:creationId xmlns:p14="http://schemas.microsoft.com/office/powerpoint/2010/main" val="2426860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927B703-EB23-4F4C-9A58-E68862FDE969}"/>
              </a:ext>
            </a:extLst>
          </p:cNvPr>
          <p:cNvSpPr txBox="1"/>
          <p:nvPr/>
        </p:nvSpPr>
        <p:spPr>
          <a:xfrm>
            <a:off x="875254" y="940862"/>
            <a:ext cx="1032357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Bethe Free Energy</a:t>
            </a:r>
            <a:endParaRPr lang="en-US" sz="2800" dirty="0"/>
          </a:p>
          <a:p>
            <a:endParaRPr lang="en-US" sz="2000" dirty="0"/>
          </a:p>
          <a:p>
            <a:r>
              <a:rPr lang="en-US" sz="2800" dirty="0"/>
              <a:t>It can be shown that the fixed point of BP correspond to extreme of the </a:t>
            </a:r>
            <a:r>
              <a:rPr lang="en-US" sz="2800" dirty="0">
                <a:solidFill>
                  <a:srgbClr val="0000FF"/>
                </a:solidFill>
              </a:rPr>
              <a:t>Bethe Free Energy</a:t>
            </a:r>
            <a:endParaRPr lang="en-US" sz="2400" dirty="0">
              <a:solidFill>
                <a:srgbClr val="0000FF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BBA905C-3CA3-44D5-990A-E5892BD9B176}"/>
              </a:ext>
            </a:extLst>
          </p:cNvPr>
          <p:cNvSpPr txBox="1"/>
          <p:nvPr/>
        </p:nvSpPr>
        <p:spPr>
          <a:xfrm>
            <a:off x="10635897" y="6143180"/>
            <a:ext cx="14881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Lecture BP-10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xmlns="" id="{B15BBF61-A0C7-41C9-8047-D19C3CD0D4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1881920"/>
              </p:ext>
            </p:extLst>
          </p:nvPr>
        </p:nvGraphicFramePr>
        <p:xfrm>
          <a:off x="1753967" y="2695188"/>
          <a:ext cx="8566150" cy="868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Equation" r:id="rId3" imgW="4762440" imgH="482400" progId="Equation.DSMT4">
                  <p:embed/>
                </p:oleObj>
              </mc:Choice>
              <mc:Fallback>
                <p:oleObj name="Equation" r:id="rId3" imgW="4762440" imgH="4824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xmlns="" id="{C55A20D1-B27C-4B44-8C8B-00549622B7C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53967" y="2695188"/>
                        <a:ext cx="8566150" cy="8683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A5F745D2-7250-43A2-AF06-0252D8E04304}"/>
              </a:ext>
            </a:extLst>
          </p:cNvPr>
          <p:cNvSpPr/>
          <p:nvPr/>
        </p:nvSpPr>
        <p:spPr>
          <a:xfrm>
            <a:off x="1275303" y="3701148"/>
            <a:ext cx="101832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This leads an alternative class of algorithm which seek to directly minimize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A8106F68-ACFC-4D38-838A-4230121EAE11}"/>
              </a:ext>
            </a:extLst>
          </p:cNvPr>
          <p:cNvSpPr/>
          <p:nvPr/>
        </p:nvSpPr>
        <p:spPr>
          <a:xfrm>
            <a:off x="1665828" y="4154011"/>
            <a:ext cx="992352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These algorithms are more complex than BP, more time consuming, and do not always give better results</a:t>
            </a:r>
            <a:endParaRPr lang="en-US" sz="2000" dirty="0"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5C4BB90A-E485-4BA2-9DA3-372CC02D8B77}"/>
              </a:ext>
            </a:extLst>
          </p:cNvPr>
          <p:cNvSpPr/>
          <p:nvPr/>
        </p:nvSpPr>
        <p:spPr>
          <a:xfrm>
            <a:off x="321013" y="5056266"/>
            <a:ext cx="1147093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Note</a:t>
            </a:r>
            <a:r>
              <a:rPr lang="en-US" sz="2800" b="1" dirty="0"/>
              <a:t> </a:t>
            </a:r>
            <a:r>
              <a:rPr lang="en-US" sz="2800" dirty="0" smtClean="0"/>
              <a:t>M. Wainwright defines </a:t>
            </a:r>
            <a:r>
              <a:rPr lang="en-US" sz="2800" dirty="0"/>
              <a:t>a class of convex free energies similar to Bethe</a:t>
            </a:r>
            <a:endParaRPr lang="en-US" sz="2400" dirty="0">
              <a:cs typeface="Times New Roman" panose="02020603050405020304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37FD8161-E9D8-4416-9EEB-5CB5549C0D6F}"/>
              </a:ext>
            </a:extLst>
          </p:cNvPr>
          <p:cNvSpPr/>
          <p:nvPr/>
        </p:nvSpPr>
        <p:spPr>
          <a:xfrm>
            <a:off x="875254" y="5600682"/>
            <a:ext cx="1091669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indent="-800100"/>
            <a:r>
              <a:rPr lang="en-US" sz="2800" b="1" dirty="0">
                <a:solidFill>
                  <a:srgbClr val="FF0000"/>
                </a:solidFill>
              </a:rPr>
              <a:t>Note</a:t>
            </a:r>
            <a:r>
              <a:rPr lang="en-US" sz="2800" dirty="0"/>
              <a:t> Junction trees allows DP to be applied to same graphs with closed </a:t>
            </a:r>
            <a:r>
              <a:rPr lang="en-US" sz="2800" dirty="0" smtClean="0"/>
              <a:t>loops (see </a:t>
            </a:r>
            <a:r>
              <a:rPr lang="en-US" sz="2800" dirty="0" err="1" smtClean="0"/>
              <a:t>Lauritzen</a:t>
            </a:r>
            <a:r>
              <a:rPr lang="en-US" sz="2800" dirty="0" smtClean="0"/>
              <a:t> and </a:t>
            </a:r>
            <a:r>
              <a:rPr lang="en-US" sz="2800" dirty="0" err="1" smtClean="0"/>
              <a:t>Spiegelhalter</a:t>
            </a:r>
            <a:r>
              <a:rPr lang="en-US" sz="2800" dirty="0" smtClean="0"/>
              <a:t>).</a:t>
            </a:r>
            <a:endParaRPr lang="en-US" sz="24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1352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5B4B9969-A011-4AEB-9348-BBB4DF90183D}"/>
              </a:ext>
            </a:extLst>
          </p:cNvPr>
          <p:cNvSpPr txBox="1"/>
          <p:nvPr/>
        </p:nvSpPr>
        <p:spPr>
          <a:xfrm>
            <a:off x="875254" y="940862"/>
            <a:ext cx="10323577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A range of alternative algorithms</a:t>
            </a:r>
            <a:endParaRPr lang="en-US" sz="2800" dirty="0"/>
          </a:p>
          <a:p>
            <a:endParaRPr lang="en-US" sz="1600" dirty="0"/>
          </a:p>
          <a:p>
            <a:r>
              <a:rPr lang="en-US" sz="2800" dirty="0"/>
              <a:t>The original is </a:t>
            </a:r>
            <a:r>
              <a:rPr lang="en-US" sz="2800" dirty="0" err="1"/>
              <a:t>meanfield</a:t>
            </a:r>
            <a:r>
              <a:rPr lang="en-US" sz="2800" dirty="0"/>
              <a:t> (MFT)</a:t>
            </a:r>
            <a:endParaRPr lang="en-US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3F20079-F949-4F70-9EE1-1CF0B7306E97}"/>
              </a:ext>
            </a:extLst>
          </p:cNvPr>
          <p:cNvSpPr txBox="1"/>
          <p:nvPr/>
        </p:nvSpPr>
        <p:spPr>
          <a:xfrm>
            <a:off x="10635897" y="6143180"/>
            <a:ext cx="14881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Lecture BP-11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FFB729CA-BFD2-4386-B715-E93D0BCBC256}"/>
              </a:ext>
            </a:extLst>
          </p:cNvPr>
          <p:cNvSpPr/>
          <p:nvPr/>
        </p:nvSpPr>
        <p:spPr>
          <a:xfrm>
            <a:off x="1275302" y="2215248"/>
            <a:ext cx="392534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/>
              <a:t>Kulback-Leibler</a:t>
            </a:r>
            <a:r>
              <a:rPr lang="en-US" sz="2400" dirty="0"/>
              <a:t>:    </a:t>
            </a:r>
            <a:r>
              <a:rPr lang="en-US" sz="2400" dirty="0" smtClean="0"/>
              <a:t>Define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xmlns="" id="{6869D4AB-75EB-4B75-B6FF-77812BB1A5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8101974"/>
              </p:ext>
            </p:extLst>
          </p:nvPr>
        </p:nvGraphicFramePr>
        <p:xfrm>
          <a:off x="4799013" y="2215248"/>
          <a:ext cx="1825625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Equation" r:id="rId3" imgW="1015920" imgH="342720" progId="Equation.DSMT4">
                  <p:embed/>
                </p:oleObj>
              </mc:Choice>
              <mc:Fallback>
                <p:oleObj name="Equation" r:id="rId3" imgW="1015920" imgH="34272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xmlns="" id="{C55A20D1-B27C-4B44-8C8B-00549622B7C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799013" y="2215248"/>
                        <a:ext cx="1825625" cy="6175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xmlns="" id="{7454844F-AC0F-4EB4-AED0-0BD90EC1252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8105028"/>
              </p:ext>
            </p:extLst>
          </p:nvPr>
        </p:nvGraphicFramePr>
        <p:xfrm>
          <a:off x="7211011" y="2077135"/>
          <a:ext cx="2782887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2" name="Equation" r:id="rId5" imgW="1549080" imgH="419040" progId="Equation.DSMT4">
                  <p:embed/>
                </p:oleObj>
              </mc:Choice>
              <mc:Fallback>
                <p:oleObj name="Equation" r:id="rId5" imgW="1549080" imgH="4190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xmlns="" id="{6869D4AB-75EB-4B75-B6FF-77812BB1A5C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211011" y="2077135"/>
                        <a:ext cx="2782887" cy="755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901FEE1F-CA84-4042-8024-77868D7737A1}"/>
              </a:ext>
            </a:extLst>
          </p:cNvPr>
          <p:cNvSpPr/>
          <p:nvPr/>
        </p:nvSpPr>
        <p:spPr>
          <a:xfrm>
            <a:off x="1786478" y="2743879"/>
            <a:ext cx="689079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Seek </a:t>
            </a:r>
            <a:r>
              <a:rPr lang="en-US" sz="2400" dirty="0" smtClean="0"/>
              <a:t>to find the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400" dirty="0"/>
              <a:t> that minimizes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400" dirty="0"/>
              <a:t> </a:t>
            </a:r>
            <a:endParaRPr lang="en-US" sz="20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F8496A39-5554-4FE1-B809-0245BF5DA525}"/>
              </a:ext>
            </a:extLst>
          </p:cNvPr>
          <p:cNvSpPr/>
          <p:nvPr/>
        </p:nvSpPr>
        <p:spPr>
          <a:xfrm>
            <a:off x="2100803" y="3337237"/>
            <a:ext cx="24140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Equivalent to </a:t>
            </a:r>
            <a:endParaRPr lang="en-US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xmlns="" id="{B6101CA8-8DEB-46C0-9175-474AE55D4FE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8964161"/>
              </p:ext>
            </p:extLst>
          </p:nvPr>
        </p:nvGraphicFramePr>
        <p:xfrm>
          <a:off x="3644995" y="3162562"/>
          <a:ext cx="7132032" cy="7718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3" name="Equation" r:id="rId7" imgW="4457520" imgH="482400" progId="Equation.DSMT4">
                  <p:embed/>
                </p:oleObj>
              </mc:Choice>
              <mc:Fallback>
                <p:oleObj name="Equation" r:id="rId7" imgW="4457520" imgH="4824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xmlns="" id="{7454844F-AC0F-4EB4-AED0-0BD90EC1252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644995" y="3162562"/>
                        <a:ext cx="7132032" cy="7718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AF2D21BE-3621-41F9-9D70-AF26CC17E12D}"/>
              </a:ext>
            </a:extLst>
          </p:cNvPr>
          <p:cNvSpPr/>
          <p:nvPr/>
        </p:nvSpPr>
        <p:spPr>
          <a:xfrm>
            <a:off x="2100803" y="3974011"/>
            <a:ext cx="689079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Compare to Bethe Free Energy:</a:t>
            </a:r>
            <a:endParaRPr lang="en-US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xmlns="" id="{41A10794-AFD7-4BCE-B7D1-39B9FF57EEC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7866066"/>
              </p:ext>
            </p:extLst>
          </p:nvPr>
        </p:nvGraphicFramePr>
        <p:xfrm>
          <a:off x="5546201" y="3982242"/>
          <a:ext cx="2418048" cy="3859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4" name="Equation" r:id="rId9" imgW="1511280" imgH="241200" progId="Equation.DSMT4">
                  <p:embed/>
                </p:oleObj>
              </mc:Choice>
              <mc:Fallback>
                <p:oleObj name="Equation" r:id="rId9" imgW="1511280" imgH="2412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xmlns="" id="{6869D4AB-75EB-4B75-B6FF-77812BB1A5C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546201" y="3982242"/>
                        <a:ext cx="2418048" cy="3859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146E8D76-0BA8-40D0-AC77-AEBD589124A7}"/>
              </a:ext>
            </a:extLst>
          </p:cNvPr>
          <p:cNvSpPr/>
          <p:nvPr/>
        </p:nvSpPr>
        <p:spPr>
          <a:xfrm>
            <a:off x="1786478" y="4383191"/>
            <a:ext cx="963399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Minimizing KL(B) is not straightforward, but it is straightforward to find a </a:t>
            </a:r>
            <a:r>
              <a:rPr lang="en-US" sz="2400" dirty="0">
                <a:solidFill>
                  <a:srgbClr val="0000FF"/>
                </a:solidFill>
              </a:rPr>
              <a:t>local minima</a:t>
            </a:r>
            <a:endParaRPr lang="en-US" sz="20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4163FE8E-B010-4CCE-9A15-C9F56E344DE4}"/>
              </a:ext>
            </a:extLst>
          </p:cNvPr>
          <p:cNvSpPr/>
          <p:nvPr/>
        </p:nvSpPr>
        <p:spPr>
          <a:xfrm>
            <a:off x="875254" y="5223258"/>
            <a:ext cx="1015850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These approaches are significantly faster than MCMC, but MCMC works when these do not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41606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9FB97AFC-BF37-4790-AEEC-E4E745E1AE5D}"/>
              </a:ext>
            </a:extLst>
          </p:cNvPr>
          <p:cNvSpPr txBox="1"/>
          <p:nvPr/>
        </p:nvSpPr>
        <p:spPr>
          <a:xfrm>
            <a:off x="875254" y="940862"/>
            <a:ext cx="976064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Belief Propagation (BP)</a:t>
            </a:r>
            <a:endParaRPr lang="en-US" sz="2800" dirty="0"/>
          </a:p>
          <a:p>
            <a:r>
              <a:rPr lang="en-US" sz="2800" dirty="0"/>
              <a:t>proceeds by passing </a:t>
            </a:r>
            <a:r>
              <a:rPr lang="en-US" sz="2800" dirty="0">
                <a:solidFill>
                  <a:srgbClr val="0000FF"/>
                </a:solidFill>
              </a:rPr>
              <a:t>messages</a:t>
            </a:r>
            <a:r>
              <a:rPr lang="en-US" sz="2800" dirty="0"/>
              <a:t> between the graph nodes</a:t>
            </a:r>
          </a:p>
          <a:p>
            <a:endParaRPr lang="en-US" sz="2800" dirty="0">
              <a:solidFill>
                <a:srgbClr val="0000FF"/>
              </a:solidFill>
            </a:endParaRP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xmlns="" id="{4BD9BED3-525C-4547-9A52-1F7D0EDEBDBD}"/>
              </a:ext>
            </a:extLst>
          </p:cNvPr>
          <p:cNvGraphicFramePr>
            <a:graphicFrameLocks noChangeAspect="1"/>
          </p:cNvGraphicFramePr>
          <p:nvPr>
            <p:extLst/>
          </p:nvPr>
        </p:nvGraphicFramePr>
        <p:xfrm>
          <a:off x="1646053" y="2023620"/>
          <a:ext cx="1074738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5" name="Equation" r:id="rId3" imgW="596880" imgH="241200" progId="Equation.DSMT4">
                  <p:embed/>
                </p:oleObj>
              </mc:Choice>
              <mc:Fallback>
                <p:oleObj name="Equation" r:id="rId3" imgW="596880" imgH="2412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xmlns="" id="{4BD9BED3-525C-4547-9A52-1F7D0EDEBD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46053" y="2023620"/>
                        <a:ext cx="1074738" cy="434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xmlns="" id="{CEBD96A6-2E3B-432B-B816-F7663D95E874}"/>
              </a:ext>
            </a:extLst>
          </p:cNvPr>
          <p:cNvGraphicFramePr>
            <a:graphicFrameLocks noChangeAspect="1"/>
          </p:cNvGraphicFramePr>
          <p:nvPr>
            <p:extLst/>
          </p:nvPr>
        </p:nvGraphicFramePr>
        <p:xfrm>
          <a:off x="2743240" y="3141744"/>
          <a:ext cx="5076825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6" name="Equation" r:id="rId5" imgW="2819160" imgH="368280" progId="Equation.DSMT4">
                  <p:embed/>
                </p:oleObj>
              </mc:Choice>
              <mc:Fallback>
                <p:oleObj name="Equation" r:id="rId5" imgW="2819160" imgH="3682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xmlns="" id="{CEBD96A6-2E3B-432B-B816-F7663D95E87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743240" y="3141744"/>
                        <a:ext cx="5076825" cy="663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xmlns="" id="{86302EBB-4BEA-42E8-AB62-5A770BFAE959}"/>
              </a:ext>
            </a:extLst>
          </p:cNvPr>
          <p:cNvGraphicFramePr>
            <a:graphicFrameLocks noChangeAspect="1"/>
          </p:cNvGraphicFramePr>
          <p:nvPr>
            <p:extLst/>
          </p:nvPr>
        </p:nvGraphicFramePr>
        <p:xfrm>
          <a:off x="2720791" y="4182656"/>
          <a:ext cx="5556250" cy="868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7" name="Equation" r:id="rId7" imgW="3085920" imgH="482400" progId="Equation.DSMT4">
                  <p:embed/>
                </p:oleObj>
              </mc:Choice>
              <mc:Fallback>
                <p:oleObj name="Equation" r:id="rId7" imgW="3085920" imgH="4824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xmlns="" id="{86302EBB-4BEA-42E8-AB62-5A770BFAE95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720791" y="4182656"/>
                        <a:ext cx="5556250" cy="8683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FC17F65D-A383-46D1-9876-3D2E7BA326C1}"/>
              </a:ext>
            </a:extLst>
          </p:cNvPr>
          <p:cNvSpPr txBox="1"/>
          <p:nvPr/>
        </p:nvSpPr>
        <p:spPr>
          <a:xfrm>
            <a:off x="8058526" y="3141744"/>
            <a:ext cx="23726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Sum-product rule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ED0D2618-E01F-41BA-AFA4-4DC82687B26A}"/>
              </a:ext>
            </a:extLst>
          </p:cNvPr>
          <p:cNvSpPr txBox="1"/>
          <p:nvPr/>
        </p:nvSpPr>
        <p:spPr>
          <a:xfrm>
            <a:off x="2670727" y="1975550"/>
            <a:ext cx="69327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:message that node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/>
              <a:t> passes to node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400" dirty="0"/>
              <a:t> to affect state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endParaRPr lang="en-US" sz="2400" i="1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4C1F688A-7C93-4DD7-BBD2-DFB25F1B1D85}"/>
              </a:ext>
            </a:extLst>
          </p:cNvPr>
          <p:cNvSpPr txBox="1"/>
          <p:nvPr/>
        </p:nvSpPr>
        <p:spPr>
          <a:xfrm>
            <a:off x="875254" y="3772250"/>
            <a:ext cx="44063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Alternative: the max-product</a:t>
            </a:r>
            <a:endParaRPr lang="en-US" sz="2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25BB1DB9-DB1E-421B-89DB-7B5780E5AB41}"/>
              </a:ext>
            </a:extLst>
          </p:cNvPr>
          <p:cNvSpPr txBox="1"/>
          <p:nvPr/>
        </p:nvSpPr>
        <p:spPr>
          <a:xfrm>
            <a:off x="875254" y="2554660"/>
            <a:ext cx="58866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The messages gets updated as follows: </a:t>
            </a:r>
            <a:endParaRPr lang="en-US" sz="2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A6033DD5-60D0-4339-9C3F-66EDD319F827}"/>
              </a:ext>
            </a:extLst>
          </p:cNvPr>
          <p:cNvSpPr txBox="1"/>
          <p:nvPr/>
        </p:nvSpPr>
        <p:spPr>
          <a:xfrm>
            <a:off x="1412066" y="5016444"/>
            <a:ext cx="99383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If the algorithm converges (it may not), then we compute approximations to the marginals:</a:t>
            </a:r>
            <a:endParaRPr lang="en-US" dirty="0"/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xmlns="" id="{50ED5413-A611-4A7F-B7F2-B5A7A3B35029}"/>
              </a:ext>
            </a:extLst>
          </p:cNvPr>
          <p:cNvGraphicFramePr>
            <a:graphicFrameLocks noChangeAspect="1"/>
          </p:cNvGraphicFramePr>
          <p:nvPr>
            <p:extLst/>
          </p:nvPr>
        </p:nvGraphicFramePr>
        <p:xfrm>
          <a:off x="3638027" y="5491472"/>
          <a:ext cx="2743200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8" name="Equation" r:id="rId9" imgW="1523880" imgH="342720" progId="Equation.DSMT4">
                  <p:embed/>
                </p:oleObj>
              </mc:Choice>
              <mc:Fallback>
                <p:oleObj name="Equation" r:id="rId9" imgW="1523880" imgH="34272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xmlns="" id="{50ED5413-A611-4A7F-B7F2-B5A7A3B3502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638027" y="5491472"/>
                        <a:ext cx="2743200" cy="619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xmlns="" id="{AC6F4960-9646-470E-8613-272D690E9ECB}"/>
              </a:ext>
            </a:extLst>
          </p:cNvPr>
          <p:cNvGraphicFramePr>
            <a:graphicFrameLocks noChangeAspect="1"/>
          </p:cNvGraphicFramePr>
          <p:nvPr>
            <p:extLst/>
          </p:nvPr>
        </p:nvGraphicFramePr>
        <p:xfrm>
          <a:off x="3638027" y="6040911"/>
          <a:ext cx="6057900" cy="665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9" name="Equation" r:id="rId11" imgW="3365280" imgH="368280" progId="Equation.DSMT4">
                  <p:embed/>
                </p:oleObj>
              </mc:Choice>
              <mc:Fallback>
                <p:oleObj name="Equation" r:id="rId11" imgW="3365280" imgH="3682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xmlns="" id="{AC6F4960-9646-470E-8613-272D690E9EC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638027" y="6040911"/>
                        <a:ext cx="6057900" cy="6651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7A5345BD-8E6F-41C2-9D90-D16AA57B27FC}"/>
              </a:ext>
            </a:extLst>
          </p:cNvPr>
          <p:cNvSpPr txBox="1"/>
          <p:nvPr/>
        </p:nvSpPr>
        <p:spPr>
          <a:xfrm>
            <a:off x="10635897" y="6318504"/>
            <a:ext cx="14881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Lecture BP-02</a:t>
            </a:r>
          </a:p>
        </p:txBody>
      </p:sp>
    </p:spTree>
    <p:extLst>
      <p:ext uri="{BB962C8B-B14F-4D97-AF65-F5344CB8AC3E}">
        <p14:creationId xmlns:p14="http://schemas.microsoft.com/office/powerpoint/2010/main" val="2540453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C9B3BEFA-64D5-4525-9948-2E7ADB832DD7}"/>
              </a:ext>
            </a:extLst>
          </p:cNvPr>
          <p:cNvSpPr txBox="1"/>
          <p:nvPr/>
        </p:nvSpPr>
        <p:spPr>
          <a:xfrm>
            <a:off x="875254" y="940862"/>
            <a:ext cx="10541299" cy="5714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Belief Propagation</a:t>
            </a:r>
            <a:endParaRPr lang="en-US" sz="2800" dirty="0"/>
          </a:p>
          <a:p>
            <a:endParaRPr lang="en-US" sz="2000" dirty="0"/>
          </a:p>
          <a:p>
            <a:pPr>
              <a:spcAft>
                <a:spcPts val="1000"/>
              </a:spcAft>
            </a:pPr>
            <a:r>
              <a:rPr lang="en-US" sz="2800" dirty="0"/>
              <a:t>BP (sum-product) was first proposed by Judea Pearl (C.S. UCLA) for performing </a:t>
            </a:r>
            <a:r>
              <a:rPr lang="en-US" sz="2800" dirty="0">
                <a:solidFill>
                  <a:srgbClr val="0000FF"/>
                </a:solidFill>
              </a:rPr>
              <a:t>inference on polytrees</a:t>
            </a:r>
          </a:p>
          <a:p>
            <a:pPr>
              <a:spcAft>
                <a:spcPts val="1000"/>
              </a:spcAft>
            </a:pPr>
            <a:r>
              <a:rPr lang="en-US" sz="2800" dirty="0"/>
              <a:t>The max-product algorithm was proposed earlier by Gallagher</a:t>
            </a:r>
          </a:p>
          <a:p>
            <a:r>
              <a:rPr lang="en-US" sz="2800" dirty="0"/>
              <a:t>The application was developed in the 1990’s for </a:t>
            </a:r>
            <a:r>
              <a:rPr lang="en-US" sz="2800" dirty="0">
                <a:solidFill>
                  <a:srgbClr val="0000FF"/>
                </a:solidFill>
              </a:rPr>
              <a:t>decoding problems</a:t>
            </a:r>
            <a:r>
              <a:rPr lang="en-US" sz="2800" dirty="0"/>
              <a:t> </a:t>
            </a:r>
          </a:p>
          <a:p>
            <a:pPr marL="228600">
              <a:spcAft>
                <a:spcPts val="1000"/>
              </a:spcAft>
            </a:pPr>
            <a:r>
              <a:rPr lang="en-US" sz="2800" dirty="0"/>
              <a:t>- goal </a:t>
            </a:r>
            <a:r>
              <a:rPr lang="en-US" sz="2800" dirty="0" smtClean="0"/>
              <a:t>was to achieve</a:t>
            </a:r>
            <a:r>
              <a:rPr lang="en-US" sz="2800" dirty="0" smtClean="0"/>
              <a:t> </a:t>
            </a:r>
            <a:r>
              <a:rPr lang="en-US" sz="2800" dirty="0"/>
              <a:t>Shannon’s </a:t>
            </a:r>
            <a:r>
              <a:rPr lang="en-US" sz="2800" dirty="0" smtClean="0"/>
              <a:t>bound on</a:t>
            </a:r>
            <a:r>
              <a:rPr lang="en-US" sz="2800" dirty="0" smtClean="0"/>
              <a:t> </a:t>
            </a:r>
            <a:r>
              <a:rPr lang="en-US" sz="2800" dirty="0"/>
              <a:t>information transmission</a:t>
            </a:r>
          </a:p>
          <a:p>
            <a:r>
              <a:rPr lang="en-US" sz="2800" dirty="0"/>
              <a:t>Experimentally, it was shown that BP usually converges to reasonable approximations</a:t>
            </a:r>
          </a:p>
          <a:p>
            <a:pPr marL="231775">
              <a:spcAft>
                <a:spcPts val="1000"/>
              </a:spcAft>
            </a:pPr>
            <a:r>
              <a:rPr lang="en-US" sz="2400" dirty="0"/>
              <a:t>- Full understanding of when &amp; why it converges is an open problem</a:t>
            </a:r>
          </a:p>
          <a:p>
            <a:pPr>
              <a:spcAft>
                <a:spcPts val="1000"/>
              </a:spcAft>
            </a:pPr>
            <a:r>
              <a:rPr lang="en-US" sz="2800" dirty="0"/>
              <a:t>On polytree, it is similar to dynamic programming – so in a sense, it is the way to extend DP to graphs with closed loops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3ED89BEF-3307-4192-A263-A4E503789015}"/>
              </a:ext>
            </a:extLst>
          </p:cNvPr>
          <p:cNvSpPr txBox="1"/>
          <p:nvPr/>
        </p:nvSpPr>
        <p:spPr>
          <a:xfrm>
            <a:off x="10635897" y="6318504"/>
            <a:ext cx="14881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Lecture BP-03</a:t>
            </a:r>
          </a:p>
        </p:txBody>
      </p:sp>
    </p:spTree>
    <p:extLst>
      <p:ext uri="{BB962C8B-B14F-4D97-AF65-F5344CB8AC3E}">
        <p14:creationId xmlns:p14="http://schemas.microsoft.com/office/powerpoint/2010/main" val="1574578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931F957C-28B7-4225-88CF-86728336625C}"/>
              </a:ext>
            </a:extLst>
          </p:cNvPr>
          <p:cNvSpPr txBox="1"/>
          <p:nvPr/>
        </p:nvSpPr>
        <p:spPr>
          <a:xfrm>
            <a:off x="10635897" y="6318504"/>
            <a:ext cx="14881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Lecture BP-04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0AE1FA12-7118-40D0-8BAA-05C810EEACC1}"/>
              </a:ext>
            </a:extLst>
          </p:cNvPr>
          <p:cNvSpPr txBox="1"/>
          <p:nvPr/>
        </p:nvSpPr>
        <p:spPr>
          <a:xfrm>
            <a:off x="875254" y="940862"/>
            <a:ext cx="9760643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Example of BP (sum-product)</a:t>
            </a:r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xmlns="" id="{A0B26278-E67B-4A8B-9072-907FE0B97A78}"/>
              </a:ext>
            </a:extLst>
          </p:cNvPr>
          <p:cNvSpPr/>
          <p:nvPr/>
        </p:nvSpPr>
        <p:spPr>
          <a:xfrm>
            <a:off x="1752600" y="1900518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36AB19B-097C-425B-AEFC-9FD97CCFFDB8}"/>
              </a:ext>
            </a:extLst>
          </p:cNvPr>
          <p:cNvSpPr txBox="1"/>
          <p:nvPr/>
        </p:nvSpPr>
        <p:spPr>
          <a:xfrm>
            <a:off x="1639857" y="19812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xmlns="" id="{FB048FE9-166D-47CF-A5E9-987AAAE52EFC}"/>
              </a:ext>
            </a:extLst>
          </p:cNvPr>
          <p:cNvSpPr/>
          <p:nvPr/>
        </p:nvSpPr>
        <p:spPr>
          <a:xfrm>
            <a:off x="2564968" y="1900518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xmlns="" id="{1AAB55B3-FCE3-4CF9-A2D4-07D9A0D619E1}"/>
              </a:ext>
            </a:extLst>
          </p:cNvPr>
          <p:cNvSpPr/>
          <p:nvPr/>
        </p:nvSpPr>
        <p:spPr>
          <a:xfrm>
            <a:off x="3417676" y="1900518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xmlns="" id="{DD4F7831-BFE8-4BC1-AD2B-BF8F55CCD46C}"/>
              </a:ext>
            </a:extLst>
          </p:cNvPr>
          <p:cNvSpPr/>
          <p:nvPr/>
        </p:nvSpPr>
        <p:spPr>
          <a:xfrm>
            <a:off x="4250214" y="1900518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8A7EE9DB-235D-4A48-854E-122F67744D15}"/>
              </a:ext>
            </a:extLst>
          </p:cNvPr>
          <p:cNvSpPr txBox="1"/>
          <p:nvPr/>
        </p:nvSpPr>
        <p:spPr>
          <a:xfrm>
            <a:off x="2472395" y="19812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E3C7A5EA-101C-46A2-9D4F-21751309940D}"/>
              </a:ext>
            </a:extLst>
          </p:cNvPr>
          <p:cNvSpPr txBox="1"/>
          <p:nvPr/>
        </p:nvSpPr>
        <p:spPr>
          <a:xfrm>
            <a:off x="3304933" y="19812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0B1E5239-E571-4013-A169-5FCD288D75B7}"/>
              </a:ext>
            </a:extLst>
          </p:cNvPr>
          <p:cNvSpPr txBox="1"/>
          <p:nvPr/>
        </p:nvSpPr>
        <p:spPr>
          <a:xfrm>
            <a:off x="4137471" y="19812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30FC7992-7E09-4F90-B4EA-FB0999E983D5}"/>
              </a:ext>
            </a:extLst>
          </p:cNvPr>
          <p:cNvCxnSpPr>
            <a:stCxn id="2" idx="6"/>
            <a:endCxn id="5" idx="2"/>
          </p:cNvCxnSpPr>
          <p:nvPr/>
        </p:nvCxnSpPr>
        <p:spPr>
          <a:xfrm>
            <a:off x="1844040" y="1946238"/>
            <a:ext cx="720928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45FDF039-F900-4403-BFA1-19703021CCA0}"/>
              </a:ext>
            </a:extLst>
          </p:cNvPr>
          <p:cNvCxnSpPr>
            <a:stCxn id="5" idx="6"/>
            <a:endCxn id="6" idx="2"/>
          </p:cNvCxnSpPr>
          <p:nvPr/>
        </p:nvCxnSpPr>
        <p:spPr>
          <a:xfrm>
            <a:off x="2656408" y="1946238"/>
            <a:ext cx="761268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xmlns="" id="{3ED1B351-D49D-4FBE-8F23-DB3FF8DEB7AC}"/>
              </a:ext>
            </a:extLst>
          </p:cNvPr>
          <p:cNvCxnSpPr>
            <a:stCxn id="6" idx="6"/>
            <a:endCxn id="7" idx="2"/>
          </p:cNvCxnSpPr>
          <p:nvPr/>
        </p:nvCxnSpPr>
        <p:spPr>
          <a:xfrm>
            <a:off x="3509116" y="1946238"/>
            <a:ext cx="741098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xmlns="" id="{0BBDDFE9-5B65-4E2C-8D04-88A96C701F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4676307"/>
              </p:ext>
            </p:extLst>
          </p:nvPr>
        </p:nvGraphicFramePr>
        <p:xfrm>
          <a:off x="5556402" y="1751268"/>
          <a:ext cx="1919287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" name="Equation" r:id="rId3" imgW="1066680" imgH="228600" progId="Equation.DSMT4">
                  <p:embed/>
                </p:oleObj>
              </mc:Choice>
              <mc:Fallback>
                <p:oleObj name="Equation" r:id="rId3" imgW="1066680" imgH="22860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xmlns="" id="{FBBEED94-FC20-4E07-8692-2D4AEB56F73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556402" y="1751268"/>
                        <a:ext cx="1919287" cy="411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xmlns="" id="{08B192A6-C7A5-4B0E-9D7A-B6921A6CC8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7936204"/>
              </p:ext>
            </p:extLst>
          </p:nvPr>
        </p:nvGraphicFramePr>
        <p:xfrm>
          <a:off x="1541873" y="2408135"/>
          <a:ext cx="4524375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" name="Equation" r:id="rId5" imgW="2514600" imgH="393480" progId="Equation.DSMT4">
                  <p:embed/>
                </p:oleObj>
              </mc:Choice>
              <mc:Fallback>
                <p:oleObj name="Equation" r:id="rId5" imgW="2514600" imgH="393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xmlns="" id="{0BBDDFE9-5B65-4E2C-8D04-88A96C701FA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41873" y="2408135"/>
                        <a:ext cx="4524375" cy="708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1B5D4D37-5C60-4A17-BDDC-F87090B01346}"/>
              </a:ext>
            </a:extLst>
          </p:cNvPr>
          <p:cNvSpPr txBox="1"/>
          <p:nvPr/>
        </p:nvSpPr>
        <p:spPr>
          <a:xfrm>
            <a:off x="1541873" y="3243333"/>
            <a:ext cx="15839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Messages: </a:t>
            </a:r>
            <a:endParaRPr lang="en-US" b="1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F8CEF728-7FD8-46F4-9F8B-AD1A5AC502D5}"/>
              </a:ext>
            </a:extLst>
          </p:cNvPr>
          <p:cNvSpPr txBox="1"/>
          <p:nvPr/>
        </p:nvSpPr>
        <p:spPr>
          <a:xfrm>
            <a:off x="1541873" y="3777955"/>
            <a:ext cx="3451394" cy="25801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000"/>
              </a:spcAft>
            </a:pP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000" dirty="0"/>
              <a:t>,  from node 1 to node 2</a:t>
            </a:r>
          </a:p>
          <a:p>
            <a:pPr>
              <a:spcAft>
                <a:spcPts val="1000"/>
              </a:spcAft>
            </a:pPr>
            <a:r>
              <a:rPr lang="en-US" sz="20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000" baseline="-25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baseline="-25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000" dirty="0">
                <a:solidFill>
                  <a:prstClr val="black"/>
                </a:solidFill>
              </a:rPr>
              <a:t>,  from node 2 to node 1</a:t>
            </a:r>
          </a:p>
          <a:p>
            <a:pPr>
              <a:spcAft>
                <a:spcPts val="1000"/>
              </a:spcAft>
            </a:pPr>
            <a:r>
              <a:rPr lang="en-US" sz="20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000" baseline="-25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baseline="-25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000" dirty="0">
                <a:solidFill>
                  <a:prstClr val="black"/>
                </a:solidFill>
              </a:rPr>
              <a:t>,  from node 2 to node 3</a:t>
            </a:r>
          </a:p>
          <a:p>
            <a:pPr>
              <a:spcAft>
                <a:spcPts val="1000"/>
              </a:spcAft>
            </a:pPr>
            <a:r>
              <a:rPr lang="en-US" sz="20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000" baseline="-25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baseline="-25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000" dirty="0">
                <a:solidFill>
                  <a:prstClr val="black"/>
                </a:solidFill>
              </a:rPr>
              <a:t>,  from node 3 to node 2</a:t>
            </a:r>
          </a:p>
          <a:p>
            <a:pPr>
              <a:spcAft>
                <a:spcPts val="1000"/>
              </a:spcAft>
            </a:pPr>
            <a:r>
              <a:rPr lang="en-US" sz="20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000" baseline="-25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baseline="-25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000" dirty="0">
                <a:solidFill>
                  <a:prstClr val="black"/>
                </a:solidFill>
              </a:rPr>
              <a:t>,  from node 3 to node 4</a:t>
            </a:r>
          </a:p>
          <a:p>
            <a:pPr>
              <a:spcAft>
                <a:spcPts val="1000"/>
              </a:spcAft>
            </a:pPr>
            <a:r>
              <a:rPr lang="en-US" sz="20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000" baseline="-25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43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baseline="-25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000" dirty="0">
                <a:solidFill>
                  <a:prstClr val="black"/>
                </a:solidFill>
              </a:rPr>
              <a:t>,  from node 4 to node 3</a:t>
            </a:r>
            <a:endParaRPr lang="en-US" sz="16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6DA2B946-F012-4A66-B803-6D0013E05E5C}"/>
              </a:ext>
            </a:extLst>
          </p:cNvPr>
          <p:cNvSpPr txBox="1"/>
          <p:nvPr/>
        </p:nvSpPr>
        <p:spPr>
          <a:xfrm>
            <a:off x="5704307" y="3243333"/>
            <a:ext cx="58603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Update rule </a:t>
            </a:r>
            <a:r>
              <a:rPr lang="en-US" sz="2400" dirty="0"/>
              <a:t>(from message passing equation)</a:t>
            </a:r>
            <a:endParaRPr lang="en-US" dirty="0"/>
          </a:p>
        </p:txBody>
      </p:sp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xmlns="" id="{C5FA669F-1064-4DA3-8157-C0C2C84583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5741612"/>
              </p:ext>
            </p:extLst>
          </p:nvPr>
        </p:nvGraphicFramePr>
        <p:xfrm>
          <a:off x="5791967" y="3798768"/>
          <a:ext cx="2947987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1" name="Equation" r:id="rId7" imgW="1841400" imgH="279360" progId="Equation.DSMT4">
                  <p:embed/>
                </p:oleObj>
              </mc:Choice>
              <mc:Fallback>
                <p:oleObj name="Equation" r:id="rId7" imgW="1841400" imgH="27936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xmlns="" id="{0BBDDFE9-5B65-4E2C-8D04-88A96C701FA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791967" y="3798768"/>
                        <a:ext cx="2947987" cy="446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22F634BA-BA30-4C64-B324-EBD660830DF5}"/>
              </a:ext>
            </a:extLst>
          </p:cNvPr>
          <p:cNvSpPr txBox="1"/>
          <p:nvPr/>
        </p:nvSpPr>
        <p:spPr>
          <a:xfrm>
            <a:off x="9704691" y="3762772"/>
            <a:ext cx="14972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  <a:sym typeface="Wingdings" panose="05000000000000000000" pitchFamily="2" charset="2"/>
              </a:rPr>
              <a:t> boundary</a:t>
            </a:r>
            <a:endParaRPr lang="en-US" sz="1600" dirty="0">
              <a:solidFill>
                <a:srgbClr val="0000FF"/>
              </a:solidFill>
            </a:endParaRPr>
          </a:p>
        </p:txBody>
      </p:sp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xmlns="" id="{9471B1ED-FFB4-42C7-95F3-466058D6DF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0591609"/>
              </p:ext>
            </p:extLst>
          </p:nvPr>
        </p:nvGraphicFramePr>
        <p:xfrm>
          <a:off x="5791967" y="4270166"/>
          <a:ext cx="3881438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2" name="Equation" r:id="rId9" imgW="2425680" imgH="279360" progId="Equation.DSMT4">
                  <p:embed/>
                </p:oleObj>
              </mc:Choice>
              <mc:Fallback>
                <p:oleObj name="Equation" r:id="rId9" imgW="2425680" imgH="27936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xmlns="" id="{C5FA669F-1064-4DA3-8157-C0C2C84583C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791967" y="4270166"/>
                        <a:ext cx="3881438" cy="44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xmlns="" id="{70725586-51DE-41A3-9A84-62ECB93142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7793643"/>
              </p:ext>
            </p:extLst>
          </p:nvPr>
        </p:nvGraphicFramePr>
        <p:xfrm>
          <a:off x="5791967" y="4743151"/>
          <a:ext cx="3924300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3" name="Equation" r:id="rId11" imgW="2450880" imgH="279360" progId="Equation.DSMT4">
                  <p:embed/>
                </p:oleObj>
              </mc:Choice>
              <mc:Fallback>
                <p:oleObj name="Equation" r:id="rId11" imgW="2450880" imgH="27936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xmlns="" id="{9471B1ED-FFB4-42C7-95F3-466058D6DF1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791967" y="4743151"/>
                        <a:ext cx="3924300" cy="4460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xmlns="" id="{2AB53BD6-FE27-49AD-8FE8-E47E96BD06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173812"/>
              </p:ext>
            </p:extLst>
          </p:nvPr>
        </p:nvGraphicFramePr>
        <p:xfrm>
          <a:off x="5791967" y="5214548"/>
          <a:ext cx="3943350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4" name="Equation" r:id="rId13" imgW="2463480" imgH="279360" progId="Equation.DSMT4">
                  <p:embed/>
                </p:oleObj>
              </mc:Choice>
              <mc:Fallback>
                <p:oleObj name="Equation" r:id="rId13" imgW="2463480" imgH="27936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xmlns="" id="{70725586-51DE-41A3-9A84-62ECB931428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791967" y="5214548"/>
                        <a:ext cx="3943350" cy="446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xmlns="" id="{801F42F2-BFBA-4032-AADF-8EFCED4AB3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6390496"/>
              </p:ext>
            </p:extLst>
          </p:nvPr>
        </p:nvGraphicFramePr>
        <p:xfrm>
          <a:off x="5791967" y="5681361"/>
          <a:ext cx="3943350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5" name="Equation" r:id="rId15" imgW="2463480" imgH="279360" progId="Equation.DSMT4">
                  <p:embed/>
                </p:oleObj>
              </mc:Choice>
              <mc:Fallback>
                <p:oleObj name="Equation" r:id="rId15" imgW="2463480" imgH="27936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xmlns="" id="{2AB53BD6-FE27-49AD-8FE8-E47E96BD060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791967" y="5681361"/>
                        <a:ext cx="3943350" cy="446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>
            <a:extLst>
              <a:ext uri="{FF2B5EF4-FFF2-40B4-BE49-F238E27FC236}">
                <a16:creationId xmlns:a16="http://schemas.microsoft.com/office/drawing/2014/main" xmlns="" id="{1E7B7E7F-CC1F-48EB-A881-77C74F4ABE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7246279"/>
              </p:ext>
            </p:extLst>
          </p:nvPr>
        </p:nvGraphicFramePr>
        <p:xfrm>
          <a:off x="5791967" y="6148174"/>
          <a:ext cx="2987675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6" name="Equation" r:id="rId17" imgW="1866600" imgH="279360" progId="Equation.DSMT4">
                  <p:embed/>
                </p:oleObj>
              </mc:Choice>
              <mc:Fallback>
                <p:oleObj name="Equation" r:id="rId17" imgW="1866600" imgH="279360" progId="Equation.DSMT4">
                  <p:embed/>
                  <p:pic>
                    <p:nvPicPr>
                      <p:cNvPr id="32" name="Object 31">
                        <a:extLst>
                          <a:ext uri="{FF2B5EF4-FFF2-40B4-BE49-F238E27FC236}">
                            <a16:creationId xmlns:a16="http://schemas.microsoft.com/office/drawing/2014/main" xmlns="" id="{801F42F2-BFBA-4032-AADF-8EFCED4AB36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791967" y="6148174"/>
                        <a:ext cx="2987675" cy="4460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BE5377EF-3845-4C66-9EE7-C8D45D38B93A}"/>
              </a:ext>
            </a:extLst>
          </p:cNvPr>
          <p:cNvSpPr txBox="1"/>
          <p:nvPr/>
        </p:nvSpPr>
        <p:spPr>
          <a:xfrm>
            <a:off x="9704691" y="6127449"/>
            <a:ext cx="14972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  <a:sym typeface="Wingdings" panose="05000000000000000000" pitchFamily="2" charset="2"/>
              </a:rPr>
              <a:t> boundary</a:t>
            </a:r>
            <a:endParaRPr lang="en-US" sz="16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9684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23E730BF-5F4B-4581-A1E9-EA231D8A7876}"/>
              </a:ext>
            </a:extLst>
          </p:cNvPr>
          <p:cNvSpPr txBox="1"/>
          <p:nvPr/>
        </p:nvSpPr>
        <p:spPr>
          <a:xfrm>
            <a:off x="10635897" y="6318504"/>
            <a:ext cx="14881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Lecture BP-05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2B857107-9556-4447-A5B4-DD6396B682FB}"/>
              </a:ext>
            </a:extLst>
          </p:cNvPr>
          <p:cNvSpPr txBox="1"/>
          <p:nvPr/>
        </p:nvSpPr>
        <p:spPr>
          <a:xfrm>
            <a:off x="875254" y="940862"/>
            <a:ext cx="10323577" cy="22518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Many ways to run BP</a:t>
            </a:r>
            <a:endParaRPr lang="en-US" sz="2800" dirty="0"/>
          </a:p>
          <a:p>
            <a:endParaRPr lang="en-US" sz="2000" dirty="0"/>
          </a:p>
          <a:p>
            <a:r>
              <a:rPr lang="en-US" sz="2800" dirty="0"/>
              <a:t>(1) Update all messages in parallel</a:t>
            </a:r>
          </a:p>
          <a:p>
            <a:pPr marL="457200">
              <a:spcAft>
                <a:spcPts val="1000"/>
              </a:spcAft>
            </a:pPr>
            <a:r>
              <a:rPr lang="en-US" sz="2400" dirty="0"/>
              <a:t>Note: BP can be parallelized but Dynamic Programming cannot)</a:t>
            </a:r>
          </a:p>
          <a:p>
            <a:pPr>
              <a:spcAft>
                <a:spcPts val="1000"/>
              </a:spcAft>
            </a:pPr>
            <a:r>
              <a:rPr lang="en-US" sz="2800" dirty="0"/>
              <a:t>(2) Start at boundaries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xmlns="" id="{640B23AC-B28D-468E-AD0A-E00B99FF3A06}"/>
              </a:ext>
            </a:extLst>
          </p:cNvPr>
          <p:cNvSpPr/>
          <p:nvPr/>
        </p:nvSpPr>
        <p:spPr>
          <a:xfrm>
            <a:off x="2297130" y="3666394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5F5D52-C40F-4BEA-B62A-3BC546CFA1BE}"/>
              </a:ext>
            </a:extLst>
          </p:cNvPr>
          <p:cNvSpPr txBox="1"/>
          <p:nvPr/>
        </p:nvSpPr>
        <p:spPr>
          <a:xfrm>
            <a:off x="2184387" y="374707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xmlns="" id="{AF1A95F6-CB0B-43DE-A8A6-61A712EDE0E3}"/>
              </a:ext>
            </a:extLst>
          </p:cNvPr>
          <p:cNvSpPr/>
          <p:nvPr/>
        </p:nvSpPr>
        <p:spPr>
          <a:xfrm>
            <a:off x="3227649" y="3666394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xmlns="" id="{F9131006-5CFF-41B0-8E41-34AFAE1FC10F}"/>
              </a:ext>
            </a:extLst>
          </p:cNvPr>
          <p:cNvSpPr/>
          <p:nvPr/>
        </p:nvSpPr>
        <p:spPr>
          <a:xfrm>
            <a:off x="4157412" y="3666394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xmlns="" id="{6F3D6247-B380-4241-890A-0A11FE50AA29}"/>
              </a:ext>
            </a:extLst>
          </p:cNvPr>
          <p:cNvSpPr/>
          <p:nvPr/>
        </p:nvSpPr>
        <p:spPr>
          <a:xfrm>
            <a:off x="5092690" y="3666394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87A55739-D5ED-46F7-9B06-AD2E227ED661}"/>
              </a:ext>
            </a:extLst>
          </p:cNvPr>
          <p:cNvSpPr txBox="1"/>
          <p:nvPr/>
        </p:nvSpPr>
        <p:spPr>
          <a:xfrm>
            <a:off x="3135076" y="374707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C3FB62C1-4D2B-48F3-8107-3341BC8C0ABC}"/>
              </a:ext>
            </a:extLst>
          </p:cNvPr>
          <p:cNvSpPr txBox="1"/>
          <p:nvPr/>
        </p:nvSpPr>
        <p:spPr>
          <a:xfrm>
            <a:off x="4044669" y="374707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C040769C-38C0-4F4E-A954-631A61BB4DF4}"/>
              </a:ext>
            </a:extLst>
          </p:cNvPr>
          <p:cNvSpPr txBox="1"/>
          <p:nvPr/>
        </p:nvSpPr>
        <p:spPr>
          <a:xfrm>
            <a:off x="4979947" y="374707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52F1F5CA-BE94-4EE4-8187-882B1194FB1E}"/>
              </a:ext>
            </a:extLst>
          </p:cNvPr>
          <p:cNvCxnSpPr>
            <a:stCxn id="4" idx="6"/>
            <a:endCxn id="6" idx="2"/>
          </p:cNvCxnSpPr>
          <p:nvPr/>
        </p:nvCxnSpPr>
        <p:spPr>
          <a:xfrm>
            <a:off x="2388570" y="3712114"/>
            <a:ext cx="839079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9D8EAE2F-90C8-464A-A66F-1A0380CE1ECF}"/>
              </a:ext>
            </a:extLst>
          </p:cNvPr>
          <p:cNvCxnSpPr>
            <a:stCxn id="6" idx="6"/>
            <a:endCxn id="7" idx="2"/>
          </p:cNvCxnSpPr>
          <p:nvPr/>
        </p:nvCxnSpPr>
        <p:spPr>
          <a:xfrm>
            <a:off x="3319089" y="3712114"/>
            <a:ext cx="838323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5604C0B7-DD0E-4A3D-87C9-DB8432124D50}"/>
              </a:ext>
            </a:extLst>
          </p:cNvPr>
          <p:cNvCxnSpPr>
            <a:stCxn id="7" idx="6"/>
            <a:endCxn id="8" idx="2"/>
          </p:cNvCxnSpPr>
          <p:nvPr/>
        </p:nvCxnSpPr>
        <p:spPr>
          <a:xfrm>
            <a:off x="4248852" y="3712114"/>
            <a:ext cx="843838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F3EB4EF9-ACEF-46BC-A6F5-6ED05A70421F}"/>
              </a:ext>
            </a:extLst>
          </p:cNvPr>
          <p:cNvSpPr txBox="1"/>
          <p:nvPr/>
        </p:nvSpPr>
        <p:spPr>
          <a:xfrm>
            <a:off x="1609353" y="3485346"/>
            <a:ext cx="6399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i.e.,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xmlns="" id="{44EA6C8F-9209-4D21-B102-263A87713B96}"/>
              </a:ext>
            </a:extLst>
          </p:cNvPr>
          <p:cNvCxnSpPr/>
          <p:nvPr/>
        </p:nvCxnSpPr>
        <p:spPr>
          <a:xfrm>
            <a:off x="2459800" y="3541928"/>
            <a:ext cx="610367" cy="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8F76A736-B8F4-469B-870F-68697EA305AD}"/>
              </a:ext>
            </a:extLst>
          </p:cNvPr>
          <p:cNvSpPr/>
          <p:nvPr/>
        </p:nvSpPr>
        <p:spPr>
          <a:xfrm>
            <a:off x="2496400" y="3137635"/>
            <a:ext cx="5052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en-US" dirty="0"/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xmlns="" id="{75194B67-EE8F-41BA-A7E2-C8B6343A1039}"/>
              </a:ext>
            </a:extLst>
          </p:cNvPr>
          <p:cNvCxnSpPr/>
          <p:nvPr/>
        </p:nvCxnSpPr>
        <p:spPr>
          <a:xfrm>
            <a:off x="3446912" y="3541928"/>
            <a:ext cx="610367" cy="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D0A7D673-095C-4E91-94D4-39FAF77429B8}"/>
              </a:ext>
            </a:extLst>
          </p:cNvPr>
          <p:cNvSpPr/>
          <p:nvPr/>
        </p:nvSpPr>
        <p:spPr>
          <a:xfrm>
            <a:off x="3483512" y="3137635"/>
            <a:ext cx="5052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endParaRPr lang="en-US" dirty="0"/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xmlns="" id="{C408A62A-4D50-4C42-84D3-9C263199B368}"/>
              </a:ext>
            </a:extLst>
          </p:cNvPr>
          <p:cNvCxnSpPr/>
          <p:nvPr/>
        </p:nvCxnSpPr>
        <p:spPr>
          <a:xfrm>
            <a:off x="4330250" y="3541928"/>
            <a:ext cx="610367" cy="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20F220FF-AF33-4960-A441-10C8358643D8}"/>
              </a:ext>
            </a:extLst>
          </p:cNvPr>
          <p:cNvSpPr/>
          <p:nvPr/>
        </p:nvSpPr>
        <p:spPr>
          <a:xfrm>
            <a:off x="4366850" y="3137635"/>
            <a:ext cx="5052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34</a:t>
            </a:r>
            <a:endParaRPr lang="en-US" dirty="0"/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xmlns="" id="{655807F7-CAE4-4423-9096-C07C13CC739B}"/>
              </a:ext>
            </a:extLst>
          </p:cNvPr>
          <p:cNvCxnSpPr/>
          <p:nvPr/>
        </p:nvCxnSpPr>
        <p:spPr>
          <a:xfrm>
            <a:off x="4346355" y="3931742"/>
            <a:ext cx="610367" cy="0"/>
          </a:xfrm>
          <a:prstGeom prst="straightConnector1">
            <a:avLst/>
          </a:prstGeom>
          <a:ln w="1905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D89718C5-ED1F-4B57-9C91-33039974EBFE}"/>
              </a:ext>
            </a:extLst>
          </p:cNvPr>
          <p:cNvSpPr/>
          <p:nvPr/>
        </p:nvSpPr>
        <p:spPr>
          <a:xfrm>
            <a:off x="4436516" y="3889378"/>
            <a:ext cx="5052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43</a:t>
            </a:r>
            <a:endParaRPr lang="en-US" dirty="0"/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xmlns="" id="{C832ABA8-7BBB-4553-9ED9-46CAB87EB3E9}"/>
              </a:ext>
            </a:extLst>
          </p:cNvPr>
          <p:cNvCxnSpPr/>
          <p:nvPr/>
        </p:nvCxnSpPr>
        <p:spPr>
          <a:xfrm>
            <a:off x="3438880" y="3931742"/>
            <a:ext cx="610367" cy="0"/>
          </a:xfrm>
          <a:prstGeom prst="straightConnector1">
            <a:avLst/>
          </a:prstGeom>
          <a:ln w="1905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4FD56407-FC92-4CD8-ACC0-F3901A312625}"/>
              </a:ext>
            </a:extLst>
          </p:cNvPr>
          <p:cNvSpPr/>
          <p:nvPr/>
        </p:nvSpPr>
        <p:spPr>
          <a:xfrm>
            <a:off x="3529041" y="3889378"/>
            <a:ext cx="5052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32</a:t>
            </a:r>
            <a:endParaRPr lang="en-US" dirty="0"/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xmlns="" id="{EF760774-A176-41CE-AC47-8735DC8E919E}"/>
              </a:ext>
            </a:extLst>
          </p:cNvPr>
          <p:cNvCxnSpPr/>
          <p:nvPr/>
        </p:nvCxnSpPr>
        <p:spPr>
          <a:xfrm>
            <a:off x="2483613" y="3931742"/>
            <a:ext cx="610367" cy="0"/>
          </a:xfrm>
          <a:prstGeom prst="straightConnector1">
            <a:avLst/>
          </a:prstGeom>
          <a:ln w="1905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31625CAB-7AFA-4B48-A57F-A71E39FC28DB}"/>
              </a:ext>
            </a:extLst>
          </p:cNvPr>
          <p:cNvSpPr/>
          <p:nvPr/>
        </p:nvSpPr>
        <p:spPr>
          <a:xfrm>
            <a:off x="2573774" y="3889378"/>
            <a:ext cx="5052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endParaRPr lang="en-US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EF961731-9DB0-475D-A401-9AA6109588DB}"/>
              </a:ext>
            </a:extLst>
          </p:cNvPr>
          <p:cNvSpPr txBox="1"/>
          <p:nvPr/>
        </p:nvSpPr>
        <p:spPr>
          <a:xfrm>
            <a:off x="188845" y="4421359"/>
            <a:ext cx="13261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Calculate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E17CF41C-3D84-4226-AF81-E0698834A9B2}"/>
              </a:ext>
            </a:extLst>
          </p:cNvPr>
          <p:cNvSpPr txBox="1"/>
          <p:nvPr/>
        </p:nvSpPr>
        <p:spPr>
          <a:xfrm>
            <a:off x="6553606" y="3073414"/>
            <a:ext cx="55352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Then read off estimates of unary marginals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574EC929-D8EA-4962-8250-9967CEA3EB33}"/>
              </a:ext>
            </a:extLst>
          </p:cNvPr>
          <p:cNvSpPr txBox="1"/>
          <p:nvPr/>
        </p:nvSpPr>
        <p:spPr>
          <a:xfrm>
            <a:off x="1541122" y="4420644"/>
            <a:ext cx="4895314" cy="14516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000" dirty="0"/>
              <a:t>, then </a:t>
            </a:r>
            <a:r>
              <a:rPr lang="en-US" sz="20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000" baseline="-25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baseline="-25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000" dirty="0">
                <a:solidFill>
                  <a:prstClr val="black"/>
                </a:solidFill>
              </a:rPr>
              <a:t>, then </a:t>
            </a:r>
            <a:r>
              <a:rPr lang="en-US" sz="20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000" baseline="-25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baseline="-25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000" dirty="0">
              <a:solidFill>
                <a:prstClr val="black"/>
              </a:solidFill>
            </a:endParaRPr>
          </a:p>
          <a:p>
            <a:pPr>
              <a:spcAft>
                <a:spcPts val="1000"/>
              </a:spcAft>
            </a:pPr>
            <a:r>
              <a:rPr lang="en-US" sz="2000" dirty="0">
                <a:solidFill>
                  <a:prstClr val="black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 Forward pass (like Dynamic Programming)</a:t>
            </a:r>
            <a:endParaRPr lang="en-US" sz="2000" dirty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r>
              <a:rPr lang="en-US" sz="20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000" baseline="-25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43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baseline="-25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000" dirty="0">
                <a:solidFill>
                  <a:prstClr val="black"/>
                </a:solidFill>
              </a:rPr>
              <a:t>, then </a:t>
            </a:r>
            <a:r>
              <a:rPr lang="en-US" sz="20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000" baseline="-25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baseline="-25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000" dirty="0">
                <a:solidFill>
                  <a:prstClr val="black"/>
                </a:solidFill>
              </a:rPr>
              <a:t>, then </a:t>
            </a:r>
            <a:r>
              <a:rPr lang="en-US" sz="20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000" baseline="-25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baseline="-25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0">
              <a:spcAft>
                <a:spcPts val="1000"/>
              </a:spcAft>
            </a:pPr>
            <a:r>
              <a:rPr lang="en-US" sz="2000" dirty="0">
                <a:solidFill>
                  <a:prstClr val="black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 Backward pass (like backward pass of DP)</a:t>
            </a:r>
            <a:endParaRPr lang="en-US" sz="1600" dirty="0"/>
          </a:p>
        </p:txBody>
      </p:sp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xmlns="" id="{CA65A36A-203F-419D-8095-8654DB9FD9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9987939"/>
              </p:ext>
            </p:extLst>
          </p:nvPr>
        </p:nvGraphicFramePr>
        <p:xfrm>
          <a:off x="6869089" y="3541928"/>
          <a:ext cx="5018688" cy="7107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0" name="Equation" r:id="rId3" imgW="3136680" imgH="444240" progId="Equation.DSMT4">
                  <p:embed/>
                </p:oleObj>
              </mc:Choice>
              <mc:Fallback>
                <p:oleObj name="Equation" r:id="rId3" imgW="3136680" imgH="44424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xmlns="" id="{0BBDDFE9-5B65-4E2C-8D04-88A96C701FA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869089" y="3541928"/>
                        <a:ext cx="5018688" cy="71078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>
            <a:extLst>
              <a:ext uri="{FF2B5EF4-FFF2-40B4-BE49-F238E27FC236}">
                <a16:creationId xmlns:a16="http://schemas.microsoft.com/office/drawing/2014/main" xmlns="" id="{C31D064F-54CE-43CE-A7DF-9C4BC4A54B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6795768"/>
              </p:ext>
            </p:extLst>
          </p:nvPr>
        </p:nvGraphicFramePr>
        <p:xfrm>
          <a:off x="6838644" y="4148956"/>
          <a:ext cx="4652928" cy="6906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1" name="Equation" r:id="rId5" imgW="2908080" imgH="431640" progId="Equation.DSMT4">
                  <p:embed/>
                </p:oleObj>
              </mc:Choice>
              <mc:Fallback>
                <p:oleObj name="Equation" r:id="rId5" imgW="2908080" imgH="431640" progId="Equation.DSMT4">
                  <p:embed/>
                  <p:pic>
                    <p:nvPicPr>
                      <p:cNvPr id="32" name="Object 31">
                        <a:extLst>
                          <a:ext uri="{FF2B5EF4-FFF2-40B4-BE49-F238E27FC236}">
                            <a16:creationId xmlns:a16="http://schemas.microsoft.com/office/drawing/2014/main" xmlns="" id="{CA65A36A-203F-419D-8095-8654DB9FD97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838644" y="4148956"/>
                        <a:ext cx="4652928" cy="6906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>
            <a:extLst>
              <a:ext uri="{FF2B5EF4-FFF2-40B4-BE49-F238E27FC236}">
                <a16:creationId xmlns:a16="http://schemas.microsoft.com/office/drawing/2014/main" xmlns="" id="{195CC0BD-9671-4F98-B781-D404FF7500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0554245"/>
              </p:ext>
            </p:extLst>
          </p:nvPr>
        </p:nvGraphicFramePr>
        <p:xfrm>
          <a:off x="6858691" y="4775190"/>
          <a:ext cx="4611687" cy="690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2" name="Equation" r:id="rId7" imgW="2882880" imgH="431640" progId="Equation.DSMT4">
                  <p:embed/>
                </p:oleObj>
              </mc:Choice>
              <mc:Fallback>
                <p:oleObj name="Equation" r:id="rId7" imgW="2882880" imgH="431640" progId="Equation.DSMT4">
                  <p:embed/>
                  <p:pic>
                    <p:nvPicPr>
                      <p:cNvPr id="33" name="Object 32">
                        <a:extLst>
                          <a:ext uri="{FF2B5EF4-FFF2-40B4-BE49-F238E27FC236}">
                            <a16:creationId xmlns:a16="http://schemas.microsoft.com/office/drawing/2014/main" xmlns="" id="{C31D064F-54CE-43CE-A7DF-9C4BC4A54B0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858691" y="4775190"/>
                        <a:ext cx="4611687" cy="6905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Arrow: Right 34">
            <a:extLst>
              <a:ext uri="{FF2B5EF4-FFF2-40B4-BE49-F238E27FC236}">
                <a16:creationId xmlns:a16="http://schemas.microsoft.com/office/drawing/2014/main" xmlns="" id="{B8FBFB8C-176D-4EB6-B33C-1F33CA0FBBE5}"/>
              </a:ext>
            </a:extLst>
          </p:cNvPr>
          <p:cNvSpPr/>
          <p:nvPr/>
        </p:nvSpPr>
        <p:spPr>
          <a:xfrm>
            <a:off x="6411157" y="3632759"/>
            <a:ext cx="168232" cy="254200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6" name="Object 35">
            <a:extLst>
              <a:ext uri="{FF2B5EF4-FFF2-40B4-BE49-F238E27FC236}">
                <a16:creationId xmlns:a16="http://schemas.microsoft.com/office/drawing/2014/main" xmlns="" id="{D16939F0-6BEA-4C40-8BCE-CFD32C58DA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5125689"/>
              </p:ext>
            </p:extLst>
          </p:nvPr>
        </p:nvGraphicFramePr>
        <p:xfrm>
          <a:off x="6869089" y="5376380"/>
          <a:ext cx="3941762" cy="690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3" name="Equation" r:id="rId9" imgW="2463480" imgH="431640" progId="Equation.DSMT4">
                  <p:embed/>
                </p:oleObj>
              </mc:Choice>
              <mc:Fallback>
                <p:oleObj name="Equation" r:id="rId9" imgW="2463480" imgH="431640" progId="Equation.DSMT4">
                  <p:embed/>
                  <p:pic>
                    <p:nvPicPr>
                      <p:cNvPr id="34" name="Object 33">
                        <a:extLst>
                          <a:ext uri="{FF2B5EF4-FFF2-40B4-BE49-F238E27FC236}">
                            <a16:creationId xmlns:a16="http://schemas.microsoft.com/office/drawing/2014/main" xmlns="" id="{195CC0BD-9671-4F98-B781-D404FF7500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869089" y="5376380"/>
                        <a:ext cx="3941762" cy="6905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>
            <a:extLst>
              <a:ext uri="{FF2B5EF4-FFF2-40B4-BE49-F238E27FC236}">
                <a16:creationId xmlns:a16="http://schemas.microsoft.com/office/drawing/2014/main" xmlns="" id="{14021A23-BE0F-44EA-942D-007742B53C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6353223"/>
              </p:ext>
            </p:extLst>
          </p:nvPr>
        </p:nvGraphicFramePr>
        <p:xfrm>
          <a:off x="6858691" y="6002552"/>
          <a:ext cx="4551362" cy="690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4" name="Equation" r:id="rId11" imgW="2844720" imgH="431640" progId="Equation.DSMT4">
                  <p:embed/>
                </p:oleObj>
              </mc:Choice>
              <mc:Fallback>
                <p:oleObj name="Equation" r:id="rId11" imgW="2844720" imgH="431640" progId="Equation.DSMT4">
                  <p:embed/>
                  <p:pic>
                    <p:nvPicPr>
                      <p:cNvPr id="36" name="Object 35">
                        <a:extLst>
                          <a:ext uri="{FF2B5EF4-FFF2-40B4-BE49-F238E27FC236}">
                            <a16:creationId xmlns:a16="http://schemas.microsoft.com/office/drawing/2014/main" xmlns="" id="{D16939F0-6BEA-4C40-8BCE-CFD32C58DAE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858691" y="6002552"/>
                        <a:ext cx="4551362" cy="6905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93707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0E2099AE-4763-4E49-A427-A04B6E12A39B}"/>
              </a:ext>
            </a:extLst>
          </p:cNvPr>
          <p:cNvSpPr txBox="1"/>
          <p:nvPr/>
        </p:nvSpPr>
        <p:spPr>
          <a:xfrm>
            <a:off x="875254" y="940862"/>
            <a:ext cx="1032357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Many ways to run BP</a:t>
            </a:r>
            <a:endParaRPr lang="en-US" sz="2800" dirty="0"/>
          </a:p>
          <a:p>
            <a:endParaRPr lang="en-US" sz="2000" dirty="0"/>
          </a:p>
          <a:p>
            <a:r>
              <a:rPr lang="en-US" sz="2800" dirty="0"/>
              <a:t>Alternatively, initialize the m’s to take</a:t>
            </a:r>
          </a:p>
          <a:p>
            <a:pPr marL="287338"/>
            <a:r>
              <a:rPr lang="en-US" sz="2400" dirty="0"/>
              <a:t>an initial value – e.g.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4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)=1 </a:t>
            </a:r>
            <a:r>
              <a:rPr lang="en-US" sz="2400" dirty="0"/>
              <a:t>for all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</a:p>
          <a:p>
            <a:pPr marL="287338"/>
            <a:r>
              <a:rPr lang="en-US" sz="2400" dirty="0"/>
              <a:t>and update the messages in any order</a:t>
            </a:r>
          </a:p>
          <a:p>
            <a:pPr marL="688975"/>
            <a:r>
              <a:rPr lang="en-US" sz="2400" dirty="0"/>
              <a:t>will still converge for graph with no closed loops</a:t>
            </a:r>
          </a:p>
          <a:p>
            <a:pPr marL="287338"/>
            <a:r>
              <a:rPr lang="en-US" sz="2400" dirty="0"/>
              <a:t>Then estimates (beliefs) will be the true marginals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xmlns="" id="{ACF97352-9987-4A46-B8E0-A4597338CB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4777887"/>
              </p:ext>
            </p:extLst>
          </p:nvPr>
        </p:nvGraphicFramePr>
        <p:xfrm>
          <a:off x="4013073" y="3808349"/>
          <a:ext cx="3152775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" name="Equation" r:id="rId3" imgW="1752480" imgH="368280" progId="Equation.DSMT4">
                  <p:embed/>
                </p:oleObj>
              </mc:Choice>
              <mc:Fallback>
                <p:oleObj name="Equation" r:id="rId3" imgW="1752480" imgH="3682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xmlns="" id="{0BBDDFE9-5B65-4E2C-8D04-88A96C701FA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013073" y="3808349"/>
                        <a:ext cx="3152775" cy="663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xmlns="" id="{0C638BD3-5441-4EA4-8A6B-4685FAE553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6103216"/>
              </p:ext>
            </p:extLst>
          </p:nvPr>
        </p:nvGraphicFramePr>
        <p:xfrm>
          <a:off x="4013073" y="4460175"/>
          <a:ext cx="3381375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1" name="Equation" r:id="rId5" imgW="1879560" imgH="368280" progId="Equation.DSMT4">
                  <p:embed/>
                </p:oleObj>
              </mc:Choice>
              <mc:Fallback>
                <p:oleObj name="Equation" r:id="rId5" imgW="1879560" imgH="3682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xmlns="" id="{ACF97352-9987-4A46-B8E0-A4597338CB4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013073" y="4460175"/>
                        <a:ext cx="3381375" cy="663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02D14F3E-32AA-4202-A46B-B8EE54F3BF20}"/>
              </a:ext>
            </a:extLst>
          </p:cNvPr>
          <p:cNvSpPr txBox="1"/>
          <p:nvPr/>
        </p:nvSpPr>
        <p:spPr>
          <a:xfrm>
            <a:off x="875254" y="5180576"/>
            <a:ext cx="1009754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But, BP will often converge to a good approximation to the marginals for graphs which do not have closed loops</a:t>
            </a:r>
          </a:p>
          <a:p>
            <a:pPr marL="284163"/>
            <a:r>
              <a:rPr lang="en-US" sz="2400" dirty="0"/>
              <a:t>This was discovered in the late 1980’s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6FE258D0-2550-4EB3-BD4C-169ACBCA01A7}"/>
              </a:ext>
            </a:extLst>
          </p:cNvPr>
          <p:cNvSpPr txBox="1"/>
          <p:nvPr/>
        </p:nvSpPr>
        <p:spPr>
          <a:xfrm>
            <a:off x="3273552" y="3808348"/>
            <a:ext cx="6400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e.g.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25C45FF-E63F-4D7A-83F4-F26F36E82699}"/>
              </a:ext>
            </a:extLst>
          </p:cNvPr>
          <p:cNvSpPr txBox="1"/>
          <p:nvPr/>
        </p:nvSpPr>
        <p:spPr>
          <a:xfrm>
            <a:off x="10635897" y="6318504"/>
            <a:ext cx="14881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Lecture BP-06</a:t>
            </a:r>
          </a:p>
        </p:txBody>
      </p:sp>
    </p:spTree>
    <p:extLst>
      <p:ext uri="{BB962C8B-B14F-4D97-AF65-F5344CB8AC3E}">
        <p14:creationId xmlns:p14="http://schemas.microsoft.com/office/powerpoint/2010/main" val="3751007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1A5266E-D74B-49D3-91E8-96AAE5836630}"/>
              </a:ext>
            </a:extLst>
          </p:cNvPr>
          <p:cNvSpPr txBox="1"/>
          <p:nvPr/>
        </p:nvSpPr>
        <p:spPr>
          <a:xfrm>
            <a:off x="875254" y="940862"/>
            <a:ext cx="1098395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Advantages of BP over DP</a:t>
            </a:r>
            <a:endParaRPr lang="en-US" sz="2800" dirty="0"/>
          </a:p>
          <a:p>
            <a:pPr marL="514350" indent="-514350">
              <a:spcBef>
                <a:spcPts val="600"/>
              </a:spcBef>
              <a:buAutoNum type="arabicParenBoth"/>
            </a:pPr>
            <a:r>
              <a:rPr lang="en-US" sz="2800" dirty="0"/>
              <a:t>BP will converges (approximates) for many graphs with closed loops</a:t>
            </a:r>
          </a:p>
          <a:p>
            <a:pPr marL="514350" indent="-514350">
              <a:spcBef>
                <a:spcPts val="600"/>
              </a:spcBef>
              <a:buAutoNum type="arabicParenBoth"/>
            </a:pPr>
            <a:r>
              <a:rPr lang="en-US" sz="2800" dirty="0"/>
              <a:t>BP is parallelizable (nice if you have a parallel computer or GPU)</a:t>
            </a:r>
          </a:p>
          <a:p>
            <a:endParaRPr lang="en-US" sz="2800" dirty="0"/>
          </a:p>
          <a:p>
            <a:endParaRPr lang="en-US" sz="28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A4CFF898-B580-410B-A090-3BB55C0D5BC8}"/>
              </a:ext>
            </a:extLst>
          </p:cNvPr>
          <p:cNvSpPr txBox="1"/>
          <p:nvPr/>
        </p:nvSpPr>
        <p:spPr>
          <a:xfrm>
            <a:off x="1006510" y="3000286"/>
            <a:ext cx="10597225" cy="11439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000"/>
              </a:spcBef>
            </a:pPr>
            <a:r>
              <a:rPr lang="en-US" sz="3200" b="1" dirty="0"/>
              <a:t>An alternative way to consider BP</a:t>
            </a:r>
          </a:p>
          <a:p>
            <a:pPr>
              <a:spcBef>
                <a:spcPts val="1000"/>
              </a:spcBef>
            </a:pPr>
            <a:r>
              <a:rPr lang="en-US" sz="2800" dirty="0"/>
              <a:t>Make local approximations to the local distribution (BP w/o messages)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xmlns="" id="{6B520CD5-490F-4F29-B0A6-FB8A934325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7650943"/>
              </p:ext>
            </p:extLst>
          </p:nvPr>
        </p:nvGraphicFramePr>
        <p:xfrm>
          <a:off x="3409950" y="4245382"/>
          <a:ext cx="3998913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Equation" r:id="rId3" imgW="2222280" imgH="469800" progId="Equation.DSMT4">
                  <p:embed/>
                </p:oleObj>
              </mc:Choice>
              <mc:Fallback>
                <p:oleObj name="Equation" r:id="rId3" imgW="2222280" imgH="469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xmlns="" id="{ACF97352-9987-4A46-B8E0-A4597338CB4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409950" y="4245382"/>
                        <a:ext cx="3998913" cy="8461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63C4058F-AB49-4B33-8342-A400D2AFC841}"/>
              </a:ext>
            </a:extLst>
          </p:cNvPr>
          <p:cNvSpPr txBox="1"/>
          <p:nvPr/>
        </p:nvSpPr>
        <p:spPr>
          <a:xfrm>
            <a:off x="1541873" y="5240338"/>
            <a:ext cx="81093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If the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&amp;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400" dirty="0"/>
              <a:t> are the true marginal distribution, then</a:t>
            </a:r>
            <a:endParaRPr lang="en-US" dirty="0"/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xmlns="" id="{7841BBF5-72E9-445C-8287-871F66FA1F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7175867"/>
              </p:ext>
            </p:extLst>
          </p:nvPr>
        </p:nvGraphicFramePr>
        <p:xfrm>
          <a:off x="9387270" y="5059213"/>
          <a:ext cx="2354263" cy="82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Equation" r:id="rId5" imgW="1307880" imgH="457200" progId="Equation.DSMT4">
                  <p:embed/>
                </p:oleObj>
              </mc:Choice>
              <mc:Fallback>
                <p:oleObj name="Equation" r:id="rId5" imgW="1307880" imgH="4572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xmlns="" id="{6B520CD5-490F-4F29-B0A6-FB8A934325D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387270" y="5059213"/>
                        <a:ext cx="2354263" cy="8239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5CFDA555-50AA-4D77-87A2-4A80AC4347AB}"/>
              </a:ext>
            </a:extLst>
          </p:cNvPr>
          <p:cNvSpPr txBox="1"/>
          <p:nvPr/>
        </p:nvSpPr>
        <p:spPr>
          <a:xfrm>
            <a:off x="10635897" y="6318504"/>
            <a:ext cx="14881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Lecture BP-07</a:t>
            </a:r>
          </a:p>
        </p:txBody>
      </p:sp>
    </p:spTree>
    <p:extLst>
      <p:ext uri="{BB962C8B-B14F-4D97-AF65-F5344CB8AC3E}">
        <p14:creationId xmlns:p14="http://schemas.microsoft.com/office/powerpoint/2010/main" val="1285210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8068CA6C-9DBC-4104-A980-7C415D94B094}"/>
              </a:ext>
            </a:extLst>
          </p:cNvPr>
          <p:cNvSpPr txBox="1"/>
          <p:nvPr/>
        </p:nvSpPr>
        <p:spPr>
          <a:xfrm>
            <a:off x="875254" y="940862"/>
            <a:ext cx="1032357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000"/>
              </a:spcBef>
            </a:pPr>
            <a:r>
              <a:rPr lang="en-US" sz="3200" b="1" dirty="0"/>
              <a:t>An alternative way to consider BP</a:t>
            </a:r>
          </a:p>
          <a:p>
            <a:endParaRPr lang="en-US" sz="2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98BCBF1A-2BA5-419E-A24E-307AB5FC37CE}"/>
              </a:ext>
            </a:extLst>
          </p:cNvPr>
          <p:cNvSpPr txBox="1"/>
          <p:nvPr/>
        </p:nvSpPr>
        <p:spPr>
          <a:xfrm>
            <a:off x="10635897" y="6318504"/>
            <a:ext cx="14881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Lecture BP-08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xmlns="" id="{6AE46B5C-17A6-4443-81A2-92BC967EB3A4}"/>
              </a:ext>
            </a:extLst>
          </p:cNvPr>
          <p:cNvSpPr/>
          <p:nvPr/>
        </p:nvSpPr>
        <p:spPr>
          <a:xfrm>
            <a:off x="4771073" y="2039000"/>
            <a:ext cx="109728" cy="1097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E1D6B161-6093-41E2-ADD3-36414C93019B}"/>
              </a:ext>
            </a:extLst>
          </p:cNvPr>
          <p:cNvSpPr txBox="1"/>
          <p:nvPr/>
        </p:nvSpPr>
        <p:spPr>
          <a:xfrm>
            <a:off x="4300936" y="1881766"/>
            <a:ext cx="470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jj</a:t>
            </a:r>
            <a:endParaRPr lang="en-US" i="1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xmlns="" id="{D14B6499-09DF-4743-B484-C810A3CC7897}"/>
              </a:ext>
            </a:extLst>
          </p:cNvPr>
          <p:cNvSpPr/>
          <p:nvPr/>
        </p:nvSpPr>
        <p:spPr>
          <a:xfrm>
            <a:off x="5670233" y="2488403"/>
            <a:ext cx="109728" cy="1097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xmlns="" id="{56624E8F-CE5C-4AED-81E8-2D7C7A0E63EA}"/>
              </a:ext>
            </a:extLst>
          </p:cNvPr>
          <p:cNvSpPr/>
          <p:nvPr/>
        </p:nvSpPr>
        <p:spPr>
          <a:xfrm>
            <a:off x="6412039" y="1826902"/>
            <a:ext cx="109728" cy="1097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xmlns="" id="{6E090E07-2E66-4CFE-A94A-C11301D35BD7}"/>
              </a:ext>
            </a:extLst>
          </p:cNvPr>
          <p:cNvSpPr/>
          <p:nvPr/>
        </p:nvSpPr>
        <p:spPr>
          <a:xfrm>
            <a:off x="6569393" y="2776439"/>
            <a:ext cx="109728" cy="1097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3E4E13B9-E1E0-4F4A-94CC-229D7E738B83}"/>
              </a:ext>
            </a:extLst>
          </p:cNvPr>
          <p:cNvSpPr txBox="1"/>
          <p:nvPr/>
        </p:nvSpPr>
        <p:spPr>
          <a:xfrm>
            <a:off x="5200095" y="2407107"/>
            <a:ext cx="4701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A9995453-B77F-455B-AC6F-519C7DA075DE}"/>
              </a:ext>
            </a:extLst>
          </p:cNvPr>
          <p:cNvSpPr txBox="1"/>
          <p:nvPr/>
        </p:nvSpPr>
        <p:spPr>
          <a:xfrm>
            <a:off x="6624257" y="1618483"/>
            <a:ext cx="4701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E51938BD-DEC7-4F0C-B045-8792683381E3}"/>
              </a:ext>
            </a:extLst>
          </p:cNvPr>
          <p:cNvCxnSpPr>
            <a:cxnSpLocks/>
            <a:stCxn id="5" idx="6"/>
            <a:endCxn id="7" idx="1"/>
          </p:cNvCxnSpPr>
          <p:nvPr/>
        </p:nvCxnSpPr>
        <p:spPr>
          <a:xfrm>
            <a:off x="4880801" y="2093864"/>
            <a:ext cx="805501" cy="41060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73CFB5DC-F29B-474D-BECC-0918FE70215F}"/>
              </a:ext>
            </a:extLst>
          </p:cNvPr>
          <p:cNvCxnSpPr>
            <a:cxnSpLocks/>
            <a:stCxn id="7" idx="6"/>
            <a:endCxn id="9" idx="1"/>
          </p:cNvCxnSpPr>
          <p:nvPr/>
        </p:nvCxnSpPr>
        <p:spPr>
          <a:xfrm>
            <a:off x="5779961" y="2543267"/>
            <a:ext cx="805501" cy="24924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xmlns="" id="{65AFE24C-04CA-476C-A604-746568DAC4D9}"/>
              </a:ext>
            </a:extLst>
          </p:cNvPr>
          <p:cNvCxnSpPr>
            <a:cxnSpLocks/>
            <a:stCxn id="7" idx="7"/>
            <a:endCxn id="8" idx="3"/>
          </p:cNvCxnSpPr>
          <p:nvPr/>
        </p:nvCxnSpPr>
        <p:spPr>
          <a:xfrm flipV="1">
            <a:off x="5763892" y="1920561"/>
            <a:ext cx="664216" cy="58391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4139D0BA-5F87-4523-8256-6A650D93062E}"/>
              </a:ext>
            </a:extLst>
          </p:cNvPr>
          <p:cNvSpPr txBox="1"/>
          <p:nvPr/>
        </p:nvSpPr>
        <p:spPr>
          <a:xfrm>
            <a:off x="6828871" y="2543267"/>
            <a:ext cx="4701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5CD6E660-1CA9-43B5-B42A-A6D725F9CF84}"/>
              </a:ext>
            </a:extLst>
          </p:cNvPr>
          <p:cNvSpPr/>
          <p:nvPr/>
        </p:nvSpPr>
        <p:spPr>
          <a:xfrm>
            <a:off x="2561851" y="1742566"/>
            <a:ext cx="167080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Cut  </a:t>
            </a:r>
          </a:p>
          <a:p>
            <a:r>
              <a:rPr lang="en-US" sz="2400" dirty="0"/>
              <a:t>the rest of the graph</a:t>
            </a:r>
            <a:endParaRPr lang="en-US" sz="2000" dirty="0"/>
          </a:p>
        </p:txBody>
      </p:sp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xmlns="" id="{D612628A-F9FA-4CA8-9FC7-F5055770D84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9214281"/>
              </p:ext>
            </p:extLst>
          </p:nvPr>
        </p:nvGraphicFramePr>
        <p:xfrm>
          <a:off x="1722000" y="3184875"/>
          <a:ext cx="7426325" cy="846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6" name="Equation" r:id="rId3" imgW="4127400" imgH="469800" progId="Equation.DSMT4">
                  <p:embed/>
                </p:oleObj>
              </mc:Choice>
              <mc:Fallback>
                <p:oleObj name="Equation" r:id="rId3" imgW="4127400" imgH="469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xmlns="" id="{6B520CD5-490F-4F29-B0A6-FB8A934325D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22000" y="3184875"/>
                        <a:ext cx="7426325" cy="846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Oval 21">
            <a:extLst>
              <a:ext uri="{FF2B5EF4-FFF2-40B4-BE49-F238E27FC236}">
                <a16:creationId xmlns:a16="http://schemas.microsoft.com/office/drawing/2014/main" xmlns="" id="{17A76F01-8EAC-45B3-8D60-8823AEA92C2B}"/>
              </a:ext>
            </a:extLst>
          </p:cNvPr>
          <p:cNvSpPr/>
          <p:nvPr/>
        </p:nvSpPr>
        <p:spPr>
          <a:xfrm>
            <a:off x="2179410" y="4475877"/>
            <a:ext cx="109728" cy="1097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5BA2ED88-2A9C-49CE-B08D-8BA8120FD871}"/>
              </a:ext>
            </a:extLst>
          </p:cNvPr>
          <p:cNvSpPr txBox="1"/>
          <p:nvPr/>
        </p:nvSpPr>
        <p:spPr>
          <a:xfrm>
            <a:off x="1615615" y="4432480"/>
            <a:ext cx="470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xmlns="" id="{410D4D09-E21A-4C3B-98C4-11C16491C60B}"/>
              </a:ext>
            </a:extLst>
          </p:cNvPr>
          <p:cNvSpPr/>
          <p:nvPr/>
        </p:nvSpPr>
        <p:spPr>
          <a:xfrm>
            <a:off x="2777366" y="4856301"/>
            <a:ext cx="109728" cy="1097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xmlns="" id="{FCAA4A42-B5FD-4534-9F0A-C8815DA401DC}"/>
              </a:ext>
            </a:extLst>
          </p:cNvPr>
          <p:cNvSpPr/>
          <p:nvPr/>
        </p:nvSpPr>
        <p:spPr>
          <a:xfrm>
            <a:off x="4041457" y="4413508"/>
            <a:ext cx="109728" cy="1097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xmlns="" id="{01E25143-6473-4680-B6C9-B4901DB2A6D6}"/>
              </a:ext>
            </a:extLst>
          </p:cNvPr>
          <p:cNvSpPr/>
          <p:nvPr/>
        </p:nvSpPr>
        <p:spPr>
          <a:xfrm>
            <a:off x="4041457" y="5307073"/>
            <a:ext cx="109728" cy="1097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93A5DBFD-8E58-4900-B851-F2387FD8E503}"/>
              </a:ext>
            </a:extLst>
          </p:cNvPr>
          <p:cNvSpPr txBox="1"/>
          <p:nvPr/>
        </p:nvSpPr>
        <p:spPr>
          <a:xfrm>
            <a:off x="1539263" y="5085175"/>
            <a:ext cx="4701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93AA35E2-D04B-443C-9601-377A3825AA0C}"/>
              </a:ext>
            </a:extLst>
          </p:cNvPr>
          <p:cNvSpPr txBox="1"/>
          <p:nvPr/>
        </p:nvSpPr>
        <p:spPr>
          <a:xfrm>
            <a:off x="4151185" y="4307888"/>
            <a:ext cx="4701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xmlns="" id="{ACAAA891-51F2-42FC-AF50-245E0E9703C6}"/>
              </a:ext>
            </a:extLst>
          </p:cNvPr>
          <p:cNvCxnSpPr>
            <a:cxnSpLocks/>
            <a:stCxn id="22" idx="5"/>
            <a:endCxn id="24" idx="1"/>
          </p:cNvCxnSpPr>
          <p:nvPr/>
        </p:nvCxnSpPr>
        <p:spPr>
          <a:xfrm>
            <a:off x="2273069" y="4569536"/>
            <a:ext cx="520366" cy="30283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xmlns="" id="{A4AA0ECF-059B-4E4E-9CB0-FD08EA83DA3C}"/>
              </a:ext>
            </a:extLst>
          </p:cNvPr>
          <p:cNvCxnSpPr>
            <a:cxnSpLocks/>
            <a:stCxn id="43" idx="5"/>
            <a:endCxn id="26" idx="1"/>
          </p:cNvCxnSpPr>
          <p:nvPr/>
        </p:nvCxnSpPr>
        <p:spPr>
          <a:xfrm>
            <a:off x="3606853" y="4949960"/>
            <a:ext cx="450673" cy="373182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xmlns="" id="{C15354E0-9C6B-44B6-9106-4CBA2F202569}"/>
              </a:ext>
            </a:extLst>
          </p:cNvPr>
          <p:cNvCxnSpPr>
            <a:cxnSpLocks/>
            <a:stCxn id="43" idx="7"/>
            <a:endCxn id="25" idx="3"/>
          </p:cNvCxnSpPr>
          <p:nvPr/>
        </p:nvCxnSpPr>
        <p:spPr>
          <a:xfrm flipV="1">
            <a:off x="3606853" y="4507167"/>
            <a:ext cx="450673" cy="36520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E8EE4974-46D1-458D-BBA2-4167DB31ED04}"/>
              </a:ext>
            </a:extLst>
          </p:cNvPr>
          <p:cNvSpPr txBox="1"/>
          <p:nvPr/>
        </p:nvSpPr>
        <p:spPr>
          <a:xfrm>
            <a:off x="4300935" y="5073901"/>
            <a:ext cx="4701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xmlns="" id="{0A388CB1-680D-4DD8-8B16-11742C4E2ADB}"/>
              </a:ext>
            </a:extLst>
          </p:cNvPr>
          <p:cNvSpPr/>
          <p:nvPr/>
        </p:nvSpPr>
        <p:spPr>
          <a:xfrm>
            <a:off x="2160335" y="5240748"/>
            <a:ext cx="109728" cy="1097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xmlns="" id="{A7D4E19A-A5ED-4325-BC82-2E17A2A4CBD7}"/>
              </a:ext>
            </a:extLst>
          </p:cNvPr>
          <p:cNvSpPr/>
          <p:nvPr/>
        </p:nvSpPr>
        <p:spPr>
          <a:xfrm>
            <a:off x="3513194" y="4856301"/>
            <a:ext cx="109728" cy="1097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xmlns="" id="{07341A17-C130-4EC9-B1E7-DD7482A9132C}"/>
              </a:ext>
            </a:extLst>
          </p:cNvPr>
          <p:cNvCxnSpPr>
            <a:cxnSpLocks/>
            <a:stCxn id="39" idx="7"/>
            <a:endCxn id="24" idx="3"/>
          </p:cNvCxnSpPr>
          <p:nvPr/>
        </p:nvCxnSpPr>
        <p:spPr>
          <a:xfrm flipV="1">
            <a:off x="2253994" y="4949960"/>
            <a:ext cx="539441" cy="30685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xmlns="" id="{3B1A494B-6A44-447D-9DF0-3DDEA328A0ED}"/>
              </a:ext>
            </a:extLst>
          </p:cNvPr>
          <p:cNvCxnSpPr>
            <a:cxnSpLocks/>
            <a:stCxn id="24" idx="6"/>
            <a:endCxn id="43" idx="2"/>
          </p:cNvCxnSpPr>
          <p:nvPr/>
        </p:nvCxnSpPr>
        <p:spPr>
          <a:xfrm>
            <a:off x="2887094" y="4911165"/>
            <a:ext cx="6261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xmlns="" id="{0B99EE47-ECA7-4029-96B9-EF89FF0B47B6}"/>
              </a:ext>
            </a:extLst>
          </p:cNvPr>
          <p:cNvSpPr txBox="1"/>
          <p:nvPr/>
        </p:nvSpPr>
        <p:spPr>
          <a:xfrm>
            <a:off x="2700999" y="5017217"/>
            <a:ext cx="4701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xmlns="" id="{79124BB1-1D53-425F-8CA4-DEE7BD6A0220}"/>
              </a:ext>
            </a:extLst>
          </p:cNvPr>
          <p:cNvSpPr txBox="1"/>
          <p:nvPr/>
        </p:nvSpPr>
        <p:spPr>
          <a:xfrm>
            <a:off x="3434576" y="5020657"/>
            <a:ext cx="413681" cy="380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endParaRPr lang="en-US" i="1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xmlns="" id="{D6A7AFE8-2195-4EFE-876A-58731D7234A8}"/>
              </a:ext>
            </a:extLst>
          </p:cNvPr>
          <p:cNvSpPr/>
          <p:nvPr/>
        </p:nvSpPr>
        <p:spPr>
          <a:xfrm>
            <a:off x="5809845" y="4170870"/>
            <a:ext cx="48773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Update Rule: </a:t>
            </a:r>
            <a:r>
              <a:rPr lang="en-US" sz="2800" dirty="0">
                <a:solidFill>
                  <a:srgbClr val="0000FF"/>
                </a:solidFill>
              </a:rPr>
              <a:t>Marginalization</a:t>
            </a:r>
            <a:endParaRPr lang="en-US" sz="2400" dirty="0">
              <a:solidFill>
                <a:srgbClr val="0000FF"/>
              </a:solidFill>
            </a:endParaRPr>
          </a:p>
        </p:txBody>
      </p:sp>
      <p:graphicFrame>
        <p:nvGraphicFramePr>
          <p:cNvPr id="72" name="Object 71">
            <a:extLst>
              <a:ext uri="{FF2B5EF4-FFF2-40B4-BE49-F238E27FC236}">
                <a16:creationId xmlns:a16="http://schemas.microsoft.com/office/drawing/2014/main" xmlns="" id="{3E12F212-0E29-412E-B9F9-8AFABC2318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8271967"/>
              </p:ext>
            </p:extLst>
          </p:nvPr>
        </p:nvGraphicFramePr>
        <p:xfrm>
          <a:off x="6139792" y="4792663"/>
          <a:ext cx="479901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7" name="Equation" r:id="rId5" imgW="2666880" imgH="380880" progId="Equation.DSMT4">
                  <p:embed/>
                </p:oleObj>
              </mc:Choice>
              <mc:Fallback>
                <p:oleObj name="Equation" r:id="rId5" imgW="2666880" imgH="3808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xmlns="" id="{6B520CD5-490F-4F29-B0A6-FB8A934325D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139792" y="4792663"/>
                        <a:ext cx="4799013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" name="Object 72">
            <a:extLst>
              <a:ext uri="{FF2B5EF4-FFF2-40B4-BE49-F238E27FC236}">
                <a16:creationId xmlns:a16="http://schemas.microsoft.com/office/drawing/2014/main" xmlns="" id="{8DE93354-8B6D-4185-9466-853C08DB0A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970149"/>
              </p:ext>
            </p:extLst>
          </p:nvPr>
        </p:nvGraphicFramePr>
        <p:xfrm>
          <a:off x="6182711" y="5534025"/>
          <a:ext cx="3382962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8" name="Equation" r:id="rId7" imgW="1879560" imgH="380880" progId="Equation.DSMT4">
                  <p:embed/>
                </p:oleObj>
              </mc:Choice>
              <mc:Fallback>
                <p:oleObj name="Equation" r:id="rId7" imgW="1879560" imgH="380880" progId="Equation.DSMT4">
                  <p:embed/>
                  <p:pic>
                    <p:nvPicPr>
                      <p:cNvPr id="72" name="Object 71">
                        <a:extLst>
                          <a:ext uri="{FF2B5EF4-FFF2-40B4-BE49-F238E27FC236}">
                            <a16:creationId xmlns:a16="http://schemas.microsoft.com/office/drawing/2014/main" xmlns="" id="{3E12F212-0E29-412E-B9F9-8AFABC2318C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182711" y="5534025"/>
                        <a:ext cx="3382962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" name="Rectangle 73">
            <a:extLst>
              <a:ext uri="{FF2B5EF4-FFF2-40B4-BE49-F238E27FC236}">
                <a16:creationId xmlns:a16="http://schemas.microsoft.com/office/drawing/2014/main" xmlns="" id="{A2EC64C0-98DA-4D17-AB03-17C28A2C1C4C}"/>
              </a:ext>
            </a:extLst>
          </p:cNvPr>
          <p:cNvSpPr/>
          <p:nvPr/>
        </p:nvSpPr>
        <p:spPr>
          <a:xfrm>
            <a:off x="6100614" y="6110823"/>
            <a:ext cx="48773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Provably equivalent to BP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13885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44D6CFF-B0A3-4138-A1BF-CE32EB486BBC}"/>
              </a:ext>
            </a:extLst>
          </p:cNvPr>
          <p:cNvSpPr txBox="1"/>
          <p:nvPr/>
        </p:nvSpPr>
        <p:spPr>
          <a:xfrm>
            <a:off x="875254" y="940862"/>
            <a:ext cx="1032357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How does this relate to MCMC?</a:t>
            </a:r>
            <a:endParaRPr lang="en-US" sz="2800" dirty="0"/>
          </a:p>
          <a:p>
            <a:endParaRPr lang="en-US" sz="2000" dirty="0"/>
          </a:p>
          <a:p>
            <a:r>
              <a:rPr lang="en-US" sz="2800" dirty="0"/>
              <a:t>Chapman-Kolmogorov</a:t>
            </a:r>
            <a:endParaRPr lang="en-US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48510220-FA16-46A9-9A78-692B94E2E161}"/>
              </a:ext>
            </a:extLst>
          </p:cNvPr>
          <p:cNvSpPr txBox="1"/>
          <p:nvPr/>
        </p:nvSpPr>
        <p:spPr>
          <a:xfrm>
            <a:off x="10635897" y="6143180"/>
            <a:ext cx="14881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Lecture BP-09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284BCF85-9E50-446B-9821-A4B268732863}"/>
              </a:ext>
            </a:extLst>
          </p:cNvPr>
          <p:cNvSpPr/>
          <p:nvPr/>
        </p:nvSpPr>
        <p:spPr>
          <a:xfrm>
            <a:off x="4644180" y="1788706"/>
            <a:ext cx="64238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ym typeface="Wingdings" panose="05000000000000000000" pitchFamily="2" charset="2"/>
              </a:rPr>
              <a:t></a:t>
            </a:r>
            <a:r>
              <a:rPr lang="en-US" sz="2400" dirty="0"/>
              <a:t>A deterministic form of Gibbs sampling</a:t>
            </a:r>
            <a:endParaRPr lang="en-US" sz="2000" dirty="0">
              <a:solidFill>
                <a:srgbClr val="0000FF"/>
              </a:solidFill>
            </a:endParaRP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xmlns="" id="{C55A20D1-B27C-4B44-8C8B-00549622B7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6370343"/>
              </p:ext>
            </p:extLst>
          </p:nvPr>
        </p:nvGraphicFramePr>
        <p:xfrm>
          <a:off x="1980355" y="2313846"/>
          <a:ext cx="3082925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5" name="Equation" r:id="rId3" imgW="1714320" imgH="342720" progId="Equation.DSMT4">
                  <p:embed/>
                </p:oleObj>
              </mc:Choice>
              <mc:Fallback>
                <p:oleObj name="Equation" r:id="rId3" imgW="1714320" imgH="34272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xmlns="" id="{ACF97352-9987-4A46-B8E0-A4597338CB4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80355" y="2313846"/>
                        <a:ext cx="3082925" cy="6175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24F7D77D-D00F-4C58-B03D-5C70FF496B61}"/>
              </a:ext>
            </a:extLst>
          </p:cNvPr>
          <p:cNvSpPr/>
          <p:nvPr/>
        </p:nvSpPr>
        <p:spPr>
          <a:xfrm>
            <a:off x="5510955" y="2313846"/>
            <a:ext cx="29948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K</a:t>
            </a:r>
            <a:r>
              <a:rPr lang="en-US" sz="2400" dirty="0">
                <a:sym typeface="Wingdings" panose="05000000000000000000" pitchFamily="2" charset="2"/>
              </a:rPr>
              <a:t>: Transition kernel)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90F66F13-7993-4557-8FE4-B8E7923C0A40}"/>
              </a:ext>
            </a:extLst>
          </p:cNvPr>
          <p:cNvSpPr/>
          <p:nvPr/>
        </p:nvSpPr>
        <p:spPr>
          <a:xfrm>
            <a:off x="1275304" y="2952718"/>
            <a:ext cx="63065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This converges to </a:t>
            </a:r>
            <a:r>
              <a:rPr lang="en-US" sz="2400" dirty="0">
                <a:solidFill>
                  <a:srgbClr val="0000FF"/>
                </a:solidFill>
              </a:rPr>
              <a:t>fixed point distribution</a:t>
            </a:r>
            <a:r>
              <a:rPr lang="en-US" sz="2400" dirty="0"/>
              <a:t>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400" dirty="0">
                <a:cs typeface="Times New Roman" panose="02020603050405020304" pitchFamily="18" charset="0"/>
              </a:rPr>
              <a:t> s.t</a:t>
            </a:r>
            <a:endParaRPr lang="en-US" sz="2000" dirty="0">
              <a:cs typeface="Times New Roman" panose="02020603050405020304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43B457EE-FAA2-4BAA-89F7-D96E7457A791}"/>
              </a:ext>
            </a:extLst>
          </p:cNvPr>
          <p:cNvSpPr/>
          <p:nvPr/>
        </p:nvSpPr>
        <p:spPr>
          <a:xfrm>
            <a:off x="1358055" y="3522104"/>
            <a:ext cx="915754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ym typeface="Wingdings" panose="05000000000000000000" pitchFamily="2" charset="2"/>
              </a:rPr>
              <a:t>MCMC estimates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dirty="0">
                <a:sym typeface="Wingdings" panose="05000000000000000000" pitchFamily="2" charset="2"/>
              </a:rPr>
              <a:t>by </a:t>
            </a:r>
            <a:r>
              <a:rPr lang="en-US" sz="2400" dirty="0">
                <a:solidFill>
                  <a:srgbClr val="0000FF"/>
                </a:solidFill>
                <a:sym typeface="Wingdings" panose="05000000000000000000" pitchFamily="2" charset="2"/>
              </a:rPr>
              <a:t>repeatedly sampling</a:t>
            </a:r>
            <a:r>
              <a:rPr lang="en-US" sz="2400" dirty="0">
                <a:sym typeface="Wingdings" panose="05000000000000000000" pitchFamily="2" charset="2"/>
              </a:rPr>
              <a:t> from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’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endParaRPr lang="en-US" sz="2000" dirty="0">
              <a:solidFill>
                <a:srgbClr val="0000FF"/>
              </a:solidFill>
            </a:endParaRPr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xmlns="" id="{8389CD0A-DBE1-4AC3-8E1E-42E8676FA8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083870"/>
              </p:ext>
            </p:extLst>
          </p:nvPr>
        </p:nvGraphicFramePr>
        <p:xfrm>
          <a:off x="7581900" y="2973535"/>
          <a:ext cx="2740025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6" name="Equation" r:id="rId5" imgW="1523880" imgH="342720" progId="Equation.DSMT4">
                  <p:embed/>
                </p:oleObj>
              </mc:Choice>
              <mc:Fallback>
                <p:oleObj name="Equation" r:id="rId5" imgW="1523880" imgH="34272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xmlns="" id="{C55A20D1-B27C-4B44-8C8B-00549622B7C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581900" y="2973535"/>
                        <a:ext cx="2740025" cy="6175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E8CEAF41-43F4-4D5F-8AA4-9097AAB100ED}"/>
              </a:ext>
            </a:extLst>
          </p:cNvPr>
          <p:cNvSpPr/>
          <p:nvPr/>
        </p:nvSpPr>
        <p:spPr>
          <a:xfrm>
            <a:off x="1834305" y="4033314"/>
            <a:ext cx="915754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ym typeface="Wingdings" panose="05000000000000000000" pitchFamily="2" charset="2"/>
              </a:rPr>
              <a:t>Recall that Gibbs Sampler</a:t>
            </a:r>
            <a:endParaRPr lang="en-US" sz="2000" dirty="0">
              <a:solidFill>
                <a:srgbClr val="0000FF"/>
              </a:solidFill>
            </a:endParaRPr>
          </a:p>
        </p:txBody>
      </p: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xmlns="" id="{DE213BB7-8FE7-4157-9648-2BB9028573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8980085"/>
              </p:ext>
            </p:extLst>
          </p:nvPr>
        </p:nvGraphicFramePr>
        <p:xfrm>
          <a:off x="5222875" y="4089045"/>
          <a:ext cx="337978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7" name="Equation" r:id="rId7" imgW="1879560" imgH="253800" progId="Equation.DSMT4">
                  <p:embed/>
                </p:oleObj>
              </mc:Choice>
              <mc:Fallback>
                <p:oleObj name="Equation" r:id="rId7" imgW="1879560" imgH="253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xmlns="" id="{C55A20D1-B27C-4B44-8C8B-00549622B7C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222875" y="4089045"/>
                        <a:ext cx="3379788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D472C90E-6AEE-40F5-9E10-6B154574B8BC}"/>
              </a:ext>
            </a:extLst>
          </p:cNvPr>
          <p:cNvSpPr/>
          <p:nvPr/>
        </p:nvSpPr>
        <p:spPr>
          <a:xfrm>
            <a:off x="1834305" y="4554548"/>
            <a:ext cx="915754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ym typeface="Wingdings" panose="05000000000000000000" pitchFamily="2" charset="2"/>
              </a:rPr>
              <a:t>Substituting the Gibbs sampler into the Chapman-Kolmogorov equation</a:t>
            </a:r>
            <a:endParaRPr lang="en-US" sz="2000" dirty="0">
              <a:solidFill>
                <a:srgbClr val="0000FF"/>
              </a:solidFill>
            </a:endParaRPr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xmlns="" id="{8B4A86F5-731C-4716-870B-63922470C4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2050119"/>
              </p:ext>
            </p:extLst>
          </p:nvPr>
        </p:nvGraphicFramePr>
        <p:xfrm>
          <a:off x="3501974" y="4948985"/>
          <a:ext cx="4017962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8" name="Equation" r:id="rId9" imgW="2234880" imgH="380880" progId="Equation.DSMT4">
                  <p:embed/>
                </p:oleObj>
              </mc:Choice>
              <mc:Fallback>
                <p:oleObj name="Equation" r:id="rId9" imgW="2234880" imgH="3808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xmlns="" id="{C55A20D1-B27C-4B44-8C8B-00549622B7C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501974" y="4948985"/>
                        <a:ext cx="4017962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2321FC63-D738-4511-9056-8D9EE6AF2259}"/>
              </a:ext>
            </a:extLst>
          </p:cNvPr>
          <p:cNvSpPr/>
          <p:nvPr/>
        </p:nvSpPr>
        <p:spPr>
          <a:xfrm>
            <a:off x="1910505" y="5567557"/>
            <a:ext cx="915754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ym typeface="Wingdings" panose="05000000000000000000" pitchFamily="2" charset="2"/>
              </a:rPr>
              <a:t>Replace               by  </a:t>
            </a:r>
            <a:endParaRPr lang="en-US" sz="2000" dirty="0">
              <a:solidFill>
                <a:srgbClr val="0000FF"/>
              </a:solidFill>
            </a:endParaRPr>
          </a:p>
        </p:txBody>
      </p:sp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xmlns="" id="{9959DA8C-0F50-441D-B21E-23BA301288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0031175"/>
              </p:ext>
            </p:extLst>
          </p:nvPr>
        </p:nvGraphicFramePr>
        <p:xfrm>
          <a:off x="3022549" y="5593130"/>
          <a:ext cx="958850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9" name="Equation" r:id="rId11" imgW="533160" imgH="241200" progId="Equation.DSMT4">
                  <p:embed/>
                </p:oleObj>
              </mc:Choice>
              <mc:Fallback>
                <p:oleObj name="Equation" r:id="rId11" imgW="533160" imgH="2412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xmlns="" id="{8B4A86F5-731C-4716-870B-63922470C42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022549" y="5593130"/>
                        <a:ext cx="958850" cy="434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xmlns="" id="{2E1C31BA-FD25-4E22-8230-020A6EF97C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6980230"/>
              </p:ext>
            </p:extLst>
          </p:nvPr>
        </p:nvGraphicFramePr>
        <p:xfrm>
          <a:off x="4460824" y="5584825"/>
          <a:ext cx="2356992" cy="5892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0" name="Equation" r:id="rId13" imgW="1473120" imgH="368280" progId="Equation.DSMT4">
                  <p:embed/>
                </p:oleObj>
              </mc:Choice>
              <mc:Fallback>
                <p:oleObj name="Equation" r:id="rId13" imgW="1473120" imgH="3682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xmlns="" id="{8389CD0A-DBE1-4AC3-8E1E-42E8676FA8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460824" y="5584825"/>
                        <a:ext cx="2356992" cy="5892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xmlns="" id="{60606781-1744-4015-AC4C-4F88A97133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0233682"/>
              </p:ext>
            </p:extLst>
          </p:nvPr>
        </p:nvGraphicFramePr>
        <p:xfrm>
          <a:off x="4411662" y="6146800"/>
          <a:ext cx="3291840" cy="6094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1" name="Equation" r:id="rId15" imgW="2057400" imgH="380880" progId="Equation.DSMT4">
                  <p:embed/>
                </p:oleObj>
              </mc:Choice>
              <mc:Fallback>
                <p:oleObj name="Equation" r:id="rId15" imgW="2057400" imgH="3808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xmlns="" id="{2E1C31BA-FD25-4E22-8230-020A6EF97C3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411662" y="6146800"/>
                        <a:ext cx="3291840" cy="6094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E3ED54FB-0ABC-4B51-B595-137EAB054648}"/>
              </a:ext>
            </a:extLst>
          </p:cNvPr>
          <p:cNvSpPr/>
          <p:nvPr/>
        </p:nvSpPr>
        <p:spPr>
          <a:xfrm>
            <a:off x="3904354" y="6101303"/>
            <a:ext cx="5564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ym typeface="Wingdings" panose="05000000000000000000" pitchFamily="2" charset="2"/>
              </a:rPr>
              <a:t>or </a:t>
            </a:r>
            <a:endParaRPr lang="en-US" sz="2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055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70C0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2468</TotalTime>
  <Words>805</Words>
  <Application>Microsoft Office PowerPoint</Application>
  <PresentationFormat>Widescreen</PresentationFormat>
  <Paragraphs>134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Wingdings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Seyoun Park</dc:creator>
  <cp:lastModifiedBy>Alan Yuille</cp:lastModifiedBy>
  <cp:revision>141</cp:revision>
  <dcterms:created xsi:type="dcterms:W3CDTF">2018-02-02T16:11:04Z</dcterms:created>
  <dcterms:modified xsi:type="dcterms:W3CDTF">2018-03-02T21:44:41Z</dcterms:modified>
</cp:coreProperties>
</file>