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59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5314" autoAdjust="0"/>
  </p:normalViewPr>
  <p:slideViewPr>
    <p:cSldViewPr snapToGrid="0">
      <p:cViewPr varScale="1">
        <p:scale>
          <a:sx n="56" d="100"/>
          <a:sy n="56" d="100"/>
        </p:scale>
        <p:origin x="42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453E5-464B-4110-B677-6085E2767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65A61D-963B-44DD-9634-543AFFAC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1E9BE1-BFE3-431F-8414-475FAD58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67A362-56C3-4E42-BD21-062732D2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20C971-017E-4BD0-8FD2-8F972874B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F2EF78-2DCC-443B-8EFA-83C0DF597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F1C873-C4B1-48C2-8698-D3693441A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8C3371-C094-4770-9F73-6379667A5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DDF433-AACD-4F9E-ABEC-0C133E42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ABB471-1D48-47D9-AFB6-D1AA4653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0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9F82B8D-689C-429E-B686-68D640621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99ACC3-2F93-45BD-B105-DA1B62FB5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FBD9E9-35A2-49FB-9591-1D52ADC2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7FC7D5-CCA7-4581-A054-DDBA0FC5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4E8793-1B94-409D-8536-C4E730375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DA289A-DD52-4FD3-BD98-0277FB37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375357-E83C-4021-8C8B-F5734CD1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E4B0A4-EBEF-4B5C-A494-B1250513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E6A9D7-94C4-4403-BDC4-4B73CB79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120156-0A9D-4879-B57F-BAB35D9F9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6DA0CD-598E-4166-A37A-13D142195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6453AF-0C19-414C-B624-0EB639AA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29FA11-72D3-4615-AC6F-B5876FD8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0ED150-DB70-40F6-ADB0-01868D6A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3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CA5168-E20D-41AF-A51F-CF150822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47EC23-A82D-4FFE-B8DE-191328D2A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C79D5E-A0FB-4ADC-AB61-9F2D45AB5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4DF536-93ED-4F96-8441-E254965A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584940-60F0-4FE6-920A-EB8CAB68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F752EB6-15CD-43EB-A1EF-137B68BD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3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FED04-8675-4F30-92FF-981E4292B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DAD59B-F745-4007-A5FF-990F9596B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DC1DAB-FE1A-4509-8E5C-A06AF9A76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F6389F-021F-4B28-AF77-59BEE6CEF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C5EA74-9E08-4D54-AA10-E93AE6527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3D7874-9870-4FB0-932A-7C5568F0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B7193B7-D63D-4F45-B0D4-52A6A618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663F12-B94C-4741-AB0E-BF693B3D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9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2F706-B64A-4EEE-BC7A-0C1401137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F2BFA9-7BC6-45A3-AAA2-1A544D08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4A0CCA-10C9-4853-9E10-E7C3F198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4D187E-D084-41ED-A573-16227598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79DF52-CC00-4DF0-9E99-7FB51026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BC14458-A8C8-4F4D-9432-1C3A78AC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D2A309-77A4-4557-BE8C-D306C9C9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6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03D65-1261-47A3-B96B-0FBF04A0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439E83-F39A-4829-8E8D-9E4EE99EA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9A3C06-2EDF-41BA-88BB-108682951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C3A1F8-8993-4B60-810E-D0B4ECF1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2A7FCA-BBB0-4440-8ECC-68BE346F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A8F648-1D0A-4A4D-BE0A-CA2BCCE2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6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F8CA9-FA1D-400F-A92A-B933D6734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CABEE0F-1947-4B57-B206-B81CB09B4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99D8C9-C6ED-4171-8DB6-6B99BFC67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49F9D0-BC83-4DEF-A2F1-DDA1A7CE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335B2E-58A2-40F2-8646-2CA74A6F3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918E2F-92A4-4232-9B0E-DF70FEB9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4B421C-417F-4578-8BF1-94B6268F0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40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167C26-2BA8-455C-AF76-DF446808B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C916-1595-40F6-82E7-F2F20BC02B2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74958C-6E9B-485D-8A16-2F662819C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2EA571-4971-4290-B32C-A79264E38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6F3E-9850-4D6A-AE0D-AB3336DC1D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BDFD405-E506-45E5-B4EF-5888A3A095ED}"/>
              </a:ext>
            </a:extLst>
          </p:cNvPr>
          <p:cNvSpPr txBox="1"/>
          <p:nvPr userDrawn="1"/>
        </p:nvSpPr>
        <p:spPr>
          <a:xfrm>
            <a:off x="385482" y="197224"/>
            <a:ext cx="3632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ision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as </a:t>
            </a:r>
            <a:r>
              <a:rPr lang="en-US" sz="2400" dirty="0">
                <a:solidFill>
                  <a:schemeClr val="accent1"/>
                </a:solidFill>
              </a:rPr>
              <a:t>B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ayesian </a:t>
            </a:r>
            <a:r>
              <a:rPr lang="en-US" sz="2400" dirty="0">
                <a:solidFill>
                  <a:schemeClr val="accent1"/>
                </a:solidFill>
              </a:rPr>
              <a:t>I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nference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2" name="Picture 4" descr="Image result">
            <a:extLst>
              <a:ext uri="{FF2B5EF4-FFF2-40B4-BE49-F238E27FC236}">
                <a16:creationId xmlns:a16="http://schemas.microsoft.com/office/drawing/2014/main" xmlns="" id="{AAC72505-A342-4AC3-8AB3-2AACC476A4C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1" t="26576" r="9328" b="27070"/>
          <a:stretch/>
        </p:blipFill>
        <p:spPr bwMode="auto">
          <a:xfrm>
            <a:off x="9726306" y="87234"/>
            <a:ext cx="2380618" cy="57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33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145DC8-9991-454C-A703-99DBB7DE8840}"/>
              </a:ext>
            </a:extLst>
          </p:cNvPr>
          <p:cNvSpPr txBox="1"/>
          <p:nvPr/>
        </p:nvSpPr>
        <p:spPr>
          <a:xfrm>
            <a:off x="10635897" y="6318504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1A5266E-D74B-49D3-91E8-96AAE5836630}"/>
              </a:ext>
            </a:extLst>
          </p:cNvPr>
          <p:cNvSpPr txBox="1"/>
          <p:nvPr/>
        </p:nvSpPr>
        <p:spPr>
          <a:xfrm>
            <a:off x="875254" y="940862"/>
            <a:ext cx="97606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Deterministic Algorithms</a:t>
            </a:r>
            <a:endParaRPr lang="en-US" sz="2800" dirty="0"/>
          </a:p>
          <a:p>
            <a:endParaRPr lang="en-US" sz="2800" dirty="0"/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xmlns="" id="{FBBEED94-FC20-4E07-8692-2D4AEB56F7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465609"/>
              </p:ext>
            </p:extLst>
          </p:nvPr>
        </p:nvGraphicFramePr>
        <p:xfrm>
          <a:off x="4056701" y="1671448"/>
          <a:ext cx="3908736" cy="79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3" imgW="2171520" imgH="444240" progId="Equation.DSMT4">
                  <p:embed/>
                </p:oleObj>
              </mc:Choice>
              <mc:Fallback>
                <p:oleObj name="Equation" r:id="rId3" imgW="2171520" imgH="4442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xmlns="" id="{FBBEED94-FC20-4E07-8692-2D4AEB56F7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6701" y="1671448"/>
                        <a:ext cx="3908736" cy="799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F2157EC6-5EF9-4862-8A4E-CF1AA498BD19}"/>
              </a:ext>
            </a:extLst>
          </p:cNvPr>
          <p:cNvGrpSpPr/>
          <p:nvPr/>
        </p:nvGrpSpPr>
        <p:grpSpPr>
          <a:xfrm>
            <a:off x="326458" y="2471080"/>
            <a:ext cx="2903747" cy="1689552"/>
            <a:chOff x="797105" y="2471080"/>
            <a:chExt cx="2903747" cy="1689552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585B1C7C-D775-405D-86D1-440925DE35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80717" y="299263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B3035CF2-E7E9-4506-AC5A-AB78D69CA5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69717" y="299263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C583A6E2-DC69-4701-B055-5125A68DF8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34601" y="3656893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2C6E5670-000C-4329-BA68-1C64BF5A9806}"/>
                </a:ext>
              </a:extLst>
            </p:cNvPr>
            <p:cNvCxnSpPr>
              <a:stCxn id="3" idx="6"/>
              <a:endCxn id="6" idx="2"/>
            </p:cNvCxnSpPr>
            <p:nvPr/>
          </p:nvCxnSpPr>
          <p:spPr>
            <a:xfrm>
              <a:off x="1872157" y="3038358"/>
              <a:ext cx="7975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9A94E62B-785F-42BA-B9DA-4480AF3EA18F}"/>
                </a:ext>
              </a:extLst>
            </p:cNvPr>
            <p:cNvCxnSpPr>
              <a:cxnSpLocks/>
              <a:stCxn id="3" idx="5"/>
              <a:endCxn id="7" idx="1"/>
            </p:cNvCxnSpPr>
            <p:nvPr/>
          </p:nvCxnSpPr>
          <p:spPr>
            <a:xfrm>
              <a:off x="1858766" y="3070687"/>
              <a:ext cx="389226" cy="59959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FB5486C8-2784-410F-B8EF-52297A7320DD}"/>
                </a:ext>
              </a:extLst>
            </p:cNvPr>
            <p:cNvCxnSpPr>
              <a:stCxn id="7" idx="7"/>
              <a:endCxn id="6" idx="3"/>
            </p:cNvCxnSpPr>
            <p:nvPr/>
          </p:nvCxnSpPr>
          <p:spPr>
            <a:xfrm flipV="1">
              <a:off x="2312650" y="3070687"/>
              <a:ext cx="370458" cy="59959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xmlns="" id="{D6F4BA58-747A-4D51-B06D-84A3AEC6C71D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1780717" y="2471080"/>
            <a:ext cx="1015488" cy="385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1" name="Equation" r:id="rId5" imgW="634680" imgH="241200" progId="Equation.DSMT4">
                    <p:embed/>
                  </p:oleObj>
                </mc:Choice>
                <mc:Fallback>
                  <p:oleObj name="Equation" r:id="rId5" imgW="634680" imgH="241200" progId="Equation.DSMT4">
                    <p:embed/>
                    <p:pic>
                      <p:nvPicPr>
                        <p:cNvPr id="15" name="Object 14">
                          <a:extLst>
                            <a:ext uri="{FF2B5EF4-FFF2-40B4-BE49-F238E27FC236}">
                              <a16:creationId xmlns:a16="http://schemas.microsoft.com/office/drawing/2014/main" xmlns="" id="{D6F4BA58-747A-4D51-B06D-84A3AEC6C71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80717" y="2471080"/>
                          <a:ext cx="1015488" cy="3859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>
              <a:extLst>
                <a:ext uri="{FF2B5EF4-FFF2-40B4-BE49-F238E27FC236}">
                  <a16:creationId xmlns:a16="http://schemas.microsoft.com/office/drawing/2014/main" xmlns="" id="{27ADD641-ABA3-4C17-A36C-460C41B243BB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797105" y="3313319"/>
            <a:ext cx="1036224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2" name="Equation" r:id="rId7" imgW="647640" imgH="228600" progId="Equation.DSMT4">
                    <p:embed/>
                  </p:oleObj>
                </mc:Choice>
                <mc:Fallback>
                  <p:oleObj name="Equation" r:id="rId7" imgW="647640" imgH="228600" progId="Equation.DSMT4">
                    <p:embed/>
                    <p:pic>
                      <p:nvPicPr>
                        <p:cNvPr id="18" name="Object 17">
                          <a:extLst>
                            <a:ext uri="{FF2B5EF4-FFF2-40B4-BE49-F238E27FC236}">
                              <a16:creationId xmlns:a16="http://schemas.microsoft.com/office/drawing/2014/main" xmlns="" id="{27ADD641-ABA3-4C17-A36C-460C41B243B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97105" y="3313319"/>
                          <a:ext cx="1036224" cy="3657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xmlns="" id="{8F1B739B-41CF-4D85-B8ED-58B20402D44B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2603572" y="3266746"/>
            <a:ext cx="1097280" cy="385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3" name="Equation" r:id="rId9" imgW="685800" imgH="241200" progId="Equation.DSMT4">
                    <p:embed/>
                  </p:oleObj>
                </mc:Choice>
                <mc:Fallback>
                  <p:oleObj name="Equation" r:id="rId9" imgW="685800" imgH="24120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xmlns="" id="{8F1B739B-41CF-4D85-B8ED-58B20402D44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603572" y="3266746"/>
                          <a:ext cx="1097280" cy="3859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136A08B0-FD88-4EEA-8260-B3198E94EA9A}"/>
                </a:ext>
              </a:extLst>
            </p:cNvPr>
            <p:cNvSpPr txBox="1"/>
            <p:nvPr/>
          </p:nvSpPr>
          <p:spPr>
            <a:xfrm>
              <a:off x="1510353" y="2843731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FC35793C-9B4A-4129-8007-9D93C27DEF4B}"/>
                </a:ext>
              </a:extLst>
            </p:cNvPr>
            <p:cNvSpPr txBox="1"/>
            <p:nvPr/>
          </p:nvSpPr>
          <p:spPr>
            <a:xfrm>
              <a:off x="2820902" y="2833818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AC42BD1D-FA64-4F1A-B3BB-FAF28FA721FB}"/>
                </a:ext>
              </a:extLst>
            </p:cNvPr>
            <p:cNvSpPr txBox="1"/>
            <p:nvPr/>
          </p:nvSpPr>
          <p:spPr>
            <a:xfrm>
              <a:off x="2155928" y="37913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</p:grp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86DC1572-C7E5-4EF4-A409-A210E9F21F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232022"/>
              </p:ext>
            </p:extLst>
          </p:nvPr>
        </p:nvGraphicFramePr>
        <p:xfrm>
          <a:off x="10689383" y="2452862"/>
          <a:ext cx="105092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11" imgW="583920" imgH="342720" progId="Equation.DSMT4">
                  <p:embed/>
                </p:oleObj>
              </mc:Choice>
              <mc:Fallback>
                <p:oleObj name="Equation" r:id="rId11" imgW="583920" imgH="34272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xmlns="" id="{86DC1572-C7E5-4EF4-A409-A210E9F21F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689383" y="2452862"/>
                        <a:ext cx="105092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82C5053-1BD9-4383-8350-95BED654F610}"/>
              </a:ext>
            </a:extLst>
          </p:cNvPr>
          <p:cNvSpPr txBox="1"/>
          <p:nvPr/>
        </p:nvSpPr>
        <p:spPr>
          <a:xfrm>
            <a:off x="8205888" y="1809654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MRF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4B377B8-8E2B-4D97-9A7B-6C2E040E4D42}"/>
              </a:ext>
            </a:extLst>
          </p:cNvPr>
          <p:cNvSpPr txBox="1"/>
          <p:nvPr/>
        </p:nvSpPr>
        <p:spPr>
          <a:xfrm>
            <a:off x="3496189" y="2452862"/>
            <a:ext cx="7449499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Suppose, we want to estimate the marginal distributions</a:t>
            </a:r>
          </a:p>
          <a:p>
            <a:pPr>
              <a:spcBef>
                <a:spcPts val="1000"/>
              </a:spcBef>
            </a:pPr>
            <a:r>
              <a:rPr lang="en-US" sz="2400" dirty="0"/>
              <a:t>or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4A4E2DB-F729-4E6B-8B63-A92C55A61286}"/>
              </a:ext>
            </a:extLst>
          </p:cNvPr>
          <p:cNvSpPr txBox="1"/>
          <p:nvPr/>
        </p:nvSpPr>
        <p:spPr>
          <a:xfrm>
            <a:off x="3881671" y="3670284"/>
            <a:ext cx="7449499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400" dirty="0"/>
              <a:t>If the graph is a </a:t>
            </a:r>
            <a:r>
              <a:rPr lang="en-US" sz="2400" dirty="0">
                <a:solidFill>
                  <a:srgbClr val="0000FF"/>
                </a:solidFill>
              </a:rPr>
              <a:t>polytre</a:t>
            </a:r>
            <a:r>
              <a:rPr lang="en-US" sz="2400" dirty="0"/>
              <a:t>e (i.e. no closed loops), then we can use </a:t>
            </a:r>
            <a:r>
              <a:rPr lang="en-US" sz="2400" dirty="0">
                <a:solidFill>
                  <a:srgbClr val="0000FF"/>
                </a:solidFill>
              </a:rPr>
              <a:t>dynamic programming 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en-US" sz="2400" dirty="0">
                <a:sym typeface="Wingdings" panose="05000000000000000000" pitchFamily="2" charset="2"/>
              </a:rPr>
              <a:t>This cannot be applied if the graph has closed loops.</a:t>
            </a:r>
          </a:p>
          <a:p>
            <a:pPr>
              <a:spcAft>
                <a:spcPts val="1000"/>
              </a:spcAft>
            </a:pPr>
            <a:endParaRPr lang="en-US" sz="2400" dirty="0">
              <a:sym typeface="Wingdings" panose="05000000000000000000" pitchFamily="2" charset="2"/>
            </a:endParaRP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xmlns="" id="{BF09125B-03E7-4646-B532-99F0DC5CAE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196097"/>
              </p:ext>
            </p:extLst>
          </p:nvPr>
        </p:nvGraphicFramePr>
        <p:xfrm>
          <a:off x="4027765" y="2987968"/>
          <a:ext cx="23304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tion" r:id="rId13" imgW="1295280" imgH="304560" progId="Equation.DSMT4">
                  <p:embed/>
                </p:oleObj>
              </mc:Choice>
              <mc:Fallback>
                <p:oleObj name="Equation" r:id="rId13" imgW="1295280" imgH="30456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xmlns="" id="{BF09125B-03E7-4646-B532-99F0DC5CAE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27765" y="2987968"/>
                        <a:ext cx="2330450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1266A05-0F2B-48A3-A5CF-2E44963850B4}"/>
              </a:ext>
            </a:extLst>
          </p:cNvPr>
          <p:cNvSpPr/>
          <p:nvPr/>
        </p:nvSpPr>
        <p:spPr>
          <a:xfrm>
            <a:off x="931256" y="5243180"/>
            <a:ext cx="10443882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400" dirty="0">
                <a:sym typeface="Wingdings" panose="05000000000000000000" pitchFamily="2" charset="2"/>
              </a:rPr>
              <a:t>Here we describe a popular algorithm –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belief propagation</a:t>
            </a:r>
            <a:r>
              <a:rPr lang="en-US" sz="2400" dirty="0">
                <a:sym typeface="Wingdings" panose="05000000000000000000" pitchFamily="2" charset="2"/>
              </a:rPr>
              <a:t> – that gives correct results on polytrees, and empirically good approximations most of time on graphs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sym typeface="Wingdings" panose="05000000000000000000" pitchFamily="2" charset="2"/>
              </a:rPr>
              <a:t>And we will show the relation to MCMC</a:t>
            </a:r>
          </a:p>
        </p:txBody>
      </p:sp>
    </p:spTree>
    <p:extLst>
      <p:ext uri="{BB962C8B-B14F-4D97-AF65-F5344CB8AC3E}">
        <p14:creationId xmlns:p14="http://schemas.microsoft.com/office/powerpoint/2010/main" val="24268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27B703-EB23-4F4C-9A58-E68862FDE969}"/>
              </a:ext>
            </a:extLst>
          </p:cNvPr>
          <p:cNvSpPr txBox="1"/>
          <p:nvPr/>
        </p:nvSpPr>
        <p:spPr>
          <a:xfrm>
            <a:off x="875254" y="940862"/>
            <a:ext cx="10323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Bethe Free Energy</a:t>
            </a:r>
            <a:endParaRPr lang="en-US" sz="2800" dirty="0"/>
          </a:p>
          <a:p>
            <a:endParaRPr lang="en-US" sz="2000" dirty="0"/>
          </a:p>
          <a:p>
            <a:r>
              <a:rPr lang="en-US" sz="2800" dirty="0"/>
              <a:t>It can be shown that the fixed point of BP correspond to extreme of the </a:t>
            </a:r>
            <a:r>
              <a:rPr lang="en-US" sz="2800" dirty="0">
                <a:solidFill>
                  <a:srgbClr val="0000FF"/>
                </a:solidFill>
              </a:rPr>
              <a:t>Bethe Free Energy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BA905C-3CA3-44D5-990A-E5892BD9B176}"/>
              </a:ext>
            </a:extLst>
          </p:cNvPr>
          <p:cNvSpPr txBox="1"/>
          <p:nvPr/>
        </p:nvSpPr>
        <p:spPr>
          <a:xfrm>
            <a:off x="10635897" y="6143180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BP-10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B15BBF61-A0C7-41C9-8047-D19C3CD0D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881920"/>
              </p:ext>
            </p:extLst>
          </p:nvPr>
        </p:nvGraphicFramePr>
        <p:xfrm>
          <a:off x="1753967" y="2695188"/>
          <a:ext cx="856615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4762440" imgH="482400" progId="Equation.DSMT4">
                  <p:embed/>
                </p:oleObj>
              </mc:Choice>
              <mc:Fallback>
                <p:oleObj name="Equation" r:id="rId3" imgW="4762440" imgH="482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C55A20D1-B27C-4B44-8C8B-00549622B7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3967" y="2695188"/>
                        <a:ext cx="8566150" cy="86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5F745D2-7250-43A2-AF06-0252D8E04304}"/>
              </a:ext>
            </a:extLst>
          </p:cNvPr>
          <p:cNvSpPr/>
          <p:nvPr/>
        </p:nvSpPr>
        <p:spPr>
          <a:xfrm>
            <a:off x="1275303" y="3701148"/>
            <a:ext cx="1018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leads an alternative class of algorithm which seek to directly minimize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8106F68-ACFC-4D38-838A-4230121EAE11}"/>
              </a:ext>
            </a:extLst>
          </p:cNvPr>
          <p:cNvSpPr/>
          <p:nvPr/>
        </p:nvSpPr>
        <p:spPr>
          <a:xfrm>
            <a:off x="1665828" y="4154011"/>
            <a:ext cx="99235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These algorithms are more complex than BP, more time consuming, and do not always give better results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C4BB90A-E485-4BA2-9DA3-372CC02D8B77}"/>
              </a:ext>
            </a:extLst>
          </p:cNvPr>
          <p:cNvSpPr/>
          <p:nvPr/>
        </p:nvSpPr>
        <p:spPr>
          <a:xfrm>
            <a:off x="321013" y="5056266"/>
            <a:ext cx="11470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Note</a:t>
            </a:r>
            <a:r>
              <a:rPr lang="en-US" sz="2800" b="1" dirty="0"/>
              <a:t> </a:t>
            </a:r>
            <a:r>
              <a:rPr lang="en-US" sz="2800" dirty="0" smtClean="0"/>
              <a:t>M. Wainwright defines </a:t>
            </a:r>
            <a:r>
              <a:rPr lang="en-US" sz="2800" dirty="0"/>
              <a:t>a class of convex free energies similar to Bethe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FD8161-E9D8-4416-9EEB-5CB5549C0D6F}"/>
              </a:ext>
            </a:extLst>
          </p:cNvPr>
          <p:cNvSpPr/>
          <p:nvPr/>
        </p:nvSpPr>
        <p:spPr>
          <a:xfrm>
            <a:off x="875254" y="5600682"/>
            <a:ext cx="10916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800100"/>
            <a:r>
              <a:rPr lang="en-US" sz="2800" b="1" dirty="0">
                <a:solidFill>
                  <a:srgbClr val="FF0000"/>
                </a:solidFill>
              </a:rPr>
              <a:t>Note</a:t>
            </a:r>
            <a:r>
              <a:rPr lang="en-US" sz="2800" dirty="0"/>
              <a:t> Junction trees allows DP to be applied to same graphs with closed </a:t>
            </a:r>
            <a:r>
              <a:rPr lang="en-US" sz="2800" dirty="0" smtClean="0"/>
              <a:t>loops (see </a:t>
            </a:r>
            <a:r>
              <a:rPr lang="en-US" sz="2800" dirty="0" err="1" smtClean="0"/>
              <a:t>Lauritzen</a:t>
            </a:r>
            <a:r>
              <a:rPr lang="en-US" sz="2800" dirty="0" smtClean="0"/>
              <a:t> and </a:t>
            </a:r>
            <a:r>
              <a:rPr lang="en-US" sz="2800" dirty="0" err="1" smtClean="0"/>
              <a:t>Spiegelhalter</a:t>
            </a:r>
            <a:r>
              <a:rPr lang="en-US" sz="2800" dirty="0" smtClean="0"/>
              <a:t>).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4B9969-A011-4AEB-9348-BBB4DF90183D}"/>
              </a:ext>
            </a:extLst>
          </p:cNvPr>
          <p:cNvSpPr txBox="1"/>
          <p:nvPr/>
        </p:nvSpPr>
        <p:spPr>
          <a:xfrm>
            <a:off x="875254" y="940862"/>
            <a:ext cx="103235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 range of alternative algorithms</a:t>
            </a:r>
            <a:endParaRPr lang="en-US" sz="2800" dirty="0"/>
          </a:p>
          <a:p>
            <a:endParaRPr lang="en-US" sz="1600" dirty="0"/>
          </a:p>
          <a:p>
            <a:r>
              <a:rPr lang="en-US" sz="2800" dirty="0"/>
              <a:t>The original is </a:t>
            </a:r>
            <a:r>
              <a:rPr lang="en-US" sz="2800" dirty="0" err="1"/>
              <a:t>meanfield</a:t>
            </a:r>
            <a:r>
              <a:rPr lang="en-US" sz="2800" dirty="0"/>
              <a:t> (MFT)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20079-F949-4F70-9EE1-1CF0B7306E97}"/>
              </a:ext>
            </a:extLst>
          </p:cNvPr>
          <p:cNvSpPr txBox="1"/>
          <p:nvPr/>
        </p:nvSpPr>
        <p:spPr>
          <a:xfrm>
            <a:off x="10635897" y="6143180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B729CA-BFD2-4386-B715-E93D0BCBC256}"/>
              </a:ext>
            </a:extLst>
          </p:cNvPr>
          <p:cNvSpPr/>
          <p:nvPr/>
        </p:nvSpPr>
        <p:spPr>
          <a:xfrm>
            <a:off x="1275302" y="2215248"/>
            <a:ext cx="3925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Kulback-Leibler</a:t>
            </a:r>
            <a:r>
              <a:rPr lang="en-US" sz="2400" dirty="0"/>
              <a:t>:    </a:t>
            </a:r>
            <a:r>
              <a:rPr lang="en-US" sz="2400" dirty="0" smtClean="0"/>
              <a:t>Define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6869D4AB-75EB-4B75-B6FF-77812BB1A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101974"/>
              </p:ext>
            </p:extLst>
          </p:nvPr>
        </p:nvGraphicFramePr>
        <p:xfrm>
          <a:off x="4799013" y="2215248"/>
          <a:ext cx="182562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1015920" imgH="342720" progId="Equation.DSMT4">
                  <p:embed/>
                </p:oleObj>
              </mc:Choice>
              <mc:Fallback>
                <p:oleObj name="Equation" r:id="rId3" imgW="1015920" imgH="3427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C55A20D1-B27C-4B44-8C8B-00549622B7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9013" y="2215248"/>
                        <a:ext cx="182562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7454844F-AC0F-4EB4-AED0-0BD90EC125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105028"/>
              </p:ext>
            </p:extLst>
          </p:nvPr>
        </p:nvGraphicFramePr>
        <p:xfrm>
          <a:off x="7211011" y="2077135"/>
          <a:ext cx="27828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5" imgW="1549080" imgH="419040" progId="Equation.DSMT4">
                  <p:embed/>
                </p:oleObj>
              </mc:Choice>
              <mc:Fallback>
                <p:oleObj name="Equation" r:id="rId5" imgW="1549080" imgH="419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6869D4AB-75EB-4B75-B6FF-77812BB1A5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11011" y="2077135"/>
                        <a:ext cx="2782887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01FEE1F-CA84-4042-8024-77868D7737A1}"/>
              </a:ext>
            </a:extLst>
          </p:cNvPr>
          <p:cNvSpPr/>
          <p:nvPr/>
        </p:nvSpPr>
        <p:spPr>
          <a:xfrm>
            <a:off x="1786478" y="2743879"/>
            <a:ext cx="6890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Seek </a:t>
            </a:r>
            <a:r>
              <a:rPr lang="en-US" sz="2400" dirty="0" smtClean="0"/>
              <a:t>to find 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/>
              <a:t> that minimizes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/>
              <a:t> 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8496A39-5554-4FE1-B809-0245BF5DA525}"/>
              </a:ext>
            </a:extLst>
          </p:cNvPr>
          <p:cNvSpPr/>
          <p:nvPr/>
        </p:nvSpPr>
        <p:spPr>
          <a:xfrm>
            <a:off x="2100803" y="3337237"/>
            <a:ext cx="24140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Equivalent to 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xmlns="" id="{B6101CA8-8DEB-46C0-9175-474AE55D4F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964161"/>
              </p:ext>
            </p:extLst>
          </p:nvPr>
        </p:nvGraphicFramePr>
        <p:xfrm>
          <a:off x="3644995" y="3162562"/>
          <a:ext cx="7132032" cy="77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7" imgW="4457520" imgH="482400" progId="Equation.DSMT4">
                  <p:embed/>
                </p:oleObj>
              </mc:Choice>
              <mc:Fallback>
                <p:oleObj name="Equation" r:id="rId7" imgW="445752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xmlns="" id="{7454844F-AC0F-4EB4-AED0-0BD90EC125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44995" y="3162562"/>
                        <a:ext cx="7132032" cy="771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F2D21BE-3621-41F9-9D70-AF26CC17E12D}"/>
              </a:ext>
            </a:extLst>
          </p:cNvPr>
          <p:cNvSpPr/>
          <p:nvPr/>
        </p:nvSpPr>
        <p:spPr>
          <a:xfrm>
            <a:off x="2100803" y="3974011"/>
            <a:ext cx="6890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Compare to Bethe Free Energy: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41A10794-AFD7-4BCE-B7D1-39B9FF57EE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866066"/>
              </p:ext>
            </p:extLst>
          </p:nvPr>
        </p:nvGraphicFramePr>
        <p:xfrm>
          <a:off x="5546201" y="3982242"/>
          <a:ext cx="2418048" cy="38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9" imgW="1511280" imgH="241200" progId="Equation.DSMT4">
                  <p:embed/>
                </p:oleObj>
              </mc:Choice>
              <mc:Fallback>
                <p:oleObj name="Equation" r:id="rId9" imgW="151128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6869D4AB-75EB-4B75-B6FF-77812BB1A5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46201" y="3982242"/>
                        <a:ext cx="2418048" cy="385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46E8D76-0BA8-40D0-AC77-AEBD589124A7}"/>
              </a:ext>
            </a:extLst>
          </p:cNvPr>
          <p:cNvSpPr/>
          <p:nvPr/>
        </p:nvSpPr>
        <p:spPr>
          <a:xfrm>
            <a:off x="1786478" y="4383191"/>
            <a:ext cx="96339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Minimizing KL(B) is not straightforward, but it is straightforward to find a </a:t>
            </a:r>
            <a:r>
              <a:rPr lang="en-US" sz="2400" dirty="0">
                <a:solidFill>
                  <a:srgbClr val="0000FF"/>
                </a:solidFill>
              </a:rPr>
              <a:t>local minima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163FE8E-B010-4CCE-9A15-C9F56E344DE4}"/>
              </a:ext>
            </a:extLst>
          </p:cNvPr>
          <p:cNvSpPr/>
          <p:nvPr/>
        </p:nvSpPr>
        <p:spPr>
          <a:xfrm>
            <a:off x="875254" y="5223258"/>
            <a:ext cx="101585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These approaches are significantly faster than MCMC, but MCMC works when these do not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16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FB97AFC-BF37-4790-AEEC-E4E745E1AE5D}"/>
              </a:ext>
            </a:extLst>
          </p:cNvPr>
          <p:cNvSpPr txBox="1"/>
          <p:nvPr/>
        </p:nvSpPr>
        <p:spPr>
          <a:xfrm>
            <a:off x="875254" y="940862"/>
            <a:ext cx="97606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Belief Propagation (BP)</a:t>
            </a:r>
            <a:endParaRPr lang="en-US" sz="2800" dirty="0"/>
          </a:p>
          <a:p>
            <a:r>
              <a:rPr lang="en-US" sz="2800" dirty="0"/>
              <a:t>proceeds by passing </a:t>
            </a:r>
            <a:r>
              <a:rPr lang="en-US" sz="2800" dirty="0">
                <a:solidFill>
                  <a:srgbClr val="0000FF"/>
                </a:solidFill>
              </a:rPr>
              <a:t>messages</a:t>
            </a:r>
            <a:r>
              <a:rPr lang="en-US" sz="2800" dirty="0"/>
              <a:t> between the graph nodes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4BD9BED3-525C-4547-9A52-1F7D0EDEBDB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646053" y="2023620"/>
          <a:ext cx="10747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3" imgW="596880" imgH="241200" progId="Equation.DSMT4">
                  <p:embed/>
                </p:oleObj>
              </mc:Choice>
              <mc:Fallback>
                <p:oleObj name="Equation" r:id="rId3" imgW="596880" imgH="241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4BD9BED3-525C-4547-9A52-1F7D0EDEBD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6053" y="2023620"/>
                        <a:ext cx="1074738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CEBD96A6-2E3B-432B-B816-F7663D95E87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743240" y="3141744"/>
          <a:ext cx="50768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5" imgW="2819160" imgH="368280" progId="Equation.DSMT4">
                  <p:embed/>
                </p:oleObj>
              </mc:Choice>
              <mc:Fallback>
                <p:oleObj name="Equation" r:id="rId5" imgW="2819160" imgH="3682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xmlns="" id="{CEBD96A6-2E3B-432B-B816-F7663D95E8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3240" y="3141744"/>
                        <a:ext cx="507682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86302EBB-4BEA-42E8-AB62-5A770BFAE95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720791" y="4182656"/>
          <a:ext cx="55562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7" imgW="3085920" imgH="482400" progId="Equation.DSMT4">
                  <p:embed/>
                </p:oleObj>
              </mc:Choice>
              <mc:Fallback>
                <p:oleObj name="Equation" r:id="rId7" imgW="3085920" imgH="482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86302EBB-4BEA-42E8-AB62-5A770BFAE9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0791" y="4182656"/>
                        <a:ext cx="5556250" cy="86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17F65D-A383-46D1-9876-3D2E7BA326C1}"/>
              </a:ext>
            </a:extLst>
          </p:cNvPr>
          <p:cNvSpPr txBox="1"/>
          <p:nvPr/>
        </p:nvSpPr>
        <p:spPr>
          <a:xfrm>
            <a:off x="8058526" y="3141744"/>
            <a:ext cx="2372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Sum-product rule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D0D2618-E01F-41BA-AFA4-4DC82687B26A}"/>
              </a:ext>
            </a:extLst>
          </p:cNvPr>
          <p:cNvSpPr txBox="1"/>
          <p:nvPr/>
        </p:nvSpPr>
        <p:spPr>
          <a:xfrm>
            <a:off x="2670727" y="1975550"/>
            <a:ext cx="693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:message that node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/>
              <a:t> passes to node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/>
              <a:t> to affect state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24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1F688A-7C93-4DD7-BBD2-DFB25F1B1D85}"/>
              </a:ext>
            </a:extLst>
          </p:cNvPr>
          <p:cNvSpPr txBox="1"/>
          <p:nvPr/>
        </p:nvSpPr>
        <p:spPr>
          <a:xfrm>
            <a:off x="875254" y="3772250"/>
            <a:ext cx="440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Alternative: the max-product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5BB1DB9-DB1E-421B-89DB-7B5780E5AB41}"/>
              </a:ext>
            </a:extLst>
          </p:cNvPr>
          <p:cNvSpPr txBox="1"/>
          <p:nvPr/>
        </p:nvSpPr>
        <p:spPr>
          <a:xfrm>
            <a:off x="875254" y="2554660"/>
            <a:ext cx="5886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messages gets updated as follows: 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6033DD5-60D0-4339-9C3F-66EDD319F827}"/>
              </a:ext>
            </a:extLst>
          </p:cNvPr>
          <p:cNvSpPr txBox="1"/>
          <p:nvPr/>
        </p:nvSpPr>
        <p:spPr>
          <a:xfrm>
            <a:off x="1412066" y="5016444"/>
            <a:ext cx="9938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algorithm converges (it may not), then we compute approximations to the marginals:</a:t>
            </a:r>
            <a:endParaRPr lang="en-US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50ED5413-A611-4A7F-B7F2-B5A7A3B3502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638027" y="5491472"/>
          <a:ext cx="27432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9" imgW="1523880" imgH="342720" progId="Equation.DSMT4">
                  <p:embed/>
                </p:oleObj>
              </mc:Choice>
              <mc:Fallback>
                <p:oleObj name="Equation" r:id="rId9" imgW="1523880" imgH="3427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50ED5413-A611-4A7F-B7F2-B5A7A3B350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38027" y="5491472"/>
                        <a:ext cx="274320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AC6F4960-9646-470E-8613-272D690E9EC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638027" y="6040911"/>
          <a:ext cx="60579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11" imgW="3365280" imgH="368280" progId="Equation.DSMT4">
                  <p:embed/>
                </p:oleObj>
              </mc:Choice>
              <mc:Fallback>
                <p:oleObj name="Equation" r:id="rId11" imgW="3365280" imgH="3682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AC6F4960-9646-470E-8613-272D690E9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38027" y="6040911"/>
                        <a:ext cx="6057900" cy="665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A5345BD-8E6F-41C2-9D90-D16AA57B27FC}"/>
              </a:ext>
            </a:extLst>
          </p:cNvPr>
          <p:cNvSpPr txBox="1"/>
          <p:nvPr/>
        </p:nvSpPr>
        <p:spPr>
          <a:xfrm>
            <a:off x="10635897" y="6318504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BP-02</a:t>
            </a:r>
          </a:p>
        </p:txBody>
      </p:sp>
    </p:spTree>
    <p:extLst>
      <p:ext uri="{BB962C8B-B14F-4D97-AF65-F5344CB8AC3E}">
        <p14:creationId xmlns:p14="http://schemas.microsoft.com/office/powerpoint/2010/main" val="25404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B3BEFA-64D5-4525-9948-2E7ADB832DD7}"/>
              </a:ext>
            </a:extLst>
          </p:cNvPr>
          <p:cNvSpPr txBox="1"/>
          <p:nvPr/>
        </p:nvSpPr>
        <p:spPr>
          <a:xfrm>
            <a:off x="875254" y="940862"/>
            <a:ext cx="10541299" cy="5714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Belief Propagation</a:t>
            </a:r>
            <a:endParaRPr lang="en-US" sz="2800" dirty="0"/>
          </a:p>
          <a:p>
            <a:endParaRPr lang="en-US" sz="2000" dirty="0"/>
          </a:p>
          <a:p>
            <a:pPr>
              <a:spcAft>
                <a:spcPts val="1000"/>
              </a:spcAft>
            </a:pPr>
            <a:r>
              <a:rPr lang="en-US" sz="2800" dirty="0"/>
              <a:t>BP (sum-product) was first proposed by Judea Pearl (C.S. UCLA) for performing </a:t>
            </a:r>
            <a:r>
              <a:rPr lang="en-US" sz="2800" dirty="0">
                <a:solidFill>
                  <a:srgbClr val="0000FF"/>
                </a:solidFill>
              </a:rPr>
              <a:t>inference on polytrees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The max-product algorithm was proposed earlier by Gallagher</a:t>
            </a:r>
          </a:p>
          <a:p>
            <a:r>
              <a:rPr lang="en-US" sz="2800" dirty="0"/>
              <a:t>The application was developed in the 1990’s for </a:t>
            </a:r>
            <a:r>
              <a:rPr lang="en-US" sz="2800" dirty="0">
                <a:solidFill>
                  <a:srgbClr val="0000FF"/>
                </a:solidFill>
              </a:rPr>
              <a:t>decoding problems</a:t>
            </a:r>
            <a:r>
              <a:rPr lang="en-US" sz="2800" dirty="0"/>
              <a:t> </a:t>
            </a:r>
          </a:p>
          <a:p>
            <a:pPr marL="228600">
              <a:spcAft>
                <a:spcPts val="1000"/>
              </a:spcAft>
            </a:pPr>
            <a:r>
              <a:rPr lang="en-US" sz="2800" dirty="0"/>
              <a:t>- goal </a:t>
            </a:r>
            <a:r>
              <a:rPr lang="en-US" sz="2800" dirty="0" smtClean="0"/>
              <a:t>was to achieve</a:t>
            </a:r>
            <a:r>
              <a:rPr lang="en-US" sz="2800" dirty="0" smtClean="0"/>
              <a:t> </a:t>
            </a:r>
            <a:r>
              <a:rPr lang="en-US" sz="2800" dirty="0"/>
              <a:t>Shannon’s </a:t>
            </a:r>
            <a:r>
              <a:rPr lang="en-US" sz="2800" dirty="0" smtClean="0"/>
              <a:t>bound on</a:t>
            </a:r>
            <a:r>
              <a:rPr lang="en-US" sz="2800" dirty="0" smtClean="0"/>
              <a:t> </a:t>
            </a:r>
            <a:r>
              <a:rPr lang="en-US" sz="2800" dirty="0"/>
              <a:t>information transmission</a:t>
            </a:r>
          </a:p>
          <a:p>
            <a:r>
              <a:rPr lang="en-US" sz="2800" dirty="0"/>
              <a:t>Experimentally, it was shown that BP usually converges to reasonable approximations</a:t>
            </a:r>
          </a:p>
          <a:p>
            <a:pPr marL="231775">
              <a:spcAft>
                <a:spcPts val="1000"/>
              </a:spcAft>
            </a:pPr>
            <a:r>
              <a:rPr lang="en-US" sz="2400" dirty="0"/>
              <a:t>- Full understanding of when &amp; why it converges is an open problem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On polytree, it is similar to dynamic programming – so in a sense, it is the way to extend DP to graphs with closed loops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D89BEF-3307-4192-A263-A4E503789015}"/>
              </a:ext>
            </a:extLst>
          </p:cNvPr>
          <p:cNvSpPr txBox="1"/>
          <p:nvPr/>
        </p:nvSpPr>
        <p:spPr>
          <a:xfrm>
            <a:off x="10635897" y="6318504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BP-03</a:t>
            </a:r>
          </a:p>
        </p:txBody>
      </p:sp>
    </p:spTree>
    <p:extLst>
      <p:ext uri="{BB962C8B-B14F-4D97-AF65-F5344CB8AC3E}">
        <p14:creationId xmlns:p14="http://schemas.microsoft.com/office/powerpoint/2010/main" val="15745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31F957C-28B7-4225-88CF-86728336625C}"/>
              </a:ext>
            </a:extLst>
          </p:cNvPr>
          <p:cNvSpPr txBox="1"/>
          <p:nvPr/>
        </p:nvSpPr>
        <p:spPr>
          <a:xfrm>
            <a:off x="10635897" y="6318504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AE1FA12-7118-40D0-8BAA-05C810EEACC1}"/>
              </a:ext>
            </a:extLst>
          </p:cNvPr>
          <p:cNvSpPr txBox="1"/>
          <p:nvPr/>
        </p:nvSpPr>
        <p:spPr>
          <a:xfrm>
            <a:off x="875254" y="940862"/>
            <a:ext cx="976064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Example of BP (sum-product)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A0B26278-E67B-4A8B-9072-907FE0B97A78}"/>
              </a:ext>
            </a:extLst>
          </p:cNvPr>
          <p:cNvSpPr/>
          <p:nvPr/>
        </p:nvSpPr>
        <p:spPr>
          <a:xfrm>
            <a:off x="1752600" y="190051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6AB19B-097C-425B-AEFC-9FD97CCFFDB8}"/>
              </a:ext>
            </a:extLst>
          </p:cNvPr>
          <p:cNvSpPr txBox="1"/>
          <p:nvPr/>
        </p:nvSpPr>
        <p:spPr>
          <a:xfrm>
            <a:off x="1639857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FB048FE9-166D-47CF-A5E9-987AAAE52EFC}"/>
              </a:ext>
            </a:extLst>
          </p:cNvPr>
          <p:cNvSpPr/>
          <p:nvPr/>
        </p:nvSpPr>
        <p:spPr>
          <a:xfrm>
            <a:off x="2564968" y="190051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1AAB55B3-FCE3-4CF9-A2D4-07D9A0D619E1}"/>
              </a:ext>
            </a:extLst>
          </p:cNvPr>
          <p:cNvSpPr/>
          <p:nvPr/>
        </p:nvSpPr>
        <p:spPr>
          <a:xfrm>
            <a:off x="3417676" y="190051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DD4F7831-BFE8-4BC1-AD2B-BF8F55CCD46C}"/>
              </a:ext>
            </a:extLst>
          </p:cNvPr>
          <p:cNvSpPr/>
          <p:nvPr/>
        </p:nvSpPr>
        <p:spPr>
          <a:xfrm>
            <a:off x="4250214" y="190051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7EE9DB-235D-4A48-854E-122F67744D15}"/>
              </a:ext>
            </a:extLst>
          </p:cNvPr>
          <p:cNvSpPr txBox="1"/>
          <p:nvPr/>
        </p:nvSpPr>
        <p:spPr>
          <a:xfrm>
            <a:off x="2472395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3C7A5EA-101C-46A2-9D4F-21751309940D}"/>
              </a:ext>
            </a:extLst>
          </p:cNvPr>
          <p:cNvSpPr txBox="1"/>
          <p:nvPr/>
        </p:nvSpPr>
        <p:spPr>
          <a:xfrm>
            <a:off x="3304933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1E5239-E571-4013-A169-5FCD288D75B7}"/>
              </a:ext>
            </a:extLst>
          </p:cNvPr>
          <p:cNvSpPr txBox="1"/>
          <p:nvPr/>
        </p:nvSpPr>
        <p:spPr>
          <a:xfrm>
            <a:off x="4137471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30FC7992-7E09-4F90-B4EA-FB0999E983D5}"/>
              </a:ext>
            </a:extLst>
          </p:cNvPr>
          <p:cNvCxnSpPr>
            <a:stCxn id="2" idx="6"/>
            <a:endCxn id="5" idx="2"/>
          </p:cNvCxnSpPr>
          <p:nvPr/>
        </p:nvCxnSpPr>
        <p:spPr>
          <a:xfrm>
            <a:off x="1844040" y="1946238"/>
            <a:ext cx="72092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5FDF039-F900-4403-BFA1-19703021CCA0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2656408" y="1946238"/>
            <a:ext cx="7612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3ED1B351-D49D-4FBE-8F23-DB3FF8DEB7AC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3509116" y="1946238"/>
            <a:ext cx="7410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0BBDDFE9-5B65-4E2C-8D04-88A96C701F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676307"/>
              </p:ext>
            </p:extLst>
          </p:nvPr>
        </p:nvGraphicFramePr>
        <p:xfrm>
          <a:off x="5556402" y="1751268"/>
          <a:ext cx="191928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Equation" r:id="rId3" imgW="1066680" imgH="228600" progId="Equation.DSMT4">
                  <p:embed/>
                </p:oleObj>
              </mc:Choice>
              <mc:Fallback>
                <p:oleObj name="Equation" r:id="rId3" imgW="106668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xmlns="" id="{FBBEED94-FC20-4E07-8692-2D4AEB56F7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6402" y="1751268"/>
                        <a:ext cx="1919287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08B192A6-C7A5-4B0E-9D7A-B6921A6CC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936204"/>
              </p:ext>
            </p:extLst>
          </p:nvPr>
        </p:nvGraphicFramePr>
        <p:xfrm>
          <a:off x="1541873" y="2408135"/>
          <a:ext cx="45243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tion" r:id="rId5" imgW="2514600" imgH="393480" progId="Equation.DSMT4">
                  <p:embed/>
                </p:oleObj>
              </mc:Choice>
              <mc:Fallback>
                <p:oleObj name="Equation" r:id="rId5" imgW="2514600" imgH="393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0BBDDFE9-5B65-4E2C-8D04-88A96C701F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1873" y="2408135"/>
                        <a:ext cx="4524375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B5D4D37-5C60-4A17-BDDC-F87090B01346}"/>
              </a:ext>
            </a:extLst>
          </p:cNvPr>
          <p:cNvSpPr txBox="1"/>
          <p:nvPr/>
        </p:nvSpPr>
        <p:spPr>
          <a:xfrm>
            <a:off x="1541873" y="3243333"/>
            <a:ext cx="1583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Messages: 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8CEF728-7FD8-46F4-9F8B-AD1A5AC502D5}"/>
              </a:ext>
            </a:extLst>
          </p:cNvPr>
          <p:cNvSpPr txBox="1"/>
          <p:nvPr/>
        </p:nvSpPr>
        <p:spPr>
          <a:xfrm>
            <a:off x="1541873" y="3777955"/>
            <a:ext cx="3451394" cy="2580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/>
              <a:t>,  from node 1 to node 2</a:t>
            </a:r>
          </a:p>
          <a:p>
            <a:pPr>
              <a:spcAft>
                <a:spcPts val="1000"/>
              </a:spcAft>
            </a:pP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</a:rPr>
              <a:t>,  from node 2 to node 1</a:t>
            </a:r>
          </a:p>
          <a:p>
            <a:pPr>
              <a:spcAft>
                <a:spcPts val="1000"/>
              </a:spcAft>
            </a:pP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</a:rPr>
              <a:t>,  from node 2 to node 3</a:t>
            </a:r>
          </a:p>
          <a:p>
            <a:pPr>
              <a:spcAft>
                <a:spcPts val="1000"/>
              </a:spcAft>
            </a:pP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</a:rPr>
              <a:t>,  from node 3 to node 2</a:t>
            </a:r>
          </a:p>
          <a:p>
            <a:pPr>
              <a:spcAft>
                <a:spcPts val="1000"/>
              </a:spcAft>
            </a:pP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</a:rPr>
              <a:t>,  from node 3 to node 4</a:t>
            </a:r>
          </a:p>
          <a:p>
            <a:pPr>
              <a:spcAft>
                <a:spcPts val="1000"/>
              </a:spcAft>
            </a:pP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</a:rPr>
              <a:t>,  from node 4 to node 3</a:t>
            </a:r>
            <a:endParaRPr lang="en-US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DA2B946-F012-4A66-B803-6D0013E05E5C}"/>
              </a:ext>
            </a:extLst>
          </p:cNvPr>
          <p:cNvSpPr txBox="1"/>
          <p:nvPr/>
        </p:nvSpPr>
        <p:spPr>
          <a:xfrm>
            <a:off x="5704307" y="3243333"/>
            <a:ext cx="586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Update rule </a:t>
            </a:r>
            <a:r>
              <a:rPr lang="en-US" sz="2400" dirty="0"/>
              <a:t>(from message passing equation)</a:t>
            </a:r>
            <a:endParaRPr lang="en-US" dirty="0"/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xmlns="" id="{C5FA669F-1064-4DA3-8157-C0C2C8458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741612"/>
              </p:ext>
            </p:extLst>
          </p:nvPr>
        </p:nvGraphicFramePr>
        <p:xfrm>
          <a:off x="5791967" y="3798768"/>
          <a:ext cx="29479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7" imgW="1841400" imgH="279360" progId="Equation.DSMT4">
                  <p:embed/>
                </p:oleObj>
              </mc:Choice>
              <mc:Fallback>
                <p:oleObj name="Equation" r:id="rId7" imgW="1841400" imgH="27936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0BBDDFE9-5B65-4E2C-8D04-88A96C701F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1967" y="3798768"/>
                        <a:ext cx="2947987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2F634BA-BA30-4C64-B324-EBD660830DF5}"/>
              </a:ext>
            </a:extLst>
          </p:cNvPr>
          <p:cNvSpPr txBox="1"/>
          <p:nvPr/>
        </p:nvSpPr>
        <p:spPr>
          <a:xfrm>
            <a:off x="9704691" y="3762772"/>
            <a:ext cx="149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 boundary</a:t>
            </a:r>
            <a:endParaRPr lang="en-US" sz="1600" dirty="0">
              <a:solidFill>
                <a:srgbClr val="0000FF"/>
              </a:solidFill>
            </a:endParaRP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xmlns="" id="{9471B1ED-FFB4-42C7-95F3-466058D6DF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591609"/>
              </p:ext>
            </p:extLst>
          </p:nvPr>
        </p:nvGraphicFramePr>
        <p:xfrm>
          <a:off x="5791967" y="4270166"/>
          <a:ext cx="38814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9" imgW="2425680" imgH="279360" progId="Equation.DSMT4">
                  <p:embed/>
                </p:oleObj>
              </mc:Choice>
              <mc:Fallback>
                <p:oleObj name="Equation" r:id="rId9" imgW="2425680" imgH="27936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xmlns="" id="{C5FA669F-1064-4DA3-8157-C0C2C84583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91967" y="4270166"/>
                        <a:ext cx="3881438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xmlns="" id="{70725586-51DE-41A3-9A84-62ECB93142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793643"/>
              </p:ext>
            </p:extLst>
          </p:nvPr>
        </p:nvGraphicFramePr>
        <p:xfrm>
          <a:off x="5791967" y="4743151"/>
          <a:ext cx="39243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11" imgW="2450880" imgH="279360" progId="Equation.DSMT4">
                  <p:embed/>
                </p:oleObj>
              </mc:Choice>
              <mc:Fallback>
                <p:oleObj name="Equation" r:id="rId11" imgW="2450880" imgH="27936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xmlns="" id="{9471B1ED-FFB4-42C7-95F3-466058D6DF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91967" y="4743151"/>
                        <a:ext cx="392430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xmlns="" id="{2AB53BD6-FE27-49AD-8FE8-E47E96BD06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73812"/>
              </p:ext>
            </p:extLst>
          </p:nvPr>
        </p:nvGraphicFramePr>
        <p:xfrm>
          <a:off x="5791967" y="5214548"/>
          <a:ext cx="39433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13" imgW="2463480" imgH="279360" progId="Equation.DSMT4">
                  <p:embed/>
                </p:oleObj>
              </mc:Choice>
              <mc:Fallback>
                <p:oleObj name="Equation" r:id="rId13" imgW="2463480" imgH="27936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xmlns="" id="{70725586-51DE-41A3-9A84-62ECB93142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91967" y="5214548"/>
                        <a:ext cx="394335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xmlns="" id="{801F42F2-BFBA-4032-AADF-8EFCED4AB3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390496"/>
              </p:ext>
            </p:extLst>
          </p:nvPr>
        </p:nvGraphicFramePr>
        <p:xfrm>
          <a:off x="5791967" y="5681361"/>
          <a:ext cx="39433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15" imgW="2463480" imgH="279360" progId="Equation.DSMT4">
                  <p:embed/>
                </p:oleObj>
              </mc:Choice>
              <mc:Fallback>
                <p:oleObj name="Equation" r:id="rId15" imgW="2463480" imgH="27936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xmlns="" id="{2AB53BD6-FE27-49AD-8FE8-E47E96BD0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91967" y="5681361"/>
                        <a:ext cx="394335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xmlns="" id="{1E7B7E7F-CC1F-48EB-A881-77C74F4ABE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246279"/>
              </p:ext>
            </p:extLst>
          </p:nvPr>
        </p:nvGraphicFramePr>
        <p:xfrm>
          <a:off x="5791967" y="6148174"/>
          <a:ext cx="29876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Equation" r:id="rId17" imgW="1866600" imgH="279360" progId="Equation.DSMT4">
                  <p:embed/>
                </p:oleObj>
              </mc:Choice>
              <mc:Fallback>
                <p:oleObj name="Equation" r:id="rId17" imgW="1866600" imgH="2793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xmlns="" id="{801F42F2-BFBA-4032-AADF-8EFCED4AB3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91967" y="6148174"/>
                        <a:ext cx="29876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E5377EF-3845-4C66-9EE7-C8D45D38B93A}"/>
              </a:ext>
            </a:extLst>
          </p:cNvPr>
          <p:cNvSpPr txBox="1"/>
          <p:nvPr/>
        </p:nvSpPr>
        <p:spPr>
          <a:xfrm>
            <a:off x="9704691" y="6127449"/>
            <a:ext cx="149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 boundary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23E730BF-5F4B-4581-A1E9-EA231D8A7876}"/>
              </a:ext>
            </a:extLst>
          </p:cNvPr>
          <p:cNvSpPr txBox="1"/>
          <p:nvPr/>
        </p:nvSpPr>
        <p:spPr>
          <a:xfrm>
            <a:off x="10635897" y="6318504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B857107-9556-4447-A5B4-DD6396B682FB}"/>
              </a:ext>
            </a:extLst>
          </p:cNvPr>
          <p:cNvSpPr txBox="1"/>
          <p:nvPr/>
        </p:nvSpPr>
        <p:spPr>
          <a:xfrm>
            <a:off x="875254" y="940862"/>
            <a:ext cx="10323577" cy="225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Many ways to run BP</a:t>
            </a:r>
            <a:endParaRPr lang="en-US" sz="2800" dirty="0"/>
          </a:p>
          <a:p>
            <a:endParaRPr lang="en-US" sz="2000" dirty="0"/>
          </a:p>
          <a:p>
            <a:r>
              <a:rPr lang="en-US" sz="2800" dirty="0"/>
              <a:t>(1) Update all messages in parallel</a:t>
            </a:r>
          </a:p>
          <a:p>
            <a:pPr marL="457200">
              <a:spcAft>
                <a:spcPts val="1000"/>
              </a:spcAft>
            </a:pPr>
            <a:r>
              <a:rPr lang="en-US" sz="2400" dirty="0"/>
              <a:t>Note: BP can be parallelized but Dynamic Programming cannot)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(2) Start at boundaries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640B23AC-B28D-468E-AD0A-E00B99FF3A06}"/>
              </a:ext>
            </a:extLst>
          </p:cNvPr>
          <p:cNvSpPr/>
          <p:nvPr/>
        </p:nvSpPr>
        <p:spPr>
          <a:xfrm>
            <a:off x="2297130" y="366639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75F5D52-C40F-4BEA-B62A-3BC546CFA1BE}"/>
              </a:ext>
            </a:extLst>
          </p:cNvPr>
          <p:cNvSpPr txBox="1"/>
          <p:nvPr/>
        </p:nvSpPr>
        <p:spPr>
          <a:xfrm>
            <a:off x="2184387" y="37470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F1A95F6-CB0B-43DE-A8A6-61A712EDE0E3}"/>
              </a:ext>
            </a:extLst>
          </p:cNvPr>
          <p:cNvSpPr/>
          <p:nvPr/>
        </p:nvSpPr>
        <p:spPr>
          <a:xfrm>
            <a:off x="3227649" y="366639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F9131006-5CFF-41B0-8E41-34AFAE1FC10F}"/>
              </a:ext>
            </a:extLst>
          </p:cNvPr>
          <p:cNvSpPr/>
          <p:nvPr/>
        </p:nvSpPr>
        <p:spPr>
          <a:xfrm>
            <a:off x="4157412" y="366639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F3D6247-B380-4241-890A-0A11FE50AA29}"/>
              </a:ext>
            </a:extLst>
          </p:cNvPr>
          <p:cNvSpPr/>
          <p:nvPr/>
        </p:nvSpPr>
        <p:spPr>
          <a:xfrm>
            <a:off x="5092690" y="366639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7A55739-D5ED-46F7-9B06-AD2E227ED661}"/>
              </a:ext>
            </a:extLst>
          </p:cNvPr>
          <p:cNvSpPr txBox="1"/>
          <p:nvPr/>
        </p:nvSpPr>
        <p:spPr>
          <a:xfrm>
            <a:off x="3135076" y="37470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3FB62C1-4D2B-48F3-8107-3341BC8C0ABC}"/>
              </a:ext>
            </a:extLst>
          </p:cNvPr>
          <p:cNvSpPr txBox="1"/>
          <p:nvPr/>
        </p:nvSpPr>
        <p:spPr>
          <a:xfrm>
            <a:off x="4044669" y="37470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040769C-38C0-4F4E-A954-631A61BB4DF4}"/>
              </a:ext>
            </a:extLst>
          </p:cNvPr>
          <p:cNvSpPr txBox="1"/>
          <p:nvPr/>
        </p:nvSpPr>
        <p:spPr>
          <a:xfrm>
            <a:off x="4979947" y="37470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2F1F5CA-BE94-4EE4-8187-882B1194FB1E}"/>
              </a:ext>
            </a:extLst>
          </p:cNvPr>
          <p:cNvCxnSpPr>
            <a:stCxn id="4" idx="6"/>
            <a:endCxn id="6" idx="2"/>
          </p:cNvCxnSpPr>
          <p:nvPr/>
        </p:nvCxnSpPr>
        <p:spPr>
          <a:xfrm>
            <a:off x="2388570" y="3712114"/>
            <a:ext cx="83907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D8EAE2F-90C8-464A-A66F-1A0380CE1ECF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3319089" y="3712114"/>
            <a:ext cx="83832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604C0B7-DD0E-4A3D-87C9-DB8432124D50}"/>
              </a:ext>
            </a:extLst>
          </p:cNvPr>
          <p:cNvCxnSpPr>
            <a:stCxn id="7" idx="6"/>
            <a:endCxn id="8" idx="2"/>
          </p:cNvCxnSpPr>
          <p:nvPr/>
        </p:nvCxnSpPr>
        <p:spPr>
          <a:xfrm>
            <a:off x="4248852" y="3712114"/>
            <a:ext cx="8438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3EB4EF9-ACEF-46BC-A6F5-6ED05A70421F}"/>
              </a:ext>
            </a:extLst>
          </p:cNvPr>
          <p:cNvSpPr txBox="1"/>
          <p:nvPr/>
        </p:nvSpPr>
        <p:spPr>
          <a:xfrm>
            <a:off x="1609353" y="3485346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i.e.,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44EA6C8F-9209-4D21-B102-263A87713B96}"/>
              </a:ext>
            </a:extLst>
          </p:cNvPr>
          <p:cNvCxnSpPr/>
          <p:nvPr/>
        </p:nvCxnSpPr>
        <p:spPr>
          <a:xfrm>
            <a:off x="2459800" y="3541928"/>
            <a:ext cx="610367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F76A736-B8F4-469B-870F-68697EA305AD}"/>
              </a:ext>
            </a:extLst>
          </p:cNvPr>
          <p:cNvSpPr/>
          <p:nvPr/>
        </p:nvSpPr>
        <p:spPr>
          <a:xfrm>
            <a:off x="2496400" y="3137635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75194B67-EE8F-41BA-A7E2-C8B6343A1039}"/>
              </a:ext>
            </a:extLst>
          </p:cNvPr>
          <p:cNvCxnSpPr/>
          <p:nvPr/>
        </p:nvCxnSpPr>
        <p:spPr>
          <a:xfrm>
            <a:off x="3446912" y="3541928"/>
            <a:ext cx="610367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0A7D673-095C-4E91-94D4-39FAF77429B8}"/>
              </a:ext>
            </a:extLst>
          </p:cNvPr>
          <p:cNvSpPr/>
          <p:nvPr/>
        </p:nvSpPr>
        <p:spPr>
          <a:xfrm>
            <a:off x="3483512" y="3137635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C408A62A-4D50-4C42-84D3-9C263199B368}"/>
              </a:ext>
            </a:extLst>
          </p:cNvPr>
          <p:cNvCxnSpPr/>
          <p:nvPr/>
        </p:nvCxnSpPr>
        <p:spPr>
          <a:xfrm>
            <a:off x="4330250" y="3541928"/>
            <a:ext cx="610367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0F220FF-AF33-4960-A441-10C8358643D8}"/>
              </a:ext>
            </a:extLst>
          </p:cNvPr>
          <p:cNvSpPr/>
          <p:nvPr/>
        </p:nvSpPr>
        <p:spPr>
          <a:xfrm>
            <a:off x="4366850" y="3137635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655807F7-CAE4-4423-9096-C07C13CC739B}"/>
              </a:ext>
            </a:extLst>
          </p:cNvPr>
          <p:cNvCxnSpPr/>
          <p:nvPr/>
        </p:nvCxnSpPr>
        <p:spPr>
          <a:xfrm>
            <a:off x="4346355" y="3931742"/>
            <a:ext cx="61036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89718C5-ED1F-4B57-9C91-33039974EBFE}"/>
              </a:ext>
            </a:extLst>
          </p:cNvPr>
          <p:cNvSpPr/>
          <p:nvPr/>
        </p:nvSpPr>
        <p:spPr>
          <a:xfrm>
            <a:off x="4436516" y="3889378"/>
            <a:ext cx="505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C832ABA8-7BBB-4553-9ED9-46CAB87EB3E9}"/>
              </a:ext>
            </a:extLst>
          </p:cNvPr>
          <p:cNvCxnSpPr/>
          <p:nvPr/>
        </p:nvCxnSpPr>
        <p:spPr>
          <a:xfrm>
            <a:off x="3438880" y="3931742"/>
            <a:ext cx="61036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4FD56407-FC92-4CD8-ACC0-F3901A312625}"/>
              </a:ext>
            </a:extLst>
          </p:cNvPr>
          <p:cNvSpPr/>
          <p:nvPr/>
        </p:nvSpPr>
        <p:spPr>
          <a:xfrm>
            <a:off x="3529041" y="3889378"/>
            <a:ext cx="505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EF760774-A176-41CE-AC47-8735DC8E919E}"/>
              </a:ext>
            </a:extLst>
          </p:cNvPr>
          <p:cNvCxnSpPr/>
          <p:nvPr/>
        </p:nvCxnSpPr>
        <p:spPr>
          <a:xfrm>
            <a:off x="2483613" y="3931742"/>
            <a:ext cx="61036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31625CAB-7AFA-4B48-A57F-A71E39FC28DB}"/>
              </a:ext>
            </a:extLst>
          </p:cNvPr>
          <p:cNvSpPr/>
          <p:nvPr/>
        </p:nvSpPr>
        <p:spPr>
          <a:xfrm>
            <a:off x="2573774" y="3889378"/>
            <a:ext cx="505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F961731-9DB0-475D-A401-9AA6109588DB}"/>
              </a:ext>
            </a:extLst>
          </p:cNvPr>
          <p:cNvSpPr txBox="1"/>
          <p:nvPr/>
        </p:nvSpPr>
        <p:spPr>
          <a:xfrm>
            <a:off x="188845" y="4421359"/>
            <a:ext cx="1326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Calculate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17CF41C-3D84-4226-AF81-E0698834A9B2}"/>
              </a:ext>
            </a:extLst>
          </p:cNvPr>
          <p:cNvSpPr txBox="1"/>
          <p:nvPr/>
        </p:nvSpPr>
        <p:spPr>
          <a:xfrm>
            <a:off x="6553606" y="3073414"/>
            <a:ext cx="5535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Then read off estimates of unary marginals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74EC929-D8EA-4962-8250-9967CEA3EB33}"/>
              </a:ext>
            </a:extLst>
          </p:cNvPr>
          <p:cNvSpPr txBox="1"/>
          <p:nvPr/>
        </p:nvSpPr>
        <p:spPr>
          <a:xfrm>
            <a:off x="1541122" y="4420644"/>
            <a:ext cx="4895314" cy="1451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/>
              <a:t>, then 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</a:rPr>
              <a:t>, then 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 Forward pass (like Dynamic Programming)</a:t>
            </a:r>
            <a:endParaRPr lang="en-US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</a:rPr>
              <a:t>, then 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</a:rPr>
              <a:t>, then 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spcAft>
                <a:spcPts val="1000"/>
              </a:spcAft>
            </a:pP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 Backward pass (like backward pass of DP)</a:t>
            </a:r>
            <a:endParaRPr lang="en-US" sz="1600" dirty="0"/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xmlns="" id="{CA65A36A-203F-419D-8095-8654DB9FD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987939"/>
              </p:ext>
            </p:extLst>
          </p:nvPr>
        </p:nvGraphicFramePr>
        <p:xfrm>
          <a:off x="6869089" y="3541928"/>
          <a:ext cx="5018688" cy="71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3" imgW="3136680" imgH="444240" progId="Equation.DSMT4">
                  <p:embed/>
                </p:oleObj>
              </mc:Choice>
              <mc:Fallback>
                <p:oleObj name="Equation" r:id="rId3" imgW="3136680" imgH="4442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0BBDDFE9-5B65-4E2C-8D04-88A96C701F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69089" y="3541928"/>
                        <a:ext cx="5018688" cy="710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xmlns="" id="{C31D064F-54CE-43CE-A7DF-9C4BC4A54B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795768"/>
              </p:ext>
            </p:extLst>
          </p:nvPr>
        </p:nvGraphicFramePr>
        <p:xfrm>
          <a:off x="6838644" y="4148956"/>
          <a:ext cx="4652928" cy="690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5" imgW="2908080" imgH="431640" progId="Equation.DSMT4">
                  <p:embed/>
                </p:oleObj>
              </mc:Choice>
              <mc:Fallback>
                <p:oleObj name="Equation" r:id="rId5" imgW="2908080" imgH="43164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xmlns="" id="{CA65A36A-203F-419D-8095-8654DB9FD9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8644" y="4148956"/>
                        <a:ext cx="4652928" cy="690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xmlns="" id="{195CC0BD-9671-4F98-B781-D404FF7500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554245"/>
              </p:ext>
            </p:extLst>
          </p:nvPr>
        </p:nvGraphicFramePr>
        <p:xfrm>
          <a:off x="6858691" y="4775190"/>
          <a:ext cx="461168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7" imgW="2882880" imgH="431640" progId="Equation.DSMT4">
                  <p:embed/>
                </p:oleObj>
              </mc:Choice>
              <mc:Fallback>
                <p:oleObj name="Equation" r:id="rId7" imgW="2882880" imgH="43164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xmlns="" id="{C31D064F-54CE-43CE-A7DF-9C4BC4A54B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691" y="4775190"/>
                        <a:ext cx="4611687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B8FBFB8C-176D-4EB6-B33C-1F33CA0FBBE5}"/>
              </a:ext>
            </a:extLst>
          </p:cNvPr>
          <p:cNvSpPr/>
          <p:nvPr/>
        </p:nvSpPr>
        <p:spPr>
          <a:xfrm>
            <a:off x="6411157" y="3632759"/>
            <a:ext cx="168232" cy="2542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xmlns="" id="{D16939F0-6BEA-4C40-8BCE-CFD32C58DA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125689"/>
              </p:ext>
            </p:extLst>
          </p:nvPr>
        </p:nvGraphicFramePr>
        <p:xfrm>
          <a:off x="6869089" y="5376380"/>
          <a:ext cx="394176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9" imgW="2463480" imgH="431640" progId="Equation.DSMT4">
                  <p:embed/>
                </p:oleObj>
              </mc:Choice>
              <mc:Fallback>
                <p:oleObj name="Equation" r:id="rId9" imgW="2463480" imgH="4316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xmlns="" id="{195CC0BD-9671-4F98-B781-D404FF7500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69089" y="5376380"/>
                        <a:ext cx="3941762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xmlns="" id="{14021A23-BE0F-44EA-942D-007742B53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53223"/>
              </p:ext>
            </p:extLst>
          </p:nvPr>
        </p:nvGraphicFramePr>
        <p:xfrm>
          <a:off x="6858691" y="6002552"/>
          <a:ext cx="455136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11" imgW="2844720" imgH="431640" progId="Equation.DSMT4">
                  <p:embed/>
                </p:oleObj>
              </mc:Choice>
              <mc:Fallback>
                <p:oleObj name="Equation" r:id="rId11" imgW="2844720" imgH="43164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xmlns="" id="{D16939F0-6BEA-4C40-8BCE-CFD32C58DA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58691" y="6002552"/>
                        <a:ext cx="4551362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37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E2099AE-4763-4E49-A427-A04B6E12A39B}"/>
              </a:ext>
            </a:extLst>
          </p:cNvPr>
          <p:cNvSpPr txBox="1"/>
          <p:nvPr/>
        </p:nvSpPr>
        <p:spPr>
          <a:xfrm>
            <a:off x="875254" y="940862"/>
            <a:ext cx="103235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Many ways to run BP</a:t>
            </a:r>
            <a:endParaRPr lang="en-US" sz="2800" dirty="0"/>
          </a:p>
          <a:p>
            <a:endParaRPr lang="en-US" sz="2000" dirty="0"/>
          </a:p>
          <a:p>
            <a:r>
              <a:rPr lang="en-US" sz="2800" dirty="0"/>
              <a:t>Alternatively, initialize the m’s to take</a:t>
            </a:r>
          </a:p>
          <a:p>
            <a:pPr marL="287338"/>
            <a:r>
              <a:rPr lang="en-US" sz="2400" dirty="0"/>
              <a:t>an initial value – e.g.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)=1 </a:t>
            </a:r>
            <a:r>
              <a:rPr lang="en-US" sz="2400" dirty="0"/>
              <a:t>for all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  <a:p>
            <a:pPr marL="287338"/>
            <a:r>
              <a:rPr lang="en-US" sz="2400" dirty="0"/>
              <a:t>and update the messages in any order</a:t>
            </a:r>
          </a:p>
          <a:p>
            <a:pPr marL="688975"/>
            <a:r>
              <a:rPr lang="en-US" sz="2400" dirty="0"/>
              <a:t>will still converge for graph with no closed loops</a:t>
            </a:r>
          </a:p>
          <a:p>
            <a:pPr marL="287338"/>
            <a:r>
              <a:rPr lang="en-US" sz="2400" dirty="0"/>
              <a:t>Then estimates (beliefs) will be the true marginals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ACF97352-9987-4A46-B8E0-A4597338CB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777887"/>
              </p:ext>
            </p:extLst>
          </p:nvPr>
        </p:nvGraphicFramePr>
        <p:xfrm>
          <a:off x="4013073" y="3808349"/>
          <a:ext cx="31527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1752480" imgH="368280" progId="Equation.DSMT4">
                  <p:embed/>
                </p:oleObj>
              </mc:Choice>
              <mc:Fallback>
                <p:oleObj name="Equation" r:id="rId3" imgW="1752480" imgH="3682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0BBDDFE9-5B65-4E2C-8D04-88A96C701F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3073" y="3808349"/>
                        <a:ext cx="31527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0C638BD3-5441-4EA4-8A6B-4685FAE553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103216"/>
              </p:ext>
            </p:extLst>
          </p:nvPr>
        </p:nvGraphicFramePr>
        <p:xfrm>
          <a:off x="4013073" y="4460175"/>
          <a:ext cx="3381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1879560" imgH="368280" progId="Equation.DSMT4">
                  <p:embed/>
                </p:oleObj>
              </mc:Choice>
              <mc:Fallback>
                <p:oleObj name="Equation" r:id="rId5" imgW="1879560" imgH="3682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ACF97352-9987-4A46-B8E0-A4597338CB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13073" y="4460175"/>
                        <a:ext cx="33813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2D14F3E-32AA-4202-A46B-B8EE54F3BF20}"/>
              </a:ext>
            </a:extLst>
          </p:cNvPr>
          <p:cNvSpPr txBox="1"/>
          <p:nvPr/>
        </p:nvSpPr>
        <p:spPr>
          <a:xfrm>
            <a:off x="875254" y="5180576"/>
            <a:ext cx="100975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But, BP will often converge to a good approximation to the marginals for graphs which do not have closed loops</a:t>
            </a:r>
          </a:p>
          <a:p>
            <a:pPr marL="284163"/>
            <a:r>
              <a:rPr lang="en-US" sz="2400" dirty="0"/>
              <a:t>This was discovered in the late 1980’s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FE258D0-2550-4EB3-BD4C-169ACBCA01A7}"/>
              </a:ext>
            </a:extLst>
          </p:cNvPr>
          <p:cNvSpPr txBox="1"/>
          <p:nvPr/>
        </p:nvSpPr>
        <p:spPr>
          <a:xfrm>
            <a:off x="3273552" y="3808348"/>
            <a:ext cx="640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e.g.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25C45FF-E63F-4D7A-83F4-F26F36E82699}"/>
              </a:ext>
            </a:extLst>
          </p:cNvPr>
          <p:cNvSpPr txBox="1"/>
          <p:nvPr/>
        </p:nvSpPr>
        <p:spPr>
          <a:xfrm>
            <a:off x="10635897" y="6318504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BP-06</a:t>
            </a:r>
          </a:p>
        </p:txBody>
      </p:sp>
    </p:spTree>
    <p:extLst>
      <p:ext uri="{BB962C8B-B14F-4D97-AF65-F5344CB8AC3E}">
        <p14:creationId xmlns:p14="http://schemas.microsoft.com/office/powerpoint/2010/main" val="37510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1A5266E-D74B-49D3-91E8-96AAE5836630}"/>
              </a:ext>
            </a:extLst>
          </p:cNvPr>
          <p:cNvSpPr txBox="1"/>
          <p:nvPr/>
        </p:nvSpPr>
        <p:spPr>
          <a:xfrm>
            <a:off x="875254" y="940862"/>
            <a:ext cx="109839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Advantages of BP over DP</a:t>
            </a:r>
            <a:endParaRPr lang="en-US" sz="2800" dirty="0"/>
          </a:p>
          <a:p>
            <a:pPr marL="514350" indent="-514350">
              <a:spcBef>
                <a:spcPts val="600"/>
              </a:spcBef>
              <a:buAutoNum type="arabicParenBoth"/>
            </a:pPr>
            <a:r>
              <a:rPr lang="en-US" sz="2800" dirty="0"/>
              <a:t>BP will converges (approximates) for many graphs with closed loops</a:t>
            </a:r>
          </a:p>
          <a:p>
            <a:pPr marL="514350" indent="-514350">
              <a:spcBef>
                <a:spcPts val="600"/>
              </a:spcBef>
              <a:buAutoNum type="arabicParenBoth"/>
            </a:pPr>
            <a:r>
              <a:rPr lang="en-US" sz="2800" dirty="0"/>
              <a:t>BP is parallelizable (nice if you have a parallel computer or GPU)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4CFF898-B580-410B-A090-3BB55C0D5BC8}"/>
              </a:ext>
            </a:extLst>
          </p:cNvPr>
          <p:cNvSpPr txBox="1"/>
          <p:nvPr/>
        </p:nvSpPr>
        <p:spPr>
          <a:xfrm>
            <a:off x="1006510" y="3000286"/>
            <a:ext cx="10597225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sz="3200" b="1" dirty="0"/>
              <a:t>An alternative way to consider BP</a:t>
            </a:r>
          </a:p>
          <a:p>
            <a:pPr>
              <a:spcBef>
                <a:spcPts val="1000"/>
              </a:spcBef>
            </a:pPr>
            <a:r>
              <a:rPr lang="en-US" sz="2800" dirty="0"/>
              <a:t>Make local approximations to the local distribution (BP w/o messages)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6B520CD5-490F-4F29-B0A6-FB8A934325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650943"/>
              </p:ext>
            </p:extLst>
          </p:nvPr>
        </p:nvGraphicFramePr>
        <p:xfrm>
          <a:off x="3409950" y="4245382"/>
          <a:ext cx="3998913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2222280" imgH="469800" progId="Equation.DSMT4">
                  <p:embed/>
                </p:oleObj>
              </mc:Choice>
              <mc:Fallback>
                <p:oleObj name="Equation" r:id="rId3" imgW="2222280" imgH="469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ACF97352-9987-4A46-B8E0-A4597338CB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9950" y="4245382"/>
                        <a:ext cx="3998913" cy="84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C4058F-AB49-4B33-8342-A400D2AFC841}"/>
              </a:ext>
            </a:extLst>
          </p:cNvPr>
          <p:cNvSpPr txBox="1"/>
          <p:nvPr/>
        </p:nvSpPr>
        <p:spPr>
          <a:xfrm>
            <a:off x="1541873" y="5240338"/>
            <a:ext cx="810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If the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&amp;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/>
              <a:t> are the true marginal distribution, then</a:t>
            </a:r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7841BBF5-72E9-445C-8287-871F66FA1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175867"/>
              </p:ext>
            </p:extLst>
          </p:nvPr>
        </p:nvGraphicFramePr>
        <p:xfrm>
          <a:off x="9387270" y="5059213"/>
          <a:ext cx="23542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1307880" imgH="457200" progId="Equation.DSMT4">
                  <p:embed/>
                </p:oleObj>
              </mc:Choice>
              <mc:Fallback>
                <p:oleObj name="Equation" r:id="rId5" imgW="130788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6B520CD5-490F-4F29-B0A6-FB8A934325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87270" y="5059213"/>
                        <a:ext cx="2354263" cy="82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FDA555-50AA-4D77-87A2-4A80AC4347AB}"/>
              </a:ext>
            </a:extLst>
          </p:cNvPr>
          <p:cNvSpPr txBox="1"/>
          <p:nvPr/>
        </p:nvSpPr>
        <p:spPr>
          <a:xfrm>
            <a:off x="10635897" y="6318504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BP-07</a:t>
            </a:r>
          </a:p>
        </p:txBody>
      </p:sp>
    </p:spTree>
    <p:extLst>
      <p:ext uri="{BB962C8B-B14F-4D97-AF65-F5344CB8AC3E}">
        <p14:creationId xmlns:p14="http://schemas.microsoft.com/office/powerpoint/2010/main" val="12852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68CA6C-9DBC-4104-A980-7C415D94B094}"/>
              </a:ext>
            </a:extLst>
          </p:cNvPr>
          <p:cNvSpPr txBox="1"/>
          <p:nvPr/>
        </p:nvSpPr>
        <p:spPr>
          <a:xfrm>
            <a:off x="875254" y="940862"/>
            <a:ext cx="103235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sz="3200" b="1" dirty="0"/>
              <a:t>An alternative way to consider BP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BCBF1A-2BA5-419E-A24E-307AB5FC37CE}"/>
              </a:ext>
            </a:extLst>
          </p:cNvPr>
          <p:cNvSpPr txBox="1"/>
          <p:nvPr/>
        </p:nvSpPr>
        <p:spPr>
          <a:xfrm>
            <a:off x="10635897" y="6318504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6AE46B5C-17A6-4443-81A2-92BC967EB3A4}"/>
              </a:ext>
            </a:extLst>
          </p:cNvPr>
          <p:cNvSpPr/>
          <p:nvPr/>
        </p:nvSpPr>
        <p:spPr>
          <a:xfrm>
            <a:off x="4771073" y="2039000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1D6B161-6093-41E2-ADD3-36414C93019B}"/>
              </a:ext>
            </a:extLst>
          </p:cNvPr>
          <p:cNvSpPr txBox="1"/>
          <p:nvPr/>
        </p:nvSpPr>
        <p:spPr>
          <a:xfrm>
            <a:off x="4300936" y="1881766"/>
            <a:ext cx="47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jj</a:t>
            </a: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D14B6499-09DF-4743-B484-C810A3CC7897}"/>
              </a:ext>
            </a:extLst>
          </p:cNvPr>
          <p:cNvSpPr/>
          <p:nvPr/>
        </p:nvSpPr>
        <p:spPr>
          <a:xfrm>
            <a:off x="5670233" y="2488403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56624E8F-CE5C-4AED-81E8-2D7C7A0E63EA}"/>
              </a:ext>
            </a:extLst>
          </p:cNvPr>
          <p:cNvSpPr/>
          <p:nvPr/>
        </p:nvSpPr>
        <p:spPr>
          <a:xfrm>
            <a:off x="6412039" y="1826902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E090E07-2E66-4CFE-A94A-C11301D35BD7}"/>
              </a:ext>
            </a:extLst>
          </p:cNvPr>
          <p:cNvSpPr/>
          <p:nvPr/>
        </p:nvSpPr>
        <p:spPr>
          <a:xfrm>
            <a:off x="6569393" y="2776439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E4E13B9-E1E0-4F4A-94CC-229D7E738B83}"/>
              </a:ext>
            </a:extLst>
          </p:cNvPr>
          <p:cNvSpPr txBox="1"/>
          <p:nvPr/>
        </p:nvSpPr>
        <p:spPr>
          <a:xfrm>
            <a:off x="5200095" y="2407107"/>
            <a:ext cx="47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9995453-B77F-455B-AC6F-519C7DA075DE}"/>
              </a:ext>
            </a:extLst>
          </p:cNvPr>
          <p:cNvSpPr txBox="1"/>
          <p:nvPr/>
        </p:nvSpPr>
        <p:spPr>
          <a:xfrm>
            <a:off x="6624257" y="1618483"/>
            <a:ext cx="47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51938BD-DEC7-4F0C-B045-8792683381E3}"/>
              </a:ext>
            </a:extLst>
          </p:cNvPr>
          <p:cNvCxnSpPr>
            <a:cxnSpLocks/>
            <a:stCxn id="5" idx="6"/>
            <a:endCxn id="7" idx="1"/>
          </p:cNvCxnSpPr>
          <p:nvPr/>
        </p:nvCxnSpPr>
        <p:spPr>
          <a:xfrm>
            <a:off x="4880801" y="2093864"/>
            <a:ext cx="805501" cy="4106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3CFB5DC-F29B-474D-BECC-0918FE70215F}"/>
              </a:ext>
            </a:extLst>
          </p:cNvPr>
          <p:cNvCxnSpPr>
            <a:cxnSpLocks/>
            <a:stCxn id="7" idx="6"/>
            <a:endCxn id="9" idx="1"/>
          </p:cNvCxnSpPr>
          <p:nvPr/>
        </p:nvCxnSpPr>
        <p:spPr>
          <a:xfrm>
            <a:off x="5779961" y="2543267"/>
            <a:ext cx="805501" cy="249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5AFE24C-04CA-476C-A604-746568DAC4D9}"/>
              </a:ext>
            </a:extLst>
          </p:cNvPr>
          <p:cNvCxnSpPr>
            <a:cxnSpLocks/>
            <a:stCxn id="7" idx="7"/>
            <a:endCxn id="8" idx="3"/>
          </p:cNvCxnSpPr>
          <p:nvPr/>
        </p:nvCxnSpPr>
        <p:spPr>
          <a:xfrm flipV="1">
            <a:off x="5763892" y="1920561"/>
            <a:ext cx="664216" cy="583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39D0BA-5F87-4523-8256-6A650D93062E}"/>
              </a:ext>
            </a:extLst>
          </p:cNvPr>
          <p:cNvSpPr txBox="1"/>
          <p:nvPr/>
        </p:nvSpPr>
        <p:spPr>
          <a:xfrm>
            <a:off x="6828871" y="2543267"/>
            <a:ext cx="47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CD6E660-1CA9-43B5-B42A-A6D725F9CF84}"/>
              </a:ext>
            </a:extLst>
          </p:cNvPr>
          <p:cNvSpPr/>
          <p:nvPr/>
        </p:nvSpPr>
        <p:spPr>
          <a:xfrm>
            <a:off x="2561851" y="1742566"/>
            <a:ext cx="1670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Cut  </a:t>
            </a:r>
          </a:p>
          <a:p>
            <a:r>
              <a:rPr lang="en-US" sz="2400" dirty="0"/>
              <a:t>the rest of the graph</a:t>
            </a:r>
            <a:endParaRPr lang="en-US" sz="2000" dirty="0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D612628A-F9FA-4CA8-9FC7-F5055770D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214281"/>
              </p:ext>
            </p:extLst>
          </p:nvPr>
        </p:nvGraphicFramePr>
        <p:xfrm>
          <a:off x="1722000" y="3184875"/>
          <a:ext cx="74263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3" imgW="4127400" imgH="469800" progId="Equation.DSMT4">
                  <p:embed/>
                </p:oleObj>
              </mc:Choice>
              <mc:Fallback>
                <p:oleObj name="Equation" r:id="rId3" imgW="412740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6B520CD5-490F-4F29-B0A6-FB8A934325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2000" y="3184875"/>
                        <a:ext cx="7426325" cy="84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xmlns="" id="{17A76F01-8EAC-45B3-8D60-8823AEA92C2B}"/>
              </a:ext>
            </a:extLst>
          </p:cNvPr>
          <p:cNvSpPr/>
          <p:nvPr/>
        </p:nvSpPr>
        <p:spPr>
          <a:xfrm>
            <a:off x="2179410" y="4475877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BA2ED88-2A9C-49CE-B08D-8BA8120FD871}"/>
              </a:ext>
            </a:extLst>
          </p:cNvPr>
          <p:cNvSpPr txBox="1"/>
          <p:nvPr/>
        </p:nvSpPr>
        <p:spPr>
          <a:xfrm>
            <a:off x="1615615" y="4432480"/>
            <a:ext cx="47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410D4D09-E21A-4C3B-98C4-11C16491C60B}"/>
              </a:ext>
            </a:extLst>
          </p:cNvPr>
          <p:cNvSpPr/>
          <p:nvPr/>
        </p:nvSpPr>
        <p:spPr>
          <a:xfrm>
            <a:off x="2777366" y="4856301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FCAA4A42-B5FD-4534-9F0A-C8815DA401DC}"/>
              </a:ext>
            </a:extLst>
          </p:cNvPr>
          <p:cNvSpPr/>
          <p:nvPr/>
        </p:nvSpPr>
        <p:spPr>
          <a:xfrm>
            <a:off x="4041457" y="4413508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01E25143-6473-4680-B6C9-B4901DB2A6D6}"/>
              </a:ext>
            </a:extLst>
          </p:cNvPr>
          <p:cNvSpPr/>
          <p:nvPr/>
        </p:nvSpPr>
        <p:spPr>
          <a:xfrm>
            <a:off x="4041457" y="5307073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3A5DBFD-8E58-4900-B851-F2387FD8E503}"/>
              </a:ext>
            </a:extLst>
          </p:cNvPr>
          <p:cNvSpPr txBox="1"/>
          <p:nvPr/>
        </p:nvSpPr>
        <p:spPr>
          <a:xfrm>
            <a:off x="1539263" y="5085175"/>
            <a:ext cx="47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3AA35E2-D04B-443C-9601-377A3825AA0C}"/>
              </a:ext>
            </a:extLst>
          </p:cNvPr>
          <p:cNvSpPr txBox="1"/>
          <p:nvPr/>
        </p:nvSpPr>
        <p:spPr>
          <a:xfrm>
            <a:off x="4151185" y="4307888"/>
            <a:ext cx="47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ACAAA891-51F2-42FC-AF50-245E0E9703C6}"/>
              </a:ext>
            </a:extLst>
          </p:cNvPr>
          <p:cNvCxnSpPr>
            <a:cxnSpLocks/>
            <a:stCxn id="22" idx="5"/>
            <a:endCxn id="24" idx="1"/>
          </p:cNvCxnSpPr>
          <p:nvPr/>
        </p:nvCxnSpPr>
        <p:spPr>
          <a:xfrm>
            <a:off x="2273069" y="4569536"/>
            <a:ext cx="520366" cy="3028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A4AA0ECF-059B-4E4E-9CB0-FD08EA83DA3C}"/>
              </a:ext>
            </a:extLst>
          </p:cNvPr>
          <p:cNvCxnSpPr>
            <a:cxnSpLocks/>
            <a:stCxn id="43" idx="5"/>
            <a:endCxn id="26" idx="1"/>
          </p:cNvCxnSpPr>
          <p:nvPr/>
        </p:nvCxnSpPr>
        <p:spPr>
          <a:xfrm>
            <a:off x="3606853" y="4949960"/>
            <a:ext cx="450673" cy="3731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C15354E0-9C6B-44B6-9106-4CBA2F202569}"/>
              </a:ext>
            </a:extLst>
          </p:cNvPr>
          <p:cNvCxnSpPr>
            <a:cxnSpLocks/>
            <a:stCxn id="43" idx="7"/>
            <a:endCxn id="25" idx="3"/>
          </p:cNvCxnSpPr>
          <p:nvPr/>
        </p:nvCxnSpPr>
        <p:spPr>
          <a:xfrm flipV="1">
            <a:off x="3606853" y="4507167"/>
            <a:ext cx="450673" cy="3652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EE4974-46D1-458D-BBA2-4167DB31ED04}"/>
              </a:ext>
            </a:extLst>
          </p:cNvPr>
          <p:cNvSpPr txBox="1"/>
          <p:nvPr/>
        </p:nvSpPr>
        <p:spPr>
          <a:xfrm>
            <a:off x="4300935" y="5073901"/>
            <a:ext cx="47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0A388CB1-680D-4DD8-8B16-11742C4E2ADB}"/>
              </a:ext>
            </a:extLst>
          </p:cNvPr>
          <p:cNvSpPr/>
          <p:nvPr/>
        </p:nvSpPr>
        <p:spPr>
          <a:xfrm>
            <a:off x="2160335" y="5240748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A7D4E19A-A5ED-4325-BC82-2E17A2A4CBD7}"/>
              </a:ext>
            </a:extLst>
          </p:cNvPr>
          <p:cNvSpPr/>
          <p:nvPr/>
        </p:nvSpPr>
        <p:spPr>
          <a:xfrm>
            <a:off x="3513194" y="4856301"/>
            <a:ext cx="109728" cy="109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07341A17-C130-4EC9-B1E7-DD7482A9132C}"/>
              </a:ext>
            </a:extLst>
          </p:cNvPr>
          <p:cNvCxnSpPr>
            <a:cxnSpLocks/>
            <a:stCxn id="39" idx="7"/>
            <a:endCxn id="24" idx="3"/>
          </p:cNvCxnSpPr>
          <p:nvPr/>
        </p:nvCxnSpPr>
        <p:spPr>
          <a:xfrm flipV="1">
            <a:off x="2253994" y="4949960"/>
            <a:ext cx="539441" cy="3068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3B1A494B-6A44-447D-9DF0-3DDEA328A0ED}"/>
              </a:ext>
            </a:extLst>
          </p:cNvPr>
          <p:cNvCxnSpPr>
            <a:cxnSpLocks/>
            <a:stCxn id="24" idx="6"/>
            <a:endCxn id="43" idx="2"/>
          </p:cNvCxnSpPr>
          <p:nvPr/>
        </p:nvCxnSpPr>
        <p:spPr>
          <a:xfrm>
            <a:off x="2887094" y="4911165"/>
            <a:ext cx="62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B99EE47-ECA7-4029-96B9-EF89FF0B47B6}"/>
              </a:ext>
            </a:extLst>
          </p:cNvPr>
          <p:cNvSpPr txBox="1"/>
          <p:nvPr/>
        </p:nvSpPr>
        <p:spPr>
          <a:xfrm>
            <a:off x="2700999" y="5017217"/>
            <a:ext cx="47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9124BB1-1D53-425F-8CA4-DEE7BD6A0220}"/>
              </a:ext>
            </a:extLst>
          </p:cNvPr>
          <p:cNvSpPr txBox="1"/>
          <p:nvPr/>
        </p:nvSpPr>
        <p:spPr>
          <a:xfrm>
            <a:off x="3434576" y="5020657"/>
            <a:ext cx="413681" cy="380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D6A7AFE8-2195-4EFE-876A-58731D7234A8}"/>
              </a:ext>
            </a:extLst>
          </p:cNvPr>
          <p:cNvSpPr/>
          <p:nvPr/>
        </p:nvSpPr>
        <p:spPr>
          <a:xfrm>
            <a:off x="5809845" y="4170870"/>
            <a:ext cx="4877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Update Rule: </a:t>
            </a:r>
            <a:r>
              <a:rPr lang="en-US" sz="2800" dirty="0">
                <a:solidFill>
                  <a:srgbClr val="0000FF"/>
                </a:solidFill>
              </a:rPr>
              <a:t>Marginalization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xmlns="" id="{3E12F212-0E29-412E-B9F9-8AFABC2318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71967"/>
              </p:ext>
            </p:extLst>
          </p:nvPr>
        </p:nvGraphicFramePr>
        <p:xfrm>
          <a:off x="6139792" y="4792663"/>
          <a:ext cx="47990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5" imgW="2666880" imgH="380880" progId="Equation.DSMT4">
                  <p:embed/>
                </p:oleObj>
              </mc:Choice>
              <mc:Fallback>
                <p:oleObj name="Equation" r:id="rId5" imgW="266688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6B520CD5-490F-4F29-B0A6-FB8A934325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39792" y="4792663"/>
                        <a:ext cx="479901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xmlns="" id="{8DE93354-8B6D-4185-9466-853C08DB0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70149"/>
              </p:ext>
            </p:extLst>
          </p:nvPr>
        </p:nvGraphicFramePr>
        <p:xfrm>
          <a:off x="6182711" y="5534025"/>
          <a:ext cx="3382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7" imgW="1879560" imgH="380880" progId="Equation.DSMT4">
                  <p:embed/>
                </p:oleObj>
              </mc:Choice>
              <mc:Fallback>
                <p:oleObj name="Equation" r:id="rId7" imgW="1879560" imgH="380880" progId="Equation.DSMT4">
                  <p:embed/>
                  <p:pic>
                    <p:nvPicPr>
                      <p:cNvPr id="72" name="Object 71">
                        <a:extLst>
                          <a:ext uri="{FF2B5EF4-FFF2-40B4-BE49-F238E27FC236}">
                            <a16:creationId xmlns:a16="http://schemas.microsoft.com/office/drawing/2014/main" xmlns="" id="{3E12F212-0E29-412E-B9F9-8AFABC2318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82711" y="5534025"/>
                        <a:ext cx="338296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A2EC64C0-98DA-4D17-AB03-17C28A2C1C4C}"/>
              </a:ext>
            </a:extLst>
          </p:cNvPr>
          <p:cNvSpPr/>
          <p:nvPr/>
        </p:nvSpPr>
        <p:spPr>
          <a:xfrm>
            <a:off x="6100614" y="6110823"/>
            <a:ext cx="4877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Provably equivalent to BP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38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44D6CFF-B0A3-4138-A1BF-CE32EB486BBC}"/>
              </a:ext>
            </a:extLst>
          </p:cNvPr>
          <p:cNvSpPr txBox="1"/>
          <p:nvPr/>
        </p:nvSpPr>
        <p:spPr>
          <a:xfrm>
            <a:off x="875254" y="940862"/>
            <a:ext cx="10323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How does this relate to MCMC?</a:t>
            </a:r>
            <a:endParaRPr lang="en-US" sz="2800" dirty="0"/>
          </a:p>
          <a:p>
            <a:endParaRPr lang="en-US" sz="2000" dirty="0"/>
          </a:p>
          <a:p>
            <a:r>
              <a:rPr lang="en-US" sz="2800" dirty="0"/>
              <a:t>Chapman-Kolmogorov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8510220-FA16-46A9-9A78-692B94E2E161}"/>
              </a:ext>
            </a:extLst>
          </p:cNvPr>
          <p:cNvSpPr txBox="1"/>
          <p:nvPr/>
        </p:nvSpPr>
        <p:spPr>
          <a:xfrm>
            <a:off x="10635897" y="6143180"/>
            <a:ext cx="148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Lecture BP-09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84BCF85-9E50-446B-9821-A4B268732863}"/>
              </a:ext>
            </a:extLst>
          </p:cNvPr>
          <p:cNvSpPr/>
          <p:nvPr/>
        </p:nvSpPr>
        <p:spPr>
          <a:xfrm>
            <a:off x="4644180" y="1788706"/>
            <a:ext cx="642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</a:t>
            </a:r>
            <a:r>
              <a:rPr lang="en-US" sz="2400" dirty="0"/>
              <a:t>A deterministic form of Gibbs sampling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C55A20D1-B27C-4B44-8C8B-00549622B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70343"/>
              </p:ext>
            </p:extLst>
          </p:nvPr>
        </p:nvGraphicFramePr>
        <p:xfrm>
          <a:off x="1980355" y="2313846"/>
          <a:ext cx="30829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3" imgW="1714320" imgH="342720" progId="Equation.DSMT4">
                  <p:embed/>
                </p:oleObj>
              </mc:Choice>
              <mc:Fallback>
                <p:oleObj name="Equation" r:id="rId3" imgW="1714320" imgH="3427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ACF97352-9987-4A46-B8E0-A4597338CB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0355" y="2313846"/>
                        <a:ext cx="3082925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4F7D77D-D00F-4C58-B03D-5C70FF496B61}"/>
              </a:ext>
            </a:extLst>
          </p:cNvPr>
          <p:cNvSpPr/>
          <p:nvPr/>
        </p:nvSpPr>
        <p:spPr>
          <a:xfrm>
            <a:off x="5510955" y="2313846"/>
            <a:ext cx="2994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sz="2400" dirty="0">
                <a:sym typeface="Wingdings" panose="05000000000000000000" pitchFamily="2" charset="2"/>
              </a:rPr>
              <a:t>: Transition kernel)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0F66F13-7993-4557-8FE4-B8E7923C0A40}"/>
              </a:ext>
            </a:extLst>
          </p:cNvPr>
          <p:cNvSpPr/>
          <p:nvPr/>
        </p:nvSpPr>
        <p:spPr>
          <a:xfrm>
            <a:off x="1275304" y="2952718"/>
            <a:ext cx="6306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converges to </a:t>
            </a:r>
            <a:r>
              <a:rPr lang="en-US" sz="2400" dirty="0">
                <a:solidFill>
                  <a:srgbClr val="0000FF"/>
                </a:solidFill>
              </a:rPr>
              <a:t>fixed point distribution</a:t>
            </a:r>
            <a:r>
              <a:rPr lang="en-US" sz="2400" dirty="0"/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cs typeface="Times New Roman" panose="02020603050405020304" pitchFamily="18" charset="0"/>
              </a:rPr>
              <a:t> s.t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3B457EE-FAA2-4BAA-89F7-D96E7457A791}"/>
              </a:ext>
            </a:extLst>
          </p:cNvPr>
          <p:cNvSpPr/>
          <p:nvPr/>
        </p:nvSpPr>
        <p:spPr>
          <a:xfrm>
            <a:off x="1358055" y="3522104"/>
            <a:ext cx="9157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MCMC estimates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ym typeface="Wingdings" panose="05000000000000000000" pitchFamily="2" charset="2"/>
              </a:rPr>
              <a:t>by </a:t>
            </a:r>
            <a:r>
              <a:rPr lang="en-US" sz="2400" dirty="0">
                <a:solidFill>
                  <a:srgbClr val="0000FF"/>
                </a:solidFill>
                <a:sym typeface="Wingdings" panose="05000000000000000000" pitchFamily="2" charset="2"/>
              </a:rPr>
              <a:t>repeatedly sampling</a:t>
            </a:r>
            <a:r>
              <a:rPr lang="en-US" sz="2400" dirty="0">
                <a:sym typeface="Wingdings" panose="05000000000000000000" pitchFamily="2" charset="2"/>
              </a:rPr>
              <a:t> from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xmlns="" id="{8389CD0A-DBE1-4AC3-8E1E-42E8676FA8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83870"/>
              </p:ext>
            </p:extLst>
          </p:nvPr>
        </p:nvGraphicFramePr>
        <p:xfrm>
          <a:off x="7581900" y="2973535"/>
          <a:ext cx="27400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5" imgW="1523880" imgH="342720" progId="Equation.DSMT4">
                  <p:embed/>
                </p:oleObj>
              </mc:Choice>
              <mc:Fallback>
                <p:oleObj name="Equation" r:id="rId5" imgW="1523880" imgH="3427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C55A20D1-B27C-4B44-8C8B-00549622B7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81900" y="2973535"/>
                        <a:ext cx="2740025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8CEAF41-43F4-4D5F-8AA4-9097AAB100ED}"/>
              </a:ext>
            </a:extLst>
          </p:cNvPr>
          <p:cNvSpPr/>
          <p:nvPr/>
        </p:nvSpPr>
        <p:spPr>
          <a:xfrm>
            <a:off x="1834305" y="4033314"/>
            <a:ext cx="9157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Recall that Gibbs Sampler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DE213BB7-8FE7-4157-9648-2BB9028573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80085"/>
              </p:ext>
            </p:extLst>
          </p:nvPr>
        </p:nvGraphicFramePr>
        <p:xfrm>
          <a:off x="5222875" y="4089045"/>
          <a:ext cx="33797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7" imgW="1879560" imgH="253800" progId="Equation.DSMT4">
                  <p:embed/>
                </p:oleObj>
              </mc:Choice>
              <mc:Fallback>
                <p:oleObj name="Equation" r:id="rId7" imgW="187956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C55A20D1-B27C-4B44-8C8B-00549622B7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22875" y="4089045"/>
                        <a:ext cx="337978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472C90E-6AEE-40F5-9E10-6B154574B8BC}"/>
              </a:ext>
            </a:extLst>
          </p:cNvPr>
          <p:cNvSpPr/>
          <p:nvPr/>
        </p:nvSpPr>
        <p:spPr>
          <a:xfrm>
            <a:off x="1834305" y="4554548"/>
            <a:ext cx="9157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Substituting the Gibbs sampler into the Chapman-Kolmogorov equation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8B4A86F5-731C-4716-870B-63922470C4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050119"/>
              </p:ext>
            </p:extLst>
          </p:nvPr>
        </p:nvGraphicFramePr>
        <p:xfrm>
          <a:off x="3501974" y="4948985"/>
          <a:ext cx="4017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9" imgW="2234880" imgH="380880" progId="Equation.DSMT4">
                  <p:embed/>
                </p:oleObj>
              </mc:Choice>
              <mc:Fallback>
                <p:oleObj name="Equation" r:id="rId9" imgW="223488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xmlns="" id="{C55A20D1-B27C-4B44-8C8B-00549622B7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01974" y="4948985"/>
                        <a:ext cx="401796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321FC63-D738-4511-9056-8D9EE6AF2259}"/>
              </a:ext>
            </a:extLst>
          </p:cNvPr>
          <p:cNvSpPr/>
          <p:nvPr/>
        </p:nvSpPr>
        <p:spPr>
          <a:xfrm>
            <a:off x="1910505" y="5567557"/>
            <a:ext cx="9157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Replace               by  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9959DA8C-0F50-441D-B21E-23BA30128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031175"/>
              </p:ext>
            </p:extLst>
          </p:nvPr>
        </p:nvGraphicFramePr>
        <p:xfrm>
          <a:off x="3022549" y="5593130"/>
          <a:ext cx="9588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11" imgW="533160" imgH="241200" progId="Equation.DSMT4">
                  <p:embed/>
                </p:oleObj>
              </mc:Choice>
              <mc:Fallback>
                <p:oleObj name="Equation" r:id="rId11" imgW="533160" imgH="241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8B4A86F5-731C-4716-870B-63922470C4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22549" y="5593130"/>
                        <a:ext cx="958850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2E1C31BA-FD25-4E22-8230-020A6EF97C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980230"/>
              </p:ext>
            </p:extLst>
          </p:nvPr>
        </p:nvGraphicFramePr>
        <p:xfrm>
          <a:off x="4460824" y="5584825"/>
          <a:ext cx="2356992" cy="589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13" imgW="1473120" imgH="368280" progId="Equation.DSMT4">
                  <p:embed/>
                </p:oleObj>
              </mc:Choice>
              <mc:Fallback>
                <p:oleObj name="Equation" r:id="rId13" imgW="1473120" imgH="3682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xmlns="" id="{8389CD0A-DBE1-4AC3-8E1E-42E8676FA8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60824" y="5584825"/>
                        <a:ext cx="2356992" cy="589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60606781-1744-4015-AC4C-4F88A9713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233682"/>
              </p:ext>
            </p:extLst>
          </p:nvPr>
        </p:nvGraphicFramePr>
        <p:xfrm>
          <a:off x="4411662" y="6146800"/>
          <a:ext cx="3291840" cy="609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15" imgW="2057400" imgH="380880" progId="Equation.DSMT4">
                  <p:embed/>
                </p:oleObj>
              </mc:Choice>
              <mc:Fallback>
                <p:oleObj name="Equation" r:id="rId15" imgW="2057400" imgH="3808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2E1C31BA-FD25-4E22-8230-020A6EF97C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11662" y="6146800"/>
                        <a:ext cx="3291840" cy="609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3ED54FB-0ABC-4B51-B595-137EAB054648}"/>
              </a:ext>
            </a:extLst>
          </p:cNvPr>
          <p:cNvSpPr/>
          <p:nvPr/>
        </p:nvSpPr>
        <p:spPr>
          <a:xfrm>
            <a:off x="3904354" y="6101303"/>
            <a:ext cx="55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or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70C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805</Words>
  <Application>Microsoft Office PowerPoint</Application>
  <PresentationFormat>Widescreen</PresentationFormat>
  <Paragraphs>134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Seyoun Park</dc:creator>
  <cp:lastModifiedBy>Alan Yuille</cp:lastModifiedBy>
  <cp:revision>141</cp:revision>
  <dcterms:created xsi:type="dcterms:W3CDTF">2018-02-02T16:11:04Z</dcterms:created>
  <dcterms:modified xsi:type="dcterms:W3CDTF">2018-03-02T21:44:41Z</dcterms:modified>
</cp:coreProperties>
</file>