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4" r:id="rId1"/>
  </p:sldMasterIdLst>
  <p:notesMasterIdLst>
    <p:notesMasterId r:id="rId39"/>
  </p:notesMasterIdLst>
  <p:sldIdLst>
    <p:sldId id="256" r:id="rId2"/>
    <p:sldId id="307" r:id="rId3"/>
    <p:sldId id="308" r:id="rId4"/>
    <p:sldId id="309" r:id="rId5"/>
    <p:sldId id="310" r:id="rId6"/>
    <p:sldId id="311" r:id="rId7"/>
    <p:sldId id="312" r:id="rId8"/>
    <p:sldId id="313" r:id="rId9"/>
    <p:sldId id="314" r:id="rId10"/>
    <p:sldId id="315" r:id="rId11"/>
    <p:sldId id="316" r:id="rId12"/>
    <p:sldId id="317" r:id="rId13"/>
    <p:sldId id="319" r:id="rId14"/>
    <p:sldId id="320" r:id="rId15"/>
    <p:sldId id="321" r:id="rId16"/>
    <p:sldId id="322" r:id="rId17"/>
    <p:sldId id="323" r:id="rId18"/>
    <p:sldId id="324" r:id="rId19"/>
    <p:sldId id="325" r:id="rId20"/>
    <p:sldId id="326" r:id="rId21"/>
    <p:sldId id="327" r:id="rId22"/>
    <p:sldId id="328" r:id="rId23"/>
    <p:sldId id="329" r:id="rId24"/>
    <p:sldId id="330" r:id="rId25"/>
    <p:sldId id="331" r:id="rId26"/>
    <p:sldId id="332" r:id="rId27"/>
    <p:sldId id="333" r:id="rId28"/>
    <p:sldId id="336" r:id="rId29"/>
    <p:sldId id="343" r:id="rId30"/>
    <p:sldId id="349" r:id="rId31"/>
    <p:sldId id="350" r:id="rId32"/>
    <p:sldId id="353" r:id="rId33"/>
    <p:sldId id="354" r:id="rId34"/>
    <p:sldId id="355" r:id="rId35"/>
    <p:sldId id="356" r:id="rId36"/>
    <p:sldId id="357" r:id="rId37"/>
    <p:sldId id="358" r:id="rId38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2A36460C-86E3-48A1-A52C-5632C243FAD4}">
  <a:tblStyle styleId="{2A36460C-86E3-48A1-A52C-5632C243FAD4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8"/>
    <p:restoredTop sz="92514"/>
  </p:normalViewPr>
  <p:slideViewPr>
    <p:cSldViewPr snapToGrid="0" snapToObjects="1">
      <p:cViewPr varScale="1">
        <p:scale>
          <a:sx n="156" d="100"/>
          <a:sy n="156" d="100"/>
        </p:scale>
        <p:origin x="344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notesMaster" Target="notesMasters/notesMaster1.xml"/><Relationship Id="rId40" Type="http://schemas.openxmlformats.org/officeDocument/2006/relationships/presProps" Target="presProps.xml"/><Relationship Id="rId41" Type="http://schemas.openxmlformats.org/officeDocument/2006/relationships/viewProps" Target="viewProps.xml"/><Relationship Id="rId42" Type="http://schemas.openxmlformats.org/officeDocument/2006/relationships/theme" Target="theme/theme1.xml"/><Relationship Id="rId43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381188" y="685800"/>
            <a:ext cx="60963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2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2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2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2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2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0.xml"/></Relationships>
</file>

<file path=ppt/notesSlides/_rels/notesSlide3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1.xml"/></Relationships>
</file>

<file path=ppt/notesSlides/_rels/notesSlide3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2.xml"/></Relationships>
</file>

<file path=ppt/notesSlides/_rels/notesSlide3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3.xml"/></Relationships>
</file>

<file path=ppt/notesSlides/_rels/notesSlide3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4.xml"/></Relationships>
</file>

<file path=ppt/notesSlides/_rels/notesSlide3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5.xml"/></Relationships>
</file>

<file path=ppt/notesSlides/_rels/notesSlide3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6.xml"/></Relationships>
</file>

<file path=ppt/notesSlides/_rels/notesSlide3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7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hape 2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" name="Shape 2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4" name="Shape 694"/>
          <p:cNvSpPr>
            <a:spLocks noGrp="1" noRot="1" noChangeAspect="1"/>
          </p:cNvSpPr>
          <p:nvPr>
            <p:ph type="sldImg" idx="2"/>
          </p:nvPr>
        </p:nvSpPr>
        <p:spPr>
          <a:xfrm>
            <a:off x="381188" y="685800"/>
            <a:ext cx="60963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95" name="Shape 69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1" name="Shape 70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2" name="Shape 70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7" name="Shape 707"/>
          <p:cNvSpPr>
            <a:spLocks noGrp="1" noRot="1" noChangeAspect="1"/>
          </p:cNvSpPr>
          <p:nvPr>
            <p:ph type="sldImg" idx="2"/>
          </p:nvPr>
        </p:nvSpPr>
        <p:spPr>
          <a:xfrm>
            <a:off x="381188" y="685800"/>
            <a:ext cx="60963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8" name="Shape 70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3" name="Shape 723"/>
          <p:cNvSpPr>
            <a:spLocks noGrp="1" noRot="1" noChangeAspect="1"/>
          </p:cNvSpPr>
          <p:nvPr>
            <p:ph type="sldImg" idx="2"/>
          </p:nvPr>
        </p:nvSpPr>
        <p:spPr>
          <a:xfrm>
            <a:off x="381188" y="685800"/>
            <a:ext cx="60963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4" name="Shape 72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1" name="Shape 731"/>
          <p:cNvSpPr>
            <a:spLocks noGrp="1" noRot="1" noChangeAspect="1"/>
          </p:cNvSpPr>
          <p:nvPr>
            <p:ph type="sldImg" idx="2"/>
          </p:nvPr>
        </p:nvSpPr>
        <p:spPr>
          <a:xfrm>
            <a:off x="381188" y="685800"/>
            <a:ext cx="60963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2" name="Shape 73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" name="Shape 737"/>
          <p:cNvSpPr>
            <a:spLocks noGrp="1" noRot="1" noChangeAspect="1"/>
          </p:cNvSpPr>
          <p:nvPr>
            <p:ph type="sldImg" idx="2"/>
          </p:nvPr>
        </p:nvSpPr>
        <p:spPr>
          <a:xfrm>
            <a:off x="381188" y="685800"/>
            <a:ext cx="60963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8" name="Shape 73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3" name="Shape 743"/>
          <p:cNvSpPr>
            <a:spLocks noGrp="1" noRot="1" noChangeAspect="1"/>
          </p:cNvSpPr>
          <p:nvPr>
            <p:ph type="sldImg" idx="2"/>
          </p:nvPr>
        </p:nvSpPr>
        <p:spPr>
          <a:xfrm>
            <a:off x="381188" y="685800"/>
            <a:ext cx="60963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44" name="Shape 74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9" name="Shape 749"/>
          <p:cNvSpPr>
            <a:spLocks noGrp="1" noRot="1" noChangeAspect="1"/>
          </p:cNvSpPr>
          <p:nvPr>
            <p:ph type="sldImg" idx="2"/>
          </p:nvPr>
        </p:nvSpPr>
        <p:spPr>
          <a:xfrm>
            <a:off x="381188" y="685800"/>
            <a:ext cx="60963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50" name="Shape 75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/>
          <a:lstStyle/>
          <a:p>
            <a:fld id="{8A7021F2-6A48-4E07-A375-AB3607A74B08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902356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/>
          <a:lstStyle/>
          <a:p>
            <a:fld id="{8A7021F2-6A48-4E07-A375-AB3607A74B08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098682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7" name="Shape 62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28" name="Shape 62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/>
          <a:lstStyle/>
          <a:p>
            <a:fld id="{8A7021F2-6A48-4E07-A375-AB3607A74B08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527256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600" b="1">
                <a:solidFill>
                  <a:schemeClr val="tx1"/>
                </a:solidFill>
                <a:latin typeface="Arial Unicode MS" charset="0"/>
                <a:cs typeface="Arial" charset="0"/>
              </a:defRPr>
            </a:lvl1pPr>
            <a:lvl2pPr marL="742950" indent="-285750" eaLnBrk="0" hangingPunct="0">
              <a:defRPr sz="3600" b="1">
                <a:solidFill>
                  <a:schemeClr val="tx1"/>
                </a:solidFill>
                <a:latin typeface="Arial Unicode MS" charset="0"/>
                <a:cs typeface="Arial" charset="0"/>
              </a:defRPr>
            </a:lvl2pPr>
            <a:lvl3pPr marL="1143000" indent="-228600" eaLnBrk="0" hangingPunct="0">
              <a:defRPr sz="3600" b="1">
                <a:solidFill>
                  <a:schemeClr val="tx1"/>
                </a:solidFill>
                <a:latin typeface="Arial Unicode MS" charset="0"/>
                <a:cs typeface="Arial" charset="0"/>
              </a:defRPr>
            </a:lvl3pPr>
            <a:lvl4pPr marL="1600200" indent="-228600" eaLnBrk="0" hangingPunct="0">
              <a:defRPr sz="3600" b="1">
                <a:solidFill>
                  <a:schemeClr val="tx1"/>
                </a:solidFill>
                <a:latin typeface="Arial Unicode MS" charset="0"/>
                <a:cs typeface="Arial" charset="0"/>
              </a:defRPr>
            </a:lvl4pPr>
            <a:lvl5pPr marL="2057400" indent="-228600" eaLnBrk="0" hangingPunct="0">
              <a:defRPr sz="3600" b="1">
                <a:solidFill>
                  <a:schemeClr val="tx1"/>
                </a:solidFill>
                <a:latin typeface="Arial Unicode MS" charset="0"/>
                <a:cs typeface="Arial" charset="0"/>
              </a:defRPr>
            </a:lvl5pPr>
            <a:lvl6pPr marL="25146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 Unicode MS" charset="0"/>
                <a:cs typeface="Arial" charset="0"/>
              </a:defRPr>
            </a:lvl6pPr>
            <a:lvl7pPr marL="29718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 Unicode MS" charset="0"/>
                <a:cs typeface="Arial" charset="0"/>
              </a:defRPr>
            </a:lvl7pPr>
            <a:lvl8pPr marL="34290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 Unicode MS" charset="0"/>
                <a:cs typeface="Arial" charset="0"/>
              </a:defRPr>
            </a:lvl8pPr>
            <a:lvl9pPr marL="38862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 Unicode MS" charset="0"/>
                <a:cs typeface="Arial" charset="0"/>
              </a:defRPr>
            </a:lvl9pPr>
          </a:lstStyle>
          <a:p>
            <a:pPr eaLnBrk="1" hangingPunct="1"/>
            <a:fld id="{12661557-EFB2-45E9-B316-F8E1B5369596}" type="slidenum">
              <a:rPr lang="he-IL" sz="1200" b="0" smtClean="0">
                <a:latin typeface="Arial" charset="0"/>
              </a:rPr>
              <a:pPr eaLnBrk="1" hangingPunct="1"/>
              <a:t>21</a:t>
            </a:fld>
            <a:endParaRPr lang="en-US" sz="1200" b="0" smtClean="0">
              <a:latin typeface="Arial" charset="0"/>
            </a:endParaRPr>
          </a:p>
        </p:txBody>
      </p:sp>
      <p:sp>
        <p:nvSpPr>
          <p:cNvPr id="1064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5763" y="687388"/>
            <a:ext cx="6091237" cy="3427412"/>
          </a:xfrm>
          <a:ln/>
        </p:spPr>
      </p:sp>
      <p:sp>
        <p:nvSpPr>
          <p:cNvPr id="10650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1813"/>
            <a:ext cx="5029200" cy="4114800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l" rtl="0" eaLnBrk="1" hangingPunct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92069797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600" b="1">
                <a:solidFill>
                  <a:schemeClr val="tx1"/>
                </a:solidFill>
                <a:latin typeface="Arial Unicode MS" charset="0"/>
                <a:cs typeface="Arial" charset="0"/>
              </a:defRPr>
            </a:lvl1pPr>
            <a:lvl2pPr marL="742950" indent="-285750" eaLnBrk="0" hangingPunct="0">
              <a:defRPr sz="3600" b="1">
                <a:solidFill>
                  <a:schemeClr val="tx1"/>
                </a:solidFill>
                <a:latin typeface="Arial Unicode MS" charset="0"/>
                <a:cs typeface="Arial" charset="0"/>
              </a:defRPr>
            </a:lvl2pPr>
            <a:lvl3pPr marL="1143000" indent="-228600" eaLnBrk="0" hangingPunct="0">
              <a:defRPr sz="3600" b="1">
                <a:solidFill>
                  <a:schemeClr val="tx1"/>
                </a:solidFill>
                <a:latin typeface="Arial Unicode MS" charset="0"/>
                <a:cs typeface="Arial" charset="0"/>
              </a:defRPr>
            </a:lvl3pPr>
            <a:lvl4pPr marL="1600200" indent="-228600" eaLnBrk="0" hangingPunct="0">
              <a:defRPr sz="3600" b="1">
                <a:solidFill>
                  <a:schemeClr val="tx1"/>
                </a:solidFill>
                <a:latin typeface="Arial Unicode MS" charset="0"/>
                <a:cs typeface="Arial" charset="0"/>
              </a:defRPr>
            </a:lvl4pPr>
            <a:lvl5pPr marL="2057400" indent="-228600" eaLnBrk="0" hangingPunct="0">
              <a:defRPr sz="3600" b="1">
                <a:solidFill>
                  <a:schemeClr val="tx1"/>
                </a:solidFill>
                <a:latin typeface="Arial Unicode MS" charset="0"/>
                <a:cs typeface="Arial" charset="0"/>
              </a:defRPr>
            </a:lvl5pPr>
            <a:lvl6pPr marL="25146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 Unicode MS" charset="0"/>
                <a:cs typeface="Arial" charset="0"/>
              </a:defRPr>
            </a:lvl6pPr>
            <a:lvl7pPr marL="29718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 Unicode MS" charset="0"/>
                <a:cs typeface="Arial" charset="0"/>
              </a:defRPr>
            </a:lvl7pPr>
            <a:lvl8pPr marL="34290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 Unicode MS" charset="0"/>
                <a:cs typeface="Arial" charset="0"/>
              </a:defRPr>
            </a:lvl8pPr>
            <a:lvl9pPr marL="38862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 Unicode MS" charset="0"/>
                <a:cs typeface="Arial" charset="0"/>
              </a:defRPr>
            </a:lvl9pPr>
          </a:lstStyle>
          <a:p>
            <a:pPr eaLnBrk="1" hangingPunct="1"/>
            <a:fld id="{12661557-EFB2-45E9-B316-F8E1B5369596}" type="slidenum">
              <a:rPr lang="he-IL" sz="1200" b="0" smtClean="0">
                <a:latin typeface="Arial" charset="0"/>
              </a:rPr>
              <a:pPr eaLnBrk="1" hangingPunct="1"/>
              <a:t>22</a:t>
            </a:fld>
            <a:endParaRPr lang="en-US" sz="1200" b="0" smtClean="0">
              <a:latin typeface="Arial" charset="0"/>
            </a:endParaRPr>
          </a:p>
        </p:txBody>
      </p:sp>
      <p:sp>
        <p:nvSpPr>
          <p:cNvPr id="1064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5763" y="687388"/>
            <a:ext cx="6091237" cy="3427412"/>
          </a:xfrm>
          <a:ln/>
        </p:spPr>
      </p:sp>
      <p:sp>
        <p:nvSpPr>
          <p:cNvPr id="10650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1813"/>
            <a:ext cx="5029200" cy="4114800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l" rtl="0" eaLnBrk="1" hangingPunct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85241750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600" b="1">
                <a:solidFill>
                  <a:schemeClr val="tx1"/>
                </a:solidFill>
                <a:latin typeface="Arial Unicode MS" charset="0"/>
                <a:cs typeface="Arial" charset="0"/>
              </a:defRPr>
            </a:lvl1pPr>
            <a:lvl2pPr marL="742950" indent="-285750" eaLnBrk="0" hangingPunct="0">
              <a:defRPr sz="3600" b="1">
                <a:solidFill>
                  <a:schemeClr val="tx1"/>
                </a:solidFill>
                <a:latin typeface="Arial Unicode MS" charset="0"/>
                <a:cs typeface="Arial" charset="0"/>
              </a:defRPr>
            </a:lvl2pPr>
            <a:lvl3pPr marL="1143000" indent="-228600" eaLnBrk="0" hangingPunct="0">
              <a:defRPr sz="3600" b="1">
                <a:solidFill>
                  <a:schemeClr val="tx1"/>
                </a:solidFill>
                <a:latin typeface="Arial Unicode MS" charset="0"/>
                <a:cs typeface="Arial" charset="0"/>
              </a:defRPr>
            </a:lvl3pPr>
            <a:lvl4pPr marL="1600200" indent="-228600" eaLnBrk="0" hangingPunct="0">
              <a:defRPr sz="3600" b="1">
                <a:solidFill>
                  <a:schemeClr val="tx1"/>
                </a:solidFill>
                <a:latin typeface="Arial Unicode MS" charset="0"/>
                <a:cs typeface="Arial" charset="0"/>
              </a:defRPr>
            </a:lvl4pPr>
            <a:lvl5pPr marL="2057400" indent="-228600" eaLnBrk="0" hangingPunct="0">
              <a:defRPr sz="3600" b="1">
                <a:solidFill>
                  <a:schemeClr val="tx1"/>
                </a:solidFill>
                <a:latin typeface="Arial Unicode MS" charset="0"/>
                <a:cs typeface="Arial" charset="0"/>
              </a:defRPr>
            </a:lvl5pPr>
            <a:lvl6pPr marL="25146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 Unicode MS" charset="0"/>
                <a:cs typeface="Arial" charset="0"/>
              </a:defRPr>
            </a:lvl6pPr>
            <a:lvl7pPr marL="29718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 Unicode MS" charset="0"/>
                <a:cs typeface="Arial" charset="0"/>
              </a:defRPr>
            </a:lvl7pPr>
            <a:lvl8pPr marL="34290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 Unicode MS" charset="0"/>
                <a:cs typeface="Arial" charset="0"/>
              </a:defRPr>
            </a:lvl8pPr>
            <a:lvl9pPr marL="38862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 Unicode MS" charset="0"/>
                <a:cs typeface="Arial" charset="0"/>
              </a:defRPr>
            </a:lvl9pPr>
          </a:lstStyle>
          <a:p>
            <a:pPr eaLnBrk="1" hangingPunct="1"/>
            <a:fld id="{12661557-EFB2-45E9-B316-F8E1B5369596}" type="slidenum">
              <a:rPr lang="he-IL" sz="1200" b="0" smtClean="0">
                <a:latin typeface="Arial" charset="0"/>
              </a:rPr>
              <a:pPr eaLnBrk="1" hangingPunct="1"/>
              <a:t>23</a:t>
            </a:fld>
            <a:endParaRPr lang="en-US" sz="1200" b="0" smtClean="0">
              <a:latin typeface="Arial" charset="0"/>
            </a:endParaRPr>
          </a:p>
        </p:txBody>
      </p:sp>
      <p:sp>
        <p:nvSpPr>
          <p:cNvPr id="1064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5763" y="687388"/>
            <a:ext cx="6091237" cy="3427412"/>
          </a:xfrm>
          <a:ln/>
        </p:spPr>
      </p:sp>
      <p:sp>
        <p:nvSpPr>
          <p:cNvPr id="10650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1813"/>
            <a:ext cx="5029200" cy="4114800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l" rtl="0" eaLnBrk="1" hangingPunct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493365741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600" b="1">
                <a:solidFill>
                  <a:schemeClr val="tx1"/>
                </a:solidFill>
                <a:latin typeface="Arial Unicode MS" charset="0"/>
                <a:cs typeface="Arial" charset="0"/>
              </a:defRPr>
            </a:lvl1pPr>
            <a:lvl2pPr marL="742950" indent="-285750" eaLnBrk="0" hangingPunct="0">
              <a:defRPr sz="3600" b="1">
                <a:solidFill>
                  <a:schemeClr val="tx1"/>
                </a:solidFill>
                <a:latin typeface="Arial Unicode MS" charset="0"/>
                <a:cs typeface="Arial" charset="0"/>
              </a:defRPr>
            </a:lvl2pPr>
            <a:lvl3pPr marL="1143000" indent="-228600" eaLnBrk="0" hangingPunct="0">
              <a:defRPr sz="3600" b="1">
                <a:solidFill>
                  <a:schemeClr val="tx1"/>
                </a:solidFill>
                <a:latin typeface="Arial Unicode MS" charset="0"/>
                <a:cs typeface="Arial" charset="0"/>
              </a:defRPr>
            </a:lvl3pPr>
            <a:lvl4pPr marL="1600200" indent="-228600" eaLnBrk="0" hangingPunct="0">
              <a:defRPr sz="3600" b="1">
                <a:solidFill>
                  <a:schemeClr val="tx1"/>
                </a:solidFill>
                <a:latin typeface="Arial Unicode MS" charset="0"/>
                <a:cs typeface="Arial" charset="0"/>
              </a:defRPr>
            </a:lvl4pPr>
            <a:lvl5pPr marL="2057400" indent="-228600" eaLnBrk="0" hangingPunct="0">
              <a:defRPr sz="3600" b="1">
                <a:solidFill>
                  <a:schemeClr val="tx1"/>
                </a:solidFill>
                <a:latin typeface="Arial Unicode MS" charset="0"/>
                <a:cs typeface="Arial" charset="0"/>
              </a:defRPr>
            </a:lvl5pPr>
            <a:lvl6pPr marL="25146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 Unicode MS" charset="0"/>
                <a:cs typeface="Arial" charset="0"/>
              </a:defRPr>
            </a:lvl6pPr>
            <a:lvl7pPr marL="29718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 Unicode MS" charset="0"/>
                <a:cs typeface="Arial" charset="0"/>
              </a:defRPr>
            </a:lvl7pPr>
            <a:lvl8pPr marL="34290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 Unicode MS" charset="0"/>
                <a:cs typeface="Arial" charset="0"/>
              </a:defRPr>
            </a:lvl8pPr>
            <a:lvl9pPr marL="38862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 Unicode MS" charset="0"/>
                <a:cs typeface="Arial" charset="0"/>
              </a:defRPr>
            </a:lvl9pPr>
          </a:lstStyle>
          <a:p>
            <a:pPr eaLnBrk="1" hangingPunct="1"/>
            <a:fld id="{12661557-EFB2-45E9-B316-F8E1B5369596}" type="slidenum">
              <a:rPr lang="he-IL" sz="1200" b="0" smtClean="0">
                <a:latin typeface="Arial" charset="0"/>
              </a:rPr>
              <a:pPr eaLnBrk="1" hangingPunct="1"/>
              <a:t>24</a:t>
            </a:fld>
            <a:endParaRPr lang="en-US" sz="1200" b="0" smtClean="0">
              <a:latin typeface="Arial" charset="0"/>
            </a:endParaRPr>
          </a:p>
        </p:txBody>
      </p:sp>
      <p:sp>
        <p:nvSpPr>
          <p:cNvPr id="1064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5763" y="687388"/>
            <a:ext cx="6091237" cy="3427412"/>
          </a:xfrm>
          <a:ln/>
        </p:spPr>
      </p:sp>
      <p:sp>
        <p:nvSpPr>
          <p:cNvPr id="10650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1813"/>
            <a:ext cx="5029200" cy="4114800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l" rtl="0" eaLnBrk="1" hangingPunct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987671687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600" b="1">
                <a:solidFill>
                  <a:schemeClr val="tx1"/>
                </a:solidFill>
                <a:latin typeface="Arial Unicode MS" charset="0"/>
                <a:cs typeface="Arial" charset="0"/>
              </a:defRPr>
            </a:lvl1pPr>
            <a:lvl2pPr marL="742950" indent="-285750" eaLnBrk="0" hangingPunct="0">
              <a:defRPr sz="3600" b="1">
                <a:solidFill>
                  <a:schemeClr val="tx1"/>
                </a:solidFill>
                <a:latin typeface="Arial Unicode MS" charset="0"/>
                <a:cs typeface="Arial" charset="0"/>
              </a:defRPr>
            </a:lvl2pPr>
            <a:lvl3pPr marL="1143000" indent="-228600" eaLnBrk="0" hangingPunct="0">
              <a:defRPr sz="3600" b="1">
                <a:solidFill>
                  <a:schemeClr val="tx1"/>
                </a:solidFill>
                <a:latin typeface="Arial Unicode MS" charset="0"/>
                <a:cs typeface="Arial" charset="0"/>
              </a:defRPr>
            </a:lvl3pPr>
            <a:lvl4pPr marL="1600200" indent="-228600" eaLnBrk="0" hangingPunct="0">
              <a:defRPr sz="3600" b="1">
                <a:solidFill>
                  <a:schemeClr val="tx1"/>
                </a:solidFill>
                <a:latin typeface="Arial Unicode MS" charset="0"/>
                <a:cs typeface="Arial" charset="0"/>
              </a:defRPr>
            </a:lvl4pPr>
            <a:lvl5pPr marL="2057400" indent="-228600" eaLnBrk="0" hangingPunct="0">
              <a:defRPr sz="3600" b="1">
                <a:solidFill>
                  <a:schemeClr val="tx1"/>
                </a:solidFill>
                <a:latin typeface="Arial Unicode MS" charset="0"/>
                <a:cs typeface="Arial" charset="0"/>
              </a:defRPr>
            </a:lvl5pPr>
            <a:lvl6pPr marL="25146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 Unicode MS" charset="0"/>
                <a:cs typeface="Arial" charset="0"/>
              </a:defRPr>
            </a:lvl6pPr>
            <a:lvl7pPr marL="29718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 Unicode MS" charset="0"/>
                <a:cs typeface="Arial" charset="0"/>
              </a:defRPr>
            </a:lvl7pPr>
            <a:lvl8pPr marL="34290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 Unicode MS" charset="0"/>
                <a:cs typeface="Arial" charset="0"/>
              </a:defRPr>
            </a:lvl8pPr>
            <a:lvl9pPr marL="38862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 Unicode MS" charset="0"/>
                <a:cs typeface="Arial" charset="0"/>
              </a:defRPr>
            </a:lvl9pPr>
          </a:lstStyle>
          <a:p>
            <a:pPr eaLnBrk="1" hangingPunct="1"/>
            <a:fld id="{12661557-EFB2-45E9-B316-F8E1B5369596}" type="slidenum">
              <a:rPr lang="he-IL" sz="1200" b="0" smtClean="0">
                <a:latin typeface="Arial" charset="0"/>
              </a:rPr>
              <a:pPr eaLnBrk="1" hangingPunct="1"/>
              <a:t>25</a:t>
            </a:fld>
            <a:endParaRPr lang="en-US" sz="1200" b="0" smtClean="0">
              <a:latin typeface="Arial" charset="0"/>
            </a:endParaRPr>
          </a:p>
        </p:txBody>
      </p:sp>
      <p:sp>
        <p:nvSpPr>
          <p:cNvPr id="1064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5763" y="687388"/>
            <a:ext cx="6091237" cy="3427412"/>
          </a:xfrm>
          <a:ln/>
        </p:spPr>
      </p:sp>
      <p:sp>
        <p:nvSpPr>
          <p:cNvPr id="10650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1813"/>
            <a:ext cx="5029200" cy="4114800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l" rtl="0" eaLnBrk="1" hangingPunct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56859660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600" b="1">
                <a:solidFill>
                  <a:schemeClr val="tx1"/>
                </a:solidFill>
                <a:latin typeface="Arial Unicode MS" charset="0"/>
                <a:cs typeface="Arial" charset="0"/>
              </a:defRPr>
            </a:lvl1pPr>
            <a:lvl2pPr marL="742950" indent="-285750" eaLnBrk="0" hangingPunct="0">
              <a:defRPr sz="3600" b="1">
                <a:solidFill>
                  <a:schemeClr val="tx1"/>
                </a:solidFill>
                <a:latin typeface="Arial Unicode MS" charset="0"/>
                <a:cs typeface="Arial" charset="0"/>
              </a:defRPr>
            </a:lvl2pPr>
            <a:lvl3pPr marL="1143000" indent="-228600" eaLnBrk="0" hangingPunct="0">
              <a:defRPr sz="3600" b="1">
                <a:solidFill>
                  <a:schemeClr val="tx1"/>
                </a:solidFill>
                <a:latin typeface="Arial Unicode MS" charset="0"/>
                <a:cs typeface="Arial" charset="0"/>
              </a:defRPr>
            </a:lvl3pPr>
            <a:lvl4pPr marL="1600200" indent="-228600" eaLnBrk="0" hangingPunct="0">
              <a:defRPr sz="3600" b="1">
                <a:solidFill>
                  <a:schemeClr val="tx1"/>
                </a:solidFill>
                <a:latin typeface="Arial Unicode MS" charset="0"/>
                <a:cs typeface="Arial" charset="0"/>
              </a:defRPr>
            </a:lvl4pPr>
            <a:lvl5pPr marL="2057400" indent="-228600" eaLnBrk="0" hangingPunct="0">
              <a:defRPr sz="3600" b="1">
                <a:solidFill>
                  <a:schemeClr val="tx1"/>
                </a:solidFill>
                <a:latin typeface="Arial Unicode MS" charset="0"/>
                <a:cs typeface="Arial" charset="0"/>
              </a:defRPr>
            </a:lvl5pPr>
            <a:lvl6pPr marL="25146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 Unicode MS" charset="0"/>
                <a:cs typeface="Arial" charset="0"/>
              </a:defRPr>
            </a:lvl6pPr>
            <a:lvl7pPr marL="29718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 Unicode MS" charset="0"/>
                <a:cs typeface="Arial" charset="0"/>
              </a:defRPr>
            </a:lvl7pPr>
            <a:lvl8pPr marL="34290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 Unicode MS" charset="0"/>
                <a:cs typeface="Arial" charset="0"/>
              </a:defRPr>
            </a:lvl8pPr>
            <a:lvl9pPr marL="38862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 Unicode MS" charset="0"/>
                <a:cs typeface="Arial" charset="0"/>
              </a:defRPr>
            </a:lvl9pPr>
          </a:lstStyle>
          <a:p>
            <a:pPr eaLnBrk="1" hangingPunct="1"/>
            <a:fld id="{12661557-EFB2-45E9-B316-F8E1B5369596}" type="slidenum">
              <a:rPr lang="he-IL" sz="1200" b="0" smtClean="0">
                <a:latin typeface="Arial" charset="0"/>
              </a:rPr>
              <a:pPr eaLnBrk="1" hangingPunct="1"/>
              <a:t>26</a:t>
            </a:fld>
            <a:endParaRPr lang="en-US" sz="1200" b="0" smtClean="0">
              <a:latin typeface="Arial" charset="0"/>
            </a:endParaRPr>
          </a:p>
        </p:txBody>
      </p:sp>
      <p:sp>
        <p:nvSpPr>
          <p:cNvPr id="1064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5763" y="687388"/>
            <a:ext cx="6091237" cy="3427412"/>
          </a:xfrm>
          <a:ln/>
        </p:spPr>
      </p:sp>
      <p:sp>
        <p:nvSpPr>
          <p:cNvPr id="10650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1813"/>
            <a:ext cx="5029200" cy="4114800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l" rtl="0" eaLnBrk="1" hangingPunct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158794443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600" b="1">
                <a:solidFill>
                  <a:schemeClr val="tx1"/>
                </a:solidFill>
                <a:latin typeface="Arial Unicode MS" charset="0"/>
                <a:cs typeface="Arial" charset="0"/>
              </a:defRPr>
            </a:lvl1pPr>
            <a:lvl2pPr marL="742950" indent="-285750" eaLnBrk="0" hangingPunct="0">
              <a:defRPr sz="3600" b="1">
                <a:solidFill>
                  <a:schemeClr val="tx1"/>
                </a:solidFill>
                <a:latin typeface="Arial Unicode MS" charset="0"/>
                <a:cs typeface="Arial" charset="0"/>
              </a:defRPr>
            </a:lvl2pPr>
            <a:lvl3pPr marL="1143000" indent="-228600" eaLnBrk="0" hangingPunct="0">
              <a:defRPr sz="3600" b="1">
                <a:solidFill>
                  <a:schemeClr val="tx1"/>
                </a:solidFill>
                <a:latin typeface="Arial Unicode MS" charset="0"/>
                <a:cs typeface="Arial" charset="0"/>
              </a:defRPr>
            </a:lvl3pPr>
            <a:lvl4pPr marL="1600200" indent="-228600" eaLnBrk="0" hangingPunct="0">
              <a:defRPr sz="3600" b="1">
                <a:solidFill>
                  <a:schemeClr val="tx1"/>
                </a:solidFill>
                <a:latin typeface="Arial Unicode MS" charset="0"/>
                <a:cs typeface="Arial" charset="0"/>
              </a:defRPr>
            </a:lvl4pPr>
            <a:lvl5pPr marL="2057400" indent="-228600" eaLnBrk="0" hangingPunct="0">
              <a:defRPr sz="3600" b="1">
                <a:solidFill>
                  <a:schemeClr val="tx1"/>
                </a:solidFill>
                <a:latin typeface="Arial Unicode MS" charset="0"/>
                <a:cs typeface="Arial" charset="0"/>
              </a:defRPr>
            </a:lvl5pPr>
            <a:lvl6pPr marL="25146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 Unicode MS" charset="0"/>
                <a:cs typeface="Arial" charset="0"/>
              </a:defRPr>
            </a:lvl6pPr>
            <a:lvl7pPr marL="29718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 Unicode MS" charset="0"/>
                <a:cs typeface="Arial" charset="0"/>
              </a:defRPr>
            </a:lvl7pPr>
            <a:lvl8pPr marL="34290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 Unicode MS" charset="0"/>
                <a:cs typeface="Arial" charset="0"/>
              </a:defRPr>
            </a:lvl8pPr>
            <a:lvl9pPr marL="38862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 Unicode MS" charset="0"/>
                <a:cs typeface="Arial" charset="0"/>
              </a:defRPr>
            </a:lvl9pPr>
          </a:lstStyle>
          <a:p>
            <a:pPr eaLnBrk="1" hangingPunct="1"/>
            <a:fld id="{12661557-EFB2-45E9-B316-F8E1B5369596}" type="slidenum">
              <a:rPr lang="he-IL" sz="1200" b="0" smtClean="0">
                <a:latin typeface="Arial" charset="0"/>
              </a:rPr>
              <a:pPr eaLnBrk="1" hangingPunct="1"/>
              <a:t>27</a:t>
            </a:fld>
            <a:endParaRPr lang="en-US" sz="1200" b="0" smtClean="0">
              <a:latin typeface="Arial" charset="0"/>
            </a:endParaRPr>
          </a:p>
        </p:txBody>
      </p:sp>
      <p:sp>
        <p:nvSpPr>
          <p:cNvPr id="1064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5763" y="687388"/>
            <a:ext cx="6091237" cy="3427412"/>
          </a:xfrm>
          <a:ln/>
        </p:spPr>
      </p:sp>
      <p:sp>
        <p:nvSpPr>
          <p:cNvPr id="10650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1813"/>
            <a:ext cx="5029200" cy="4114800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l" rtl="0" eaLnBrk="1" hangingPunct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028969028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600" b="1">
                <a:solidFill>
                  <a:schemeClr val="tx1"/>
                </a:solidFill>
                <a:latin typeface="Arial Unicode MS" charset="0"/>
                <a:cs typeface="Arial" charset="0"/>
              </a:defRPr>
            </a:lvl1pPr>
            <a:lvl2pPr marL="742950" indent="-285750" eaLnBrk="0" hangingPunct="0">
              <a:defRPr sz="3600" b="1">
                <a:solidFill>
                  <a:schemeClr val="tx1"/>
                </a:solidFill>
                <a:latin typeface="Arial Unicode MS" charset="0"/>
                <a:cs typeface="Arial" charset="0"/>
              </a:defRPr>
            </a:lvl2pPr>
            <a:lvl3pPr marL="1143000" indent="-228600" eaLnBrk="0" hangingPunct="0">
              <a:defRPr sz="3600" b="1">
                <a:solidFill>
                  <a:schemeClr val="tx1"/>
                </a:solidFill>
                <a:latin typeface="Arial Unicode MS" charset="0"/>
                <a:cs typeface="Arial" charset="0"/>
              </a:defRPr>
            </a:lvl3pPr>
            <a:lvl4pPr marL="1600200" indent="-228600" eaLnBrk="0" hangingPunct="0">
              <a:defRPr sz="3600" b="1">
                <a:solidFill>
                  <a:schemeClr val="tx1"/>
                </a:solidFill>
                <a:latin typeface="Arial Unicode MS" charset="0"/>
                <a:cs typeface="Arial" charset="0"/>
              </a:defRPr>
            </a:lvl4pPr>
            <a:lvl5pPr marL="2057400" indent="-228600" eaLnBrk="0" hangingPunct="0">
              <a:defRPr sz="3600" b="1">
                <a:solidFill>
                  <a:schemeClr val="tx1"/>
                </a:solidFill>
                <a:latin typeface="Arial Unicode MS" charset="0"/>
                <a:cs typeface="Arial" charset="0"/>
              </a:defRPr>
            </a:lvl5pPr>
            <a:lvl6pPr marL="25146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 Unicode MS" charset="0"/>
                <a:cs typeface="Arial" charset="0"/>
              </a:defRPr>
            </a:lvl6pPr>
            <a:lvl7pPr marL="29718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 Unicode MS" charset="0"/>
                <a:cs typeface="Arial" charset="0"/>
              </a:defRPr>
            </a:lvl7pPr>
            <a:lvl8pPr marL="34290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 Unicode MS" charset="0"/>
                <a:cs typeface="Arial" charset="0"/>
              </a:defRPr>
            </a:lvl8pPr>
            <a:lvl9pPr marL="38862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 Unicode MS" charset="0"/>
                <a:cs typeface="Arial" charset="0"/>
              </a:defRPr>
            </a:lvl9pPr>
          </a:lstStyle>
          <a:p>
            <a:pPr eaLnBrk="1" hangingPunct="1"/>
            <a:fld id="{12661557-EFB2-45E9-B316-F8E1B5369596}" type="slidenum">
              <a:rPr lang="he-IL" sz="1200" b="0" smtClean="0">
                <a:latin typeface="Arial" charset="0"/>
              </a:rPr>
              <a:pPr eaLnBrk="1" hangingPunct="1"/>
              <a:t>28</a:t>
            </a:fld>
            <a:endParaRPr lang="en-US" sz="1200" b="0" smtClean="0">
              <a:latin typeface="Arial" charset="0"/>
            </a:endParaRPr>
          </a:p>
        </p:txBody>
      </p:sp>
      <p:sp>
        <p:nvSpPr>
          <p:cNvPr id="1064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5763" y="687388"/>
            <a:ext cx="6091237" cy="3427412"/>
          </a:xfrm>
          <a:ln/>
        </p:spPr>
      </p:sp>
      <p:sp>
        <p:nvSpPr>
          <p:cNvPr id="10650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1813"/>
            <a:ext cx="5029200" cy="4114800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l" rtl="0" eaLnBrk="1" hangingPunct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978772287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600" b="1">
                <a:solidFill>
                  <a:schemeClr val="tx1"/>
                </a:solidFill>
                <a:latin typeface="Arial Unicode MS" charset="0"/>
                <a:cs typeface="Arial" charset="0"/>
              </a:defRPr>
            </a:lvl1pPr>
            <a:lvl2pPr marL="742950" indent="-285750" eaLnBrk="0" hangingPunct="0">
              <a:defRPr sz="3600" b="1">
                <a:solidFill>
                  <a:schemeClr val="tx1"/>
                </a:solidFill>
                <a:latin typeface="Arial Unicode MS" charset="0"/>
                <a:cs typeface="Arial" charset="0"/>
              </a:defRPr>
            </a:lvl2pPr>
            <a:lvl3pPr marL="1143000" indent="-228600" eaLnBrk="0" hangingPunct="0">
              <a:defRPr sz="3600" b="1">
                <a:solidFill>
                  <a:schemeClr val="tx1"/>
                </a:solidFill>
                <a:latin typeface="Arial Unicode MS" charset="0"/>
                <a:cs typeface="Arial" charset="0"/>
              </a:defRPr>
            </a:lvl3pPr>
            <a:lvl4pPr marL="1600200" indent="-228600" eaLnBrk="0" hangingPunct="0">
              <a:defRPr sz="3600" b="1">
                <a:solidFill>
                  <a:schemeClr val="tx1"/>
                </a:solidFill>
                <a:latin typeface="Arial Unicode MS" charset="0"/>
                <a:cs typeface="Arial" charset="0"/>
              </a:defRPr>
            </a:lvl4pPr>
            <a:lvl5pPr marL="2057400" indent="-228600" eaLnBrk="0" hangingPunct="0">
              <a:defRPr sz="3600" b="1">
                <a:solidFill>
                  <a:schemeClr val="tx1"/>
                </a:solidFill>
                <a:latin typeface="Arial Unicode MS" charset="0"/>
                <a:cs typeface="Arial" charset="0"/>
              </a:defRPr>
            </a:lvl5pPr>
            <a:lvl6pPr marL="25146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 Unicode MS" charset="0"/>
                <a:cs typeface="Arial" charset="0"/>
              </a:defRPr>
            </a:lvl6pPr>
            <a:lvl7pPr marL="29718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 Unicode MS" charset="0"/>
                <a:cs typeface="Arial" charset="0"/>
              </a:defRPr>
            </a:lvl7pPr>
            <a:lvl8pPr marL="34290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 Unicode MS" charset="0"/>
                <a:cs typeface="Arial" charset="0"/>
              </a:defRPr>
            </a:lvl8pPr>
            <a:lvl9pPr marL="38862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 Unicode MS" charset="0"/>
                <a:cs typeface="Arial" charset="0"/>
              </a:defRPr>
            </a:lvl9pPr>
          </a:lstStyle>
          <a:p>
            <a:pPr eaLnBrk="1" hangingPunct="1"/>
            <a:fld id="{12661557-EFB2-45E9-B316-F8E1B5369596}" type="slidenum">
              <a:rPr lang="he-IL" sz="1200" b="0" smtClean="0">
                <a:latin typeface="Arial" charset="0"/>
              </a:rPr>
              <a:pPr eaLnBrk="1" hangingPunct="1"/>
              <a:t>29</a:t>
            </a:fld>
            <a:endParaRPr lang="en-US" sz="1200" b="0" smtClean="0">
              <a:latin typeface="Arial" charset="0"/>
            </a:endParaRPr>
          </a:p>
        </p:txBody>
      </p:sp>
      <p:sp>
        <p:nvSpPr>
          <p:cNvPr id="1064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5763" y="687388"/>
            <a:ext cx="6091237" cy="3427412"/>
          </a:xfrm>
          <a:ln/>
        </p:spPr>
      </p:sp>
      <p:sp>
        <p:nvSpPr>
          <p:cNvPr id="10650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1813"/>
            <a:ext cx="5029200" cy="4114800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l" rtl="0" eaLnBrk="1" hangingPunct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47613777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2" name="Shape 63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3" name="Shape 63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600" b="1">
                <a:solidFill>
                  <a:schemeClr val="tx1"/>
                </a:solidFill>
                <a:latin typeface="Arial Unicode MS" charset="0"/>
                <a:cs typeface="Arial" charset="0"/>
              </a:defRPr>
            </a:lvl1pPr>
            <a:lvl2pPr marL="742950" indent="-285750" eaLnBrk="0" hangingPunct="0">
              <a:defRPr sz="3600" b="1">
                <a:solidFill>
                  <a:schemeClr val="tx1"/>
                </a:solidFill>
                <a:latin typeface="Arial Unicode MS" charset="0"/>
                <a:cs typeface="Arial" charset="0"/>
              </a:defRPr>
            </a:lvl2pPr>
            <a:lvl3pPr marL="1143000" indent="-228600" eaLnBrk="0" hangingPunct="0">
              <a:defRPr sz="3600" b="1">
                <a:solidFill>
                  <a:schemeClr val="tx1"/>
                </a:solidFill>
                <a:latin typeface="Arial Unicode MS" charset="0"/>
                <a:cs typeface="Arial" charset="0"/>
              </a:defRPr>
            </a:lvl3pPr>
            <a:lvl4pPr marL="1600200" indent="-228600" eaLnBrk="0" hangingPunct="0">
              <a:defRPr sz="3600" b="1">
                <a:solidFill>
                  <a:schemeClr val="tx1"/>
                </a:solidFill>
                <a:latin typeface="Arial Unicode MS" charset="0"/>
                <a:cs typeface="Arial" charset="0"/>
              </a:defRPr>
            </a:lvl4pPr>
            <a:lvl5pPr marL="2057400" indent="-228600" eaLnBrk="0" hangingPunct="0">
              <a:defRPr sz="3600" b="1">
                <a:solidFill>
                  <a:schemeClr val="tx1"/>
                </a:solidFill>
                <a:latin typeface="Arial Unicode MS" charset="0"/>
                <a:cs typeface="Arial" charset="0"/>
              </a:defRPr>
            </a:lvl5pPr>
            <a:lvl6pPr marL="25146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 Unicode MS" charset="0"/>
                <a:cs typeface="Arial" charset="0"/>
              </a:defRPr>
            </a:lvl6pPr>
            <a:lvl7pPr marL="29718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 Unicode MS" charset="0"/>
                <a:cs typeface="Arial" charset="0"/>
              </a:defRPr>
            </a:lvl7pPr>
            <a:lvl8pPr marL="34290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 Unicode MS" charset="0"/>
                <a:cs typeface="Arial" charset="0"/>
              </a:defRPr>
            </a:lvl8pPr>
            <a:lvl9pPr marL="38862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 Unicode MS" charset="0"/>
                <a:cs typeface="Arial" charset="0"/>
              </a:defRPr>
            </a:lvl9pPr>
          </a:lstStyle>
          <a:p>
            <a:pPr eaLnBrk="1" hangingPunct="1"/>
            <a:fld id="{12661557-EFB2-45E9-B316-F8E1B5369596}" type="slidenum">
              <a:rPr lang="he-IL" sz="1200" b="0" smtClean="0">
                <a:latin typeface="Arial" charset="0"/>
              </a:rPr>
              <a:pPr eaLnBrk="1" hangingPunct="1"/>
              <a:t>30</a:t>
            </a:fld>
            <a:endParaRPr lang="en-US" sz="1200" b="0" smtClean="0">
              <a:latin typeface="Arial" charset="0"/>
            </a:endParaRPr>
          </a:p>
        </p:txBody>
      </p:sp>
      <p:sp>
        <p:nvSpPr>
          <p:cNvPr id="1064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5763" y="687388"/>
            <a:ext cx="6091237" cy="3427412"/>
          </a:xfrm>
          <a:ln/>
        </p:spPr>
      </p:sp>
      <p:sp>
        <p:nvSpPr>
          <p:cNvPr id="10650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1813"/>
            <a:ext cx="5029200" cy="4114800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l" rtl="0" eaLnBrk="1" hangingPunct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555057023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600" b="1">
                <a:solidFill>
                  <a:schemeClr val="tx1"/>
                </a:solidFill>
                <a:latin typeface="Arial Unicode MS" charset="0"/>
                <a:cs typeface="Arial" charset="0"/>
              </a:defRPr>
            </a:lvl1pPr>
            <a:lvl2pPr marL="742950" indent="-285750" eaLnBrk="0" hangingPunct="0">
              <a:defRPr sz="3600" b="1">
                <a:solidFill>
                  <a:schemeClr val="tx1"/>
                </a:solidFill>
                <a:latin typeface="Arial Unicode MS" charset="0"/>
                <a:cs typeface="Arial" charset="0"/>
              </a:defRPr>
            </a:lvl2pPr>
            <a:lvl3pPr marL="1143000" indent="-228600" eaLnBrk="0" hangingPunct="0">
              <a:defRPr sz="3600" b="1">
                <a:solidFill>
                  <a:schemeClr val="tx1"/>
                </a:solidFill>
                <a:latin typeface="Arial Unicode MS" charset="0"/>
                <a:cs typeface="Arial" charset="0"/>
              </a:defRPr>
            </a:lvl3pPr>
            <a:lvl4pPr marL="1600200" indent="-228600" eaLnBrk="0" hangingPunct="0">
              <a:defRPr sz="3600" b="1">
                <a:solidFill>
                  <a:schemeClr val="tx1"/>
                </a:solidFill>
                <a:latin typeface="Arial Unicode MS" charset="0"/>
                <a:cs typeface="Arial" charset="0"/>
              </a:defRPr>
            </a:lvl4pPr>
            <a:lvl5pPr marL="2057400" indent="-228600" eaLnBrk="0" hangingPunct="0">
              <a:defRPr sz="3600" b="1">
                <a:solidFill>
                  <a:schemeClr val="tx1"/>
                </a:solidFill>
                <a:latin typeface="Arial Unicode MS" charset="0"/>
                <a:cs typeface="Arial" charset="0"/>
              </a:defRPr>
            </a:lvl5pPr>
            <a:lvl6pPr marL="25146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 Unicode MS" charset="0"/>
                <a:cs typeface="Arial" charset="0"/>
              </a:defRPr>
            </a:lvl6pPr>
            <a:lvl7pPr marL="29718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 Unicode MS" charset="0"/>
                <a:cs typeface="Arial" charset="0"/>
              </a:defRPr>
            </a:lvl7pPr>
            <a:lvl8pPr marL="34290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 Unicode MS" charset="0"/>
                <a:cs typeface="Arial" charset="0"/>
              </a:defRPr>
            </a:lvl8pPr>
            <a:lvl9pPr marL="38862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 Unicode MS" charset="0"/>
                <a:cs typeface="Arial" charset="0"/>
              </a:defRPr>
            </a:lvl9pPr>
          </a:lstStyle>
          <a:p>
            <a:pPr eaLnBrk="1" hangingPunct="1"/>
            <a:fld id="{12661557-EFB2-45E9-B316-F8E1B5369596}" type="slidenum">
              <a:rPr lang="he-IL" sz="1200" b="0" smtClean="0">
                <a:latin typeface="Arial" charset="0"/>
              </a:rPr>
              <a:pPr eaLnBrk="1" hangingPunct="1"/>
              <a:t>31</a:t>
            </a:fld>
            <a:endParaRPr lang="en-US" sz="1200" b="0" smtClean="0">
              <a:latin typeface="Arial" charset="0"/>
            </a:endParaRPr>
          </a:p>
        </p:txBody>
      </p:sp>
      <p:sp>
        <p:nvSpPr>
          <p:cNvPr id="1064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5763" y="687388"/>
            <a:ext cx="6091237" cy="3427412"/>
          </a:xfrm>
          <a:ln/>
        </p:spPr>
      </p:sp>
      <p:sp>
        <p:nvSpPr>
          <p:cNvPr id="10650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1813"/>
            <a:ext cx="5029200" cy="4114800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l" rtl="0" eaLnBrk="1" hangingPunct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519512360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600" b="1">
                <a:solidFill>
                  <a:schemeClr val="tx1"/>
                </a:solidFill>
                <a:latin typeface="Arial Unicode MS" charset="0"/>
                <a:cs typeface="Arial" charset="0"/>
              </a:defRPr>
            </a:lvl1pPr>
            <a:lvl2pPr marL="742950" indent="-285750" eaLnBrk="0" hangingPunct="0">
              <a:defRPr sz="3600" b="1">
                <a:solidFill>
                  <a:schemeClr val="tx1"/>
                </a:solidFill>
                <a:latin typeface="Arial Unicode MS" charset="0"/>
                <a:cs typeface="Arial" charset="0"/>
              </a:defRPr>
            </a:lvl2pPr>
            <a:lvl3pPr marL="1143000" indent="-228600" eaLnBrk="0" hangingPunct="0">
              <a:defRPr sz="3600" b="1">
                <a:solidFill>
                  <a:schemeClr val="tx1"/>
                </a:solidFill>
                <a:latin typeface="Arial Unicode MS" charset="0"/>
                <a:cs typeface="Arial" charset="0"/>
              </a:defRPr>
            </a:lvl3pPr>
            <a:lvl4pPr marL="1600200" indent="-228600" eaLnBrk="0" hangingPunct="0">
              <a:defRPr sz="3600" b="1">
                <a:solidFill>
                  <a:schemeClr val="tx1"/>
                </a:solidFill>
                <a:latin typeface="Arial Unicode MS" charset="0"/>
                <a:cs typeface="Arial" charset="0"/>
              </a:defRPr>
            </a:lvl4pPr>
            <a:lvl5pPr marL="2057400" indent="-228600" eaLnBrk="0" hangingPunct="0">
              <a:defRPr sz="3600" b="1">
                <a:solidFill>
                  <a:schemeClr val="tx1"/>
                </a:solidFill>
                <a:latin typeface="Arial Unicode MS" charset="0"/>
                <a:cs typeface="Arial" charset="0"/>
              </a:defRPr>
            </a:lvl5pPr>
            <a:lvl6pPr marL="25146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 Unicode MS" charset="0"/>
                <a:cs typeface="Arial" charset="0"/>
              </a:defRPr>
            </a:lvl6pPr>
            <a:lvl7pPr marL="29718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 Unicode MS" charset="0"/>
                <a:cs typeface="Arial" charset="0"/>
              </a:defRPr>
            </a:lvl7pPr>
            <a:lvl8pPr marL="34290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 Unicode MS" charset="0"/>
                <a:cs typeface="Arial" charset="0"/>
              </a:defRPr>
            </a:lvl8pPr>
            <a:lvl9pPr marL="38862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 Unicode MS" charset="0"/>
                <a:cs typeface="Arial" charset="0"/>
              </a:defRPr>
            </a:lvl9pPr>
          </a:lstStyle>
          <a:p>
            <a:pPr eaLnBrk="1" hangingPunct="1"/>
            <a:fld id="{12661557-EFB2-45E9-B316-F8E1B5369596}" type="slidenum">
              <a:rPr lang="he-IL" sz="1200" b="0" smtClean="0">
                <a:latin typeface="Arial" charset="0"/>
              </a:rPr>
              <a:pPr eaLnBrk="1" hangingPunct="1"/>
              <a:t>32</a:t>
            </a:fld>
            <a:endParaRPr lang="en-US" sz="1200" b="0" smtClean="0">
              <a:latin typeface="Arial" charset="0"/>
            </a:endParaRPr>
          </a:p>
        </p:txBody>
      </p:sp>
      <p:sp>
        <p:nvSpPr>
          <p:cNvPr id="1064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5763" y="687388"/>
            <a:ext cx="6091237" cy="3427412"/>
          </a:xfrm>
          <a:ln/>
        </p:spPr>
      </p:sp>
      <p:sp>
        <p:nvSpPr>
          <p:cNvPr id="10650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1813"/>
            <a:ext cx="5029200" cy="4114800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l" rtl="0" eaLnBrk="1" hangingPunct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359326979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600" b="1">
                <a:solidFill>
                  <a:schemeClr val="tx1"/>
                </a:solidFill>
                <a:latin typeface="Arial Unicode MS" charset="0"/>
                <a:cs typeface="Arial" charset="0"/>
              </a:defRPr>
            </a:lvl1pPr>
            <a:lvl2pPr marL="742950" indent="-285750" eaLnBrk="0" hangingPunct="0">
              <a:defRPr sz="3600" b="1">
                <a:solidFill>
                  <a:schemeClr val="tx1"/>
                </a:solidFill>
                <a:latin typeface="Arial Unicode MS" charset="0"/>
                <a:cs typeface="Arial" charset="0"/>
              </a:defRPr>
            </a:lvl2pPr>
            <a:lvl3pPr marL="1143000" indent="-228600" eaLnBrk="0" hangingPunct="0">
              <a:defRPr sz="3600" b="1">
                <a:solidFill>
                  <a:schemeClr val="tx1"/>
                </a:solidFill>
                <a:latin typeface="Arial Unicode MS" charset="0"/>
                <a:cs typeface="Arial" charset="0"/>
              </a:defRPr>
            </a:lvl3pPr>
            <a:lvl4pPr marL="1600200" indent="-228600" eaLnBrk="0" hangingPunct="0">
              <a:defRPr sz="3600" b="1">
                <a:solidFill>
                  <a:schemeClr val="tx1"/>
                </a:solidFill>
                <a:latin typeface="Arial Unicode MS" charset="0"/>
                <a:cs typeface="Arial" charset="0"/>
              </a:defRPr>
            </a:lvl4pPr>
            <a:lvl5pPr marL="2057400" indent="-228600" eaLnBrk="0" hangingPunct="0">
              <a:defRPr sz="3600" b="1">
                <a:solidFill>
                  <a:schemeClr val="tx1"/>
                </a:solidFill>
                <a:latin typeface="Arial Unicode MS" charset="0"/>
                <a:cs typeface="Arial" charset="0"/>
              </a:defRPr>
            </a:lvl5pPr>
            <a:lvl6pPr marL="25146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 Unicode MS" charset="0"/>
                <a:cs typeface="Arial" charset="0"/>
              </a:defRPr>
            </a:lvl6pPr>
            <a:lvl7pPr marL="29718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 Unicode MS" charset="0"/>
                <a:cs typeface="Arial" charset="0"/>
              </a:defRPr>
            </a:lvl7pPr>
            <a:lvl8pPr marL="34290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 Unicode MS" charset="0"/>
                <a:cs typeface="Arial" charset="0"/>
              </a:defRPr>
            </a:lvl8pPr>
            <a:lvl9pPr marL="38862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 Unicode MS" charset="0"/>
                <a:cs typeface="Arial" charset="0"/>
              </a:defRPr>
            </a:lvl9pPr>
          </a:lstStyle>
          <a:p>
            <a:pPr eaLnBrk="1" hangingPunct="1"/>
            <a:fld id="{12661557-EFB2-45E9-B316-F8E1B5369596}" type="slidenum">
              <a:rPr lang="he-IL" sz="1200" b="0" smtClean="0">
                <a:latin typeface="Arial" charset="0"/>
              </a:rPr>
              <a:pPr eaLnBrk="1" hangingPunct="1"/>
              <a:t>33</a:t>
            </a:fld>
            <a:endParaRPr lang="en-US" sz="1200" b="0" smtClean="0">
              <a:latin typeface="Arial" charset="0"/>
            </a:endParaRPr>
          </a:p>
        </p:txBody>
      </p:sp>
      <p:sp>
        <p:nvSpPr>
          <p:cNvPr id="1064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5763" y="687388"/>
            <a:ext cx="6091237" cy="3427412"/>
          </a:xfrm>
          <a:ln/>
        </p:spPr>
      </p:sp>
      <p:sp>
        <p:nvSpPr>
          <p:cNvPr id="10650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1813"/>
            <a:ext cx="5029200" cy="4114800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l" rtl="0" eaLnBrk="1" hangingPunct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88677763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600" b="1">
                <a:solidFill>
                  <a:schemeClr val="tx1"/>
                </a:solidFill>
                <a:latin typeface="Arial Unicode MS" charset="0"/>
                <a:cs typeface="Arial" charset="0"/>
              </a:defRPr>
            </a:lvl1pPr>
            <a:lvl2pPr marL="742950" indent="-285750" eaLnBrk="0" hangingPunct="0">
              <a:defRPr sz="3600" b="1">
                <a:solidFill>
                  <a:schemeClr val="tx1"/>
                </a:solidFill>
                <a:latin typeface="Arial Unicode MS" charset="0"/>
                <a:cs typeface="Arial" charset="0"/>
              </a:defRPr>
            </a:lvl2pPr>
            <a:lvl3pPr marL="1143000" indent="-228600" eaLnBrk="0" hangingPunct="0">
              <a:defRPr sz="3600" b="1">
                <a:solidFill>
                  <a:schemeClr val="tx1"/>
                </a:solidFill>
                <a:latin typeface="Arial Unicode MS" charset="0"/>
                <a:cs typeface="Arial" charset="0"/>
              </a:defRPr>
            </a:lvl3pPr>
            <a:lvl4pPr marL="1600200" indent="-228600" eaLnBrk="0" hangingPunct="0">
              <a:defRPr sz="3600" b="1">
                <a:solidFill>
                  <a:schemeClr val="tx1"/>
                </a:solidFill>
                <a:latin typeface="Arial Unicode MS" charset="0"/>
                <a:cs typeface="Arial" charset="0"/>
              </a:defRPr>
            </a:lvl4pPr>
            <a:lvl5pPr marL="2057400" indent="-228600" eaLnBrk="0" hangingPunct="0">
              <a:defRPr sz="3600" b="1">
                <a:solidFill>
                  <a:schemeClr val="tx1"/>
                </a:solidFill>
                <a:latin typeface="Arial Unicode MS" charset="0"/>
                <a:cs typeface="Arial" charset="0"/>
              </a:defRPr>
            </a:lvl5pPr>
            <a:lvl6pPr marL="25146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 Unicode MS" charset="0"/>
                <a:cs typeface="Arial" charset="0"/>
              </a:defRPr>
            </a:lvl6pPr>
            <a:lvl7pPr marL="29718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 Unicode MS" charset="0"/>
                <a:cs typeface="Arial" charset="0"/>
              </a:defRPr>
            </a:lvl7pPr>
            <a:lvl8pPr marL="34290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 Unicode MS" charset="0"/>
                <a:cs typeface="Arial" charset="0"/>
              </a:defRPr>
            </a:lvl8pPr>
            <a:lvl9pPr marL="38862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 Unicode MS" charset="0"/>
                <a:cs typeface="Arial" charset="0"/>
              </a:defRPr>
            </a:lvl9pPr>
          </a:lstStyle>
          <a:p>
            <a:pPr eaLnBrk="1" hangingPunct="1"/>
            <a:fld id="{12661557-EFB2-45E9-B316-F8E1B5369596}" type="slidenum">
              <a:rPr lang="he-IL" sz="1200" b="0" smtClean="0">
                <a:latin typeface="Arial" charset="0"/>
              </a:rPr>
              <a:pPr eaLnBrk="1" hangingPunct="1"/>
              <a:t>34</a:t>
            </a:fld>
            <a:endParaRPr lang="en-US" sz="1200" b="0" smtClean="0">
              <a:latin typeface="Arial" charset="0"/>
            </a:endParaRPr>
          </a:p>
        </p:txBody>
      </p:sp>
      <p:sp>
        <p:nvSpPr>
          <p:cNvPr id="1064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5763" y="687388"/>
            <a:ext cx="6091237" cy="3427412"/>
          </a:xfrm>
          <a:ln/>
        </p:spPr>
      </p:sp>
      <p:sp>
        <p:nvSpPr>
          <p:cNvPr id="10650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1813"/>
            <a:ext cx="5029200" cy="4114800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l" rtl="0" eaLnBrk="1" hangingPunct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527107976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600" b="1">
                <a:solidFill>
                  <a:schemeClr val="tx1"/>
                </a:solidFill>
                <a:latin typeface="Arial Unicode MS" charset="0"/>
                <a:cs typeface="Arial" charset="0"/>
              </a:defRPr>
            </a:lvl1pPr>
            <a:lvl2pPr marL="742950" indent="-285750" eaLnBrk="0" hangingPunct="0">
              <a:defRPr sz="3600" b="1">
                <a:solidFill>
                  <a:schemeClr val="tx1"/>
                </a:solidFill>
                <a:latin typeface="Arial Unicode MS" charset="0"/>
                <a:cs typeface="Arial" charset="0"/>
              </a:defRPr>
            </a:lvl2pPr>
            <a:lvl3pPr marL="1143000" indent="-228600" eaLnBrk="0" hangingPunct="0">
              <a:defRPr sz="3600" b="1">
                <a:solidFill>
                  <a:schemeClr val="tx1"/>
                </a:solidFill>
                <a:latin typeface="Arial Unicode MS" charset="0"/>
                <a:cs typeface="Arial" charset="0"/>
              </a:defRPr>
            </a:lvl3pPr>
            <a:lvl4pPr marL="1600200" indent="-228600" eaLnBrk="0" hangingPunct="0">
              <a:defRPr sz="3600" b="1">
                <a:solidFill>
                  <a:schemeClr val="tx1"/>
                </a:solidFill>
                <a:latin typeface="Arial Unicode MS" charset="0"/>
                <a:cs typeface="Arial" charset="0"/>
              </a:defRPr>
            </a:lvl4pPr>
            <a:lvl5pPr marL="2057400" indent="-228600" eaLnBrk="0" hangingPunct="0">
              <a:defRPr sz="3600" b="1">
                <a:solidFill>
                  <a:schemeClr val="tx1"/>
                </a:solidFill>
                <a:latin typeface="Arial Unicode MS" charset="0"/>
                <a:cs typeface="Arial" charset="0"/>
              </a:defRPr>
            </a:lvl5pPr>
            <a:lvl6pPr marL="25146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 Unicode MS" charset="0"/>
                <a:cs typeface="Arial" charset="0"/>
              </a:defRPr>
            </a:lvl6pPr>
            <a:lvl7pPr marL="29718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 Unicode MS" charset="0"/>
                <a:cs typeface="Arial" charset="0"/>
              </a:defRPr>
            </a:lvl7pPr>
            <a:lvl8pPr marL="34290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 Unicode MS" charset="0"/>
                <a:cs typeface="Arial" charset="0"/>
              </a:defRPr>
            </a:lvl8pPr>
            <a:lvl9pPr marL="38862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 Unicode MS" charset="0"/>
                <a:cs typeface="Arial" charset="0"/>
              </a:defRPr>
            </a:lvl9pPr>
          </a:lstStyle>
          <a:p>
            <a:pPr eaLnBrk="1" hangingPunct="1"/>
            <a:fld id="{12661557-EFB2-45E9-B316-F8E1B5369596}" type="slidenum">
              <a:rPr lang="he-IL" sz="1200" b="0" smtClean="0">
                <a:latin typeface="Arial" charset="0"/>
              </a:rPr>
              <a:pPr eaLnBrk="1" hangingPunct="1"/>
              <a:t>35</a:t>
            </a:fld>
            <a:endParaRPr lang="en-US" sz="1200" b="0" smtClean="0">
              <a:latin typeface="Arial" charset="0"/>
            </a:endParaRPr>
          </a:p>
        </p:txBody>
      </p:sp>
      <p:sp>
        <p:nvSpPr>
          <p:cNvPr id="1064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5763" y="687388"/>
            <a:ext cx="6091237" cy="3427412"/>
          </a:xfrm>
          <a:ln/>
        </p:spPr>
      </p:sp>
      <p:sp>
        <p:nvSpPr>
          <p:cNvPr id="10650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1813"/>
            <a:ext cx="5029200" cy="4114800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l" rtl="0" eaLnBrk="1" hangingPunct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591977825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600" b="1">
                <a:solidFill>
                  <a:schemeClr val="tx1"/>
                </a:solidFill>
                <a:latin typeface="Arial Unicode MS" charset="0"/>
                <a:cs typeface="Arial" charset="0"/>
              </a:defRPr>
            </a:lvl1pPr>
            <a:lvl2pPr marL="742950" indent="-285750" eaLnBrk="0" hangingPunct="0">
              <a:defRPr sz="3600" b="1">
                <a:solidFill>
                  <a:schemeClr val="tx1"/>
                </a:solidFill>
                <a:latin typeface="Arial Unicode MS" charset="0"/>
                <a:cs typeface="Arial" charset="0"/>
              </a:defRPr>
            </a:lvl2pPr>
            <a:lvl3pPr marL="1143000" indent="-228600" eaLnBrk="0" hangingPunct="0">
              <a:defRPr sz="3600" b="1">
                <a:solidFill>
                  <a:schemeClr val="tx1"/>
                </a:solidFill>
                <a:latin typeface="Arial Unicode MS" charset="0"/>
                <a:cs typeface="Arial" charset="0"/>
              </a:defRPr>
            </a:lvl3pPr>
            <a:lvl4pPr marL="1600200" indent="-228600" eaLnBrk="0" hangingPunct="0">
              <a:defRPr sz="3600" b="1">
                <a:solidFill>
                  <a:schemeClr val="tx1"/>
                </a:solidFill>
                <a:latin typeface="Arial Unicode MS" charset="0"/>
                <a:cs typeface="Arial" charset="0"/>
              </a:defRPr>
            </a:lvl4pPr>
            <a:lvl5pPr marL="2057400" indent="-228600" eaLnBrk="0" hangingPunct="0">
              <a:defRPr sz="3600" b="1">
                <a:solidFill>
                  <a:schemeClr val="tx1"/>
                </a:solidFill>
                <a:latin typeface="Arial Unicode MS" charset="0"/>
                <a:cs typeface="Arial" charset="0"/>
              </a:defRPr>
            </a:lvl5pPr>
            <a:lvl6pPr marL="25146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 Unicode MS" charset="0"/>
                <a:cs typeface="Arial" charset="0"/>
              </a:defRPr>
            </a:lvl6pPr>
            <a:lvl7pPr marL="29718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 Unicode MS" charset="0"/>
                <a:cs typeface="Arial" charset="0"/>
              </a:defRPr>
            </a:lvl7pPr>
            <a:lvl8pPr marL="34290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 Unicode MS" charset="0"/>
                <a:cs typeface="Arial" charset="0"/>
              </a:defRPr>
            </a:lvl8pPr>
            <a:lvl9pPr marL="38862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 Unicode MS" charset="0"/>
                <a:cs typeface="Arial" charset="0"/>
              </a:defRPr>
            </a:lvl9pPr>
          </a:lstStyle>
          <a:p>
            <a:pPr eaLnBrk="1" hangingPunct="1"/>
            <a:fld id="{12661557-EFB2-45E9-B316-F8E1B5369596}" type="slidenum">
              <a:rPr lang="he-IL" sz="1200" b="0" smtClean="0">
                <a:latin typeface="Arial" charset="0"/>
              </a:rPr>
              <a:pPr eaLnBrk="1" hangingPunct="1"/>
              <a:t>36</a:t>
            </a:fld>
            <a:endParaRPr lang="en-US" sz="1200" b="0" smtClean="0">
              <a:latin typeface="Arial" charset="0"/>
            </a:endParaRPr>
          </a:p>
        </p:txBody>
      </p:sp>
      <p:sp>
        <p:nvSpPr>
          <p:cNvPr id="1064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5763" y="687388"/>
            <a:ext cx="6091237" cy="3427412"/>
          </a:xfrm>
          <a:ln/>
        </p:spPr>
      </p:sp>
      <p:sp>
        <p:nvSpPr>
          <p:cNvPr id="10650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1813"/>
            <a:ext cx="5029200" cy="4114800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l" rtl="0" eaLnBrk="1" hangingPunct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568312334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600" b="1">
                <a:solidFill>
                  <a:schemeClr val="tx1"/>
                </a:solidFill>
                <a:latin typeface="Arial Unicode MS" charset="0"/>
                <a:cs typeface="Arial" charset="0"/>
              </a:defRPr>
            </a:lvl1pPr>
            <a:lvl2pPr marL="742950" indent="-285750" eaLnBrk="0" hangingPunct="0">
              <a:defRPr sz="3600" b="1">
                <a:solidFill>
                  <a:schemeClr val="tx1"/>
                </a:solidFill>
                <a:latin typeface="Arial Unicode MS" charset="0"/>
                <a:cs typeface="Arial" charset="0"/>
              </a:defRPr>
            </a:lvl2pPr>
            <a:lvl3pPr marL="1143000" indent="-228600" eaLnBrk="0" hangingPunct="0">
              <a:defRPr sz="3600" b="1">
                <a:solidFill>
                  <a:schemeClr val="tx1"/>
                </a:solidFill>
                <a:latin typeface="Arial Unicode MS" charset="0"/>
                <a:cs typeface="Arial" charset="0"/>
              </a:defRPr>
            </a:lvl3pPr>
            <a:lvl4pPr marL="1600200" indent="-228600" eaLnBrk="0" hangingPunct="0">
              <a:defRPr sz="3600" b="1">
                <a:solidFill>
                  <a:schemeClr val="tx1"/>
                </a:solidFill>
                <a:latin typeface="Arial Unicode MS" charset="0"/>
                <a:cs typeface="Arial" charset="0"/>
              </a:defRPr>
            </a:lvl4pPr>
            <a:lvl5pPr marL="2057400" indent="-228600" eaLnBrk="0" hangingPunct="0">
              <a:defRPr sz="3600" b="1">
                <a:solidFill>
                  <a:schemeClr val="tx1"/>
                </a:solidFill>
                <a:latin typeface="Arial Unicode MS" charset="0"/>
                <a:cs typeface="Arial" charset="0"/>
              </a:defRPr>
            </a:lvl5pPr>
            <a:lvl6pPr marL="25146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 Unicode MS" charset="0"/>
                <a:cs typeface="Arial" charset="0"/>
              </a:defRPr>
            </a:lvl6pPr>
            <a:lvl7pPr marL="29718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 Unicode MS" charset="0"/>
                <a:cs typeface="Arial" charset="0"/>
              </a:defRPr>
            </a:lvl7pPr>
            <a:lvl8pPr marL="34290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 Unicode MS" charset="0"/>
                <a:cs typeface="Arial" charset="0"/>
              </a:defRPr>
            </a:lvl8pPr>
            <a:lvl9pPr marL="38862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 Unicode MS" charset="0"/>
                <a:cs typeface="Arial" charset="0"/>
              </a:defRPr>
            </a:lvl9pPr>
          </a:lstStyle>
          <a:p>
            <a:pPr eaLnBrk="1" hangingPunct="1"/>
            <a:fld id="{12661557-EFB2-45E9-B316-F8E1B5369596}" type="slidenum">
              <a:rPr lang="he-IL" sz="1200" b="0" smtClean="0">
                <a:latin typeface="Arial" charset="0"/>
              </a:rPr>
              <a:pPr eaLnBrk="1" hangingPunct="1"/>
              <a:t>37</a:t>
            </a:fld>
            <a:endParaRPr lang="en-US" sz="1200" b="0" smtClean="0">
              <a:latin typeface="Arial" charset="0"/>
            </a:endParaRPr>
          </a:p>
        </p:txBody>
      </p:sp>
      <p:sp>
        <p:nvSpPr>
          <p:cNvPr id="1064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5763" y="687388"/>
            <a:ext cx="6091237" cy="3427412"/>
          </a:xfrm>
          <a:ln/>
        </p:spPr>
      </p:sp>
      <p:sp>
        <p:nvSpPr>
          <p:cNvPr id="10650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1813"/>
            <a:ext cx="5029200" cy="4114800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457200" marR="0" lvl="0" indent="-3175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14247542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9" name="Shape 639"/>
          <p:cNvSpPr>
            <a:spLocks noGrp="1" noRot="1" noChangeAspect="1"/>
          </p:cNvSpPr>
          <p:nvPr>
            <p:ph type="sldImg" idx="2"/>
          </p:nvPr>
        </p:nvSpPr>
        <p:spPr>
          <a:xfrm>
            <a:off x="381188" y="685800"/>
            <a:ext cx="60963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0" name="Shape 64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" name="Shape 645"/>
          <p:cNvSpPr>
            <a:spLocks noGrp="1" noRot="1" noChangeAspect="1"/>
          </p:cNvSpPr>
          <p:nvPr>
            <p:ph type="sldImg" idx="2"/>
          </p:nvPr>
        </p:nvSpPr>
        <p:spPr>
          <a:xfrm>
            <a:off x="381188" y="685800"/>
            <a:ext cx="60963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6" name="Shape 64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9" name="Shape 669"/>
          <p:cNvSpPr>
            <a:spLocks noGrp="1" noRot="1" noChangeAspect="1"/>
          </p:cNvSpPr>
          <p:nvPr>
            <p:ph type="sldImg" idx="2"/>
          </p:nvPr>
        </p:nvSpPr>
        <p:spPr>
          <a:xfrm>
            <a:off x="381188" y="685800"/>
            <a:ext cx="60963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70" name="Shape 67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6" name="Shape 676"/>
          <p:cNvSpPr>
            <a:spLocks noGrp="1" noRot="1" noChangeAspect="1"/>
          </p:cNvSpPr>
          <p:nvPr>
            <p:ph type="sldImg" idx="2"/>
          </p:nvPr>
        </p:nvSpPr>
        <p:spPr>
          <a:xfrm>
            <a:off x="381188" y="685800"/>
            <a:ext cx="60963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77" name="Shape 67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2" name="Shape 682"/>
          <p:cNvSpPr>
            <a:spLocks noGrp="1" noRot="1" noChangeAspect="1"/>
          </p:cNvSpPr>
          <p:nvPr>
            <p:ph type="sldImg" idx="2"/>
          </p:nvPr>
        </p:nvSpPr>
        <p:spPr>
          <a:xfrm>
            <a:off x="381188" y="685800"/>
            <a:ext cx="60963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3" name="Shape 68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8" name="Shape 688"/>
          <p:cNvSpPr>
            <a:spLocks noGrp="1" noRot="1" noChangeAspect="1"/>
          </p:cNvSpPr>
          <p:nvPr>
            <p:ph type="sldImg" idx="2"/>
          </p:nvPr>
        </p:nvSpPr>
        <p:spPr>
          <a:xfrm>
            <a:off x="381188" y="685800"/>
            <a:ext cx="60963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9" name="Shape 68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hape 11"/>
          <p:cNvSpPr txBox="1">
            <a:spLocks noGrp="1"/>
          </p:cNvSpPr>
          <p:nvPr>
            <p:ph type="ctrTitle"/>
          </p:nvPr>
        </p:nvSpPr>
        <p:spPr>
          <a:xfrm>
            <a:off x="685800" y="1583342"/>
            <a:ext cx="7772400" cy="1159856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12" name="Shape 12"/>
          <p:cNvSpPr txBox="1">
            <a:spLocks noGrp="1"/>
          </p:cNvSpPr>
          <p:nvPr>
            <p:ph type="subTitle" idx="1"/>
          </p:nvPr>
        </p:nvSpPr>
        <p:spPr>
          <a:xfrm>
            <a:off x="685800" y="2840054"/>
            <a:ext cx="7772400" cy="784738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>
                <a:solidFill>
                  <a:schemeClr val="dk2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hape 14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  <p:sp>
        <p:nvSpPr>
          <p:cNvPr id="15" name="Shape 15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725681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419100">
              <a:spcBef>
                <a:spcPts val="600"/>
              </a:spcBef>
              <a:spcAft>
                <a:spcPts val="0"/>
              </a:spcAft>
              <a:buSzPts val="3000"/>
              <a:buChar char="●"/>
              <a:defRPr/>
            </a:lvl1pPr>
            <a:lvl2pPr marL="914400" lvl="1" indent="-381000">
              <a:spcBef>
                <a:spcPts val="0"/>
              </a:spcBef>
              <a:spcAft>
                <a:spcPts val="0"/>
              </a:spcAft>
              <a:buSzPts val="2400"/>
              <a:buChar char="○"/>
              <a:defRPr/>
            </a:lvl2pPr>
            <a:lvl3pPr marL="1371600" lvl="2" indent="-381000">
              <a:spcBef>
                <a:spcPts val="0"/>
              </a:spcBef>
              <a:spcAft>
                <a:spcPts val="0"/>
              </a:spcAft>
              <a:buSzPts val="2400"/>
              <a:buChar char="■"/>
              <a:defRPr/>
            </a:lvl3pPr>
            <a:lvl4pPr marL="1828800" lvl="3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4pPr>
            <a:lvl5pPr marL="2286000" lvl="4" indent="-34290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5pPr>
            <a:lvl6pPr marL="2743200" lvl="5" indent="-34290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6pPr>
            <a:lvl7pPr marL="3200400" lvl="6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7pPr>
            <a:lvl8pPr marL="3657600" lvl="7" indent="-34290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8pPr>
            <a:lvl9pPr marL="4114800" lvl="8" indent="-34290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hape 17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  <p:sp>
        <p:nvSpPr>
          <p:cNvPr id="18" name="Shape 18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3994526" cy="3725681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419100">
              <a:spcBef>
                <a:spcPts val="600"/>
              </a:spcBef>
              <a:spcAft>
                <a:spcPts val="0"/>
              </a:spcAft>
              <a:buSzPts val="3000"/>
              <a:buChar char="●"/>
              <a:defRPr/>
            </a:lvl1pPr>
            <a:lvl2pPr marL="914400" lvl="1" indent="-381000">
              <a:spcBef>
                <a:spcPts val="0"/>
              </a:spcBef>
              <a:spcAft>
                <a:spcPts val="0"/>
              </a:spcAft>
              <a:buSzPts val="2400"/>
              <a:buChar char="○"/>
              <a:defRPr/>
            </a:lvl2pPr>
            <a:lvl3pPr marL="1371600" lvl="2" indent="-381000">
              <a:spcBef>
                <a:spcPts val="0"/>
              </a:spcBef>
              <a:spcAft>
                <a:spcPts val="0"/>
              </a:spcAft>
              <a:buSzPts val="2400"/>
              <a:buChar char="■"/>
              <a:defRPr/>
            </a:lvl3pPr>
            <a:lvl4pPr marL="1828800" lvl="3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4pPr>
            <a:lvl5pPr marL="2286000" lvl="4" indent="-34290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5pPr>
            <a:lvl6pPr marL="2743200" lvl="5" indent="-34290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6pPr>
            <a:lvl7pPr marL="3200400" lvl="6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7pPr>
            <a:lvl8pPr marL="3657600" lvl="7" indent="-34290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8pPr>
            <a:lvl9pPr marL="4114800" lvl="8" indent="-34290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>
            <a:endParaRPr/>
          </a:p>
        </p:txBody>
      </p:sp>
      <p:sp>
        <p:nvSpPr>
          <p:cNvPr id="19" name="Shape 19"/>
          <p:cNvSpPr txBox="1">
            <a:spLocks noGrp="1"/>
          </p:cNvSpPr>
          <p:nvPr>
            <p:ph type="body" idx="2"/>
          </p:nvPr>
        </p:nvSpPr>
        <p:spPr>
          <a:xfrm>
            <a:off x="4692274" y="1200150"/>
            <a:ext cx="3994526" cy="3725681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419100">
              <a:spcBef>
                <a:spcPts val="600"/>
              </a:spcBef>
              <a:spcAft>
                <a:spcPts val="0"/>
              </a:spcAft>
              <a:buSzPts val="3000"/>
              <a:buChar char="●"/>
              <a:defRPr/>
            </a:lvl1pPr>
            <a:lvl2pPr marL="914400" lvl="1" indent="-381000">
              <a:spcBef>
                <a:spcPts val="0"/>
              </a:spcBef>
              <a:spcAft>
                <a:spcPts val="0"/>
              </a:spcAft>
              <a:buSzPts val="2400"/>
              <a:buChar char="○"/>
              <a:defRPr/>
            </a:lvl2pPr>
            <a:lvl3pPr marL="1371600" lvl="2" indent="-381000">
              <a:spcBef>
                <a:spcPts val="0"/>
              </a:spcBef>
              <a:spcAft>
                <a:spcPts val="0"/>
              </a:spcAft>
              <a:buSzPts val="2400"/>
              <a:buChar char="■"/>
              <a:defRPr/>
            </a:lvl3pPr>
            <a:lvl4pPr marL="1828800" lvl="3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4pPr>
            <a:lvl5pPr marL="2286000" lvl="4" indent="-34290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5pPr>
            <a:lvl6pPr marL="2743200" lvl="5" indent="-34290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6pPr>
            <a:lvl7pPr marL="3200400" lvl="6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7pPr>
            <a:lvl8pPr marL="3657600" lvl="7" indent="-34290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8pPr>
            <a:lvl9pPr marL="4114800" lvl="8" indent="-34290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hape 21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Shape 23"/>
          <p:cNvSpPr txBox="1">
            <a:spLocks noGrp="1"/>
          </p:cNvSpPr>
          <p:nvPr>
            <p:ph type="body" idx="1"/>
          </p:nvPr>
        </p:nvSpPr>
        <p:spPr>
          <a:xfrm>
            <a:off x="457200" y="4406309"/>
            <a:ext cx="8229600" cy="51952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228600" algn="ctr">
              <a:spcBef>
                <a:spcPts val="360"/>
              </a:spcBef>
              <a:spcAft>
                <a:spcPts val="0"/>
              </a:spcAft>
              <a:buSzPts val="1800"/>
              <a:buNone/>
              <a:defRPr sz="1800"/>
            </a:lvl1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AAFF6086-DA3C-4B6F-832C-26CB5D9BE975}" type="datetimeFigureOut">
              <a:rPr lang="en-US" smtClean="0"/>
              <a:pPr/>
              <a:t>6/1/18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4369E4EA-673D-422D-BCB3-F900CE9B23B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8495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Trebuchet MS"/>
              <a:buNone/>
              <a:defRPr sz="3600" b="1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Trebuchet MS"/>
              <a:buNone/>
              <a:defRPr sz="3600" b="1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Trebuchet MS"/>
              <a:buNone/>
              <a:defRPr sz="3600" b="1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Trebuchet MS"/>
              <a:buNone/>
              <a:defRPr sz="3600" b="1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Trebuchet MS"/>
              <a:buNone/>
              <a:defRPr sz="3600" b="1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Trebuchet MS"/>
              <a:buNone/>
              <a:defRPr sz="3600" b="1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Trebuchet MS"/>
              <a:buNone/>
              <a:defRPr sz="3600" b="1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Trebuchet MS"/>
              <a:buNone/>
              <a:defRPr sz="3600" b="1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Trebuchet MS"/>
              <a:buNone/>
              <a:defRPr sz="3600" b="1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7256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41910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Trebuchet MS"/>
              <a:buChar char="●"/>
              <a:defRPr sz="30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914400" lvl="1" indent="-3810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rebuchet MS"/>
              <a:buChar char="○"/>
              <a:defRPr sz="24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1371600" lvl="2" indent="-3810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rebuchet MS"/>
              <a:buChar char="■"/>
              <a:defRPr sz="24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1828800" lvl="3" indent="-3429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rebuchet MS"/>
              <a:buChar char="●"/>
              <a:defRPr sz="18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2286000" lvl="4" indent="-3429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rebuchet MS"/>
              <a:buChar char="○"/>
              <a:defRPr sz="18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2743200" lvl="5" indent="-3429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rebuchet MS"/>
              <a:buChar char="■"/>
              <a:defRPr sz="18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3200400" lvl="6" indent="-3429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rebuchet MS"/>
              <a:buChar char="●"/>
              <a:defRPr sz="18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3657600" lvl="7" indent="-3429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rebuchet MS"/>
              <a:buChar char="○"/>
              <a:defRPr sz="18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4114800" lvl="8" indent="-3429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rebuchet MS"/>
              <a:buChar char="■"/>
              <a:defRPr sz="18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8" name="Shape 8"/>
          <p:cNvSpPr/>
          <p:nvPr/>
        </p:nvSpPr>
        <p:spPr>
          <a:xfrm>
            <a:off x="9124900" y="-2575"/>
            <a:ext cx="95400" cy="5143500"/>
          </a:xfrm>
          <a:prstGeom prst="rect">
            <a:avLst/>
          </a:prstGeom>
          <a:solidFill>
            <a:srgbClr val="FF99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" name="Shape 9"/>
          <p:cNvSpPr/>
          <p:nvPr/>
        </p:nvSpPr>
        <p:spPr>
          <a:xfrm>
            <a:off x="9029500" y="0"/>
            <a:ext cx="95400" cy="51435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5" r:id="rId7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7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8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4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4" Type="http://schemas.openxmlformats.org/officeDocument/2006/relationships/image" Target="../media/image10.jpeg"/><Relationship Id="rId5" Type="http://schemas.openxmlformats.org/officeDocument/2006/relationships/image" Target="../media/image11.png"/><Relationship Id="rId6" Type="http://schemas.openxmlformats.org/officeDocument/2006/relationships/image" Target="../media/image12.png"/><Relationship Id="rId7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0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4" Type="http://schemas.openxmlformats.org/officeDocument/2006/relationships/image" Target="../media/image10.jpeg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14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4" Type="http://schemas.openxmlformats.org/officeDocument/2006/relationships/image" Target="../media/image16.png"/><Relationship Id="rId5" Type="http://schemas.openxmlformats.org/officeDocument/2006/relationships/image" Target="../media/image17.png"/><Relationship Id="rId6" Type="http://schemas.openxmlformats.org/officeDocument/2006/relationships/image" Target="../media/image18.png"/><Relationship Id="rId7" Type="http://schemas.openxmlformats.org/officeDocument/2006/relationships/image" Target="../media/image19.png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4" Type="http://schemas.openxmlformats.org/officeDocument/2006/relationships/image" Target="../media/image10.jpeg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4" Type="http://schemas.openxmlformats.org/officeDocument/2006/relationships/image" Target="../media/image9.png"/><Relationship Id="rId5" Type="http://schemas.openxmlformats.org/officeDocument/2006/relationships/image" Target="../media/image10.jpeg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5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4" Type="http://schemas.openxmlformats.org/officeDocument/2006/relationships/image" Target="../media/image10.jpeg"/><Relationship Id="rId5" Type="http://schemas.openxmlformats.org/officeDocument/2006/relationships/image" Target="../media/image21.png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6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4" Type="http://schemas.openxmlformats.org/officeDocument/2006/relationships/image" Target="../media/image20.png"/><Relationship Id="rId5" Type="http://schemas.openxmlformats.org/officeDocument/2006/relationships/image" Target="../media/image23.png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4" Type="http://schemas.openxmlformats.org/officeDocument/2006/relationships/image" Target="../media/image10.jpeg"/><Relationship Id="rId5" Type="http://schemas.openxmlformats.org/officeDocument/2006/relationships/image" Target="../media/image24.png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8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4" Type="http://schemas.openxmlformats.org/officeDocument/2006/relationships/image" Target="../media/image25.png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9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4" Type="http://schemas.openxmlformats.org/officeDocument/2006/relationships/image" Target="../media/image21.png"/><Relationship Id="rId5" Type="http://schemas.openxmlformats.org/officeDocument/2006/relationships/image" Target="../media/image9.png"/><Relationship Id="rId6" Type="http://schemas.openxmlformats.org/officeDocument/2006/relationships/image" Target="../media/image10.jpeg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30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31.xml"/><Relationship Id="rId3" Type="http://schemas.openxmlformats.org/officeDocument/2006/relationships/image" Target="../media/image11.pn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3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emf"/><Relationship Id="rId4" Type="http://schemas.openxmlformats.org/officeDocument/2006/relationships/image" Target="../media/image28.emf"/><Relationship Id="rId5" Type="http://schemas.openxmlformats.org/officeDocument/2006/relationships/image" Target="../media/image26.png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33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emf"/><Relationship Id="rId4" Type="http://schemas.openxmlformats.org/officeDocument/2006/relationships/image" Target="../media/image30.emf"/><Relationship Id="rId5" Type="http://schemas.openxmlformats.org/officeDocument/2006/relationships/image" Target="../media/image28.emf"/><Relationship Id="rId6" Type="http://schemas.openxmlformats.org/officeDocument/2006/relationships/image" Target="../media/image26.png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34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emf"/><Relationship Id="rId4" Type="http://schemas.openxmlformats.org/officeDocument/2006/relationships/image" Target="../media/image32.emf"/><Relationship Id="rId5" Type="http://schemas.openxmlformats.org/officeDocument/2006/relationships/image" Target="../media/image28.emf"/><Relationship Id="rId6" Type="http://schemas.openxmlformats.org/officeDocument/2006/relationships/image" Target="../media/image26.png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35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emf"/><Relationship Id="rId4" Type="http://schemas.openxmlformats.org/officeDocument/2006/relationships/image" Target="../media/image33.emf"/><Relationship Id="rId5" Type="http://schemas.openxmlformats.org/officeDocument/2006/relationships/image" Target="../media/image28.emf"/><Relationship Id="rId6" Type="http://schemas.openxmlformats.org/officeDocument/2006/relationships/image" Target="../media/image26.png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36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37.xml"/><Relationship Id="rId3" Type="http://schemas.openxmlformats.org/officeDocument/2006/relationships/image" Target="../media/image34.em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 txBox="1">
            <a:spLocks noGrp="1"/>
          </p:cNvSpPr>
          <p:nvPr>
            <p:ph type="ctrTitle"/>
          </p:nvPr>
        </p:nvSpPr>
        <p:spPr>
          <a:xfrm>
            <a:off x="685800" y="1583342"/>
            <a:ext cx="7772400" cy="1159856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latin typeface="Trebuchet MS"/>
                <a:ea typeface="Trebuchet MS"/>
                <a:cs typeface="Trebuchet MS"/>
                <a:sym typeface="Trebuchet MS"/>
              </a:rPr>
              <a:t>Lecture </a:t>
            </a:r>
            <a:r>
              <a:rPr lang="en-US" dirty="0" smtClean="0"/>
              <a:t>14</a:t>
            </a:r>
            <a:endParaRPr dirty="0"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30" name="Shape 30"/>
          <p:cNvSpPr txBox="1">
            <a:spLocks noGrp="1"/>
          </p:cNvSpPr>
          <p:nvPr>
            <p:ph type="subTitle" idx="1"/>
          </p:nvPr>
        </p:nvSpPr>
        <p:spPr>
          <a:xfrm>
            <a:off x="685800" y="2840054"/>
            <a:ext cx="7772400" cy="784738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 smtClean="0"/>
              <a:t>Applications of Blockchains - II</a:t>
            </a:r>
            <a:endParaRPr dirty="0">
              <a:latin typeface="Trebuchet MS"/>
              <a:ea typeface="Trebuchet MS"/>
              <a:cs typeface="Trebuchet MS"/>
              <a:sym typeface="Trebuchet M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7" name="Shape 697"/>
          <p:cNvSpPr txBox="1">
            <a:spLocks noGrp="1"/>
          </p:cNvSpPr>
          <p:nvPr>
            <p:ph type="title"/>
          </p:nvPr>
        </p:nvSpPr>
        <p:spPr>
          <a:xfrm>
            <a:off x="457200" y="205975"/>
            <a:ext cx="8390400" cy="857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Payment &amp; settlement - FutureCoin</a:t>
            </a:r>
            <a:endParaRPr/>
          </a:p>
        </p:txBody>
      </p:sp>
      <p:sp>
        <p:nvSpPr>
          <p:cNvPr id="698" name="Shape 698"/>
          <p:cNvSpPr txBox="1"/>
          <p:nvPr/>
        </p:nvSpPr>
        <p:spPr>
          <a:xfrm>
            <a:off x="254850" y="1200150"/>
            <a:ext cx="8592900" cy="362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419100" rtl="0">
              <a:spcBef>
                <a:spcPts val="0"/>
              </a:spcBef>
              <a:spcAft>
                <a:spcPts val="0"/>
              </a:spcAft>
              <a:buSzPts val="3000"/>
              <a:buFont typeface="Trebuchet MS"/>
              <a:buChar char="●"/>
            </a:pPr>
            <a:r>
              <a:rPr lang="en" sz="3000">
                <a:latin typeface="Trebuchet MS"/>
                <a:ea typeface="Trebuchet MS"/>
                <a:cs typeface="Trebuchet MS"/>
                <a:sym typeface="Trebuchet MS"/>
              </a:rPr>
              <a:t>BuyPortfolio(event e)</a:t>
            </a:r>
            <a:endParaRPr sz="3000">
              <a:latin typeface="Trebuchet MS"/>
              <a:ea typeface="Trebuchet MS"/>
              <a:cs typeface="Trebuchet MS"/>
              <a:sym typeface="Trebuchet MS"/>
            </a:endParaRPr>
          </a:p>
          <a:p>
            <a:pPr marL="914400" lvl="1" indent="-419100" rtl="0">
              <a:spcBef>
                <a:spcPts val="0"/>
              </a:spcBef>
              <a:spcAft>
                <a:spcPts val="0"/>
              </a:spcAft>
              <a:buSzPts val="3000"/>
              <a:buFont typeface="Trebuchet MS"/>
              <a:buChar char="○"/>
            </a:pPr>
            <a:r>
              <a:rPr lang="en" sz="3000">
                <a:latin typeface="Trebuchet MS"/>
                <a:ea typeface="Trebuchet MS"/>
                <a:cs typeface="Trebuchet MS"/>
                <a:sym typeface="Trebuchet MS"/>
              </a:rPr>
              <a:t>one share in </a:t>
            </a:r>
            <a:r>
              <a:rPr lang="en" sz="3000" i="1">
                <a:latin typeface="Trebuchet MS"/>
                <a:ea typeface="Trebuchet MS"/>
                <a:cs typeface="Trebuchet MS"/>
                <a:sym typeface="Trebuchet MS"/>
              </a:rPr>
              <a:t>every</a:t>
            </a:r>
            <a:r>
              <a:rPr lang="en" sz="3000">
                <a:latin typeface="Trebuchet MS"/>
                <a:ea typeface="Trebuchet MS"/>
                <a:cs typeface="Trebuchet MS"/>
                <a:sym typeface="Trebuchet MS"/>
              </a:rPr>
              <a:t> outcome for $1</a:t>
            </a:r>
            <a:endParaRPr sz="3000">
              <a:latin typeface="Trebuchet MS"/>
              <a:ea typeface="Trebuchet MS"/>
              <a:cs typeface="Trebuchet MS"/>
              <a:sym typeface="Trebuchet MS"/>
            </a:endParaRPr>
          </a:p>
          <a:p>
            <a:pPr marL="457200" lvl="0" indent="-419100" rtl="0">
              <a:spcBef>
                <a:spcPts val="0"/>
              </a:spcBef>
              <a:spcAft>
                <a:spcPts val="0"/>
              </a:spcAft>
              <a:buSzPts val="3000"/>
              <a:buFont typeface="Trebuchet MS"/>
              <a:buChar char="●"/>
            </a:pPr>
            <a:r>
              <a:rPr lang="en" sz="3000">
                <a:latin typeface="Trebuchet MS"/>
                <a:ea typeface="Trebuchet MS"/>
                <a:cs typeface="Trebuchet MS"/>
                <a:sym typeface="Trebuchet MS"/>
              </a:rPr>
              <a:t>TradeShares(...)</a:t>
            </a:r>
            <a:endParaRPr sz="3000">
              <a:latin typeface="Trebuchet MS"/>
              <a:ea typeface="Trebuchet MS"/>
              <a:cs typeface="Trebuchet MS"/>
              <a:sym typeface="Trebuchet MS"/>
            </a:endParaRPr>
          </a:p>
          <a:p>
            <a:pPr marL="914400" lvl="1" indent="-419100" rtl="0">
              <a:spcBef>
                <a:spcPts val="0"/>
              </a:spcBef>
              <a:spcAft>
                <a:spcPts val="0"/>
              </a:spcAft>
              <a:buSzPts val="3000"/>
              <a:buFont typeface="Trebuchet MS"/>
              <a:buChar char="○"/>
            </a:pPr>
            <a:r>
              <a:rPr lang="en" sz="3000">
                <a:latin typeface="Trebuchet MS"/>
                <a:ea typeface="Trebuchet MS"/>
                <a:cs typeface="Trebuchet MS"/>
                <a:sym typeface="Trebuchet MS"/>
              </a:rPr>
              <a:t>exchange shares for each other or currency</a:t>
            </a:r>
            <a:endParaRPr sz="3000">
              <a:latin typeface="Trebuchet MS"/>
              <a:ea typeface="Trebuchet MS"/>
              <a:cs typeface="Trebuchet MS"/>
              <a:sym typeface="Trebuchet MS"/>
            </a:endParaRPr>
          </a:p>
          <a:p>
            <a:pPr marL="914400" lvl="1" indent="-419100" rtl="0">
              <a:spcBef>
                <a:spcPts val="0"/>
              </a:spcBef>
              <a:spcAft>
                <a:spcPts val="0"/>
              </a:spcAft>
              <a:buSzPts val="3000"/>
              <a:buFont typeface="Trebuchet MS"/>
              <a:buChar char="○"/>
            </a:pPr>
            <a:r>
              <a:rPr lang="en" sz="3000">
                <a:latin typeface="Trebuchet MS"/>
                <a:ea typeface="Trebuchet MS"/>
                <a:cs typeface="Trebuchet MS"/>
                <a:sym typeface="Trebuchet MS"/>
              </a:rPr>
              <a:t>one way of profiting</a:t>
            </a:r>
            <a:endParaRPr sz="3000">
              <a:latin typeface="Trebuchet MS"/>
              <a:ea typeface="Trebuchet MS"/>
              <a:cs typeface="Trebuchet MS"/>
              <a:sym typeface="Trebuchet MS"/>
            </a:endParaRPr>
          </a:p>
          <a:p>
            <a:pPr marL="457200" lvl="0" indent="-419100" rtl="0">
              <a:spcBef>
                <a:spcPts val="0"/>
              </a:spcBef>
              <a:spcAft>
                <a:spcPts val="0"/>
              </a:spcAft>
              <a:buSzPts val="3000"/>
              <a:buFont typeface="Trebuchet MS"/>
              <a:buChar char="●"/>
            </a:pPr>
            <a:r>
              <a:rPr lang="en" sz="3000">
                <a:latin typeface="Trebuchet MS"/>
                <a:ea typeface="Trebuchet MS"/>
                <a:cs typeface="Trebuchet MS"/>
                <a:sym typeface="Trebuchet MS"/>
              </a:rPr>
              <a:t>SellPortfolio(event e)</a:t>
            </a:r>
            <a:endParaRPr sz="3000">
              <a:latin typeface="Trebuchet MS"/>
              <a:ea typeface="Trebuchet MS"/>
              <a:cs typeface="Trebuchet MS"/>
              <a:sym typeface="Trebuchet MS"/>
            </a:endParaRPr>
          </a:p>
          <a:p>
            <a:pPr marL="914400" lvl="1" indent="-419100" rtl="0">
              <a:spcBef>
                <a:spcPts val="0"/>
              </a:spcBef>
              <a:spcAft>
                <a:spcPts val="0"/>
              </a:spcAft>
              <a:buSzPts val="3000"/>
              <a:buFont typeface="Trebuchet MS"/>
              <a:buChar char="○"/>
            </a:pPr>
            <a:r>
              <a:rPr lang="en" sz="3000">
                <a:latin typeface="Trebuchet MS"/>
                <a:ea typeface="Trebuchet MS"/>
                <a:cs typeface="Trebuchet MS"/>
                <a:sym typeface="Trebuchet MS"/>
              </a:rPr>
              <a:t>redeem one share in every outcome for $1</a:t>
            </a:r>
            <a:endParaRPr sz="3000"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699" name="Shape 699"/>
          <p:cNvSpPr txBox="1"/>
          <p:nvPr/>
        </p:nvSpPr>
        <p:spPr>
          <a:xfrm>
            <a:off x="6356275" y="4611200"/>
            <a:ext cx="2603700" cy="73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latin typeface="Trebuchet MS"/>
                <a:ea typeface="Trebuchet MS"/>
                <a:cs typeface="Trebuchet MS"/>
                <a:sym typeface="Trebuchet MS"/>
              </a:rPr>
              <a:t>Clark et al. 2014</a:t>
            </a:r>
            <a:endParaRPr sz="2400">
              <a:latin typeface="Trebuchet MS"/>
              <a:ea typeface="Trebuchet MS"/>
              <a:cs typeface="Trebuchet MS"/>
              <a:sym typeface="Trebuchet M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4" name="Shape 704"/>
          <p:cNvSpPr txBox="1">
            <a:spLocks noGrp="1"/>
          </p:cNvSpPr>
          <p:nvPr>
            <p:ph type="title"/>
          </p:nvPr>
        </p:nvSpPr>
        <p:spPr>
          <a:xfrm>
            <a:off x="457200" y="205975"/>
            <a:ext cx="8390400" cy="857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Arbitration models</a:t>
            </a:r>
            <a:endParaRPr/>
          </a:p>
        </p:txBody>
      </p:sp>
      <p:sp>
        <p:nvSpPr>
          <p:cNvPr id="705" name="Shape 705"/>
          <p:cNvSpPr txBox="1"/>
          <p:nvPr/>
        </p:nvSpPr>
        <p:spPr>
          <a:xfrm>
            <a:off x="254850" y="1200150"/>
            <a:ext cx="8592900" cy="362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419100" rtl="0">
              <a:spcBef>
                <a:spcPts val="0"/>
              </a:spcBef>
              <a:spcAft>
                <a:spcPts val="0"/>
              </a:spcAft>
              <a:buSzPts val="3000"/>
              <a:buFont typeface="Trebuchet MS"/>
              <a:buChar char="●"/>
            </a:pPr>
            <a:r>
              <a:rPr lang="en" sz="3000" dirty="0">
                <a:latin typeface="Trebuchet MS"/>
                <a:ea typeface="Trebuchet MS"/>
                <a:cs typeface="Trebuchet MS"/>
                <a:sym typeface="Trebuchet MS"/>
              </a:rPr>
              <a:t>Trusted arbiters</a:t>
            </a:r>
            <a:endParaRPr sz="3000" dirty="0">
              <a:latin typeface="Trebuchet MS"/>
              <a:ea typeface="Trebuchet MS"/>
              <a:cs typeface="Trebuchet MS"/>
              <a:sym typeface="Trebuchet MS"/>
            </a:endParaRPr>
          </a:p>
          <a:p>
            <a:pPr marL="914400" lvl="1" indent="-419100" rtl="0">
              <a:spcBef>
                <a:spcPts val="0"/>
              </a:spcBef>
              <a:spcAft>
                <a:spcPts val="0"/>
              </a:spcAft>
              <a:buSzPts val="3000"/>
              <a:buFont typeface="Trebuchet MS"/>
              <a:buChar char="○"/>
            </a:pPr>
            <a:r>
              <a:rPr lang="en" sz="3000" dirty="0">
                <a:latin typeface="Trebuchet MS"/>
                <a:ea typeface="Trebuchet MS"/>
                <a:cs typeface="Trebuchet MS"/>
                <a:sym typeface="Trebuchet MS"/>
              </a:rPr>
              <a:t>allow anybody to define &amp; open a market</a:t>
            </a:r>
            <a:endParaRPr sz="3000" dirty="0">
              <a:latin typeface="Trebuchet MS"/>
              <a:ea typeface="Trebuchet MS"/>
              <a:cs typeface="Trebuchet MS"/>
              <a:sym typeface="Trebuchet MS"/>
            </a:endParaRPr>
          </a:p>
          <a:p>
            <a:pPr marL="914400" lvl="1" indent="-419100" rtl="0">
              <a:spcBef>
                <a:spcPts val="0"/>
              </a:spcBef>
              <a:spcAft>
                <a:spcPts val="0"/>
              </a:spcAft>
              <a:buSzPts val="3000"/>
              <a:buFont typeface="Trebuchet MS"/>
              <a:buChar char="○"/>
            </a:pPr>
            <a:r>
              <a:rPr lang="en" sz="3000" dirty="0">
                <a:latin typeface="Trebuchet MS"/>
                <a:ea typeface="Trebuchet MS"/>
                <a:cs typeface="Trebuchet MS"/>
                <a:sym typeface="Trebuchet MS"/>
              </a:rPr>
              <a:t>risk of incorrect arbitration, absconding</a:t>
            </a:r>
            <a:endParaRPr sz="3000" dirty="0">
              <a:latin typeface="Trebuchet MS"/>
              <a:ea typeface="Trebuchet MS"/>
              <a:cs typeface="Trebuchet MS"/>
              <a:sym typeface="Trebuchet MS"/>
            </a:endParaRPr>
          </a:p>
          <a:p>
            <a:pPr marL="457200" lvl="0" indent="-419100" rtl="0">
              <a:spcBef>
                <a:spcPts val="0"/>
              </a:spcBef>
              <a:spcAft>
                <a:spcPts val="0"/>
              </a:spcAft>
              <a:buSzPts val="3000"/>
              <a:buFont typeface="Trebuchet MS"/>
              <a:buChar char="●"/>
            </a:pPr>
            <a:r>
              <a:rPr lang="en" sz="3000" dirty="0">
                <a:latin typeface="Trebuchet MS"/>
                <a:ea typeface="Trebuchet MS"/>
                <a:cs typeface="Trebuchet MS"/>
                <a:sym typeface="Trebuchet MS"/>
              </a:rPr>
              <a:t>Users vote</a:t>
            </a:r>
            <a:endParaRPr sz="3000" dirty="0">
              <a:latin typeface="Trebuchet MS"/>
              <a:ea typeface="Trebuchet MS"/>
              <a:cs typeface="Trebuchet MS"/>
              <a:sym typeface="Trebuchet MS"/>
            </a:endParaRPr>
          </a:p>
          <a:p>
            <a:pPr marL="914400" lvl="1" indent="-419100" rtl="0">
              <a:spcBef>
                <a:spcPts val="0"/>
              </a:spcBef>
              <a:spcAft>
                <a:spcPts val="0"/>
              </a:spcAft>
              <a:buSzPts val="3000"/>
              <a:buFont typeface="Trebuchet MS"/>
              <a:buChar char="○"/>
            </a:pPr>
            <a:r>
              <a:rPr lang="en" sz="3000" dirty="0">
                <a:latin typeface="Trebuchet MS"/>
                <a:ea typeface="Trebuchet MS"/>
                <a:cs typeface="Trebuchet MS"/>
                <a:sym typeface="Trebuchet MS"/>
              </a:rPr>
              <a:t>requires incentives, bonds, reputation</a:t>
            </a:r>
            <a:endParaRPr sz="3000" dirty="0">
              <a:latin typeface="Trebuchet MS"/>
              <a:ea typeface="Trebuchet MS"/>
              <a:cs typeface="Trebuchet MS"/>
              <a:sym typeface="Trebuchet MS"/>
            </a:endParaRPr>
          </a:p>
          <a:p>
            <a:pPr marL="457200" lvl="0" indent="-419100" rtl="0">
              <a:spcBef>
                <a:spcPts val="0"/>
              </a:spcBef>
              <a:spcAft>
                <a:spcPts val="0"/>
              </a:spcAft>
              <a:buSzPts val="3000"/>
              <a:buFont typeface="Trebuchet MS"/>
              <a:buChar char="●"/>
            </a:pPr>
            <a:r>
              <a:rPr lang="en" sz="3000" dirty="0" smtClean="0">
                <a:latin typeface="Trebuchet MS"/>
                <a:ea typeface="Trebuchet MS"/>
                <a:cs typeface="Trebuchet MS"/>
                <a:sym typeface="Trebuchet MS"/>
              </a:rPr>
              <a:t>Miners </a:t>
            </a:r>
            <a:r>
              <a:rPr lang="en" sz="3000" dirty="0">
                <a:latin typeface="Trebuchet MS"/>
                <a:ea typeface="Trebuchet MS"/>
                <a:cs typeface="Trebuchet MS"/>
                <a:sym typeface="Trebuchet MS"/>
              </a:rPr>
              <a:t>vote</a:t>
            </a:r>
            <a:endParaRPr sz="3000" dirty="0">
              <a:latin typeface="Trebuchet MS"/>
              <a:ea typeface="Trebuchet MS"/>
              <a:cs typeface="Trebuchet MS"/>
              <a:sym typeface="Trebuchet MS"/>
            </a:endParaRPr>
          </a:p>
          <a:p>
            <a:pPr marL="914400" lvl="1" indent="-419100" rtl="0">
              <a:spcBef>
                <a:spcPts val="0"/>
              </a:spcBef>
              <a:spcAft>
                <a:spcPts val="0"/>
              </a:spcAft>
              <a:buSzPts val="3000"/>
              <a:buFont typeface="Trebuchet MS"/>
              <a:buChar char="○"/>
            </a:pPr>
            <a:r>
              <a:rPr lang="en" sz="3000" dirty="0">
                <a:latin typeface="Trebuchet MS"/>
                <a:ea typeface="Trebuchet MS"/>
                <a:cs typeface="Trebuchet MS"/>
                <a:sym typeface="Trebuchet MS"/>
              </a:rPr>
              <a:t>may be disinterested or not know</a:t>
            </a:r>
            <a:endParaRPr sz="3000" dirty="0">
              <a:latin typeface="Trebuchet MS"/>
              <a:ea typeface="Trebuchet MS"/>
              <a:cs typeface="Trebuchet MS"/>
              <a:sym typeface="Trebuchet M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000" dirty="0">
              <a:latin typeface="Trebuchet MS"/>
              <a:ea typeface="Trebuchet MS"/>
              <a:cs typeface="Trebuchet MS"/>
              <a:sym typeface="Trebuchet M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0" name="Shape 710"/>
          <p:cNvSpPr txBox="1">
            <a:spLocks noGrp="1"/>
          </p:cNvSpPr>
          <p:nvPr>
            <p:ph type="title"/>
          </p:nvPr>
        </p:nvSpPr>
        <p:spPr>
          <a:xfrm>
            <a:off x="457200" y="205975"/>
            <a:ext cx="8390400" cy="857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RealityKeys</a:t>
            </a:r>
            <a:endParaRPr/>
          </a:p>
        </p:txBody>
      </p:sp>
      <p:pic>
        <p:nvPicPr>
          <p:cNvPr id="711" name="Shape 71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13400" y="1396475"/>
            <a:ext cx="8216900" cy="30544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6" name="Shape 726"/>
          <p:cNvSpPr txBox="1">
            <a:spLocks noGrp="1"/>
          </p:cNvSpPr>
          <p:nvPr>
            <p:ph type="title"/>
          </p:nvPr>
        </p:nvSpPr>
        <p:spPr>
          <a:xfrm>
            <a:off x="457200" y="205975"/>
            <a:ext cx="8390400" cy="857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Order books</a:t>
            </a:r>
            <a:endParaRPr/>
          </a:p>
        </p:txBody>
      </p:sp>
      <p:sp>
        <p:nvSpPr>
          <p:cNvPr id="727" name="Shape 727"/>
          <p:cNvSpPr txBox="1"/>
          <p:nvPr/>
        </p:nvSpPr>
        <p:spPr>
          <a:xfrm>
            <a:off x="254850" y="1200150"/>
            <a:ext cx="8592900" cy="362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419100" rtl="0">
              <a:spcBef>
                <a:spcPts val="0"/>
              </a:spcBef>
              <a:spcAft>
                <a:spcPts val="0"/>
              </a:spcAft>
              <a:buSzPts val="3000"/>
              <a:buFont typeface="Trebuchet MS"/>
              <a:buChar char="●"/>
            </a:pPr>
            <a:r>
              <a:rPr lang="en" sz="3000">
                <a:latin typeface="Trebuchet MS"/>
                <a:ea typeface="Trebuchet MS"/>
                <a:cs typeface="Trebuchet MS"/>
                <a:sym typeface="Trebuchet MS"/>
              </a:rPr>
              <a:t>Goal: match best bid and ask offers</a:t>
            </a:r>
            <a:endParaRPr sz="3000">
              <a:latin typeface="Trebuchet MS"/>
              <a:ea typeface="Trebuchet MS"/>
              <a:cs typeface="Trebuchet MS"/>
              <a:sym typeface="Trebuchet M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000">
              <a:latin typeface="Trebuchet MS"/>
              <a:ea typeface="Trebuchet MS"/>
              <a:cs typeface="Trebuchet MS"/>
              <a:sym typeface="Trebuchet MS"/>
            </a:endParaRPr>
          </a:p>
        </p:txBody>
      </p:sp>
      <p:pic>
        <p:nvPicPr>
          <p:cNvPr id="728" name="Shape 7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45125" y="2118025"/>
            <a:ext cx="8257326" cy="2477200"/>
          </a:xfrm>
          <a:prstGeom prst="rect">
            <a:avLst/>
          </a:prstGeom>
          <a:noFill/>
          <a:ln>
            <a:noFill/>
          </a:ln>
        </p:spPr>
      </p:pic>
      <p:sp>
        <p:nvSpPr>
          <p:cNvPr id="729" name="Shape 729"/>
          <p:cNvSpPr txBox="1"/>
          <p:nvPr/>
        </p:nvSpPr>
        <p:spPr>
          <a:xfrm>
            <a:off x="6041050" y="4665450"/>
            <a:ext cx="2561400" cy="41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Predictious.com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4" name="Shape 734"/>
          <p:cNvSpPr txBox="1">
            <a:spLocks noGrp="1"/>
          </p:cNvSpPr>
          <p:nvPr>
            <p:ph type="title"/>
          </p:nvPr>
        </p:nvSpPr>
        <p:spPr>
          <a:xfrm>
            <a:off x="457200" y="205975"/>
            <a:ext cx="8390400" cy="857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Centralized order books</a:t>
            </a:r>
            <a:endParaRPr/>
          </a:p>
        </p:txBody>
      </p:sp>
      <p:sp>
        <p:nvSpPr>
          <p:cNvPr id="735" name="Shape 735"/>
          <p:cNvSpPr txBox="1"/>
          <p:nvPr/>
        </p:nvSpPr>
        <p:spPr>
          <a:xfrm>
            <a:off x="254850" y="1200150"/>
            <a:ext cx="8592900" cy="362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419100" rtl="0">
              <a:spcBef>
                <a:spcPts val="0"/>
              </a:spcBef>
              <a:spcAft>
                <a:spcPts val="0"/>
              </a:spcAft>
              <a:buSzPts val="3000"/>
              <a:buFont typeface="Trebuchet MS"/>
              <a:buChar char="●"/>
            </a:pPr>
            <a:r>
              <a:rPr lang="en" sz="3000">
                <a:latin typeface="Trebuchet MS"/>
                <a:ea typeface="Trebuchet MS"/>
                <a:cs typeface="Trebuchet MS"/>
                <a:sym typeface="Trebuchet MS"/>
              </a:rPr>
              <a:t>Traditional model</a:t>
            </a:r>
            <a:endParaRPr sz="3000">
              <a:latin typeface="Trebuchet MS"/>
              <a:ea typeface="Trebuchet MS"/>
              <a:cs typeface="Trebuchet MS"/>
              <a:sym typeface="Trebuchet MS"/>
            </a:endParaRPr>
          </a:p>
          <a:p>
            <a:pPr marL="457200" lvl="0" indent="-419100" rtl="0">
              <a:spcBef>
                <a:spcPts val="0"/>
              </a:spcBef>
              <a:spcAft>
                <a:spcPts val="0"/>
              </a:spcAft>
              <a:buSzPts val="3000"/>
              <a:buFont typeface="Trebuchet MS"/>
              <a:buChar char="●"/>
            </a:pPr>
            <a:r>
              <a:rPr lang="en" sz="3000">
                <a:latin typeface="Trebuchet MS"/>
                <a:ea typeface="Trebuchet MS"/>
                <a:cs typeface="Trebuchet MS"/>
                <a:sym typeface="Trebuchet MS"/>
              </a:rPr>
              <a:t>Promise to split surplus between buyer, seller</a:t>
            </a:r>
            <a:endParaRPr sz="3000">
              <a:latin typeface="Trebuchet MS"/>
              <a:ea typeface="Trebuchet MS"/>
              <a:cs typeface="Trebuchet MS"/>
              <a:sym typeface="Trebuchet MS"/>
            </a:endParaRPr>
          </a:p>
          <a:p>
            <a:pPr marL="457200" lvl="0" indent="-419100" rtl="0">
              <a:spcBef>
                <a:spcPts val="0"/>
              </a:spcBef>
              <a:spcAft>
                <a:spcPts val="0"/>
              </a:spcAft>
              <a:buSzPts val="3000"/>
              <a:buFont typeface="Trebuchet MS"/>
              <a:buChar char="●"/>
            </a:pPr>
            <a:r>
              <a:rPr lang="en" sz="3000">
                <a:latin typeface="Trebuchet MS"/>
                <a:ea typeface="Trebuchet MS"/>
                <a:cs typeface="Trebuchet MS"/>
                <a:sym typeface="Trebuchet MS"/>
              </a:rPr>
              <a:t>Front-running is considered a serious crime!</a:t>
            </a:r>
            <a:endParaRPr sz="3000">
              <a:latin typeface="Trebuchet MS"/>
              <a:ea typeface="Trebuchet MS"/>
              <a:cs typeface="Trebuchet MS"/>
              <a:sym typeface="Trebuchet MS"/>
            </a:endParaRPr>
          </a:p>
          <a:p>
            <a:pPr marL="914400" lvl="1" indent="-419100" rtl="0">
              <a:spcBef>
                <a:spcPts val="0"/>
              </a:spcBef>
              <a:spcAft>
                <a:spcPts val="0"/>
              </a:spcAft>
              <a:buSzPts val="3000"/>
              <a:buFont typeface="Trebuchet MS"/>
              <a:buChar char="○"/>
            </a:pPr>
            <a:r>
              <a:rPr lang="en" sz="3000">
                <a:latin typeface="Trebuchet MS"/>
                <a:ea typeface="Trebuchet MS"/>
                <a:cs typeface="Trebuchet MS"/>
                <a:sym typeface="Trebuchet MS"/>
              </a:rPr>
              <a:t>require regulation, auditing, monitoring</a:t>
            </a:r>
            <a:endParaRPr sz="3000">
              <a:latin typeface="Trebuchet MS"/>
              <a:ea typeface="Trebuchet MS"/>
              <a:cs typeface="Trebuchet MS"/>
              <a:sym typeface="Trebuchet M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000">
              <a:latin typeface="Trebuchet MS"/>
              <a:ea typeface="Trebuchet MS"/>
              <a:cs typeface="Trebuchet MS"/>
              <a:sym typeface="Trebuchet M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0" name="Shape 740"/>
          <p:cNvSpPr txBox="1">
            <a:spLocks noGrp="1"/>
          </p:cNvSpPr>
          <p:nvPr>
            <p:ph type="title"/>
          </p:nvPr>
        </p:nvSpPr>
        <p:spPr>
          <a:xfrm>
            <a:off x="457200" y="205975"/>
            <a:ext cx="8390400" cy="857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Decentralized order books</a:t>
            </a:r>
            <a:endParaRPr/>
          </a:p>
        </p:txBody>
      </p:sp>
      <p:sp>
        <p:nvSpPr>
          <p:cNvPr id="741" name="Shape 741"/>
          <p:cNvSpPr txBox="1"/>
          <p:nvPr/>
        </p:nvSpPr>
        <p:spPr>
          <a:xfrm>
            <a:off x="254850" y="1200150"/>
            <a:ext cx="8592900" cy="362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419100" rtl="0">
              <a:spcBef>
                <a:spcPts val="0"/>
              </a:spcBef>
              <a:spcAft>
                <a:spcPts val="0"/>
              </a:spcAft>
              <a:buSzPts val="3000"/>
              <a:buFont typeface="Trebuchet MS"/>
              <a:buChar char="●"/>
            </a:pPr>
            <a:r>
              <a:rPr lang="en" sz="3000" b="1">
                <a:latin typeface="Trebuchet MS"/>
                <a:ea typeface="Trebuchet MS"/>
                <a:cs typeface="Trebuchet MS"/>
                <a:sym typeface="Trebuchet MS"/>
              </a:rPr>
              <a:t>Idea:</a:t>
            </a:r>
            <a:r>
              <a:rPr lang="en" sz="3000">
                <a:latin typeface="Trebuchet MS"/>
                <a:ea typeface="Trebuchet MS"/>
                <a:cs typeface="Trebuchet MS"/>
                <a:sym typeface="Trebuchet MS"/>
              </a:rPr>
              <a:t> Submit orders to miners, let them match </a:t>
            </a:r>
            <a:r>
              <a:rPr lang="en" sz="3000" i="1">
                <a:latin typeface="Trebuchet MS"/>
                <a:ea typeface="Trebuchet MS"/>
                <a:cs typeface="Trebuchet MS"/>
                <a:sym typeface="Trebuchet MS"/>
              </a:rPr>
              <a:t>any</a:t>
            </a:r>
            <a:r>
              <a:rPr lang="en" sz="3000">
                <a:latin typeface="Trebuchet MS"/>
                <a:ea typeface="Trebuchet MS"/>
                <a:cs typeface="Trebuchet MS"/>
                <a:sym typeface="Trebuchet MS"/>
              </a:rPr>
              <a:t> possible trade</a:t>
            </a:r>
            <a:endParaRPr sz="3000">
              <a:latin typeface="Trebuchet MS"/>
              <a:ea typeface="Trebuchet MS"/>
              <a:cs typeface="Trebuchet MS"/>
              <a:sym typeface="Trebuchet MS"/>
            </a:endParaRPr>
          </a:p>
          <a:p>
            <a:pPr marL="457200" lvl="0" indent="-419100" rtl="0">
              <a:spcBef>
                <a:spcPts val="0"/>
              </a:spcBef>
              <a:spcAft>
                <a:spcPts val="0"/>
              </a:spcAft>
              <a:buSzPts val="3000"/>
              <a:buFont typeface="Trebuchet MS"/>
              <a:buChar char="●"/>
            </a:pPr>
            <a:r>
              <a:rPr lang="en" sz="3000">
                <a:latin typeface="Trebuchet MS"/>
                <a:ea typeface="Trebuchet MS"/>
                <a:cs typeface="Trebuchet MS"/>
                <a:sym typeface="Trebuchet MS"/>
              </a:rPr>
              <a:t>Spread is retained as a transaction fee</a:t>
            </a:r>
            <a:endParaRPr sz="3000">
              <a:latin typeface="Trebuchet MS"/>
              <a:ea typeface="Trebuchet MS"/>
              <a:cs typeface="Trebuchet MS"/>
              <a:sym typeface="Trebuchet MS"/>
            </a:endParaRPr>
          </a:p>
          <a:p>
            <a:pPr marL="457200" lvl="0" indent="-419100" rtl="0">
              <a:spcBef>
                <a:spcPts val="0"/>
              </a:spcBef>
              <a:spcAft>
                <a:spcPts val="0"/>
              </a:spcAft>
              <a:buSzPts val="3000"/>
              <a:buFont typeface="Trebuchet MS"/>
              <a:buChar char="●"/>
            </a:pPr>
            <a:r>
              <a:rPr lang="en" sz="3000">
                <a:latin typeface="Trebuchet MS"/>
                <a:ea typeface="Trebuchet MS"/>
                <a:cs typeface="Trebuchet MS"/>
                <a:sym typeface="Trebuchet MS"/>
              </a:rPr>
              <a:t>Front-running now not profitable!</a:t>
            </a:r>
            <a:endParaRPr sz="3000">
              <a:latin typeface="Trebuchet MS"/>
              <a:ea typeface="Trebuchet MS"/>
              <a:cs typeface="Trebuchet MS"/>
              <a:sym typeface="Trebuchet MS"/>
            </a:endParaRPr>
          </a:p>
          <a:p>
            <a:pPr marL="457200" marR="0" lvl="0" indent="-4191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Trebuchet MS"/>
              <a:buChar char="●"/>
            </a:pPr>
            <a:r>
              <a:rPr lang="en" sz="3000">
                <a:latin typeface="Trebuchet MS"/>
                <a:ea typeface="Trebuchet MS"/>
                <a:cs typeface="Trebuchet MS"/>
                <a:sym typeface="Trebuchet MS"/>
              </a:rPr>
              <a:t>May be less efficient</a:t>
            </a:r>
            <a:endParaRPr sz="3000">
              <a:latin typeface="Trebuchet MS"/>
              <a:ea typeface="Trebuchet MS"/>
              <a:cs typeface="Trebuchet MS"/>
              <a:sym typeface="Trebuchet MS"/>
            </a:endParaRPr>
          </a:p>
          <a:p>
            <a:pPr marL="914400" marR="0" lvl="1" indent="-4191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Font typeface="Trebuchet MS"/>
              <a:buChar char="○"/>
            </a:pPr>
            <a:r>
              <a:rPr lang="en" sz="3000">
                <a:latin typeface="Trebuchet MS"/>
                <a:ea typeface="Trebuchet MS"/>
                <a:cs typeface="Trebuchet MS"/>
                <a:sym typeface="Trebuchet MS"/>
              </a:rPr>
              <a:t>Higher fees</a:t>
            </a:r>
            <a:endParaRPr sz="3000">
              <a:latin typeface="Trebuchet MS"/>
              <a:ea typeface="Trebuchet MS"/>
              <a:cs typeface="Trebuchet MS"/>
              <a:sym typeface="Trebuchet MS"/>
            </a:endParaRPr>
          </a:p>
          <a:p>
            <a:pPr marL="914400" marR="0" lvl="1" indent="-4191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Font typeface="Trebuchet MS"/>
              <a:buChar char="○"/>
            </a:pPr>
            <a:r>
              <a:rPr lang="en" sz="3000">
                <a:latin typeface="Trebuchet MS"/>
                <a:ea typeface="Trebuchet MS"/>
                <a:cs typeface="Trebuchet MS"/>
                <a:sym typeface="Trebuchet MS"/>
              </a:rPr>
              <a:t>Slower trades to avoid higher fees</a:t>
            </a:r>
            <a:endParaRPr sz="3000">
              <a:latin typeface="Trebuchet MS"/>
              <a:ea typeface="Trebuchet MS"/>
              <a:cs typeface="Trebuchet MS"/>
              <a:sym typeface="Trebuchet M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000">
              <a:latin typeface="Trebuchet MS"/>
              <a:ea typeface="Trebuchet MS"/>
              <a:cs typeface="Trebuchet MS"/>
              <a:sym typeface="Trebuchet M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6" name="Shape 746"/>
          <p:cNvSpPr txBox="1">
            <a:spLocks noGrp="1"/>
          </p:cNvSpPr>
          <p:nvPr>
            <p:ph type="title"/>
          </p:nvPr>
        </p:nvSpPr>
        <p:spPr>
          <a:xfrm>
            <a:off x="457200" y="205975"/>
            <a:ext cx="8390400" cy="857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Decentralized order books</a:t>
            </a:r>
            <a:endParaRPr/>
          </a:p>
        </p:txBody>
      </p:sp>
      <p:sp>
        <p:nvSpPr>
          <p:cNvPr id="747" name="Shape 747"/>
          <p:cNvSpPr txBox="1"/>
          <p:nvPr/>
        </p:nvSpPr>
        <p:spPr>
          <a:xfrm>
            <a:off x="254850" y="1200150"/>
            <a:ext cx="8592900" cy="362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419100" rtl="0">
              <a:spcBef>
                <a:spcPts val="0"/>
              </a:spcBef>
              <a:spcAft>
                <a:spcPts val="0"/>
              </a:spcAft>
              <a:buSzPts val="3000"/>
              <a:buFont typeface="Trebuchet MS"/>
              <a:buChar char="●"/>
            </a:pPr>
            <a:r>
              <a:rPr lang="en" sz="3000" b="1">
                <a:latin typeface="Trebuchet MS"/>
                <a:ea typeface="Trebuchet MS"/>
                <a:cs typeface="Trebuchet MS"/>
                <a:sym typeface="Trebuchet MS"/>
              </a:rPr>
              <a:t>Idea:</a:t>
            </a:r>
            <a:r>
              <a:rPr lang="en" sz="3000">
                <a:latin typeface="Trebuchet MS"/>
                <a:ea typeface="Trebuchet MS"/>
                <a:cs typeface="Trebuchet MS"/>
                <a:sym typeface="Trebuchet MS"/>
              </a:rPr>
              <a:t> Submit orders to miners, let them match </a:t>
            </a:r>
            <a:r>
              <a:rPr lang="en" sz="3000" i="1">
                <a:latin typeface="Trebuchet MS"/>
                <a:ea typeface="Trebuchet MS"/>
                <a:cs typeface="Trebuchet MS"/>
                <a:sym typeface="Trebuchet MS"/>
              </a:rPr>
              <a:t>any</a:t>
            </a:r>
            <a:r>
              <a:rPr lang="en" sz="3000">
                <a:latin typeface="Trebuchet MS"/>
                <a:ea typeface="Trebuchet MS"/>
                <a:cs typeface="Trebuchet MS"/>
                <a:sym typeface="Trebuchet MS"/>
              </a:rPr>
              <a:t> possible trade</a:t>
            </a:r>
            <a:endParaRPr sz="3000">
              <a:latin typeface="Trebuchet MS"/>
              <a:ea typeface="Trebuchet MS"/>
              <a:cs typeface="Trebuchet MS"/>
              <a:sym typeface="Trebuchet MS"/>
            </a:endParaRPr>
          </a:p>
          <a:p>
            <a:pPr marL="457200" lvl="0" indent="-419100" rtl="0">
              <a:spcBef>
                <a:spcPts val="0"/>
              </a:spcBef>
              <a:spcAft>
                <a:spcPts val="0"/>
              </a:spcAft>
              <a:buSzPts val="3000"/>
              <a:buFont typeface="Trebuchet MS"/>
              <a:buChar char="●"/>
            </a:pPr>
            <a:r>
              <a:rPr lang="en" sz="3000">
                <a:latin typeface="Trebuchet MS"/>
                <a:ea typeface="Trebuchet MS"/>
                <a:cs typeface="Trebuchet MS"/>
                <a:sym typeface="Trebuchet MS"/>
              </a:rPr>
              <a:t>Spread is retained as a transaction fee</a:t>
            </a:r>
            <a:endParaRPr sz="3000">
              <a:latin typeface="Trebuchet MS"/>
              <a:ea typeface="Trebuchet MS"/>
              <a:cs typeface="Trebuchet MS"/>
              <a:sym typeface="Trebuchet MS"/>
            </a:endParaRPr>
          </a:p>
          <a:p>
            <a:pPr marL="457200" lvl="0" indent="-419100" rtl="0">
              <a:spcBef>
                <a:spcPts val="0"/>
              </a:spcBef>
              <a:spcAft>
                <a:spcPts val="0"/>
              </a:spcAft>
              <a:buSzPts val="3000"/>
              <a:buFont typeface="Trebuchet MS"/>
              <a:buChar char="●"/>
            </a:pPr>
            <a:r>
              <a:rPr lang="en" sz="3000">
                <a:latin typeface="Trebuchet MS"/>
                <a:ea typeface="Trebuchet MS"/>
                <a:cs typeface="Trebuchet MS"/>
                <a:sym typeface="Trebuchet MS"/>
              </a:rPr>
              <a:t>Front-running now not profitable!</a:t>
            </a:r>
            <a:endParaRPr sz="3000">
              <a:latin typeface="Trebuchet MS"/>
              <a:ea typeface="Trebuchet MS"/>
              <a:cs typeface="Trebuchet MS"/>
              <a:sym typeface="Trebuchet MS"/>
            </a:endParaRPr>
          </a:p>
          <a:p>
            <a:pPr marL="457200" marR="0" lvl="0" indent="-4191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Trebuchet MS"/>
              <a:buChar char="●"/>
            </a:pPr>
            <a:r>
              <a:rPr lang="en" sz="3000">
                <a:latin typeface="Trebuchet MS"/>
                <a:ea typeface="Trebuchet MS"/>
                <a:cs typeface="Trebuchet MS"/>
                <a:sym typeface="Trebuchet MS"/>
              </a:rPr>
              <a:t>May be less efficient</a:t>
            </a:r>
            <a:endParaRPr sz="3000">
              <a:latin typeface="Trebuchet MS"/>
              <a:ea typeface="Trebuchet MS"/>
              <a:cs typeface="Trebuchet MS"/>
              <a:sym typeface="Trebuchet MS"/>
            </a:endParaRPr>
          </a:p>
          <a:p>
            <a:pPr marL="914400" marR="0" lvl="1" indent="-4191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Font typeface="Trebuchet MS"/>
              <a:buChar char="○"/>
            </a:pPr>
            <a:r>
              <a:rPr lang="en" sz="3000">
                <a:latin typeface="Trebuchet MS"/>
                <a:ea typeface="Trebuchet MS"/>
                <a:cs typeface="Trebuchet MS"/>
                <a:sym typeface="Trebuchet MS"/>
              </a:rPr>
              <a:t>Higher fees</a:t>
            </a:r>
            <a:endParaRPr sz="3000">
              <a:latin typeface="Trebuchet MS"/>
              <a:ea typeface="Trebuchet MS"/>
              <a:cs typeface="Trebuchet MS"/>
              <a:sym typeface="Trebuchet MS"/>
            </a:endParaRPr>
          </a:p>
          <a:p>
            <a:pPr marL="914400" marR="0" lvl="1" indent="-4191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Font typeface="Trebuchet MS"/>
              <a:buChar char="○"/>
            </a:pPr>
            <a:r>
              <a:rPr lang="en" sz="3000">
                <a:latin typeface="Trebuchet MS"/>
                <a:ea typeface="Trebuchet MS"/>
                <a:cs typeface="Trebuchet MS"/>
                <a:sym typeface="Trebuchet MS"/>
              </a:rPr>
              <a:t>Slower trades to avoid higher fees</a:t>
            </a:r>
            <a:endParaRPr sz="3000">
              <a:latin typeface="Trebuchet MS"/>
              <a:ea typeface="Trebuchet MS"/>
              <a:cs typeface="Trebuchet MS"/>
              <a:sym typeface="Trebuchet M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000">
              <a:latin typeface="Trebuchet MS"/>
              <a:ea typeface="Trebuchet MS"/>
              <a:cs typeface="Trebuchet MS"/>
              <a:sym typeface="Trebuchet M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2" name="Shape 752"/>
          <p:cNvSpPr txBox="1">
            <a:spLocks noGrp="1"/>
          </p:cNvSpPr>
          <p:nvPr>
            <p:ph type="title"/>
          </p:nvPr>
        </p:nvSpPr>
        <p:spPr>
          <a:xfrm>
            <a:off x="457200" y="205975"/>
            <a:ext cx="8390400" cy="857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What can be built on Bitcoin?</a:t>
            </a:r>
            <a:endParaRPr/>
          </a:p>
        </p:txBody>
      </p:sp>
      <p:graphicFrame>
        <p:nvGraphicFramePr>
          <p:cNvPr id="753" name="Shape 753"/>
          <p:cNvGraphicFramePr/>
          <p:nvPr/>
        </p:nvGraphicFramePr>
        <p:xfrm>
          <a:off x="894700" y="1559550"/>
          <a:ext cx="7239000" cy="2194440"/>
        </p:xfrm>
        <a:graphic>
          <a:graphicData uri="http://schemas.openxmlformats.org/drawingml/2006/table">
            <a:tbl>
              <a:tblPr>
                <a:noFill/>
                <a:tableStyleId>{2A36460C-86E3-48A1-A52C-5632C243FAD4}</a:tableStyleId>
              </a:tblPr>
              <a:tblGrid>
                <a:gridCol w="3619500"/>
                <a:gridCol w="3619500"/>
              </a:tblGrid>
              <a:tr h="381000">
                <a:tc>
                  <a:txBody>
                    <a:bodyPr/>
                    <a:lstStyle/>
                    <a:p>
                      <a:pPr marL="0" lvl="0" indent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400"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payment</a:t>
                      </a:r>
                      <a:endParaRPr sz="2400"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400"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✓</a:t>
                      </a:r>
                      <a:endParaRPr sz="2400"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</a:txBody>
                  <a:tcPr marL="91425" marR="91425" marT="91425" marB="91425"/>
                </a:tc>
              </a:tr>
              <a:tr h="381000">
                <a:tc>
                  <a:txBody>
                    <a:bodyPr/>
                    <a:lstStyle/>
                    <a:p>
                      <a:pPr marL="0" lvl="0" indent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400"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settlement</a:t>
                      </a:r>
                      <a:endParaRPr sz="2400"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400"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no trades</a:t>
                      </a:r>
                      <a:endParaRPr sz="2400"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</a:txBody>
                  <a:tcPr marL="91425" marR="91425" marT="91425" marB="91425"/>
                </a:tc>
              </a:tr>
              <a:tr h="381000">
                <a:tc>
                  <a:txBody>
                    <a:bodyPr/>
                    <a:lstStyle/>
                    <a:p>
                      <a:pPr marL="0" lvl="0" indent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400"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arbitration</a:t>
                      </a:r>
                      <a:endParaRPr sz="2400"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400"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trusted arbiter only</a:t>
                      </a:r>
                      <a:endParaRPr sz="2400"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</a:txBody>
                  <a:tcPr marL="91425" marR="91425" marT="91425" marB="91425"/>
                </a:tc>
              </a:tr>
              <a:tr h="381000">
                <a:tc>
                  <a:txBody>
                    <a:bodyPr/>
                    <a:lstStyle/>
                    <a:p>
                      <a:pPr marL="0" lvl="0" indent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400"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order books</a:t>
                      </a:r>
                      <a:endParaRPr sz="2400"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400"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must be external</a:t>
                      </a:r>
                      <a:endParaRPr sz="2400"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</a:txBody>
                  <a:tcPr marL="91425" marR="91425" marT="91425" marB="91425"/>
                </a:tc>
              </a:tr>
            </a:tbl>
          </a:graphicData>
        </a:graphic>
      </p:graphicFrame>
      <p:sp>
        <p:nvSpPr>
          <p:cNvPr id="754" name="Shape 754"/>
          <p:cNvSpPr/>
          <p:nvPr/>
        </p:nvSpPr>
        <p:spPr>
          <a:xfrm>
            <a:off x="457200" y="4084550"/>
            <a:ext cx="8157300" cy="741900"/>
          </a:xfrm>
          <a:prstGeom prst="roundRect">
            <a:avLst>
              <a:gd name="adj" fmla="val 16667"/>
            </a:avLst>
          </a:prstGeom>
          <a:solidFill>
            <a:srgbClr val="B6D7A8"/>
          </a:solidFill>
          <a:ln w="1905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/>
              <a:t>Bitcoin isn’t enough</a:t>
            </a:r>
            <a:endParaRPr sz="2400" b="1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28750" y="800100"/>
            <a:ext cx="6400800" cy="200025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latin typeface="+mj-lt"/>
                <a:cs typeface="Cambria Math"/>
              </a:rPr>
              <a:t>How to Use </a:t>
            </a:r>
            <a:r>
              <a:rPr lang="en-US" dirty="0" err="1" smtClean="0">
                <a:latin typeface="+mj-lt"/>
                <a:cs typeface="Cambria Math"/>
              </a:rPr>
              <a:t>Bitcoin</a:t>
            </a:r>
            <a:r>
              <a:rPr lang="en-US" dirty="0" smtClean="0">
                <a:latin typeface="+mj-lt"/>
                <a:cs typeface="Cambria Math"/>
              </a:rPr>
              <a:t> to Design </a:t>
            </a:r>
            <a:br>
              <a:rPr lang="en-US" dirty="0" smtClean="0">
                <a:latin typeface="+mj-lt"/>
                <a:cs typeface="Cambria Math"/>
              </a:rPr>
            </a:br>
            <a:r>
              <a:rPr lang="en-US" dirty="0" smtClean="0">
                <a:latin typeface="+mj-lt"/>
                <a:cs typeface="Cambria Math"/>
              </a:rPr>
              <a:t>Fair Protocols</a:t>
            </a:r>
            <a:endParaRPr lang="en-US" dirty="0">
              <a:latin typeface="+mj-lt"/>
              <a:cs typeface="Cambria Math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09531" y="2571750"/>
            <a:ext cx="5382039" cy="1657350"/>
          </a:xfrm>
        </p:spPr>
        <p:txBody>
          <a:bodyPr>
            <a:normAutofit/>
          </a:bodyPr>
          <a:lstStyle/>
          <a:p>
            <a:endParaRPr lang="en-US" dirty="0" smtClean="0"/>
          </a:p>
          <a:p>
            <a:r>
              <a:rPr lang="en-US" dirty="0" err="1" smtClean="0">
                <a:solidFill>
                  <a:schemeClr val="tx1"/>
                </a:solidFill>
                <a:latin typeface="Cambria Math"/>
                <a:cs typeface="Cambria Math"/>
              </a:rPr>
              <a:t>Iddo</a:t>
            </a:r>
            <a:r>
              <a:rPr lang="en-US" dirty="0" smtClean="0">
                <a:solidFill>
                  <a:schemeClr val="tx1"/>
                </a:solidFill>
                <a:latin typeface="Cambria Math"/>
                <a:cs typeface="Cambria Math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Cambria Math"/>
                <a:cs typeface="Cambria Math"/>
              </a:rPr>
              <a:t>Bentov</a:t>
            </a:r>
            <a:r>
              <a:rPr lang="en-US" dirty="0" smtClean="0">
                <a:solidFill>
                  <a:schemeClr val="tx1"/>
                </a:solidFill>
                <a:latin typeface="Cambria Math"/>
                <a:cs typeface="Cambria Math"/>
              </a:rPr>
              <a:t>, </a:t>
            </a:r>
            <a:r>
              <a:rPr lang="en-US" dirty="0" err="1" smtClean="0">
                <a:solidFill>
                  <a:schemeClr val="tx1"/>
                </a:solidFill>
                <a:latin typeface="Cambria Math"/>
                <a:cs typeface="Cambria Math"/>
              </a:rPr>
              <a:t>Ranjit</a:t>
            </a:r>
            <a:r>
              <a:rPr lang="en-US" dirty="0" smtClean="0">
                <a:solidFill>
                  <a:schemeClr val="tx1"/>
                </a:solidFill>
                <a:latin typeface="Cambria Math"/>
                <a:cs typeface="Cambria Math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Cambria Math"/>
                <a:cs typeface="Cambria Math"/>
              </a:rPr>
              <a:t>Kumaresan</a:t>
            </a:r>
            <a:endParaRPr lang="en-US" dirty="0" smtClean="0">
              <a:solidFill>
                <a:schemeClr val="tx1"/>
              </a:solidFill>
              <a:latin typeface="Cambria Math"/>
              <a:cs typeface="Cambria Math"/>
            </a:endParaRPr>
          </a:p>
        </p:txBody>
      </p:sp>
      <p:sp>
        <p:nvSpPr>
          <p:cNvPr id="5" name="Subtitle 2"/>
          <p:cNvSpPr txBox="1">
            <a:spLocks/>
          </p:cNvSpPr>
          <p:nvPr/>
        </p:nvSpPr>
        <p:spPr>
          <a:xfrm>
            <a:off x="1893404" y="3400425"/>
            <a:ext cx="4800600" cy="628650"/>
          </a:xfrm>
          <a:prstGeom prst="rect">
            <a:avLst/>
          </a:prstGeom>
        </p:spPr>
        <p:txBody>
          <a:bodyPr vert="horz" lIns="68580" tIns="34290" rIns="68580" bIns="34290" rtlCol="0">
            <a:normAutofit fontScale="92500" lnSpcReduction="2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Helvetica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Helvetica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200" kern="1200">
                <a:solidFill>
                  <a:schemeClr val="tx1">
                    <a:tint val="75000"/>
                  </a:schemeClr>
                </a:solidFill>
                <a:latin typeface="Helvetica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Helvetica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Helvetica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2100" dirty="0"/>
          </a:p>
          <a:p>
            <a:r>
              <a:rPr lang="en-US" sz="2250" dirty="0" smtClean="0">
                <a:solidFill>
                  <a:srgbClr val="000090"/>
                </a:solidFill>
                <a:latin typeface="Cambria Math"/>
                <a:cs typeface="Cambria Math"/>
              </a:rPr>
              <a:t>CRYPTO 2014</a:t>
            </a:r>
            <a:endParaRPr lang="en-US" sz="2250" dirty="0">
              <a:solidFill>
                <a:srgbClr val="000090"/>
              </a:solidFill>
              <a:latin typeface="Cambria Math"/>
              <a:cs typeface="Cambria Math"/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4850296" y="1113181"/>
            <a:ext cx="2003728" cy="15903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3919993" y="153769"/>
            <a:ext cx="40208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C00000"/>
                </a:solidFill>
                <a:latin typeface="+mj-lt"/>
              </a:rPr>
              <a:t>Cryptocurrencies</a:t>
            </a:r>
            <a:endParaRPr lang="en-US" sz="3600" b="1" dirty="0">
              <a:solidFill>
                <a:srgbClr val="C00000"/>
              </a:solidFill>
              <a:latin typeface="+mj-lt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196318" y="4572000"/>
            <a:ext cx="240846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Slides based on </a:t>
            </a:r>
            <a:r>
              <a:rPr lang="en-US" dirty="0" err="1" smtClean="0"/>
              <a:t>Ranjit’s</a:t>
            </a:r>
            <a:r>
              <a:rPr lang="en-US" dirty="0" smtClean="0"/>
              <a:t> talk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2185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2686050" y="1085851"/>
            <a:ext cx="3329032" cy="1394683"/>
            <a:chOff x="2057400" y="1447800"/>
            <a:chExt cx="4438708" cy="1859578"/>
          </a:xfrm>
        </p:grpSpPr>
        <p:pic>
          <p:nvPicPr>
            <p:cNvPr id="14" name="Picture 2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57400" y="1600200"/>
              <a:ext cx="1299029" cy="12990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" name="Picture 6" descr="http://abovethelaw.com/uploads/2012/05/mean-boy.jp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57800" y="1447800"/>
              <a:ext cx="969609" cy="1444171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" name="Line 23"/>
            <p:cNvSpPr>
              <a:spLocks noChangeShapeType="1"/>
            </p:cNvSpPr>
            <p:nvPr/>
          </p:nvSpPr>
          <p:spPr bwMode="auto">
            <a:xfrm flipH="1">
              <a:off x="3276600" y="1955800"/>
              <a:ext cx="2000250" cy="25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1050"/>
            </a:p>
          </p:txBody>
        </p:sp>
        <p:sp>
          <p:nvSpPr>
            <p:cNvPr id="5" name="Line 24"/>
            <p:cNvSpPr>
              <a:spLocks noChangeShapeType="1"/>
            </p:cNvSpPr>
            <p:nvPr/>
          </p:nvSpPr>
          <p:spPr bwMode="auto">
            <a:xfrm>
              <a:off x="3276600" y="2209800"/>
              <a:ext cx="20574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1050"/>
            </a:p>
          </p:txBody>
        </p:sp>
        <p:sp>
          <p:nvSpPr>
            <p:cNvPr id="8" name="Line 23"/>
            <p:cNvSpPr>
              <a:spLocks noChangeShapeType="1"/>
            </p:cNvSpPr>
            <p:nvPr/>
          </p:nvSpPr>
          <p:spPr bwMode="auto">
            <a:xfrm flipH="1">
              <a:off x="3276600" y="2413000"/>
              <a:ext cx="2000250" cy="25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1050"/>
            </a:p>
          </p:txBody>
        </p:sp>
        <p:sp>
          <p:nvSpPr>
            <p:cNvPr id="9" name="Line 24"/>
            <p:cNvSpPr>
              <a:spLocks noChangeShapeType="1"/>
            </p:cNvSpPr>
            <p:nvPr/>
          </p:nvSpPr>
          <p:spPr bwMode="auto">
            <a:xfrm>
              <a:off x="3276600" y="2667000"/>
              <a:ext cx="20574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1050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2057400" y="1671935"/>
              <a:ext cx="400109" cy="49244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i="1" dirty="0"/>
                <a:t>x</a:t>
              </a: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2311064" y="2814935"/>
              <a:ext cx="1015663" cy="49244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i="1" dirty="0"/>
                <a:t>f </a:t>
              </a:r>
              <a:r>
                <a:rPr lang="en-US" sz="1800" dirty="0"/>
                <a:t>(</a:t>
              </a:r>
              <a:r>
                <a:rPr lang="en-US" sz="1800" i="1" dirty="0" err="1"/>
                <a:t>x,y</a:t>
              </a:r>
              <a:r>
                <a:rPr lang="en-US" sz="1800" dirty="0"/>
                <a:t>)</a:t>
              </a: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6095999" y="1671935"/>
              <a:ext cx="400109" cy="49244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i="1" dirty="0"/>
                <a:t>y</a:t>
              </a: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5302175" y="2814935"/>
              <a:ext cx="987877" cy="49244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i="1" dirty="0"/>
                <a:t>f</a:t>
              </a:r>
              <a:r>
                <a:rPr lang="en-US" sz="1800" baseline="-25000" dirty="0"/>
                <a:t> </a:t>
              </a:r>
              <a:r>
                <a:rPr lang="en-US" sz="1800" dirty="0"/>
                <a:t>(</a:t>
              </a:r>
              <a:r>
                <a:rPr lang="en-US" sz="1800" i="1" dirty="0" err="1"/>
                <a:t>x,y</a:t>
              </a:r>
              <a:r>
                <a:rPr lang="en-US" sz="1800" dirty="0"/>
                <a:t>)</a:t>
              </a: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28825" y="54431"/>
            <a:ext cx="4686300" cy="857250"/>
          </a:xfrm>
        </p:spPr>
        <p:txBody>
          <a:bodyPr/>
          <a:lstStyle/>
          <a:p>
            <a:r>
              <a:rPr lang="en-US" dirty="0" smtClean="0">
                <a:latin typeface="+mj-lt"/>
                <a:cs typeface="Cambria"/>
              </a:rPr>
              <a:t>Secure Computation</a:t>
            </a:r>
            <a:endParaRPr lang="en-US" dirty="0">
              <a:latin typeface="+mj-lt"/>
              <a:cs typeface="Cambria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43100" y="2857500"/>
            <a:ext cx="5314950" cy="1428750"/>
          </a:xfrm>
        </p:spPr>
        <p:txBody>
          <a:bodyPr>
            <a:normAutofit fontScale="70000" lnSpcReduction="20000"/>
          </a:bodyPr>
          <a:lstStyle/>
          <a:p>
            <a:r>
              <a:rPr lang="en-US" dirty="0" smtClean="0">
                <a:latin typeface="+mn-lt"/>
              </a:rPr>
              <a:t>Most general problem in cryptography</a:t>
            </a:r>
          </a:p>
          <a:p>
            <a:r>
              <a:rPr lang="en-US" dirty="0" smtClean="0">
                <a:latin typeface="+mn-lt"/>
              </a:rPr>
              <a:t>Feasibility results [Yao86,GMW87,…]</a:t>
            </a:r>
          </a:p>
          <a:p>
            <a:r>
              <a:rPr lang="en-US" dirty="0" smtClean="0">
                <a:latin typeface="+mn-lt"/>
              </a:rPr>
              <a:t>Moving fast from theory to practice</a:t>
            </a:r>
          </a:p>
          <a:p>
            <a:endParaRPr lang="en-US" dirty="0" smtClean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6833221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0" name="Shape 630"/>
          <p:cNvSpPr txBox="1">
            <a:spLocks noGrp="1"/>
          </p:cNvSpPr>
          <p:nvPr>
            <p:ph type="subTitle" idx="1"/>
          </p:nvPr>
        </p:nvSpPr>
        <p:spPr>
          <a:xfrm>
            <a:off x="685800" y="1690479"/>
            <a:ext cx="7772400" cy="78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Prediction markets &amp; real-world data feeds</a:t>
            </a:r>
            <a:endParaRPr dirty="0">
              <a:latin typeface="Trebuchet MS"/>
              <a:ea typeface="Trebuchet MS"/>
              <a:cs typeface="Trebuchet MS"/>
              <a:sym typeface="Trebuchet M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00667" y="-65736"/>
            <a:ext cx="4676847" cy="857250"/>
          </a:xfrm>
        </p:spPr>
        <p:txBody>
          <a:bodyPr/>
          <a:lstStyle/>
          <a:p>
            <a:r>
              <a:rPr lang="en-US" dirty="0" smtClean="0">
                <a:latin typeface="+mj-lt"/>
                <a:cs typeface="Cambria"/>
              </a:rPr>
              <a:t>Secure Computation</a:t>
            </a:r>
            <a:endParaRPr lang="en-US" dirty="0">
              <a:latin typeface="+mj-lt"/>
              <a:cs typeface="Cambria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21284" y="3275231"/>
            <a:ext cx="2857500" cy="1543050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>
                <a:latin typeface="+mn-lt"/>
              </a:rPr>
              <a:t>Privacy</a:t>
            </a:r>
          </a:p>
          <a:p>
            <a:r>
              <a:rPr lang="en-US" dirty="0" smtClean="0">
                <a:latin typeface="+mn-lt"/>
              </a:rPr>
              <a:t>Correctness</a:t>
            </a:r>
          </a:p>
          <a:p>
            <a:r>
              <a:rPr lang="en-US" dirty="0" smtClean="0">
                <a:latin typeface="+mn-lt"/>
              </a:rPr>
              <a:t>Fairness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5244078" y="2857500"/>
            <a:ext cx="1720256" cy="6232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Ideally…</a:t>
            </a:r>
          </a:p>
          <a:p>
            <a:endParaRPr lang="en-US" sz="1050" dirty="0"/>
          </a:p>
        </p:txBody>
      </p:sp>
      <p:grpSp>
        <p:nvGrpSpPr>
          <p:cNvPr id="4" name="Group 3"/>
          <p:cNvGrpSpPr/>
          <p:nvPr/>
        </p:nvGrpSpPr>
        <p:grpSpPr>
          <a:xfrm>
            <a:off x="5050464" y="826677"/>
            <a:ext cx="2429966" cy="2027141"/>
            <a:chOff x="5006752" y="2286000"/>
            <a:chExt cx="3239955" cy="3436096"/>
          </a:xfrm>
        </p:grpSpPr>
        <p:pic>
          <p:nvPicPr>
            <p:cNvPr id="14" name="Picture 2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06752" y="4042228"/>
              <a:ext cx="1245276" cy="15298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" name="Picture 6" descr="http://abovethelaw.com/uploads/2012/05/mean-boy.jp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61592" y="4038599"/>
              <a:ext cx="885115" cy="1683497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0" name="TextBox 9"/>
            <p:cNvSpPr txBox="1"/>
            <p:nvPr/>
          </p:nvSpPr>
          <p:spPr>
            <a:xfrm>
              <a:off x="5334000" y="3280229"/>
              <a:ext cx="400109" cy="62603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i="1" dirty="0"/>
                <a:t>x</a:t>
              </a: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7696200" y="3356430"/>
              <a:ext cx="400109" cy="62603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i="1" dirty="0"/>
                <a:t>y</a:t>
              </a: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5694879" y="3661229"/>
              <a:ext cx="987877" cy="62603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i="1" dirty="0"/>
                <a:t>f</a:t>
              </a:r>
              <a:r>
                <a:rPr lang="en-US" sz="1800" baseline="-25000" dirty="0"/>
                <a:t> </a:t>
              </a:r>
              <a:r>
                <a:rPr lang="en-US" sz="1800" dirty="0"/>
                <a:t>(</a:t>
              </a:r>
              <a:r>
                <a:rPr lang="en-US" sz="1800" i="1" dirty="0" err="1"/>
                <a:t>x,y</a:t>
              </a:r>
              <a:r>
                <a:rPr lang="en-US" sz="1800" dirty="0"/>
                <a:t>)</a:t>
              </a:r>
            </a:p>
          </p:txBody>
        </p:sp>
        <p:sp>
          <p:nvSpPr>
            <p:cNvPr id="20" name="Line 28"/>
            <p:cNvSpPr>
              <a:spLocks noChangeShapeType="1"/>
            </p:cNvSpPr>
            <p:nvPr/>
          </p:nvSpPr>
          <p:spPr bwMode="auto">
            <a:xfrm>
              <a:off x="7467600" y="3432629"/>
              <a:ext cx="323076" cy="52987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triangle" w="med" len="med"/>
              <a:tailEnd type="triangle" w="med" len="med"/>
            </a:ln>
          </p:spPr>
          <p:txBody>
            <a:bodyPr/>
            <a:lstStyle/>
            <a:p>
              <a:endParaRPr lang="en-US" sz="1050"/>
            </a:p>
          </p:txBody>
        </p:sp>
        <p:sp>
          <p:nvSpPr>
            <p:cNvPr id="21" name="Line 29"/>
            <p:cNvSpPr>
              <a:spLocks noChangeShapeType="1"/>
            </p:cNvSpPr>
            <p:nvPr/>
          </p:nvSpPr>
          <p:spPr bwMode="auto">
            <a:xfrm rot="10800000" flipH="1">
              <a:off x="5638800" y="3356429"/>
              <a:ext cx="315592" cy="393543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triangle" w="med" len="med"/>
              <a:tailEnd type="triangle" w="med" len="med"/>
            </a:ln>
          </p:spPr>
          <p:txBody>
            <a:bodyPr/>
            <a:lstStyle/>
            <a:p>
              <a:endParaRPr lang="en-US" sz="1050"/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6837879" y="3661229"/>
              <a:ext cx="987877" cy="62603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i="1" dirty="0"/>
                <a:t>f</a:t>
              </a:r>
              <a:r>
                <a:rPr lang="en-US" sz="1800" baseline="-25000" dirty="0"/>
                <a:t> </a:t>
              </a:r>
              <a:r>
                <a:rPr lang="en-US" sz="1800" dirty="0"/>
                <a:t>(</a:t>
              </a:r>
              <a:r>
                <a:rPr lang="en-US" sz="1800" i="1" dirty="0" err="1"/>
                <a:t>x,y</a:t>
              </a:r>
              <a:r>
                <a:rPr lang="en-US" sz="1800" dirty="0"/>
                <a:t>)</a:t>
              </a:r>
            </a:p>
          </p:txBody>
        </p:sp>
        <p:pic>
          <p:nvPicPr>
            <p:cNvPr id="17" name="Picture 30"/>
            <p:cNvPicPr>
              <a:picLocks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6096000" y="2286000"/>
              <a:ext cx="1080152" cy="1288449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</p:pic>
      </p:grpSp>
      <p:pic>
        <p:nvPicPr>
          <p:cNvPr id="5" name="Picture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964084" y="3402471"/>
            <a:ext cx="387458" cy="41342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964084" y="4251453"/>
            <a:ext cx="386343" cy="390525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964084" y="3820925"/>
            <a:ext cx="387458" cy="413426"/>
          </a:xfrm>
          <a:prstGeom prst="rect">
            <a:avLst/>
          </a:prstGeom>
        </p:spPr>
      </p:pic>
      <p:grpSp>
        <p:nvGrpSpPr>
          <p:cNvPr id="22" name="Group 21"/>
          <p:cNvGrpSpPr/>
          <p:nvPr/>
        </p:nvGrpSpPr>
        <p:grpSpPr>
          <a:xfrm>
            <a:off x="1289130" y="1112428"/>
            <a:ext cx="2960603" cy="1394683"/>
            <a:chOff x="2018596" y="1447800"/>
            <a:chExt cx="4537296" cy="1859578"/>
          </a:xfrm>
        </p:grpSpPr>
        <p:pic>
          <p:nvPicPr>
            <p:cNvPr id="25" name="Picture 2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18596" y="1600200"/>
              <a:ext cx="1337834" cy="12990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6" name="Picture 6" descr="http://abovethelaw.com/uploads/2012/05/mean-boy.jp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57800" y="1447800"/>
              <a:ext cx="1005622" cy="1444171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7" name="Line 23"/>
            <p:cNvSpPr>
              <a:spLocks noChangeShapeType="1"/>
            </p:cNvSpPr>
            <p:nvPr/>
          </p:nvSpPr>
          <p:spPr bwMode="auto">
            <a:xfrm flipH="1">
              <a:off x="3276600" y="1955800"/>
              <a:ext cx="2000250" cy="25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1050"/>
            </a:p>
          </p:txBody>
        </p:sp>
        <p:sp>
          <p:nvSpPr>
            <p:cNvPr id="28" name="Line 24"/>
            <p:cNvSpPr>
              <a:spLocks noChangeShapeType="1"/>
            </p:cNvSpPr>
            <p:nvPr/>
          </p:nvSpPr>
          <p:spPr bwMode="auto">
            <a:xfrm>
              <a:off x="3276600" y="2209800"/>
              <a:ext cx="20574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1050"/>
            </a:p>
          </p:txBody>
        </p:sp>
        <p:sp>
          <p:nvSpPr>
            <p:cNvPr id="29" name="Line 23"/>
            <p:cNvSpPr>
              <a:spLocks noChangeShapeType="1"/>
            </p:cNvSpPr>
            <p:nvPr/>
          </p:nvSpPr>
          <p:spPr bwMode="auto">
            <a:xfrm flipH="1">
              <a:off x="3276600" y="2413000"/>
              <a:ext cx="2000250" cy="25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1050"/>
            </a:p>
          </p:txBody>
        </p:sp>
        <p:sp>
          <p:nvSpPr>
            <p:cNvPr id="30" name="Line 24"/>
            <p:cNvSpPr>
              <a:spLocks noChangeShapeType="1"/>
            </p:cNvSpPr>
            <p:nvPr/>
          </p:nvSpPr>
          <p:spPr bwMode="auto">
            <a:xfrm>
              <a:off x="3276600" y="2667000"/>
              <a:ext cx="20574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1050"/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2057400" y="1671935"/>
              <a:ext cx="459893" cy="49244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i="1" dirty="0"/>
                <a:t>x</a:t>
              </a:r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2311064" y="2814935"/>
              <a:ext cx="1167422" cy="49244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i="1" dirty="0"/>
                <a:t>f </a:t>
              </a:r>
              <a:r>
                <a:rPr lang="en-US" sz="1800" dirty="0"/>
                <a:t>(</a:t>
              </a:r>
              <a:r>
                <a:rPr lang="en-US" sz="1800" i="1" dirty="0" err="1"/>
                <a:t>x,y</a:t>
              </a:r>
              <a:r>
                <a:rPr lang="en-US" sz="1800" dirty="0"/>
                <a:t>)</a:t>
              </a:r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6095999" y="1671935"/>
              <a:ext cx="459893" cy="49244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i="1" dirty="0"/>
                <a:t>y</a:t>
              </a:r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5302175" y="2814935"/>
              <a:ext cx="1135485" cy="49244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i="1" dirty="0"/>
                <a:t>f</a:t>
              </a:r>
              <a:r>
                <a:rPr lang="en-US" sz="1800" baseline="-25000" dirty="0"/>
                <a:t> </a:t>
              </a:r>
              <a:r>
                <a:rPr lang="en-US" sz="1800" dirty="0"/>
                <a:t>(</a:t>
              </a:r>
              <a:r>
                <a:rPr lang="en-US" sz="1800" i="1" dirty="0" err="1"/>
                <a:t>x,y</a:t>
              </a:r>
              <a:r>
                <a:rPr lang="en-US" sz="1800" dirty="0"/>
                <a:t>)</a:t>
              </a:r>
            </a:p>
          </p:txBody>
        </p:sp>
      </p:grpSp>
      <p:sp>
        <p:nvSpPr>
          <p:cNvPr id="35" name="Rectangle 35"/>
          <p:cNvSpPr>
            <a:spLocks/>
          </p:cNvSpPr>
          <p:nvPr/>
        </p:nvSpPr>
        <p:spPr bwMode="auto">
          <a:xfrm>
            <a:off x="4457701" y="1455327"/>
            <a:ext cx="330219" cy="79637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marL="254794" indent="-254794" defTabSz="482204">
              <a:spcBef>
                <a:spcPts val="1838"/>
              </a:spcBef>
              <a:tabLst>
                <a:tab pos="2959894" algn="l"/>
                <a:tab pos="3429000" algn="l"/>
              </a:tabLst>
            </a:pPr>
            <a:r>
              <a:rPr lang="en-US" sz="5175" dirty="0">
                <a:latin typeface="Gill Sans"/>
                <a:sym typeface="Gill Sans"/>
              </a:rPr>
              <a:t>≈</a:t>
            </a:r>
          </a:p>
        </p:txBody>
      </p:sp>
      <p:sp>
        <p:nvSpPr>
          <p:cNvPr id="36" name="Title 1"/>
          <p:cNvSpPr txBox="1">
            <a:spLocks/>
          </p:cNvSpPr>
          <p:nvPr/>
        </p:nvSpPr>
        <p:spPr>
          <a:xfrm>
            <a:off x="1265792" y="3041778"/>
            <a:ext cx="3073298" cy="1600200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 lIns="68580" tIns="34290" rIns="68580" bIns="3429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0000FF"/>
                </a:solidFill>
                <a:latin typeface="Helvetica"/>
                <a:ea typeface="+mj-ea"/>
                <a:cs typeface="+mj-cs"/>
              </a:defRPr>
            </a:lvl1pPr>
          </a:lstStyle>
          <a:p>
            <a:r>
              <a:rPr lang="en-US" sz="2400" dirty="0">
                <a:solidFill>
                  <a:schemeClr val="tx1"/>
                </a:solidFill>
                <a:latin typeface="+mj-lt"/>
                <a:cs typeface="Cambria"/>
              </a:rPr>
              <a:t>Protocol for secure computation emulates a trusted party </a:t>
            </a:r>
          </a:p>
        </p:txBody>
      </p:sp>
    </p:spTree>
    <p:extLst>
      <p:ext uri="{BB962C8B-B14F-4D97-AF65-F5344CB8AC3E}">
        <p14:creationId xmlns:p14="http://schemas.microsoft.com/office/powerpoint/2010/main" val="9915885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9" name="Rectangle 27"/>
          <p:cNvSpPr>
            <a:spLocks/>
          </p:cNvSpPr>
          <p:nvPr/>
        </p:nvSpPr>
        <p:spPr bwMode="auto">
          <a:xfrm>
            <a:off x="1143000" y="33337"/>
            <a:ext cx="6858000" cy="7965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 algn="ctr" defTabSz="616744"/>
            <a:r>
              <a:rPr lang="en-US" sz="3750" dirty="0">
                <a:solidFill>
                  <a:srgbClr val="0000FF"/>
                </a:solidFill>
                <a:latin typeface="+mj-lt"/>
                <a:sym typeface="Chalkboard" charset="0"/>
              </a:rPr>
              <a:t>Fairness in Secure Computation</a:t>
            </a:r>
          </a:p>
        </p:txBody>
      </p:sp>
      <p:pic>
        <p:nvPicPr>
          <p:cNvPr id="4915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2688" y="1229853"/>
            <a:ext cx="899132" cy="11290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9158" name="Picture 6" descr="http://abovethelaw.com/uploads/2012/05/mean-boy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0027" y="1143000"/>
            <a:ext cx="693452" cy="12573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Line 23"/>
          <p:cNvSpPr>
            <a:spLocks noChangeShapeType="1"/>
          </p:cNvSpPr>
          <p:nvPr/>
        </p:nvSpPr>
        <p:spPr bwMode="auto">
          <a:xfrm flipH="1">
            <a:off x="3992987" y="1668254"/>
            <a:ext cx="825644" cy="2481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1050"/>
          </a:p>
        </p:txBody>
      </p:sp>
      <p:sp>
        <p:nvSpPr>
          <p:cNvPr id="10" name="Line 24"/>
          <p:cNvSpPr>
            <a:spLocks noChangeShapeType="1"/>
          </p:cNvSpPr>
          <p:nvPr/>
        </p:nvSpPr>
        <p:spPr bwMode="auto">
          <a:xfrm>
            <a:off x="3992987" y="1444917"/>
            <a:ext cx="849234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1050"/>
          </a:p>
        </p:txBody>
      </p:sp>
      <p:sp>
        <p:nvSpPr>
          <p:cNvPr id="11" name="Line 23"/>
          <p:cNvSpPr>
            <a:spLocks noChangeShapeType="1"/>
          </p:cNvSpPr>
          <p:nvPr/>
        </p:nvSpPr>
        <p:spPr bwMode="auto">
          <a:xfrm flipH="1">
            <a:off x="3992987" y="2114926"/>
            <a:ext cx="825644" cy="2481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1050"/>
          </a:p>
        </p:txBody>
      </p:sp>
      <p:sp>
        <p:nvSpPr>
          <p:cNvPr id="12" name="Line 24"/>
          <p:cNvSpPr>
            <a:spLocks noChangeShapeType="1"/>
          </p:cNvSpPr>
          <p:nvPr/>
        </p:nvSpPr>
        <p:spPr bwMode="auto">
          <a:xfrm>
            <a:off x="3992987" y="1891589"/>
            <a:ext cx="849234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1050"/>
          </a:p>
        </p:txBody>
      </p:sp>
      <p:sp>
        <p:nvSpPr>
          <p:cNvPr id="27" name="Content Placeholder 2"/>
          <p:cNvSpPr txBox="1">
            <a:spLocks/>
          </p:cNvSpPr>
          <p:nvPr/>
        </p:nvSpPr>
        <p:spPr>
          <a:xfrm>
            <a:off x="1771649" y="2628900"/>
            <a:ext cx="5958221" cy="2000250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Helvetica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Helvetica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Helvetica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Helvetica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Helvetica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100" dirty="0">
                <a:latin typeface="+mn-lt"/>
              </a:rPr>
              <a:t>2-party fair coin tossing impossible [Cle86]</a:t>
            </a:r>
          </a:p>
          <a:p>
            <a:r>
              <a:rPr lang="en-US" sz="2100" dirty="0">
                <a:latin typeface="+mn-lt"/>
              </a:rPr>
              <a:t>Fair secure computation possible only in restricted settings</a:t>
            </a:r>
          </a:p>
          <a:p>
            <a:pPr lvl="1"/>
            <a:r>
              <a:rPr lang="en-US" sz="1800" dirty="0">
                <a:latin typeface="+mn-lt"/>
              </a:rPr>
              <a:t>For restricted class of functions [GHKL08,Ash14]</a:t>
            </a:r>
          </a:p>
          <a:p>
            <a:pPr lvl="1"/>
            <a:r>
              <a:rPr lang="en-US" sz="1800" dirty="0">
                <a:latin typeface="+mn-lt"/>
              </a:rPr>
              <a:t>If majority of parties are honest [BGW88,RB89]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5657850" y="1771650"/>
            <a:ext cx="7409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i="1" dirty="0"/>
              <a:t>f</a:t>
            </a:r>
            <a:r>
              <a:rPr lang="en-US" sz="1800" baseline="-25000" dirty="0"/>
              <a:t> </a:t>
            </a:r>
            <a:r>
              <a:rPr lang="en-US" sz="1800" dirty="0"/>
              <a:t>(</a:t>
            </a:r>
            <a:r>
              <a:rPr lang="en-US" sz="1800" i="1" dirty="0" err="1"/>
              <a:t>x,y</a:t>
            </a:r>
            <a:r>
              <a:rPr lang="en-US" sz="1800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2664146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28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9" name="Rectangle 27"/>
          <p:cNvSpPr>
            <a:spLocks/>
          </p:cNvSpPr>
          <p:nvPr/>
        </p:nvSpPr>
        <p:spPr bwMode="auto">
          <a:xfrm>
            <a:off x="1143000" y="-57150"/>
            <a:ext cx="6858000" cy="7965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 algn="ctr" defTabSz="616744"/>
            <a:r>
              <a:rPr lang="en-US" sz="3750" dirty="0">
                <a:solidFill>
                  <a:srgbClr val="0000FF"/>
                </a:solidFill>
                <a:latin typeface="+mj-lt"/>
                <a:sym typeface="Chalkboard" charset="0"/>
              </a:rPr>
              <a:t>Fair Exchange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1771650" y="553820"/>
            <a:ext cx="6205545" cy="62324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8000"/>
                </a:solidFill>
              </a:rPr>
              <a:t>[Rab81,BGMR85,ASW97,ASW98,BN00,….]</a:t>
            </a:r>
          </a:p>
          <a:p>
            <a:endParaRPr lang="en-US" sz="1050" dirty="0"/>
          </a:p>
        </p:txBody>
      </p:sp>
      <p:grpSp>
        <p:nvGrpSpPr>
          <p:cNvPr id="2" name="Group 1"/>
          <p:cNvGrpSpPr/>
          <p:nvPr/>
        </p:nvGrpSpPr>
        <p:grpSpPr>
          <a:xfrm>
            <a:off x="1657350" y="2795999"/>
            <a:ext cx="6206099" cy="1543050"/>
            <a:chOff x="685800" y="4191000"/>
            <a:chExt cx="8274793" cy="2057400"/>
          </a:xfrm>
        </p:grpSpPr>
        <p:sp>
          <p:nvSpPr>
            <p:cNvPr id="23" name="Content Placeholder 2"/>
            <p:cNvSpPr txBox="1">
              <a:spLocks/>
            </p:cNvSpPr>
            <p:nvPr/>
          </p:nvSpPr>
          <p:spPr>
            <a:xfrm>
              <a:off x="685800" y="4191000"/>
              <a:ext cx="7086600" cy="2057400"/>
            </a:xfrm>
            <a:prstGeom prst="rect">
              <a:avLst/>
            </a:prstGeom>
          </p:spPr>
          <p:txBody>
            <a:bodyPr>
              <a:normAutofit/>
            </a:bodyPr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800" kern="1200">
                  <a:solidFill>
                    <a:schemeClr val="tx1"/>
                  </a:solidFill>
                  <a:latin typeface="Helvetica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2400" kern="1200">
                  <a:solidFill>
                    <a:schemeClr val="tx1"/>
                  </a:solidFill>
                  <a:latin typeface="Helvetica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200" kern="1200">
                  <a:solidFill>
                    <a:schemeClr val="tx1"/>
                  </a:solidFill>
                  <a:latin typeface="Helvetica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Helvetica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Helvetica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r>
                <a:rPr lang="en-US" sz="2100" dirty="0">
                  <a:latin typeface="+mn-lt"/>
                </a:rPr>
                <a:t>Contract signing:</a:t>
              </a:r>
            </a:p>
            <a:p>
              <a:r>
                <a:rPr lang="en-US" sz="2100" dirty="0">
                  <a:latin typeface="+mn-lt"/>
                </a:rPr>
                <a:t>Two parties want to sign a contract</a:t>
              </a:r>
            </a:p>
            <a:p>
              <a:r>
                <a:rPr lang="en-US" sz="2100" dirty="0">
                  <a:latin typeface="+mn-lt"/>
                </a:rPr>
                <a:t>Neither wants to commit first</a:t>
              </a:r>
            </a:p>
            <a:p>
              <a:pPr lvl="1"/>
              <a:r>
                <a:rPr lang="en-US" sz="1800" dirty="0">
                  <a:latin typeface="+mn-lt"/>
                </a:rPr>
                <a:t>The other signer could be malicious…</a:t>
              </a:r>
            </a:p>
          </p:txBody>
        </p:sp>
        <p:pic>
          <p:nvPicPr>
            <p:cNvPr id="16" name="Picture 15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941294" y="4191000"/>
              <a:ext cx="2019299" cy="2013959"/>
            </a:xfrm>
            <a:prstGeom prst="rect">
              <a:avLst/>
            </a:prstGeom>
          </p:spPr>
        </p:pic>
      </p:grpSp>
      <p:sp>
        <p:nvSpPr>
          <p:cNvPr id="13" name="Content Placeholder 2"/>
          <p:cNvSpPr txBox="1">
            <a:spLocks/>
          </p:cNvSpPr>
          <p:nvPr/>
        </p:nvSpPr>
        <p:spPr>
          <a:xfrm>
            <a:off x="1657350" y="1400746"/>
            <a:ext cx="4939393" cy="1943100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Helvetica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Helvetica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Helvetica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Helvetica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Helvetica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100" dirty="0">
                <a:latin typeface="+mn-lt"/>
              </a:rPr>
              <a:t>E.g., contract signing, digital media</a:t>
            </a:r>
          </a:p>
          <a:p>
            <a:r>
              <a:rPr lang="en-US" sz="2100" dirty="0">
                <a:latin typeface="+mn-lt"/>
              </a:rPr>
              <a:t>Special case of secure computation</a:t>
            </a:r>
          </a:p>
          <a:p>
            <a:pPr lvl="1"/>
            <a:r>
              <a:rPr lang="en-US" sz="1800" dirty="0">
                <a:solidFill>
                  <a:srgbClr val="000000"/>
                </a:solidFill>
                <a:latin typeface="+mn-lt"/>
              </a:rPr>
              <a:t>Authenticity &amp; fairness </a:t>
            </a:r>
          </a:p>
        </p:txBody>
      </p:sp>
    </p:spTree>
    <p:extLst>
      <p:ext uri="{BB962C8B-B14F-4D97-AF65-F5344CB8AC3E}">
        <p14:creationId xmlns:p14="http://schemas.microsoft.com/office/powerpoint/2010/main" val="15511891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9" name="Rectangle 27"/>
          <p:cNvSpPr>
            <a:spLocks/>
          </p:cNvSpPr>
          <p:nvPr/>
        </p:nvSpPr>
        <p:spPr bwMode="auto">
          <a:xfrm>
            <a:off x="1143000" y="-171450"/>
            <a:ext cx="6858000" cy="7965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 algn="ctr" defTabSz="616744"/>
            <a:r>
              <a:rPr lang="en-US" sz="3750" dirty="0">
                <a:solidFill>
                  <a:srgbClr val="0000FF"/>
                </a:solidFill>
                <a:latin typeface="+mj-lt"/>
                <a:sym typeface="Chalkboard" charset="0"/>
              </a:rPr>
              <a:t>Fair Exchange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1836426" y="439520"/>
            <a:ext cx="6205545" cy="62324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8000"/>
                </a:solidFill>
              </a:rPr>
              <a:t>[Rab81,BGMR85,ASW97,ASW98,BN00,….]</a:t>
            </a:r>
          </a:p>
          <a:p>
            <a:endParaRPr lang="en-US" sz="1050" dirty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43050" y="2743201"/>
            <a:ext cx="6115050" cy="2245097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5029200" y="1524253"/>
            <a:ext cx="320856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dirty="0"/>
              <a:t>Fair exchange is</a:t>
            </a:r>
          </a:p>
          <a:p>
            <a:pPr algn="ctr"/>
            <a:r>
              <a:rPr lang="en-US" sz="1800" dirty="0"/>
              <a:t> impossible </a:t>
            </a:r>
          </a:p>
          <a:p>
            <a:pPr algn="ctr"/>
            <a:r>
              <a:rPr lang="en-US" sz="1800" dirty="0"/>
              <a:t>[Cle86,PG99,BN00]</a:t>
            </a:r>
          </a:p>
        </p:txBody>
      </p:sp>
      <p:sp>
        <p:nvSpPr>
          <p:cNvPr id="15" name="Line 23"/>
          <p:cNvSpPr>
            <a:spLocks noChangeShapeType="1"/>
          </p:cNvSpPr>
          <p:nvPr/>
        </p:nvSpPr>
        <p:spPr bwMode="auto">
          <a:xfrm flipH="1">
            <a:off x="2628900" y="1943100"/>
            <a:ext cx="685799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1050"/>
          </a:p>
        </p:txBody>
      </p:sp>
      <p:sp>
        <p:nvSpPr>
          <p:cNvPr id="16" name="Line 24"/>
          <p:cNvSpPr>
            <a:spLocks noChangeShapeType="1"/>
          </p:cNvSpPr>
          <p:nvPr/>
        </p:nvSpPr>
        <p:spPr bwMode="auto">
          <a:xfrm>
            <a:off x="2628900" y="1657350"/>
            <a:ext cx="67828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1050"/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14501" y="1143000"/>
            <a:ext cx="870797" cy="1185180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14700" y="1085850"/>
            <a:ext cx="660605" cy="1333914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85851" y="1143001"/>
            <a:ext cx="940172" cy="1170155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886200" y="1257300"/>
            <a:ext cx="965620" cy="12018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8965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27429E-17 -2.96296E-6 L 0.38802 0.02624 " pathEditMode="relative" rAng="0" ptsTypes="AA">
                                      <p:cBhvr>
                                        <p:cTn id="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462" y="120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"/>
                            </p:stCondLst>
                            <p:childTnLst>
                              <p:par>
                                <p:cTn id="8" presetID="42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9" name="Rectangle 27"/>
          <p:cNvSpPr>
            <a:spLocks/>
          </p:cNvSpPr>
          <p:nvPr/>
        </p:nvSpPr>
        <p:spPr bwMode="auto">
          <a:xfrm>
            <a:off x="1143000" y="33337"/>
            <a:ext cx="6858000" cy="7965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 algn="ctr" defTabSz="616744"/>
            <a:r>
              <a:rPr lang="en-US" sz="3750" dirty="0">
                <a:solidFill>
                  <a:srgbClr val="0000FF"/>
                </a:solidFill>
                <a:latin typeface="+mj-lt"/>
                <a:sym typeface="Chalkboard" charset="0"/>
              </a:rPr>
              <a:t>Workarounds I</a:t>
            </a:r>
          </a:p>
        </p:txBody>
      </p:sp>
      <p:sp>
        <p:nvSpPr>
          <p:cNvPr id="16" name="Rectangle 3"/>
          <p:cNvSpPr txBox="1">
            <a:spLocks noChangeArrowheads="1"/>
          </p:cNvSpPr>
          <p:nvPr/>
        </p:nvSpPr>
        <p:spPr>
          <a:xfrm>
            <a:off x="988828" y="971550"/>
            <a:ext cx="4497572" cy="2114550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Helvetica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Helvetica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Helvetica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Helvetica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Helvetica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57175" lvl="1" indent="-257175">
              <a:buFont typeface="Arial" pitchFamily="34" charset="0"/>
              <a:buChar char="•"/>
            </a:pPr>
            <a:r>
              <a:rPr lang="en-US" sz="2250" b="1" dirty="0">
                <a:latin typeface="+mn-lt"/>
              </a:rPr>
              <a:t>Gradual release mechanisms</a:t>
            </a:r>
            <a:r>
              <a:rPr lang="en-US" sz="2250" dirty="0">
                <a:latin typeface="+mn-lt"/>
              </a:rPr>
              <a:t> </a:t>
            </a:r>
            <a:r>
              <a:rPr lang="en-US" sz="1350" dirty="0">
                <a:solidFill>
                  <a:srgbClr val="008000"/>
                </a:solidFill>
                <a:latin typeface="+mn-lt"/>
              </a:rPr>
              <a:t>[BG89,GL91,BN00,GJ02,GP03,Pin03,GMPY06,…] </a:t>
            </a:r>
            <a:endParaRPr lang="en-US" sz="1350" dirty="0">
              <a:latin typeface="+mn-lt"/>
            </a:endParaRPr>
          </a:p>
          <a:p>
            <a:pPr marL="257175" lvl="1" indent="-257175">
              <a:buFont typeface="Arial" pitchFamily="34" charset="0"/>
              <a:buChar char="•"/>
            </a:pPr>
            <a:r>
              <a:rPr lang="en-US" sz="2250" b="1" dirty="0">
                <a:latin typeface="+mn-lt"/>
              </a:rPr>
              <a:t>Partial fairness </a:t>
            </a:r>
            <a:r>
              <a:rPr lang="en-US" sz="1350" dirty="0">
                <a:solidFill>
                  <a:srgbClr val="008000"/>
                </a:solidFill>
                <a:latin typeface="+mn-lt"/>
              </a:rPr>
              <a:t>[MNS09,GK10,BOO10,BLOO11</a:t>
            </a:r>
            <a:r>
              <a:rPr lang="en-US" sz="1350" dirty="0">
                <a:solidFill>
                  <a:srgbClr val="008000"/>
                </a:solidFill>
              </a:rPr>
              <a:t>] </a:t>
            </a:r>
            <a:endParaRPr lang="en-US" sz="2250" dirty="0">
              <a:latin typeface="+mn-lt"/>
            </a:endParaRPr>
          </a:p>
        </p:txBody>
      </p:sp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5728" y="1205978"/>
            <a:ext cx="806473" cy="8187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6" descr="http://abovethelaw.com/uploads/2012/05/mean-boy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0900" y="1143001"/>
            <a:ext cx="602946" cy="91167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0" name="Group 9"/>
          <p:cNvGrpSpPr/>
          <p:nvPr/>
        </p:nvGrpSpPr>
        <p:grpSpPr>
          <a:xfrm>
            <a:off x="6206602" y="1361923"/>
            <a:ext cx="886157" cy="503822"/>
            <a:chOff x="6522869" y="2273097"/>
            <a:chExt cx="1181543" cy="671763"/>
          </a:xfrm>
        </p:grpSpPr>
        <p:sp>
          <p:nvSpPr>
            <p:cNvPr id="19" name="Line 23"/>
            <p:cNvSpPr>
              <a:spLocks noChangeShapeType="1"/>
            </p:cNvSpPr>
            <p:nvPr/>
          </p:nvSpPr>
          <p:spPr bwMode="auto">
            <a:xfrm flipH="1">
              <a:off x="6522869" y="2489021"/>
              <a:ext cx="1148722" cy="239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1050"/>
            </a:p>
          </p:txBody>
        </p:sp>
        <p:sp>
          <p:nvSpPr>
            <p:cNvPr id="20" name="Line 24"/>
            <p:cNvSpPr>
              <a:spLocks noChangeShapeType="1"/>
            </p:cNvSpPr>
            <p:nvPr/>
          </p:nvSpPr>
          <p:spPr bwMode="auto">
            <a:xfrm>
              <a:off x="6522869" y="2273097"/>
              <a:ext cx="1181543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1050"/>
            </a:p>
          </p:txBody>
        </p:sp>
        <p:sp>
          <p:nvSpPr>
            <p:cNvPr id="21" name="Line 23"/>
            <p:cNvSpPr>
              <a:spLocks noChangeShapeType="1"/>
            </p:cNvSpPr>
            <p:nvPr/>
          </p:nvSpPr>
          <p:spPr bwMode="auto">
            <a:xfrm flipH="1">
              <a:off x="6522869" y="2920868"/>
              <a:ext cx="1148722" cy="239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1050"/>
            </a:p>
          </p:txBody>
        </p:sp>
        <p:sp>
          <p:nvSpPr>
            <p:cNvPr id="22" name="Line 24"/>
            <p:cNvSpPr>
              <a:spLocks noChangeShapeType="1"/>
            </p:cNvSpPr>
            <p:nvPr/>
          </p:nvSpPr>
          <p:spPr bwMode="auto">
            <a:xfrm>
              <a:off x="6522869" y="2704944"/>
              <a:ext cx="1181543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1050"/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6172200" y="2000250"/>
            <a:ext cx="914400" cy="3086100"/>
            <a:chOff x="6477000" y="3124200"/>
            <a:chExt cx="1219200" cy="4114800"/>
          </a:xfrm>
        </p:grpSpPr>
        <p:grpSp>
          <p:nvGrpSpPr>
            <p:cNvPr id="25" name="Group 24"/>
            <p:cNvGrpSpPr/>
            <p:nvPr/>
          </p:nvGrpSpPr>
          <p:grpSpPr>
            <a:xfrm>
              <a:off x="6514657" y="3124200"/>
              <a:ext cx="1181543" cy="671763"/>
              <a:chOff x="6522869" y="2273097"/>
              <a:chExt cx="1181543" cy="671763"/>
            </a:xfrm>
          </p:grpSpPr>
          <p:sp>
            <p:nvSpPr>
              <p:cNvPr id="26" name="Line 23"/>
              <p:cNvSpPr>
                <a:spLocks noChangeShapeType="1"/>
              </p:cNvSpPr>
              <p:nvPr/>
            </p:nvSpPr>
            <p:spPr bwMode="auto">
              <a:xfrm flipH="1">
                <a:off x="6522869" y="2489021"/>
                <a:ext cx="1148722" cy="2399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sz="1050"/>
              </a:p>
            </p:txBody>
          </p:sp>
          <p:sp>
            <p:nvSpPr>
              <p:cNvPr id="27" name="Line 24"/>
              <p:cNvSpPr>
                <a:spLocks noChangeShapeType="1"/>
              </p:cNvSpPr>
              <p:nvPr/>
            </p:nvSpPr>
            <p:spPr bwMode="auto">
              <a:xfrm>
                <a:off x="6522869" y="2273097"/>
                <a:ext cx="1181543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sz="1050"/>
              </a:p>
            </p:txBody>
          </p:sp>
          <p:sp>
            <p:nvSpPr>
              <p:cNvPr id="28" name="Line 23"/>
              <p:cNvSpPr>
                <a:spLocks noChangeShapeType="1"/>
              </p:cNvSpPr>
              <p:nvPr/>
            </p:nvSpPr>
            <p:spPr bwMode="auto">
              <a:xfrm flipH="1">
                <a:off x="6522869" y="2920868"/>
                <a:ext cx="1148722" cy="2399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sz="1050"/>
              </a:p>
            </p:txBody>
          </p:sp>
          <p:sp>
            <p:nvSpPr>
              <p:cNvPr id="29" name="Line 24"/>
              <p:cNvSpPr>
                <a:spLocks noChangeShapeType="1"/>
              </p:cNvSpPr>
              <p:nvPr/>
            </p:nvSpPr>
            <p:spPr bwMode="auto">
              <a:xfrm>
                <a:off x="6522869" y="2704944"/>
                <a:ext cx="1181543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sz="1050"/>
              </a:p>
            </p:txBody>
          </p:sp>
        </p:grpSp>
        <p:grpSp>
          <p:nvGrpSpPr>
            <p:cNvPr id="30" name="Group 29"/>
            <p:cNvGrpSpPr/>
            <p:nvPr/>
          </p:nvGrpSpPr>
          <p:grpSpPr>
            <a:xfrm>
              <a:off x="6514657" y="3962400"/>
              <a:ext cx="1181543" cy="671763"/>
              <a:chOff x="6522869" y="2273097"/>
              <a:chExt cx="1181543" cy="671763"/>
            </a:xfrm>
          </p:grpSpPr>
          <p:sp>
            <p:nvSpPr>
              <p:cNvPr id="31" name="Line 23"/>
              <p:cNvSpPr>
                <a:spLocks noChangeShapeType="1"/>
              </p:cNvSpPr>
              <p:nvPr/>
            </p:nvSpPr>
            <p:spPr bwMode="auto">
              <a:xfrm flipH="1">
                <a:off x="6522869" y="2489021"/>
                <a:ext cx="1148722" cy="2399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sz="1050"/>
              </a:p>
            </p:txBody>
          </p:sp>
          <p:sp>
            <p:nvSpPr>
              <p:cNvPr id="32" name="Line 24"/>
              <p:cNvSpPr>
                <a:spLocks noChangeShapeType="1"/>
              </p:cNvSpPr>
              <p:nvPr/>
            </p:nvSpPr>
            <p:spPr bwMode="auto">
              <a:xfrm>
                <a:off x="6522869" y="2273097"/>
                <a:ext cx="1181543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sz="1050"/>
              </a:p>
            </p:txBody>
          </p:sp>
          <p:sp>
            <p:nvSpPr>
              <p:cNvPr id="33" name="Line 23"/>
              <p:cNvSpPr>
                <a:spLocks noChangeShapeType="1"/>
              </p:cNvSpPr>
              <p:nvPr/>
            </p:nvSpPr>
            <p:spPr bwMode="auto">
              <a:xfrm flipH="1">
                <a:off x="6522869" y="2920868"/>
                <a:ext cx="1148722" cy="2399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sz="1050"/>
              </a:p>
            </p:txBody>
          </p:sp>
          <p:sp>
            <p:nvSpPr>
              <p:cNvPr id="34" name="Line 24"/>
              <p:cNvSpPr>
                <a:spLocks noChangeShapeType="1"/>
              </p:cNvSpPr>
              <p:nvPr/>
            </p:nvSpPr>
            <p:spPr bwMode="auto">
              <a:xfrm>
                <a:off x="6522869" y="2704944"/>
                <a:ext cx="1181543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sz="1050"/>
              </a:p>
            </p:txBody>
          </p:sp>
        </p:grpSp>
        <p:grpSp>
          <p:nvGrpSpPr>
            <p:cNvPr id="35" name="Group 34"/>
            <p:cNvGrpSpPr/>
            <p:nvPr/>
          </p:nvGrpSpPr>
          <p:grpSpPr>
            <a:xfrm>
              <a:off x="6514657" y="4800600"/>
              <a:ext cx="1181543" cy="671763"/>
              <a:chOff x="6522869" y="2273097"/>
              <a:chExt cx="1181543" cy="671763"/>
            </a:xfrm>
          </p:grpSpPr>
          <p:sp>
            <p:nvSpPr>
              <p:cNvPr id="36" name="Line 23"/>
              <p:cNvSpPr>
                <a:spLocks noChangeShapeType="1"/>
              </p:cNvSpPr>
              <p:nvPr/>
            </p:nvSpPr>
            <p:spPr bwMode="auto">
              <a:xfrm flipH="1">
                <a:off x="6522869" y="2489021"/>
                <a:ext cx="1148722" cy="2399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sz="1050"/>
              </a:p>
            </p:txBody>
          </p:sp>
          <p:sp>
            <p:nvSpPr>
              <p:cNvPr id="37" name="Line 24"/>
              <p:cNvSpPr>
                <a:spLocks noChangeShapeType="1"/>
              </p:cNvSpPr>
              <p:nvPr/>
            </p:nvSpPr>
            <p:spPr bwMode="auto">
              <a:xfrm>
                <a:off x="6522869" y="2273097"/>
                <a:ext cx="1181543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sz="1050"/>
              </a:p>
            </p:txBody>
          </p:sp>
          <p:sp>
            <p:nvSpPr>
              <p:cNvPr id="38" name="Line 23"/>
              <p:cNvSpPr>
                <a:spLocks noChangeShapeType="1"/>
              </p:cNvSpPr>
              <p:nvPr/>
            </p:nvSpPr>
            <p:spPr bwMode="auto">
              <a:xfrm flipH="1">
                <a:off x="6522869" y="2920868"/>
                <a:ext cx="1148722" cy="2399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sz="1050"/>
              </a:p>
            </p:txBody>
          </p:sp>
          <p:sp>
            <p:nvSpPr>
              <p:cNvPr id="39" name="Line 24"/>
              <p:cNvSpPr>
                <a:spLocks noChangeShapeType="1"/>
              </p:cNvSpPr>
              <p:nvPr/>
            </p:nvSpPr>
            <p:spPr bwMode="auto">
              <a:xfrm>
                <a:off x="6522869" y="2704944"/>
                <a:ext cx="1181543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sz="1050"/>
              </a:p>
            </p:txBody>
          </p:sp>
        </p:grpSp>
        <p:grpSp>
          <p:nvGrpSpPr>
            <p:cNvPr id="40" name="Group 39"/>
            <p:cNvGrpSpPr/>
            <p:nvPr/>
          </p:nvGrpSpPr>
          <p:grpSpPr>
            <a:xfrm>
              <a:off x="6514657" y="5638800"/>
              <a:ext cx="1181543" cy="671763"/>
              <a:chOff x="6522869" y="2273097"/>
              <a:chExt cx="1181543" cy="671763"/>
            </a:xfrm>
          </p:grpSpPr>
          <p:sp>
            <p:nvSpPr>
              <p:cNvPr id="41" name="Line 23"/>
              <p:cNvSpPr>
                <a:spLocks noChangeShapeType="1"/>
              </p:cNvSpPr>
              <p:nvPr/>
            </p:nvSpPr>
            <p:spPr bwMode="auto">
              <a:xfrm flipH="1">
                <a:off x="6522869" y="2489021"/>
                <a:ext cx="1148722" cy="2399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sz="1050"/>
              </a:p>
            </p:txBody>
          </p:sp>
          <p:sp>
            <p:nvSpPr>
              <p:cNvPr id="42" name="Line 24"/>
              <p:cNvSpPr>
                <a:spLocks noChangeShapeType="1"/>
              </p:cNvSpPr>
              <p:nvPr/>
            </p:nvSpPr>
            <p:spPr bwMode="auto">
              <a:xfrm>
                <a:off x="6522869" y="2273097"/>
                <a:ext cx="1181543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sz="1050"/>
              </a:p>
            </p:txBody>
          </p:sp>
          <p:sp>
            <p:nvSpPr>
              <p:cNvPr id="43" name="Line 23"/>
              <p:cNvSpPr>
                <a:spLocks noChangeShapeType="1"/>
              </p:cNvSpPr>
              <p:nvPr/>
            </p:nvSpPr>
            <p:spPr bwMode="auto">
              <a:xfrm flipH="1">
                <a:off x="6522869" y="2920868"/>
                <a:ext cx="1148722" cy="2399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sz="1050"/>
              </a:p>
            </p:txBody>
          </p:sp>
          <p:sp>
            <p:nvSpPr>
              <p:cNvPr id="44" name="Line 24"/>
              <p:cNvSpPr>
                <a:spLocks noChangeShapeType="1"/>
              </p:cNvSpPr>
              <p:nvPr/>
            </p:nvSpPr>
            <p:spPr bwMode="auto">
              <a:xfrm>
                <a:off x="6522869" y="2704944"/>
                <a:ext cx="1181543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sz="1050"/>
              </a:p>
            </p:txBody>
          </p:sp>
        </p:grpSp>
        <p:grpSp>
          <p:nvGrpSpPr>
            <p:cNvPr id="45" name="Group 44"/>
            <p:cNvGrpSpPr/>
            <p:nvPr/>
          </p:nvGrpSpPr>
          <p:grpSpPr>
            <a:xfrm>
              <a:off x="6477000" y="6567237"/>
              <a:ext cx="1181543" cy="671763"/>
              <a:chOff x="6522869" y="2273097"/>
              <a:chExt cx="1181543" cy="671763"/>
            </a:xfrm>
          </p:grpSpPr>
          <p:sp>
            <p:nvSpPr>
              <p:cNvPr id="46" name="Line 23"/>
              <p:cNvSpPr>
                <a:spLocks noChangeShapeType="1"/>
              </p:cNvSpPr>
              <p:nvPr/>
            </p:nvSpPr>
            <p:spPr bwMode="auto">
              <a:xfrm flipH="1">
                <a:off x="6522869" y="2489021"/>
                <a:ext cx="1148722" cy="2399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sz="1050"/>
              </a:p>
            </p:txBody>
          </p:sp>
          <p:sp>
            <p:nvSpPr>
              <p:cNvPr id="47" name="Line 24"/>
              <p:cNvSpPr>
                <a:spLocks noChangeShapeType="1"/>
              </p:cNvSpPr>
              <p:nvPr/>
            </p:nvSpPr>
            <p:spPr bwMode="auto">
              <a:xfrm>
                <a:off x="6522869" y="2273097"/>
                <a:ext cx="1181543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sz="1050"/>
              </a:p>
            </p:txBody>
          </p:sp>
          <p:sp>
            <p:nvSpPr>
              <p:cNvPr id="48" name="Line 23"/>
              <p:cNvSpPr>
                <a:spLocks noChangeShapeType="1"/>
              </p:cNvSpPr>
              <p:nvPr/>
            </p:nvSpPr>
            <p:spPr bwMode="auto">
              <a:xfrm flipH="1">
                <a:off x="6522869" y="2920868"/>
                <a:ext cx="1148722" cy="2399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sz="1050"/>
              </a:p>
            </p:txBody>
          </p:sp>
          <p:sp>
            <p:nvSpPr>
              <p:cNvPr id="49" name="Line 24"/>
              <p:cNvSpPr>
                <a:spLocks noChangeShapeType="1"/>
              </p:cNvSpPr>
              <p:nvPr/>
            </p:nvSpPr>
            <p:spPr bwMode="auto">
              <a:xfrm>
                <a:off x="6522869" y="2704944"/>
                <a:ext cx="1181543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sz="1050"/>
              </a:p>
            </p:txBody>
          </p:sp>
        </p:grpSp>
      </p:grpSp>
      <p:sp>
        <p:nvSpPr>
          <p:cNvPr id="50" name="Rounded Rectangle 49"/>
          <p:cNvSpPr/>
          <p:nvPr/>
        </p:nvSpPr>
        <p:spPr>
          <a:xfrm>
            <a:off x="1266876" y="2504072"/>
            <a:ext cx="3886200" cy="857250"/>
          </a:xfrm>
          <a:prstGeom prst="roundRect">
            <a:avLst/>
          </a:prstGeom>
          <a:noFill/>
          <a:ln w="1905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dirty="0">
                <a:solidFill>
                  <a:srgbClr val="000000"/>
                </a:solidFill>
              </a:rPr>
              <a:t>Control adversary’s advantage in learning the output first</a:t>
            </a:r>
          </a:p>
        </p:txBody>
      </p:sp>
      <p:sp>
        <p:nvSpPr>
          <p:cNvPr id="51" name="Rounded Rectangle 50"/>
          <p:cNvSpPr/>
          <p:nvPr/>
        </p:nvSpPr>
        <p:spPr>
          <a:xfrm>
            <a:off x="1266876" y="3743377"/>
            <a:ext cx="3886200" cy="551359"/>
          </a:xfrm>
          <a:prstGeom prst="roundRect">
            <a:avLst/>
          </a:prstGeom>
          <a:noFill/>
          <a:ln w="1905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dirty="0">
                <a:solidFill>
                  <a:srgbClr val="000000"/>
                </a:solidFill>
              </a:rPr>
              <a:t>Requires lots of rounds</a:t>
            </a:r>
          </a:p>
        </p:txBody>
      </p:sp>
    </p:spTree>
    <p:extLst>
      <p:ext uri="{BB962C8B-B14F-4D97-AF65-F5344CB8AC3E}">
        <p14:creationId xmlns:p14="http://schemas.microsoft.com/office/powerpoint/2010/main" val="13566264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9" name="Rectangle 27"/>
          <p:cNvSpPr>
            <a:spLocks/>
          </p:cNvSpPr>
          <p:nvPr/>
        </p:nvSpPr>
        <p:spPr bwMode="auto">
          <a:xfrm>
            <a:off x="1143000" y="33337"/>
            <a:ext cx="6858000" cy="7965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 algn="ctr" defTabSz="616744"/>
            <a:r>
              <a:rPr lang="en-US" sz="3750" dirty="0">
                <a:solidFill>
                  <a:srgbClr val="0000FF"/>
                </a:solidFill>
                <a:latin typeface="+mj-lt"/>
                <a:sym typeface="Chalkboard" charset="0"/>
              </a:rPr>
              <a:t>Workarounds II</a:t>
            </a:r>
          </a:p>
        </p:txBody>
      </p:sp>
      <p:sp>
        <p:nvSpPr>
          <p:cNvPr id="16" name="Rectangle 3"/>
          <p:cNvSpPr txBox="1">
            <a:spLocks noChangeArrowheads="1"/>
          </p:cNvSpPr>
          <p:nvPr/>
        </p:nvSpPr>
        <p:spPr>
          <a:xfrm>
            <a:off x="1143000" y="1085850"/>
            <a:ext cx="6858000" cy="3676218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Helvetica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Helvetica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Helvetica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Helvetica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Helvetica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250" b="1" dirty="0">
                <a:latin typeface="+mn-lt"/>
              </a:rPr>
              <a:t>Optimistic model</a:t>
            </a:r>
            <a:r>
              <a:rPr lang="en-US" sz="2250" dirty="0">
                <a:latin typeface="+mn-lt"/>
              </a:rPr>
              <a:t> </a:t>
            </a:r>
            <a:r>
              <a:rPr lang="en-US" sz="1500" dirty="0">
                <a:solidFill>
                  <a:srgbClr val="008000"/>
                </a:solidFill>
                <a:latin typeface="+mn-lt"/>
              </a:rPr>
              <a:t>[Rab81,BGMR85,ASW97,GJM99,Mic03,DR04,KL10…]</a:t>
            </a:r>
            <a:endParaRPr lang="en-US" sz="1500" dirty="0">
              <a:latin typeface="+mn-lt"/>
            </a:endParaRPr>
          </a:p>
          <a:p>
            <a:pPr lvl="1"/>
            <a:r>
              <a:rPr lang="en-US" sz="1800" dirty="0">
                <a:latin typeface="+mn-lt"/>
              </a:rPr>
              <a:t>Trusted arbiter restores fairness</a:t>
            </a:r>
          </a:p>
          <a:p>
            <a:pPr lvl="1"/>
            <a:r>
              <a:rPr lang="en-US" sz="1800" dirty="0">
                <a:latin typeface="+mn-lt"/>
              </a:rPr>
              <a:t>Contacted only when required</a:t>
            </a:r>
          </a:p>
          <a:p>
            <a:pPr lvl="1"/>
            <a:endParaRPr lang="en-US" sz="1800" dirty="0">
              <a:latin typeface="+mn-lt"/>
            </a:endParaRPr>
          </a:p>
        </p:txBody>
      </p:sp>
      <p:pic>
        <p:nvPicPr>
          <p:cNvPr id="51" name="Picture 35"/>
          <p:cNvPicPr>
            <a:picLocks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286501" y="1828801"/>
            <a:ext cx="831056" cy="850106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pic>
        <p:nvPicPr>
          <p:cNvPr id="52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00650" y="3247482"/>
            <a:ext cx="806473" cy="8187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3" name="Picture 6" descr="http://abovethelaw.com/uploads/2012/05/mean-boy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40904" y="3184504"/>
            <a:ext cx="602946" cy="91167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5" name="Line 23"/>
          <p:cNvSpPr>
            <a:spLocks noChangeShapeType="1"/>
          </p:cNvSpPr>
          <p:nvPr/>
        </p:nvSpPr>
        <p:spPr bwMode="auto">
          <a:xfrm flipH="1">
            <a:off x="6206602" y="3565370"/>
            <a:ext cx="861542" cy="17994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1050"/>
          </a:p>
        </p:txBody>
      </p:sp>
      <p:sp>
        <p:nvSpPr>
          <p:cNvPr id="56" name="Line 24"/>
          <p:cNvSpPr>
            <a:spLocks noChangeShapeType="1"/>
          </p:cNvSpPr>
          <p:nvPr/>
        </p:nvSpPr>
        <p:spPr bwMode="auto">
          <a:xfrm>
            <a:off x="6206602" y="3403427"/>
            <a:ext cx="88615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1050"/>
          </a:p>
        </p:txBody>
      </p:sp>
      <p:sp>
        <p:nvSpPr>
          <p:cNvPr id="57" name="Line 23"/>
          <p:cNvSpPr>
            <a:spLocks noChangeShapeType="1"/>
          </p:cNvSpPr>
          <p:nvPr/>
        </p:nvSpPr>
        <p:spPr bwMode="auto">
          <a:xfrm flipH="1">
            <a:off x="6206602" y="3889255"/>
            <a:ext cx="861542" cy="17994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1050"/>
          </a:p>
        </p:txBody>
      </p:sp>
      <p:sp>
        <p:nvSpPr>
          <p:cNvPr id="58" name="Line 24"/>
          <p:cNvSpPr>
            <a:spLocks noChangeShapeType="1"/>
          </p:cNvSpPr>
          <p:nvPr/>
        </p:nvSpPr>
        <p:spPr bwMode="auto">
          <a:xfrm>
            <a:off x="6206602" y="3727312"/>
            <a:ext cx="88615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1050"/>
          </a:p>
        </p:txBody>
      </p:sp>
      <p:sp>
        <p:nvSpPr>
          <p:cNvPr id="59" name="Line 24"/>
          <p:cNvSpPr>
            <a:spLocks noChangeShapeType="1"/>
          </p:cNvSpPr>
          <p:nvPr/>
        </p:nvSpPr>
        <p:spPr bwMode="auto">
          <a:xfrm flipV="1">
            <a:off x="5543551" y="2286000"/>
            <a:ext cx="857250" cy="89578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1050"/>
          </a:p>
        </p:txBody>
      </p:sp>
      <p:sp>
        <p:nvSpPr>
          <p:cNvPr id="54" name="Rounded Rectangle 53"/>
          <p:cNvSpPr/>
          <p:nvPr/>
        </p:nvSpPr>
        <p:spPr>
          <a:xfrm>
            <a:off x="1228726" y="2733891"/>
            <a:ext cx="4000500" cy="857250"/>
          </a:xfrm>
          <a:prstGeom prst="roundRect">
            <a:avLst/>
          </a:prstGeom>
          <a:noFill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57175" indent="-257175">
              <a:buFont typeface="Arial"/>
              <a:buChar char="•"/>
            </a:pPr>
            <a:r>
              <a:rPr lang="en-US" sz="1800" dirty="0">
                <a:solidFill>
                  <a:srgbClr val="000000"/>
                </a:solidFill>
              </a:rPr>
              <a:t>Requires trusting a third party</a:t>
            </a:r>
          </a:p>
          <a:p>
            <a:pPr marL="257175" indent="-257175">
              <a:buFont typeface="Arial"/>
              <a:buChar char="•"/>
            </a:pPr>
            <a:r>
              <a:rPr lang="en-US" sz="1800" dirty="0">
                <a:solidFill>
                  <a:srgbClr val="000000"/>
                </a:solidFill>
              </a:rPr>
              <a:t>Potentially need to pay “subscription fee” to arbiter</a:t>
            </a:r>
          </a:p>
        </p:txBody>
      </p:sp>
      <p:sp>
        <p:nvSpPr>
          <p:cNvPr id="63" name="Line 24"/>
          <p:cNvSpPr>
            <a:spLocks noChangeShapeType="1"/>
          </p:cNvSpPr>
          <p:nvPr/>
        </p:nvSpPr>
        <p:spPr bwMode="auto">
          <a:xfrm flipH="1">
            <a:off x="5829300" y="2438832"/>
            <a:ext cx="628649" cy="914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1050"/>
          </a:p>
        </p:txBody>
      </p:sp>
      <p:sp>
        <p:nvSpPr>
          <p:cNvPr id="64" name="TextBox 63"/>
          <p:cNvSpPr txBox="1"/>
          <p:nvPr/>
        </p:nvSpPr>
        <p:spPr>
          <a:xfrm>
            <a:off x="6121857" y="2781732"/>
            <a:ext cx="7409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i="1" dirty="0"/>
              <a:t>f</a:t>
            </a:r>
            <a:r>
              <a:rPr lang="en-US" sz="1800" baseline="-25000" dirty="0"/>
              <a:t> </a:t>
            </a:r>
            <a:r>
              <a:rPr lang="en-US" sz="1800" dirty="0"/>
              <a:t>(</a:t>
            </a:r>
            <a:r>
              <a:rPr lang="en-US" sz="1800" i="1" dirty="0" err="1"/>
              <a:t>x,y</a:t>
            </a:r>
            <a:r>
              <a:rPr lang="en-US" sz="1800" dirty="0"/>
              <a:t>)</a:t>
            </a:r>
          </a:p>
        </p:txBody>
      </p:sp>
      <p:sp>
        <p:nvSpPr>
          <p:cNvPr id="19" name="Rounded Rectangle 18"/>
          <p:cNvSpPr/>
          <p:nvPr/>
        </p:nvSpPr>
        <p:spPr>
          <a:xfrm>
            <a:off x="1228726" y="3847125"/>
            <a:ext cx="3971924" cy="532957"/>
          </a:xfrm>
          <a:prstGeom prst="roundRect">
            <a:avLst/>
          </a:prstGeom>
          <a:noFill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dirty="0">
                <a:solidFill>
                  <a:srgbClr val="000000"/>
                </a:solidFill>
              </a:rPr>
              <a:t>Bad guys get away with cheating</a:t>
            </a:r>
          </a:p>
        </p:txBody>
      </p:sp>
    </p:spTree>
    <p:extLst>
      <p:ext uri="{BB962C8B-B14F-4D97-AF65-F5344CB8AC3E}">
        <p14:creationId xmlns:p14="http://schemas.microsoft.com/office/powerpoint/2010/main" val="18969357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" grpId="0" animBg="1"/>
      <p:bldP spid="59" grpId="0" animBg="1"/>
      <p:bldP spid="54" grpId="0" animBg="1"/>
      <p:bldP spid="63" grpId="0" animBg="1"/>
      <p:bldP spid="64" grpId="0"/>
      <p:bldP spid="19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9" name="Rectangle 27"/>
          <p:cNvSpPr>
            <a:spLocks/>
          </p:cNvSpPr>
          <p:nvPr/>
        </p:nvSpPr>
        <p:spPr bwMode="auto">
          <a:xfrm>
            <a:off x="1143000" y="33337"/>
            <a:ext cx="6858000" cy="7965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 algn="ctr" defTabSz="616744"/>
            <a:r>
              <a:rPr lang="en-US" sz="3750" dirty="0">
                <a:solidFill>
                  <a:srgbClr val="0000FF"/>
                </a:solidFill>
                <a:latin typeface="+mj-lt"/>
                <a:sym typeface="Chalkboard" charset="0"/>
              </a:rPr>
              <a:t>Workarounds III</a:t>
            </a:r>
          </a:p>
        </p:txBody>
      </p:sp>
      <p:sp>
        <p:nvSpPr>
          <p:cNvPr id="16" name="Rectangle 3"/>
          <p:cNvSpPr txBox="1">
            <a:spLocks noChangeArrowheads="1"/>
          </p:cNvSpPr>
          <p:nvPr/>
        </p:nvSpPr>
        <p:spPr>
          <a:xfrm>
            <a:off x="1143000" y="1085850"/>
            <a:ext cx="6858000" cy="3676218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Helvetica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Helvetica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Helvetica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Helvetica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Helvetica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250" dirty="0">
                <a:latin typeface="+mn-lt"/>
              </a:rPr>
              <a:t>Penalty model </a:t>
            </a:r>
            <a:r>
              <a:rPr lang="en-US" sz="1500" dirty="0">
                <a:solidFill>
                  <a:srgbClr val="008000"/>
                </a:solidFill>
                <a:latin typeface="+mn-lt"/>
              </a:rPr>
              <a:t>[ASW00,MS01,CLM07,Lin08,KL10]</a:t>
            </a:r>
            <a:endParaRPr lang="en-US" sz="1500" dirty="0">
              <a:latin typeface="+mn-lt"/>
            </a:endParaRPr>
          </a:p>
          <a:p>
            <a:pPr lvl="1"/>
            <a:r>
              <a:rPr lang="en-US" sz="1800" dirty="0">
                <a:latin typeface="+mn-lt"/>
              </a:rPr>
              <a:t>Deviating party pays monetary penalty to honest </a:t>
            </a:r>
            <a:r>
              <a:rPr lang="en-US" sz="1800" dirty="0" smtClean="0">
                <a:latin typeface="+mn-lt"/>
              </a:rPr>
              <a:t>party</a:t>
            </a:r>
          </a:p>
          <a:p>
            <a:pPr lvl="1"/>
            <a:endParaRPr lang="en-US" sz="800" dirty="0">
              <a:latin typeface="+mn-lt"/>
            </a:endParaRPr>
          </a:p>
        </p:txBody>
      </p:sp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7550" y="2237400"/>
            <a:ext cx="806473" cy="8187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6" descr="http://abovethelaw.com/uploads/2012/05/mean-boy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804" y="2174422"/>
            <a:ext cx="602946" cy="91167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Line 23"/>
          <p:cNvSpPr>
            <a:spLocks noChangeShapeType="1"/>
          </p:cNvSpPr>
          <p:nvPr/>
        </p:nvSpPr>
        <p:spPr bwMode="auto">
          <a:xfrm flipH="1">
            <a:off x="4263502" y="2555288"/>
            <a:ext cx="861542" cy="17994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1050"/>
          </a:p>
        </p:txBody>
      </p:sp>
      <p:sp>
        <p:nvSpPr>
          <p:cNvPr id="18" name="Line 24"/>
          <p:cNvSpPr>
            <a:spLocks noChangeShapeType="1"/>
          </p:cNvSpPr>
          <p:nvPr/>
        </p:nvSpPr>
        <p:spPr bwMode="auto">
          <a:xfrm>
            <a:off x="4263502" y="2393345"/>
            <a:ext cx="88615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1050"/>
          </a:p>
        </p:txBody>
      </p:sp>
      <p:sp>
        <p:nvSpPr>
          <p:cNvPr id="19" name="Line 23"/>
          <p:cNvSpPr>
            <a:spLocks noChangeShapeType="1"/>
          </p:cNvSpPr>
          <p:nvPr/>
        </p:nvSpPr>
        <p:spPr bwMode="auto">
          <a:xfrm flipH="1">
            <a:off x="4263502" y="2879173"/>
            <a:ext cx="861542" cy="17994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1050"/>
          </a:p>
        </p:txBody>
      </p:sp>
      <p:sp>
        <p:nvSpPr>
          <p:cNvPr id="20" name="Line 24"/>
          <p:cNvSpPr>
            <a:spLocks noChangeShapeType="1"/>
          </p:cNvSpPr>
          <p:nvPr/>
        </p:nvSpPr>
        <p:spPr bwMode="auto">
          <a:xfrm>
            <a:off x="4263502" y="2717230"/>
            <a:ext cx="88615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1050"/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733933" y="2343150"/>
            <a:ext cx="637918" cy="629412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91483" y="2343150"/>
            <a:ext cx="637918" cy="629412"/>
          </a:xfrm>
          <a:prstGeom prst="rect">
            <a:avLst/>
          </a:prstGeom>
        </p:spPr>
      </p:pic>
      <p:sp>
        <p:nvSpPr>
          <p:cNvPr id="24" name="Rounded Rectangle 23"/>
          <p:cNvSpPr/>
          <p:nvPr/>
        </p:nvSpPr>
        <p:spPr>
          <a:xfrm>
            <a:off x="2571749" y="3409984"/>
            <a:ext cx="4296883" cy="761966"/>
          </a:xfrm>
          <a:prstGeom prst="roundRect">
            <a:avLst/>
          </a:prstGeom>
          <a:noFill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57175" indent="-257175">
              <a:buFont typeface="Arial"/>
              <a:buChar char="•"/>
            </a:pPr>
            <a:r>
              <a:rPr lang="en-US" sz="1800" b="1" dirty="0">
                <a:solidFill>
                  <a:srgbClr val="000000"/>
                </a:solidFill>
              </a:rPr>
              <a:t>Bad guys get away with cheating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4336206" y="3392607"/>
            <a:ext cx="15776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1" dirty="0">
                <a:solidFill>
                  <a:srgbClr val="FF0000"/>
                </a:solidFill>
                <a:latin typeface="American Typewriter"/>
                <a:cs typeface="American Typewriter"/>
              </a:rPr>
              <a:t>lose money!</a:t>
            </a:r>
          </a:p>
        </p:txBody>
      </p:sp>
      <p:cxnSp>
        <p:nvCxnSpPr>
          <p:cNvPr id="4" name="Straight Connector 3"/>
          <p:cNvCxnSpPr/>
          <p:nvPr/>
        </p:nvCxnSpPr>
        <p:spPr>
          <a:xfrm>
            <a:off x="3989595" y="3819565"/>
            <a:ext cx="2627594" cy="5348"/>
          </a:xfrm>
          <a:prstGeom prst="line">
            <a:avLst/>
          </a:prstGeom>
          <a:ln w="38100" cmpd="sng"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Rounded Rectangle 21"/>
          <p:cNvSpPr/>
          <p:nvPr/>
        </p:nvSpPr>
        <p:spPr>
          <a:xfrm>
            <a:off x="2571749" y="4313411"/>
            <a:ext cx="4286250" cy="628650"/>
          </a:xfrm>
          <a:prstGeom prst="roundRect">
            <a:avLst/>
          </a:prstGeom>
          <a:solidFill>
            <a:srgbClr val="3366FF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b="1" dirty="0">
                <a:solidFill>
                  <a:schemeClr val="bg1"/>
                </a:solidFill>
              </a:rPr>
              <a:t>“Secure computation with penalties”</a:t>
            </a:r>
          </a:p>
        </p:txBody>
      </p:sp>
    </p:spTree>
    <p:extLst>
      <p:ext uri="{BB962C8B-B14F-4D97-AF65-F5344CB8AC3E}">
        <p14:creationId xmlns:p14="http://schemas.microsoft.com/office/powerpoint/2010/main" val="5981751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3.33333E-6 L -0.40885 0.00987 " pathEditMode="relative" rAng="0" ptsTypes="AA">
                                      <p:cBhvr>
                                        <p:cTn id="1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451" y="4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4" grpId="0" animBg="1"/>
      <p:bldP spid="25" grpId="0"/>
      <p:bldP spid="22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9" name="Rectangle 27"/>
          <p:cNvSpPr>
            <a:spLocks/>
          </p:cNvSpPr>
          <p:nvPr/>
        </p:nvSpPr>
        <p:spPr bwMode="auto">
          <a:xfrm>
            <a:off x="1143000" y="57150"/>
            <a:ext cx="6858000" cy="7965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 algn="ctr" defTabSz="616744"/>
            <a:r>
              <a:rPr lang="en-US" sz="3750">
                <a:solidFill>
                  <a:srgbClr val="0000FF"/>
                </a:solidFill>
                <a:latin typeface="+mj-lt"/>
                <a:sym typeface="Chalkboard" charset="0"/>
              </a:rPr>
              <a:t>Penalty Model</a:t>
            </a:r>
            <a:endParaRPr lang="en-US" sz="3750" dirty="0">
              <a:solidFill>
                <a:srgbClr val="0000FF"/>
              </a:solidFill>
              <a:latin typeface="+mj-lt"/>
              <a:sym typeface="Chalkboard" charset="0"/>
            </a:endParaRPr>
          </a:p>
        </p:txBody>
      </p:sp>
      <p:pic>
        <p:nvPicPr>
          <p:cNvPr id="63" name="Picture 6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12313" y="2286000"/>
            <a:ext cx="1488688" cy="1053791"/>
          </a:xfrm>
          <a:prstGeom prst="rect">
            <a:avLst/>
          </a:prstGeom>
        </p:spPr>
      </p:pic>
      <p:sp>
        <p:nvSpPr>
          <p:cNvPr id="65" name="Cloud Callout 64"/>
          <p:cNvSpPr/>
          <p:nvPr/>
        </p:nvSpPr>
        <p:spPr>
          <a:xfrm>
            <a:off x="1771650" y="2571750"/>
            <a:ext cx="4343400" cy="2171700"/>
          </a:xfrm>
          <a:prstGeom prst="cloudCallout">
            <a:avLst/>
          </a:prstGeom>
          <a:solidFill>
            <a:srgbClr val="FFC000"/>
          </a:solidFill>
          <a:ln w="19050" cmpd="sng">
            <a:solidFill>
              <a:schemeClr val="tx1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800" b="1" dirty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Ideally…</a:t>
            </a:r>
          </a:p>
          <a:p>
            <a:pPr marL="257175" indent="-257175">
              <a:buFont typeface="Arial"/>
              <a:buChar char="•"/>
            </a:pPr>
            <a:r>
              <a:rPr lang="en-US" sz="1800" b="1" dirty="0">
                <a:ln w="1905"/>
                <a:solidFill>
                  <a:srgbClr val="0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Decentralized system; no trusted third party</a:t>
            </a:r>
          </a:p>
          <a:p>
            <a:pPr marL="257175" indent="-257175">
              <a:buFont typeface="Arial"/>
              <a:buChar char="•"/>
            </a:pPr>
            <a:r>
              <a:rPr lang="en-US" sz="1800" b="1" dirty="0">
                <a:ln w="1905"/>
                <a:solidFill>
                  <a:srgbClr val="0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Widely adopted</a:t>
            </a:r>
          </a:p>
        </p:txBody>
      </p:sp>
      <p:sp>
        <p:nvSpPr>
          <p:cNvPr id="17" name="Content Placeholder 2"/>
          <p:cNvSpPr txBox="1">
            <a:spLocks/>
          </p:cNvSpPr>
          <p:nvPr/>
        </p:nvSpPr>
        <p:spPr>
          <a:xfrm>
            <a:off x="1428750" y="1053791"/>
            <a:ext cx="6572250" cy="2286000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Helvetica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Helvetica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Helvetica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Helvetica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Helvetica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100" dirty="0">
                <a:latin typeface="+mn-lt"/>
              </a:rPr>
              <a:t>“Legally enforceable fairness” </a:t>
            </a:r>
            <a:r>
              <a:rPr lang="en-US" sz="1500" dirty="0">
                <a:solidFill>
                  <a:srgbClr val="008000"/>
                </a:solidFill>
                <a:latin typeface="+mn-lt"/>
              </a:rPr>
              <a:t>[Lin08]</a:t>
            </a:r>
          </a:p>
          <a:p>
            <a:pPr lvl="1"/>
            <a:r>
              <a:rPr lang="en-US" sz="1800" dirty="0">
                <a:latin typeface="+mn-lt"/>
              </a:rPr>
              <a:t>Requires central trusted bank</a:t>
            </a:r>
          </a:p>
          <a:p>
            <a:r>
              <a:rPr lang="en-US" sz="2100" dirty="0">
                <a:latin typeface="+mn-lt"/>
              </a:rPr>
              <a:t>“Usable optimistic exchange” </a:t>
            </a:r>
            <a:r>
              <a:rPr lang="en-US" sz="1500" dirty="0">
                <a:solidFill>
                  <a:srgbClr val="008000"/>
                </a:solidFill>
                <a:latin typeface="+mn-lt"/>
              </a:rPr>
              <a:t>[ASW00,MS01,CLM07,KL10]</a:t>
            </a:r>
          </a:p>
          <a:p>
            <a:pPr lvl="1"/>
            <a:r>
              <a:rPr lang="en-US" sz="1800" dirty="0">
                <a:latin typeface="+mn-lt"/>
              </a:rPr>
              <a:t>Requires trusted arbiter (+ e-cash)</a:t>
            </a:r>
          </a:p>
          <a:p>
            <a:pPr lvl="1"/>
            <a:endParaRPr lang="en-US" sz="1800" dirty="0">
              <a:solidFill>
                <a:srgbClr val="FF0000"/>
              </a:solidFill>
              <a:latin typeface="+mn-lt"/>
            </a:endParaRPr>
          </a:p>
        </p:txBody>
      </p:sp>
      <p:pic>
        <p:nvPicPr>
          <p:cNvPr id="18" name="Picture 35"/>
          <p:cNvPicPr>
            <a:picLocks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772151" y="2114551"/>
            <a:ext cx="831056" cy="850106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29350" y="685800"/>
            <a:ext cx="1498695" cy="1200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0088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ounded Rectangle 8"/>
          <p:cNvSpPr/>
          <p:nvPr/>
        </p:nvSpPr>
        <p:spPr>
          <a:xfrm>
            <a:off x="1543050" y="628650"/>
            <a:ext cx="2800350" cy="857250"/>
          </a:xfrm>
          <a:prstGeom prst="roundRect">
            <a:avLst/>
          </a:prstGeom>
          <a:solidFill>
            <a:srgbClr val="3366FF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b="1" dirty="0">
                <a:solidFill>
                  <a:schemeClr val="bg1"/>
                </a:solidFill>
              </a:rPr>
              <a:t>Secure computation with penalties</a:t>
            </a:r>
          </a:p>
        </p:txBody>
      </p:sp>
      <p:sp>
        <p:nvSpPr>
          <p:cNvPr id="13" name="Rounded Rectangle 12"/>
          <p:cNvSpPr/>
          <p:nvPr/>
        </p:nvSpPr>
        <p:spPr>
          <a:xfrm>
            <a:off x="4857750" y="742950"/>
            <a:ext cx="2971800" cy="685800"/>
          </a:xfrm>
          <a:prstGeom prst="roundRect">
            <a:avLst/>
          </a:prstGeom>
          <a:noFill/>
          <a:ln w="2540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500" b="1" dirty="0">
                <a:ln w="1905"/>
                <a:solidFill>
                  <a:schemeClr val="tx1"/>
                </a:solidFill>
              </a:rPr>
              <a:t>Can </a:t>
            </a:r>
            <a:r>
              <a:rPr lang="en-US" sz="1500" b="1" dirty="0" err="1">
                <a:ln w="1905"/>
                <a:solidFill>
                  <a:schemeClr val="tx1"/>
                </a:solidFill>
              </a:rPr>
              <a:t>Bitcoin</a:t>
            </a:r>
            <a:r>
              <a:rPr lang="en-US" sz="1500" b="1" dirty="0">
                <a:ln w="1905"/>
                <a:solidFill>
                  <a:schemeClr val="tx1"/>
                </a:solidFill>
              </a:rPr>
              <a:t> replace a trusted bank/arbiter?</a:t>
            </a:r>
            <a:endParaRPr lang="en-US" sz="1500" dirty="0">
              <a:solidFill>
                <a:schemeClr val="tx1"/>
              </a:solidFill>
              <a:sym typeface="Symbol"/>
            </a:endParaRPr>
          </a:p>
        </p:txBody>
      </p:sp>
      <p:sp>
        <p:nvSpPr>
          <p:cNvPr id="2" name="Right Brace 1"/>
          <p:cNvSpPr/>
          <p:nvPr/>
        </p:nvSpPr>
        <p:spPr>
          <a:xfrm>
            <a:off x="4457700" y="571500"/>
            <a:ext cx="342900" cy="971550"/>
          </a:xfrm>
          <a:prstGeom prst="rightBrace">
            <a:avLst>
              <a:gd name="adj1" fmla="val 8333"/>
              <a:gd name="adj2" fmla="val 50574"/>
            </a:avLst>
          </a:prstGeom>
          <a:ln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1050"/>
          </a:p>
        </p:txBody>
      </p:sp>
      <p:grpSp>
        <p:nvGrpSpPr>
          <p:cNvPr id="12" name="Group 11"/>
          <p:cNvGrpSpPr/>
          <p:nvPr/>
        </p:nvGrpSpPr>
        <p:grpSpPr>
          <a:xfrm>
            <a:off x="1828801" y="1828801"/>
            <a:ext cx="2359965" cy="1266514"/>
            <a:chOff x="2057400" y="1447800"/>
            <a:chExt cx="4729640" cy="1929927"/>
          </a:xfrm>
        </p:grpSpPr>
        <p:pic>
          <p:nvPicPr>
            <p:cNvPr id="16" name="Picture 2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57400" y="1600200"/>
              <a:ext cx="1299029" cy="12990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7" name="Picture 6" descr="http://abovethelaw.com/uploads/2012/05/mean-boy.jp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57800" y="1447800"/>
              <a:ext cx="969609" cy="1444171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8" name="Line 23"/>
            <p:cNvSpPr>
              <a:spLocks noChangeShapeType="1"/>
            </p:cNvSpPr>
            <p:nvPr/>
          </p:nvSpPr>
          <p:spPr bwMode="auto">
            <a:xfrm flipH="1">
              <a:off x="3276600" y="1955800"/>
              <a:ext cx="2000250" cy="25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1050"/>
            </a:p>
          </p:txBody>
        </p:sp>
        <p:sp>
          <p:nvSpPr>
            <p:cNvPr id="19" name="Line 24"/>
            <p:cNvSpPr>
              <a:spLocks noChangeShapeType="1"/>
            </p:cNvSpPr>
            <p:nvPr/>
          </p:nvSpPr>
          <p:spPr bwMode="auto">
            <a:xfrm>
              <a:off x="3276600" y="2209800"/>
              <a:ext cx="20574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1050"/>
            </a:p>
          </p:txBody>
        </p:sp>
        <p:sp>
          <p:nvSpPr>
            <p:cNvPr id="20" name="Line 23"/>
            <p:cNvSpPr>
              <a:spLocks noChangeShapeType="1"/>
            </p:cNvSpPr>
            <p:nvPr/>
          </p:nvSpPr>
          <p:spPr bwMode="auto">
            <a:xfrm flipH="1">
              <a:off x="3276600" y="2413000"/>
              <a:ext cx="2000250" cy="25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1050"/>
            </a:p>
          </p:txBody>
        </p:sp>
        <p:sp>
          <p:nvSpPr>
            <p:cNvPr id="21" name="Line 24"/>
            <p:cNvSpPr>
              <a:spLocks noChangeShapeType="1"/>
            </p:cNvSpPr>
            <p:nvPr/>
          </p:nvSpPr>
          <p:spPr bwMode="auto">
            <a:xfrm>
              <a:off x="3276600" y="2667000"/>
              <a:ext cx="20574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1050"/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2057400" y="1671936"/>
              <a:ext cx="601399" cy="56279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i="1" dirty="0"/>
                <a:t>x</a:t>
              </a: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2311065" y="2814935"/>
              <a:ext cx="1526628" cy="56279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i="1" dirty="0"/>
                <a:t>f </a:t>
              </a:r>
              <a:r>
                <a:rPr lang="en-US" sz="1800" dirty="0"/>
                <a:t>(</a:t>
              </a:r>
              <a:r>
                <a:rPr lang="en-US" sz="1800" i="1" dirty="0" err="1"/>
                <a:t>x,y</a:t>
              </a:r>
              <a:r>
                <a:rPr lang="en-US" sz="1800" dirty="0"/>
                <a:t>)</a:t>
              </a: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6095999" y="1671936"/>
              <a:ext cx="601399" cy="56279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i="1" dirty="0"/>
                <a:t>y</a:t>
              </a: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5302176" y="2814935"/>
              <a:ext cx="1484864" cy="56279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i="1" dirty="0"/>
                <a:t>f</a:t>
              </a:r>
              <a:r>
                <a:rPr lang="en-US" sz="1800" baseline="-25000" dirty="0"/>
                <a:t> </a:t>
              </a:r>
              <a:r>
                <a:rPr lang="en-US" sz="1800" dirty="0"/>
                <a:t>(</a:t>
              </a:r>
              <a:r>
                <a:rPr lang="en-US" sz="1800" i="1" dirty="0" err="1"/>
                <a:t>x,y</a:t>
              </a:r>
              <a:r>
                <a:rPr lang="en-US" sz="1800" dirty="0"/>
                <a:t>)</a:t>
              </a:r>
            </a:p>
          </p:txBody>
        </p:sp>
      </p:grpSp>
      <p:pic>
        <p:nvPicPr>
          <p:cNvPr id="26" name="Picture 2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72150" y="1828801"/>
            <a:ext cx="1143000" cy="12085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90707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2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9" name="Rectangle 27"/>
          <p:cNvSpPr>
            <a:spLocks/>
          </p:cNvSpPr>
          <p:nvPr/>
        </p:nvSpPr>
        <p:spPr bwMode="auto">
          <a:xfrm>
            <a:off x="1143000" y="57150"/>
            <a:ext cx="6858000" cy="7965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 algn="ctr" defTabSz="616744"/>
            <a:r>
              <a:rPr lang="en-US" sz="3750" dirty="0">
                <a:solidFill>
                  <a:srgbClr val="0000FF"/>
                </a:solidFill>
                <a:latin typeface="+mj-lt"/>
                <a:sym typeface="Chalkboard" charset="0"/>
              </a:rPr>
              <a:t>Defining Coins</a:t>
            </a:r>
            <a:endParaRPr lang="en-US" sz="2700" dirty="0">
              <a:solidFill>
                <a:srgbClr val="0000FF"/>
              </a:solidFill>
              <a:latin typeface="+mj-lt"/>
              <a:sym typeface="Chalkboard" charset="0"/>
            </a:endParaRPr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1657350" y="685800"/>
            <a:ext cx="6057900" cy="4171950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Helvetica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Helvetica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Helvetica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Helvetica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Helvetica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sz="2100" dirty="0">
              <a:latin typeface="+mn-lt"/>
            </a:endParaRPr>
          </a:p>
          <a:p>
            <a:r>
              <a:rPr lang="en-US" sz="2100" dirty="0">
                <a:latin typeface="+mn-lt"/>
              </a:rPr>
              <a:t>Atomic entities</a:t>
            </a:r>
          </a:p>
          <a:p>
            <a:r>
              <a:rPr lang="en-US" sz="2100" dirty="0">
                <a:latin typeface="+mn-lt"/>
              </a:rPr>
              <a:t>Indistinguishable from one another</a:t>
            </a:r>
          </a:p>
          <a:p>
            <a:r>
              <a:rPr lang="en-US" sz="2100" dirty="0">
                <a:latin typeface="+mn-lt"/>
              </a:rPr>
              <a:t>(Unique) owner possesses given coin</a:t>
            </a:r>
          </a:p>
          <a:p>
            <a:r>
              <a:rPr lang="en-US" sz="2100" dirty="0">
                <a:latin typeface="+mn-lt"/>
              </a:rPr>
              <a:t>Ownership changes upon transfer</a:t>
            </a:r>
          </a:p>
          <a:p>
            <a:r>
              <a:rPr lang="en-US" sz="2100" dirty="0">
                <a:latin typeface="+mn-lt"/>
              </a:rPr>
              <a:t>Notation: coins(x)</a:t>
            </a:r>
          </a:p>
          <a:p>
            <a:pPr lvl="1"/>
            <a:r>
              <a:rPr lang="en-US" sz="1800" dirty="0">
                <a:latin typeface="+mn-lt"/>
              </a:rPr>
              <a:t>coins(x) + coins(y) = coins(x + y)</a:t>
            </a:r>
          </a:p>
          <a:p>
            <a:pPr lvl="1"/>
            <a:r>
              <a:rPr lang="en-US" sz="1800" dirty="0">
                <a:latin typeface="+mn-lt"/>
              </a:rPr>
              <a:t>coins(x) - coins(y) = coins(x - y)</a:t>
            </a:r>
          </a:p>
          <a:p>
            <a:pPr lvl="2"/>
            <a:endParaRPr lang="en-US" sz="1650" dirty="0">
              <a:latin typeface="+mn-lt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59602" y="971550"/>
            <a:ext cx="1274291" cy="12573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11007" y="2228850"/>
            <a:ext cx="1547118" cy="942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85309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5" name="Shape 635"/>
          <p:cNvSpPr txBox="1">
            <a:spLocks noGrp="1"/>
          </p:cNvSpPr>
          <p:nvPr>
            <p:ph type="title"/>
          </p:nvPr>
        </p:nvSpPr>
        <p:spPr>
          <a:xfrm>
            <a:off x="457200" y="205975"/>
            <a:ext cx="8390400" cy="857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Assertions about the outside world </a:t>
            </a:r>
            <a:endParaRPr/>
          </a:p>
        </p:txBody>
      </p:sp>
      <p:sp>
        <p:nvSpPr>
          <p:cNvPr id="636" name="Shape 636"/>
          <p:cNvSpPr txBox="1"/>
          <p:nvPr/>
        </p:nvSpPr>
        <p:spPr>
          <a:xfrm>
            <a:off x="457200" y="1200150"/>
            <a:ext cx="8390400" cy="362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419100" rtl="0">
              <a:spcBef>
                <a:spcPts val="0"/>
              </a:spcBef>
              <a:spcAft>
                <a:spcPts val="0"/>
              </a:spcAft>
              <a:buSzPts val="3000"/>
              <a:buFont typeface="Trebuchet MS"/>
              <a:buChar char="●"/>
            </a:pPr>
            <a:r>
              <a:rPr lang="en" sz="3000" b="1">
                <a:latin typeface="Trebuchet MS"/>
                <a:ea typeface="Trebuchet MS"/>
                <a:cs typeface="Trebuchet MS"/>
                <a:sym typeface="Trebuchet MS"/>
              </a:rPr>
              <a:t>Idea</a:t>
            </a:r>
            <a:r>
              <a:rPr lang="en" sz="3000">
                <a:latin typeface="Trebuchet MS"/>
                <a:ea typeface="Trebuchet MS"/>
                <a:cs typeface="Trebuchet MS"/>
                <a:sym typeface="Trebuchet MS"/>
              </a:rPr>
              <a:t>: add a mechanism to assert facts</a:t>
            </a:r>
            <a:endParaRPr sz="3000">
              <a:latin typeface="Trebuchet MS"/>
              <a:ea typeface="Trebuchet MS"/>
              <a:cs typeface="Trebuchet MS"/>
              <a:sym typeface="Trebuchet MS"/>
            </a:endParaRPr>
          </a:p>
          <a:p>
            <a:pPr marL="914400" marR="0" lvl="1" indent="-4191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Trebuchet MS"/>
              <a:buChar char="○"/>
            </a:pPr>
            <a:r>
              <a:rPr lang="en" sz="3000">
                <a:latin typeface="Trebuchet MS"/>
                <a:ea typeface="Trebuchet MS"/>
                <a:cs typeface="Trebuchet MS"/>
                <a:sym typeface="Trebuchet MS"/>
              </a:rPr>
              <a:t>election outcomes</a:t>
            </a:r>
            <a:endParaRPr sz="3000">
              <a:latin typeface="Trebuchet MS"/>
              <a:ea typeface="Trebuchet MS"/>
              <a:cs typeface="Trebuchet MS"/>
              <a:sym typeface="Trebuchet MS"/>
            </a:endParaRPr>
          </a:p>
          <a:p>
            <a:pPr marL="914400" marR="0" lvl="1" indent="-4191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Font typeface="Trebuchet MS"/>
              <a:buChar char="○"/>
            </a:pPr>
            <a:r>
              <a:rPr lang="en" sz="3000">
                <a:latin typeface="Trebuchet MS"/>
                <a:ea typeface="Trebuchet MS"/>
                <a:cs typeface="Trebuchet MS"/>
                <a:sym typeface="Trebuchet MS"/>
              </a:rPr>
              <a:t>sports results</a:t>
            </a:r>
            <a:endParaRPr sz="3000">
              <a:latin typeface="Trebuchet MS"/>
              <a:ea typeface="Trebuchet MS"/>
              <a:cs typeface="Trebuchet MS"/>
              <a:sym typeface="Trebuchet MS"/>
            </a:endParaRPr>
          </a:p>
          <a:p>
            <a:pPr marL="914400" marR="0" lvl="1" indent="-4191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Font typeface="Trebuchet MS"/>
              <a:buChar char="○"/>
            </a:pPr>
            <a:r>
              <a:rPr lang="en" sz="3000">
                <a:latin typeface="Trebuchet MS"/>
                <a:ea typeface="Trebuchet MS"/>
                <a:cs typeface="Trebuchet MS"/>
                <a:sym typeface="Trebuchet MS"/>
              </a:rPr>
              <a:t>commodity prices</a:t>
            </a:r>
            <a:endParaRPr sz="3000">
              <a:latin typeface="Trebuchet MS"/>
              <a:ea typeface="Trebuchet MS"/>
              <a:cs typeface="Trebuchet MS"/>
              <a:sym typeface="Trebuchet MS"/>
            </a:endParaRPr>
          </a:p>
          <a:p>
            <a:pPr marL="457200" marR="0" lvl="0" indent="-4191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Font typeface="Trebuchet MS"/>
              <a:buChar char="●"/>
            </a:pPr>
            <a:r>
              <a:rPr lang="en" sz="3000">
                <a:latin typeface="Trebuchet MS"/>
                <a:ea typeface="Trebuchet MS"/>
                <a:cs typeface="Trebuchet MS"/>
                <a:sym typeface="Trebuchet MS"/>
              </a:rPr>
              <a:t>Bet or hedge results using smart contracts</a:t>
            </a:r>
            <a:endParaRPr sz="3000">
              <a:latin typeface="Trebuchet MS"/>
              <a:ea typeface="Trebuchet MS"/>
              <a:cs typeface="Trebuchet MS"/>
              <a:sym typeface="Trebuchet MS"/>
            </a:endParaRPr>
          </a:p>
          <a:p>
            <a:pPr marL="457200" marR="0" lvl="0" indent="-4191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Font typeface="Trebuchet MS"/>
              <a:buChar char="●"/>
            </a:pPr>
            <a:r>
              <a:rPr lang="en" sz="3000">
                <a:latin typeface="Trebuchet MS"/>
                <a:ea typeface="Trebuchet MS"/>
                <a:cs typeface="Trebuchet MS"/>
                <a:sym typeface="Trebuchet MS"/>
              </a:rPr>
              <a:t>Forwards, futures, options...</a:t>
            </a:r>
            <a:endParaRPr sz="3000"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637" name="Shape 637"/>
          <p:cNvSpPr/>
          <p:nvPr/>
        </p:nvSpPr>
        <p:spPr>
          <a:xfrm>
            <a:off x="457200" y="4084550"/>
            <a:ext cx="8157300" cy="741900"/>
          </a:xfrm>
          <a:prstGeom prst="roundRect">
            <a:avLst>
              <a:gd name="adj" fmla="val 16667"/>
            </a:avLst>
          </a:prstGeom>
          <a:solidFill>
            <a:srgbClr val="B6D7A8"/>
          </a:solidFill>
          <a:ln w="1905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/>
              <a:t>G</a:t>
            </a:r>
            <a:r>
              <a:rPr lang="en" sz="2400" dirty="0" err="1" smtClean="0"/>
              <a:t>eneral</a:t>
            </a:r>
            <a:r>
              <a:rPr lang="en" sz="2400" dirty="0" smtClean="0"/>
              <a:t> </a:t>
            </a:r>
            <a:r>
              <a:rPr lang="en" sz="2400" dirty="0"/>
              <a:t>formulation: </a:t>
            </a:r>
            <a:r>
              <a:rPr lang="en" sz="2400" b="1" dirty="0"/>
              <a:t>prediction market</a:t>
            </a:r>
            <a:endParaRPr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9" name="Rectangle 27"/>
          <p:cNvSpPr>
            <a:spLocks/>
          </p:cNvSpPr>
          <p:nvPr/>
        </p:nvSpPr>
        <p:spPr bwMode="auto">
          <a:xfrm>
            <a:off x="1143000" y="10966"/>
            <a:ext cx="6858000" cy="7965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 algn="ctr" defTabSz="616744"/>
            <a:r>
              <a:rPr lang="en-US" sz="3750" dirty="0">
                <a:solidFill>
                  <a:srgbClr val="0000FF"/>
                </a:solidFill>
                <a:latin typeface="+mj-lt"/>
                <a:sym typeface="Chalkboard" charset="0"/>
              </a:rPr>
              <a:t>Claim-or-Refund Functionality</a:t>
            </a:r>
            <a:endParaRPr lang="en-US" sz="2700" dirty="0">
              <a:solidFill>
                <a:srgbClr val="0000FF"/>
              </a:solidFill>
              <a:latin typeface="+mj-lt"/>
              <a:sym typeface="Chalkboard" charset="0"/>
            </a:endParaRPr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1428750" y="857250"/>
            <a:ext cx="6286500" cy="4171950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Helvetica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Helvetica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Helvetica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Helvetica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Helvetica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100" dirty="0">
                <a:latin typeface="+mn-lt"/>
              </a:rPr>
              <a:t>Accepts from “sender”</a:t>
            </a:r>
          </a:p>
          <a:p>
            <a:pPr lvl="1"/>
            <a:r>
              <a:rPr lang="en-US" sz="1800" dirty="0">
                <a:latin typeface="+mn-lt"/>
              </a:rPr>
              <a:t>Deposit: </a:t>
            </a:r>
            <a:r>
              <a:rPr lang="en-US" sz="1800" dirty="0">
                <a:latin typeface="+mn-lt"/>
                <a:cs typeface="Comic Sans MS"/>
              </a:rPr>
              <a:t>coins</a:t>
            </a:r>
            <a:r>
              <a:rPr lang="en-US" sz="1800" dirty="0">
                <a:latin typeface="+mn-lt"/>
              </a:rPr>
              <a:t>(</a:t>
            </a:r>
            <a:r>
              <a:rPr lang="en-US" sz="1800" i="1" dirty="0">
                <a:latin typeface="+mn-lt"/>
              </a:rPr>
              <a:t>x</a:t>
            </a:r>
            <a:r>
              <a:rPr lang="en-US" sz="1800" dirty="0">
                <a:latin typeface="+mn-lt"/>
              </a:rPr>
              <a:t>)</a:t>
            </a:r>
          </a:p>
          <a:p>
            <a:pPr lvl="1"/>
            <a:r>
              <a:rPr lang="en-US" sz="1800" dirty="0">
                <a:latin typeface="+mn-lt"/>
              </a:rPr>
              <a:t>Time bound: </a:t>
            </a:r>
            <a:r>
              <a:rPr lang="en-US" sz="1800" i="1" dirty="0">
                <a:sym typeface="Symbol"/>
              </a:rPr>
              <a:t></a:t>
            </a:r>
            <a:r>
              <a:rPr lang="en-US" sz="1800" dirty="0"/>
              <a:t> </a:t>
            </a:r>
            <a:endParaRPr lang="en-US" sz="1800" dirty="0">
              <a:latin typeface="+mn-lt"/>
            </a:endParaRPr>
          </a:p>
          <a:p>
            <a:pPr lvl="1"/>
            <a:r>
              <a:rPr lang="en-US" sz="1800" dirty="0">
                <a:latin typeface="+mn-lt"/>
              </a:rPr>
              <a:t>Circuit: </a:t>
            </a:r>
            <a:r>
              <a:rPr lang="en-US" sz="1800" i="1" dirty="0">
                <a:sym typeface="Symbol"/>
              </a:rPr>
              <a:t></a:t>
            </a:r>
            <a:r>
              <a:rPr lang="en-US" sz="1800" dirty="0"/>
              <a:t> </a:t>
            </a:r>
            <a:endParaRPr lang="en-US" sz="1800" dirty="0">
              <a:latin typeface="+mn-lt"/>
            </a:endParaRPr>
          </a:p>
          <a:p>
            <a:r>
              <a:rPr lang="en-US" sz="2100" dirty="0">
                <a:latin typeface="+mn-lt"/>
              </a:rPr>
              <a:t>Designated “receiver” can claim this deposit </a:t>
            </a:r>
          </a:p>
          <a:p>
            <a:pPr lvl="1"/>
            <a:r>
              <a:rPr lang="en-US" sz="1800" dirty="0">
                <a:latin typeface="+mn-lt"/>
              </a:rPr>
              <a:t>Produce witness </a:t>
            </a:r>
            <a:r>
              <a:rPr lang="en-US" sz="1800" i="1" dirty="0">
                <a:latin typeface="+mn-lt"/>
              </a:rPr>
              <a:t>T </a:t>
            </a:r>
            <a:r>
              <a:rPr lang="en-US" sz="1800" dirty="0">
                <a:latin typeface="+mn-lt"/>
              </a:rPr>
              <a:t>that satisfies </a:t>
            </a:r>
            <a:r>
              <a:rPr lang="en-US" sz="1800" i="1" dirty="0">
                <a:sym typeface="Symbol"/>
              </a:rPr>
              <a:t></a:t>
            </a:r>
            <a:r>
              <a:rPr lang="en-US" sz="1800" dirty="0">
                <a:latin typeface="+mn-lt"/>
              </a:rPr>
              <a:t> </a:t>
            </a:r>
          </a:p>
          <a:p>
            <a:pPr lvl="1"/>
            <a:r>
              <a:rPr lang="en-US" sz="1800" dirty="0">
                <a:latin typeface="+mn-lt"/>
              </a:rPr>
              <a:t>Within time </a:t>
            </a:r>
            <a:r>
              <a:rPr lang="en-US" sz="1800" i="1" dirty="0">
                <a:sym typeface="Symbol"/>
              </a:rPr>
              <a:t></a:t>
            </a:r>
            <a:r>
              <a:rPr lang="en-US" sz="1800" dirty="0"/>
              <a:t> </a:t>
            </a:r>
            <a:endParaRPr lang="en-US" sz="1800" dirty="0">
              <a:latin typeface="+mn-lt"/>
            </a:endParaRPr>
          </a:p>
          <a:p>
            <a:r>
              <a:rPr lang="en-US" sz="2100" dirty="0">
                <a:latin typeface="+mn-lt"/>
              </a:rPr>
              <a:t>If claimed, then witness revealed to ALL parties</a:t>
            </a:r>
          </a:p>
          <a:p>
            <a:r>
              <a:rPr lang="en-US" sz="2100" dirty="0">
                <a:latin typeface="+mn-lt"/>
              </a:rPr>
              <a:t>Else coins(</a:t>
            </a:r>
            <a:r>
              <a:rPr lang="en-US" sz="2100" i="1" dirty="0">
                <a:latin typeface="+mn-lt"/>
              </a:rPr>
              <a:t>x</a:t>
            </a:r>
            <a:r>
              <a:rPr lang="en-US" sz="2100" dirty="0">
                <a:latin typeface="+mn-lt"/>
              </a:rPr>
              <a:t>) returned to sender</a:t>
            </a:r>
          </a:p>
        </p:txBody>
      </p:sp>
      <p:grpSp>
        <p:nvGrpSpPr>
          <p:cNvPr id="11" name="Group 10"/>
          <p:cNvGrpSpPr/>
          <p:nvPr/>
        </p:nvGrpSpPr>
        <p:grpSpPr>
          <a:xfrm>
            <a:off x="6076239" y="800101"/>
            <a:ext cx="2538888" cy="1135602"/>
            <a:chOff x="5029200" y="990600"/>
            <a:chExt cx="3269883" cy="2042842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477000" y="990600"/>
              <a:ext cx="1097280" cy="1219200"/>
            </a:xfrm>
            <a:prstGeom prst="rect">
              <a:avLst/>
            </a:prstGeom>
            <a:ln w="28575" cmpd="sng">
              <a:solidFill>
                <a:srgbClr val="FF0000"/>
              </a:solidFill>
              <a:prstDash val="sysDash"/>
            </a:ln>
          </p:spPr>
        </p:pic>
        <p:sp>
          <p:nvSpPr>
            <p:cNvPr id="7" name="Line 24"/>
            <p:cNvSpPr>
              <a:spLocks noChangeShapeType="1"/>
            </p:cNvSpPr>
            <p:nvPr/>
          </p:nvSpPr>
          <p:spPr bwMode="auto">
            <a:xfrm flipV="1">
              <a:off x="5562600" y="2057400"/>
              <a:ext cx="762000" cy="6858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1050"/>
            </a:p>
          </p:txBody>
        </p:sp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029200" y="1600200"/>
              <a:ext cx="850557" cy="839216"/>
            </a:xfrm>
            <a:prstGeom prst="rect">
              <a:avLst/>
            </a:prstGeom>
          </p:spPr>
        </p:pic>
        <p:sp>
          <p:nvSpPr>
            <p:cNvPr id="10" name="Line 24"/>
            <p:cNvSpPr>
              <a:spLocks noChangeShapeType="1"/>
            </p:cNvSpPr>
            <p:nvPr/>
          </p:nvSpPr>
          <p:spPr bwMode="auto">
            <a:xfrm flipH="1" flipV="1">
              <a:off x="7696200" y="2286000"/>
              <a:ext cx="381000" cy="533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1050"/>
            </a:p>
          </p:txBody>
        </p:sp>
        <p:sp>
          <p:nvSpPr>
            <p:cNvPr id="3" name="TextBox 2"/>
            <p:cNvSpPr txBox="1"/>
            <p:nvPr/>
          </p:nvSpPr>
          <p:spPr>
            <a:xfrm>
              <a:off x="7848600" y="1981200"/>
              <a:ext cx="450483" cy="74744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100" i="1" dirty="0"/>
                <a:t>T</a:t>
              </a:r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5690080" y="2286000"/>
              <a:ext cx="987264" cy="74744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100" dirty="0"/>
                <a:t> </a:t>
              </a:r>
              <a:r>
                <a:rPr lang="en-US" sz="2100" i="1" dirty="0">
                  <a:sym typeface="Symbol"/>
                </a:rPr>
                <a:t>,  </a:t>
              </a:r>
              <a:endParaRPr lang="en-US" sz="2100" dirty="0"/>
            </a:p>
          </p:txBody>
        </p:sp>
      </p:grpSp>
      <p:sp>
        <p:nvSpPr>
          <p:cNvPr id="14" name="TextBox 13"/>
          <p:cNvSpPr txBox="1"/>
          <p:nvPr/>
        </p:nvSpPr>
        <p:spPr>
          <a:xfrm>
            <a:off x="7845857" y="409590"/>
            <a:ext cx="5469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i="1" dirty="0"/>
              <a:t>F</a:t>
            </a:r>
            <a:r>
              <a:rPr lang="en-US" sz="1800" baseline="-25000" dirty="0"/>
              <a:t>CR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2489337" y="4253022"/>
            <a:ext cx="4001058" cy="627321"/>
          </a:xfrm>
          <a:prstGeom prst="roundRect">
            <a:avLst/>
          </a:prstGeom>
          <a:noFill/>
          <a:ln w="1905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800" dirty="0">
                <a:solidFill>
                  <a:srgbClr val="000000"/>
                </a:solidFill>
              </a:rPr>
              <a:t>Efficient realization via </a:t>
            </a:r>
            <a:r>
              <a:rPr lang="en-US" sz="1800" smtClean="0">
                <a:solidFill>
                  <a:srgbClr val="000000"/>
                </a:solidFill>
              </a:rPr>
              <a:t>Bitcoin scripts</a:t>
            </a:r>
            <a:endParaRPr lang="en-US" sz="1800" dirty="0">
              <a:solidFill>
                <a:srgbClr val="000000"/>
              </a:solidFill>
            </a:endParaRPr>
          </a:p>
        </p:txBody>
      </p:sp>
      <p:pic>
        <p:nvPicPr>
          <p:cNvPr id="18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51536" y="1584829"/>
            <a:ext cx="685115" cy="7073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6" descr="http://abovethelaw.com/uploads/2012/05/mean-boy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40239" y="1559095"/>
            <a:ext cx="487370" cy="86026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029955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9" name="Rectangle 27"/>
          <p:cNvSpPr>
            <a:spLocks/>
          </p:cNvSpPr>
          <p:nvPr/>
        </p:nvSpPr>
        <p:spPr bwMode="auto">
          <a:xfrm>
            <a:off x="648586" y="-85972"/>
            <a:ext cx="7846828" cy="7965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 algn="ctr" defTabSz="616744"/>
            <a:r>
              <a:rPr lang="en-US" sz="3750" dirty="0">
                <a:solidFill>
                  <a:srgbClr val="0000FF"/>
                </a:solidFill>
                <a:latin typeface="+mj-lt"/>
                <a:sym typeface="Chalkboard" charset="0"/>
              </a:rPr>
              <a:t>Secure Computation </a:t>
            </a:r>
            <a:r>
              <a:rPr lang="en-US" sz="3750" dirty="0">
                <a:solidFill>
                  <a:srgbClr val="008000"/>
                </a:solidFill>
                <a:latin typeface="+mj-lt"/>
                <a:sym typeface="Chalkboard" charset="0"/>
              </a:rPr>
              <a:t>with Penalties</a:t>
            </a:r>
            <a:endParaRPr lang="en-US" sz="2700" dirty="0">
              <a:solidFill>
                <a:srgbClr val="008000"/>
              </a:solidFill>
              <a:latin typeface="+mj-lt"/>
              <a:sym typeface="Chalkboard" charset="0"/>
            </a:endParaRPr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1428750" y="652575"/>
            <a:ext cx="6566934" cy="4743450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Helvetica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Helvetica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Helvetica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Helvetica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Helvetica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100" dirty="0">
                <a:latin typeface="+mn-lt"/>
              </a:rPr>
              <a:t>Honest parties submit</a:t>
            </a:r>
          </a:p>
          <a:p>
            <a:pPr lvl="1"/>
            <a:r>
              <a:rPr lang="en-US" sz="1800" dirty="0">
                <a:latin typeface="+mn-lt"/>
              </a:rPr>
              <a:t>Inputs</a:t>
            </a:r>
          </a:p>
          <a:p>
            <a:pPr lvl="1"/>
            <a:r>
              <a:rPr lang="en-US" sz="1800" dirty="0">
                <a:solidFill>
                  <a:srgbClr val="008000"/>
                </a:solidFill>
                <a:latin typeface="+mn-lt"/>
              </a:rPr>
              <a:t>Deposit: coins(</a:t>
            </a:r>
            <a:r>
              <a:rPr lang="en-US" sz="1800" i="1" dirty="0">
                <a:solidFill>
                  <a:srgbClr val="008000"/>
                </a:solidFill>
                <a:latin typeface="+mn-lt"/>
              </a:rPr>
              <a:t>d</a:t>
            </a:r>
            <a:r>
              <a:rPr lang="en-US" sz="1800" dirty="0">
                <a:solidFill>
                  <a:srgbClr val="008000"/>
                </a:solidFill>
                <a:latin typeface="+mn-lt"/>
              </a:rPr>
              <a:t>)</a:t>
            </a:r>
          </a:p>
          <a:p>
            <a:r>
              <a:rPr lang="en-US" sz="2100" dirty="0">
                <a:latin typeface="+mn-lt"/>
              </a:rPr>
              <a:t>Ideal adversary </a:t>
            </a:r>
            <a:r>
              <a:rPr lang="en-US" sz="2100" dirty="0" smtClean="0">
                <a:latin typeface="+mn-lt"/>
              </a:rPr>
              <a:t>S submits</a:t>
            </a:r>
            <a:endParaRPr lang="en-US" sz="2100" dirty="0">
              <a:latin typeface="+mn-lt"/>
            </a:endParaRPr>
          </a:p>
          <a:p>
            <a:pPr lvl="1"/>
            <a:r>
              <a:rPr lang="en-US" sz="1800" dirty="0">
                <a:latin typeface="+mn-lt"/>
              </a:rPr>
              <a:t>Inputs of corrupt parties</a:t>
            </a:r>
          </a:p>
          <a:p>
            <a:pPr lvl="1"/>
            <a:r>
              <a:rPr lang="en-US" sz="1800" dirty="0">
                <a:solidFill>
                  <a:srgbClr val="008000"/>
                </a:solidFill>
                <a:latin typeface="+mn-lt"/>
              </a:rPr>
              <a:t>Penalty deposit: coins(</a:t>
            </a:r>
            <a:r>
              <a:rPr lang="en-US" sz="1800" i="1" dirty="0">
                <a:solidFill>
                  <a:srgbClr val="008000"/>
                </a:solidFill>
                <a:latin typeface="+mn-lt"/>
              </a:rPr>
              <a:t>x</a:t>
            </a:r>
            <a:r>
              <a:rPr lang="en-US" sz="1800" dirty="0">
                <a:solidFill>
                  <a:srgbClr val="008000"/>
                </a:solidFill>
                <a:latin typeface="+mn-lt"/>
              </a:rPr>
              <a:t>)</a:t>
            </a:r>
          </a:p>
          <a:p>
            <a:r>
              <a:rPr lang="en-US" sz="2100" dirty="0">
                <a:latin typeface="+mn-lt"/>
              </a:rPr>
              <a:t>Functionality </a:t>
            </a:r>
            <a:r>
              <a:rPr lang="en-US" sz="2100" i="1" dirty="0" smtClean="0">
                <a:latin typeface="+mn-lt"/>
              </a:rPr>
              <a:t>F*</a:t>
            </a:r>
            <a:r>
              <a:rPr lang="en-US" sz="2100" dirty="0" smtClean="0">
                <a:latin typeface="+mn-lt"/>
              </a:rPr>
              <a:t> </a:t>
            </a:r>
            <a:r>
              <a:rPr lang="en-US" sz="2100" dirty="0">
                <a:latin typeface="+mn-lt"/>
              </a:rPr>
              <a:t>does:</a:t>
            </a:r>
          </a:p>
          <a:p>
            <a:pPr lvl="1"/>
            <a:r>
              <a:rPr lang="en-US" sz="1800" dirty="0">
                <a:solidFill>
                  <a:srgbClr val="008000"/>
                </a:solidFill>
                <a:latin typeface="+mn-lt"/>
              </a:rPr>
              <a:t>Return coins(</a:t>
            </a:r>
            <a:r>
              <a:rPr lang="en-US" sz="1800" i="1" dirty="0">
                <a:solidFill>
                  <a:srgbClr val="008000"/>
                </a:solidFill>
                <a:latin typeface="+mn-lt"/>
              </a:rPr>
              <a:t>d</a:t>
            </a:r>
            <a:r>
              <a:rPr lang="en-US" sz="1800" dirty="0">
                <a:solidFill>
                  <a:srgbClr val="008000"/>
                </a:solidFill>
                <a:latin typeface="+mn-lt"/>
              </a:rPr>
              <a:t>) to each honest party</a:t>
            </a:r>
          </a:p>
          <a:p>
            <a:pPr lvl="1"/>
            <a:r>
              <a:rPr lang="en-US" sz="1800" dirty="0">
                <a:latin typeface="+mn-lt"/>
              </a:rPr>
              <a:t>Deliver output to </a:t>
            </a:r>
            <a:r>
              <a:rPr lang="en-US" sz="1800" i="1" dirty="0">
                <a:latin typeface="+mn-lt"/>
              </a:rPr>
              <a:t>S</a:t>
            </a:r>
            <a:r>
              <a:rPr lang="en-US" sz="1800" dirty="0">
                <a:latin typeface="+mn-lt"/>
              </a:rPr>
              <a:t> </a:t>
            </a:r>
            <a:r>
              <a:rPr lang="en-US" sz="1800" dirty="0" err="1">
                <a:solidFill>
                  <a:srgbClr val="008000"/>
                </a:solidFill>
                <a:latin typeface="+mn-lt"/>
              </a:rPr>
              <a:t>iff</a:t>
            </a:r>
            <a:r>
              <a:rPr lang="en-US" sz="1800" dirty="0">
                <a:solidFill>
                  <a:srgbClr val="008000"/>
                </a:solidFill>
                <a:latin typeface="+mn-lt"/>
              </a:rPr>
              <a:t> </a:t>
            </a:r>
            <a:r>
              <a:rPr lang="en-US" sz="1800" i="1" dirty="0">
                <a:solidFill>
                  <a:srgbClr val="008000"/>
                </a:solidFill>
                <a:latin typeface="+mn-lt"/>
              </a:rPr>
              <a:t>x = </a:t>
            </a:r>
            <a:r>
              <a:rPr lang="en-US" sz="1800" i="1" dirty="0" err="1">
                <a:solidFill>
                  <a:srgbClr val="008000"/>
                </a:solidFill>
                <a:latin typeface="+mn-lt"/>
              </a:rPr>
              <a:t>hq</a:t>
            </a:r>
            <a:r>
              <a:rPr lang="en-US" sz="1800" i="1" dirty="0">
                <a:solidFill>
                  <a:srgbClr val="008000"/>
                </a:solidFill>
                <a:latin typeface="+mn-lt"/>
              </a:rPr>
              <a:t> </a:t>
            </a:r>
            <a:r>
              <a:rPr lang="en-US" sz="1800" dirty="0">
                <a:solidFill>
                  <a:srgbClr val="008000"/>
                </a:solidFill>
                <a:latin typeface="+mn-lt"/>
              </a:rPr>
              <a:t> where </a:t>
            </a:r>
            <a:r>
              <a:rPr lang="en-US" sz="1800" i="1" dirty="0">
                <a:solidFill>
                  <a:srgbClr val="008000"/>
                </a:solidFill>
                <a:latin typeface="+mn-lt"/>
              </a:rPr>
              <a:t>h</a:t>
            </a:r>
            <a:r>
              <a:rPr lang="en-US" sz="1800" dirty="0">
                <a:solidFill>
                  <a:srgbClr val="008000"/>
                </a:solidFill>
                <a:latin typeface="+mn-lt"/>
              </a:rPr>
              <a:t> = #honest parties</a:t>
            </a:r>
          </a:p>
          <a:p>
            <a:pPr lvl="2"/>
            <a:r>
              <a:rPr lang="en-US" sz="1650" dirty="0">
                <a:latin typeface="+mn-lt"/>
              </a:rPr>
              <a:t>If S returns abort, </a:t>
            </a:r>
            <a:r>
              <a:rPr lang="en-US" sz="1650" dirty="0">
                <a:solidFill>
                  <a:srgbClr val="008000"/>
                </a:solidFill>
                <a:latin typeface="+mn-lt"/>
              </a:rPr>
              <a:t>send coins(</a:t>
            </a:r>
            <a:r>
              <a:rPr lang="en-US" sz="1650" i="1" dirty="0">
                <a:solidFill>
                  <a:srgbClr val="008000"/>
                </a:solidFill>
                <a:latin typeface="+mn-lt"/>
              </a:rPr>
              <a:t>q</a:t>
            </a:r>
            <a:r>
              <a:rPr lang="en-US" sz="1650" dirty="0">
                <a:solidFill>
                  <a:srgbClr val="008000"/>
                </a:solidFill>
                <a:latin typeface="+mn-lt"/>
              </a:rPr>
              <a:t>) to each honest party</a:t>
            </a:r>
          </a:p>
          <a:p>
            <a:pPr lvl="2"/>
            <a:r>
              <a:rPr lang="en-US" sz="1650" dirty="0">
                <a:latin typeface="+mn-lt"/>
              </a:rPr>
              <a:t>If S returns continue, send output to each honest party </a:t>
            </a:r>
            <a:r>
              <a:rPr lang="en-US" sz="1650" dirty="0">
                <a:solidFill>
                  <a:srgbClr val="008000"/>
                </a:solidFill>
                <a:latin typeface="+mn-lt"/>
              </a:rPr>
              <a:t>and return coins(</a:t>
            </a:r>
            <a:r>
              <a:rPr lang="en-US" sz="1650" i="1" dirty="0">
                <a:solidFill>
                  <a:srgbClr val="008000"/>
                </a:solidFill>
                <a:latin typeface="+mn-lt"/>
              </a:rPr>
              <a:t>x</a:t>
            </a:r>
            <a:r>
              <a:rPr lang="en-US" sz="1650" dirty="0">
                <a:solidFill>
                  <a:srgbClr val="008000"/>
                </a:solidFill>
                <a:latin typeface="+mn-lt"/>
              </a:rPr>
              <a:t>) to </a:t>
            </a:r>
            <a:r>
              <a:rPr lang="en-US" sz="1650" i="1" dirty="0">
                <a:solidFill>
                  <a:srgbClr val="008000"/>
                </a:solidFill>
                <a:latin typeface="+mn-lt"/>
              </a:rPr>
              <a:t>S</a:t>
            </a:r>
          </a:p>
          <a:p>
            <a:pPr lvl="1"/>
            <a:r>
              <a:rPr lang="en-US" sz="1800" dirty="0">
                <a:solidFill>
                  <a:srgbClr val="008000"/>
                </a:solidFill>
                <a:latin typeface="+mn-lt"/>
              </a:rPr>
              <a:t>If </a:t>
            </a:r>
            <a:r>
              <a:rPr lang="en-US" sz="1800" i="1" dirty="0">
                <a:solidFill>
                  <a:srgbClr val="008000"/>
                </a:solidFill>
                <a:latin typeface="+mn-lt"/>
              </a:rPr>
              <a:t>x != </a:t>
            </a:r>
            <a:r>
              <a:rPr lang="en-US" sz="1800" i="1" dirty="0" err="1">
                <a:solidFill>
                  <a:srgbClr val="008000"/>
                </a:solidFill>
                <a:latin typeface="+mn-lt"/>
              </a:rPr>
              <a:t>hq</a:t>
            </a:r>
            <a:r>
              <a:rPr lang="en-US" sz="1800" dirty="0">
                <a:solidFill>
                  <a:srgbClr val="008000"/>
                </a:solidFill>
                <a:latin typeface="+mn-lt"/>
              </a:rPr>
              <a:t>, then send output to all parties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629400" y="906846"/>
            <a:ext cx="453970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100" i="1" dirty="0" smtClean="0">
                <a:solidFill>
                  <a:srgbClr val="008000"/>
                </a:solidFill>
              </a:rPr>
              <a:t>F*</a:t>
            </a:r>
            <a:endParaRPr lang="en-US" sz="2100" dirty="0">
              <a:solidFill>
                <a:srgbClr val="008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143500" y="2065035"/>
            <a:ext cx="2478564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100" i="1" dirty="0">
                <a:solidFill>
                  <a:srgbClr val="3366FF"/>
                </a:solidFill>
              </a:rPr>
              <a:t>q</a:t>
            </a:r>
            <a:r>
              <a:rPr lang="en-US" sz="2100" dirty="0">
                <a:solidFill>
                  <a:srgbClr val="3366FF"/>
                </a:solidFill>
              </a:rPr>
              <a:t> = penalty amount</a:t>
            </a:r>
          </a:p>
        </p:txBody>
      </p:sp>
      <p:pic>
        <p:nvPicPr>
          <p:cNvPr id="7" name="Picture 30"/>
          <p:cNvPicPr>
            <a:picLocks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812420" y="710557"/>
            <a:ext cx="816980" cy="86389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9674015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9" name="Rectangle 27"/>
          <p:cNvSpPr>
            <a:spLocks/>
          </p:cNvSpPr>
          <p:nvPr/>
        </p:nvSpPr>
        <p:spPr bwMode="auto">
          <a:xfrm>
            <a:off x="1200150" y="31897"/>
            <a:ext cx="6858000" cy="7965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 algn="ctr" defTabSz="616744"/>
            <a:r>
              <a:rPr lang="en-US" sz="3750" dirty="0">
                <a:solidFill>
                  <a:schemeClr val="tx1"/>
                </a:solidFill>
                <a:latin typeface="+mj-lt"/>
                <a:sym typeface="Chalkboard" charset="0"/>
              </a:rPr>
              <a:t>Strategy</a:t>
            </a:r>
            <a:endParaRPr lang="en-US" sz="2700" dirty="0">
              <a:solidFill>
                <a:schemeClr val="tx1"/>
              </a:solidFill>
              <a:latin typeface="+mj-lt"/>
              <a:sym typeface="Chalkboard" charset="0"/>
            </a:endParaRPr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1257300" y="1657350"/>
            <a:ext cx="6286500" cy="2114550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Helvetica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Helvetica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Helvetica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Helvetica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Helvetica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100" dirty="0">
                <a:latin typeface="+mn-lt"/>
              </a:rPr>
              <a:t>Hybrid model with functionality </a:t>
            </a:r>
            <a:r>
              <a:rPr lang="en-US" sz="2100" i="1" dirty="0" smtClean="0">
                <a:latin typeface="+mn-lt"/>
              </a:rPr>
              <a:t>F’ </a:t>
            </a:r>
            <a:endParaRPr lang="en-US" sz="2100" i="1" dirty="0">
              <a:latin typeface="+mn-lt"/>
            </a:endParaRPr>
          </a:p>
          <a:p>
            <a:pPr lvl="1"/>
            <a:r>
              <a:rPr lang="en-US" sz="1800" dirty="0">
                <a:latin typeface="+mn-lt"/>
              </a:rPr>
              <a:t>Computes output of </a:t>
            </a:r>
            <a:r>
              <a:rPr lang="en-US" sz="1800" i="1" dirty="0" smtClean="0">
                <a:latin typeface="+mn-lt"/>
              </a:rPr>
              <a:t>f</a:t>
            </a:r>
            <a:r>
              <a:rPr lang="en-US" sz="1800" dirty="0" smtClean="0">
                <a:latin typeface="+mn-lt"/>
              </a:rPr>
              <a:t>, </a:t>
            </a:r>
            <a:r>
              <a:rPr lang="en-US" sz="1800" dirty="0">
                <a:latin typeface="+mn-lt"/>
              </a:rPr>
              <a:t>say z</a:t>
            </a:r>
          </a:p>
          <a:p>
            <a:pPr lvl="1"/>
            <a:r>
              <a:rPr lang="en-US" sz="1800" dirty="0">
                <a:latin typeface="+mn-lt"/>
              </a:rPr>
              <a:t>Secret share z into n additive shares </a:t>
            </a:r>
            <a:r>
              <a:rPr lang="en-US" sz="1800" i="1" dirty="0">
                <a:latin typeface="+mn-lt"/>
              </a:rPr>
              <a:t>sh</a:t>
            </a:r>
            <a:r>
              <a:rPr lang="en-US" sz="1800" baseline="-25000" dirty="0">
                <a:latin typeface="+mn-lt"/>
              </a:rPr>
              <a:t>1</a:t>
            </a:r>
            <a:r>
              <a:rPr lang="en-US" sz="1800" dirty="0">
                <a:latin typeface="+mn-lt"/>
              </a:rPr>
              <a:t>,…,</a:t>
            </a:r>
            <a:r>
              <a:rPr lang="en-US" sz="1800" i="1" dirty="0" err="1">
                <a:latin typeface="+mn-lt"/>
              </a:rPr>
              <a:t>sh</a:t>
            </a:r>
            <a:r>
              <a:rPr lang="en-US" sz="1800" baseline="-25000" dirty="0" err="1">
                <a:latin typeface="+mn-lt"/>
              </a:rPr>
              <a:t>n</a:t>
            </a:r>
            <a:endParaRPr lang="en-US" sz="1800" baseline="-25000" dirty="0">
              <a:latin typeface="+mn-lt"/>
            </a:endParaRPr>
          </a:p>
          <a:p>
            <a:pPr lvl="1"/>
            <a:r>
              <a:rPr lang="en-US" sz="1800" dirty="0">
                <a:latin typeface="+mn-lt"/>
              </a:rPr>
              <a:t>Computes commitments on shares</a:t>
            </a:r>
          </a:p>
          <a:p>
            <a:pPr lvl="2"/>
            <a:r>
              <a:rPr lang="en-US" sz="1650" i="1" dirty="0">
                <a:latin typeface="+mn-lt"/>
              </a:rPr>
              <a:t>c</a:t>
            </a:r>
            <a:r>
              <a:rPr lang="en-US" sz="1650" baseline="-25000" dirty="0">
                <a:latin typeface="+mn-lt"/>
              </a:rPr>
              <a:t>i</a:t>
            </a:r>
            <a:r>
              <a:rPr lang="en-US" sz="1650" dirty="0">
                <a:latin typeface="+mn-lt"/>
              </a:rPr>
              <a:t> = </a:t>
            </a:r>
            <a:r>
              <a:rPr lang="en-US" sz="1650" dirty="0">
                <a:solidFill>
                  <a:srgbClr val="0000FF"/>
                </a:solidFill>
                <a:latin typeface="+mn-lt"/>
              </a:rPr>
              <a:t>com</a:t>
            </a:r>
            <a:r>
              <a:rPr lang="en-US" sz="1650" dirty="0">
                <a:latin typeface="+mn-lt"/>
              </a:rPr>
              <a:t>(</a:t>
            </a:r>
            <a:r>
              <a:rPr lang="en-US" sz="1650" i="1" dirty="0" err="1">
                <a:latin typeface="+mn-lt"/>
              </a:rPr>
              <a:t>sh</a:t>
            </a:r>
            <a:r>
              <a:rPr lang="en-US" sz="1650" baseline="-25000" dirty="0" err="1">
                <a:latin typeface="+mn-lt"/>
              </a:rPr>
              <a:t>i</a:t>
            </a:r>
            <a:r>
              <a:rPr lang="en-US" sz="1650" dirty="0">
                <a:latin typeface="+mn-lt"/>
              </a:rPr>
              <a:t>; </a:t>
            </a:r>
            <a:r>
              <a:rPr lang="en-US" sz="1650" i="1" dirty="0" err="1">
                <a:latin typeface="+mn-lt"/>
              </a:rPr>
              <a:t>w</a:t>
            </a:r>
            <a:r>
              <a:rPr lang="en-US" sz="1650" baseline="-25000" dirty="0" err="1">
                <a:latin typeface="+mn-lt"/>
              </a:rPr>
              <a:t>i</a:t>
            </a:r>
            <a:r>
              <a:rPr lang="en-US" sz="1650" dirty="0">
                <a:latin typeface="+mn-lt"/>
              </a:rPr>
              <a:t>)  for every </a:t>
            </a:r>
            <a:r>
              <a:rPr lang="en-US" sz="1650" i="1" dirty="0" err="1">
                <a:latin typeface="+mn-lt"/>
              </a:rPr>
              <a:t>i</a:t>
            </a:r>
            <a:endParaRPr lang="en-US" sz="1650" i="1" dirty="0">
              <a:latin typeface="+mn-lt"/>
            </a:endParaRPr>
          </a:p>
          <a:p>
            <a:pPr lvl="1"/>
            <a:r>
              <a:rPr lang="en-US" sz="1800" dirty="0">
                <a:solidFill>
                  <a:srgbClr val="000000"/>
                </a:solidFill>
                <a:latin typeface="+mn-lt"/>
              </a:rPr>
              <a:t>Delivers output: </a:t>
            </a:r>
            <a:r>
              <a:rPr lang="en-US" sz="1800" dirty="0">
                <a:solidFill>
                  <a:srgbClr val="008000"/>
                </a:solidFill>
                <a:latin typeface="+mn-lt"/>
              </a:rPr>
              <a:t>({</a:t>
            </a:r>
            <a:r>
              <a:rPr lang="en-US" sz="1800" i="1" dirty="0">
                <a:solidFill>
                  <a:srgbClr val="008000"/>
                </a:solidFill>
                <a:latin typeface="+mn-lt"/>
              </a:rPr>
              <a:t>c</a:t>
            </a:r>
            <a:r>
              <a:rPr lang="en-US" sz="1800" i="1" baseline="-25000" dirty="0">
                <a:solidFill>
                  <a:srgbClr val="008000"/>
                </a:solidFill>
                <a:latin typeface="+mn-lt"/>
              </a:rPr>
              <a:t>1</a:t>
            </a:r>
            <a:r>
              <a:rPr lang="en-US" sz="1800" i="1" dirty="0">
                <a:solidFill>
                  <a:srgbClr val="008000"/>
                </a:solidFill>
                <a:latin typeface="+mn-lt"/>
              </a:rPr>
              <a:t>,…,</a:t>
            </a:r>
            <a:r>
              <a:rPr lang="en-US" sz="1800" i="1" dirty="0" err="1">
                <a:solidFill>
                  <a:srgbClr val="008000"/>
                </a:solidFill>
                <a:latin typeface="+mn-lt"/>
              </a:rPr>
              <a:t>c</a:t>
            </a:r>
            <a:r>
              <a:rPr lang="en-US" sz="1800" i="1" baseline="-25000" dirty="0" err="1">
                <a:solidFill>
                  <a:srgbClr val="008000"/>
                </a:solidFill>
                <a:latin typeface="+mn-lt"/>
              </a:rPr>
              <a:t>n</a:t>
            </a:r>
            <a:r>
              <a:rPr lang="en-US" sz="1800" dirty="0">
                <a:solidFill>
                  <a:srgbClr val="008000"/>
                </a:solidFill>
                <a:latin typeface="+mn-lt"/>
              </a:rPr>
              <a:t>}, </a:t>
            </a:r>
            <a:r>
              <a:rPr lang="en-US" sz="1800" i="1" dirty="0">
                <a:solidFill>
                  <a:srgbClr val="008000"/>
                </a:solidFill>
                <a:latin typeface="+mn-lt"/>
              </a:rPr>
              <a:t>T</a:t>
            </a:r>
            <a:r>
              <a:rPr lang="en-US" sz="1800" baseline="-25000" dirty="0">
                <a:solidFill>
                  <a:srgbClr val="008000"/>
                </a:solidFill>
                <a:latin typeface="+mn-lt"/>
              </a:rPr>
              <a:t>i </a:t>
            </a:r>
            <a:r>
              <a:rPr lang="en-US" sz="1800" dirty="0">
                <a:solidFill>
                  <a:srgbClr val="008000"/>
                </a:solidFill>
                <a:latin typeface="+mn-lt"/>
              </a:rPr>
              <a:t>= (</a:t>
            </a:r>
            <a:r>
              <a:rPr lang="en-US" sz="1800" i="1" dirty="0" err="1">
                <a:solidFill>
                  <a:srgbClr val="008000"/>
                </a:solidFill>
                <a:latin typeface="+mn-lt"/>
              </a:rPr>
              <a:t>sh</a:t>
            </a:r>
            <a:r>
              <a:rPr lang="en-US" sz="1800" baseline="-25000" dirty="0" err="1">
                <a:solidFill>
                  <a:srgbClr val="008000"/>
                </a:solidFill>
                <a:latin typeface="+mn-lt"/>
              </a:rPr>
              <a:t>i</a:t>
            </a:r>
            <a:r>
              <a:rPr lang="en-US" sz="1800" dirty="0">
                <a:solidFill>
                  <a:srgbClr val="008000"/>
                </a:solidFill>
                <a:latin typeface="+mn-lt"/>
              </a:rPr>
              <a:t>, </a:t>
            </a:r>
            <a:r>
              <a:rPr lang="en-US" sz="1800" i="1" dirty="0" err="1">
                <a:solidFill>
                  <a:srgbClr val="008000"/>
                </a:solidFill>
                <a:latin typeface="+mn-lt"/>
              </a:rPr>
              <a:t>w</a:t>
            </a:r>
            <a:r>
              <a:rPr lang="en-US" sz="1800" baseline="-25000" dirty="0" err="1">
                <a:solidFill>
                  <a:srgbClr val="008000"/>
                </a:solidFill>
                <a:latin typeface="+mn-lt"/>
              </a:rPr>
              <a:t>i</a:t>
            </a:r>
            <a:r>
              <a:rPr lang="en-US" sz="1800" dirty="0">
                <a:solidFill>
                  <a:srgbClr val="008000"/>
                </a:solidFill>
                <a:latin typeface="+mn-lt"/>
              </a:rPr>
              <a:t>))</a:t>
            </a:r>
            <a:r>
              <a:rPr lang="en-US" sz="1800" dirty="0">
                <a:solidFill>
                  <a:srgbClr val="000000"/>
                </a:solidFill>
                <a:latin typeface="+mn-lt"/>
              </a:rPr>
              <a:t> to party </a:t>
            </a:r>
            <a:r>
              <a:rPr lang="en-US" sz="1800" i="1" dirty="0">
                <a:solidFill>
                  <a:srgbClr val="000000"/>
                </a:solidFill>
                <a:latin typeface="+mn-lt"/>
              </a:rPr>
              <a:t>P</a:t>
            </a:r>
            <a:r>
              <a:rPr lang="en-US" sz="1800" baseline="-25000" dirty="0">
                <a:solidFill>
                  <a:srgbClr val="000000"/>
                </a:solidFill>
                <a:latin typeface="+mn-lt"/>
              </a:rPr>
              <a:t>i</a:t>
            </a:r>
          </a:p>
          <a:p>
            <a:pPr lvl="1"/>
            <a:endParaRPr lang="en-US" sz="1800" baseline="-25000" dirty="0">
              <a:solidFill>
                <a:srgbClr val="000000"/>
              </a:solidFill>
              <a:latin typeface="+mn-lt"/>
            </a:endParaRPr>
          </a:p>
          <a:p>
            <a:pPr lvl="1"/>
            <a:endParaRPr lang="en-US" sz="1800" baseline="-25000" dirty="0">
              <a:solidFill>
                <a:srgbClr val="000000"/>
              </a:solidFill>
              <a:latin typeface="+mn-lt"/>
            </a:endParaRPr>
          </a:p>
          <a:p>
            <a:pPr marL="342900" lvl="1" indent="0">
              <a:buNone/>
            </a:pPr>
            <a:endParaRPr lang="en-US" sz="1800" baseline="-25000" dirty="0">
              <a:solidFill>
                <a:srgbClr val="000000"/>
              </a:solidFill>
              <a:latin typeface="+mn-lt"/>
            </a:endParaRPr>
          </a:p>
          <a:p>
            <a:pPr marL="342900" lvl="1" indent="0">
              <a:buNone/>
            </a:pPr>
            <a:endParaRPr lang="en-US" sz="1800" baseline="-25000" dirty="0">
              <a:solidFill>
                <a:srgbClr val="000000"/>
              </a:solidFill>
              <a:latin typeface="+mn-lt"/>
            </a:endParaRPr>
          </a:p>
          <a:p>
            <a:pPr marL="342900" lvl="1" indent="0">
              <a:buNone/>
            </a:pPr>
            <a:endParaRPr lang="en-US" sz="1800" baseline="-25000" dirty="0">
              <a:solidFill>
                <a:srgbClr val="000000"/>
              </a:solidFill>
              <a:latin typeface="+mn-lt"/>
            </a:endParaRPr>
          </a:p>
          <a:p>
            <a:pPr marL="342900" lvl="1" indent="0">
              <a:buNone/>
            </a:pPr>
            <a:endParaRPr lang="en-US" sz="1800" baseline="-25000" dirty="0">
              <a:solidFill>
                <a:srgbClr val="000000"/>
              </a:solidFill>
              <a:latin typeface="+mn-lt"/>
            </a:endParaRPr>
          </a:p>
          <a:p>
            <a:pPr marL="342900" lvl="1" indent="0">
              <a:buNone/>
            </a:pPr>
            <a:endParaRPr lang="en-US" sz="1800" baseline="-25000" dirty="0">
              <a:solidFill>
                <a:srgbClr val="000000"/>
              </a:solidFill>
              <a:latin typeface="+mn-lt"/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1257300" y="885576"/>
            <a:ext cx="7202229" cy="622006"/>
          </a:xfrm>
          <a:prstGeom prst="roundRect">
            <a:avLst/>
          </a:prstGeom>
          <a:noFill/>
          <a:ln w="2540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 b="1" dirty="0">
                <a:ln w="1905"/>
                <a:solidFill>
                  <a:schemeClr val="tx1"/>
                </a:solidFill>
              </a:rPr>
              <a:t>Reduce fair secure computation to fair reconstruction</a:t>
            </a:r>
            <a:endParaRPr lang="en-US" sz="2100" dirty="0">
              <a:ln w="1905"/>
              <a:solidFill>
                <a:schemeClr val="tx1"/>
              </a:solidFill>
              <a:sym typeface="Symbol"/>
            </a:endParaRPr>
          </a:p>
        </p:txBody>
      </p:sp>
    </p:spTree>
    <p:extLst>
      <p:ext uri="{BB962C8B-B14F-4D97-AF65-F5344CB8AC3E}">
        <p14:creationId xmlns:p14="http://schemas.microsoft.com/office/powerpoint/2010/main" val="18010436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9" name="Rectangle 27"/>
          <p:cNvSpPr>
            <a:spLocks/>
          </p:cNvSpPr>
          <p:nvPr/>
        </p:nvSpPr>
        <p:spPr bwMode="auto">
          <a:xfrm>
            <a:off x="1143000" y="57150"/>
            <a:ext cx="6858000" cy="7965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 algn="ctr" defTabSz="616744"/>
            <a:r>
              <a:rPr lang="en-US" sz="3750" dirty="0">
                <a:solidFill>
                  <a:srgbClr val="0000FF"/>
                </a:solidFill>
                <a:latin typeface="+mj-lt"/>
                <a:sym typeface="Chalkboard" charset="0"/>
              </a:rPr>
              <a:t>Two Party Fair Reconstruction</a:t>
            </a:r>
            <a:endParaRPr lang="en-US" sz="2700" dirty="0">
              <a:solidFill>
                <a:srgbClr val="0000FF"/>
              </a:solidFill>
              <a:latin typeface="+mj-lt"/>
              <a:sym typeface="Chalkboard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8650" y="1428750"/>
            <a:ext cx="4829175" cy="1714500"/>
          </a:xfrm>
          <a:prstGeom prst="rect">
            <a:avLst/>
          </a:prstGeom>
        </p:spPr>
      </p:pic>
      <p:sp>
        <p:nvSpPr>
          <p:cNvPr id="10" name="Rounded Rectangle 9"/>
          <p:cNvSpPr/>
          <p:nvPr/>
        </p:nvSpPr>
        <p:spPr>
          <a:xfrm>
            <a:off x="1318437" y="3429000"/>
            <a:ext cx="3253563" cy="1428750"/>
          </a:xfrm>
          <a:prstGeom prst="roundRect">
            <a:avLst/>
          </a:prstGeom>
          <a:solidFill>
            <a:srgbClr val="3366FF"/>
          </a:solidFill>
          <a:ln w="25400">
            <a:solidFill>
              <a:srgbClr val="3366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500" b="1" dirty="0">
                <a:ln w="1905"/>
                <a:solidFill>
                  <a:schemeClr val="bg1"/>
                </a:solidFill>
              </a:rPr>
              <a:t>“Abort” Attack</a:t>
            </a:r>
          </a:p>
          <a:p>
            <a:pPr marL="257175" indent="-257175">
              <a:buFont typeface="Arial"/>
              <a:buChar char="•"/>
            </a:pPr>
            <a:r>
              <a:rPr lang="en-US" sz="1500" i="1" dirty="0">
                <a:ln w="1905"/>
                <a:solidFill>
                  <a:schemeClr val="bg1"/>
                </a:solidFill>
                <a:sym typeface="Symbol"/>
              </a:rPr>
              <a:t>P</a:t>
            </a:r>
            <a:r>
              <a:rPr lang="en-US" sz="1500" baseline="-25000" dirty="0">
                <a:ln w="1905"/>
                <a:solidFill>
                  <a:schemeClr val="bg1"/>
                </a:solidFill>
                <a:sym typeface="Symbol"/>
              </a:rPr>
              <a:t>2</a:t>
            </a:r>
            <a:r>
              <a:rPr lang="en-US" sz="1500" dirty="0">
                <a:ln w="1905"/>
                <a:solidFill>
                  <a:schemeClr val="bg1"/>
                </a:solidFill>
                <a:sym typeface="Symbol"/>
              </a:rPr>
              <a:t> aborts without making its deposit but claims </a:t>
            </a:r>
            <a:r>
              <a:rPr lang="en-US" sz="1500" i="1" dirty="0">
                <a:ln w="1905"/>
                <a:solidFill>
                  <a:schemeClr val="bg1"/>
                </a:solidFill>
                <a:sym typeface="Symbol"/>
              </a:rPr>
              <a:t>P</a:t>
            </a:r>
            <a:r>
              <a:rPr lang="en-US" sz="1500" baseline="-25000" dirty="0">
                <a:ln w="1905"/>
                <a:solidFill>
                  <a:schemeClr val="bg1"/>
                </a:solidFill>
                <a:sym typeface="Symbol"/>
              </a:rPr>
              <a:t>1</a:t>
            </a:r>
            <a:r>
              <a:rPr lang="en-US" sz="1500" dirty="0">
                <a:ln w="1905"/>
                <a:solidFill>
                  <a:schemeClr val="bg1"/>
                </a:solidFill>
                <a:sym typeface="Symbol"/>
              </a:rPr>
              <a:t>’s deposit</a:t>
            </a:r>
          </a:p>
          <a:p>
            <a:pPr marL="257175" indent="-257175">
              <a:buFont typeface="Arial"/>
              <a:buChar char="•"/>
            </a:pPr>
            <a:r>
              <a:rPr lang="en-US" sz="1500" dirty="0">
                <a:ln w="1905"/>
                <a:solidFill>
                  <a:schemeClr val="bg1"/>
                </a:solidFill>
                <a:sym typeface="Symbol"/>
              </a:rPr>
              <a:t>Honest </a:t>
            </a:r>
            <a:r>
              <a:rPr lang="en-US" sz="1500" i="1" dirty="0">
                <a:ln w="1905"/>
                <a:solidFill>
                  <a:schemeClr val="bg1"/>
                </a:solidFill>
                <a:sym typeface="Symbol"/>
              </a:rPr>
              <a:t>P</a:t>
            </a:r>
            <a:r>
              <a:rPr lang="en-US" sz="1500" baseline="-25000" dirty="0">
                <a:ln w="1905"/>
                <a:solidFill>
                  <a:schemeClr val="bg1"/>
                </a:solidFill>
                <a:sym typeface="Symbol"/>
              </a:rPr>
              <a:t>1</a:t>
            </a:r>
            <a:r>
              <a:rPr lang="en-US" sz="1500" dirty="0">
                <a:ln w="1905"/>
                <a:solidFill>
                  <a:schemeClr val="bg1"/>
                </a:solidFill>
                <a:sym typeface="Symbol"/>
              </a:rPr>
              <a:t> loses money (although it learns output)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4800600" y="800100"/>
            <a:ext cx="3567223" cy="4171950"/>
            <a:chOff x="4876799" y="1066800"/>
            <a:chExt cx="4756297" cy="5562600"/>
          </a:xfrm>
        </p:grpSpPr>
        <p:grpSp>
          <p:nvGrpSpPr>
            <p:cNvPr id="16" name="Group 15"/>
            <p:cNvGrpSpPr/>
            <p:nvPr/>
          </p:nvGrpSpPr>
          <p:grpSpPr>
            <a:xfrm>
              <a:off x="4876799" y="1066800"/>
              <a:ext cx="4756297" cy="5562600"/>
              <a:chOff x="4876799" y="1066800"/>
              <a:chExt cx="4756297" cy="5562600"/>
            </a:xfrm>
          </p:grpSpPr>
          <p:pic>
            <p:nvPicPr>
              <p:cNvPr id="17" name="Picture 16"/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791200" y="1143000"/>
                <a:ext cx="2549525" cy="838200"/>
              </a:xfrm>
              <a:prstGeom prst="rect">
                <a:avLst/>
              </a:prstGeom>
            </p:spPr>
          </p:pic>
          <p:grpSp>
            <p:nvGrpSpPr>
              <p:cNvPr id="18" name="Group 17"/>
              <p:cNvGrpSpPr/>
              <p:nvPr/>
            </p:nvGrpSpPr>
            <p:grpSpPr>
              <a:xfrm>
                <a:off x="4876799" y="1066800"/>
                <a:ext cx="4756297" cy="5562600"/>
                <a:chOff x="4876799" y="1066800"/>
                <a:chExt cx="4756297" cy="5562600"/>
              </a:xfrm>
            </p:grpSpPr>
            <p:sp>
              <p:nvSpPr>
                <p:cNvPr id="19" name="Rounded Rectangle 18"/>
                <p:cNvSpPr/>
                <p:nvPr/>
              </p:nvSpPr>
              <p:spPr>
                <a:xfrm>
                  <a:off x="5334000" y="1905000"/>
                  <a:ext cx="3657600" cy="2057400"/>
                </a:xfrm>
                <a:prstGeom prst="roundRect">
                  <a:avLst/>
                </a:prstGeom>
                <a:noFill/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1800" dirty="0">
                      <a:solidFill>
                        <a:srgbClr val="008000"/>
                      </a:solidFill>
                    </a:rPr>
                    <a:t>denotes</a:t>
                  </a:r>
                </a:p>
                <a:p>
                  <a:pPr algn="ctr"/>
                  <a:r>
                    <a:rPr lang="en-US" sz="1800" i="1" dirty="0">
                      <a:solidFill>
                        <a:srgbClr val="000000"/>
                      </a:solidFill>
                    </a:rPr>
                    <a:t>P</a:t>
                  </a:r>
                  <a:r>
                    <a:rPr lang="en-US" sz="1800" baseline="-25000" dirty="0">
                      <a:solidFill>
                        <a:srgbClr val="000000"/>
                      </a:solidFill>
                    </a:rPr>
                    <a:t>2</a:t>
                  </a:r>
                  <a:r>
                    <a:rPr lang="en-US" sz="1800" dirty="0">
                      <a:solidFill>
                        <a:srgbClr val="000000"/>
                      </a:solidFill>
                    </a:rPr>
                    <a:t> must reveal witness </a:t>
                  </a:r>
                  <a:r>
                    <a:rPr lang="en-US" sz="1800" i="1" dirty="0">
                      <a:solidFill>
                        <a:srgbClr val="000000"/>
                      </a:solidFill>
                    </a:rPr>
                    <a:t>T </a:t>
                  </a:r>
                  <a:r>
                    <a:rPr lang="en-US" sz="1800" dirty="0">
                      <a:solidFill>
                        <a:srgbClr val="000000"/>
                      </a:solidFill>
                    </a:rPr>
                    <a:t>= (</a:t>
                  </a:r>
                  <a:r>
                    <a:rPr lang="en-US" sz="1800" i="1" dirty="0" err="1">
                      <a:solidFill>
                        <a:srgbClr val="000000"/>
                      </a:solidFill>
                    </a:rPr>
                    <a:t>sh</a:t>
                  </a:r>
                  <a:r>
                    <a:rPr lang="en-US" sz="1800" dirty="0" err="1">
                      <a:solidFill>
                        <a:srgbClr val="000000"/>
                      </a:solidFill>
                    </a:rPr>
                    <a:t>,</a:t>
                  </a:r>
                  <a:r>
                    <a:rPr lang="en-US" sz="1800" i="1" dirty="0" err="1">
                      <a:solidFill>
                        <a:srgbClr val="000000"/>
                      </a:solidFill>
                    </a:rPr>
                    <a:t>w</a:t>
                  </a:r>
                  <a:r>
                    <a:rPr lang="en-US" sz="1800" dirty="0">
                      <a:solidFill>
                        <a:srgbClr val="000000"/>
                      </a:solidFill>
                    </a:rPr>
                    <a:t>) within time </a:t>
                  </a:r>
                  <a:r>
                    <a:rPr lang="en-US" sz="1800" i="1" dirty="0">
                      <a:solidFill>
                        <a:srgbClr val="000000"/>
                      </a:solidFill>
                      <a:sym typeface="Symbol"/>
                    </a:rPr>
                    <a:t></a:t>
                  </a:r>
                  <a:r>
                    <a:rPr lang="en-US" sz="1800" dirty="0">
                      <a:solidFill>
                        <a:srgbClr val="000000"/>
                      </a:solidFill>
                    </a:rPr>
                    <a:t> to claim coins(</a:t>
                  </a:r>
                  <a:r>
                    <a:rPr lang="en-US" sz="1800" i="1" dirty="0">
                      <a:solidFill>
                        <a:srgbClr val="000000"/>
                      </a:solidFill>
                    </a:rPr>
                    <a:t>q</a:t>
                  </a:r>
                  <a:r>
                    <a:rPr lang="en-US" sz="1800" dirty="0">
                      <a:solidFill>
                        <a:srgbClr val="000000"/>
                      </a:solidFill>
                    </a:rPr>
                    <a:t>) from </a:t>
                  </a:r>
                  <a:r>
                    <a:rPr lang="en-US" sz="1800" i="1" dirty="0">
                      <a:solidFill>
                        <a:srgbClr val="000000"/>
                      </a:solidFill>
                    </a:rPr>
                    <a:t>P</a:t>
                  </a:r>
                  <a:r>
                    <a:rPr lang="en-US" sz="1800" baseline="-25000" dirty="0">
                      <a:solidFill>
                        <a:srgbClr val="000000"/>
                      </a:solidFill>
                    </a:rPr>
                    <a:t>1</a:t>
                  </a:r>
                </a:p>
              </p:txBody>
            </p:sp>
            <p:sp>
              <p:nvSpPr>
                <p:cNvPr id="20" name="Rounded Rectangle 19"/>
                <p:cNvSpPr/>
                <p:nvPr/>
              </p:nvSpPr>
              <p:spPr>
                <a:xfrm>
                  <a:off x="5257800" y="1066800"/>
                  <a:ext cx="3810000" cy="2895600"/>
                </a:xfrm>
                <a:prstGeom prst="roundRect">
                  <a:avLst/>
                </a:prstGeom>
                <a:noFill/>
                <a:ln w="25400"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500" dirty="0">
                    <a:solidFill>
                      <a:schemeClr val="tx1"/>
                    </a:solidFill>
                    <a:sym typeface="Symbol"/>
                  </a:endParaRPr>
                </a:p>
              </p:txBody>
            </p:sp>
            <p:sp>
              <p:nvSpPr>
                <p:cNvPr id="21" name="Rounded Rectangle 20"/>
                <p:cNvSpPr/>
                <p:nvPr/>
              </p:nvSpPr>
              <p:spPr>
                <a:xfrm>
                  <a:off x="4876799" y="4191000"/>
                  <a:ext cx="4756297" cy="2438400"/>
                </a:xfrm>
                <a:prstGeom prst="roundRect">
                  <a:avLst/>
                </a:prstGeom>
                <a:solidFill>
                  <a:srgbClr val="FFC000"/>
                </a:solidFill>
                <a:ln w="25400"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1500" b="1" dirty="0">
                      <a:ln w="1905"/>
                      <a:solidFill>
                        <a:schemeClr val="tx1"/>
                      </a:solidFill>
                    </a:rPr>
                    <a:t>Secure computation with penalties</a:t>
                  </a:r>
                </a:p>
                <a:p>
                  <a:pPr marL="257175" indent="-257175">
                    <a:buFont typeface="Arial"/>
                    <a:buChar char="•"/>
                  </a:pPr>
                  <a:r>
                    <a:rPr lang="en-US" sz="1500" dirty="0">
                      <a:ln w="1905"/>
                      <a:solidFill>
                        <a:schemeClr val="tx1"/>
                      </a:solidFill>
                      <a:sym typeface="Symbol"/>
                    </a:rPr>
                    <a:t>Honest parties never have to lose coins</a:t>
                  </a:r>
                  <a:endParaRPr lang="en-US" sz="1500" dirty="0">
                    <a:solidFill>
                      <a:schemeClr val="tx1"/>
                    </a:solidFill>
                    <a:sym typeface="Symbol"/>
                  </a:endParaRPr>
                </a:p>
                <a:p>
                  <a:pPr marL="257175" indent="-257175">
                    <a:buFont typeface="Arial"/>
                    <a:buChar char="•"/>
                  </a:pPr>
                  <a:r>
                    <a:rPr lang="en-US" sz="1500" dirty="0">
                      <a:ln w="1905"/>
                      <a:solidFill>
                        <a:schemeClr val="tx1"/>
                      </a:solidFill>
                      <a:sym typeface="Symbol"/>
                    </a:rPr>
                    <a:t>If a party aborts after learning the output then every honest party is compensated</a:t>
                  </a:r>
                </a:p>
              </p:txBody>
            </p:sp>
          </p:grpSp>
        </p:grpSp>
        <p:pic>
          <p:nvPicPr>
            <p:cNvPr id="22" name="Picture 21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4956515" y="1448408"/>
              <a:ext cx="1135972" cy="903660"/>
            </a:xfrm>
            <a:prstGeom prst="rect">
              <a:avLst/>
            </a:prstGeom>
            <a:ln w="28575" cmpd="sng">
              <a:solidFill>
                <a:srgbClr val="FF0000"/>
              </a:solidFill>
              <a:prstDash val="sysDash"/>
            </a:ln>
          </p:spPr>
        </p:pic>
      </p:grpSp>
    </p:spTree>
    <p:extLst>
      <p:ext uri="{BB962C8B-B14F-4D97-AF65-F5344CB8AC3E}">
        <p14:creationId xmlns:p14="http://schemas.microsoft.com/office/powerpoint/2010/main" val="12774992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9" name="Rectangle 27"/>
          <p:cNvSpPr>
            <a:spLocks/>
          </p:cNvSpPr>
          <p:nvPr/>
        </p:nvSpPr>
        <p:spPr bwMode="auto">
          <a:xfrm>
            <a:off x="1143000" y="57150"/>
            <a:ext cx="6858000" cy="7965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 algn="ctr" defTabSz="616744"/>
            <a:r>
              <a:rPr lang="en-US" sz="3750" dirty="0">
                <a:solidFill>
                  <a:srgbClr val="0000FF"/>
                </a:solidFill>
                <a:latin typeface="+mj-lt"/>
                <a:sym typeface="Chalkboard" charset="0"/>
              </a:rPr>
              <a:t>Two Party Fair Reconstruction</a:t>
            </a:r>
            <a:endParaRPr lang="en-US" sz="2700" dirty="0">
              <a:solidFill>
                <a:srgbClr val="0000FF"/>
              </a:solidFill>
              <a:latin typeface="+mj-lt"/>
              <a:sym typeface="Chalkboard" charset="0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1143000" y="3257550"/>
            <a:ext cx="3429000" cy="1428750"/>
          </a:xfrm>
          <a:prstGeom prst="roundRect">
            <a:avLst/>
          </a:prstGeom>
          <a:solidFill>
            <a:srgbClr val="3366FF"/>
          </a:solidFill>
          <a:ln w="25400">
            <a:solidFill>
              <a:srgbClr val="3366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57175" indent="-257175">
              <a:buFont typeface="Arial"/>
              <a:buChar char="•"/>
            </a:pPr>
            <a:r>
              <a:rPr lang="en-US" sz="1500" dirty="0">
                <a:ln w="1905"/>
                <a:solidFill>
                  <a:schemeClr val="bg1"/>
                </a:solidFill>
                <a:sym typeface="Symbol"/>
              </a:rPr>
              <a:t>Deposits made top to bottom</a:t>
            </a:r>
          </a:p>
          <a:p>
            <a:pPr marL="257175" indent="-257175">
              <a:buFont typeface="Arial"/>
              <a:buChar char="•"/>
            </a:pPr>
            <a:r>
              <a:rPr lang="en-US" sz="1500" dirty="0">
                <a:ln w="1905"/>
                <a:solidFill>
                  <a:schemeClr val="bg1"/>
                </a:solidFill>
                <a:sym typeface="Symbol"/>
              </a:rPr>
              <a:t>Claims made in reverse direction</a:t>
            </a:r>
          </a:p>
          <a:p>
            <a:pPr marL="257175" indent="-257175">
              <a:buFont typeface="Arial"/>
              <a:buChar char="•"/>
            </a:pPr>
            <a:r>
              <a:rPr lang="en-US" sz="1500" dirty="0">
                <a:ln w="1905"/>
                <a:solidFill>
                  <a:schemeClr val="bg1"/>
                </a:solidFill>
                <a:sym typeface="Symbol"/>
              </a:rPr>
              <a:t>If </a:t>
            </a:r>
            <a:r>
              <a:rPr lang="en-US" sz="1500" i="1" dirty="0">
                <a:ln w="1905"/>
                <a:solidFill>
                  <a:schemeClr val="bg1"/>
                </a:solidFill>
                <a:sym typeface="Symbol"/>
              </a:rPr>
              <a:t>P</a:t>
            </a:r>
            <a:r>
              <a:rPr lang="en-US" sz="1500" baseline="-25000" dirty="0">
                <a:ln w="1905"/>
                <a:solidFill>
                  <a:schemeClr val="bg1"/>
                </a:solidFill>
                <a:sym typeface="Symbol"/>
              </a:rPr>
              <a:t>1</a:t>
            </a:r>
            <a:r>
              <a:rPr lang="en-US" sz="1500" dirty="0">
                <a:ln w="1905"/>
                <a:solidFill>
                  <a:schemeClr val="bg1"/>
                </a:solidFill>
                <a:sym typeface="Symbol"/>
              </a:rPr>
              <a:t> claims the 2</a:t>
            </a:r>
            <a:r>
              <a:rPr lang="en-US" sz="1500" baseline="30000" dirty="0">
                <a:ln w="1905"/>
                <a:solidFill>
                  <a:schemeClr val="bg1"/>
                </a:solidFill>
                <a:sym typeface="Symbol"/>
              </a:rPr>
              <a:t>nd</a:t>
            </a:r>
            <a:r>
              <a:rPr lang="en-US" sz="1500" dirty="0">
                <a:ln w="1905"/>
                <a:solidFill>
                  <a:schemeClr val="bg1"/>
                </a:solidFill>
                <a:sym typeface="Symbol"/>
              </a:rPr>
              <a:t> deposit, then </a:t>
            </a:r>
            <a:r>
              <a:rPr lang="en-US" sz="1500" i="1" dirty="0">
                <a:ln w="1905"/>
                <a:solidFill>
                  <a:schemeClr val="bg1"/>
                </a:solidFill>
                <a:sym typeface="Symbol"/>
              </a:rPr>
              <a:t>P</a:t>
            </a:r>
            <a:r>
              <a:rPr lang="en-US" sz="1500" baseline="-25000" dirty="0">
                <a:ln w="1905"/>
                <a:solidFill>
                  <a:schemeClr val="bg1"/>
                </a:solidFill>
                <a:sym typeface="Symbol"/>
              </a:rPr>
              <a:t>2</a:t>
            </a:r>
            <a:r>
              <a:rPr lang="en-US" sz="1500" dirty="0">
                <a:ln w="1905"/>
                <a:solidFill>
                  <a:schemeClr val="bg1"/>
                </a:solidFill>
                <a:sym typeface="Symbol"/>
              </a:rPr>
              <a:t> can always claim the 1</a:t>
            </a:r>
            <a:r>
              <a:rPr lang="en-US" sz="1500" baseline="30000" dirty="0">
                <a:ln w="1905"/>
                <a:solidFill>
                  <a:schemeClr val="bg1"/>
                </a:solidFill>
                <a:sym typeface="Symbol"/>
              </a:rPr>
              <a:t>st</a:t>
            </a:r>
            <a:r>
              <a:rPr lang="en-US" sz="1500" dirty="0">
                <a:ln w="1905"/>
                <a:solidFill>
                  <a:schemeClr val="bg1"/>
                </a:solidFill>
                <a:sym typeface="Symbol"/>
              </a:rPr>
              <a:t> 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75213" y="1428750"/>
            <a:ext cx="3753987" cy="154305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85347" y="1085850"/>
            <a:ext cx="786653" cy="371475"/>
          </a:xfrm>
          <a:prstGeom prst="rect">
            <a:avLst/>
          </a:prstGeom>
        </p:spPr>
      </p:pic>
      <p:sp>
        <p:nvSpPr>
          <p:cNvPr id="12" name="Rounded Rectangle 11"/>
          <p:cNvSpPr/>
          <p:nvPr/>
        </p:nvSpPr>
        <p:spPr>
          <a:xfrm>
            <a:off x="3714750" y="971550"/>
            <a:ext cx="914400" cy="514350"/>
          </a:xfrm>
          <a:prstGeom prst="roundRect">
            <a:avLst/>
          </a:prstGeom>
          <a:noFill/>
          <a:ln w="2540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00" dirty="0">
              <a:solidFill>
                <a:schemeClr val="tx1"/>
              </a:solidFill>
              <a:sym typeface="Symbol"/>
            </a:endParaRPr>
          </a:p>
        </p:txBody>
      </p:sp>
      <p:grpSp>
        <p:nvGrpSpPr>
          <p:cNvPr id="24" name="Group 23"/>
          <p:cNvGrpSpPr/>
          <p:nvPr/>
        </p:nvGrpSpPr>
        <p:grpSpPr>
          <a:xfrm>
            <a:off x="4800600" y="800100"/>
            <a:ext cx="3556591" cy="4171950"/>
            <a:chOff x="4876799" y="1066800"/>
            <a:chExt cx="4742121" cy="5562600"/>
          </a:xfrm>
        </p:grpSpPr>
        <p:grpSp>
          <p:nvGrpSpPr>
            <p:cNvPr id="25" name="Group 24"/>
            <p:cNvGrpSpPr/>
            <p:nvPr/>
          </p:nvGrpSpPr>
          <p:grpSpPr>
            <a:xfrm>
              <a:off x="4876799" y="1066800"/>
              <a:ext cx="4742121" cy="5562600"/>
              <a:chOff x="4876799" y="1066800"/>
              <a:chExt cx="4742121" cy="5562600"/>
            </a:xfrm>
          </p:grpSpPr>
          <p:pic>
            <p:nvPicPr>
              <p:cNvPr id="27" name="Picture 26"/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5791200" y="1143000"/>
                <a:ext cx="2549525" cy="838200"/>
              </a:xfrm>
              <a:prstGeom prst="rect">
                <a:avLst/>
              </a:prstGeom>
            </p:spPr>
          </p:pic>
          <p:grpSp>
            <p:nvGrpSpPr>
              <p:cNvPr id="28" name="Group 27"/>
              <p:cNvGrpSpPr/>
              <p:nvPr/>
            </p:nvGrpSpPr>
            <p:grpSpPr>
              <a:xfrm>
                <a:off x="4876799" y="1066800"/>
                <a:ext cx="4742121" cy="5562600"/>
                <a:chOff x="4876799" y="1066800"/>
                <a:chExt cx="4742121" cy="5562600"/>
              </a:xfrm>
            </p:grpSpPr>
            <p:sp>
              <p:nvSpPr>
                <p:cNvPr id="29" name="Rounded Rectangle 28"/>
                <p:cNvSpPr/>
                <p:nvPr/>
              </p:nvSpPr>
              <p:spPr>
                <a:xfrm>
                  <a:off x="5334000" y="1905000"/>
                  <a:ext cx="3657600" cy="2057400"/>
                </a:xfrm>
                <a:prstGeom prst="roundRect">
                  <a:avLst/>
                </a:prstGeom>
                <a:noFill/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1800" dirty="0">
                      <a:solidFill>
                        <a:srgbClr val="008000"/>
                      </a:solidFill>
                    </a:rPr>
                    <a:t>denotes</a:t>
                  </a:r>
                </a:p>
                <a:p>
                  <a:pPr algn="ctr"/>
                  <a:r>
                    <a:rPr lang="en-US" sz="1800" i="1" dirty="0">
                      <a:solidFill>
                        <a:srgbClr val="000000"/>
                      </a:solidFill>
                    </a:rPr>
                    <a:t>P</a:t>
                  </a:r>
                  <a:r>
                    <a:rPr lang="en-US" sz="1800" baseline="-25000" dirty="0">
                      <a:solidFill>
                        <a:srgbClr val="000000"/>
                      </a:solidFill>
                    </a:rPr>
                    <a:t>2</a:t>
                  </a:r>
                  <a:r>
                    <a:rPr lang="en-US" sz="1800" dirty="0">
                      <a:solidFill>
                        <a:srgbClr val="000000"/>
                      </a:solidFill>
                    </a:rPr>
                    <a:t> must reveal witness </a:t>
                  </a:r>
                  <a:r>
                    <a:rPr lang="en-US" sz="1800" i="1" dirty="0">
                      <a:solidFill>
                        <a:srgbClr val="000000"/>
                      </a:solidFill>
                    </a:rPr>
                    <a:t>T </a:t>
                  </a:r>
                  <a:r>
                    <a:rPr lang="en-US" sz="1800" dirty="0">
                      <a:solidFill>
                        <a:srgbClr val="000000"/>
                      </a:solidFill>
                    </a:rPr>
                    <a:t>= (</a:t>
                  </a:r>
                  <a:r>
                    <a:rPr lang="en-US" sz="1800" i="1" dirty="0" err="1">
                      <a:solidFill>
                        <a:srgbClr val="000000"/>
                      </a:solidFill>
                    </a:rPr>
                    <a:t>sh</a:t>
                  </a:r>
                  <a:r>
                    <a:rPr lang="en-US" sz="1800" dirty="0" err="1">
                      <a:solidFill>
                        <a:srgbClr val="000000"/>
                      </a:solidFill>
                    </a:rPr>
                    <a:t>,</a:t>
                  </a:r>
                  <a:r>
                    <a:rPr lang="en-US" sz="1800" i="1" dirty="0" err="1">
                      <a:solidFill>
                        <a:srgbClr val="000000"/>
                      </a:solidFill>
                    </a:rPr>
                    <a:t>w</a:t>
                  </a:r>
                  <a:r>
                    <a:rPr lang="en-US" sz="1800" dirty="0">
                      <a:solidFill>
                        <a:srgbClr val="000000"/>
                      </a:solidFill>
                    </a:rPr>
                    <a:t>) within time </a:t>
                  </a:r>
                  <a:r>
                    <a:rPr lang="en-US" sz="1800" i="1" dirty="0">
                      <a:solidFill>
                        <a:srgbClr val="000000"/>
                      </a:solidFill>
                      <a:sym typeface="Symbol"/>
                    </a:rPr>
                    <a:t></a:t>
                  </a:r>
                  <a:r>
                    <a:rPr lang="en-US" sz="1800" dirty="0">
                      <a:solidFill>
                        <a:srgbClr val="000000"/>
                      </a:solidFill>
                    </a:rPr>
                    <a:t> to claim coins(</a:t>
                  </a:r>
                  <a:r>
                    <a:rPr lang="en-US" sz="1800" i="1" dirty="0">
                      <a:solidFill>
                        <a:srgbClr val="000000"/>
                      </a:solidFill>
                    </a:rPr>
                    <a:t>q</a:t>
                  </a:r>
                  <a:r>
                    <a:rPr lang="en-US" sz="1800" dirty="0">
                      <a:solidFill>
                        <a:srgbClr val="000000"/>
                      </a:solidFill>
                    </a:rPr>
                    <a:t>) from </a:t>
                  </a:r>
                  <a:r>
                    <a:rPr lang="en-US" sz="1800" i="1" dirty="0">
                      <a:solidFill>
                        <a:srgbClr val="000000"/>
                      </a:solidFill>
                    </a:rPr>
                    <a:t>P</a:t>
                  </a:r>
                  <a:r>
                    <a:rPr lang="en-US" sz="1800" baseline="-25000" dirty="0">
                      <a:solidFill>
                        <a:srgbClr val="000000"/>
                      </a:solidFill>
                    </a:rPr>
                    <a:t>1</a:t>
                  </a:r>
                </a:p>
              </p:txBody>
            </p:sp>
            <p:sp>
              <p:nvSpPr>
                <p:cNvPr id="30" name="Rounded Rectangle 29"/>
                <p:cNvSpPr/>
                <p:nvPr/>
              </p:nvSpPr>
              <p:spPr>
                <a:xfrm>
                  <a:off x="5257800" y="1066800"/>
                  <a:ext cx="3810000" cy="2895600"/>
                </a:xfrm>
                <a:prstGeom prst="roundRect">
                  <a:avLst/>
                </a:prstGeom>
                <a:noFill/>
                <a:ln w="25400"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500" dirty="0">
                    <a:solidFill>
                      <a:schemeClr val="tx1"/>
                    </a:solidFill>
                    <a:sym typeface="Symbol"/>
                  </a:endParaRPr>
                </a:p>
              </p:txBody>
            </p:sp>
            <p:sp>
              <p:nvSpPr>
                <p:cNvPr id="31" name="Rounded Rectangle 30"/>
                <p:cNvSpPr/>
                <p:nvPr/>
              </p:nvSpPr>
              <p:spPr>
                <a:xfrm>
                  <a:off x="4876799" y="4191000"/>
                  <a:ext cx="4742121" cy="2438400"/>
                </a:xfrm>
                <a:prstGeom prst="roundRect">
                  <a:avLst/>
                </a:prstGeom>
                <a:solidFill>
                  <a:srgbClr val="FFC000"/>
                </a:solidFill>
                <a:ln w="25400"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1500" b="1" dirty="0">
                      <a:ln w="1905"/>
                      <a:solidFill>
                        <a:schemeClr val="tx1"/>
                      </a:solidFill>
                    </a:rPr>
                    <a:t>Secure computation with penalties</a:t>
                  </a:r>
                </a:p>
                <a:p>
                  <a:pPr marL="257175" indent="-257175">
                    <a:buFont typeface="Arial"/>
                    <a:buChar char="•"/>
                  </a:pPr>
                  <a:r>
                    <a:rPr lang="en-US" sz="1500" dirty="0">
                      <a:ln w="1905"/>
                      <a:solidFill>
                        <a:schemeClr val="tx1"/>
                      </a:solidFill>
                      <a:sym typeface="Symbol"/>
                    </a:rPr>
                    <a:t>Honest parties never have to lose coins</a:t>
                  </a:r>
                  <a:endParaRPr lang="en-US" sz="1500" dirty="0">
                    <a:solidFill>
                      <a:schemeClr val="tx1"/>
                    </a:solidFill>
                    <a:sym typeface="Symbol"/>
                  </a:endParaRPr>
                </a:p>
                <a:p>
                  <a:pPr marL="257175" indent="-257175">
                    <a:buFont typeface="Arial"/>
                    <a:buChar char="•"/>
                  </a:pPr>
                  <a:r>
                    <a:rPr lang="en-US" sz="1500" dirty="0">
                      <a:ln w="1905"/>
                      <a:solidFill>
                        <a:schemeClr val="tx1"/>
                      </a:solidFill>
                      <a:sym typeface="Symbol"/>
                    </a:rPr>
                    <a:t>If a party aborts after learning the output then every honest party is compensated</a:t>
                  </a:r>
                </a:p>
              </p:txBody>
            </p:sp>
          </p:grpSp>
        </p:grpSp>
        <p:pic>
          <p:nvPicPr>
            <p:cNvPr id="26" name="Picture 25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4939052" y="1448408"/>
              <a:ext cx="1135972" cy="903660"/>
            </a:xfrm>
            <a:prstGeom prst="rect">
              <a:avLst/>
            </a:prstGeom>
            <a:ln w="28575" cmpd="sng">
              <a:solidFill>
                <a:srgbClr val="FF0000"/>
              </a:solidFill>
              <a:prstDash val="sysDash"/>
            </a:ln>
          </p:spPr>
        </p:pic>
      </p:grpSp>
    </p:spTree>
    <p:extLst>
      <p:ext uri="{BB962C8B-B14F-4D97-AF65-F5344CB8AC3E}">
        <p14:creationId xmlns:p14="http://schemas.microsoft.com/office/powerpoint/2010/main" val="20093922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9" name="Rectangle 27"/>
          <p:cNvSpPr>
            <a:spLocks/>
          </p:cNvSpPr>
          <p:nvPr/>
        </p:nvSpPr>
        <p:spPr bwMode="auto">
          <a:xfrm>
            <a:off x="1143000" y="57150"/>
            <a:ext cx="6858000" cy="7965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 algn="ctr" defTabSz="616744"/>
            <a:r>
              <a:rPr lang="en-US" sz="3750" i="1" dirty="0">
                <a:solidFill>
                  <a:srgbClr val="0000FF"/>
                </a:solidFill>
                <a:latin typeface="+mj-lt"/>
                <a:sym typeface="Chalkboard" charset="0"/>
              </a:rPr>
              <a:t>Three</a:t>
            </a:r>
            <a:r>
              <a:rPr lang="en-US" sz="3750" dirty="0">
                <a:solidFill>
                  <a:srgbClr val="0000FF"/>
                </a:solidFill>
                <a:latin typeface="+mj-lt"/>
                <a:sym typeface="Chalkboard" charset="0"/>
              </a:rPr>
              <a:t> Party Fair Reconstruction</a:t>
            </a:r>
            <a:endParaRPr lang="en-US" sz="2700" dirty="0">
              <a:solidFill>
                <a:srgbClr val="0000FF"/>
              </a:solidFill>
              <a:latin typeface="+mj-lt"/>
              <a:sym typeface="Chalkboard" charset="0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682032" y="3429000"/>
            <a:ext cx="3945234" cy="1485900"/>
          </a:xfrm>
          <a:prstGeom prst="roundRect">
            <a:avLst/>
          </a:prstGeom>
          <a:solidFill>
            <a:srgbClr val="3366FF"/>
          </a:solidFill>
          <a:ln w="25400">
            <a:solidFill>
              <a:srgbClr val="3366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500" b="1" dirty="0">
                <a:ln w="1905"/>
                <a:solidFill>
                  <a:schemeClr val="bg1"/>
                </a:solidFill>
                <a:sym typeface="Symbol"/>
              </a:rPr>
              <a:t>Malicious </a:t>
            </a:r>
            <a:r>
              <a:rPr lang="en-US" sz="1500" b="1" dirty="0" smtClean="0">
                <a:ln w="1905"/>
                <a:solidFill>
                  <a:schemeClr val="bg1"/>
                </a:solidFill>
                <a:sym typeface="Symbol"/>
              </a:rPr>
              <a:t>Coalitions</a:t>
            </a:r>
          </a:p>
          <a:p>
            <a:pPr algn="ctr"/>
            <a:endParaRPr lang="en-US" sz="800" b="1" dirty="0">
              <a:ln w="1905"/>
              <a:solidFill>
                <a:schemeClr val="bg1"/>
              </a:solidFill>
              <a:sym typeface="Symbol"/>
            </a:endParaRPr>
          </a:p>
          <a:p>
            <a:pPr marL="257175" indent="-257175">
              <a:buFont typeface="Arial"/>
              <a:buChar char="•"/>
            </a:pPr>
            <a:r>
              <a:rPr lang="en-US" sz="1500" dirty="0">
                <a:ln w="1905"/>
                <a:solidFill>
                  <a:schemeClr val="bg1"/>
                </a:solidFill>
                <a:sym typeface="Symbol"/>
              </a:rPr>
              <a:t>Coalition of </a:t>
            </a:r>
            <a:r>
              <a:rPr lang="en-US" sz="1500" i="1" dirty="0">
                <a:ln w="1905"/>
                <a:solidFill>
                  <a:schemeClr val="bg1"/>
                </a:solidFill>
                <a:sym typeface="Symbol"/>
              </a:rPr>
              <a:t>P</a:t>
            </a:r>
            <a:r>
              <a:rPr lang="en-US" sz="1500" baseline="-25000" dirty="0">
                <a:ln w="1905"/>
                <a:solidFill>
                  <a:schemeClr val="bg1"/>
                </a:solidFill>
                <a:sym typeface="Symbol"/>
              </a:rPr>
              <a:t>1</a:t>
            </a:r>
            <a:r>
              <a:rPr lang="en-US" sz="1500" dirty="0">
                <a:ln w="1905"/>
                <a:solidFill>
                  <a:schemeClr val="bg1"/>
                </a:solidFill>
                <a:sym typeface="Symbol"/>
              </a:rPr>
              <a:t> and </a:t>
            </a:r>
            <a:r>
              <a:rPr lang="en-US" sz="1500" i="1" dirty="0">
                <a:ln w="1905"/>
                <a:solidFill>
                  <a:schemeClr val="bg1"/>
                </a:solidFill>
                <a:sym typeface="Symbol"/>
              </a:rPr>
              <a:t>P</a:t>
            </a:r>
            <a:r>
              <a:rPr lang="en-US" sz="1500" baseline="-25000" dirty="0">
                <a:ln w="1905"/>
                <a:solidFill>
                  <a:schemeClr val="bg1"/>
                </a:solidFill>
                <a:sym typeface="Symbol"/>
              </a:rPr>
              <a:t>2</a:t>
            </a:r>
            <a:r>
              <a:rPr lang="en-US" sz="1500" dirty="0">
                <a:ln w="1905"/>
                <a:solidFill>
                  <a:schemeClr val="bg1"/>
                </a:solidFill>
                <a:sym typeface="Symbol"/>
              </a:rPr>
              <a:t> obtain </a:t>
            </a:r>
            <a:r>
              <a:rPr lang="en-US" sz="1500" i="1" dirty="0">
                <a:ln w="1905"/>
                <a:solidFill>
                  <a:schemeClr val="bg1"/>
                </a:solidFill>
                <a:sym typeface="Symbol"/>
              </a:rPr>
              <a:t>T</a:t>
            </a:r>
            <a:r>
              <a:rPr lang="en-US" sz="1500" baseline="-25000" dirty="0">
                <a:ln w="1905"/>
                <a:solidFill>
                  <a:schemeClr val="bg1"/>
                </a:solidFill>
                <a:sym typeface="Symbol"/>
              </a:rPr>
              <a:t>3</a:t>
            </a:r>
            <a:r>
              <a:rPr lang="en-US" sz="1500" dirty="0">
                <a:ln w="1905"/>
                <a:solidFill>
                  <a:schemeClr val="bg1"/>
                </a:solidFill>
                <a:sym typeface="Symbol"/>
              </a:rPr>
              <a:t> from </a:t>
            </a:r>
            <a:r>
              <a:rPr lang="en-US" sz="1500" i="1" dirty="0">
                <a:ln w="1905"/>
                <a:solidFill>
                  <a:schemeClr val="bg1"/>
                </a:solidFill>
                <a:sym typeface="Symbol"/>
              </a:rPr>
              <a:t>P</a:t>
            </a:r>
            <a:r>
              <a:rPr lang="en-US" sz="1500" baseline="-25000" dirty="0">
                <a:ln w="1905"/>
                <a:solidFill>
                  <a:schemeClr val="bg1"/>
                </a:solidFill>
                <a:sym typeface="Symbol"/>
              </a:rPr>
              <a:t>3</a:t>
            </a:r>
            <a:r>
              <a:rPr lang="en-US" sz="1500" dirty="0">
                <a:ln w="1905"/>
                <a:solidFill>
                  <a:schemeClr val="bg1"/>
                </a:solidFill>
                <a:sym typeface="Symbol"/>
              </a:rPr>
              <a:t> </a:t>
            </a:r>
          </a:p>
          <a:p>
            <a:pPr marL="257175" indent="-257175">
              <a:buFont typeface="Arial"/>
              <a:buChar char="•"/>
            </a:pPr>
            <a:r>
              <a:rPr lang="en-US" sz="1500" dirty="0">
                <a:ln w="1905"/>
                <a:solidFill>
                  <a:schemeClr val="bg1"/>
                </a:solidFill>
                <a:sym typeface="Symbol"/>
              </a:rPr>
              <a:t>Then </a:t>
            </a:r>
            <a:r>
              <a:rPr lang="en-US" sz="1500" i="1" dirty="0">
                <a:ln w="1905"/>
                <a:solidFill>
                  <a:schemeClr val="bg1"/>
                </a:solidFill>
                <a:sym typeface="Symbol"/>
              </a:rPr>
              <a:t>P</a:t>
            </a:r>
            <a:r>
              <a:rPr lang="en-US" sz="1500" baseline="-25000" dirty="0">
                <a:ln w="1905"/>
                <a:solidFill>
                  <a:schemeClr val="bg1"/>
                </a:solidFill>
                <a:sym typeface="Symbol"/>
              </a:rPr>
              <a:t>2</a:t>
            </a:r>
            <a:r>
              <a:rPr lang="en-US" sz="1500" dirty="0">
                <a:ln w="1905"/>
                <a:solidFill>
                  <a:schemeClr val="bg1"/>
                </a:solidFill>
                <a:sym typeface="Symbol"/>
              </a:rPr>
              <a:t> does not claim 1</a:t>
            </a:r>
            <a:r>
              <a:rPr lang="en-US" sz="1500" baseline="30000" dirty="0">
                <a:ln w="1905"/>
                <a:solidFill>
                  <a:schemeClr val="bg1"/>
                </a:solidFill>
                <a:sym typeface="Symbol"/>
              </a:rPr>
              <a:t>st</a:t>
            </a:r>
            <a:r>
              <a:rPr lang="en-US" sz="1500" dirty="0">
                <a:ln w="1905"/>
                <a:solidFill>
                  <a:schemeClr val="bg1"/>
                </a:solidFill>
                <a:sym typeface="Symbol"/>
              </a:rPr>
              <a:t> transaction</a:t>
            </a:r>
          </a:p>
          <a:p>
            <a:pPr marL="257175" indent="-257175">
              <a:buFont typeface="Arial"/>
              <a:buChar char="•"/>
            </a:pPr>
            <a:r>
              <a:rPr lang="en-US" sz="1500" i="1" dirty="0">
                <a:ln w="1905"/>
                <a:solidFill>
                  <a:schemeClr val="bg1"/>
                </a:solidFill>
                <a:sym typeface="Symbol"/>
              </a:rPr>
              <a:t>P</a:t>
            </a:r>
            <a:r>
              <a:rPr lang="en-US" sz="1500" baseline="-25000" dirty="0">
                <a:ln w="1905"/>
                <a:solidFill>
                  <a:schemeClr val="bg1"/>
                </a:solidFill>
                <a:sym typeface="Symbol"/>
              </a:rPr>
              <a:t>1</a:t>
            </a:r>
            <a:r>
              <a:rPr lang="en-US" sz="1500" dirty="0">
                <a:ln w="1905"/>
                <a:solidFill>
                  <a:schemeClr val="bg1"/>
                </a:solidFill>
                <a:sym typeface="Symbol"/>
              </a:rPr>
              <a:t>, </a:t>
            </a:r>
            <a:r>
              <a:rPr lang="en-US" sz="1500" i="1" dirty="0">
                <a:ln w="1905"/>
                <a:solidFill>
                  <a:schemeClr val="bg1"/>
                </a:solidFill>
                <a:sym typeface="Symbol"/>
              </a:rPr>
              <a:t>P</a:t>
            </a:r>
            <a:r>
              <a:rPr lang="en-US" sz="1500" baseline="-25000" dirty="0">
                <a:ln w="1905"/>
                <a:solidFill>
                  <a:schemeClr val="bg1"/>
                </a:solidFill>
                <a:sym typeface="Symbol"/>
              </a:rPr>
              <a:t>2</a:t>
            </a:r>
            <a:r>
              <a:rPr lang="en-US" sz="1500" dirty="0">
                <a:ln w="1905"/>
                <a:solidFill>
                  <a:schemeClr val="bg1"/>
                </a:solidFill>
                <a:sym typeface="Symbol"/>
              </a:rPr>
              <a:t> learn output but </a:t>
            </a:r>
            <a:r>
              <a:rPr lang="en-US" sz="1500" i="1" dirty="0">
                <a:ln w="1905"/>
                <a:solidFill>
                  <a:schemeClr val="bg1"/>
                </a:solidFill>
                <a:sym typeface="Symbol"/>
              </a:rPr>
              <a:t>P</a:t>
            </a:r>
            <a:r>
              <a:rPr lang="en-US" sz="1500" baseline="-25000" dirty="0">
                <a:ln w="1905"/>
                <a:solidFill>
                  <a:schemeClr val="bg1"/>
                </a:solidFill>
                <a:sym typeface="Symbol"/>
              </a:rPr>
              <a:t>3</a:t>
            </a:r>
            <a:r>
              <a:rPr lang="en-US" sz="1500" dirty="0">
                <a:ln w="1905"/>
                <a:solidFill>
                  <a:schemeClr val="bg1"/>
                </a:solidFill>
                <a:sym typeface="Symbol"/>
              </a:rPr>
              <a:t> is not compensated</a:t>
            </a:r>
          </a:p>
        </p:txBody>
      </p:sp>
      <p:sp>
        <p:nvSpPr>
          <p:cNvPr id="12" name="Rounded Rectangle 11"/>
          <p:cNvSpPr/>
          <p:nvPr/>
        </p:nvSpPr>
        <p:spPr>
          <a:xfrm>
            <a:off x="3314700" y="971550"/>
            <a:ext cx="1428750" cy="342900"/>
          </a:xfrm>
          <a:prstGeom prst="roundRect">
            <a:avLst/>
          </a:prstGeom>
          <a:noFill/>
          <a:ln w="2540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00" dirty="0">
              <a:solidFill>
                <a:schemeClr val="tx1"/>
              </a:solidFill>
              <a:sym typeface="Symbol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0100" y="1143000"/>
            <a:ext cx="4170066" cy="22860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00425" y="1028700"/>
            <a:ext cx="1200150" cy="228600"/>
          </a:xfrm>
          <a:prstGeom prst="rect">
            <a:avLst/>
          </a:prstGeom>
        </p:spPr>
      </p:pic>
      <p:grpSp>
        <p:nvGrpSpPr>
          <p:cNvPr id="20" name="Group 19"/>
          <p:cNvGrpSpPr/>
          <p:nvPr/>
        </p:nvGrpSpPr>
        <p:grpSpPr>
          <a:xfrm>
            <a:off x="4800600" y="800100"/>
            <a:ext cx="3556591" cy="4171950"/>
            <a:chOff x="4876799" y="1066800"/>
            <a:chExt cx="4742121" cy="5562600"/>
          </a:xfrm>
        </p:grpSpPr>
        <p:grpSp>
          <p:nvGrpSpPr>
            <p:cNvPr id="21" name="Group 20"/>
            <p:cNvGrpSpPr/>
            <p:nvPr/>
          </p:nvGrpSpPr>
          <p:grpSpPr>
            <a:xfrm>
              <a:off x="4876799" y="1066800"/>
              <a:ext cx="4742121" cy="5562600"/>
              <a:chOff x="4876799" y="1066800"/>
              <a:chExt cx="4742121" cy="5562600"/>
            </a:xfrm>
          </p:grpSpPr>
          <p:pic>
            <p:nvPicPr>
              <p:cNvPr id="23" name="Picture 22"/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5791200" y="1143000"/>
                <a:ext cx="2549525" cy="838200"/>
              </a:xfrm>
              <a:prstGeom prst="rect">
                <a:avLst/>
              </a:prstGeom>
            </p:spPr>
          </p:pic>
          <p:grpSp>
            <p:nvGrpSpPr>
              <p:cNvPr id="24" name="Group 23"/>
              <p:cNvGrpSpPr/>
              <p:nvPr/>
            </p:nvGrpSpPr>
            <p:grpSpPr>
              <a:xfrm>
                <a:off x="4876799" y="1066800"/>
                <a:ext cx="4742121" cy="5562600"/>
                <a:chOff x="4876799" y="1066800"/>
                <a:chExt cx="4742121" cy="5562600"/>
              </a:xfrm>
            </p:grpSpPr>
            <p:sp>
              <p:nvSpPr>
                <p:cNvPr id="25" name="Rounded Rectangle 24"/>
                <p:cNvSpPr/>
                <p:nvPr/>
              </p:nvSpPr>
              <p:spPr>
                <a:xfrm>
                  <a:off x="5334000" y="1905000"/>
                  <a:ext cx="3657600" cy="2057400"/>
                </a:xfrm>
                <a:prstGeom prst="roundRect">
                  <a:avLst/>
                </a:prstGeom>
                <a:noFill/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1800" dirty="0">
                      <a:solidFill>
                        <a:srgbClr val="008000"/>
                      </a:solidFill>
                    </a:rPr>
                    <a:t>denotes</a:t>
                  </a:r>
                </a:p>
                <a:p>
                  <a:pPr algn="ctr"/>
                  <a:r>
                    <a:rPr lang="en-US" sz="1800" i="1" dirty="0">
                      <a:solidFill>
                        <a:srgbClr val="000000"/>
                      </a:solidFill>
                    </a:rPr>
                    <a:t>P</a:t>
                  </a:r>
                  <a:r>
                    <a:rPr lang="en-US" sz="1800" baseline="-25000" dirty="0">
                      <a:solidFill>
                        <a:srgbClr val="000000"/>
                      </a:solidFill>
                    </a:rPr>
                    <a:t>2</a:t>
                  </a:r>
                  <a:r>
                    <a:rPr lang="en-US" sz="1800" dirty="0">
                      <a:solidFill>
                        <a:srgbClr val="000000"/>
                      </a:solidFill>
                    </a:rPr>
                    <a:t> must reveal witness </a:t>
                  </a:r>
                  <a:r>
                    <a:rPr lang="en-US" sz="1800" i="1" dirty="0">
                      <a:solidFill>
                        <a:srgbClr val="000000"/>
                      </a:solidFill>
                    </a:rPr>
                    <a:t>T </a:t>
                  </a:r>
                  <a:r>
                    <a:rPr lang="en-US" sz="1800" dirty="0">
                      <a:solidFill>
                        <a:srgbClr val="000000"/>
                      </a:solidFill>
                    </a:rPr>
                    <a:t>= (</a:t>
                  </a:r>
                  <a:r>
                    <a:rPr lang="en-US" sz="1800" i="1" dirty="0" err="1">
                      <a:solidFill>
                        <a:srgbClr val="000000"/>
                      </a:solidFill>
                    </a:rPr>
                    <a:t>sh</a:t>
                  </a:r>
                  <a:r>
                    <a:rPr lang="en-US" sz="1800" dirty="0" err="1">
                      <a:solidFill>
                        <a:srgbClr val="000000"/>
                      </a:solidFill>
                    </a:rPr>
                    <a:t>,</a:t>
                  </a:r>
                  <a:r>
                    <a:rPr lang="en-US" sz="1800" i="1" dirty="0" err="1">
                      <a:solidFill>
                        <a:srgbClr val="000000"/>
                      </a:solidFill>
                    </a:rPr>
                    <a:t>w</a:t>
                  </a:r>
                  <a:r>
                    <a:rPr lang="en-US" sz="1800" dirty="0">
                      <a:solidFill>
                        <a:srgbClr val="000000"/>
                      </a:solidFill>
                    </a:rPr>
                    <a:t>) within time </a:t>
                  </a:r>
                  <a:r>
                    <a:rPr lang="en-US" sz="1800" i="1" dirty="0">
                      <a:solidFill>
                        <a:srgbClr val="000000"/>
                      </a:solidFill>
                      <a:sym typeface="Symbol"/>
                    </a:rPr>
                    <a:t></a:t>
                  </a:r>
                  <a:r>
                    <a:rPr lang="en-US" sz="1800" dirty="0">
                      <a:solidFill>
                        <a:srgbClr val="000000"/>
                      </a:solidFill>
                    </a:rPr>
                    <a:t> to claim coins(</a:t>
                  </a:r>
                  <a:r>
                    <a:rPr lang="en-US" sz="1800" i="1" dirty="0">
                      <a:solidFill>
                        <a:srgbClr val="000000"/>
                      </a:solidFill>
                    </a:rPr>
                    <a:t>q</a:t>
                  </a:r>
                  <a:r>
                    <a:rPr lang="en-US" sz="1800" dirty="0">
                      <a:solidFill>
                        <a:srgbClr val="000000"/>
                      </a:solidFill>
                    </a:rPr>
                    <a:t>) from </a:t>
                  </a:r>
                  <a:r>
                    <a:rPr lang="en-US" sz="1800" i="1" dirty="0">
                      <a:solidFill>
                        <a:srgbClr val="000000"/>
                      </a:solidFill>
                    </a:rPr>
                    <a:t>P</a:t>
                  </a:r>
                  <a:r>
                    <a:rPr lang="en-US" sz="1800" baseline="-25000" dirty="0">
                      <a:solidFill>
                        <a:srgbClr val="000000"/>
                      </a:solidFill>
                    </a:rPr>
                    <a:t>1</a:t>
                  </a:r>
                </a:p>
              </p:txBody>
            </p:sp>
            <p:sp>
              <p:nvSpPr>
                <p:cNvPr id="26" name="Rounded Rectangle 25"/>
                <p:cNvSpPr/>
                <p:nvPr/>
              </p:nvSpPr>
              <p:spPr>
                <a:xfrm>
                  <a:off x="5257800" y="1066800"/>
                  <a:ext cx="3810000" cy="2895600"/>
                </a:xfrm>
                <a:prstGeom prst="roundRect">
                  <a:avLst/>
                </a:prstGeom>
                <a:noFill/>
                <a:ln w="25400"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500" dirty="0">
                    <a:solidFill>
                      <a:schemeClr val="tx1"/>
                    </a:solidFill>
                    <a:sym typeface="Symbol"/>
                  </a:endParaRPr>
                </a:p>
              </p:txBody>
            </p:sp>
            <p:sp>
              <p:nvSpPr>
                <p:cNvPr id="27" name="Rounded Rectangle 26"/>
                <p:cNvSpPr/>
                <p:nvPr/>
              </p:nvSpPr>
              <p:spPr>
                <a:xfrm>
                  <a:off x="4876799" y="4191000"/>
                  <a:ext cx="4742121" cy="2438400"/>
                </a:xfrm>
                <a:prstGeom prst="roundRect">
                  <a:avLst/>
                </a:prstGeom>
                <a:solidFill>
                  <a:srgbClr val="FFC000"/>
                </a:solidFill>
                <a:ln w="25400"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1500" b="1" dirty="0">
                      <a:ln w="1905"/>
                      <a:solidFill>
                        <a:schemeClr val="tx1"/>
                      </a:solidFill>
                    </a:rPr>
                    <a:t>Secure computation with penalties</a:t>
                  </a:r>
                </a:p>
                <a:p>
                  <a:pPr marL="257175" indent="-257175">
                    <a:buFont typeface="Arial"/>
                    <a:buChar char="•"/>
                  </a:pPr>
                  <a:r>
                    <a:rPr lang="en-US" sz="1500" dirty="0">
                      <a:ln w="1905"/>
                      <a:solidFill>
                        <a:schemeClr val="tx1"/>
                      </a:solidFill>
                      <a:sym typeface="Symbol"/>
                    </a:rPr>
                    <a:t>Honest parties never have to lose coins</a:t>
                  </a:r>
                  <a:endParaRPr lang="en-US" sz="1500" dirty="0">
                    <a:solidFill>
                      <a:schemeClr val="tx1"/>
                    </a:solidFill>
                    <a:sym typeface="Symbol"/>
                  </a:endParaRPr>
                </a:p>
                <a:p>
                  <a:pPr marL="257175" indent="-257175">
                    <a:buFont typeface="Arial"/>
                    <a:buChar char="•"/>
                  </a:pPr>
                  <a:r>
                    <a:rPr lang="en-US" sz="1500" dirty="0">
                      <a:ln w="1905"/>
                      <a:solidFill>
                        <a:schemeClr val="tx1"/>
                      </a:solidFill>
                      <a:sym typeface="Symbol"/>
                    </a:rPr>
                    <a:t>If a party aborts after learning the output then every honest party is compensated</a:t>
                  </a:r>
                </a:p>
              </p:txBody>
            </p:sp>
          </p:grpSp>
        </p:grpSp>
        <p:pic>
          <p:nvPicPr>
            <p:cNvPr id="22" name="Picture 21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4952084" y="1437221"/>
              <a:ext cx="1135972" cy="903660"/>
            </a:xfrm>
            <a:prstGeom prst="rect">
              <a:avLst/>
            </a:prstGeom>
            <a:ln w="28575" cmpd="sng">
              <a:solidFill>
                <a:srgbClr val="FF0000"/>
              </a:solidFill>
              <a:prstDash val="sysDash"/>
            </a:ln>
          </p:spPr>
        </p:pic>
      </p:grpSp>
    </p:spTree>
    <p:extLst>
      <p:ext uri="{BB962C8B-B14F-4D97-AF65-F5344CB8AC3E}">
        <p14:creationId xmlns:p14="http://schemas.microsoft.com/office/powerpoint/2010/main" val="7337087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9" name="Rectangle 27"/>
          <p:cNvSpPr>
            <a:spLocks/>
          </p:cNvSpPr>
          <p:nvPr/>
        </p:nvSpPr>
        <p:spPr bwMode="auto">
          <a:xfrm>
            <a:off x="1143000" y="57150"/>
            <a:ext cx="6858000" cy="7965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 algn="ctr" defTabSz="616744"/>
            <a:r>
              <a:rPr lang="en-US" sz="3750" dirty="0">
                <a:solidFill>
                  <a:srgbClr val="0000FF"/>
                </a:solidFill>
                <a:latin typeface="+mj-lt"/>
                <a:sym typeface="Chalkboard" charset="0"/>
              </a:rPr>
              <a:t>Three Party Fair Reconstruction</a:t>
            </a:r>
            <a:endParaRPr lang="en-US" sz="2700" dirty="0">
              <a:solidFill>
                <a:srgbClr val="0000FF"/>
              </a:solidFill>
              <a:latin typeface="+mj-lt"/>
              <a:sym typeface="Chalkboard" charset="0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3200400" y="971550"/>
            <a:ext cx="1428750" cy="342900"/>
          </a:xfrm>
          <a:prstGeom prst="roundRect">
            <a:avLst/>
          </a:prstGeom>
          <a:noFill/>
          <a:ln w="2540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00" dirty="0">
              <a:solidFill>
                <a:schemeClr val="tx1"/>
              </a:solidFill>
              <a:sym typeface="Symbol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86125" y="1028700"/>
            <a:ext cx="1200150" cy="2286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00150" y="1143000"/>
            <a:ext cx="3200400" cy="2343150"/>
          </a:xfrm>
          <a:prstGeom prst="rect">
            <a:avLst/>
          </a:prstGeom>
        </p:spPr>
      </p:pic>
      <p:sp>
        <p:nvSpPr>
          <p:cNvPr id="13" name="Rounded Rectangle 12"/>
          <p:cNvSpPr/>
          <p:nvPr/>
        </p:nvSpPr>
        <p:spPr>
          <a:xfrm>
            <a:off x="1143000" y="3543300"/>
            <a:ext cx="3543300" cy="1428750"/>
          </a:xfrm>
          <a:prstGeom prst="roundRect">
            <a:avLst/>
          </a:prstGeom>
          <a:solidFill>
            <a:srgbClr val="3366FF"/>
          </a:solidFill>
          <a:ln w="25400">
            <a:solidFill>
              <a:srgbClr val="3366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57175" indent="-257175">
              <a:buFont typeface="Arial"/>
              <a:buChar char="•"/>
            </a:pPr>
            <a:r>
              <a:rPr lang="en-US" sz="1500" i="1" dirty="0">
                <a:ln w="1905"/>
                <a:solidFill>
                  <a:schemeClr val="bg1"/>
                </a:solidFill>
                <a:sym typeface="Symbol"/>
              </a:rPr>
              <a:t>P</a:t>
            </a:r>
            <a:r>
              <a:rPr lang="en-US" sz="1500" baseline="-25000" dirty="0">
                <a:ln w="1905"/>
                <a:solidFill>
                  <a:schemeClr val="bg1"/>
                </a:solidFill>
                <a:sym typeface="Symbol"/>
              </a:rPr>
              <a:t>2</a:t>
            </a:r>
            <a:r>
              <a:rPr lang="en-US" sz="1500" dirty="0">
                <a:ln w="1905"/>
                <a:solidFill>
                  <a:schemeClr val="bg1"/>
                </a:solidFill>
                <a:sym typeface="Symbol"/>
              </a:rPr>
              <a:t> claims </a:t>
            </a:r>
            <a:r>
              <a:rPr lang="en-US" sz="1500" i="1" dirty="0">
                <a:ln w="1905"/>
                <a:solidFill>
                  <a:schemeClr val="bg1"/>
                </a:solidFill>
                <a:sym typeface="Symbol"/>
              </a:rPr>
              <a:t>twice</a:t>
            </a:r>
            <a:r>
              <a:rPr lang="en-US" sz="1500" dirty="0">
                <a:ln w="1905"/>
                <a:solidFill>
                  <a:schemeClr val="bg1"/>
                </a:solidFill>
                <a:sym typeface="Symbol"/>
              </a:rPr>
              <a:t> the penalty amount</a:t>
            </a:r>
          </a:p>
          <a:p>
            <a:pPr marL="600075" lvl="1" indent="-257175">
              <a:buFont typeface="Arial"/>
              <a:buChar char="•"/>
            </a:pPr>
            <a:r>
              <a:rPr lang="en-US" sz="1500" dirty="0">
                <a:ln w="1905"/>
                <a:solidFill>
                  <a:schemeClr val="bg1"/>
                </a:solidFill>
                <a:sym typeface="Symbol"/>
              </a:rPr>
              <a:t>Sufficient to deal with malicious coalition of </a:t>
            </a:r>
            <a:r>
              <a:rPr lang="en-US" sz="1500" i="1" dirty="0">
                <a:ln w="1905"/>
                <a:solidFill>
                  <a:schemeClr val="bg1"/>
                </a:solidFill>
                <a:sym typeface="Symbol"/>
              </a:rPr>
              <a:t>P</a:t>
            </a:r>
            <a:r>
              <a:rPr lang="en-US" sz="1500" baseline="-25000" dirty="0">
                <a:ln w="1905"/>
                <a:solidFill>
                  <a:schemeClr val="bg1"/>
                </a:solidFill>
                <a:sym typeface="Symbol"/>
              </a:rPr>
              <a:t>1</a:t>
            </a:r>
            <a:r>
              <a:rPr lang="en-US" sz="1500" dirty="0">
                <a:ln w="1905"/>
                <a:solidFill>
                  <a:schemeClr val="bg1"/>
                </a:solidFill>
                <a:sym typeface="Symbol"/>
              </a:rPr>
              <a:t>, </a:t>
            </a:r>
            <a:r>
              <a:rPr lang="en-US" sz="1500" i="1" dirty="0">
                <a:ln w="1905"/>
                <a:solidFill>
                  <a:schemeClr val="bg1"/>
                </a:solidFill>
                <a:sym typeface="Symbol"/>
              </a:rPr>
              <a:t>P</a:t>
            </a:r>
            <a:r>
              <a:rPr lang="en-US" sz="1500" baseline="-25000" dirty="0">
                <a:ln w="1905"/>
                <a:solidFill>
                  <a:schemeClr val="bg1"/>
                </a:solidFill>
                <a:sym typeface="Symbol"/>
              </a:rPr>
              <a:t>3</a:t>
            </a:r>
          </a:p>
        </p:txBody>
      </p:sp>
      <p:grpSp>
        <p:nvGrpSpPr>
          <p:cNvPr id="15" name="Group 14"/>
          <p:cNvGrpSpPr/>
          <p:nvPr/>
        </p:nvGrpSpPr>
        <p:grpSpPr>
          <a:xfrm>
            <a:off x="4800600" y="800100"/>
            <a:ext cx="3535326" cy="4171950"/>
            <a:chOff x="4876800" y="1066800"/>
            <a:chExt cx="4713768" cy="5562600"/>
          </a:xfrm>
        </p:grpSpPr>
        <p:grpSp>
          <p:nvGrpSpPr>
            <p:cNvPr id="16" name="Group 15"/>
            <p:cNvGrpSpPr/>
            <p:nvPr/>
          </p:nvGrpSpPr>
          <p:grpSpPr>
            <a:xfrm>
              <a:off x="4876800" y="1066800"/>
              <a:ext cx="4713768" cy="5562600"/>
              <a:chOff x="4876800" y="1066800"/>
              <a:chExt cx="4713768" cy="5562600"/>
            </a:xfrm>
          </p:grpSpPr>
          <p:pic>
            <p:nvPicPr>
              <p:cNvPr id="18" name="Picture 17"/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5791200" y="1143000"/>
                <a:ext cx="2549525" cy="838200"/>
              </a:xfrm>
              <a:prstGeom prst="rect">
                <a:avLst/>
              </a:prstGeom>
            </p:spPr>
          </p:pic>
          <p:grpSp>
            <p:nvGrpSpPr>
              <p:cNvPr id="19" name="Group 18"/>
              <p:cNvGrpSpPr/>
              <p:nvPr/>
            </p:nvGrpSpPr>
            <p:grpSpPr>
              <a:xfrm>
                <a:off x="4876800" y="1066800"/>
                <a:ext cx="4713768" cy="5562600"/>
                <a:chOff x="4876800" y="1066800"/>
                <a:chExt cx="4713768" cy="5562600"/>
              </a:xfrm>
            </p:grpSpPr>
            <p:sp>
              <p:nvSpPr>
                <p:cNvPr id="20" name="Rounded Rectangle 19"/>
                <p:cNvSpPr/>
                <p:nvPr/>
              </p:nvSpPr>
              <p:spPr>
                <a:xfrm>
                  <a:off x="5334000" y="1905000"/>
                  <a:ext cx="3657600" cy="2057400"/>
                </a:xfrm>
                <a:prstGeom prst="roundRect">
                  <a:avLst/>
                </a:prstGeom>
                <a:noFill/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1800" dirty="0">
                      <a:solidFill>
                        <a:srgbClr val="008000"/>
                      </a:solidFill>
                    </a:rPr>
                    <a:t>denotes</a:t>
                  </a:r>
                </a:p>
                <a:p>
                  <a:pPr algn="ctr"/>
                  <a:r>
                    <a:rPr lang="en-US" sz="1800" i="1" dirty="0">
                      <a:solidFill>
                        <a:srgbClr val="000000"/>
                      </a:solidFill>
                    </a:rPr>
                    <a:t>P</a:t>
                  </a:r>
                  <a:r>
                    <a:rPr lang="en-US" sz="1800" baseline="-25000" dirty="0">
                      <a:solidFill>
                        <a:srgbClr val="000000"/>
                      </a:solidFill>
                    </a:rPr>
                    <a:t>2</a:t>
                  </a:r>
                  <a:r>
                    <a:rPr lang="en-US" sz="1800" dirty="0">
                      <a:solidFill>
                        <a:srgbClr val="000000"/>
                      </a:solidFill>
                    </a:rPr>
                    <a:t> must reveal witness </a:t>
                  </a:r>
                  <a:r>
                    <a:rPr lang="en-US" sz="1800" i="1" dirty="0">
                      <a:solidFill>
                        <a:srgbClr val="000000"/>
                      </a:solidFill>
                    </a:rPr>
                    <a:t>T </a:t>
                  </a:r>
                  <a:r>
                    <a:rPr lang="en-US" sz="1800" dirty="0">
                      <a:solidFill>
                        <a:srgbClr val="000000"/>
                      </a:solidFill>
                    </a:rPr>
                    <a:t>= (</a:t>
                  </a:r>
                  <a:r>
                    <a:rPr lang="en-US" sz="1800" i="1" dirty="0" err="1">
                      <a:solidFill>
                        <a:srgbClr val="000000"/>
                      </a:solidFill>
                    </a:rPr>
                    <a:t>sh</a:t>
                  </a:r>
                  <a:r>
                    <a:rPr lang="en-US" sz="1800" dirty="0" err="1">
                      <a:solidFill>
                        <a:srgbClr val="000000"/>
                      </a:solidFill>
                    </a:rPr>
                    <a:t>,</a:t>
                  </a:r>
                  <a:r>
                    <a:rPr lang="en-US" sz="1800" i="1" dirty="0" err="1">
                      <a:solidFill>
                        <a:srgbClr val="000000"/>
                      </a:solidFill>
                    </a:rPr>
                    <a:t>w</a:t>
                  </a:r>
                  <a:r>
                    <a:rPr lang="en-US" sz="1800" dirty="0">
                      <a:solidFill>
                        <a:srgbClr val="000000"/>
                      </a:solidFill>
                    </a:rPr>
                    <a:t>) within time </a:t>
                  </a:r>
                  <a:r>
                    <a:rPr lang="en-US" sz="1800" i="1" dirty="0">
                      <a:solidFill>
                        <a:srgbClr val="000000"/>
                      </a:solidFill>
                      <a:sym typeface="Symbol"/>
                    </a:rPr>
                    <a:t></a:t>
                  </a:r>
                  <a:r>
                    <a:rPr lang="en-US" sz="1800" dirty="0">
                      <a:solidFill>
                        <a:srgbClr val="000000"/>
                      </a:solidFill>
                    </a:rPr>
                    <a:t> to claim coins(</a:t>
                  </a:r>
                  <a:r>
                    <a:rPr lang="en-US" sz="1800" i="1" dirty="0">
                      <a:solidFill>
                        <a:srgbClr val="000000"/>
                      </a:solidFill>
                    </a:rPr>
                    <a:t>q</a:t>
                  </a:r>
                  <a:r>
                    <a:rPr lang="en-US" sz="1800" dirty="0">
                      <a:solidFill>
                        <a:srgbClr val="000000"/>
                      </a:solidFill>
                    </a:rPr>
                    <a:t>) from </a:t>
                  </a:r>
                  <a:r>
                    <a:rPr lang="en-US" sz="1800" i="1" dirty="0">
                      <a:solidFill>
                        <a:srgbClr val="000000"/>
                      </a:solidFill>
                    </a:rPr>
                    <a:t>P</a:t>
                  </a:r>
                  <a:r>
                    <a:rPr lang="en-US" sz="1800" baseline="-25000" dirty="0">
                      <a:solidFill>
                        <a:srgbClr val="000000"/>
                      </a:solidFill>
                    </a:rPr>
                    <a:t>1</a:t>
                  </a:r>
                </a:p>
              </p:txBody>
            </p:sp>
            <p:sp>
              <p:nvSpPr>
                <p:cNvPr id="21" name="Rounded Rectangle 20"/>
                <p:cNvSpPr/>
                <p:nvPr/>
              </p:nvSpPr>
              <p:spPr>
                <a:xfrm>
                  <a:off x="5257800" y="1066800"/>
                  <a:ext cx="3810000" cy="2895600"/>
                </a:xfrm>
                <a:prstGeom prst="roundRect">
                  <a:avLst/>
                </a:prstGeom>
                <a:noFill/>
                <a:ln w="25400"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500" dirty="0">
                    <a:solidFill>
                      <a:schemeClr val="tx1"/>
                    </a:solidFill>
                    <a:sym typeface="Symbol"/>
                  </a:endParaRPr>
                </a:p>
              </p:txBody>
            </p:sp>
            <p:sp>
              <p:nvSpPr>
                <p:cNvPr id="22" name="Rounded Rectangle 21"/>
                <p:cNvSpPr/>
                <p:nvPr/>
              </p:nvSpPr>
              <p:spPr>
                <a:xfrm>
                  <a:off x="4876800" y="4191000"/>
                  <a:ext cx="4713768" cy="2438400"/>
                </a:xfrm>
                <a:prstGeom prst="roundRect">
                  <a:avLst/>
                </a:prstGeom>
                <a:solidFill>
                  <a:srgbClr val="FFC000"/>
                </a:solidFill>
                <a:ln w="25400"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1500" b="1" dirty="0">
                      <a:ln w="1905"/>
                      <a:solidFill>
                        <a:schemeClr val="tx1"/>
                      </a:solidFill>
                    </a:rPr>
                    <a:t>Secure computation with penalties</a:t>
                  </a:r>
                </a:p>
                <a:p>
                  <a:pPr marL="257175" indent="-257175">
                    <a:buFont typeface="Arial"/>
                    <a:buChar char="•"/>
                  </a:pPr>
                  <a:r>
                    <a:rPr lang="en-US" sz="1500" dirty="0">
                      <a:ln w="1905"/>
                      <a:solidFill>
                        <a:schemeClr val="tx1"/>
                      </a:solidFill>
                      <a:sym typeface="Symbol"/>
                    </a:rPr>
                    <a:t>Honest parties never have to lose coins</a:t>
                  </a:r>
                  <a:endParaRPr lang="en-US" sz="1500" dirty="0">
                    <a:solidFill>
                      <a:schemeClr val="tx1"/>
                    </a:solidFill>
                    <a:sym typeface="Symbol"/>
                  </a:endParaRPr>
                </a:p>
                <a:p>
                  <a:pPr marL="257175" indent="-257175">
                    <a:buFont typeface="Arial"/>
                    <a:buChar char="•"/>
                  </a:pPr>
                  <a:r>
                    <a:rPr lang="en-US" sz="1500" dirty="0">
                      <a:ln w="1905"/>
                      <a:solidFill>
                        <a:schemeClr val="tx1"/>
                      </a:solidFill>
                      <a:sym typeface="Symbol"/>
                    </a:rPr>
                    <a:t>If a party aborts after learning the output then every honest party is compensated</a:t>
                  </a:r>
                </a:p>
              </p:txBody>
            </p:sp>
          </p:grpSp>
        </p:grpSp>
        <p:pic>
          <p:nvPicPr>
            <p:cNvPr id="17" name="Picture 16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4929077" y="1448408"/>
              <a:ext cx="1135972" cy="903660"/>
            </a:xfrm>
            <a:prstGeom prst="rect">
              <a:avLst/>
            </a:prstGeom>
            <a:ln w="28575" cmpd="sng">
              <a:solidFill>
                <a:srgbClr val="FF0000"/>
              </a:solidFill>
              <a:prstDash val="sysDash"/>
            </a:ln>
          </p:spPr>
        </p:pic>
      </p:grpSp>
    </p:spTree>
    <p:extLst>
      <p:ext uri="{BB962C8B-B14F-4D97-AF65-F5344CB8AC3E}">
        <p14:creationId xmlns:p14="http://schemas.microsoft.com/office/powerpoint/2010/main" val="795682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9" name="Rectangle 27"/>
          <p:cNvSpPr>
            <a:spLocks/>
          </p:cNvSpPr>
          <p:nvPr/>
        </p:nvSpPr>
        <p:spPr bwMode="auto">
          <a:xfrm>
            <a:off x="1143000" y="-111639"/>
            <a:ext cx="6858000" cy="7965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 algn="ctr" defTabSz="616744"/>
            <a:r>
              <a:rPr lang="en-US" sz="3750" dirty="0">
                <a:solidFill>
                  <a:srgbClr val="0000FF"/>
                </a:solidFill>
                <a:latin typeface="+mj-lt"/>
                <a:sym typeface="Chalkboard" charset="0"/>
              </a:rPr>
              <a:t>Multiparty “Ladder” Protocol</a:t>
            </a:r>
            <a:endParaRPr lang="en-US" sz="2700" dirty="0">
              <a:solidFill>
                <a:srgbClr val="0000FF"/>
              </a:solidFill>
              <a:latin typeface="+mj-lt"/>
              <a:sym typeface="Chalkboard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41456" y="523875"/>
            <a:ext cx="4659644" cy="4676775"/>
          </a:xfrm>
          <a:prstGeom prst="rect">
            <a:avLst/>
          </a:prstGeom>
        </p:spPr>
      </p:pic>
      <p:sp>
        <p:nvSpPr>
          <p:cNvPr id="14" name="Rounded Rectangle 13"/>
          <p:cNvSpPr/>
          <p:nvPr/>
        </p:nvSpPr>
        <p:spPr>
          <a:xfrm rot="16200000">
            <a:off x="4229100" y="4057650"/>
            <a:ext cx="914400" cy="457200"/>
          </a:xfrm>
          <a:prstGeom prst="roundRect">
            <a:avLst/>
          </a:prstGeom>
          <a:solidFill>
            <a:srgbClr val="3366FF"/>
          </a:solidFill>
          <a:ln w="25400">
            <a:solidFill>
              <a:srgbClr val="3366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500" dirty="0">
                <a:ln w="1905"/>
                <a:solidFill>
                  <a:schemeClr val="bg1"/>
                </a:solidFill>
                <a:sym typeface="Symbol"/>
              </a:rPr>
              <a:t>Ladder</a:t>
            </a:r>
          </a:p>
        </p:txBody>
      </p:sp>
      <p:sp>
        <p:nvSpPr>
          <p:cNvPr id="15" name="Rounded Rectangle 14"/>
          <p:cNvSpPr/>
          <p:nvPr/>
        </p:nvSpPr>
        <p:spPr>
          <a:xfrm rot="16200000">
            <a:off x="4229101" y="1371600"/>
            <a:ext cx="914400" cy="457200"/>
          </a:xfrm>
          <a:prstGeom prst="roundRect">
            <a:avLst/>
          </a:prstGeom>
          <a:solidFill>
            <a:srgbClr val="3366FF"/>
          </a:solidFill>
          <a:ln w="25400">
            <a:solidFill>
              <a:srgbClr val="3366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500" dirty="0">
                <a:ln w="1905"/>
                <a:solidFill>
                  <a:schemeClr val="bg1"/>
                </a:solidFill>
                <a:sym typeface="Symbol"/>
              </a:rPr>
              <a:t>Roof</a:t>
            </a:r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138223" y="749598"/>
            <a:ext cx="4178596" cy="2000250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Helvetica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Helvetica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Helvetica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Helvetica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Helvetica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1800" b="1" dirty="0">
                <a:latin typeface="+mn-lt"/>
              </a:rPr>
              <a:t>Order of deposits/claims</a:t>
            </a:r>
          </a:p>
          <a:p>
            <a:r>
              <a:rPr lang="en-US" sz="1500" dirty="0">
                <a:solidFill>
                  <a:srgbClr val="000000"/>
                </a:solidFill>
                <a:latin typeface="+mn-lt"/>
              </a:rPr>
              <a:t>Roof deposits made simultaneously</a:t>
            </a:r>
          </a:p>
          <a:p>
            <a:r>
              <a:rPr lang="en-US" sz="1500" dirty="0">
                <a:solidFill>
                  <a:srgbClr val="000000"/>
                </a:solidFill>
                <a:latin typeface="+mn-lt"/>
              </a:rPr>
              <a:t>Ladder deposits made one after the other</a:t>
            </a:r>
          </a:p>
          <a:p>
            <a:r>
              <a:rPr lang="en-US" sz="1500" dirty="0">
                <a:solidFill>
                  <a:srgbClr val="000000"/>
                </a:solidFill>
                <a:latin typeface="+mn-lt"/>
              </a:rPr>
              <a:t>Ladder claims in reverse</a:t>
            </a:r>
          </a:p>
          <a:p>
            <a:r>
              <a:rPr lang="en-US" sz="1500" dirty="0">
                <a:solidFill>
                  <a:srgbClr val="000000"/>
                </a:solidFill>
                <a:latin typeface="+mn-lt"/>
              </a:rPr>
              <a:t>Roof claims at the end</a:t>
            </a:r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138223" y="2800350"/>
            <a:ext cx="4178596" cy="2228850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Helvetica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Helvetica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Helvetica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Helvetica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Helvetica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1800" b="1" dirty="0">
                <a:latin typeface="+mn-lt"/>
              </a:rPr>
              <a:t>High-level Intuition</a:t>
            </a:r>
          </a:p>
          <a:p>
            <a:r>
              <a:rPr lang="en-US" sz="1500" dirty="0">
                <a:solidFill>
                  <a:srgbClr val="000000"/>
                </a:solidFill>
                <a:latin typeface="+mn-lt"/>
              </a:rPr>
              <a:t>At the end of ladder claims, all parties except </a:t>
            </a:r>
            <a:r>
              <a:rPr lang="en-US" sz="1500" i="1" dirty="0" err="1">
                <a:solidFill>
                  <a:srgbClr val="000000"/>
                </a:solidFill>
                <a:latin typeface="+mn-lt"/>
              </a:rPr>
              <a:t>P</a:t>
            </a:r>
            <a:r>
              <a:rPr lang="en-US" sz="1500" baseline="-25000" dirty="0" err="1">
                <a:solidFill>
                  <a:srgbClr val="000000"/>
                </a:solidFill>
                <a:latin typeface="+mn-lt"/>
              </a:rPr>
              <a:t>n</a:t>
            </a:r>
            <a:r>
              <a:rPr lang="en-US" sz="1500" dirty="0">
                <a:solidFill>
                  <a:srgbClr val="000000"/>
                </a:solidFill>
                <a:latin typeface="+mn-lt"/>
              </a:rPr>
              <a:t> have “evened out”</a:t>
            </a:r>
          </a:p>
          <a:p>
            <a:r>
              <a:rPr lang="en-US" sz="1500" dirty="0">
                <a:solidFill>
                  <a:srgbClr val="000000"/>
                </a:solidFill>
                <a:latin typeface="+mn-lt"/>
              </a:rPr>
              <a:t>If </a:t>
            </a:r>
            <a:r>
              <a:rPr lang="en-US" sz="1500" i="1" dirty="0" err="1">
                <a:solidFill>
                  <a:srgbClr val="000000"/>
                </a:solidFill>
                <a:latin typeface="+mn-lt"/>
              </a:rPr>
              <a:t>P</a:t>
            </a:r>
            <a:r>
              <a:rPr lang="en-US" sz="1500" baseline="-25000" dirty="0" err="1">
                <a:solidFill>
                  <a:srgbClr val="000000"/>
                </a:solidFill>
                <a:latin typeface="+mn-lt"/>
              </a:rPr>
              <a:t>n</a:t>
            </a:r>
            <a:r>
              <a:rPr lang="en-US" sz="1500" dirty="0">
                <a:solidFill>
                  <a:srgbClr val="000000"/>
                </a:solidFill>
                <a:latin typeface="+mn-lt"/>
              </a:rPr>
              <a:t> does not make roof claims then honest parties get coins(</a:t>
            </a:r>
            <a:r>
              <a:rPr lang="en-US" sz="1500" i="1" dirty="0">
                <a:solidFill>
                  <a:srgbClr val="000000"/>
                </a:solidFill>
                <a:latin typeface="+mn-lt"/>
              </a:rPr>
              <a:t>q</a:t>
            </a:r>
            <a:r>
              <a:rPr lang="en-US" sz="1500" dirty="0">
                <a:solidFill>
                  <a:srgbClr val="000000"/>
                </a:solidFill>
                <a:latin typeface="+mn-lt"/>
              </a:rPr>
              <a:t>) via roof refunds</a:t>
            </a:r>
          </a:p>
          <a:p>
            <a:r>
              <a:rPr lang="en-US" sz="1500" dirty="0">
                <a:solidFill>
                  <a:srgbClr val="000000"/>
                </a:solidFill>
                <a:latin typeface="+mn-lt"/>
              </a:rPr>
              <a:t>Else </a:t>
            </a:r>
            <a:r>
              <a:rPr lang="en-US" sz="1500" i="1" dirty="0" err="1">
                <a:solidFill>
                  <a:srgbClr val="000000"/>
                </a:solidFill>
                <a:latin typeface="+mn-lt"/>
              </a:rPr>
              <a:t>P</a:t>
            </a:r>
            <a:r>
              <a:rPr lang="en-US" sz="1500" baseline="-25000" dirty="0" err="1">
                <a:solidFill>
                  <a:srgbClr val="000000"/>
                </a:solidFill>
                <a:latin typeface="+mn-lt"/>
              </a:rPr>
              <a:t>n</a:t>
            </a:r>
            <a:r>
              <a:rPr lang="en-US" sz="1500" dirty="0">
                <a:solidFill>
                  <a:srgbClr val="000000"/>
                </a:solidFill>
                <a:latin typeface="+mn-lt"/>
              </a:rPr>
              <a:t> “evens out”</a:t>
            </a:r>
          </a:p>
          <a:p>
            <a:endParaRPr lang="en-US" sz="1500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111142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2" name="Shape 642"/>
          <p:cNvSpPr txBox="1">
            <a:spLocks noGrp="1"/>
          </p:cNvSpPr>
          <p:nvPr>
            <p:ph type="title"/>
          </p:nvPr>
        </p:nvSpPr>
        <p:spPr>
          <a:xfrm>
            <a:off x="457200" y="205975"/>
            <a:ext cx="8390400" cy="857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Prediction markets</a:t>
            </a:r>
            <a:endParaRPr/>
          </a:p>
        </p:txBody>
      </p:sp>
      <p:sp>
        <p:nvSpPr>
          <p:cNvPr id="643" name="Shape 643"/>
          <p:cNvSpPr txBox="1"/>
          <p:nvPr/>
        </p:nvSpPr>
        <p:spPr>
          <a:xfrm>
            <a:off x="254850" y="1200150"/>
            <a:ext cx="8592900" cy="362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419100" rtl="0">
              <a:spcBef>
                <a:spcPts val="0"/>
              </a:spcBef>
              <a:spcAft>
                <a:spcPts val="0"/>
              </a:spcAft>
              <a:buSzPts val="3000"/>
              <a:buFont typeface="Trebuchet MS"/>
              <a:buChar char="●"/>
            </a:pPr>
            <a:r>
              <a:rPr lang="en" sz="3000" b="1">
                <a:latin typeface="Trebuchet MS"/>
                <a:ea typeface="Trebuchet MS"/>
                <a:cs typeface="Trebuchet MS"/>
                <a:sym typeface="Trebuchet MS"/>
              </a:rPr>
              <a:t>Idea</a:t>
            </a:r>
            <a:r>
              <a:rPr lang="en" sz="3000">
                <a:latin typeface="Trebuchet MS"/>
                <a:ea typeface="Trebuchet MS"/>
                <a:cs typeface="Trebuchet MS"/>
                <a:sym typeface="Trebuchet MS"/>
              </a:rPr>
              <a:t>: trade </a:t>
            </a:r>
            <a:r>
              <a:rPr lang="en" sz="3000" i="1">
                <a:latin typeface="Trebuchet MS"/>
                <a:ea typeface="Trebuchet MS"/>
                <a:cs typeface="Trebuchet MS"/>
                <a:sym typeface="Trebuchet MS"/>
              </a:rPr>
              <a:t>shares</a:t>
            </a:r>
            <a:r>
              <a:rPr lang="en" sz="3000">
                <a:latin typeface="Trebuchet MS"/>
                <a:ea typeface="Trebuchet MS"/>
                <a:cs typeface="Trebuchet MS"/>
                <a:sym typeface="Trebuchet MS"/>
              </a:rPr>
              <a:t> in a potential future event</a:t>
            </a:r>
            <a:endParaRPr sz="3000">
              <a:latin typeface="Trebuchet MS"/>
              <a:ea typeface="Trebuchet MS"/>
              <a:cs typeface="Trebuchet MS"/>
              <a:sym typeface="Trebuchet MS"/>
            </a:endParaRPr>
          </a:p>
          <a:p>
            <a:pPr marL="457200" lvl="0" indent="-419100" rtl="0">
              <a:spcBef>
                <a:spcPts val="0"/>
              </a:spcBef>
              <a:spcAft>
                <a:spcPts val="0"/>
              </a:spcAft>
              <a:buSzPts val="3000"/>
              <a:buFont typeface="Trebuchet MS"/>
              <a:buChar char="●"/>
            </a:pPr>
            <a:r>
              <a:rPr lang="en" sz="3000">
                <a:latin typeface="Trebuchet MS"/>
                <a:ea typeface="Trebuchet MS"/>
                <a:cs typeface="Trebuchet MS"/>
                <a:sym typeface="Trebuchet MS"/>
              </a:rPr>
              <a:t>Shares worth X if the event happens, 0 if not</a:t>
            </a:r>
            <a:endParaRPr sz="3000">
              <a:latin typeface="Trebuchet MS"/>
              <a:ea typeface="Trebuchet MS"/>
              <a:cs typeface="Trebuchet MS"/>
              <a:sym typeface="Trebuchet MS"/>
            </a:endParaRPr>
          </a:p>
          <a:p>
            <a:pPr marL="457200" lvl="0" indent="-419100" rtl="0">
              <a:spcBef>
                <a:spcPts val="0"/>
              </a:spcBef>
              <a:spcAft>
                <a:spcPts val="0"/>
              </a:spcAft>
              <a:buSzPts val="3000"/>
              <a:buFont typeface="Trebuchet MS"/>
              <a:buChar char="●"/>
            </a:pPr>
            <a:r>
              <a:rPr lang="en" sz="3000">
                <a:latin typeface="Trebuchet MS"/>
                <a:ea typeface="Trebuchet MS"/>
                <a:cs typeface="Trebuchet MS"/>
                <a:sym typeface="Trebuchet MS"/>
              </a:rPr>
              <a:t>Current price / x = estimated probability</a:t>
            </a:r>
            <a:endParaRPr sz="3000">
              <a:latin typeface="Trebuchet MS"/>
              <a:ea typeface="Trebuchet MS"/>
              <a:cs typeface="Trebuchet MS"/>
              <a:sym typeface="Trebuchet M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8" name="Shape 648"/>
          <p:cNvSpPr txBox="1">
            <a:spLocks noGrp="1"/>
          </p:cNvSpPr>
          <p:nvPr>
            <p:ph type="title"/>
          </p:nvPr>
        </p:nvSpPr>
        <p:spPr>
          <a:xfrm>
            <a:off x="457200" y="205975"/>
            <a:ext cx="8390400" cy="857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Example: World Cup 2014</a:t>
            </a:r>
            <a:endParaRPr/>
          </a:p>
        </p:txBody>
      </p:sp>
      <p:pic>
        <p:nvPicPr>
          <p:cNvPr id="649" name="Shape 649"/>
          <p:cNvPicPr preferRelativeResize="0"/>
          <p:nvPr/>
        </p:nvPicPr>
        <p:blipFill rotWithShape="1">
          <a:blip r:embed="rId3">
            <a:alphaModFix/>
          </a:blip>
          <a:srcRect t="13486" b="13339"/>
          <a:stretch/>
        </p:blipFill>
        <p:spPr>
          <a:xfrm>
            <a:off x="5445664" y="1027138"/>
            <a:ext cx="1185686" cy="1146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50" name="Shape 650"/>
          <p:cNvPicPr preferRelativeResize="0"/>
          <p:nvPr/>
        </p:nvPicPr>
        <p:blipFill rotWithShape="1">
          <a:blip r:embed="rId4">
            <a:alphaModFix/>
          </a:blip>
          <a:srcRect l="2638" t="18046"/>
          <a:stretch/>
        </p:blipFill>
        <p:spPr>
          <a:xfrm>
            <a:off x="2914050" y="1011786"/>
            <a:ext cx="1185675" cy="1177339"/>
          </a:xfrm>
          <a:prstGeom prst="rect">
            <a:avLst/>
          </a:prstGeom>
          <a:noFill/>
          <a:ln>
            <a:noFill/>
          </a:ln>
        </p:spPr>
      </p:pic>
      <p:pic>
        <p:nvPicPr>
          <p:cNvPr id="651" name="Shape 651"/>
          <p:cNvPicPr preferRelativeResize="0"/>
          <p:nvPr/>
        </p:nvPicPr>
        <p:blipFill rotWithShape="1">
          <a:blip r:embed="rId5">
            <a:alphaModFix/>
          </a:blip>
          <a:srcRect t="20229"/>
          <a:stretch/>
        </p:blipFill>
        <p:spPr>
          <a:xfrm>
            <a:off x="4260131" y="1027138"/>
            <a:ext cx="1102019" cy="1146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52" name="Shape 652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756638" y="1064988"/>
            <a:ext cx="907575" cy="1070925"/>
          </a:xfrm>
          <a:prstGeom prst="rect">
            <a:avLst/>
          </a:prstGeom>
          <a:noFill/>
          <a:ln>
            <a:noFill/>
          </a:ln>
        </p:spPr>
      </p:pic>
      <p:sp>
        <p:nvSpPr>
          <p:cNvPr id="653" name="Shape 653"/>
          <p:cNvSpPr txBox="1"/>
          <p:nvPr/>
        </p:nvSpPr>
        <p:spPr>
          <a:xfrm>
            <a:off x="2861700" y="2137550"/>
            <a:ext cx="5985900" cy="73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600">
                <a:latin typeface="Courier New"/>
                <a:ea typeface="Courier New"/>
                <a:cs typeface="Courier New"/>
                <a:sym typeface="Courier New"/>
              </a:rPr>
              <a:t>0.12   0.09  0.22  0.01  0.05  </a:t>
            </a:r>
            <a:endParaRPr sz="2600"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654" name="Shape 654"/>
          <p:cNvSpPr txBox="1"/>
          <p:nvPr/>
        </p:nvSpPr>
        <p:spPr>
          <a:xfrm>
            <a:off x="1" y="2137550"/>
            <a:ext cx="2753700" cy="73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latin typeface="Trebuchet MS"/>
                <a:ea typeface="Trebuchet MS"/>
                <a:cs typeface="Trebuchet MS"/>
                <a:sym typeface="Trebuchet MS"/>
              </a:rPr>
              <a:t>pre-tournament</a:t>
            </a:r>
            <a:endParaRPr sz="2400">
              <a:latin typeface="Trebuchet MS"/>
              <a:ea typeface="Trebuchet MS"/>
              <a:cs typeface="Trebuchet MS"/>
              <a:sym typeface="Trebuchet MS"/>
            </a:endParaRPr>
          </a:p>
        </p:txBody>
      </p:sp>
      <p:pic>
        <p:nvPicPr>
          <p:cNvPr id="655" name="Shape 655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7977300" y="1060040"/>
            <a:ext cx="907575" cy="1080834"/>
          </a:xfrm>
          <a:prstGeom prst="rect">
            <a:avLst/>
          </a:prstGeom>
          <a:noFill/>
          <a:ln>
            <a:noFill/>
          </a:ln>
        </p:spPr>
      </p:pic>
      <p:sp>
        <p:nvSpPr>
          <p:cNvPr id="656" name="Shape 656"/>
          <p:cNvSpPr txBox="1"/>
          <p:nvPr/>
        </p:nvSpPr>
        <p:spPr>
          <a:xfrm>
            <a:off x="2861700" y="2675350"/>
            <a:ext cx="5985900" cy="73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600">
                <a:latin typeface="Courier New"/>
                <a:ea typeface="Courier New"/>
                <a:cs typeface="Courier New"/>
                <a:sym typeface="Courier New"/>
              </a:rPr>
              <a:t>0.18   0.15  0.31  0.06  0.00  </a:t>
            </a:r>
            <a:endParaRPr sz="2600"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657" name="Shape 657"/>
          <p:cNvSpPr txBox="1"/>
          <p:nvPr/>
        </p:nvSpPr>
        <p:spPr>
          <a:xfrm>
            <a:off x="0" y="2728600"/>
            <a:ext cx="2861700" cy="73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300">
                <a:latin typeface="Trebuchet MS"/>
                <a:ea typeface="Trebuchet MS"/>
                <a:cs typeface="Trebuchet MS"/>
                <a:sym typeface="Trebuchet MS"/>
              </a:rPr>
              <a:t>after group stage</a:t>
            </a:r>
            <a:endParaRPr sz="2300"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658" name="Shape 658"/>
          <p:cNvSpPr txBox="1"/>
          <p:nvPr/>
        </p:nvSpPr>
        <p:spPr>
          <a:xfrm>
            <a:off x="2861700" y="3237500"/>
            <a:ext cx="5985900" cy="73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600">
                <a:latin typeface="Courier New"/>
                <a:ea typeface="Courier New"/>
                <a:cs typeface="Courier New"/>
                <a:sym typeface="Courier New"/>
              </a:rPr>
              <a:t>0.26   0.21  0.45  0.00  0.00  </a:t>
            </a:r>
            <a:endParaRPr sz="2600"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659" name="Shape 659"/>
          <p:cNvSpPr txBox="1"/>
          <p:nvPr/>
        </p:nvSpPr>
        <p:spPr>
          <a:xfrm>
            <a:off x="0" y="3290750"/>
            <a:ext cx="2861700" cy="73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latin typeface="Trebuchet MS"/>
                <a:ea typeface="Trebuchet MS"/>
                <a:cs typeface="Trebuchet MS"/>
                <a:sym typeface="Trebuchet MS"/>
              </a:rPr>
              <a:t>before semis</a:t>
            </a:r>
            <a:endParaRPr sz="2400"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660" name="Shape 660"/>
          <p:cNvSpPr txBox="1"/>
          <p:nvPr/>
        </p:nvSpPr>
        <p:spPr>
          <a:xfrm>
            <a:off x="2861700" y="3746400"/>
            <a:ext cx="5985900" cy="73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600">
                <a:latin typeface="Courier New"/>
                <a:ea typeface="Courier New"/>
                <a:cs typeface="Courier New"/>
                <a:sym typeface="Courier New"/>
              </a:rPr>
              <a:t>0.64   0.36  0.00  0.00  0.00  </a:t>
            </a:r>
            <a:endParaRPr sz="2600"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661" name="Shape 661"/>
          <p:cNvSpPr txBox="1"/>
          <p:nvPr/>
        </p:nvSpPr>
        <p:spPr>
          <a:xfrm>
            <a:off x="0" y="3799650"/>
            <a:ext cx="2861700" cy="73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latin typeface="Trebuchet MS"/>
                <a:ea typeface="Trebuchet MS"/>
                <a:cs typeface="Trebuchet MS"/>
                <a:sym typeface="Trebuchet MS"/>
              </a:rPr>
              <a:t>before finals</a:t>
            </a:r>
            <a:endParaRPr sz="2400"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662" name="Shape 662"/>
          <p:cNvSpPr txBox="1"/>
          <p:nvPr/>
        </p:nvSpPr>
        <p:spPr>
          <a:xfrm>
            <a:off x="2861700" y="4255325"/>
            <a:ext cx="5985900" cy="73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600">
                <a:latin typeface="Courier New"/>
                <a:ea typeface="Courier New"/>
                <a:cs typeface="Courier New"/>
                <a:sym typeface="Courier New"/>
              </a:rPr>
              <a:t>  1      0     0     0     0</a:t>
            </a:r>
            <a:endParaRPr sz="2600"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663" name="Shape 663"/>
          <p:cNvSpPr txBox="1"/>
          <p:nvPr/>
        </p:nvSpPr>
        <p:spPr>
          <a:xfrm>
            <a:off x="0" y="4308575"/>
            <a:ext cx="2861700" cy="73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latin typeface="Trebuchet MS"/>
                <a:ea typeface="Trebuchet MS"/>
                <a:cs typeface="Trebuchet MS"/>
                <a:sym typeface="Trebuchet MS"/>
              </a:rPr>
              <a:t>final</a:t>
            </a:r>
            <a:endParaRPr sz="2400"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664" name="Shape 664"/>
          <p:cNvSpPr/>
          <p:nvPr/>
        </p:nvSpPr>
        <p:spPr>
          <a:xfrm>
            <a:off x="6728650" y="2189125"/>
            <a:ext cx="907500" cy="1080900"/>
          </a:xfrm>
          <a:prstGeom prst="roundRect">
            <a:avLst>
              <a:gd name="adj" fmla="val 16667"/>
            </a:avLst>
          </a:prstGeom>
          <a:noFill/>
          <a:ln w="3810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5" name="Shape 665"/>
          <p:cNvSpPr txBox="1"/>
          <p:nvPr/>
        </p:nvSpPr>
        <p:spPr>
          <a:xfrm>
            <a:off x="5833588" y="3279988"/>
            <a:ext cx="2753700" cy="56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FF0000"/>
                </a:solidFill>
                <a:latin typeface="Trebuchet MS"/>
                <a:ea typeface="Trebuchet MS"/>
                <a:cs typeface="Trebuchet MS"/>
                <a:sym typeface="Trebuchet MS"/>
              </a:rPr>
              <a:t>Can immediately profit!</a:t>
            </a:r>
            <a:endParaRPr sz="1800">
              <a:solidFill>
                <a:srgbClr val="FF0000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666" name="Shape 666"/>
          <p:cNvSpPr txBox="1"/>
          <p:nvPr/>
        </p:nvSpPr>
        <p:spPr>
          <a:xfrm>
            <a:off x="4838800" y="4420075"/>
            <a:ext cx="2415600" cy="56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FF0000"/>
                </a:solidFill>
                <a:latin typeface="Trebuchet MS"/>
                <a:ea typeface="Trebuchet MS"/>
                <a:cs typeface="Trebuchet MS"/>
                <a:sym typeface="Trebuchet MS"/>
              </a:rPr>
              <a:t>Should have shorted</a:t>
            </a:r>
            <a:endParaRPr sz="1800">
              <a:solidFill>
                <a:srgbClr val="FF0000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667" name="Shape 667"/>
          <p:cNvSpPr/>
          <p:nvPr/>
        </p:nvSpPr>
        <p:spPr>
          <a:xfrm>
            <a:off x="5505100" y="3239825"/>
            <a:ext cx="907500" cy="1080900"/>
          </a:xfrm>
          <a:prstGeom prst="roundRect">
            <a:avLst>
              <a:gd name="adj" fmla="val 16667"/>
            </a:avLst>
          </a:prstGeom>
          <a:noFill/>
          <a:ln w="38100" cap="flat" cmpd="sng">
            <a:solidFill>
              <a:srgbClr val="0000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6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6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6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6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1200"/>
                                        <p:tgtEl>
                                          <p:spTgt spid="6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6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1000"/>
                                        <p:tgtEl>
                                          <p:spTgt spid="6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6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200"/>
                            </p:stCondLst>
                            <p:childTnLst>
                              <p:par>
                                <p:cTn id="3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6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6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6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6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6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6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1000"/>
                                        <p:tgtEl>
                                          <p:spTgt spid="6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6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1000"/>
                                        <p:tgtEl>
                                          <p:spTgt spid="6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6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1000"/>
                            </p:stCondLst>
                            <p:childTnLst>
                              <p:par>
                                <p:cTn id="6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6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6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2" name="Shape 672"/>
          <p:cNvSpPr txBox="1">
            <a:spLocks noGrp="1"/>
          </p:cNvSpPr>
          <p:nvPr>
            <p:ph type="title"/>
          </p:nvPr>
        </p:nvSpPr>
        <p:spPr>
          <a:xfrm>
            <a:off x="278500" y="205975"/>
            <a:ext cx="8865600" cy="857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Example: 2008 US Presidential election</a:t>
            </a:r>
            <a:endParaRPr/>
          </a:p>
        </p:txBody>
      </p:sp>
      <p:pic>
        <p:nvPicPr>
          <p:cNvPr id="673" name="Shape 67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48175" y="986275"/>
            <a:ext cx="9046701" cy="3653825"/>
          </a:xfrm>
          <a:prstGeom prst="rect">
            <a:avLst/>
          </a:prstGeom>
          <a:noFill/>
          <a:ln>
            <a:noFill/>
          </a:ln>
        </p:spPr>
      </p:pic>
      <p:sp>
        <p:nvSpPr>
          <p:cNvPr id="674" name="Shape 674"/>
          <p:cNvSpPr txBox="1"/>
          <p:nvPr/>
        </p:nvSpPr>
        <p:spPr>
          <a:xfrm>
            <a:off x="4024525" y="4640100"/>
            <a:ext cx="4974000" cy="73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latin typeface="Trebuchet MS"/>
                <a:ea typeface="Trebuchet MS"/>
                <a:cs typeface="Trebuchet MS"/>
                <a:sym typeface="Trebuchet MS"/>
              </a:rPr>
              <a:t>source: Iowa Electronic Markets</a:t>
            </a:r>
            <a:endParaRPr sz="2400">
              <a:latin typeface="Trebuchet MS"/>
              <a:ea typeface="Trebuchet MS"/>
              <a:cs typeface="Trebuchet MS"/>
              <a:sym typeface="Trebuchet M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9" name="Shape 679"/>
          <p:cNvSpPr txBox="1">
            <a:spLocks noGrp="1"/>
          </p:cNvSpPr>
          <p:nvPr>
            <p:ph type="title"/>
          </p:nvPr>
        </p:nvSpPr>
        <p:spPr>
          <a:xfrm>
            <a:off x="278500" y="205975"/>
            <a:ext cx="8865600" cy="857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Prediction markets</a:t>
            </a:r>
            <a:endParaRPr/>
          </a:p>
        </p:txBody>
      </p:sp>
      <p:sp>
        <p:nvSpPr>
          <p:cNvPr id="680" name="Shape 680"/>
          <p:cNvSpPr txBox="1"/>
          <p:nvPr/>
        </p:nvSpPr>
        <p:spPr>
          <a:xfrm>
            <a:off x="254850" y="1200150"/>
            <a:ext cx="8592900" cy="362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419100" rtl="0">
              <a:spcBef>
                <a:spcPts val="0"/>
              </a:spcBef>
              <a:spcAft>
                <a:spcPts val="0"/>
              </a:spcAft>
              <a:buSzPts val="3000"/>
              <a:buFont typeface="Trebuchet MS"/>
              <a:buChar char="●"/>
            </a:pPr>
            <a:r>
              <a:rPr lang="en" sz="3000" dirty="0">
                <a:latin typeface="Trebuchet MS"/>
                <a:ea typeface="Trebuchet MS"/>
                <a:cs typeface="Trebuchet MS"/>
                <a:sym typeface="Trebuchet MS"/>
              </a:rPr>
              <a:t>Economists love them</a:t>
            </a:r>
            <a:endParaRPr sz="3000" dirty="0">
              <a:latin typeface="Trebuchet MS"/>
              <a:ea typeface="Trebuchet MS"/>
              <a:cs typeface="Trebuchet MS"/>
              <a:sym typeface="Trebuchet MS"/>
            </a:endParaRPr>
          </a:p>
          <a:p>
            <a:pPr marL="914400" lvl="1" indent="-419100" rtl="0">
              <a:spcBef>
                <a:spcPts val="0"/>
              </a:spcBef>
              <a:spcAft>
                <a:spcPts val="0"/>
              </a:spcAft>
              <a:buSzPts val="3000"/>
              <a:buFont typeface="Trebuchet MS"/>
              <a:buChar char="○"/>
            </a:pPr>
            <a:r>
              <a:rPr lang="en" sz="3000" dirty="0">
                <a:latin typeface="Trebuchet MS"/>
                <a:ea typeface="Trebuchet MS"/>
                <a:cs typeface="Trebuchet MS"/>
                <a:sym typeface="Trebuchet MS"/>
              </a:rPr>
              <a:t>reveal all knowledge about the future</a:t>
            </a:r>
            <a:endParaRPr sz="3000" dirty="0">
              <a:latin typeface="Trebuchet MS"/>
              <a:ea typeface="Trebuchet MS"/>
              <a:cs typeface="Trebuchet MS"/>
              <a:sym typeface="Trebuchet MS"/>
            </a:endParaRPr>
          </a:p>
          <a:p>
            <a:pPr marL="1371600" lvl="2" indent="-419100" rtl="0">
              <a:spcBef>
                <a:spcPts val="0"/>
              </a:spcBef>
              <a:spcAft>
                <a:spcPts val="0"/>
              </a:spcAft>
              <a:buSzPts val="3000"/>
              <a:buFont typeface="Trebuchet MS"/>
              <a:buChar char="■"/>
            </a:pPr>
            <a:r>
              <a:rPr lang="en" sz="3000" dirty="0">
                <a:latin typeface="Trebuchet MS"/>
                <a:ea typeface="Trebuchet MS"/>
                <a:cs typeface="Trebuchet MS"/>
                <a:sym typeface="Trebuchet MS"/>
              </a:rPr>
              <a:t>(under a number of assumptions)</a:t>
            </a:r>
            <a:endParaRPr sz="3000" dirty="0">
              <a:latin typeface="Trebuchet MS"/>
              <a:ea typeface="Trebuchet MS"/>
              <a:cs typeface="Trebuchet MS"/>
              <a:sym typeface="Trebuchet MS"/>
            </a:endParaRPr>
          </a:p>
          <a:p>
            <a:pPr marL="914400" lvl="1" indent="-419100" rtl="0">
              <a:spcBef>
                <a:spcPts val="0"/>
              </a:spcBef>
              <a:spcAft>
                <a:spcPts val="0"/>
              </a:spcAft>
              <a:buSzPts val="3000"/>
              <a:buFont typeface="Trebuchet MS"/>
              <a:buChar char="○"/>
            </a:pPr>
            <a:r>
              <a:rPr lang="en" sz="3000" dirty="0">
                <a:latin typeface="Trebuchet MS"/>
                <a:ea typeface="Trebuchet MS"/>
                <a:cs typeface="Trebuchet MS"/>
                <a:sym typeface="Trebuchet MS"/>
              </a:rPr>
              <a:t>allows profit from accurate predictions</a:t>
            </a:r>
            <a:endParaRPr sz="3000" dirty="0">
              <a:latin typeface="Trebuchet MS"/>
              <a:ea typeface="Trebuchet MS"/>
              <a:cs typeface="Trebuchet MS"/>
              <a:sym typeface="Trebuchet MS"/>
            </a:endParaRPr>
          </a:p>
          <a:p>
            <a:pPr marL="914400" lvl="1" indent="-419100" rtl="0">
              <a:spcBef>
                <a:spcPts val="0"/>
              </a:spcBef>
              <a:spcAft>
                <a:spcPts val="0"/>
              </a:spcAft>
              <a:buSzPts val="3000"/>
              <a:buFont typeface="Trebuchet MS"/>
              <a:buChar char="○"/>
            </a:pPr>
            <a:r>
              <a:rPr lang="en" sz="3000" dirty="0">
                <a:latin typeface="Trebuchet MS"/>
                <a:ea typeface="Trebuchet MS"/>
                <a:cs typeface="Trebuchet MS"/>
                <a:sym typeface="Trebuchet MS"/>
              </a:rPr>
              <a:t>“a tax on BS”</a:t>
            </a:r>
            <a:endParaRPr sz="3000" dirty="0">
              <a:latin typeface="Trebuchet MS"/>
              <a:ea typeface="Trebuchet MS"/>
              <a:cs typeface="Trebuchet MS"/>
              <a:sym typeface="Trebuchet MS"/>
            </a:endParaRPr>
          </a:p>
          <a:p>
            <a:pPr marL="457200" lvl="0" indent="-419100" rtl="0">
              <a:spcBef>
                <a:spcPts val="0"/>
              </a:spcBef>
              <a:spcAft>
                <a:spcPts val="0"/>
              </a:spcAft>
              <a:buSzPts val="3000"/>
              <a:buFont typeface="Trebuchet MS"/>
              <a:buChar char="●"/>
            </a:pPr>
            <a:r>
              <a:rPr lang="en" sz="3000" dirty="0">
                <a:latin typeface="Trebuchet MS"/>
                <a:ea typeface="Trebuchet MS"/>
                <a:cs typeface="Trebuchet MS"/>
                <a:sym typeface="Trebuchet MS"/>
              </a:rPr>
              <a:t>Often beat polls and expert opinions</a:t>
            </a:r>
            <a:endParaRPr sz="3000" dirty="0">
              <a:latin typeface="Trebuchet MS"/>
              <a:ea typeface="Trebuchet MS"/>
              <a:cs typeface="Trebuchet MS"/>
              <a:sym typeface="Trebuchet MS"/>
            </a:endParaRPr>
          </a:p>
          <a:p>
            <a:pPr marL="457200" lvl="0" indent="-419100" rtl="0">
              <a:spcBef>
                <a:spcPts val="0"/>
              </a:spcBef>
              <a:spcAft>
                <a:spcPts val="0"/>
              </a:spcAft>
              <a:buSzPts val="3000"/>
              <a:buFont typeface="Trebuchet MS"/>
              <a:buChar char="●"/>
            </a:pPr>
            <a:r>
              <a:rPr lang="en" sz="3000" dirty="0">
                <a:latin typeface="Trebuchet MS"/>
                <a:ea typeface="Trebuchet MS"/>
                <a:cs typeface="Trebuchet MS"/>
                <a:sym typeface="Trebuchet MS"/>
              </a:rPr>
              <a:t>Significant regulatory hurdles</a:t>
            </a:r>
            <a:endParaRPr sz="3000" dirty="0">
              <a:latin typeface="Trebuchet MS"/>
              <a:ea typeface="Trebuchet MS"/>
              <a:cs typeface="Trebuchet MS"/>
              <a:sym typeface="Trebuchet MS"/>
            </a:endParaRPr>
          </a:p>
          <a:p>
            <a:pPr marL="914400" lvl="1" indent="-419100" rtl="0">
              <a:spcBef>
                <a:spcPts val="0"/>
              </a:spcBef>
              <a:spcAft>
                <a:spcPts val="0"/>
              </a:spcAft>
              <a:buSzPts val="3000"/>
              <a:buFont typeface="Trebuchet MS"/>
              <a:buChar char="○"/>
            </a:pPr>
            <a:r>
              <a:rPr lang="en" sz="3000" dirty="0" err="1">
                <a:latin typeface="Trebuchet MS"/>
                <a:ea typeface="Trebuchet MS"/>
                <a:cs typeface="Trebuchet MS"/>
                <a:sym typeface="Trebuchet MS"/>
              </a:rPr>
              <a:t>InTrade</a:t>
            </a:r>
            <a:r>
              <a:rPr lang="en" sz="3000" dirty="0">
                <a:latin typeface="Trebuchet MS"/>
                <a:ea typeface="Trebuchet MS"/>
                <a:cs typeface="Trebuchet MS"/>
                <a:sym typeface="Trebuchet MS"/>
              </a:rPr>
              <a:t> shut down in 2013</a:t>
            </a:r>
            <a:endParaRPr sz="3000" dirty="0">
              <a:latin typeface="Trebuchet MS"/>
              <a:ea typeface="Trebuchet MS"/>
              <a:cs typeface="Trebuchet MS"/>
              <a:sym typeface="Trebuchet M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5" name="Shape 685"/>
          <p:cNvSpPr txBox="1">
            <a:spLocks noGrp="1"/>
          </p:cNvSpPr>
          <p:nvPr>
            <p:ph type="title"/>
          </p:nvPr>
        </p:nvSpPr>
        <p:spPr>
          <a:xfrm>
            <a:off x="278500" y="205975"/>
            <a:ext cx="8865600" cy="857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Decentralized prediction markets?</a:t>
            </a:r>
            <a:endParaRPr/>
          </a:p>
        </p:txBody>
      </p:sp>
      <p:sp>
        <p:nvSpPr>
          <p:cNvPr id="686" name="Shape 686"/>
          <p:cNvSpPr txBox="1"/>
          <p:nvPr/>
        </p:nvSpPr>
        <p:spPr>
          <a:xfrm>
            <a:off x="254850" y="1200150"/>
            <a:ext cx="8592900" cy="362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419100" rtl="0">
              <a:spcBef>
                <a:spcPts val="0"/>
              </a:spcBef>
              <a:spcAft>
                <a:spcPts val="0"/>
              </a:spcAft>
              <a:buSzPts val="3000"/>
              <a:buFont typeface="Trebuchet MS"/>
              <a:buChar char="●"/>
            </a:pPr>
            <a:r>
              <a:rPr lang="en" sz="3000">
                <a:latin typeface="Trebuchet MS"/>
                <a:ea typeface="Trebuchet MS"/>
                <a:cs typeface="Trebuchet MS"/>
                <a:sym typeface="Trebuchet MS"/>
              </a:rPr>
              <a:t>Decentralized payment &amp; enforcement</a:t>
            </a:r>
            <a:endParaRPr sz="3000">
              <a:latin typeface="Trebuchet MS"/>
              <a:ea typeface="Trebuchet MS"/>
              <a:cs typeface="Trebuchet MS"/>
              <a:sym typeface="Trebuchet MS"/>
            </a:endParaRPr>
          </a:p>
          <a:p>
            <a:pPr marL="457200" lvl="0" indent="-419100" rtl="0">
              <a:spcBef>
                <a:spcPts val="0"/>
              </a:spcBef>
              <a:spcAft>
                <a:spcPts val="0"/>
              </a:spcAft>
              <a:buSzPts val="3000"/>
              <a:buFont typeface="Trebuchet MS"/>
              <a:buChar char="●"/>
            </a:pPr>
            <a:r>
              <a:rPr lang="en" sz="3000">
                <a:latin typeface="Trebuchet MS"/>
                <a:ea typeface="Trebuchet MS"/>
                <a:cs typeface="Trebuchet MS"/>
                <a:sym typeface="Trebuchet MS"/>
              </a:rPr>
              <a:t>Decentralized arbitration</a:t>
            </a:r>
            <a:endParaRPr sz="3000">
              <a:latin typeface="Trebuchet MS"/>
              <a:ea typeface="Trebuchet MS"/>
              <a:cs typeface="Trebuchet MS"/>
              <a:sym typeface="Trebuchet MS"/>
            </a:endParaRPr>
          </a:p>
          <a:p>
            <a:pPr marL="457200" lvl="0" indent="-419100" rtl="0">
              <a:spcBef>
                <a:spcPts val="0"/>
              </a:spcBef>
              <a:spcAft>
                <a:spcPts val="0"/>
              </a:spcAft>
              <a:buSzPts val="3000"/>
              <a:buFont typeface="Trebuchet MS"/>
              <a:buChar char="●"/>
            </a:pPr>
            <a:r>
              <a:rPr lang="en" sz="3000">
                <a:latin typeface="Trebuchet MS"/>
                <a:ea typeface="Trebuchet MS"/>
                <a:cs typeface="Trebuchet MS"/>
                <a:sym typeface="Trebuchet MS"/>
              </a:rPr>
              <a:t>Decentralized order book</a:t>
            </a:r>
            <a:endParaRPr sz="3000">
              <a:latin typeface="Trebuchet MS"/>
              <a:ea typeface="Trebuchet MS"/>
              <a:cs typeface="Trebuchet MS"/>
              <a:sym typeface="Trebuchet M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000">
              <a:latin typeface="Trebuchet MS"/>
              <a:ea typeface="Trebuchet MS"/>
              <a:cs typeface="Trebuchet MS"/>
              <a:sym typeface="Trebuchet M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1" name="Shape 691"/>
          <p:cNvSpPr txBox="1">
            <a:spLocks noGrp="1"/>
          </p:cNvSpPr>
          <p:nvPr>
            <p:ph type="title"/>
          </p:nvPr>
        </p:nvSpPr>
        <p:spPr>
          <a:xfrm>
            <a:off x="457200" y="205975"/>
            <a:ext cx="8390400" cy="857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Decentralized payment &amp; settlement</a:t>
            </a:r>
            <a:endParaRPr/>
          </a:p>
        </p:txBody>
      </p:sp>
      <p:sp>
        <p:nvSpPr>
          <p:cNvPr id="692" name="Shape 692"/>
          <p:cNvSpPr txBox="1"/>
          <p:nvPr/>
        </p:nvSpPr>
        <p:spPr>
          <a:xfrm>
            <a:off x="254850" y="1200150"/>
            <a:ext cx="8592900" cy="362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419100" rtl="0">
              <a:spcBef>
                <a:spcPts val="0"/>
              </a:spcBef>
              <a:spcAft>
                <a:spcPts val="0"/>
              </a:spcAft>
              <a:buSzPts val="3000"/>
              <a:buFont typeface="Trebuchet MS"/>
              <a:buChar char="●"/>
            </a:pPr>
            <a:r>
              <a:rPr lang="en" sz="3000">
                <a:latin typeface="Trebuchet MS"/>
                <a:ea typeface="Trebuchet MS"/>
                <a:cs typeface="Trebuchet MS"/>
                <a:sym typeface="Trebuchet MS"/>
              </a:rPr>
              <a:t>Simple solution: Bitcoin + trusted arbiters</a:t>
            </a:r>
            <a:endParaRPr sz="3000">
              <a:latin typeface="Trebuchet MS"/>
              <a:ea typeface="Trebuchet MS"/>
              <a:cs typeface="Trebuchet MS"/>
              <a:sym typeface="Trebuchet MS"/>
            </a:endParaRPr>
          </a:p>
          <a:p>
            <a:pPr marL="457200" lvl="0" indent="-419100" rtl="0">
              <a:spcBef>
                <a:spcPts val="0"/>
              </a:spcBef>
              <a:spcAft>
                <a:spcPts val="0"/>
              </a:spcAft>
              <a:buSzPts val="3000"/>
              <a:buFont typeface="Trebuchet MS"/>
              <a:buChar char="●"/>
            </a:pPr>
            <a:r>
              <a:rPr lang="en" sz="3000">
                <a:latin typeface="Trebuchet MS"/>
                <a:ea typeface="Trebuchet MS"/>
                <a:cs typeface="Trebuchet MS"/>
                <a:sym typeface="Trebuchet MS"/>
              </a:rPr>
              <a:t>Better solution: altcoin with built-in support</a:t>
            </a:r>
            <a:endParaRPr sz="3000">
              <a:latin typeface="Trebuchet MS"/>
              <a:ea typeface="Trebuchet MS"/>
              <a:cs typeface="Trebuchet MS"/>
              <a:sym typeface="Trebuchet M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imple Light">
  <a:themeElements>
    <a:clrScheme name="Custom 347">
      <a:dk1>
        <a:srgbClr val="000000"/>
      </a:dk1>
      <a:lt1>
        <a:srgbClr val="FFFFFF"/>
      </a:lt1>
      <a:dk2>
        <a:srgbClr val="666666"/>
      </a:dk2>
      <a:lt2>
        <a:srgbClr val="CCCCCC"/>
      </a:lt2>
      <a:accent1>
        <a:srgbClr val="3A81BA"/>
      </a:accent1>
      <a:accent2>
        <a:srgbClr val="D89F39"/>
      </a:accent2>
      <a:accent3>
        <a:srgbClr val="8BAB42"/>
      </a:accent3>
      <a:accent4>
        <a:srgbClr val="57A7B5"/>
      </a:accent4>
      <a:accent5>
        <a:srgbClr val="8B81D2"/>
      </a:accent5>
      <a:accent6>
        <a:srgbClr val="963334"/>
      </a:accent6>
      <a:hlink>
        <a:srgbClr val="1155CC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1420</TotalTime>
  <Words>1405</Words>
  <Application>Microsoft Macintosh PowerPoint</Application>
  <PresentationFormat>On-screen Show (16:9)</PresentationFormat>
  <Paragraphs>300</Paragraphs>
  <Slides>37</Slides>
  <Notes>37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37</vt:i4>
      </vt:variant>
    </vt:vector>
  </HeadingPairs>
  <TitlesOfParts>
    <vt:vector size="49" baseType="lpstr">
      <vt:lpstr>American Typewriter</vt:lpstr>
      <vt:lpstr>Arial</vt:lpstr>
      <vt:lpstr>Cambria</vt:lpstr>
      <vt:lpstr>Cambria Math</vt:lpstr>
      <vt:lpstr>Chalkboard</vt:lpstr>
      <vt:lpstr>Comic Sans MS</vt:lpstr>
      <vt:lpstr>Courier New</vt:lpstr>
      <vt:lpstr>Gill Sans</vt:lpstr>
      <vt:lpstr>Helvetica</vt:lpstr>
      <vt:lpstr>Symbol</vt:lpstr>
      <vt:lpstr>Trebuchet MS</vt:lpstr>
      <vt:lpstr>Simple Light</vt:lpstr>
      <vt:lpstr>Lecture 14</vt:lpstr>
      <vt:lpstr>PowerPoint Presentation</vt:lpstr>
      <vt:lpstr>Assertions about the outside world </vt:lpstr>
      <vt:lpstr>Prediction markets</vt:lpstr>
      <vt:lpstr>Example: World Cup 2014</vt:lpstr>
      <vt:lpstr>Example: 2008 US Presidential election</vt:lpstr>
      <vt:lpstr>Prediction markets</vt:lpstr>
      <vt:lpstr>Decentralized prediction markets?</vt:lpstr>
      <vt:lpstr>Decentralized payment &amp; settlement</vt:lpstr>
      <vt:lpstr>Payment &amp; settlement - FutureCoin</vt:lpstr>
      <vt:lpstr>Arbitration models</vt:lpstr>
      <vt:lpstr>RealityKeys</vt:lpstr>
      <vt:lpstr>Order books</vt:lpstr>
      <vt:lpstr>Centralized order books</vt:lpstr>
      <vt:lpstr>Decentralized order books</vt:lpstr>
      <vt:lpstr>Decentralized order books</vt:lpstr>
      <vt:lpstr>What can be built on Bitcoin?</vt:lpstr>
      <vt:lpstr>How to Use Bitcoin to Design  Fair Protocols</vt:lpstr>
      <vt:lpstr>Secure Computation</vt:lpstr>
      <vt:lpstr>Secure Computation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15.0033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Lecture 9</dc:title>
  <cp:lastModifiedBy>Microsoft Office User</cp:lastModifiedBy>
  <cp:revision>43</cp:revision>
  <dcterms:modified xsi:type="dcterms:W3CDTF">2018-06-01T19:18:35Z</dcterms:modified>
</cp:coreProperties>
</file>