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81" autoAdjust="0"/>
  </p:normalViewPr>
  <p:slideViewPr>
    <p:cSldViewPr snapToGrid="0">
      <p:cViewPr varScale="1">
        <p:scale>
          <a:sx n="131" d="100"/>
          <a:sy n="131" d="100"/>
        </p:scale>
        <p:origin x="500" y="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a:t>Hi everyone, I’m Fengting. I’m glad to share our paper “LLMs Know More About Numbers than They Can Say”. This work was done at CLSP (Center for Language and Speech Processing) at Johns Hopkins University.</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c06eb458d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c06eb458d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zh-CN" dirty="0"/>
              <a:t>These are the scatter plots. On the x-axis we have true log2 values, and on the y-axis we have probe’s predictions. The model probed here is Mistral-7B, and for each dataset we report results from its best-performing layer. On synthetic data, at layer 30, R is greater than 0.99, which is really perfect. While on </a:t>
            </a:r>
            <a:r>
              <a:rPr lang="en-US" altLang="zh-CN" dirty="0" err="1"/>
              <a:t>arxiv</a:t>
            </a:r>
            <a:r>
              <a:rPr lang="en-US" altLang="zh-CN" dirty="0"/>
              <a:t> data, at layer 10, R is only 0.71: the encoding is much </a:t>
            </a:r>
            <a:r>
              <a:rPr lang="en-US" altLang="zh-CN" dirty="0" err="1"/>
              <a:t>noiser</a:t>
            </a:r>
            <a:r>
              <a:rPr lang="en-US" altLang="zh-CN" dirty="0"/>
              <a:t> in scientific text, but clearly present. We concluded that hidden states encode log-magnitudes linearly. So internally, the model seems to know how big numbers are.</a:t>
            </a:r>
          </a:p>
          <a:p>
            <a:r>
              <a:rPr lang="en-US" altLang="zh-CN" dirty="0"/>
              <a:t>But is this knowledge precise enough to compare the cross-notation numbers, as the prompt requests?</a:t>
            </a:r>
          </a:p>
          <a:p>
            <a:r>
              <a:rPr lang="en-US" altLang="zh-CN" dirty="0"/>
              <a:t>Maybe, if the numbers aren't too close.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b9075c40779dfdd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6b9075c40779dfdd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a:t>To examine this, we use the regression probe to predict the magnitudes of both numbers, and then we compare those predicted values.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c06eb458d7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3c06eb458d7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tLang="zh-CN" sz="2000" dirty="0"/>
              <a:t>The results are not bad when the numbers are sufficiently different - accuracy exceeds 80% when |log(a/b)| is greater than 0.5, roughly when they differ by a factor of at least 1.4 or more. But in the middle of the graph, when the numbers are very close, performance drops sharply. This is true for all 7 open-source models we tried. So this comparison method works, but it’s imperfect. But of course, the model could answer the question by other means. Maybe it goes beyond representing the two numbers individually, and actually compares them internally. Humans mentally compare numbers all the time - we're numerate, so we can't help ourselves. </a:t>
            </a:r>
            <a:endParaRPr sz="2000" dirty="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6b9075c40779dfdd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6b9075c40779dfdd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a:t>So now, instead of predicting magnitudes, we directly probe to see if the model has internally computed whether a &gt; b. It really should in this case, since our prompt literally asks it to do this comparison! We train a binary classifier using hidden states of the last token of the prompt.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3c06eb458d7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3c06eb458d7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dirty="0">
              <a:solidFill>
                <a:schemeClr val="dk1"/>
              </a:solidFill>
            </a:endParaRPr>
          </a:p>
          <a:p>
            <a:pPr marL="0" lvl="0" indent="0" algn="l" rtl="0">
              <a:spcBef>
                <a:spcPts val="0"/>
              </a:spcBef>
              <a:spcAft>
                <a:spcPts val="0"/>
              </a:spcAft>
              <a:buNone/>
            </a:pPr>
            <a:r>
              <a:rPr lang="en-US" altLang="zh-CN" sz="1800" dirty="0"/>
              <a:t>Here are the results. On the x-axis we have the normalized layer depth, and on the y-axis we test accuracy of the classifiers. We see that higher layers consistently exceed 95% accuracy. But does this work when the numbers are close together?</a:t>
            </a:r>
            <a:endParaRPr sz="18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c06eb458d7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3c06eb458d7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3c53b69ad07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3c53b69ad0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zh-CN" b="0" dirty="0"/>
              <a:t>“The classification probe, in green, is more accurate than comparing the two regression outputs, in orange. (This [point to graph] is Mistral, and this [point to graph] is the average of all models.) Classification, in green, is also more accurate than the red curve, which uses regression to predict the </a:t>
            </a:r>
            <a:r>
              <a:rPr lang="en-US" altLang="zh-CN" b="0" i="1" dirty="0"/>
              <a:t>ratio</a:t>
            </a:r>
            <a:r>
              <a:rPr lang="en-US" altLang="zh-CN" b="0" dirty="0"/>
              <a:t> of the two numbers.</a:t>
            </a:r>
          </a:p>
          <a:p>
            <a:r>
              <a:rPr lang="en-US" altLang="zh-CN" b="0" dirty="0"/>
              <a:t>So the model </a:t>
            </a:r>
            <a:r>
              <a:rPr lang="en-US" altLang="zh-CN" b="0" i="1" dirty="0"/>
              <a:t>is</a:t>
            </a:r>
            <a:r>
              <a:rPr lang="en-US" altLang="zh-CN" b="0" dirty="0"/>
              <a:t> internally computing which number is bigger, even when it doesn’t precisely represent their magnitudes or their ratio. But look at the blue curve! These models are terrible at </a:t>
            </a:r>
            <a:r>
              <a:rPr lang="en-US" altLang="zh-CN" b="0" i="1" dirty="0"/>
              <a:t>verbalizing</a:t>
            </a:r>
            <a:r>
              <a:rPr lang="en-US" altLang="zh-CN" b="0" dirty="0"/>
              <a:t> the answer! They usually answer wrong.</a:t>
            </a:r>
          </a:p>
          <a:p>
            <a:r>
              <a:rPr lang="en-US" altLang="zh-CN" b="0" dirty="0"/>
              <a:t>So, the LLM kind of does the comparison internally, but it’s bad at using that information to decide which number to copy. In fact, Mistral [point to graph] usually just copies the second number.”</a:t>
            </a: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3c06eb458d7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3c06eb458d7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a:t>Over all 7 models, verbalization accuracy is 50-70%, but the classifier probe gets over 93%. In other words, LLMs know more about numbers than they can say.</a:t>
            </a:r>
          </a:p>
          <a:p>
            <a:pPr marL="0" lvl="0" indent="0" algn="l" rtl="0">
              <a:spcBef>
                <a:spcPts val="0"/>
              </a:spcBef>
              <a:spcAft>
                <a:spcPts val="0"/>
              </a:spcAft>
              <a:buNone/>
            </a:pPr>
            <a:r>
              <a:rPr lang="en-US" altLang="zh-CN" dirty="0"/>
              <a:t>Now you might reasonably ask: Why bother probing at all? Are we just assuming that probe performance has anything to do with verbalization?</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3c06eb458d7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3c06eb458d7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zh-CN" dirty="0"/>
              <a:t>To investigate this, we look at the relationship between probing quality and verbalization accuracy.</a:t>
            </a:r>
          </a:p>
          <a:p>
            <a:r>
              <a:rPr lang="en-US" altLang="zh-CN" dirty="0"/>
              <a:t>First, on synthetic data, we find that the best probes are near the top of the transformer.</a:t>
            </a:r>
          </a:p>
          <a:p>
            <a:r>
              <a:rPr lang="en-US" altLang="zh-CN" dirty="0"/>
              <a:t>But by that point, much of the processing has already happened. So these late representations may not be the ones that actually drive the model’s verbalized comparison.</a:t>
            </a:r>
          </a:p>
          <a:p>
            <a:r>
              <a:rPr lang="en-US" altLang="zh-CN" dirty="0"/>
              <a:t>This led us to ask whether earlier layers — where the model is still forming its internal representations — might matter more for downstream tasks like verbalization.</a:t>
            </a:r>
          </a:p>
          <a:p>
            <a:r>
              <a:rPr lang="en-US" altLang="zh-CN" dirty="0"/>
              <a:t>Indeed, we find strong correlation across diverse 7B-8B models between the average performance of probes from the first 3 layers and verbalized comparison accuracy on the synthetic dataset. Lower regression error predicts higher verbalization accuracy [point to upper left of graph #1]. And higher classification accuracy also predicts higher verbalization accuracy [point to upper right of graph #2]. This suggests that higher quality of internal numerical representations is linked with improved verbalization performance. Which naturally raises the next question: Is this a </a:t>
            </a:r>
            <a:r>
              <a:rPr lang="en-US" altLang="zh-CN" i="1" dirty="0"/>
              <a:t>causal</a:t>
            </a:r>
            <a:r>
              <a:rPr lang="en-US" altLang="zh-CN" dirty="0"/>
              <a:t> link? [show the orange text] Can improving internal representations improve models’ verbalization results?</a:t>
            </a:r>
          </a:p>
          <a:p>
            <a:endParaRPr lang="en-US" altLang="zh-CN" dirty="0"/>
          </a:p>
          <a:p>
            <a:endParaRPr lang="en-US" altLang="zh-CN" dirty="0"/>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6b9075c40779dfdd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6b9075c40779dfdd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a:t>So this naturally leads to the intervention. If stronger internal representations lead to better verbalization, can we improve verbalization by explicitly strengthening those representations during finetuning?</a:t>
            </a:r>
          </a:p>
          <a:p>
            <a:pPr marL="0" lvl="0" indent="0" algn="l" rtl="0">
              <a:spcBef>
                <a:spcPts val="0"/>
              </a:spcBef>
              <a:spcAft>
                <a:spcPts val="0"/>
              </a:spcAft>
              <a:buNone/>
            </a:pPr>
            <a:endParaRPr lang="en-US" dirty="0"/>
          </a:p>
          <a:p>
            <a:r>
              <a:rPr lang="en-US" altLang="zh-CN" dirty="0"/>
              <a:t>Let me explain the setup.</a:t>
            </a:r>
          </a:p>
          <a:p>
            <a:r>
              <a:rPr lang="en-US" altLang="zh-CN" dirty="0"/>
              <a:t>First of all, remember that we're using a synthetic comparison task that the LLMs probably weren't trained on. Just fine-tuning on that task fixes about 4/5 of the errors. Our fine-tuning loss here is just the usual next-token prediction objective, where we try to predict the tokens of the red answer. [add the green dashed line] But it helps a lot to augment that training objective with the cross-entropy loss of our green classifier probe. We just add it to our fine-tuning objective. [add the blue dashed line] We also tried adding the MSE loss of our blue regression probes, but it didn’t help, because the model was already doing very well on the blue predictions. [remove the blue dashed line]. So in our final setup, we retain only the classifier probing loss as an auxiliary objective.</a:t>
            </a: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c53b69ad0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c53b69ad0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a:t>Have you heard the term </a:t>
            </a:r>
            <a:r>
              <a:rPr lang="en-US" altLang="zh-CN" i="1" dirty="0">
                <a:effectLst/>
              </a:rPr>
              <a:t>numeracy</a:t>
            </a:r>
            <a:r>
              <a:rPr lang="en-US" altLang="zh-CN" dirty="0"/>
              <a:t>?  It's like </a:t>
            </a:r>
            <a:r>
              <a:rPr lang="en-US" altLang="zh-CN" i="1" dirty="0">
                <a:effectLst/>
              </a:rPr>
              <a:t>literacy</a:t>
            </a:r>
            <a:r>
              <a:rPr lang="en-US" altLang="zh-CN" dirty="0"/>
              <a:t>, but for numbers.  We want LLMs to be able to read and discuss scientific papers and financial reports.  Unfortunately, they sometimes get confused by numbers.  We'd like to understand what's going on and fix it.</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3c06eb458d7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3c06eb458d7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zh-CN" dirty="0"/>
              <a:t>Here are the finetuning results. The table shows cross-notation comparison accuracy of verbalized responses under three conditions: base model, standard finetuning, and finetuning with probing loss.</a:t>
            </a:r>
          </a:p>
          <a:p>
            <a:r>
              <a:rPr lang="en-US" altLang="zh-CN" dirty="0"/>
              <a:t>Again, ordinary finetuning fixes &gt; 4/5 [highlight 80.3% error reduction rate] of the original errors made by these 7 models. But we can fix many of the </a:t>
            </a:r>
            <a:r>
              <a:rPr lang="en-US" altLang="zh-CN" i="1" dirty="0"/>
              <a:t>remaining</a:t>
            </a:r>
            <a:r>
              <a:rPr lang="en-US" altLang="zh-CN" dirty="0"/>
              <a:t> errors by augmenting with the probing loss. We eliminate more than 1/3 [highlight 38.4% error reduction rate] of the remaining errors.</a:t>
            </a:r>
          </a:p>
          <a:p>
            <a:r>
              <a:rPr lang="en-US" altLang="zh-CN" dirty="0"/>
              <a:t>Let me highlight a few models. [highlight Mistral and its base accuracy] Mistral was the </a:t>
            </a:r>
            <a:r>
              <a:rPr lang="en-US" altLang="zh-CN" i="1" dirty="0"/>
              <a:t>worst</a:t>
            </a:r>
            <a:r>
              <a:rPr lang="en-US" altLang="zh-CN" dirty="0"/>
              <a:t> base model, literally a random guesser, and became the top performer through our procedure. Fine-tuning cut the error rate by &gt; 10x, [highlight the number] but improving the fine-tuning objective cut it by </a:t>
            </a:r>
            <a:r>
              <a:rPr lang="en-US" altLang="zh-CN" i="1" dirty="0"/>
              <a:t>another</a:t>
            </a:r>
            <a:r>
              <a:rPr lang="en-US" altLang="zh-CN" dirty="0"/>
              <a:t> 6x. [highlight the number] Qwen shows a similar pattern. [highlight Qwen and its base accuracy] Even though it starts out as the </a:t>
            </a:r>
            <a:r>
              <a:rPr lang="en-US" altLang="zh-CN" i="1" dirty="0"/>
              <a:t>strongest</a:t>
            </a:r>
            <a:r>
              <a:rPr lang="en-US" altLang="zh-CN" dirty="0"/>
              <a:t> base model, it still sees substantial error reduction from both finetuning and the augmented objective. [</a:t>
            </a:r>
            <a:r>
              <a:rPr lang="en-US" altLang="zh-CN" dirty="0" err="1"/>
              <a:t>highight</a:t>
            </a:r>
            <a:r>
              <a:rPr lang="en-US" altLang="zh-CN" dirty="0"/>
              <a:t> the two error rates]</a:t>
            </a:r>
          </a:p>
          <a:p>
            <a:r>
              <a:rPr lang="en-US" altLang="zh-CN" dirty="0"/>
              <a:t>This suggests by explicitly strengthening internal comparison representations, we can improve verbal numeracy. In other words, improving what the model knows internally helps it say the right thing externally.</a:t>
            </a: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3c06eb458d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3c06eb458d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zh-CN" dirty="0"/>
              <a:t>Let me summarize our key findings</a:t>
            </a:r>
          </a:p>
          <a:p>
            <a:r>
              <a:rPr lang="en-US" altLang="zh-CN" dirty="0"/>
              <a:t>Numerical log-magnitudes and magnitude comparisons are encoded linearly.</a:t>
            </a:r>
          </a:p>
          <a:p>
            <a:r>
              <a:rPr lang="en-US" altLang="zh-CN" dirty="0"/>
              <a:t>Even so, LLMs verbalize cross-notation comparisons poorly.</a:t>
            </a:r>
          </a:p>
          <a:p>
            <a:r>
              <a:rPr lang="en-US" altLang="zh-CN" dirty="0"/>
              <a:t>Tuning a model’s internal representations to better encode numeric comparisons helps the model better answer such comparison questions verbally.</a:t>
            </a:r>
          </a:p>
          <a:p>
            <a:r>
              <a:rPr lang="en-US" altLang="zh-CN" dirty="0"/>
              <a:t>In one sentence: models know more than they can say—but improving what they know improves what they can learn to say.</a:t>
            </a: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6b9075c40779dfdd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6b9075c40779dfdd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zh-CN" dirty="0"/>
              <a:t>Let me close with a few directions for future work:</a:t>
            </a:r>
          </a:p>
          <a:p>
            <a:r>
              <a:rPr lang="en-US" altLang="zh-CN" dirty="0"/>
              <a:t>Firstly, probing tells us what information is encoded, but not necessarily how it is used. We could intervene on representations at inference time to see how this changes the text output.</a:t>
            </a:r>
          </a:p>
          <a:p>
            <a:r>
              <a:rPr lang="en-US" altLang="zh-CN" dirty="0"/>
              <a:t>Secondly, we used </a:t>
            </a:r>
            <a:r>
              <a:rPr lang="en-US" altLang="zh-CN" dirty="0" err="1"/>
              <a:t>arXiv</a:t>
            </a:r>
            <a:r>
              <a:rPr lang="en-US" altLang="zh-CN" dirty="0"/>
              <a:t> data only for the regression probing experiment. All other experiments were conducted on the synthetic "Which is bigger" questions. We would love to investigate what the LLM is doing as it reads natural scientific text. Is it internally comparing numbers? Is it internally doing other computations? How do those help it predict future words and numerals?</a:t>
            </a:r>
          </a:p>
          <a:p>
            <a:r>
              <a:rPr lang="en-US" altLang="zh-CN" dirty="0"/>
              <a:t>Thirdly, in real scientific text, magnitude is often intertwined with units. For example, 5 km is larger than 5 m, and 50 meters and 50 kgs are incomparable. LLMs likely represent such contextual information internally, but we have not yet studied how units interact with numerical representations.</a:t>
            </a:r>
          </a:p>
          <a:p>
            <a:pPr marL="0" lvl="0" indent="0" algn="l" rtl="0">
              <a:spcBef>
                <a:spcPts val="0"/>
              </a:spcBef>
              <a:spcAft>
                <a:spcPts val="0"/>
              </a:spcAft>
              <a:buNone/>
            </a:pPr>
            <a:endParaRPr lang="en-US" dirty="0"/>
          </a:p>
          <a:p>
            <a:pPr marL="0" lvl="0" indent="0" algn="l" rtl="0">
              <a:spcBef>
                <a:spcPts val="0"/>
              </a:spcBef>
              <a:spcAft>
                <a:spcPts val="0"/>
              </a:spcAft>
              <a:buNone/>
            </a:pPr>
            <a:r>
              <a:rPr lang="en-US" altLang="zh-CN" dirty="0"/>
              <a:t>And with that, thank you for your time</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3c0a086475e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3c0a086475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c06eb458d7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c06eb458d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3c0a086475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3c0a086475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62c882f25c2997bd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62c882f25c2997bd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a:t>As a reminder, </a:t>
            </a:r>
            <a:r>
              <a:rPr lang="en-US" altLang="zh-CN" b="1" dirty="0">
                <a:effectLst/>
              </a:rPr>
              <a:t>numbers</a:t>
            </a:r>
            <a:r>
              <a:rPr lang="en-US" altLang="zh-CN" dirty="0"/>
              <a:t> are mathematical objects, and </a:t>
            </a:r>
            <a:r>
              <a:rPr lang="en-US" altLang="zh-CN" b="1" dirty="0">
                <a:effectLst/>
              </a:rPr>
              <a:t>numerals</a:t>
            </a:r>
            <a:r>
              <a:rPr lang="en-US" altLang="zh-CN" dirty="0"/>
              <a:t> are the strings that name those objects.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c0c6333146_1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c0c6333146_1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a:t>We found a simple task that tends to confuse LLMs: </a:t>
            </a:r>
            <a:r>
              <a:rPr lang="en-US" altLang="zh-CN" b="1" dirty="0">
                <a:effectLst/>
              </a:rPr>
              <a:t>Which numeral is bigger?  </a:t>
            </a:r>
            <a:r>
              <a:rPr lang="en-US" altLang="zh-CN" dirty="0"/>
              <a:t>If they can't even do </a:t>
            </a:r>
            <a:r>
              <a:rPr lang="en-US" altLang="zh-CN" i="1" dirty="0">
                <a:effectLst/>
              </a:rPr>
              <a:t>that</a:t>
            </a:r>
            <a:r>
              <a:rPr lang="en-US" altLang="zh-CN" dirty="0"/>
              <a:t> reliably, then they have no hope of discussing scientific papers.  [show example of comparing 570 with 580]</a:t>
            </a:r>
          </a:p>
          <a:p>
            <a:pPr marL="0" lvl="0" indent="0" algn="l" rtl="0">
              <a:spcBef>
                <a:spcPts val="0"/>
              </a:spcBef>
              <a:spcAft>
                <a:spcPts val="0"/>
              </a:spcAft>
              <a:buNone/>
            </a:pPr>
            <a:r>
              <a:rPr lang="en-US" altLang="zh-CN" dirty="0"/>
              <a:t>You might have thought that this was easy for them.  But actually they're brittle.  We found that they break if we put just one of the numerals in scientific notation.  [cross out one of the numbers and change it]  They probably weren't trained on this case.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c0a086475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c0a08647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a:t>We studied open-source models with 7-8B parameters, and they all have 70% accuracy or worse. [highlight 70% accuracy] Some of them have only 50% accuracy, which is random chance. [highlight 50% accuracy] So we wanted to understand what they're missing. </a:t>
            </a:r>
          </a:p>
          <a:p>
            <a:pPr marL="0" lvl="0" indent="0" algn="l" rtl="0">
              <a:spcBef>
                <a:spcPts val="0"/>
              </a:spcBef>
              <a:spcAft>
                <a:spcPts val="0"/>
              </a:spcAft>
              <a:buNone/>
            </a:pPr>
            <a:r>
              <a:rPr lang="en-US" altLang="zh-CN" dirty="0"/>
              <a:t>Bigger models do work better on this task, but even GPT-4.1 only has 94% accuracy. [highlight this]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c0c6333146_1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c0c6333146_1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a:t>If the models used chain of thought, maybe they would convert the numerals out of scientific notation.  [show an example </a:t>
            </a:r>
            <a:r>
              <a:rPr lang="en-US" altLang="zh-CN" dirty="0" err="1"/>
              <a:t>CoT</a:t>
            </a:r>
            <a:r>
              <a:rPr lang="en-US" altLang="zh-CN" dirty="0"/>
              <a:t> that does this] But a numerate model shouldn't have to pause and think verbally every time it sees a numeral. </a:t>
            </a:r>
          </a:p>
          <a:p>
            <a:pPr marL="0" lvl="0" indent="0" algn="l" rtl="0">
              <a:spcBef>
                <a:spcPts val="0"/>
              </a:spcBef>
              <a:spcAft>
                <a:spcPts val="0"/>
              </a:spcAft>
              <a:buNone/>
            </a:pPr>
            <a:endParaRPr lang="en-US" dirty="0"/>
          </a:p>
          <a:p>
            <a:pPr marL="0" lvl="0" indent="0" algn="l" rtl="0">
              <a:spcBef>
                <a:spcPts val="0"/>
              </a:spcBef>
              <a:spcAft>
                <a:spcPts val="0"/>
              </a:spcAft>
              <a:buNone/>
            </a:pPr>
            <a:r>
              <a:rPr lang="en-US" altLang="zh-CN" dirty="0"/>
              <a:t>Now imagine you are reading a scientific paper. [show the scientific sentence]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c0c6333146_1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c0c6333146_1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a:t>You came across this sentence, </a:t>
            </a:r>
            <a:r>
              <a:rPr lang="en-US" dirty="0"/>
              <a:t>“The concentration increased from 0.45 M to 3 × 10−3 M.” As you read it, you probably have an intuitive sense of how large these two numbers are.</a:t>
            </a:r>
          </a:p>
          <a:p>
            <a:pPr marL="0" lvl="0" indent="0" algn="l" rtl="0">
              <a:spcBef>
                <a:spcPts val="0"/>
              </a:spcBef>
              <a:spcAft>
                <a:spcPts val="0"/>
              </a:spcAft>
              <a:buNone/>
            </a:pPr>
            <a:r>
              <a:rPr lang="en-US" dirty="0"/>
              <a:t>Wait, something seems wrong. It shouldn’t say “increased.” [cross out “increased”] It should say “decreased.” [”decreased” appear]</a:t>
            </a:r>
          </a:p>
          <a:p>
            <a:pPr marL="0" lvl="0" indent="0" algn="l" rtl="0">
              <a:spcBef>
                <a:spcPts val="0"/>
              </a:spcBef>
              <a:spcAft>
                <a:spcPts val="0"/>
              </a:spcAft>
              <a:buNone/>
            </a:pPr>
            <a:r>
              <a:rPr lang="en-US" dirty="0"/>
              <a:t>Let me disclose what happened: this sentence was generated by ChatGPT 5.2 when I asked it to produce an example of scientific text that contains mixed-no</a:t>
            </a:r>
            <a:r>
              <a:rPr lang="en-US" altLang="zh-CN" dirty="0"/>
              <a:t>t</a:t>
            </a:r>
            <a:r>
              <a:rPr lang="en-US" dirty="0"/>
              <a:t>ation numbers.</a:t>
            </a:r>
          </a:p>
          <a:p>
            <a:pPr marL="0" lvl="0" indent="0" algn="l" rtl="0">
              <a:spcBef>
                <a:spcPts val="0"/>
              </a:spcBef>
              <a:spcAft>
                <a:spcPts val="0"/>
              </a:spcAft>
              <a:buNone/>
            </a:pPr>
            <a:r>
              <a:rPr lang="en-US" dirty="0"/>
              <a:t>So the same mixed-notation failure appears when *generating* text, not just when reading it.  And again, this is GPT-5.2.</a:t>
            </a:r>
          </a:p>
          <a:p>
            <a:pPr marL="0" lvl="0" indent="0" algn="l" rtl="0">
              <a:spcBef>
                <a:spcPts val="0"/>
              </a:spcBef>
              <a:spcAft>
                <a:spcPts val="0"/>
              </a:spcAft>
              <a:buNone/>
            </a:pPr>
            <a:r>
              <a:rPr lang="en-US" altLang="zh-CN" dirty="0"/>
              <a:t>Chain-of-thought can work around the issue by converting scientific notation numerals back and forth, but it’s not practical to generate a chain-of-thought after every token.</a:t>
            </a:r>
          </a:p>
          <a:p>
            <a:pPr marL="0" lvl="0" indent="0" algn="l" rtl="0">
              <a:spcBef>
                <a:spcPts val="0"/>
              </a:spcBef>
              <a:spcAft>
                <a:spcPts val="0"/>
              </a:spcAft>
              <a:buNone/>
            </a:pPr>
            <a:r>
              <a:rPr lang="en-US" altLang="zh-CN" dirty="0"/>
              <a:t>An LLM should already have "number sense" -- when it sees a numeral, it should know internally how big the numbers are, just like human readers do.</a:t>
            </a:r>
          </a:p>
          <a:p>
            <a:pPr marL="0" lvl="0" indent="0" algn="l" rtl="0">
              <a:spcBef>
                <a:spcPts val="0"/>
              </a:spcBef>
              <a:spcAft>
                <a:spcPts val="0"/>
              </a:spcAft>
              <a:buNone/>
            </a:pPr>
            <a:r>
              <a:rPr lang="en-US" altLang="zh-CN" dirty="0"/>
              <a:t>So, we started by testing whether they do have "number sense" …</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c0a086475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c0a086475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ltLang="zh-CN" dirty="0"/>
              <a:t>Our first question is: do models know how big numbers are?</a:t>
            </a:r>
          </a:p>
          <a:p>
            <a:pPr>
              <a:buNone/>
            </a:pPr>
            <a:r>
              <a:rPr lang="en-US" altLang="zh-CN" dirty="0"/>
              <a:t>[show transformer stack with layer ℓ highlighted, with synthetic data]. To test this, we train linear regression probes on hidden states — specifically, the final token of each numeral at a given layer ℓ.</a:t>
            </a:r>
          </a:p>
          <a:p>
            <a:pPr>
              <a:buNone/>
            </a:pPr>
            <a:r>
              <a:rPr lang="en-US" altLang="zh-CN" dirty="0"/>
              <a:t>The target is the log₂ value of the number. For example, given the blue internal states, the probe should predict 9.15 and 9.18 , which are the log2 values of 570 and 580.</a:t>
            </a:r>
          </a:p>
          <a:p>
            <a:pPr>
              <a:buNone/>
            </a:pPr>
            <a:r>
              <a:rPr lang="en-US" altLang="zh-CN" dirty="0"/>
              <a:t>We run this experiment on two datasets. One is a synthetic dataset as shown here, “which is larger, a or b” where a and b are randomly generated cross-notation numbers.</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c0c6333146_12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c0c6333146_12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a:t>The other is a dataset of scientific papers from </a:t>
            </a:r>
            <a:r>
              <a:rPr lang="en-US" altLang="zh-CN" dirty="0" err="1"/>
              <a:t>arXiv</a:t>
            </a:r>
            <a:r>
              <a:rPr lang="en-US" altLang="zh-CN" dirty="0"/>
              <a:t>. This tests whether magnitude encoding holds in scientific context.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finance.jhu.edu/wp-content/uploads/sites/38/AnnualReport2025.pdf" TargetMode="External"/><Relationship Id="rId5" Type="http://schemas.openxmlformats.org/officeDocument/2006/relationships/hyperlink" Target="https://www.damtp.cam.ac.uk/user/gold/pdfs/teaching/old_literature/Einstein1905.pdf"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871450"/>
            <a:ext cx="8520600" cy="1568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5400" dirty="0"/>
              <a:t>LLMs Know More About Numbers than They Can Say</a:t>
            </a:r>
            <a:endParaRPr dirty="0"/>
          </a:p>
        </p:txBody>
      </p:sp>
      <p:sp>
        <p:nvSpPr>
          <p:cNvPr id="55" name="Google Shape;55;p13"/>
          <p:cNvSpPr txBox="1">
            <a:spLocks noGrp="1"/>
          </p:cNvSpPr>
          <p:nvPr>
            <p:ph type="subTitle" idx="1"/>
          </p:nvPr>
        </p:nvSpPr>
        <p:spPr>
          <a:xfrm>
            <a:off x="311700" y="2571738"/>
            <a:ext cx="8520600" cy="610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dirty="0"/>
              <a:t>Fengting Yuchi</a:t>
            </a:r>
            <a:r>
              <a:rPr lang="en" b="1" baseline="30000" dirty="0"/>
              <a:t>1</a:t>
            </a:r>
            <a:r>
              <a:rPr lang="en" dirty="0"/>
              <a:t>, Li Du</a:t>
            </a:r>
            <a:r>
              <a:rPr lang="en" baseline="30000" dirty="0"/>
              <a:t>2</a:t>
            </a:r>
            <a:r>
              <a:rPr lang="en" dirty="0"/>
              <a:t>, Jason Eisner</a:t>
            </a:r>
            <a:r>
              <a:rPr lang="en" baseline="30000" dirty="0"/>
              <a:t>2</a:t>
            </a:r>
            <a:endParaRPr baseline="30000" dirty="0"/>
          </a:p>
        </p:txBody>
      </p:sp>
      <p:sp>
        <p:nvSpPr>
          <p:cNvPr id="56" name="Google Shape;56;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dirty="0"/>
          </a:p>
        </p:txBody>
      </p:sp>
      <p:sp>
        <p:nvSpPr>
          <p:cNvPr id="57" name="Google Shape;57;p13"/>
          <p:cNvSpPr txBox="1"/>
          <p:nvPr/>
        </p:nvSpPr>
        <p:spPr>
          <a:xfrm>
            <a:off x="1352099" y="3260338"/>
            <a:ext cx="6969913"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aseline="30000" dirty="0"/>
              <a:t>1</a:t>
            </a:r>
            <a:r>
              <a:rPr lang="en" sz="1900" dirty="0"/>
              <a:t>Shanghai Jiao Tong University, </a:t>
            </a:r>
            <a:r>
              <a:rPr lang="en" sz="1900" baseline="30000" dirty="0"/>
              <a:t>2</a:t>
            </a:r>
            <a:r>
              <a:rPr lang="en" sz="1900" dirty="0"/>
              <a:t>Johns Hopkins University</a:t>
            </a:r>
            <a:endParaRPr sz="1900" dirty="0"/>
          </a:p>
        </p:txBody>
      </p:sp>
      <p:pic>
        <p:nvPicPr>
          <p:cNvPr id="58" name="Google Shape;58;p13"/>
          <p:cNvPicPr preferRelativeResize="0"/>
          <p:nvPr/>
        </p:nvPicPr>
        <p:blipFill>
          <a:blip r:embed="rId3">
            <a:alphaModFix/>
          </a:blip>
          <a:stretch>
            <a:fillRect/>
          </a:stretch>
        </p:blipFill>
        <p:spPr>
          <a:xfrm>
            <a:off x="5744900" y="3815450"/>
            <a:ext cx="1241400" cy="1241400"/>
          </a:xfrm>
          <a:prstGeom prst="rect">
            <a:avLst/>
          </a:prstGeom>
          <a:noFill/>
          <a:ln>
            <a:noFill/>
          </a:ln>
        </p:spPr>
      </p:pic>
      <p:pic>
        <p:nvPicPr>
          <p:cNvPr id="59" name="Google Shape;59;p13" title="sjtu.png"/>
          <p:cNvPicPr preferRelativeResize="0"/>
          <p:nvPr/>
        </p:nvPicPr>
        <p:blipFill>
          <a:blip r:embed="rId4">
            <a:alphaModFix/>
          </a:blip>
          <a:stretch>
            <a:fillRect/>
          </a:stretch>
        </p:blipFill>
        <p:spPr>
          <a:xfrm>
            <a:off x="2157700" y="3815450"/>
            <a:ext cx="1241398" cy="1241999"/>
          </a:xfrm>
          <a:prstGeom prst="rect">
            <a:avLst/>
          </a:prstGeom>
          <a:noFill/>
          <a:ln>
            <a:noFill/>
          </a:ln>
        </p:spPr>
      </p:pic>
      <p:pic>
        <p:nvPicPr>
          <p:cNvPr id="60" name="Google Shape;60;p13" title="CLSP.jpg"/>
          <p:cNvPicPr preferRelativeResize="0"/>
          <p:nvPr/>
        </p:nvPicPr>
        <p:blipFill>
          <a:blip r:embed="rId5">
            <a:alphaModFix/>
          </a:blip>
          <a:stretch>
            <a:fillRect/>
          </a:stretch>
        </p:blipFill>
        <p:spPr>
          <a:xfrm>
            <a:off x="3951312" y="3815450"/>
            <a:ext cx="1241400" cy="1241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2"/>
          <p:cNvSpPr txBox="1">
            <a:spLocks noGrp="1"/>
          </p:cNvSpPr>
          <p:nvPr>
            <p:ph type="title"/>
          </p:nvPr>
        </p:nvSpPr>
        <p:spPr>
          <a:xfrm>
            <a:off x="61600" y="300375"/>
            <a:ext cx="9325200" cy="12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t>Hidden States Linearly Encode Numerical Magnitude</a:t>
            </a:r>
            <a:endParaRPr sz="3020"/>
          </a:p>
        </p:txBody>
      </p:sp>
      <p:pic>
        <p:nvPicPr>
          <p:cNvPr id="313" name="Google Shape;313;p22"/>
          <p:cNvPicPr preferRelativeResize="0"/>
          <p:nvPr/>
        </p:nvPicPr>
        <p:blipFill rotWithShape="1">
          <a:blip r:embed="rId3">
            <a:alphaModFix/>
          </a:blip>
          <a:srcRect t="2666" b="6026"/>
          <a:stretch/>
        </p:blipFill>
        <p:spPr>
          <a:xfrm>
            <a:off x="5064228" y="1568176"/>
            <a:ext cx="2578246" cy="2369375"/>
          </a:xfrm>
          <a:prstGeom prst="rect">
            <a:avLst/>
          </a:prstGeom>
          <a:noFill/>
          <a:ln>
            <a:noFill/>
          </a:ln>
        </p:spPr>
      </p:pic>
      <p:pic>
        <p:nvPicPr>
          <p:cNvPr id="314" name="Google Shape;314;p22"/>
          <p:cNvPicPr preferRelativeResize="0"/>
          <p:nvPr/>
        </p:nvPicPr>
        <p:blipFill rotWithShape="1">
          <a:blip r:embed="rId4">
            <a:alphaModFix/>
          </a:blip>
          <a:srcRect l="3120" t="2837"/>
          <a:stretch/>
        </p:blipFill>
        <p:spPr>
          <a:xfrm>
            <a:off x="1668501" y="1654874"/>
            <a:ext cx="2346601" cy="2369375"/>
          </a:xfrm>
          <a:prstGeom prst="rect">
            <a:avLst/>
          </a:prstGeom>
          <a:noFill/>
          <a:ln>
            <a:noFill/>
          </a:ln>
        </p:spPr>
      </p:pic>
      <p:sp>
        <p:nvSpPr>
          <p:cNvPr id="315" name="Google Shape;315;p22"/>
          <p:cNvSpPr txBox="1"/>
          <p:nvPr/>
        </p:nvSpPr>
        <p:spPr>
          <a:xfrm>
            <a:off x="1557200" y="4088950"/>
            <a:ext cx="2476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2"/>
                </a:solidFill>
              </a:rPr>
              <a:t>synthetic: R &gt; 0.99</a:t>
            </a:r>
            <a:endParaRPr sz="2000">
              <a:solidFill>
                <a:schemeClr val="dk2"/>
              </a:solidFill>
            </a:endParaRPr>
          </a:p>
        </p:txBody>
      </p:sp>
      <p:sp>
        <p:nvSpPr>
          <p:cNvPr id="316" name="Google Shape;316;p22"/>
          <p:cNvSpPr txBox="1"/>
          <p:nvPr/>
        </p:nvSpPr>
        <p:spPr>
          <a:xfrm>
            <a:off x="5516550" y="4088950"/>
            <a:ext cx="2025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2"/>
                </a:solidFill>
              </a:rPr>
              <a:t>arXiv: R</a:t>
            </a:r>
            <a:r>
              <a:rPr lang="en" sz="2000" baseline="30000">
                <a:solidFill>
                  <a:schemeClr val="dk2"/>
                </a:solidFill>
              </a:rPr>
              <a:t>  </a:t>
            </a:r>
            <a:r>
              <a:rPr lang="en" sz="2000">
                <a:solidFill>
                  <a:schemeClr val="dk2"/>
                </a:solidFill>
              </a:rPr>
              <a:t>= 0.71</a:t>
            </a:r>
            <a:endParaRPr sz="2000">
              <a:solidFill>
                <a:schemeClr val="dk2"/>
              </a:solidFill>
            </a:endParaRPr>
          </a:p>
        </p:txBody>
      </p:sp>
      <p:sp>
        <p:nvSpPr>
          <p:cNvPr id="317" name="Google Shape;317;p22"/>
          <p:cNvSpPr txBox="1"/>
          <p:nvPr/>
        </p:nvSpPr>
        <p:spPr>
          <a:xfrm>
            <a:off x="1878202" y="1097575"/>
            <a:ext cx="1927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2"/>
                </a:solidFill>
              </a:rPr>
              <a:t>Layer 30 (best)</a:t>
            </a:r>
            <a:endParaRPr sz="2000">
              <a:solidFill>
                <a:schemeClr val="dk2"/>
              </a:solidFill>
            </a:endParaRPr>
          </a:p>
        </p:txBody>
      </p:sp>
      <p:sp>
        <p:nvSpPr>
          <p:cNvPr id="318" name="Google Shape;318;p22"/>
          <p:cNvSpPr txBox="1"/>
          <p:nvPr/>
        </p:nvSpPr>
        <p:spPr>
          <a:xfrm>
            <a:off x="5565600" y="1097575"/>
            <a:ext cx="1927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2"/>
                </a:solidFill>
              </a:rPr>
              <a:t>Layer 10 (best)</a:t>
            </a:r>
            <a:endParaRPr sz="2000">
              <a:solidFill>
                <a:schemeClr val="dk2"/>
              </a:solidFill>
            </a:endParaRPr>
          </a:p>
        </p:txBody>
      </p:sp>
      <p:sp>
        <p:nvSpPr>
          <p:cNvPr id="319" name="Google Shape;319;p22"/>
          <p:cNvSpPr txBox="1"/>
          <p:nvPr/>
        </p:nvSpPr>
        <p:spPr>
          <a:xfrm>
            <a:off x="3999250" y="844717"/>
            <a:ext cx="1449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2"/>
                </a:solidFill>
              </a:rPr>
              <a:t>Mistral-7B</a:t>
            </a:r>
            <a:endParaRPr sz="2000">
              <a:solidFill>
                <a:schemeClr val="dk2"/>
              </a:solidFill>
            </a:endParaRPr>
          </a:p>
        </p:txBody>
      </p:sp>
      <p:sp>
        <p:nvSpPr>
          <p:cNvPr id="320" name="Google Shape;32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3"/>
          <p:cNvSpPr txBox="1"/>
          <p:nvPr/>
        </p:nvSpPr>
        <p:spPr>
          <a:xfrm rot="2740543">
            <a:off x="6801797" y="4385718"/>
            <a:ext cx="341768" cy="398411"/>
          </a:xfrm>
          <a:prstGeom prst="rect">
            <a:avLst/>
          </a:prstGeom>
          <a:solidFill>
            <a:schemeClr val="lt1"/>
          </a:solidFill>
          <a:ln>
            <a:noFill/>
          </a:ln>
        </p:spPr>
        <p:txBody>
          <a:bodyPr spcFirstLastPara="1" wrap="square" lIns="65750" tIns="65750" rIns="65750" bIns="65750" anchor="t" anchorCtr="0">
            <a:spAutoFit/>
          </a:bodyPr>
          <a:lstStyle/>
          <a:p>
            <a:pPr marL="0" lvl="0" indent="0" algn="l" rtl="0">
              <a:spcBef>
                <a:spcPts val="0"/>
              </a:spcBef>
              <a:spcAft>
                <a:spcPts val="0"/>
              </a:spcAft>
              <a:buNone/>
            </a:pPr>
            <a:r>
              <a:rPr lang="en" sz="1726">
                <a:solidFill>
                  <a:schemeClr val="dk2"/>
                </a:solidFill>
              </a:rPr>
              <a:t>or</a:t>
            </a:r>
            <a:endParaRPr sz="1726">
              <a:solidFill>
                <a:schemeClr val="dk2"/>
              </a:solidFill>
            </a:endParaRPr>
          </a:p>
        </p:txBody>
      </p:sp>
      <p:sp>
        <p:nvSpPr>
          <p:cNvPr id="326" name="Google Shape;326;p23"/>
          <p:cNvSpPr txBox="1"/>
          <p:nvPr/>
        </p:nvSpPr>
        <p:spPr>
          <a:xfrm rot="2737808">
            <a:off x="7250248" y="4418736"/>
            <a:ext cx="501510" cy="398621"/>
          </a:xfrm>
          <a:prstGeom prst="rect">
            <a:avLst/>
          </a:prstGeom>
          <a:solidFill>
            <a:schemeClr val="lt1"/>
          </a:solidFill>
          <a:ln>
            <a:noFill/>
          </a:ln>
        </p:spPr>
        <p:txBody>
          <a:bodyPr spcFirstLastPara="1" wrap="square" lIns="65750" tIns="65750" rIns="65750" bIns="65750" anchor="t" anchorCtr="0">
            <a:spAutoFit/>
          </a:bodyPr>
          <a:lstStyle/>
          <a:p>
            <a:pPr marL="0" lvl="0" indent="0" algn="l" rtl="0">
              <a:spcBef>
                <a:spcPts val="0"/>
              </a:spcBef>
              <a:spcAft>
                <a:spcPts val="0"/>
              </a:spcAft>
              <a:buNone/>
            </a:pPr>
            <a:r>
              <a:rPr lang="en" sz="1726">
                <a:solidFill>
                  <a:schemeClr val="dk2"/>
                </a:solidFill>
              </a:rPr>
              <a:t>580</a:t>
            </a:r>
            <a:endParaRPr sz="1726">
              <a:solidFill>
                <a:schemeClr val="dk2"/>
              </a:solidFill>
            </a:endParaRPr>
          </a:p>
        </p:txBody>
      </p:sp>
      <p:sp>
        <p:nvSpPr>
          <p:cNvPr id="327" name="Google Shape;327;p23"/>
          <p:cNvSpPr txBox="1"/>
          <p:nvPr/>
        </p:nvSpPr>
        <p:spPr>
          <a:xfrm rot="2738338">
            <a:off x="7875448" y="4345068"/>
            <a:ext cx="228268" cy="398411"/>
          </a:xfrm>
          <a:prstGeom prst="rect">
            <a:avLst/>
          </a:prstGeom>
          <a:solidFill>
            <a:schemeClr val="lt1"/>
          </a:solidFill>
          <a:ln>
            <a:noFill/>
          </a:ln>
        </p:spPr>
        <p:txBody>
          <a:bodyPr spcFirstLastPara="1" wrap="square" lIns="65750" tIns="65750" rIns="65750" bIns="65750" anchor="t" anchorCtr="0">
            <a:spAutoFit/>
          </a:bodyPr>
          <a:lstStyle/>
          <a:p>
            <a:pPr marL="0" lvl="0" indent="0" algn="l" rtl="0">
              <a:spcBef>
                <a:spcPts val="0"/>
              </a:spcBef>
              <a:spcAft>
                <a:spcPts val="0"/>
              </a:spcAft>
              <a:buNone/>
            </a:pPr>
            <a:r>
              <a:rPr lang="en" sz="1726">
                <a:solidFill>
                  <a:schemeClr val="dk2"/>
                </a:solidFill>
              </a:rPr>
              <a:t>?</a:t>
            </a:r>
            <a:endParaRPr sz="1726">
              <a:solidFill>
                <a:schemeClr val="dk2"/>
              </a:solidFill>
            </a:endParaRPr>
          </a:p>
        </p:txBody>
      </p:sp>
      <p:sp>
        <p:nvSpPr>
          <p:cNvPr id="328" name="Google Shape;328;p23"/>
          <p:cNvSpPr txBox="1"/>
          <p:nvPr/>
        </p:nvSpPr>
        <p:spPr>
          <a:xfrm rot="2738338">
            <a:off x="3307973" y="4345068"/>
            <a:ext cx="228268" cy="398411"/>
          </a:xfrm>
          <a:prstGeom prst="rect">
            <a:avLst/>
          </a:prstGeom>
          <a:solidFill>
            <a:schemeClr val="lt1"/>
          </a:solidFill>
          <a:ln>
            <a:noFill/>
          </a:ln>
        </p:spPr>
        <p:txBody>
          <a:bodyPr spcFirstLastPara="1" wrap="square" lIns="65750" tIns="65750" rIns="65750" bIns="65750" anchor="t" anchorCtr="0">
            <a:spAutoFit/>
          </a:bodyPr>
          <a:lstStyle/>
          <a:p>
            <a:pPr marL="0" lvl="0" indent="0" algn="l" rtl="0">
              <a:spcBef>
                <a:spcPts val="0"/>
              </a:spcBef>
              <a:spcAft>
                <a:spcPts val="0"/>
              </a:spcAft>
              <a:buNone/>
            </a:pPr>
            <a:r>
              <a:rPr lang="en" sz="1726">
                <a:solidFill>
                  <a:schemeClr val="dk2"/>
                </a:solidFill>
              </a:rPr>
              <a:t>5</a:t>
            </a:r>
            <a:endParaRPr sz="1726">
              <a:solidFill>
                <a:schemeClr val="dk2"/>
              </a:solidFill>
            </a:endParaRPr>
          </a:p>
        </p:txBody>
      </p:sp>
      <p:sp>
        <p:nvSpPr>
          <p:cNvPr id="329" name="Google Shape;329;p23"/>
          <p:cNvSpPr txBox="1"/>
          <p:nvPr/>
        </p:nvSpPr>
        <p:spPr>
          <a:xfrm rot="2738338">
            <a:off x="3821379" y="4345068"/>
            <a:ext cx="228268" cy="398411"/>
          </a:xfrm>
          <a:prstGeom prst="rect">
            <a:avLst/>
          </a:prstGeom>
          <a:solidFill>
            <a:schemeClr val="lt1"/>
          </a:solidFill>
          <a:ln>
            <a:noFill/>
          </a:ln>
        </p:spPr>
        <p:txBody>
          <a:bodyPr spcFirstLastPara="1" wrap="square" lIns="65750" tIns="65750" rIns="65750" bIns="65750" anchor="t" anchorCtr="0">
            <a:spAutoFit/>
          </a:bodyPr>
          <a:lstStyle/>
          <a:p>
            <a:pPr marL="0" lvl="0" indent="0" algn="l" rtl="0">
              <a:spcBef>
                <a:spcPts val="0"/>
              </a:spcBef>
              <a:spcAft>
                <a:spcPts val="0"/>
              </a:spcAft>
              <a:buNone/>
            </a:pPr>
            <a:r>
              <a:rPr lang="en" sz="1726">
                <a:solidFill>
                  <a:schemeClr val="dk2"/>
                </a:solidFill>
              </a:rPr>
              <a:t>.</a:t>
            </a:r>
            <a:endParaRPr sz="1726">
              <a:solidFill>
                <a:schemeClr val="dk2"/>
              </a:solidFill>
            </a:endParaRPr>
          </a:p>
        </p:txBody>
      </p:sp>
      <p:sp>
        <p:nvSpPr>
          <p:cNvPr id="330" name="Google Shape;330;p23"/>
          <p:cNvSpPr txBox="1"/>
          <p:nvPr/>
        </p:nvSpPr>
        <p:spPr>
          <a:xfrm rot="2738338">
            <a:off x="4301387" y="4345068"/>
            <a:ext cx="228268" cy="398411"/>
          </a:xfrm>
          <a:prstGeom prst="rect">
            <a:avLst/>
          </a:prstGeom>
          <a:solidFill>
            <a:schemeClr val="lt1"/>
          </a:solidFill>
          <a:ln>
            <a:noFill/>
          </a:ln>
        </p:spPr>
        <p:txBody>
          <a:bodyPr spcFirstLastPara="1" wrap="square" lIns="65750" tIns="65750" rIns="65750" bIns="65750" anchor="t" anchorCtr="0">
            <a:spAutoFit/>
          </a:bodyPr>
          <a:lstStyle/>
          <a:p>
            <a:pPr marL="0" lvl="0" indent="0" algn="l" rtl="0">
              <a:spcBef>
                <a:spcPts val="0"/>
              </a:spcBef>
              <a:spcAft>
                <a:spcPts val="0"/>
              </a:spcAft>
              <a:buNone/>
            </a:pPr>
            <a:r>
              <a:rPr lang="en" sz="1726">
                <a:solidFill>
                  <a:schemeClr val="dk2"/>
                </a:solidFill>
              </a:rPr>
              <a:t>7</a:t>
            </a:r>
            <a:endParaRPr sz="1726">
              <a:solidFill>
                <a:schemeClr val="dk2"/>
              </a:solidFill>
            </a:endParaRPr>
          </a:p>
        </p:txBody>
      </p:sp>
      <p:sp>
        <p:nvSpPr>
          <p:cNvPr id="331" name="Google Shape;331;p23"/>
          <p:cNvSpPr txBox="1"/>
          <p:nvPr/>
        </p:nvSpPr>
        <p:spPr>
          <a:xfrm rot="2738338">
            <a:off x="4781395" y="4345068"/>
            <a:ext cx="228268" cy="398411"/>
          </a:xfrm>
          <a:prstGeom prst="rect">
            <a:avLst/>
          </a:prstGeom>
          <a:solidFill>
            <a:schemeClr val="lt1"/>
          </a:solidFill>
          <a:ln>
            <a:noFill/>
          </a:ln>
        </p:spPr>
        <p:txBody>
          <a:bodyPr spcFirstLastPara="1" wrap="square" lIns="65750" tIns="65750" rIns="65750" bIns="65750" anchor="t" anchorCtr="0">
            <a:spAutoFit/>
          </a:bodyPr>
          <a:lstStyle/>
          <a:p>
            <a:pPr marL="0" lvl="0" indent="0" algn="l" rtl="0">
              <a:spcBef>
                <a:spcPts val="0"/>
              </a:spcBef>
              <a:spcAft>
                <a:spcPts val="0"/>
              </a:spcAft>
              <a:buNone/>
            </a:pPr>
            <a:r>
              <a:rPr lang="en" sz="1726">
                <a:solidFill>
                  <a:schemeClr val="dk2"/>
                </a:solidFill>
              </a:rPr>
              <a:t>*</a:t>
            </a:r>
            <a:endParaRPr sz="1726">
              <a:solidFill>
                <a:schemeClr val="dk2"/>
              </a:solidFill>
            </a:endParaRPr>
          </a:p>
        </p:txBody>
      </p:sp>
      <p:sp>
        <p:nvSpPr>
          <p:cNvPr id="332" name="Google Shape;332;p23"/>
          <p:cNvSpPr txBox="1"/>
          <p:nvPr/>
        </p:nvSpPr>
        <p:spPr>
          <a:xfrm rot="2739599">
            <a:off x="5237516" y="4401768"/>
            <a:ext cx="386742" cy="398411"/>
          </a:xfrm>
          <a:prstGeom prst="rect">
            <a:avLst/>
          </a:prstGeom>
          <a:solidFill>
            <a:schemeClr val="lt1"/>
          </a:solidFill>
          <a:ln>
            <a:noFill/>
          </a:ln>
        </p:spPr>
        <p:txBody>
          <a:bodyPr spcFirstLastPara="1" wrap="square" lIns="65750" tIns="65750" rIns="65750" bIns="65750" anchor="t" anchorCtr="0">
            <a:spAutoFit/>
          </a:bodyPr>
          <a:lstStyle/>
          <a:p>
            <a:pPr marL="0" lvl="0" indent="0" algn="l" rtl="0">
              <a:spcBef>
                <a:spcPts val="0"/>
              </a:spcBef>
              <a:spcAft>
                <a:spcPts val="0"/>
              </a:spcAft>
              <a:buNone/>
            </a:pPr>
            <a:r>
              <a:rPr lang="en" sz="1726">
                <a:solidFill>
                  <a:schemeClr val="dk2"/>
                </a:solidFill>
              </a:rPr>
              <a:t>10</a:t>
            </a:r>
            <a:endParaRPr sz="1726">
              <a:solidFill>
                <a:schemeClr val="dk2"/>
              </a:solidFill>
            </a:endParaRPr>
          </a:p>
        </p:txBody>
      </p:sp>
      <p:sp>
        <p:nvSpPr>
          <p:cNvPr id="333" name="Google Shape;333;p23"/>
          <p:cNvSpPr txBox="1"/>
          <p:nvPr/>
        </p:nvSpPr>
        <p:spPr>
          <a:xfrm rot="2738338">
            <a:off x="5787682" y="4345068"/>
            <a:ext cx="228268" cy="398411"/>
          </a:xfrm>
          <a:prstGeom prst="rect">
            <a:avLst/>
          </a:prstGeom>
          <a:solidFill>
            <a:schemeClr val="lt1"/>
          </a:solidFill>
          <a:ln>
            <a:noFill/>
          </a:ln>
        </p:spPr>
        <p:txBody>
          <a:bodyPr spcFirstLastPara="1" wrap="square" lIns="65750" tIns="65750" rIns="65750" bIns="65750" anchor="t" anchorCtr="0">
            <a:spAutoFit/>
          </a:bodyPr>
          <a:lstStyle/>
          <a:p>
            <a:pPr marL="0" lvl="0" indent="0" algn="l" rtl="0">
              <a:spcBef>
                <a:spcPts val="0"/>
              </a:spcBef>
              <a:spcAft>
                <a:spcPts val="0"/>
              </a:spcAft>
              <a:buNone/>
            </a:pPr>
            <a:r>
              <a:rPr lang="en" sz="1726">
                <a:solidFill>
                  <a:schemeClr val="dk2"/>
                </a:solidFill>
              </a:rPr>
              <a:t>^</a:t>
            </a:r>
            <a:endParaRPr sz="1726">
              <a:solidFill>
                <a:schemeClr val="dk2"/>
              </a:solidFill>
            </a:endParaRPr>
          </a:p>
        </p:txBody>
      </p:sp>
      <p:sp>
        <p:nvSpPr>
          <p:cNvPr id="334" name="Google Shape;334;p23"/>
          <p:cNvSpPr txBox="1"/>
          <p:nvPr/>
        </p:nvSpPr>
        <p:spPr>
          <a:xfrm rot="2738338">
            <a:off x="6314447" y="4345068"/>
            <a:ext cx="228268" cy="398411"/>
          </a:xfrm>
          <a:prstGeom prst="rect">
            <a:avLst/>
          </a:prstGeom>
          <a:solidFill>
            <a:schemeClr val="lt1"/>
          </a:solidFill>
          <a:ln>
            <a:noFill/>
          </a:ln>
        </p:spPr>
        <p:txBody>
          <a:bodyPr spcFirstLastPara="1" wrap="square" lIns="65750" tIns="65750" rIns="65750" bIns="65750" anchor="t" anchorCtr="0">
            <a:spAutoFit/>
          </a:bodyPr>
          <a:lstStyle/>
          <a:p>
            <a:pPr marL="0" lvl="0" indent="0" algn="l" rtl="0">
              <a:spcBef>
                <a:spcPts val="0"/>
              </a:spcBef>
              <a:spcAft>
                <a:spcPts val="0"/>
              </a:spcAft>
              <a:buNone/>
            </a:pPr>
            <a:r>
              <a:rPr lang="en" sz="1726">
                <a:solidFill>
                  <a:schemeClr val="dk2"/>
                </a:solidFill>
              </a:rPr>
              <a:t>2</a:t>
            </a:r>
            <a:endParaRPr sz="1726">
              <a:solidFill>
                <a:schemeClr val="dk2"/>
              </a:solidFill>
            </a:endParaRPr>
          </a:p>
        </p:txBody>
      </p:sp>
      <p:sp>
        <p:nvSpPr>
          <p:cNvPr id="335" name="Google Shape;335;p23"/>
          <p:cNvSpPr txBox="1"/>
          <p:nvPr/>
        </p:nvSpPr>
        <p:spPr>
          <a:xfrm rot="2740120">
            <a:off x="1115602" y="4530018"/>
            <a:ext cx="745271" cy="398411"/>
          </a:xfrm>
          <a:prstGeom prst="rect">
            <a:avLst/>
          </a:prstGeom>
          <a:solidFill>
            <a:schemeClr val="lt1"/>
          </a:solidFill>
          <a:ln>
            <a:noFill/>
          </a:ln>
        </p:spPr>
        <p:txBody>
          <a:bodyPr spcFirstLastPara="1" wrap="square" lIns="65750" tIns="65750" rIns="65750" bIns="65750" anchor="t" anchorCtr="0">
            <a:spAutoFit/>
          </a:bodyPr>
          <a:lstStyle/>
          <a:p>
            <a:pPr marL="0" lvl="0" indent="0" algn="l" rtl="0">
              <a:spcBef>
                <a:spcPts val="0"/>
              </a:spcBef>
              <a:spcAft>
                <a:spcPts val="0"/>
              </a:spcAft>
              <a:buNone/>
            </a:pPr>
            <a:r>
              <a:rPr lang="en" sz="1726">
                <a:solidFill>
                  <a:schemeClr val="dk2"/>
                </a:solidFill>
              </a:rPr>
              <a:t>Which</a:t>
            </a:r>
            <a:endParaRPr sz="1726">
              <a:solidFill>
                <a:schemeClr val="dk2"/>
              </a:solidFill>
            </a:endParaRPr>
          </a:p>
        </p:txBody>
      </p:sp>
      <p:sp>
        <p:nvSpPr>
          <p:cNvPr id="336" name="Google Shape;336;p23"/>
          <p:cNvSpPr txBox="1"/>
          <p:nvPr/>
        </p:nvSpPr>
        <p:spPr>
          <a:xfrm rot="2741067">
            <a:off x="1723047" y="4344989"/>
            <a:ext cx="301885" cy="398621"/>
          </a:xfrm>
          <a:prstGeom prst="rect">
            <a:avLst/>
          </a:prstGeom>
          <a:solidFill>
            <a:schemeClr val="lt1"/>
          </a:solidFill>
          <a:ln>
            <a:noFill/>
          </a:ln>
        </p:spPr>
        <p:txBody>
          <a:bodyPr spcFirstLastPara="1" wrap="square" lIns="65750" tIns="65750" rIns="65750" bIns="65750" anchor="t" anchorCtr="0">
            <a:spAutoFit/>
          </a:bodyPr>
          <a:lstStyle/>
          <a:p>
            <a:pPr marL="0" lvl="0" indent="0" algn="l" rtl="0">
              <a:spcBef>
                <a:spcPts val="0"/>
              </a:spcBef>
              <a:spcAft>
                <a:spcPts val="0"/>
              </a:spcAft>
              <a:buNone/>
            </a:pPr>
            <a:r>
              <a:rPr lang="en" sz="1726">
                <a:solidFill>
                  <a:schemeClr val="dk2"/>
                </a:solidFill>
              </a:rPr>
              <a:t>is</a:t>
            </a:r>
            <a:endParaRPr sz="1726">
              <a:solidFill>
                <a:schemeClr val="dk2"/>
              </a:solidFill>
            </a:endParaRPr>
          </a:p>
        </p:txBody>
      </p:sp>
      <p:sp>
        <p:nvSpPr>
          <p:cNvPr id="337" name="Google Shape;337;p23"/>
          <p:cNvSpPr txBox="1"/>
          <p:nvPr/>
        </p:nvSpPr>
        <p:spPr>
          <a:xfrm rot="2738415">
            <a:off x="2132399" y="4529940"/>
            <a:ext cx="702413" cy="398621"/>
          </a:xfrm>
          <a:prstGeom prst="rect">
            <a:avLst/>
          </a:prstGeom>
          <a:solidFill>
            <a:schemeClr val="lt1"/>
          </a:solidFill>
          <a:ln>
            <a:noFill/>
          </a:ln>
        </p:spPr>
        <p:txBody>
          <a:bodyPr spcFirstLastPara="1" wrap="square" lIns="65750" tIns="65750" rIns="65750" bIns="65750" anchor="t" anchorCtr="0">
            <a:spAutoFit/>
          </a:bodyPr>
          <a:lstStyle/>
          <a:p>
            <a:pPr marL="0" lvl="0" indent="0" algn="l" rtl="0">
              <a:spcBef>
                <a:spcPts val="0"/>
              </a:spcBef>
              <a:spcAft>
                <a:spcPts val="0"/>
              </a:spcAft>
              <a:buNone/>
            </a:pPr>
            <a:r>
              <a:rPr lang="en" sz="1726">
                <a:solidFill>
                  <a:schemeClr val="dk2"/>
                </a:solidFill>
              </a:rPr>
              <a:t>larger</a:t>
            </a:r>
            <a:endParaRPr sz="1726">
              <a:solidFill>
                <a:schemeClr val="dk2"/>
              </a:solidFill>
            </a:endParaRPr>
          </a:p>
        </p:txBody>
      </p:sp>
      <p:sp>
        <p:nvSpPr>
          <p:cNvPr id="338" name="Google Shape;338;p23"/>
          <p:cNvSpPr txBox="1"/>
          <p:nvPr/>
        </p:nvSpPr>
        <p:spPr>
          <a:xfrm rot="2738338">
            <a:off x="2861362" y="4345068"/>
            <a:ext cx="228268" cy="398411"/>
          </a:xfrm>
          <a:prstGeom prst="rect">
            <a:avLst/>
          </a:prstGeom>
          <a:solidFill>
            <a:schemeClr val="lt1"/>
          </a:solidFill>
          <a:ln>
            <a:noFill/>
          </a:ln>
        </p:spPr>
        <p:txBody>
          <a:bodyPr spcFirstLastPara="1" wrap="square" lIns="65750" tIns="65750" rIns="65750" bIns="65750" anchor="t" anchorCtr="0">
            <a:spAutoFit/>
          </a:bodyPr>
          <a:lstStyle/>
          <a:p>
            <a:pPr marL="0" lvl="0" indent="0" algn="l" rtl="0">
              <a:spcBef>
                <a:spcPts val="0"/>
              </a:spcBef>
              <a:spcAft>
                <a:spcPts val="0"/>
              </a:spcAft>
              <a:buNone/>
            </a:pPr>
            <a:r>
              <a:rPr lang="en" sz="1726">
                <a:solidFill>
                  <a:schemeClr val="dk2"/>
                </a:solidFill>
              </a:rPr>
              <a:t>,</a:t>
            </a:r>
            <a:endParaRPr sz="1726">
              <a:solidFill>
                <a:schemeClr val="dk2"/>
              </a:solidFill>
            </a:endParaRPr>
          </a:p>
        </p:txBody>
      </p:sp>
      <p:sp>
        <p:nvSpPr>
          <p:cNvPr id="339" name="Google Shape;339;p23"/>
          <p:cNvSpPr/>
          <p:nvPr/>
        </p:nvSpPr>
        <p:spPr>
          <a:xfrm rot="5400000">
            <a:off x="4117949" y="3974649"/>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40" name="Google Shape;340;p23"/>
          <p:cNvSpPr/>
          <p:nvPr/>
        </p:nvSpPr>
        <p:spPr>
          <a:xfrm rot="5400000">
            <a:off x="7670409" y="3974649"/>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41" name="Google Shape;341;p23"/>
          <p:cNvSpPr/>
          <p:nvPr/>
        </p:nvSpPr>
        <p:spPr>
          <a:xfrm rot="5400000">
            <a:off x="4625443" y="3974649"/>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42" name="Google Shape;342;p23"/>
          <p:cNvSpPr/>
          <p:nvPr/>
        </p:nvSpPr>
        <p:spPr>
          <a:xfrm rot="5400000">
            <a:off x="5132937" y="3974649"/>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43" name="Google Shape;343;p23"/>
          <p:cNvSpPr/>
          <p:nvPr/>
        </p:nvSpPr>
        <p:spPr>
          <a:xfrm rot="5400000">
            <a:off x="5640432" y="3974649"/>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44" name="Google Shape;344;p23"/>
          <p:cNvSpPr/>
          <p:nvPr/>
        </p:nvSpPr>
        <p:spPr>
          <a:xfrm rot="5400000">
            <a:off x="6147926" y="3974649"/>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45" name="Google Shape;345;p23"/>
          <p:cNvSpPr/>
          <p:nvPr/>
        </p:nvSpPr>
        <p:spPr>
          <a:xfrm rot="5400000">
            <a:off x="6655420" y="3974649"/>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46" name="Google Shape;346;p23"/>
          <p:cNvSpPr/>
          <p:nvPr/>
        </p:nvSpPr>
        <p:spPr>
          <a:xfrm rot="5400000">
            <a:off x="7162915" y="3974649"/>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47" name="Google Shape;347;p23"/>
          <p:cNvSpPr/>
          <p:nvPr/>
        </p:nvSpPr>
        <p:spPr>
          <a:xfrm rot="5400000">
            <a:off x="3610454" y="3974649"/>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48" name="Google Shape;348;p23"/>
          <p:cNvSpPr/>
          <p:nvPr/>
        </p:nvSpPr>
        <p:spPr>
          <a:xfrm rot="5400000">
            <a:off x="3102960" y="3974649"/>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49" name="Google Shape;349;p23"/>
          <p:cNvSpPr/>
          <p:nvPr/>
        </p:nvSpPr>
        <p:spPr>
          <a:xfrm rot="5400000">
            <a:off x="2595466" y="3974649"/>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50" name="Google Shape;350;p23"/>
          <p:cNvSpPr/>
          <p:nvPr/>
        </p:nvSpPr>
        <p:spPr>
          <a:xfrm rot="5400000">
            <a:off x="2087971" y="3974649"/>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51" name="Google Shape;351;p23"/>
          <p:cNvSpPr/>
          <p:nvPr/>
        </p:nvSpPr>
        <p:spPr>
          <a:xfrm rot="5400000">
            <a:off x="1580477" y="3974649"/>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52" name="Google Shape;352;p23"/>
          <p:cNvSpPr/>
          <p:nvPr/>
        </p:nvSpPr>
        <p:spPr>
          <a:xfrm rot="5400000">
            <a:off x="1072983" y="3974649"/>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53" name="Google Shape;353;p23"/>
          <p:cNvSpPr/>
          <p:nvPr/>
        </p:nvSpPr>
        <p:spPr>
          <a:xfrm rot="5400000">
            <a:off x="4117949" y="3215826"/>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54" name="Google Shape;354;p23"/>
          <p:cNvSpPr/>
          <p:nvPr/>
        </p:nvSpPr>
        <p:spPr>
          <a:xfrm rot="5400000">
            <a:off x="7670409" y="3215826"/>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55" name="Google Shape;355;p23"/>
          <p:cNvSpPr/>
          <p:nvPr/>
        </p:nvSpPr>
        <p:spPr>
          <a:xfrm rot="5400000">
            <a:off x="4625443" y="3215826"/>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56" name="Google Shape;356;p23"/>
          <p:cNvSpPr/>
          <p:nvPr/>
        </p:nvSpPr>
        <p:spPr>
          <a:xfrm rot="5400000">
            <a:off x="5132937" y="3215826"/>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57" name="Google Shape;357;p23"/>
          <p:cNvSpPr/>
          <p:nvPr/>
        </p:nvSpPr>
        <p:spPr>
          <a:xfrm rot="5400000">
            <a:off x="5640432" y="3215826"/>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58" name="Google Shape;358;p23"/>
          <p:cNvSpPr/>
          <p:nvPr/>
        </p:nvSpPr>
        <p:spPr>
          <a:xfrm rot="5400000">
            <a:off x="6147926" y="3215826"/>
            <a:ext cx="597000" cy="167700"/>
          </a:xfrm>
          <a:prstGeom prst="rect">
            <a:avLst/>
          </a:prstGeom>
          <a:solidFill>
            <a:srgbClr val="6D9EEB"/>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59" name="Google Shape;359;p23"/>
          <p:cNvSpPr/>
          <p:nvPr/>
        </p:nvSpPr>
        <p:spPr>
          <a:xfrm rot="5400000">
            <a:off x="6655420" y="3215826"/>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60" name="Google Shape;360;p23"/>
          <p:cNvSpPr/>
          <p:nvPr/>
        </p:nvSpPr>
        <p:spPr>
          <a:xfrm rot="5400000">
            <a:off x="7162915" y="3215826"/>
            <a:ext cx="597000" cy="167700"/>
          </a:xfrm>
          <a:prstGeom prst="rect">
            <a:avLst/>
          </a:prstGeom>
          <a:solidFill>
            <a:srgbClr val="6D9EEB"/>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61" name="Google Shape;361;p23"/>
          <p:cNvSpPr/>
          <p:nvPr/>
        </p:nvSpPr>
        <p:spPr>
          <a:xfrm rot="5400000">
            <a:off x="3610454" y="3215826"/>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62" name="Google Shape;362;p23"/>
          <p:cNvSpPr/>
          <p:nvPr/>
        </p:nvSpPr>
        <p:spPr>
          <a:xfrm rot="5400000">
            <a:off x="3102960" y="3215826"/>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63" name="Google Shape;363;p23"/>
          <p:cNvSpPr/>
          <p:nvPr/>
        </p:nvSpPr>
        <p:spPr>
          <a:xfrm rot="5400000">
            <a:off x="2595466" y="3215826"/>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64" name="Google Shape;364;p23"/>
          <p:cNvSpPr/>
          <p:nvPr/>
        </p:nvSpPr>
        <p:spPr>
          <a:xfrm rot="5400000">
            <a:off x="2087971" y="3215826"/>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65" name="Google Shape;365;p23"/>
          <p:cNvSpPr/>
          <p:nvPr/>
        </p:nvSpPr>
        <p:spPr>
          <a:xfrm rot="5400000">
            <a:off x="1580477" y="3215826"/>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66" name="Google Shape;366;p23"/>
          <p:cNvSpPr/>
          <p:nvPr/>
        </p:nvSpPr>
        <p:spPr>
          <a:xfrm rot="5400000">
            <a:off x="1072983" y="3215826"/>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67" name="Google Shape;367;p23"/>
          <p:cNvSpPr/>
          <p:nvPr/>
        </p:nvSpPr>
        <p:spPr>
          <a:xfrm rot="5400000">
            <a:off x="4117949" y="2433734"/>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68" name="Google Shape;368;p23"/>
          <p:cNvSpPr/>
          <p:nvPr/>
        </p:nvSpPr>
        <p:spPr>
          <a:xfrm rot="5400000">
            <a:off x="7670409" y="2433734"/>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69" name="Google Shape;369;p23"/>
          <p:cNvSpPr/>
          <p:nvPr/>
        </p:nvSpPr>
        <p:spPr>
          <a:xfrm rot="5400000">
            <a:off x="4625443" y="2433734"/>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70" name="Google Shape;370;p23"/>
          <p:cNvSpPr/>
          <p:nvPr/>
        </p:nvSpPr>
        <p:spPr>
          <a:xfrm rot="5400000">
            <a:off x="5132937" y="2433734"/>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71" name="Google Shape;371;p23"/>
          <p:cNvSpPr/>
          <p:nvPr/>
        </p:nvSpPr>
        <p:spPr>
          <a:xfrm rot="5400000">
            <a:off x="5640432" y="2433734"/>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72" name="Google Shape;372;p23"/>
          <p:cNvSpPr/>
          <p:nvPr/>
        </p:nvSpPr>
        <p:spPr>
          <a:xfrm rot="5400000">
            <a:off x="6147926" y="2433734"/>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73" name="Google Shape;373;p23"/>
          <p:cNvSpPr/>
          <p:nvPr/>
        </p:nvSpPr>
        <p:spPr>
          <a:xfrm rot="5400000">
            <a:off x="6655420" y="2433734"/>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74" name="Google Shape;374;p23"/>
          <p:cNvSpPr/>
          <p:nvPr/>
        </p:nvSpPr>
        <p:spPr>
          <a:xfrm rot="5400000">
            <a:off x="7162915" y="2433734"/>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75" name="Google Shape;375;p23"/>
          <p:cNvSpPr/>
          <p:nvPr/>
        </p:nvSpPr>
        <p:spPr>
          <a:xfrm rot="5400000">
            <a:off x="3610454" y="2433734"/>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76" name="Google Shape;376;p23"/>
          <p:cNvSpPr/>
          <p:nvPr/>
        </p:nvSpPr>
        <p:spPr>
          <a:xfrm rot="5400000">
            <a:off x="3102960" y="2433734"/>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77" name="Google Shape;377;p23"/>
          <p:cNvSpPr/>
          <p:nvPr/>
        </p:nvSpPr>
        <p:spPr>
          <a:xfrm rot="5400000">
            <a:off x="2595466" y="2433734"/>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78" name="Google Shape;378;p23"/>
          <p:cNvSpPr/>
          <p:nvPr/>
        </p:nvSpPr>
        <p:spPr>
          <a:xfrm rot="5400000">
            <a:off x="2087971" y="2433734"/>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79" name="Google Shape;379;p23"/>
          <p:cNvSpPr/>
          <p:nvPr/>
        </p:nvSpPr>
        <p:spPr>
          <a:xfrm rot="5400000">
            <a:off x="1580477" y="2433734"/>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80" name="Google Shape;380;p23"/>
          <p:cNvSpPr/>
          <p:nvPr/>
        </p:nvSpPr>
        <p:spPr>
          <a:xfrm rot="5400000">
            <a:off x="1072983" y="2433734"/>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81" name="Google Shape;381;p23"/>
          <p:cNvSpPr/>
          <p:nvPr/>
        </p:nvSpPr>
        <p:spPr>
          <a:xfrm rot="5400000">
            <a:off x="4117949" y="1651643"/>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82" name="Google Shape;382;p23"/>
          <p:cNvSpPr/>
          <p:nvPr/>
        </p:nvSpPr>
        <p:spPr>
          <a:xfrm rot="5400000">
            <a:off x="7670409" y="1651643"/>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83" name="Google Shape;383;p23"/>
          <p:cNvSpPr/>
          <p:nvPr/>
        </p:nvSpPr>
        <p:spPr>
          <a:xfrm rot="5400000">
            <a:off x="4625443" y="1651643"/>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84" name="Google Shape;384;p23"/>
          <p:cNvSpPr/>
          <p:nvPr/>
        </p:nvSpPr>
        <p:spPr>
          <a:xfrm rot="5400000">
            <a:off x="5132937" y="1651643"/>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85" name="Google Shape;385;p23"/>
          <p:cNvSpPr/>
          <p:nvPr/>
        </p:nvSpPr>
        <p:spPr>
          <a:xfrm rot="5400000">
            <a:off x="5640432" y="1651643"/>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86" name="Google Shape;386;p23"/>
          <p:cNvSpPr/>
          <p:nvPr/>
        </p:nvSpPr>
        <p:spPr>
          <a:xfrm rot="5400000">
            <a:off x="6147926" y="1651643"/>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87" name="Google Shape;387;p23"/>
          <p:cNvSpPr/>
          <p:nvPr/>
        </p:nvSpPr>
        <p:spPr>
          <a:xfrm rot="5400000">
            <a:off x="6655420" y="1651643"/>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88" name="Google Shape;388;p23"/>
          <p:cNvSpPr/>
          <p:nvPr/>
        </p:nvSpPr>
        <p:spPr>
          <a:xfrm rot="5400000">
            <a:off x="7162915" y="1651643"/>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89" name="Google Shape;389;p23"/>
          <p:cNvSpPr/>
          <p:nvPr/>
        </p:nvSpPr>
        <p:spPr>
          <a:xfrm rot="5400000">
            <a:off x="3610454" y="1651643"/>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90" name="Google Shape;390;p23"/>
          <p:cNvSpPr/>
          <p:nvPr/>
        </p:nvSpPr>
        <p:spPr>
          <a:xfrm rot="5400000">
            <a:off x="3102960" y="1651643"/>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91" name="Google Shape;391;p23"/>
          <p:cNvSpPr/>
          <p:nvPr/>
        </p:nvSpPr>
        <p:spPr>
          <a:xfrm rot="5400000">
            <a:off x="2595466" y="1651643"/>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92" name="Google Shape;392;p23"/>
          <p:cNvSpPr/>
          <p:nvPr/>
        </p:nvSpPr>
        <p:spPr>
          <a:xfrm rot="5400000">
            <a:off x="2087971" y="1651643"/>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93" name="Google Shape;393;p23"/>
          <p:cNvSpPr/>
          <p:nvPr/>
        </p:nvSpPr>
        <p:spPr>
          <a:xfrm rot="5400000">
            <a:off x="1580477" y="1651643"/>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94" name="Google Shape;394;p23"/>
          <p:cNvSpPr/>
          <p:nvPr/>
        </p:nvSpPr>
        <p:spPr>
          <a:xfrm rot="5400000">
            <a:off x="1072983" y="1651643"/>
            <a:ext cx="597000" cy="167700"/>
          </a:xfrm>
          <a:prstGeom prst="rect">
            <a:avLst/>
          </a:prstGeom>
          <a:solidFill>
            <a:srgbClr val="B7B7B7"/>
          </a:solidFill>
          <a:ln w="10025" cap="flat" cmpd="sng">
            <a:solidFill>
              <a:schemeClr val="lt1"/>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2526"/>
          </a:p>
        </p:txBody>
      </p:sp>
      <p:sp>
        <p:nvSpPr>
          <p:cNvPr id="395" name="Google Shape;395;p23"/>
          <p:cNvSpPr/>
          <p:nvPr/>
        </p:nvSpPr>
        <p:spPr>
          <a:xfrm rot="-5400000">
            <a:off x="4854018" y="3322695"/>
            <a:ext cx="191100" cy="2983800"/>
          </a:xfrm>
          <a:prstGeom prst="leftBrace">
            <a:avLst>
              <a:gd name="adj1" fmla="val 50000"/>
              <a:gd name="adj2" fmla="val 50000"/>
            </a:avLst>
          </a:prstGeom>
          <a:noFill/>
          <a:ln w="10025" cap="flat" cmpd="sng">
            <a:solidFill>
              <a:schemeClr val="dk2"/>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1474"/>
          </a:p>
        </p:txBody>
      </p:sp>
      <p:sp>
        <p:nvSpPr>
          <p:cNvPr id="396" name="Google Shape;396;p23"/>
          <p:cNvSpPr txBox="1"/>
          <p:nvPr/>
        </p:nvSpPr>
        <p:spPr>
          <a:xfrm>
            <a:off x="4792440" y="4768693"/>
            <a:ext cx="277500" cy="453600"/>
          </a:xfrm>
          <a:prstGeom prst="rect">
            <a:avLst/>
          </a:prstGeom>
          <a:noFill/>
          <a:ln>
            <a:noFill/>
          </a:ln>
        </p:spPr>
        <p:txBody>
          <a:bodyPr spcFirstLastPara="1" wrap="square" lIns="96250" tIns="96250" rIns="96250" bIns="96250" anchor="t" anchorCtr="0">
            <a:spAutoFit/>
          </a:bodyPr>
          <a:lstStyle/>
          <a:p>
            <a:pPr marL="0" lvl="0" indent="0" algn="l" rtl="0">
              <a:spcBef>
                <a:spcPts val="0"/>
              </a:spcBef>
              <a:spcAft>
                <a:spcPts val="0"/>
              </a:spcAft>
              <a:buNone/>
            </a:pPr>
            <a:r>
              <a:rPr lang="en" sz="1684">
                <a:solidFill>
                  <a:schemeClr val="dk2"/>
                </a:solidFill>
              </a:rPr>
              <a:t>a</a:t>
            </a:r>
            <a:endParaRPr sz="1684">
              <a:solidFill>
                <a:schemeClr val="dk2"/>
              </a:solidFill>
            </a:endParaRPr>
          </a:p>
        </p:txBody>
      </p:sp>
      <p:sp>
        <p:nvSpPr>
          <p:cNvPr id="397" name="Google Shape;397;p23"/>
          <p:cNvSpPr/>
          <p:nvPr/>
        </p:nvSpPr>
        <p:spPr>
          <a:xfrm rot="-5400000">
            <a:off x="7438128" y="4619934"/>
            <a:ext cx="142200" cy="439800"/>
          </a:xfrm>
          <a:prstGeom prst="leftBrace">
            <a:avLst>
              <a:gd name="adj1" fmla="val 50000"/>
              <a:gd name="adj2" fmla="val 50000"/>
            </a:avLst>
          </a:prstGeom>
          <a:noFill/>
          <a:ln w="10025" cap="flat" cmpd="sng">
            <a:solidFill>
              <a:schemeClr val="dk2"/>
            </a:solidFill>
            <a:prstDash val="solid"/>
            <a:round/>
            <a:headEnd type="none" w="sm" len="sm"/>
            <a:tailEnd type="none" w="sm" len="sm"/>
          </a:ln>
        </p:spPr>
        <p:txBody>
          <a:bodyPr spcFirstLastPara="1" wrap="square" lIns="96250" tIns="96250" rIns="96250" bIns="96250" anchor="ctr" anchorCtr="0">
            <a:noAutofit/>
          </a:bodyPr>
          <a:lstStyle/>
          <a:p>
            <a:pPr marL="0" lvl="0" indent="0" algn="ctr" rtl="0">
              <a:spcBef>
                <a:spcPts val="0"/>
              </a:spcBef>
              <a:spcAft>
                <a:spcPts val="0"/>
              </a:spcAft>
              <a:buNone/>
            </a:pPr>
            <a:endParaRPr sz="1474"/>
          </a:p>
        </p:txBody>
      </p:sp>
      <p:sp>
        <p:nvSpPr>
          <p:cNvPr id="398" name="Google Shape;398;p23"/>
          <p:cNvSpPr txBox="1"/>
          <p:nvPr/>
        </p:nvSpPr>
        <p:spPr>
          <a:xfrm>
            <a:off x="7360795" y="4783012"/>
            <a:ext cx="277500" cy="453600"/>
          </a:xfrm>
          <a:prstGeom prst="rect">
            <a:avLst/>
          </a:prstGeom>
          <a:noFill/>
          <a:ln>
            <a:noFill/>
          </a:ln>
        </p:spPr>
        <p:txBody>
          <a:bodyPr spcFirstLastPara="1" wrap="square" lIns="96250" tIns="96250" rIns="96250" bIns="96250" anchor="t" anchorCtr="0">
            <a:spAutoFit/>
          </a:bodyPr>
          <a:lstStyle/>
          <a:p>
            <a:pPr marL="0" lvl="0" indent="0" algn="l" rtl="0">
              <a:spcBef>
                <a:spcPts val="0"/>
              </a:spcBef>
              <a:spcAft>
                <a:spcPts val="0"/>
              </a:spcAft>
              <a:buNone/>
            </a:pPr>
            <a:r>
              <a:rPr lang="en" sz="1684">
                <a:solidFill>
                  <a:schemeClr val="dk2"/>
                </a:solidFill>
              </a:rPr>
              <a:t>b</a:t>
            </a:r>
            <a:endParaRPr sz="1684">
              <a:solidFill>
                <a:schemeClr val="dk2"/>
              </a:solidFill>
            </a:endParaRPr>
          </a:p>
        </p:txBody>
      </p:sp>
      <p:sp>
        <p:nvSpPr>
          <p:cNvPr id="399" name="Google Shape;399;p23"/>
          <p:cNvSpPr txBox="1"/>
          <p:nvPr/>
        </p:nvSpPr>
        <p:spPr>
          <a:xfrm>
            <a:off x="5732781" y="667661"/>
            <a:ext cx="629100" cy="453600"/>
          </a:xfrm>
          <a:prstGeom prst="rect">
            <a:avLst/>
          </a:prstGeom>
          <a:noFill/>
          <a:ln>
            <a:noFill/>
          </a:ln>
        </p:spPr>
        <p:txBody>
          <a:bodyPr spcFirstLastPara="1" wrap="square" lIns="96250" tIns="96250" rIns="96250" bIns="96250" anchor="t" anchorCtr="0">
            <a:spAutoFit/>
          </a:bodyPr>
          <a:lstStyle/>
          <a:p>
            <a:pPr marL="0" lvl="0" indent="0" algn="l" rtl="0">
              <a:spcBef>
                <a:spcPts val="0"/>
              </a:spcBef>
              <a:spcAft>
                <a:spcPts val="0"/>
              </a:spcAft>
              <a:buNone/>
            </a:pPr>
            <a:r>
              <a:rPr lang="en" sz="1684">
                <a:solidFill>
                  <a:srgbClr val="6D9EEB"/>
                </a:solidFill>
              </a:rPr>
              <a:t>9.15</a:t>
            </a:r>
            <a:endParaRPr sz="1684">
              <a:solidFill>
                <a:srgbClr val="6D9EEB"/>
              </a:solidFill>
            </a:endParaRPr>
          </a:p>
        </p:txBody>
      </p:sp>
      <p:sp>
        <p:nvSpPr>
          <p:cNvPr id="400" name="Google Shape;400;p23"/>
          <p:cNvSpPr txBox="1"/>
          <p:nvPr/>
        </p:nvSpPr>
        <p:spPr>
          <a:xfrm>
            <a:off x="6896423" y="657533"/>
            <a:ext cx="629100" cy="453600"/>
          </a:xfrm>
          <a:prstGeom prst="rect">
            <a:avLst/>
          </a:prstGeom>
          <a:noFill/>
          <a:ln>
            <a:noFill/>
          </a:ln>
        </p:spPr>
        <p:txBody>
          <a:bodyPr spcFirstLastPara="1" wrap="square" lIns="96250" tIns="96250" rIns="96250" bIns="96250" anchor="t" anchorCtr="0">
            <a:spAutoFit/>
          </a:bodyPr>
          <a:lstStyle/>
          <a:p>
            <a:pPr marL="0" lvl="0" indent="0" algn="l" rtl="0">
              <a:spcBef>
                <a:spcPts val="0"/>
              </a:spcBef>
              <a:spcAft>
                <a:spcPts val="0"/>
              </a:spcAft>
              <a:buNone/>
            </a:pPr>
            <a:r>
              <a:rPr lang="en" sz="1684">
                <a:solidFill>
                  <a:srgbClr val="6D9EEB"/>
                </a:solidFill>
              </a:rPr>
              <a:t>9.18</a:t>
            </a:r>
            <a:endParaRPr sz="1684">
              <a:solidFill>
                <a:srgbClr val="6D9EEB"/>
              </a:solidFill>
            </a:endParaRPr>
          </a:p>
        </p:txBody>
      </p:sp>
      <p:sp>
        <p:nvSpPr>
          <p:cNvPr id="401" name="Google Shape;401;p23"/>
          <p:cNvSpPr/>
          <p:nvPr/>
        </p:nvSpPr>
        <p:spPr>
          <a:xfrm>
            <a:off x="7205171" y="1060305"/>
            <a:ext cx="167699" cy="2268676"/>
          </a:xfrm>
          <a:custGeom>
            <a:avLst/>
            <a:gdLst/>
            <a:ahLst/>
            <a:cxnLst/>
            <a:rect l="l" t="t" r="r" b="b"/>
            <a:pathLst>
              <a:path w="10886" h="78015" extrusionOk="0">
                <a:moveTo>
                  <a:pt x="10886" y="78015"/>
                </a:moveTo>
                <a:cubicBezTo>
                  <a:pt x="9314" y="75294"/>
                  <a:pt x="3265" y="74689"/>
                  <a:pt x="1451" y="61686"/>
                </a:cubicBezTo>
                <a:cubicBezTo>
                  <a:pt x="-363" y="48684"/>
                  <a:pt x="242" y="10281"/>
                  <a:pt x="0" y="0"/>
                </a:cubicBezTo>
              </a:path>
            </a:pathLst>
          </a:custGeom>
          <a:noFill/>
          <a:ln w="20050" cap="flat" cmpd="sng">
            <a:solidFill>
              <a:srgbClr val="6D9EEB"/>
            </a:solidFill>
            <a:prstDash val="solid"/>
            <a:round/>
            <a:headEnd type="none" w="med" len="med"/>
            <a:tailEnd type="stealth" w="med" len="med"/>
          </a:ln>
        </p:spPr>
        <p:txBody>
          <a:bodyPr/>
          <a:lstStyle/>
          <a:p>
            <a:endParaRPr lang="zh-CN" altLang="en-US"/>
          </a:p>
        </p:txBody>
      </p:sp>
      <p:sp>
        <p:nvSpPr>
          <p:cNvPr id="402" name="Google Shape;402;p23"/>
          <p:cNvSpPr/>
          <p:nvPr/>
        </p:nvSpPr>
        <p:spPr>
          <a:xfrm>
            <a:off x="6120727" y="1060305"/>
            <a:ext cx="256393" cy="2268676"/>
          </a:xfrm>
          <a:custGeom>
            <a:avLst/>
            <a:gdLst/>
            <a:ahLst/>
            <a:cxnLst/>
            <a:rect l="l" t="t" r="r" b="b"/>
            <a:pathLst>
              <a:path w="10886" h="78015" extrusionOk="0">
                <a:moveTo>
                  <a:pt x="10886" y="78015"/>
                </a:moveTo>
                <a:cubicBezTo>
                  <a:pt x="9314" y="75294"/>
                  <a:pt x="3265" y="74689"/>
                  <a:pt x="1451" y="61686"/>
                </a:cubicBezTo>
                <a:cubicBezTo>
                  <a:pt x="-363" y="48684"/>
                  <a:pt x="242" y="10281"/>
                  <a:pt x="0" y="0"/>
                </a:cubicBezTo>
              </a:path>
            </a:pathLst>
          </a:custGeom>
          <a:noFill/>
          <a:ln w="20050" cap="flat" cmpd="sng">
            <a:solidFill>
              <a:srgbClr val="6D9EEB"/>
            </a:solidFill>
            <a:prstDash val="solid"/>
            <a:round/>
            <a:headEnd type="none" w="med" len="med"/>
            <a:tailEnd type="stealth" w="med" len="med"/>
          </a:ln>
        </p:spPr>
        <p:txBody>
          <a:bodyPr/>
          <a:lstStyle/>
          <a:p>
            <a:endParaRPr lang="zh-CN" altLang="en-US"/>
          </a:p>
        </p:txBody>
      </p:sp>
      <p:sp>
        <p:nvSpPr>
          <p:cNvPr id="403" name="Google Shape;403;p23"/>
          <p:cNvSpPr txBox="1"/>
          <p:nvPr/>
        </p:nvSpPr>
        <p:spPr>
          <a:xfrm>
            <a:off x="6118670" y="1060305"/>
            <a:ext cx="1163100" cy="421200"/>
          </a:xfrm>
          <a:prstGeom prst="rect">
            <a:avLst/>
          </a:prstGeom>
          <a:noFill/>
          <a:ln>
            <a:noFill/>
          </a:ln>
        </p:spPr>
        <p:txBody>
          <a:bodyPr spcFirstLastPara="1" wrap="square" lIns="96250" tIns="96250" rIns="96250" bIns="96250" anchor="t" anchorCtr="0">
            <a:spAutoFit/>
          </a:bodyPr>
          <a:lstStyle/>
          <a:p>
            <a:pPr marL="0" lvl="0" indent="0" algn="l" rtl="0">
              <a:spcBef>
                <a:spcPts val="0"/>
              </a:spcBef>
              <a:spcAft>
                <a:spcPts val="0"/>
              </a:spcAft>
              <a:buNone/>
            </a:pPr>
            <a:r>
              <a:rPr lang="en" sz="1474">
                <a:solidFill>
                  <a:srgbClr val="6D9EEB"/>
                </a:solidFill>
              </a:rPr>
              <a:t>log</a:t>
            </a:r>
            <a:r>
              <a:rPr lang="en" sz="1474" baseline="-25000">
                <a:solidFill>
                  <a:srgbClr val="6D9EEB"/>
                </a:solidFill>
              </a:rPr>
              <a:t>2</a:t>
            </a:r>
            <a:r>
              <a:rPr lang="en" sz="1474">
                <a:solidFill>
                  <a:srgbClr val="6D9EEB"/>
                </a:solidFill>
              </a:rPr>
              <a:t> value</a:t>
            </a:r>
            <a:endParaRPr sz="1474" b="1" baseline="-25000">
              <a:solidFill>
                <a:srgbClr val="6D9EEB"/>
              </a:solidFill>
            </a:endParaRPr>
          </a:p>
        </p:txBody>
      </p:sp>
      <p:cxnSp>
        <p:nvCxnSpPr>
          <p:cNvPr id="404" name="Google Shape;404;p23"/>
          <p:cNvCxnSpPr/>
          <p:nvPr/>
        </p:nvCxnSpPr>
        <p:spPr>
          <a:xfrm rot="10800000" flipH="1">
            <a:off x="6338456" y="599406"/>
            <a:ext cx="225000" cy="206400"/>
          </a:xfrm>
          <a:prstGeom prst="straightConnector1">
            <a:avLst/>
          </a:prstGeom>
          <a:noFill/>
          <a:ln w="10025" cap="flat" cmpd="sng">
            <a:solidFill>
              <a:srgbClr val="6D9EEB"/>
            </a:solidFill>
            <a:prstDash val="solid"/>
            <a:round/>
            <a:headEnd type="none" w="med" len="med"/>
            <a:tailEnd type="triangle" w="med" len="med"/>
          </a:ln>
        </p:spPr>
      </p:cxnSp>
      <p:sp>
        <p:nvSpPr>
          <p:cNvPr id="405" name="Google Shape;405;p23"/>
          <p:cNvSpPr txBox="1"/>
          <p:nvPr/>
        </p:nvSpPr>
        <p:spPr>
          <a:xfrm>
            <a:off x="6524252" y="301598"/>
            <a:ext cx="320400" cy="453600"/>
          </a:xfrm>
          <a:prstGeom prst="rect">
            <a:avLst/>
          </a:prstGeom>
          <a:noFill/>
          <a:ln>
            <a:noFill/>
          </a:ln>
        </p:spPr>
        <p:txBody>
          <a:bodyPr spcFirstLastPara="1" wrap="square" lIns="96250" tIns="96250" rIns="96250" bIns="96250" anchor="t" anchorCtr="0">
            <a:spAutoFit/>
          </a:bodyPr>
          <a:lstStyle/>
          <a:p>
            <a:pPr marL="0" lvl="0" indent="0" algn="l" rtl="0">
              <a:spcBef>
                <a:spcPts val="0"/>
              </a:spcBef>
              <a:spcAft>
                <a:spcPts val="0"/>
              </a:spcAft>
              <a:buNone/>
            </a:pPr>
            <a:r>
              <a:rPr lang="en" sz="1684">
                <a:solidFill>
                  <a:srgbClr val="6D9EEB"/>
                </a:solidFill>
              </a:rPr>
              <a:t>&gt;</a:t>
            </a:r>
            <a:endParaRPr sz="1684">
              <a:solidFill>
                <a:srgbClr val="6D9EEB"/>
              </a:solidFill>
            </a:endParaRPr>
          </a:p>
        </p:txBody>
      </p:sp>
      <p:sp>
        <p:nvSpPr>
          <p:cNvPr id="406" name="Google Shape;406;p23"/>
          <p:cNvSpPr txBox="1"/>
          <p:nvPr/>
        </p:nvSpPr>
        <p:spPr>
          <a:xfrm>
            <a:off x="6354932" y="93400"/>
            <a:ext cx="690600" cy="453600"/>
          </a:xfrm>
          <a:prstGeom prst="rect">
            <a:avLst/>
          </a:prstGeom>
          <a:noFill/>
          <a:ln>
            <a:noFill/>
          </a:ln>
        </p:spPr>
        <p:txBody>
          <a:bodyPr spcFirstLastPara="1" wrap="square" lIns="96250" tIns="96250" rIns="96250" bIns="96250" anchor="t" anchorCtr="0">
            <a:spAutoFit/>
          </a:bodyPr>
          <a:lstStyle/>
          <a:p>
            <a:pPr marL="0" lvl="0" indent="0" algn="l" rtl="0">
              <a:spcBef>
                <a:spcPts val="0"/>
              </a:spcBef>
              <a:spcAft>
                <a:spcPts val="0"/>
              </a:spcAft>
              <a:buNone/>
            </a:pPr>
            <a:r>
              <a:rPr lang="en" sz="1684">
                <a:solidFill>
                  <a:srgbClr val="6D9EEB"/>
                </a:solidFill>
              </a:rPr>
              <a:t>false</a:t>
            </a:r>
            <a:endParaRPr sz="1684">
              <a:solidFill>
                <a:srgbClr val="6D9EEB"/>
              </a:solidFill>
            </a:endParaRPr>
          </a:p>
        </p:txBody>
      </p:sp>
      <p:cxnSp>
        <p:nvCxnSpPr>
          <p:cNvPr id="407" name="Google Shape;407;p23"/>
          <p:cNvCxnSpPr/>
          <p:nvPr/>
        </p:nvCxnSpPr>
        <p:spPr>
          <a:xfrm rot="10800000">
            <a:off x="6782438" y="587655"/>
            <a:ext cx="225000" cy="206400"/>
          </a:xfrm>
          <a:prstGeom prst="straightConnector1">
            <a:avLst/>
          </a:prstGeom>
          <a:noFill/>
          <a:ln w="10025" cap="flat" cmpd="sng">
            <a:solidFill>
              <a:srgbClr val="6D9EEB"/>
            </a:solidFill>
            <a:prstDash val="solid"/>
            <a:round/>
            <a:headEnd type="none" w="med" len="med"/>
            <a:tailEnd type="triangle" w="med" len="med"/>
          </a:ln>
        </p:spPr>
      </p:cxnSp>
      <p:sp>
        <p:nvSpPr>
          <p:cNvPr id="408" name="Google Shape;408;p23"/>
          <p:cNvSpPr txBox="1"/>
          <p:nvPr/>
        </p:nvSpPr>
        <p:spPr>
          <a:xfrm>
            <a:off x="196425" y="93400"/>
            <a:ext cx="5536200" cy="64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20">
                <a:solidFill>
                  <a:schemeClr val="dk1"/>
                </a:solidFill>
              </a:rPr>
              <a:t>Regression-based Comparison</a:t>
            </a:r>
            <a:endParaRPr sz="3020">
              <a:solidFill>
                <a:schemeClr val="dk1"/>
              </a:solidFill>
            </a:endParaRPr>
          </a:p>
        </p:txBody>
      </p:sp>
      <p:sp>
        <p:nvSpPr>
          <p:cNvPr id="409" name="Google Shape;40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4"/>
          <p:cNvSpPr txBox="1">
            <a:spLocks noGrp="1"/>
          </p:cNvSpPr>
          <p:nvPr>
            <p:ph type="title"/>
          </p:nvPr>
        </p:nvSpPr>
        <p:spPr>
          <a:xfrm>
            <a:off x="336800" y="244300"/>
            <a:ext cx="8462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t>Can Magnitude Encoding Support Comparison?</a:t>
            </a:r>
            <a:endParaRPr sz="3020"/>
          </a:p>
        </p:txBody>
      </p:sp>
      <p:pic>
        <p:nvPicPr>
          <p:cNvPr id="415" name="Google Shape;415;p24"/>
          <p:cNvPicPr preferRelativeResize="0"/>
          <p:nvPr/>
        </p:nvPicPr>
        <p:blipFill>
          <a:blip r:embed="rId3">
            <a:alphaModFix/>
          </a:blip>
          <a:stretch>
            <a:fillRect/>
          </a:stretch>
        </p:blipFill>
        <p:spPr>
          <a:xfrm>
            <a:off x="6186549" y="2176689"/>
            <a:ext cx="2285125" cy="1278325"/>
          </a:xfrm>
          <a:prstGeom prst="rect">
            <a:avLst/>
          </a:prstGeom>
          <a:noFill/>
          <a:ln>
            <a:noFill/>
          </a:ln>
        </p:spPr>
      </p:pic>
      <p:pic>
        <p:nvPicPr>
          <p:cNvPr id="416" name="Google Shape;416;p24"/>
          <p:cNvPicPr preferRelativeResize="0"/>
          <p:nvPr/>
        </p:nvPicPr>
        <p:blipFill rotWithShape="1">
          <a:blip r:embed="rId4">
            <a:alphaModFix/>
          </a:blip>
          <a:srcRect l="53124"/>
          <a:stretch/>
        </p:blipFill>
        <p:spPr>
          <a:xfrm>
            <a:off x="2558451" y="1150188"/>
            <a:ext cx="3428776" cy="3154150"/>
          </a:xfrm>
          <a:prstGeom prst="rect">
            <a:avLst/>
          </a:prstGeom>
          <a:noFill/>
          <a:ln>
            <a:noFill/>
          </a:ln>
        </p:spPr>
      </p:pic>
      <p:pic>
        <p:nvPicPr>
          <p:cNvPr id="417" name="Google Shape;417;p24"/>
          <p:cNvPicPr preferRelativeResize="0"/>
          <p:nvPr/>
        </p:nvPicPr>
        <p:blipFill rotWithShape="1">
          <a:blip r:embed="rId4">
            <a:alphaModFix/>
          </a:blip>
          <a:srcRect r="93323"/>
          <a:stretch/>
        </p:blipFill>
        <p:spPr>
          <a:xfrm>
            <a:off x="2070050" y="1150188"/>
            <a:ext cx="488399" cy="3154150"/>
          </a:xfrm>
          <a:prstGeom prst="rect">
            <a:avLst/>
          </a:prstGeom>
          <a:noFill/>
          <a:ln>
            <a:noFill/>
          </a:ln>
        </p:spPr>
      </p:pic>
      <p:sp>
        <p:nvSpPr>
          <p:cNvPr id="418" name="Google Shape;418;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
        <p:nvSpPr>
          <p:cNvPr id="419" name="Google Shape;419;p24"/>
          <p:cNvSpPr txBox="1">
            <a:spLocks noGrp="1"/>
          </p:cNvSpPr>
          <p:nvPr>
            <p:ph type="title"/>
          </p:nvPr>
        </p:nvSpPr>
        <p:spPr>
          <a:xfrm>
            <a:off x="1383227" y="4484125"/>
            <a:ext cx="5779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520"/>
              <a:t>Partially: not reliably for close numbers</a:t>
            </a:r>
            <a:endParaRPr sz="252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5"/>
          <p:cNvSpPr txBox="1"/>
          <p:nvPr/>
        </p:nvSpPr>
        <p:spPr>
          <a:xfrm rot="2740847">
            <a:off x="6522747" y="3879411"/>
            <a:ext cx="339223" cy="395866"/>
          </a:xfrm>
          <a:prstGeom prst="rect">
            <a:avLst/>
          </a:prstGeom>
          <a:solidFill>
            <a:schemeClr val="lt1"/>
          </a:solidFill>
          <a:ln>
            <a:noFill/>
          </a:ln>
        </p:spPr>
        <p:txBody>
          <a:bodyPr spcFirstLastPara="1" wrap="square" lIns="65300" tIns="65300" rIns="65300" bIns="65300" anchor="t" anchorCtr="0">
            <a:spAutoFit/>
          </a:bodyPr>
          <a:lstStyle/>
          <a:p>
            <a:pPr marL="0" lvl="0" indent="0" algn="l" rtl="0">
              <a:spcBef>
                <a:spcPts val="0"/>
              </a:spcBef>
              <a:spcAft>
                <a:spcPts val="0"/>
              </a:spcAft>
              <a:buNone/>
            </a:pPr>
            <a:r>
              <a:rPr lang="en" sz="1713">
                <a:solidFill>
                  <a:schemeClr val="dk2"/>
                </a:solidFill>
              </a:rPr>
              <a:t>or</a:t>
            </a:r>
            <a:endParaRPr sz="1713">
              <a:solidFill>
                <a:schemeClr val="dk2"/>
              </a:solidFill>
            </a:endParaRPr>
          </a:p>
        </p:txBody>
      </p:sp>
      <p:sp>
        <p:nvSpPr>
          <p:cNvPr id="425" name="Google Shape;425;p25"/>
          <p:cNvSpPr txBox="1"/>
          <p:nvPr/>
        </p:nvSpPr>
        <p:spPr>
          <a:xfrm rot="2736617">
            <a:off x="6968219" y="3912211"/>
            <a:ext cx="497902" cy="395651"/>
          </a:xfrm>
          <a:prstGeom prst="rect">
            <a:avLst/>
          </a:prstGeom>
          <a:solidFill>
            <a:schemeClr val="lt1"/>
          </a:solidFill>
          <a:ln>
            <a:noFill/>
          </a:ln>
        </p:spPr>
        <p:txBody>
          <a:bodyPr spcFirstLastPara="1" wrap="square" lIns="65300" tIns="65300" rIns="65300" bIns="65300" anchor="t" anchorCtr="0">
            <a:spAutoFit/>
          </a:bodyPr>
          <a:lstStyle/>
          <a:p>
            <a:pPr marL="0" lvl="0" indent="0" algn="l" rtl="0">
              <a:spcBef>
                <a:spcPts val="0"/>
              </a:spcBef>
              <a:spcAft>
                <a:spcPts val="0"/>
              </a:spcAft>
              <a:buNone/>
            </a:pPr>
            <a:r>
              <a:rPr lang="en" sz="1713">
                <a:solidFill>
                  <a:schemeClr val="dk2"/>
                </a:solidFill>
              </a:rPr>
              <a:t>580</a:t>
            </a:r>
            <a:endParaRPr sz="1713">
              <a:solidFill>
                <a:schemeClr val="dk2"/>
              </a:solidFill>
            </a:endParaRPr>
          </a:p>
        </p:txBody>
      </p:sp>
      <p:sp>
        <p:nvSpPr>
          <p:cNvPr id="426" name="Google Shape;426;p25"/>
          <p:cNvSpPr txBox="1"/>
          <p:nvPr/>
        </p:nvSpPr>
        <p:spPr>
          <a:xfrm rot="2738625">
            <a:off x="7588759" y="3839061"/>
            <a:ext cx="226571" cy="395866"/>
          </a:xfrm>
          <a:prstGeom prst="rect">
            <a:avLst/>
          </a:prstGeom>
          <a:solidFill>
            <a:schemeClr val="lt1"/>
          </a:solidFill>
          <a:ln>
            <a:noFill/>
          </a:ln>
        </p:spPr>
        <p:txBody>
          <a:bodyPr spcFirstLastPara="1" wrap="square" lIns="65300" tIns="65300" rIns="65300" bIns="65300" anchor="t" anchorCtr="0">
            <a:spAutoFit/>
          </a:bodyPr>
          <a:lstStyle/>
          <a:p>
            <a:pPr marL="0" lvl="0" indent="0" algn="l" rtl="0">
              <a:spcBef>
                <a:spcPts val="0"/>
              </a:spcBef>
              <a:spcAft>
                <a:spcPts val="0"/>
              </a:spcAft>
              <a:buNone/>
            </a:pPr>
            <a:r>
              <a:rPr lang="en" sz="1713">
                <a:solidFill>
                  <a:schemeClr val="dk2"/>
                </a:solidFill>
              </a:rPr>
              <a:t>?</a:t>
            </a:r>
            <a:endParaRPr sz="1713">
              <a:solidFill>
                <a:schemeClr val="dk2"/>
              </a:solidFill>
            </a:endParaRPr>
          </a:p>
        </p:txBody>
      </p:sp>
      <p:sp>
        <p:nvSpPr>
          <p:cNvPr id="427" name="Google Shape;427;p25"/>
          <p:cNvSpPr txBox="1"/>
          <p:nvPr/>
        </p:nvSpPr>
        <p:spPr>
          <a:xfrm rot="2738625">
            <a:off x="3053771" y="3839061"/>
            <a:ext cx="226571" cy="395866"/>
          </a:xfrm>
          <a:prstGeom prst="rect">
            <a:avLst/>
          </a:prstGeom>
          <a:solidFill>
            <a:schemeClr val="lt1"/>
          </a:solidFill>
          <a:ln>
            <a:noFill/>
          </a:ln>
        </p:spPr>
        <p:txBody>
          <a:bodyPr spcFirstLastPara="1" wrap="square" lIns="65300" tIns="65300" rIns="65300" bIns="65300" anchor="t" anchorCtr="0">
            <a:spAutoFit/>
          </a:bodyPr>
          <a:lstStyle/>
          <a:p>
            <a:pPr marL="0" lvl="0" indent="0" algn="l" rtl="0">
              <a:spcBef>
                <a:spcPts val="0"/>
              </a:spcBef>
              <a:spcAft>
                <a:spcPts val="0"/>
              </a:spcAft>
              <a:buNone/>
            </a:pPr>
            <a:r>
              <a:rPr lang="en" sz="1713">
                <a:solidFill>
                  <a:schemeClr val="dk2"/>
                </a:solidFill>
              </a:rPr>
              <a:t>5</a:t>
            </a:r>
            <a:endParaRPr sz="1713">
              <a:solidFill>
                <a:schemeClr val="dk2"/>
              </a:solidFill>
            </a:endParaRPr>
          </a:p>
        </p:txBody>
      </p:sp>
      <p:sp>
        <p:nvSpPr>
          <p:cNvPr id="428" name="Google Shape;428;p25"/>
          <p:cNvSpPr txBox="1"/>
          <p:nvPr/>
        </p:nvSpPr>
        <p:spPr>
          <a:xfrm rot="2738625">
            <a:off x="3563525" y="3839061"/>
            <a:ext cx="226571" cy="395866"/>
          </a:xfrm>
          <a:prstGeom prst="rect">
            <a:avLst/>
          </a:prstGeom>
          <a:solidFill>
            <a:schemeClr val="lt1"/>
          </a:solidFill>
          <a:ln>
            <a:noFill/>
          </a:ln>
        </p:spPr>
        <p:txBody>
          <a:bodyPr spcFirstLastPara="1" wrap="square" lIns="65300" tIns="65300" rIns="65300" bIns="65300" anchor="t" anchorCtr="0">
            <a:spAutoFit/>
          </a:bodyPr>
          <a:lstStyle/>
          <a:p>
            <a:pPr marL="0" lvl="0" indent="0" algn="l" rtl="0">
              <a:spcBef>
                <a:spcPts val="0"/>
              </a:spcBef>
              <a:spcAft>
                <a:spcPts val="0"/>
              </a:spcAft>
              <a:buNone/>
            </a:pPr>
            <a:r>
              <a:rPr lang="en" sz="1713">
                <a:solidFill>
                  <a:schemeClr val="dk2"/>
                </a:solidFill>
              </a:rPr>
              <a:t>.</a:t>
            </a:r>
            <a:endParaRPr sz="1713">
              <a:solidFill>
                <a:schemeClr val="dk2"/>
              </a:solidFill>
            </a:endParaRPr>
          </a:p>
        </p:txBody>
      </p:sp>
      <p:sp>
        <p:nvSpPr>
          <p:cNvPr id="429" name="Google Shape;429;p25"/>
          <p:cNvSpPr txBox="1"/>
          <p:nvPr/>
        </p:nvSpPr>
        <p:spPr>
          <a:xfrm rot="2738625">
            <a:off x="4040119" y="3839061"/>
            <a:ext cx="226571" cy="395866"/>
          </a:xfrm>
          <a:prstGeom prst="rect">
            <a:avLst/>
          </a:prstGeom>
          <a:solidFill>
            <a:schemeClr val="lt1"/>
          </a:solidFill>
          <a:ln>
            <a:noFill/>
          </a:ln>
        </p:spPr>
        <p:txBody>
          <a:bodyPr spcFirstLastPara="1" wrap="square" lIns="65300" tIns="65300" rIns="65300" bIns="65300" anchor="t" anchorCtr="0">
            <a:spAutoFit/>
          </a:bodyPr>
          <a:lstStyle/>
          <a:p>
            <a:pPr marL="0" lvl="0" indent="0" algn="l" rtl="0">
              <a:spcBef>
                <a:spcPts val="0"/>
              </a:spcBef>
              <a:spcAft>
                <a:spcPts val="0"/>
              </a:spcAft>
              <a:buNone/>
            </a:pPr>
            <a:r>
              <a:rPr lang="en" sz="1713">
                <a:solidFill>
                  <a:schemeClr val="dk2"/>
                </a:solidFill>
              </a:rPr>
              <a:t>7</a:t>
            </a:r>
            <a:endParaRPr sz="1713">
              <a:solidFill>
                <a:schemeClr val="dk2"/>
              </a:solidFill>
            </a:endParaRPr>
          </a:p>
        </p:txBody>
      </p:sp>
      <p:sp>
        <p:nvSpPr>
          <p:cNvPr id="430" name="Google Shape;430;p25"/>
          <p:cNvSpPr txBox="1"/>
          <p:nvPr/>
        </p:nvSpPr>
        <p:spPr>
          <a:xfrm rot="2738625">
            <a:off x="4516714" y="3839061"/>
            <a:ext cx="226571" cy="395866"/>
          </a:xfrm>
          <a:prstGeom prst="rect">
            <a:avLst/>
          </a:prstGeom>
          <a:solidFill>
            <a:schemeClr val="lt1"/>
          </a:solidFill>
          <a:ln>
            <a:noFill/>
          </a:ln>
        </p:spPr>
        <p:txBody>
          <a:bodyPr spcFirstLastPara="1" wrap="square" lIns="65300" tIns="65300" rIns="65300" bIns="65300" anchor="t" anchorCtr="0">
            <a:spAutoFit/>
          </a:bodyPr>
          <a:lstStyle/>
          <a:p>
            <a:pPr marL="0" lvl="0" indent="0" algn="l" rtl="0">
              <a:spcBef>
                <a:spcPts val="0"/>
              </a:spcBef>
              <a:spcAft>
                <a:spcPts val="0"/>
              </a:spcAft>
              <a:buNone/>
            </a:pPr>
            <a:r>
              <a:rPr lang="en" sz="1713">
                <a:solidFill>
                  <a:schemeClr val="dk2"/>
                </a:solidFill>
              </a:rPr>
              <a:t>*</a:t>
            </a:r>
            <a:endParaRPr sz="1713">
              <a:solidFill>
                <a:schemeClr val="dk2"/>
              </a:solidFill>
            </a:endParaRPr>
          </a:p>
        </p:txBody>
      </p:sp>
      <p:sp>
        <p:nvSpPr>
          <p:cNvPr id="431" name="Google Shape;431;p25"/>
          <p:cNvSpPr txBox="1"/>
          <p:nvPr/>
        </p:nvSpPr>
        <p:spPr>
          <a:xfrm rot="2739862">
            <a:off x="4969545" y="3895461"/>
            <a:ext cx="384197" cy="395866"/>
          </a:xfrm>
          <a:prstGeom prst="rect">
            <a:avLst/>
          </a:prstGeom>
          <a:solidFill>
            <a:schemeClr val="lt1"/>
          </a:solidFill>
          <a:ln>
            <a:noFill/>
          </a:ln>
        </p:spPr>
        <p:txBody>
          <a:bodyPr spcFirstLastPara="1" wrap="square" lIns="65300" tIns="65300" rIns="65300" bIns="65300" anchor="t" anchorCtr="0">
            <a:spAutoFit/>
          </a:bodyPr>
          <a:lstStyle/>
          <a:p>
            <a:pPr marL="0" lvl="0" indent="0" algn="l" rtl="0">
              <a:spcBef>
                <a:spcPts val="0"/>
              </a:spcBef>
              <a:spcAft>
                <a:spcPts val="0"/>
              </a:spcAft>
              <a:buNone/>
            </a:pPr>
            <a:r>
              <a:rPr lang="en" sz="1713">
                <a:solidFill>
                  <a:schemeClr val="dk2"/>
                </a:solidFill>
              </a:rPr>
              <a:t>10</a:t>
            </a:r>
            <a:endParaRPr sz="1713">
              <a:solidFill>
                <a:schemeClr val="dk2"/>
              </a:solidFill>
            </a:endParaRPr>
          </a:p>
        </p:txBody>
      </p:sp>
      <p:sp>
        <p:nvSpPr>
          <p:cNvPr id="432" name="Google Shape;432;p25"/>
          <p:cNvSpPr txBox="1"/>
          <p:nvPr/>
        </p:nvSpPr>
        <p:spPr>
          <a:xfrm rot="2738625">
            <a:off x="5515843" y="3839061"/>
            <a:ext cx="226571" cy="395866"/>
          </a:xfrm>
          <a:prstGeom prst="rect">
            <a:avLst/>
          </a:prstGeom>
          <a:solidFill>
            <a:schemeClr val="lt1"/>
          </a:solidFill>
          <a:ln>
            <a:noFill/>
          </a:ln>
        </p:spPr>
        <p:txBody>
          <a:bodyPr spcFirstLastPara="1" wrap="square" lIns="65300" tIns="65300" rIns="65300" bIns="65300" anchor="t" anchorCtr="0">
            <a:spAutoFit/>
          </a:bodyPr>
          <a:lstStyle/>
          <a:p>
            <a:pPr marL="0" lvl="0" indent="0" algn="l" rtl="0">
              <a:spcBef>
                <a:spcPts val="0"/>
              </a:spcBef>
              <a:spcAft>
                <a:spcPts val="0"/>
              </a:spcAft>
              <a:buNone/>
            </a:pPr>
            <a:r>
              <a:rPr lang="en" sz="1713">
                <a:solidFill>
                  <a:schemeClr val="dk2"/>
                </a:solidFill>
              </a:rPr>
              <a:t>^</a:t>
            </a:r>
            <a:endParaRPr sz="1713">
              <a:solidFill>
                <a:schemeClr val="dk2"/>
              </a:solidFill>
            </a:endParaRPr>
          </a:p>
        </p:txBody>
      </p:sp>
      <p:sp>
        <p:nvSpPr>
          <p:cNvPr id="433" name="Google Shape;433;p25"/>
          <p:cNvSpPr txBox="1"/>
          <p:nvPr/>
        </p:nvSpPr>
        <p:spPr>
          <a:xfrm rot="2738625">
            <a:off x="6038862" y="3839061"/>
            <a:ext cx="226571" cy="395866"/>
          </a:xfrm>
          <a:prstGeom prst="rect">
            <a:avLst/>
          </a:prstGeom>
          <a:solidFill>
            <a:schemeClr val="lt1"/>
          </a:solidFill>
          <a:ln>
            <a:noFill/>
          </a:ln>
        </p:spPr>
        <p:txBody>
          <a:bodyPr spcFirstLastPara="1" wrap="square" lIns="65300" tIns="65300" rIns="65300" bIns="65300" anchor="t" anchorCtr="0">
            <a:spAutoFit/>
          </a:bodyPr>
          <a:lstStyle/>
          <a:p>
            <a:pPr marL="0" lvl="0" indent="0" algn="l" rtl="0">
              <a:spcBef>
                <a:spcPts val="0"/>
              </a:spcBef>
              <a:spcAft>
                <a:spcPts val="0"/>
              </a:spcAft>
              <a:buNone/>
            </a:pPr>
            <a:r>
              <a:rPr lang="en" sz="1713">
                <a:solidFill>
                  <a:schemeClr val="dk2"/>
                </a:solidFill>
              </a:rPr>
              <a:t>2</a:t>
            </a:r>
            <a:endParaRPr sz="1713">
              <a:solidFill>
                <a:schemeClr val="dk2"/>
              </a:solidFill>
            </a:endParaRPr>
          </a:p>
        </p:txBody>
      </p:sp>
      <p:sp>
        <p:nvSpPr>
          <p:cNvPr id="434" name="Google Shape;434;p25"/>
          <p:cNvSpPr txBox="1"/>
          <p:nvPr/>
        </p:nvSpPr>
        <p:spPr>
          <a:xfrm rot="2740396">
            <a:off x="876937" y="4022811"/>
            <a:ext cx="740180" cy="395866"/>
          </a:xfrm>
          <a:prstGeom prst="rect">
            <a:avLst/>
          </a:prstGeom>
          <a:solidFill>
            <a:schemeClr val="lt1"/>
          </a:solidFill>
          <a:ln>
            <a:noFill/>
          </a:ln>
        </p:spPr>
        <p:txBody>
          <a:bodyPr spcFirstLastPara="1" wrap="square" lIns="65300" tIns="65300" rIns="65300" bIns="65300" anchor="t" anchorCtr="0">
            <a:spAutoFit/>
          </a:bodyPr>
          <a:lstStyle/>
          <a:p>
            <a:pPr marL="0" lvl="0" indent="0" algn="l" rtl="0">
              <a:spcBef>
                <a:spcPts val="0"/>
              </a:spcBef>
              <a:spcAft>
                <a:spcPts val="0"/>
              </a:spcAft>
              <a:buNone/>
            </a:pPr>
            <a:r>
              <a:rPr lang="en" sz="1713">
                <a:solidFill>
                  <a:schemeClr val="dk2"/>
                </a:solidFill>
              </a:rPr>
              <a:t>Which</a:t>
            </a:r>
            <a:endParaRPr sz="1713">
              <a:solidFill>
                <a:schemeClr val="dk2"/>
              </a:solidFill>
            </a:endParaRPr>
          </a:p>
        </p:txBody>
      </p:sp>
      <p:sp>
        <p:nvSpPr>
          <p:cNvPr id="435" name="Google Shape;435;p25"/>
          <p:cNvSpPr txBox="1"/>
          <p:nvPr/>
        </p:nvSpPr>
        <p:spPr>
          <a:xfrm rot="2741358">
            <a:off x="1480250" y="3839124"/>
            <a:ext cx="299764" cy="395866"/>
          </a:xfrm>
          <a:prstGeom prst="rect">
            <a:avLst/>
          </a:prstGeom>
          <a:solidFill>
            <a:schemeClr val="lt1"/>
          </a:solidFill>
          <a:ln>
            <a:noFill/>
          </a:ln>
        </p:spPr>
        <p:txBody>
          <a:bodyPr spcFirstLastPara="1" wrap="square" lIns="65300" tIns="65300" rIns="65300" bIns="65300" anchor="t" anchorCtr="0">
            <a:spAutoFit/>
          </a:bodyPr>
          <a:lstStyle/>
          <a:p>
            <a:pPr marL="0" lvl="0" indent="0" algn="l" rtl="0">
              <a:spcBef>
                <a:spcPts val="0"/>
              </a:spcBef>
              <a:spcAft>
                <a:spcPts val="0"/>
              </a:spcAft>
              <a:buNone/>
            </a:pPr>
            <a:r>
              <a:rPr lang="en" sz="1713">
                <a:solidFill>
                  <a:schemeClr val="dk2"/>
                </a:solidFill>
              </a:rPr>
              <a:t>is</a:t>
            </a:r>
            <a:endParaRPr sz="1713">
              <a:solidFill>
                <a:schemeClr val="dk2"/>
              </a:solidFill>
            </a:endParaRPr>
          </a:p>
        </p:txBody>
      </p:sp>
      <p:sp>
        <p:nvSpPr>
          <p:cNvPr id="436" name="Google Shape;436;p25"/>
          <p:cNvSpPr txBox="1"/>
          <p:nvPr/>
        </p:nvSpPr>
        <p:spPr>
          <a:xfrm rot="2738695">
            <a:off x="1886697" y="4022686"/>
            <a:ext cx="697322" cy="395651"/>
          </a:xfrm>
          <a:prstGeom prst="rect">
            <a:avLst/>
          </a:prstGeom>
          <a:solidFill>
            <a:schemeClr val="lt1"/>
          </a:solidFill>
          <a:ln>
            <a:noFill/>
          </a:ln>
        </p:spPr>
        <p:txBody>
          <a:bodyPr spcFirstLastPara="1" wrap="square" lIns="65300" tIns="65300" rIns="65300" bIns="65300" anchor="t" anchorCtr="0">
            <a:spAutoFit/>
          </a:bodyPr>
          <a:lstStyle/>
          <a:p>
            <a:pPr marL="0" lvl="0" indent="0" algn="l" rtl="0">
              <a:spcBef>
                <a:spcPts val="0"/>
              </a:spcBef>
              <a:spcAft>
                <a:spcPts val="0"/>
              </a:spcAft>
              <a:buNone/>
            </a:pPr>
            <a:r>
              <a:rPr lang="en" sz="1713">
                <a:solidFill>
                  <a:schemeClr val="dk2"/>
                </a:solidFill>
              </a:rPr>
              <a:t>larger</a:t>
            </a:r>
            <a:endParaRPr sz="1713">
              <a:solidFill>
                <a:schemeClr val="dk2"/>
              </a:solidFill>
            </a:endParaRPr>
          </a:p>
        </p:txBody>
      </p:sp>
      <p:sp>
        <p:nvSpPr>
          <p:cNvPr id="437" name="Google Shape;437;p25"/>
          <p:cNvSpPr txBox="1"/>
          <p:nvPr/>
        </p:nvSpPr>
        <p:spPr>
          <a:xfrm rot="2738625">
            <a:off x="2610337" y="3839061"/>
            <a:ext cx="226571" cy="395866"/>
          </a:xfrm>
          <a:prstGeom prst="rect">
            <a:avLst/>
          </a:prstGeom>
          <a:solidFill>
            <a:schemeClr val="lt1"/>
          </a:solidFill>
          <a:ln>
            <a:noFill/>
          </a:ln>
        </p:spPr>
        <p:txBody>
          <a:bodyPr spcFirstLastPara="1" wrap="square" lIns="65300" tIns="65300" rIns="65300" bIns="65300" anchor="t" anchorCtr="0">
            <a:spAutoFit/>
          </a:bodyPr>
          <a:lstStyle/>
          <a:p>
            <a:pPr marL="0" lvl="0" indent="0" algn="l" rtl="0">
              <a:spcBef>
                <a:spcPts val="0"/>
              </a:spcBef>
              <a:spcAft>
                <a:spcPts val="0"/>
              </a:spcAft>
              <a:buNone/>
            </a:pPr>
            <a:r>
              <a:rPr lang="en" sz="1713">
                <a:solidFill>
                  <a:schemeClr val="dk2"/>
                </a:solidFill>
              </a:rPr>
              <a:t>,</a:t>
            </a:r>
            <a:endParaRPr sz="1713">
              <a:solidFill>
                <a:schemeClr val="dk2"/>
              </a:solidFill>
            </a:endParaRPr>
          </a:p>
        </p:txBody>
      </p:sp>
      <p:sp>
        <p:nvSpPr>
          <p:cNvPr id="438" name="Google Shape;438;p25"/>
          <p:cNvSpPr/>
          <p:nvPr/>
        </p:nvSpPr>
        <p:spPr>
          <a:xfrm rot="5400000">
            <a:off x="3857902" y="3471200"/>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39" name="Google Shape;439;p25"/>
          <p:cNvSpPr/>
          <p:nvPr/>
        </p:nvSpPr>
        <p:spPr>
          <a:xfrm rot="5400000">
            <a:off x="7385095" y="3471200"/>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40" name="Google Shape;440;p25"/>
          <p:cNvSpPr/>
          <p:nvPr/>
        </p:nvSpPr>
        <p:spPr>
          <a:xfrm rot="5400000">
            <a:off x="4361787" y="3471200"/>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41" name="Google Shape;441;p25"/>
          <p:cNvSpPr/>
          <p:nvPr/>
        </p:nvSpPr>
        <p:spPr>
          <a:xfrm rot="5400000">
            <a:off x="4865672" y="3471200"/>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42" name="Google Shape;442;p25"/>
          <p:cNvSpPr/>
          <p:nvPr/>
        </p:nvSpPr>
        <p:spPr>
          <a:xfrm rot="5400000">
            <a:off x="5369557" y="3471200"/>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43" name="Google Shape;443;p25"/>
          <p:cNvSpPr/>
          <p:nvPr/>
        </p:nvSpPr>
        <p:spPr>
          <a:xfrm rot="5400000">
            <a:off x="5873441" y="3471200"/>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44" name="Google Shape;444;p25"/>
          <p:cNvSpPr/>
          <p:nvPr/>
        </p:nvSpPr>
        <p:spPr>
          <a:xfrm rot="5400000">
            <a:off x="6377326" y="3471200"/>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45" name="Google Shape;445;p25"/>
          <p:cNvSpPr/>
          <p:nvPr/>
        </p:nvSpPr>
        <p:spPr>
          <a:xfrm rot="5400000">
            <a:off x="6881211" y="3471200"/>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46" name="Google Shape;446;p25"/>
          <p:cNvSpPr/>
          <p:nvPr/>
        </p:nvSpPr>
        <p:spPr>
          <a:xfrm rot="5400000">
            <a:off x="3354018" y="3471200"/>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47" name="Google Shape;447;p25"/>
          <p:cNvSpPr/>
          <p:nvPr/>
        </p:nvSpPr>
        <p:spPr>
          <a:xfrm rot="5400000">
            <a:off x="2850133" y="3471200"/>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48" name="Google Shape;448;p25"/>
          <p:cNvSpPr/>
          <p:nvPr/>
        </p:nvSpPr>
        <p:spPr>
          <a:xfrm rot="5400000">
            <a:off x="2346248" y="3471200"/>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49" name="Google Shape;449;p25"/>
          <p:cNvSpPr/>
          <p:nvPr/>
        </p:nvSpPr>
        <p:spPr>
          <a:xfrm rot="5400000">
            <a:off x="1842363" y="3471200"/>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50" name="Google Shape;450;p25"/>
          <p:cNvSpPr/>
          <p:nvPr/>
        </p:nvSpPr>
        <p:spPr>
          <a:xfrm rot="5400000">
            <a:off x="1338479" y="3471200"/>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51" name="Google Shape;451;p25"/>
          <p:cNvSpPr/>
          <p:nvPr/>
        </p:nvSpPr>
        <p:spPr>
          <a:xfrm rot="5400000">
            <a:off x="834594" y="3471200"/>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52" name="Google Shape;452;p25"/>
          <p:cNvSpPr/>
          <p:nvPr/>
        </p:nvSpPr>
        <p:spPr>
          <a:xfrm rot="5400000">
            <a:off x="3857902" y="2717768"/>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53" name="Google Shape;453;p25"/>
          <p:cNvSpPr/>
          <p:nvPr/>
        </p:nvSpPr>
        <p:spPr>
          <a:xfrm rot="5400000">
            <a:off x="7385095" y="2717768"/>
            <a:ext cx="592800" cy="166800"/>
          </a:xfrm>
          <a:prstGeom prst="rect">
            <a:avLst/>
          </a:prstGeom>
          <a:solidFill>
            <a:srgbClr val="93C47D"/>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54" name="Google Shape;454;p25"/>
          <p:cNvSpPr/>
          <p:nvPr/>
        </p:nvSpPr>
        <p:spPr>
          <a:xfrm rot="5400000">
            <a:off x="4361787" y="2717768"/>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55" name="Google Shape;455;p25"/>
          <p:cNvSpPr/>
          <p:nvPr/>
        </p:nvSpPr>
        <p:spPr>
          <a:xfrm rot="5400000">
            <a:off x="4865672" y="2717768"/>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56" name="Google Shape;456;p25"/>
          <p:cNvSpPr/>
          <p:nvPr/>
        </p:nvSpPr>
        <p:spPr>
          <a:xfrm rot="5400000">
            <a:off x="5369557" y="2717768"/>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57" name="Google Shape;457;p25"/>
          <p:cNvSpPr/>
          <p:nvPr/>
        </p:nvSpPr>
        <p:spPr>
          <a:xfrm rot="5400000">
            <a:off x="5873441" y="2717768"/>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58" name="Google Shape;458;p25"/>
          <p:cNvSpPr/>
          <p:nvPr/>
        </p:nvSpPr>
        <p:spPr>
          <a:xfrm rot="5400000">
            <a:off x="6377326" y="2717768"/>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59" name="Google Shape;459;p25"/>
          <p:cNvSpPr/>
          <p:nvPr/>
        </p:nvSpPr>
        <p:spPr>
          <a:xfrm rot="5400000">
            <a:off x="6881211" y="2717768"/>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60" name="Google Shape;460;p25"/>
          <p:cNvSpPr/>
          <p:nvPr/>
        </p:nvSpPr>
        <p:spPr>
          <a:xfrm rot="5400000">
            <a:off x="3354018" y="2717768"/>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61" name="Google Shape;461;p25"/>
          <p:cNvSpPr/>
          <p:nvPr/>
        </p:nvSpPr>
        <p:spPr>
          <a:xfrm rot="5400000">
            <a:off x="2850133" y="2717768"/>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62" name="Google Shape;462;p25"/>
          <p:cNvSpPr/>
          <p:nvPr/>
        </p:nvSpPr>
        <p:spPr>
          <a:xfrm rot="5400000">
            <a:off x="2346248" y="2717768"/>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63" name="Google Shape;463;p25"/>
          <p:cNvSpPr/>
          <p:nvPr/>
        </p:nvSpPr>
        <p:spPr>
          <a:xfrm rot="5400000">
            <a:off x="1842363" y="2717768"/>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64" name="Google Shape;464;p25"/>
          <p:cNvSpPr/>
          <p:nvPr/>
        </p:nvSpPr>
        <p:spPr>
          <a:xfrm rot="5400000">
            <a:off x="1338479" y="2717768"/>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65" name="Google Shape;465;p25"/>
          <p:cNvSpPr/>
          <p:nvPr/>
        </p:nvSpPr>
        <p:spPr>
          <a:xfrm rot="5400000">
            <a:off x="834594" y="2717768"/>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66" name="Google Shape;466;p25"/>
          <p:cNvSpPr/>
          <p:nvPr/>
        </p:nvSpPr>
        <p:spPr>
          <a:xfrm rot="5400000">
            <a:off x="3857902" y="1941233"/>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67" name="Google Shape;467;p25"/>
          <p:cNvSpPr/>
          <p:nvPr/>
        </p:nvSpPr>
        <p:spPr>
          <a:xfrm rot="5400000">
            <a:off x="7385095" y="1941233"/>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68" name="Google Shape;468;p25"/>
          <p:cNvSpPr/>
          <p:nvPr/>
        </p:nvSpPr>
        <p:spPr>
          <a:xfrm rot="5400000">
            <a:off x="4361787" y="1941233"/>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69" name="Google Shape;469;p25"/>
          <p:cNvSpPr/>
          <p:nvPr/>
        </p:nvSpPr>
        <p:spPr>
          <a:xfrm rot="5400000">
            <a:off x="4865672" y="1941233"/>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70" name="Google Shape;470;p25"/>
          <p:cNvSpPr/>
          <p:nvPr/>
        </p:nvSpPr>
        <p:spPr>
          <a:xfrm rot="5400000">
            <a:off x="5369557" y="1941233"/>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71" name="Google Shape;471;p25"/>
          <p:cNvSpPr/>
          <p:nvPr/>
        </p:nvSpPr>
        <p:spPr>
          <a:xfrm rot="5400000">
            <a:off x="5873441" y="1941233"/>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72" name="Google Shape;472;p25"/>
          <p:cNvSpPr/>
          <p:nvPr/>
        </p:nvSpPr>
        <p:spPr>
          <a:xfrm rot="5400000">
            <a:off x="6377326" y="1941233"/>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73" name="Google Shape;473;p25"/>
          <p:cNvSpPr/>
          <p:nvPr/>
        </p:nvSpPr>
        <p:spPr>
          <a:xfrm rot="5400000">
            <a:off x="6881211" y="1941233"/>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74" name="Google Shape;474;p25"/>
          <p:cNvSpPr/>
          <p:nvPr/>
        </p:nvSpPr>
        <p:spPr>
          <a:xfrm rot="5400000">
            <a:off x="3354018" y="1941233"/>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75" name="Google Shape;475;p25"/>
          <p:cNvSpPr/>
          <p:nvPr/>
        </p:nvSpPr>
        <p:spPr>
          <a:xfrm rot="5400000">
            <a:off x="2850133" y="1941233"/>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76" name="Google Shape;476;p25"/>
          <p:cNvSpPr/>
          <p:nvPr/>
        </p:nvSpPr>
        <p:spPr>
          <a:xfrm rot="5400000">
            <a:off x="2346248" y="1941233"/>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77" name="Google Shape;477;p25"/>
          <p:cNvSpPr/>
          <p:nvPr/>
        </p:nvSpPr>
        <p:spPr>
          <a:xfrm rot="5400000">
            <a:off x="1842363" y="1941233"/>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78" name="Google Shape;478;p25"/>
          <p:cNvSpPr/>
          <p:nvPr/>
        </p:nvSpPr>
        <p:spPr>
          <a:xfrm rot="5400000">
            <a:off x="1338479" y="1941233"/>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79" name="Google Shape;479;p25"/>
          <p:cNvSpPr/>
          <p:nvPr/>
        </p:nvSpPr>
        <p:spPr>
          <a:xfrm rot="5400000">
            <a:off x="834594" y="1941233"/>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80" name="Google Shape;480;p25"/>
          <p:cNvSpPr/>
          <p:nvPr/>
        </p:nvSpPr>
        <p:spPr>
          <a:xfrm rot="5400000">
            <a:off x="3857902" y="1164699"/>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81" name="Google Shape;481;p25"/>
          <p:cNvSpPr/>
          <p:nvPr/>
        </p:nvSpPr>
        <p:spPr>
          <a:xfrm rot="5400000">
            <a:off x="7385095" y="1164699"/>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82" name="Google Shape;482;p25"/>
          <p:cNvSpPr/>
          <p:nvPr/>
        </p:nvSpPr>
        <p:spPr>
          <a:xfrm rot="5400000">
            <a:off x="4361787" y="1164699"/>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83" name="Google Shape;483;p25"/>
          <p:cNvSpPr/>
          <p:nvPr/>
        </p:nvSpPr>
        <p:spPr>
          <a:xfrm rot="5400000">
            <a:off x="4865672" y="1164699"/>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84" name="Google Shape;484;p25"/>
          <p:cNvSpPr/>
          <p:nvPr/>
        </p:nvSpPr>
        <p:spPr>
          <a:xfrm rot="5400000">
            <a:off x="5369557" y="1164699"/>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85" name="Google Shape;485;p25"/>
          <p:cNvSpPr/>
          <p:nvPr/>
        </p:nvSpPr>
        <p:spPr>
          <a:xfrm rot="5400000">
            <a:off x="5873441" y="1164699"/>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86" name="Google Shape;486;p25"/>
          <p:cNvSpPr/>
          <p:nvPr/>
        </p:nvSpPr>
        <p:spPr>
          <a:xfrm rot="5400000">
            <a:off x="6377326" y="1164699"/>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87" name="Google Shape;487;p25"/>
          <p:cNvSpPr/>
          <p:nvPr/>
        </p:nvSpPr>
        <p:spPr>
          <a:xfrm rot="5400000">
            <a:off x="6881211" y="1164699"/>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88" name="Google Shape;488;p25"/>
          <p:cNvSpPr/>
          <p:nvPr/>
        </p:nvSpPr>
        <p:spPr>
          <a:xfrm rot="5400000">
            <a:off x="3354018" y="1164699"/>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89" name="Google Shape;489;p25"/>
          <p:cNvSpPr/>
          <p:nvPr/>
        </p:nvSpPr>
        <p:spPr>
          <a:xfrm rot="5400000">
            <a:off x="2850133" y="1164699"/>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90" name="Google Shape;490;p25"/>
          <p:cNvSpPr/>
          <p:nvPr/>
        </p:nvSpPr>
        <p:spPr>
          <a:xfrm rot="5400000">
            <a:off x="2346248" y="1164699"/>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91" name="Google Shape;491;p25"/>
          <p:cNvSpPr/>
          <p:nvPr/>
        </p:nvSpPr>
        <p:spPr>
          <a:xfrm rot="5400000">
            <a:off x="1842363" y="1164699"/>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92" name="Google Shape;492;p25"/>
          <p:cNvSpPr/>
          <p:nvPr/>
        </p:nvSpPr>
        <p:spPr>
          <a:xfrm rot="5400000">
            <a:off x="1338479" y="1164699"/>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93" name="Google Shape;493;p25"/>
          <p:cNvSpPr/>
          <p:nvPr/>
        </p:nvSpPr>
        <p:spPr>
          <a:xfrm rot="5400000">
            <a:off x="834594" y="1164699"/>
            <a:ext cx="592800" cy="166800"/>
          </a:xfrm>
          <a:prstGeom prst="rect">
            <a:avLst/>
          </a:prstGeom>
          <a:solidFill>
            <a:srgbClr val="B7B7B7"/>
          </a:solidFill>
          <a:ln w="9950" cap="flat" cmpd="sng">
            <a:solidFill>
              <a:schemeClr val="lt1"/>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2508"/>
          </a:p>
        </p:txBody>
      </p:sp>
      <p:sp>
        <p:nvSpPr>
          <p:cNvPr id="494" name="Google Shape;494;p25"/>
          <p:cNvSpPr/>
          <p:nvPr/>
        </p:nvSpPr>
        <p:spPr>
          <a:xfrm rot="-5400000">
            <a:off x="4588787" y="2823973"/>
            <a:ext cx="189900" cy="2962500"/>
          </a:xfrm>
          <a:prstGeom prst="leftBrace">
            <a:avLst>
              <a:gd name="adj1" fmla="val 50000"/>
              <a:gd name="adj2" fmla="val 50000"/>
            </a:avLst>
          </a:prstGeom>
          <a:noFill/>
          <a:ln w="9950" cap="flat" cmpd="sng">
            <a:solidFill>
              <a:schemeClr val="dk2"/>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1463"/>
          </a:p>
        </p:txBody>
      </p:sp>
      <p:sp>
        <p:nvSpPr>
          <p:cNvPr id="495" name="Google Shape;495;p25"/>
          <p:cNvSpPr txBox="1"/>
          <p:nvPr/>
        </p:nvSpPr>
        <p:spPr>
          <a:xfrm>
            <a:off x="4527766" y="4259726"/>
            <a:ext cx="275700" cy="450600"/>
          </a:xfrm>
          <a:prstGeom prst="rect">
            <a:avLst/>
          </a:prstGeom>
          <a:noFill/>
          <a:ln>
            <a:noFill/>
          </a:ln>
        </p:spPr>
        <p:txBody>
          <a:bodyPr spcFirstLastPara="1" wrap="square" lIns="95575" tIns="95575" rIns="95575" bIns="95575" anchor="t" anchorCtr="0">
            <a:spAutoFit/>
          </a:bodyPr>
          <a:lstStyle/>
          <a:p>
            <a:pPr marL="0" lvl="0" indent="0" algn="l" rtl="0">
              <a:spcBef>
                <a:spcPts val="0"/>
              </a:spcBef>
              <a:spcAft>
                <a:spcPts val="0"/>
              </a:spcAft>
              <a:buNone/>
            </a:pPr>
            <a:r>
              <a:rPr lang="en" sz="1672">
                <a:solidFill>
                  <a:schemeClr val="dk2"/>
                </a:solidFill>
              </a:rPr>
              <a:t>a</a:t>
            </a:r>
            <a:endParaRPr sz="1672">
              <a:solidFill>
                <a:schemeClr val="dk2"/>
              </a:solidFill>
            </a:endParaRPr>
          </a:p>
        </p:txBody>
      </p:sp>
      <p:sp>
        <p:nvSpPr>
          <p:cNvPr id="496" name="Google Shape;496;p25"/>
          <p:cNvSpPr/>
          <p:nvPr/>
        </p:nvSpPr>
        <p:spPr>
          <a:xfrm rot="-5400000">
            <a:off x="7154494" y="4112357"/>
            <a:ext cx="141000" cy="436200"/>
          </a:xfrm>
          <a:prstGeom prst="leftBrace">
            <a:avLst>
              <a:gd name="adj1" fmla="val 50000"/>
              <a:gd name="adj2" fmla="val 50000"/>
            </a:avLst>
          </a:prstGeom>
          <a:noFill/>
          <a:ln w="9950" cap="flat" cmpd="sng">
            <a:solidFill>
              <a:schemeClr val="dk2"/>
            </a:solidFill>
            <a:prstDash val="solid"/>
            <a:round/>
            <a:headEnd type="none" w="sm" len="sm"/>
            <a:tailEnd type="none" w="sm" len="sm"/>
          </a:ln>
        </p:spPr>
        <p:txBody>
          <a:bodyPr spcFirstLastPara="1" wrap="square" lIns="95575" tIns="95575" rIns="95575" bIns="95575" anchor="ctr" anchorCtr="0">
            <a:noAutofit/>
          </a:bodyPr>
          <a:lstStyle/>
          <a:p>
            <a:pPr marL="0" lvl="0" indent="0" algn="ctr" rtl="0">
              <a:spcBef>
                <a:spcPts val="0"/>
              </a:spcBef>
              <a:spcAft>
                <a:spcPts val="0"/>
              </a:spcAft>
              <a:buNone/>
            </a:pPr>
            <a:endParaRPr sz="1463"/>
          </a:p>
        </p:txBody>
      </p:sp>
      <p:sp>
        <p:nvSpPr>
          <p:cNvPr id="497" name="Google Shape;497;p25"/>
          <p:cNvSpPr txBox="1"/>
          <p:nvPr/>
        </p:nvSpPr>
        <p:spPr>
          <a:xfrm>
            <a:off x="7077853" y="4273943"/>
            <a:ext cx="275700" cy="450600"/>
          </a:xfrm>
          <a:prstGeom prst="rect">
            <a:avLst/>
          </a:prstGeom>
          <a:noFill/>
          <a:ln>
            <a:noFill/>
          </a:ln>
        </p:spPr>
        <p:txBody>
          <a:bodyPr spcFirstLastPara="1" wrap="square" lIns="95575" tIns="95575" rIns="95575" bIns="95575" anchor="t" anchorCtr="0">
            <a:spAutoFit/>
          </a:bodyPr>
          <a:lstStyle/>
          <a:p>
            <a:pPr marL="0" lvl="0" indent="0" algn="l" rtl="0">
              <a:spcBef>
                <a:spcPts val="0"/>
              </a:spcBef>
              <a:spcAft>
                <a:spcPts val="0"/>
              </a:spcAft>
              <a:buNone/>
            </a:pPr>
            <a:r>
              <a:rPr lang="en" sz="1672">
                <a:solidFill>
                  <a:schemeClr val="dk2"/>
                </a:solidFill>
              </a:rPr>
              <a:t>b</a:t>
            </a:r>
            <a:endParaRPr sz="1672">
              <a:solidFill>
                <a:schemeClr val="dk2"/>
              </a:solidFill>
            </a:endParaRPr>
          </a:p>
        </p:txBody>
      </p:sp>
      <p:sp>
        <p:nvSpPr>
          <p:cNvPr id="498" name="Google Shape;498;p25"/>
          <p:cNvSpPr txBox="1"/>
          <p:nvPr/>
        </p:nvSpPr>
        <p:spPr>
          <a:xfrm>
            <a:off x="7681623" y="275024"/>
            <a:ext cx="764100" cy="418200"/>
          </a:xfrm>
          <a:prstGeom prst="rect">
            <a:avLst/>
          </a:prstGeom>
          <a:noFill/>
          <a:ln>
            <a:noFill/>
          </a:ln>
        </p:spPr>
        <p:txBody>
          <a:bodyPr spcFirstLastPara="1" wrap="square" lIns="95575" tIns="95575" rIns="95575" bIns="95575" anchor="t" anchorCtr="0">
            <a:spAutoFit/>
          </a:bodyPr>
          <a:lstStyle/>
          <a:p>
            <a:pPr marL="0" lvl="0" indent="0" algn="l" rtl="0">
              <a:spcBef>
                <a:spcPts val="0"/>
              </a:spcBef>
              <a:spcAft>
                <a:spcPts val="0"/>
              </a:spcAft>
              <a:buNone/>
            </a:pPr>
            <a:r>
              <a:rPr lang="en" sz="1463">
                <a:solidFill>
                  <a:srgbClr val="93C47D"/>
                </a:solidFill>
              </a:rPr>
              <a:t>a &gt; b?</a:t>
            </a:r>
            <a:endParaRPr sz="1463" b="1" baseline="-25000">
              <a:solidFill>
                <a:srgbClr val="93C47D"/>
              </a:solidFill>
            </a:endParaRPr>
          </a:p>
        </p:txBody>
      </p:sp>
      <p:sp>
        <p:nvSpPr>
          <p:cNvPr id="499" name="Google Shape;499;p25"/>
          <p:cNvSpPr txBox="1"/>
          <p:nvPr/>
        </p:nvSpPr>
        <p:spPr>
          <a:xfrm>
            <a:off x="7443435" y="13407"/>
            <a:ext cx="685500" cy="418200"/>
          </a:xfrm>
          <a:prstGeom prst="rect">
            <a:avLst/>
          </a:prstGeom>
          <a:noFill/>
          <a:ln>
            <a:noFill/>
          </a:ln>
        </p:spPr>
        <p:txBody>
          <a:bodyPr spcFirstLastPara="1" wrap="square" lIns="95575" tIns="95575" rIns="95575" bIns="95575" anchor="t" anchorCtr="0">
            <a:spAutoFit/>
          </a:bodyPr>
          <a:lstStyle/>
          <a:p>
            <a:pPr marL="0" lvl="0" indent="0" algn="l" rtl="0">
              <a:spcBef>
                <a:spcPts val="0"/>
              </a:spcBef>
              <a:spcAft>
                <a:spcPts val="0"/>
              </a:spcAft>
              <a:buNone/>
            </a:pPr>
            <a:r>
              <a:rPr lang="en" sz="1463">
                <a:solidFill>
                  <a:srgbClr val="93C47D"/>
                </a:solidFill>
              </a:rPr>
              <a:t>false</a:t>
            </a:r>
            <a:endParaRPr sz="1463" b="1" baseline="-25000">
              <a:solidFill>
                <a:srgbClr val="93C47D"/>
              </a:solidFill>
            </a:endParaRPr>
          </a:p>
        </p:txBody>
      </p:sp>
      <p:sp>
        <p:nvSpPr>
          <p:cNvPr id="500" name="Google Shape;500;p25"/>
          <p:cNvSpPr/>
          <p:nvPr/>
        </p:nvSpPr>
        <p:spPr>
          <a:xfrm>
            <a:off x="7365894" y="324992"/>
            <a:ext cx="355087" cy="2505142"/>
          </a:xfrm>
          <a:custGeom>
            <a:avLst/>
            <a:gdLst/>
            <a:ahLst/>
            <a:cxnLst/>
            <a:rect l="l" t="t" r="r" b="b"/>
            <a:pathLst>
              <a:path w="13188" h="104294" extrusionOk="0">
                <a:moveTo>
                  <a:pt x="8185" y="104294"/>
                </a:moveTo>
                <a:cubicBezTo>
                  <a:pt x="6838" y="96854"/>
                  <a:pt x="-730" y="77034"/>
                  <a:pt x="104" y="59652"/>
                </a:cubicBezTo>
                <a:cubicBezTo>
                  <a:pt x="938" y="42270"/>
                  <a:pt x="11007" y="9942"/>
                  <a:pt x="13188" y="0"/>
                </a:cubicBezTo>
              </a:path>
            </a:pathLst>
          </a:custGeom>
          <a:noFill/>
          <a:ln w="19925" cap="flat" cmpd="sng">
            <a:solidFill>
              <a:srgbClr val="93C47D"/>
            </a:solidFill>
            <a:prstDash val="solid"/>
            <a:round/>
            <a:headEnd type="none" w="med" len="med"/>
            <a:tailEnd type="stealth" w="med" len="med"/>
          </a:ln>
        </p:spPr>
        <p:txBody>
          <a:bodyPr/>
          <a:lstStyle/>
          <a:p>
            <a:endParaRPr lang="zh-CN" altLang="en-US"/>
          </a:p>
        </p:txBody>
      </p:sp>
      <p:sp>
        <p:nvSpPr>
          <p:cNvPr id="501" name="Google Shape;501;p25"/>
          <p:cNvSpPr txBox="1"/>
          <p:nvPr/>
        </p:nvSpPr>
        <p:spPr>
          <a:xfrm>
            <a:off x="375200" y="150525"/>
            <a:ext cx="3862500" cy="64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20">
                <a:solidFill>
                  <a:schemeClr val="dk1"/>
                </a:solidFill>
              </a:rPr>
              <a:t>Comparison Probing</a:t>
            </a:r>
            <a:endParaRPr sz="3020">
              <a:solidFill>
                <a:schemeClr val="dk1"/>
              </a:solidFill>
            </a:endParaRPr>
          </a:p>
        </p:txBody>
      </p:sp>
      <p:sp>
        <p:nvSpPr>
          <p:cNvPr id="502" name="Google Shape;50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
        <p:nvSpPr>
          <p:cNvPr id="503" name="Google Shape;503;p25"/>
          <p:cNvSpPr txBox="1"/>
          <p:nvPr/>
        </p:nvSpPr>
        <p:spPr>
          <a:xfrm>
            <a:off x="1454250" y="4613725"/>
            <a:ext cx="6235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t>probe: hidden states of prompt’s final token → a &gt; b?</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6"/>
          <p:cNvSpPr txBox="1">
            <a:spLocks noGrp="1"/>
          </p:cNvSpPr>
          <p:nvPr>
            <p:ph type="title"/>
          </p:nvPr>
        </p:nvSpPr>
        <p:spPr>
          <a:xfrm>
            <a:off x="311700" y="307050"/>
            <a:ext cx="618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t>LLMs Internally Compare Numbers</a:t>
            </a:r>
            <a:endParaRPr sz="3020"/>
          </a:p>
        </p:txBody>
      </p:sp>
      <p:pic>
        <p:nvPicPr>
          <p:cNvPr id="509" name="Google Shape;509;p26"/>
          <p:cNvPicPr preferRelativeResize="0"/>
          <p:nvPr/>
        </p:nvPicPr>
        <p:blipFill rotWithShape="1">
          <a:blip r:embed="rId3">
            <a:alphaModFix/>
          </a:blip>
          <a:srcRect l="1575"/>
          <a:stretch/>
        </p:blipFill>
        <p:spPr>
          <a:xfrm>
            <a:off x="2142762" y="1202675"/>
            <a:ext cx="4858476" cy="3161475"/>
          </a:xfrm>
          <a:prstGeom prst="rect">
            <a:avLst/>
          </a:prstGeom>
          <a:noFill/>
          <a:ln>
            <a:noFill/>
          </a:ln>
        </p:spPr>
      </p:pic>
      <p:sp>
        <p:nvSpPr>
          <p:cNvPr id="510" name="Google Shape;51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
        <p:nvSpPr>
          <p:cNvPr id="511" name="Google Shape;511;p26"/>
          <p:cNvSpPr txBox="1">
            <a:spLocks noGrp="1"/>
          </p:cNvSpPr>
          <p:nvPr>
            <p:ph type="title"/>
          </p:nvPr>
        </p:nvSpPr>
        <p:spPr>
          <a:xfrm>
            <a:off x="1017900" y="4484125"/>
            <a:ext cx="7108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500"/>
              <a:t>Higher layers consistently exceed 95% accuracy</a:t>
            </a:r>
            <a:endParaRPr sz="2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515"/>
        <p:cNvGrpSpPr/>
        <p:nvPr/>
      </p:nvGrpSpPr>
      <p:grpSpPr>
        <a:xfrm>
          <a:off x="0" y="0"/>
          <a:ext cx="0" cy="0"/>
          <a:chOff x="0" y="0"/>
          <a:chExt cx="0" cy="0"/>
        </a:xfrm>
      </p:grpSpPr>
      <p:sp>
        <p:nvSpPr>
          <p:cNvPr id="516" name="Google Shape;516;p27"/>
          <p:cNvSpPr txBox="1">
            <a:spLocks noGrp="1"/>
          </p:cNvSpPr>
          <p:nvPr>
            <p:ph type="title"/>
          </p:nvPr>
        </p:nvSpPr>
        <p:spPr>
          <a:xfrm>
            <a:off x="311700" y="331843"/>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t>Gap Between Internal and Verbal Comparison</a:t>
            </a:r>
            <a:endParaRPr sz="3020"/>
          </a:p>
        </p:txBody>
      </p:sp>
      <p:pic>
        <p:nvPicPr>
          <p:cNvPr id="517" name="Google Shape;517;p27"/>
          <p:cNvPicPr preferRelativeResize="0"/>
          <p:nvPr/>
        </p:nvPicPr>
        <p:blipFill rotWithShape="1">
          <a:blip r:embed="rId3">
            <a:alphaModFix/>
          </a:blip>
          <a:srcRect l="794"/>
          <a:stretch/>
        </p:blipFill>
        <p:spPr>
          <a:xfrm>
            <a:off x="553775" y="1127500"/>
            <a:ext cx="8101624" cy="2429599"/>
          </a:xfrm>
          <a:prstGeom prst="rect">
            <a:avLst/>
          </a:prstGeom>
          <a:noFill/>
          <a:ln>
            <a:noFill/>
          </a:ln>
        </p:spPr>
      </p:pic>
      <p:pic>
        <p:nvPicPr>
          <p:cNvPr id="518" name="Google Shape;518;p27"/>
          <p:cNvPicPr preferRelativeResize="0"/>
          <p:nvPr/>
        </p:nvPicPr>
        <p:blipFill>
          <a:blip r:embed="rId4">
            <a:alphaModFix/>
          </a:blip>
          <a:stretch>
            <a:fillRect/>
          </a:stretch>
        </p:blipFill>
        <p:spPr>
          <a:xfrm>
            <a:off x="1481662" y="3622775"/>
            <a:ext cx="6180674" cy="692775"/>
          </a:xfrm>
          <a:prstGeom prst="rect">
            <a:avLst/>
          </a:prstGeom>
          <a:noFill/>
          <a:ln>
            <a:noFill/>
          </a:ln>
        </p:spPr>
      </p:pic>
      <p:sp>
        <p:nvSpPr>
          <p:cNvPr id="519" name="Google Shape;519;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pic>
        <p:nvPicPr>
          <p:cNvPr id="525" name="Google Shape;525;p28"/>
          <p:cNvPicPr preferRelativeResize="0"/>
          <p:nvPr/>
        </p:nvPicPr>
        <p:blipFill>
          <a:blip r:embed="rId3">
            <a:alphaModFix/>
          </a:blip>
          <a:stretch>
            <a:fillRect/>
          </a:stretch>
        </p:blipFill>
        <p:spPr>
          <a:xfrm>
            <a:off x="1350463" y="1436000"/>
            <a:ext cx="3270400" cy="3103476"/>
          </a:xfrm>
          <a:prstGeom prst="rect">
            <a:avLst/>
          </a:prstGeom>
          <a:noFill/>
          <a:ln>
            <a:noFill/>
          </a:ln>
        </p:spPr>
      </p:pic>
      <p:sp>
        <p:nvSpPr>
          <p:cNvPr id="526" name="Google Shape;526;p28"/>
          <p:cNvSpPr/>
          <p:nvPr/>
        </p:nvSpPr>
        <p:spPr>
          <a:xfrm>
            <a:off x="1671363" y="1335625"/>
            <a:ext cx="376500" cy="288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27" name="Google Shape;527;p28"/>
          <p:cNvPicPr preferRelativeResize="0"/>
          <p:nvPr/>
        </p:nvPicPr>
        <p:blipFill>
          <a:blip r:embed="rId4">
            <a:alphaModFix/>
          </a:blip>
          <a:stretch>
            <a:fillRect/>
          </a:stretch>
        </p:blipFill>
        <p:spPr>
          <a:xfrm>
            <a:off x="4953038" y="1436012"/>
            <a:ext cx="2840501" cy="3040199"/>
          </a:xfrm>
          <a:prstGeom prst="rect">
            <a:avLst/>
          </a:prstGeom>
          <a:noFill/>
          <a:ln>
            <a:noFill/>
          </a:ln>
        </p:spPr>
      </p:pic>
      <p:sp>
        <p:nvSpPr>
          <p:cNvPr id="528" name="Google Shape;528;p28"/>
          <p:cNvSpPr/>
          <p:nvPr/>
        </p:nvSpPr>
        <p:spPr>
          <a:xfrm>
            <a:off x="4850788" y="1335625"/>
            <a:ext cx="376500" cy="288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9" name="Google Shape;529;p28"/>
          <p:cNvSpPr txBox="1"/>
          <p:nvPr/>
        </p:nvSpPr>
        <p:spPr>
          <a:xfrm>
            <a:off x="363124" y="326175"/>
            <a:ext cx="8292300" cy="64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20">
                <a:solidFill>
                  <a:schemeClr val="dk1"/>
                </a:solidFill>
              </a:rPr>
              <a:t>Gap Between Internal and Verbal Comparison</a:t>
            </a:r>
            <a:endParaRPr sz="302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pic>
        <p:nvPicPr>
          <p:cNvPr id="534" name="Google Shape;534;p29"/>
          <p:cNvPicPr preferRelativeResize="0"/>
          <p:nvPr/>
        </p:nvPicPr>
        <p:blipFill>
          <a:blip r:embed="rId3">
            <a:alphaModFix/>
          </a:blip>
          <a:stretch>
            <a:fillRect/>
          </a:stretch>
        </p:blipFill>
        <p:spPr>
          <a:xfrm>
            <a:off x="1996425" y="1544570"/>
            <a:ext cx="5151150" cy="2863450"/>
          </a:xfrm>
          <a:prstGeom prst="rect">
            <a:avLst/>
          </a:prstGeom>
          <a:noFill/>
          <a:ln>
            <a:noFill/>
          </a:ln>
        </p:spPr>
      </p:pic>
      <p:sp>
        <p:nvSpPr>
          <p:cNvPr id="535" name="Google Shape;535;p29"/>
          <p:cNvSpPr txBox="1">
            <a:spLocks noGrp="1"/>
          </p:cNvSpPr>
          <p:nvPr>
            <p:ph type="title"/>
          </p:nvPr>
        </p:nvSpPr>
        <p:spPr>
          <a:xfrm>
            <a:off x="62726" y="365700"/>
            <a:ext cx="914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20"/>
              <a:t>LLMs Know More About Numbers than They Can Say</a:t>
            </a:r>
            <a:endParaRPr sz="2920"/>
          </a:p>
        </p:txBody>
      </p:sp>
      <p:sp>
        <p:nvSpPr>
          <p:cNvPr id="536" name="Google Shape;536;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30"/>
          <p:cNvSpPr txBox="1">
            <a:spLocks noGrp="1"/>
          </p:cNvSpPr>
          <p:nvPr>
            <p:ph type="title"/>
          </p:nvPr>
        </p:nvSpPr>
        <p:spPr>
          <a:xfrm>
            <a:off x="123875" y="197900"/>
            <a:ext cx="914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t>Early Probe Quality Predicts Verbalization Accuracy</a:t>
            </a:r>
            <a:endParaRPr sz="3020"/>
          </a:p>
        </p:txBody>
      </p:sp>
      <p:pic>
        <p:nvPicPr>
          <p:cNvPr id="542" name="Google Shape;542;p30"/>
          <p:cNvPicPr preferRelativeResize="0"/>
          <p:nvPr/>
        </p:nvPicPr>
        <p:blipFill>
          <a:blip r:embed="rId4">
            <a:alphaModFix/>
          </a:blip>
          <a:stretch>
            <a:fillRect/>
          </a:stretch>
        </p:blipFill>
        <p:spPr>
          <a:xfrm>
            <a:off x="522525" y="1009862"/>
            <a:ext cx="3871751" cy="3165375"/>
          </a:xfrm>
          <a:prstGeom prst="rect">
            <a:avLst/>
          </a:prstGeom>
          <a:noFill/>
          <a:ln>
            <a:noFill/>
          </a:ln>
        </p:spPr>
      </p:pic>
      <p:pic>
        <p:nvPicPr>
          <p:cNvPr id="543" name="Google Shape;543;p30"/>
          <p:cNvPicPr preferRelativeResize="0"/>
          <p:nvPr/>
        </p:nvPicPr>
        <p:blipFill>
          <a:blip r:embed="rId5">
            <a:alphaModFix/>
          </a:blip>
          <a:stretch>
            <a:fillRect/>
          </a:stretch>
        </p:blipFill>
        <p:spPr>
          <a:xfrm>
            <a:off x="4801196" y="1049091"/>
            <a:ext cx="3973821" cy="3241374"/>
          </a:xfrm>
          <a:prstGeom prst="rect">
            <a:avLst/>
          </a:prstGeom>
          <a:noFill/>
          <a:ln>
            <a:noFill/>
          </a:ln>
        </p:spPr>
      </p:pic>
      <p:sp>
        <p:nvSpPr>
          <p:cNvPr id="544" name="Google Shape;544;p30"/>
          <p:cNvSpPr txBox="1"/>
          <p:nvPr/>
        </p:nvSpPr>
        <p:spPr>
          <a:xfrm>
            <a:off x="1633950" y="4175237"/>
            <a:ext cx="5876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2"/>
                </a:solidFill>
              </a:rPr>
              <a:t>x-axis: average probe performance at first 3 layers </a:t>
            </a:r>
            <a:endParaRPr sz="2000">
              <a:solidFill>
                <a:schemeClr val="dk2"/>
              </a:solidFill>
            </a:endParaRPr>
          </a:p>
        </p:txBody>
      </p:sp>
      <p:sp>
        <p:nvSpPr>
          <p:cNvPr id="545" name="Google Shape;545;p30"/>
          <p:cNvSpPr txBox="1"/>
          <p:nvPr/>
        </p:nvSpPr>
        <p:spPr>
          <a:xfrm>
            <a:off x="1942070" y="683911"/>
            <a:ext cx="1168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regressor</a:t>
            </a:r>
            <a:endParaRPr sz="1800">
              <a:solidFill>
                <a:schemeClr val="dk2"/>
              </a:solidFill>
            </a:endParaRPr>
          </a:p>
        </p:txBody>
      </p:sp>
      <p:sp>
        <p:nvSpPr>
          <p:cNvPr id="546" name="Google Shape;546;p30"/>
          <p:cNvSpPr txBox="1"/>
          <p:nvPr/>
        </p:nvSpPr>
        <p:spPr>
          <a:xfrm>
            <a:off x="6466593" y="683911"/>
            <a:ext cx="1168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classifier</a:t>
            </a:r>
            <a:endParaRPr sz="1800">
              <a:solidFill>
                <a:schemeClr val="dk2"/>
              </a:solidFill>
            </a:endParaRPr>
          </a:p>
        </p:txBody>
      </p:sp>
      <p:sp>
        <p:nvSpPr>
          <p:cNvPr id="547" name="Google Shape;547;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
        <p:nvSpPr>
          <p:cNvPr id="548" name="Google Shape;548;p30"/>
          <p:cNvSpPr txBox="1"/>
          <p:nvPr/>
        </p:nvSpPr>
        <p:spPr>
          <a:xfrm>
            <a:off x="873300" y="4568975"/>
            <a:ext cx="7397400" cy="492600"/>
          </a:xfrm>
          <a:prstGeom prst="rect">
            <a:avLst/>
          </a:prstGeom>
          <a:solidFill>
            <a:srgbClr val="FF99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t>Can improving internal representations improve verbalization?</a:t>
            </a:r>
            <a:endParaRPr sz="20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31"/>
          <p:cNvSpPr txBox="1"/>
          <p:nvPr/>
        </p:nvSpPr>
        <p:spPr>
          <a:xfrm rot="2740442">
            <a:off x="5762147" y="4428409"/>
            <a:ext cx="324584" cy="378682"/>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or</a:t>
            </a:r>
            <a:endParaRPr sz="1639">
              <a:solidFill>
                <a:schemeClr val="dk2"/>
              </a:solidFill>
            </a:endParaRPr>
          </a:p>
        </p:txBody>
      </p:sp>
      <p:sp>
        <p:nvSpPr>
          <p:cNvPr id="554" name="Google Shape;554;p31"/>
          <p:cNvSpPr txBox="1"/>
          <p:nvPr/>
        </p:nvSpPr>
        <p:spPr>
          <a:xfrm rot="2738281">
            <a:off x="6188204" y="4459838"/>
            <a:ext cx="476266" cy="378467"/>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580</a:t>
            </a:r>
            <a:endParaRPr sz="1639">
              <a:solidFill>
                <a:schemeClr val="dk2"/>
              </a:solidFill>
            </a:endParaRPr>
          </a:p>
        </p:txBody>
      </p:sp>
      <p:sp>
        <p:nvSpPr>
          <p:cNvPr id="555" name="Google Shape;555;p31"/>
          <p:cNvSpPr txBox="1"/>
          <p:nvPr/>
        </p:nvSpPr>
        <p:spPr>
          <a:xfrm rot="2740363">
            <a:off x="6781839" y="4389859"/>
            <a:ext cx="216814" cy="378682"/>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a:t>
            </a:r>
            <a:endParaRPr sz="1639">
              <a:solidFill>
                <a:schemeClr val="dk2"/>
              </a:solidFill>
            </a:endParaRPr>
          </a:p>
        </p:txBody>
      </p:sp>
      <p:sp>
        <p:nvSpPr>
          <p:cNvPr id="556" name="Google Shape;556;p31"/>
          <p:cNvSpPr txBox="1"/>
          <p:nvPr/>
        </p:nvSpPr>
        <p:spPr>
          <a:xfrm rot="2740363">
            <a:off x="2443685" y="4389859"/>
            <a:ext cx="216814" cy="378682"/>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5</a:t>
            </a:r>
            <a:endParaRPr sz="1639">
              <a:solidFill>
                <a:schemeClr val="dk2"/>
              </a:solidFill>
            </a:endParaRPr>
          </a:p>
        </p:txBody>
      </p:sp>
      <p:sp>
        <p:nvSpPr>
          <p:cNvPr id="557" name="Google Shape;557;p31"/>
          <p:cNvSpPr txBox="1"/>
          <p:nvPr/>
        </p:nvSpPr>
        <p:spPr>
          <a:xfrm rot="2740363">
            <a:off x="2931314" y="4389859"/>
            <a:ext cx="216814" cy="378682"/>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a:t>
            </a:r>
            <a:endParaRPr sz="1639">
              <a:solidFill>
                <a:schemeClr val="dk2"/>
              </a:solidFill>
            </a:endParaRPr>
          </a:p>
        </p:txBody>
      </p:sp>
      <p:sp>
        <p:nvSpPr>
          <p:cNvPr id="558" name="Google Shape;558;p31"/>
          <p:cNvSpPr txBox="1"/>
          <p:nvPr/>
        </p:nvSpPr>
        <p:spPr>
          <a:xfrm rot="2740363">
            <a:off x="3387223" y="4389859"/>
            <a:ext cx="216814" cy="378682"/>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7</a:t>
            </a:r>
            <a:endParaRPr sz="1639">
              <a:solidFill>
                <a:schemeClr val="dk2"/>
              </a:solidFill>
            </a:endParaRPr>
          </a:p>
        </p:txBody>
      </p:sp>
      <p:sp>
        <p:nvSpPr>
          <p:cNvPr id="559" name="Google Shape;559;p31"/>
          <p:cNvSpPr txBox="1"/>
          <p:nvPr/>
        </p:nvSpPr>
        <p:spPr>
          <a:xfrm rot="2740363">
            <a:off x="3843131" y="4389859"/>
            <a:ext cx="216814" cy="378682"/>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a:t>
            </a:r>
            <a:endParaRPr sz="1639">
              <a:solidFill>
                <a:schemeClr val="dk2"/>
              </a:solidFill>
            </a:endParaRPr>
          </a:p>
        </p:txBody>
      </p:sp>
      <p:sp>
        <p:nvSpPr>
          <p:cNvPr id="560" name="Google Shape;560;p31"/>
          <p:cNvSpPr txBox="1"/>
          <p:nvPr/>
        </p:nvSpPr>
        <p:spPr>
          <a:xfrm rot="2739695">
            <a:off x="4276377" y="4443709"/>
            <a:ext cx="367437" cy="378682"/>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10</a:t>
            </a:r>
            <a:endParaRPr sz="1639">
              <a:solidFill>
                <a:schemeClr val="dk2"/>
              </a:solidFill>
            </a:endParaRPr>
          </a:p>
        </p:txBody>
      </p:sp>
      <p:sp>
        <p:nvSpPr>
          <p:cNvPr id="561" name="Google Shape;561;p31"/>
          <p:cNvSpPr txBox="1"/>
          <p:nvPr/>
        </p:nvSpPr>
        <p:spPr>
          <a:xfrm rot="2740363">
            <a:off x="4798895" y="4389859"/>
            <a:ext cx="216814" cy="378682"/>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a:t>
            </a:r>
            <a:endParaRPr sz="1639">
              <a:solidFill>
                <a:schemeClr val="dk2"/>
              </a:solidFill>
            </a:endParaRPr>
          </a:p>
        </p:txBody>
      </p:sp>
      <p:sp>
        <p:nvSpPr>
          <p:cNvPr id="562" name="Google Shape;562;p31"/>
          <p:cNvSpPr txBox="1"/>
          <p:nvPr/>
        </p:nvSpPr>
        <p:spPr>
          <a:xfrm rot="2740363">
            <a:off x="5299212" y="4389859"/>
            <a:ext cx="216814" cy="378682"/>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2</a:t>
            </a:r>
            <a:endParaRPr sz="1639">
              <a:solidFill>
                <a:schemeClr val="dk2"/>
              </a:solidFill>
            </a:endParaRPr>
          </a:p>
        </p:txBody>
      </p:sp>
      <p:sp>
        <p:nvSpPr>
          <p:cNvPr id="563" name="Google Shape;563;p31"/>
          <p:cNvSpPr txBox="1"/>
          <p:nvPr/>
        </p:nvSpPr>
        <p:spPr>
          <a:xfrm rot="2740176">
            <a:off x="361419" y="4565509"/>
            <a:ext cx="707933" cy="378682"/>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Which</a:t>
            </a:r>
            <a:endParaRPr sz="1639">
              <a:solidFill>
                <a:schemeClr val="dk2"/>
              </a:solidFill>
            </a:endParaRPr>
          </a:p>
        </p:txBody>
      </p:sp>
      <p:sp>
        <p:nvSpPr>
          <p:cNvPr id="564" name="Google Shape;564;p31"/>
          <p:cNvSpPr txBox="1"/>
          <p:nvPr/>
        </p:nvSpPr>
        <p:spPr>
          <a:xfrm rot="2740681">
            <a:off x="938521" y="4389859"/>
            <a:ext cx="286823" cy="378682"/>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is</a:t>
            </a:r>
            <a:endParaRPr sz="1639">
              <a:solidFill>
                <a:schemeClr val="dk2"/>
              </a:solidFill>
            </a:endParaRPr>
          </a:p>
        </p:txBody>
      </p:sp>
      <p:sp>
        <p:nvSpPr>
          <p:cNvPr id="565" name="Google Shape;565;p31"/>
          <p:cNvSpPr txBox="1"/>
          <p:nvPr/>
        </p:nvSpPr>
        <p:spPr>
          <a:xfrm rot="2738256">
            <a:off x="1327327" y="4565466"/>
            <a:ext cx="667197" cy="378467"/>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larger</a:t>
            </a:r>
            <a:endParaRPr sz="1639">
              <a:solidFill>
                <a:schemeClr val="dk2"/>
              </a:solidFill>
            </a:endParaRPr>
          </a:p>
        </p:txBody>
      </p:sp>
      <p:sp>
        <p:nvSpPr>
          <p:cNvPr id="566" name="Google Shape;566;p31"/>
          <p:cNvSpPr txBox="1"/>
          <p:nvPr/>
        </p:nvSpPr>
        <p:spPr>
          <a:xfrm rot="2740363">
            <a:off x="2019498" y="4389859"/>
            <a:ext cx="216814" cy="378682"/>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a:t>
            </a:r>
            <a:endParaRPr sz="1639">
              <a:solidFill>
                <a:schemeClr val="dk2"/>
              </a:solidFill>
            </a:endParaRPr>
          </a:p>
        </p:txBody>
      </p:sp>
      <p:sp>
        <p:nvSpPr>
          <p:cNvPr id="567" name="Google Shape;567;p31"/>
          <p:cNvSpPr/>
          <p:nvPr/>
        </p:nvSpPr>
        <p:spPr>
          <a:xfrm rot="5400000">
            <a:off x="3213133" y="403800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68" name="Google Shape;568;p31"/>
          <p:cNvSpPr/>
          <p:nvPr/>
        </p:nvSpPr>
        <p:spPr>
          <a:xfrm rot="5400000">
            <a:off x="6587233" y="403800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69" name="Google Shape;569;p31"/>
          <p:cNvSpPr/>
          <p:nvPr/>
        </p:nvSpPr>
        <p:spPr>
          <a:xfrm rot="5400000">
            <a:off x="3695147" y="403800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70" name="Google Shape;570;p31"/>
          <p:cNvSpPr/>
          <p:nvPr/>
        </p:nvSpPr>
        <p:spPr>
          <a:xfrm rot="5400000">
            <a:off x="4177162" y="403800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71" name="Google Shape;571;p31"/>
          <p:cNvSpPr/>
          <p:nvPr/>
        </p:nvSpPr>
        <p:spPr>
          <a:xfrm rot="5400000">
            <a:off x="4659176" y="403800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72" name="Google Shape;572;p31"/>
          <p:cNvSpPr/>
          <p:nvPr/>
        </p:nvSpPr>
        <p:spPr>
          <a:xfrm rot="5400000">
            <a:off x="5141190" y="403800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73" name="Google Shape;573;p31"/>
          <p:cNvSpPr/>
          <p:nvPr/>
        </p:nvSpPr>
        <p:spPr>
          <a:xfrm rot="5400000">
            <a:off x="5623205" y="403800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74" name="Google Shape;574;p31"/>
          <p:cNvSpPr/>
          <p:nvPr/>
        </p:nvSpPr>
        <p:spPr>
          <a:xfrm rot="5400000">
            <a:off x="6105219" y="403800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75" name="Google Shape;575;p31"/>
          <p:cNvSpPr/>
          <p:nvPr/>
        </p:nvSpPr>
        <p:spPr>
          <a:xfrm rot="5400000">
            <a:off x="2731119" y="403800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76" name="Google Shape;576;p31"/>
          <p:cNvSpPr/>
          <p:nvPr/>
        </p:nvSpPr>
        <p:spPr>
          <a:xfrm rot="5400000">
            <a:off x="2249104" y="403800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77" name="Google Shape;577;p31"/>
          <p:cNvSpPr/>
          <p:nvPr/>
        </p:nvSpPr>
        <p:spPr>
          <a:xfrm rot="5400000">
            <a:off x="1767090" y="403800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78" name="Google Shape;578;p31"/>
          <p:cNvSpPr/>
          <p:nvPr/>
        </p:nvSpPr>
        <p:spPr>
          <a:xfrm rot="5400000">
            <a:off x="1285076" y="403800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79" name="Google Shape;579;p31"/>
          <p:cNvSpPr/>
          <p:nvPr/>
        </p:nvSpPr>
        <p:spPr>
          <a:xfrm rot="5400000">
            <a:off x="803062" y="403800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80" name="Google Shape;580;p31"/>
          <p:cNvSpPr/>
          <p:nvPr/>
        </p:nvSpPr>
        <p:spPr>
          <a:xfrm rot="5400000">
            <a:off x="321047" y="403800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81" name="Google Shape;581;p31"/>
          <p:cNvSpPr/>
          <p:nvPr/>
        </p:nvSpPr>
        <p:spPr>
          <a:xfrm rot="5400000">
            <a:off x="3213133" y="3317275"/>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82" name="Google Shape;582;p31"/>
          <p:cNvSpPr/>
          <p:nvPr/>
        </p:nvSpPr>
        <p:spPr>
          <a:xfrm rot="5400000">
            <a:off x="6587233" y="3317275"/>
            <a:ext cx="567000" cy="159300"/>
          </a:xfrm>
          <a:prstGeom prst="rect">
            <a:avLst/>
          </a:prstGeom>
          <a:solidFill>
            <a:srgbClr val="93C4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83" name="Google Shape;583;p31"/>
          <p:cNvSpPr/>
          <p:nvPr/>
        </p:nvSpPr>
        <p:spPr>
          <a:xfrm rot="5400000">
            <a:off x="3695147" y="3317275"/>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84" name="Google Shape;584;p31"/>
          <p:cNvSpPr/>
          <p:nvPr/>
        </p:nvSpPr>
        <p:spPr>
          <a:xfrm rot="5400000">
            <a:off x="4177162" y="3317275"/>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85" name="Google Shape;585;p31"/>
          <p:cNvSpPr/>
          <p:nvPr/>
        </p:nvSpPr>
        <p:spPr>
          <a:xfrm rot="5400000">
            <a:off x="4659176" y="3317275"/>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86" name="Google Shape;586;p31"/>
          <p:cNvSpPr/>
          <p:nvPr/>
        </p:nvSpPr>
        <p:spPr>
          <a:xfrm rot="5400000">
            <a:off x="5141190" y="3317275"/>
            <a:ext cx="567000" cy="159300"/>
          </a:xfrm>
          <a:prstGeom prst="rect">
            <a:avLst/>
          </a:prstGeom>
          <a:solidFill>
            <a:srgbClr val="6D9EEB"/>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87" name="Google Shape;587;p31"/>
          <p:cNvSpPr/>
          <p:nvPr/>
        </p:nvSpPr>
        <p:spPr>
          <a:xfrm rot="5400000">
            <a:off x="5623205" y="3317275"/>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88" name="Google Shape;588;p31"/>
          <p:cNvSpPr/>
          <p:nvPr/>
        </p:nvSpPr>
        <p:spPr>
          <a:xfrm rot="5400000">
            <a:off x="6105219" y="3317275"/>
            <a:ext cx="567000" cy="159300"/>
          </a:xfrm>
          <a:prstGeom prst="rect">
            <a:avLst/>
          </a:prstGeom>
          <a:solidFill>
            <a:srgbClr val="6D9EEB"/>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89" name="Google Shape;589;p31"/>
          <p:cNvSpPr/>
          <p:nvPr/>
        </p:nvSpPr>
        <p:spPr>
          <a:xfrm rot="5400000">
            <a:off x="2731119" y="3317275"/>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90" name="Google Shape;590;p31"/>
          <p:cNvSpPr/>
          <p:nvPr/>
        </p:nvSpPr>
        <p:spPr>
          <a:xfrm rot="5400000">
            <a:off x="2249104" y="3317275"/>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91" name="Google Shape;591;p31"/>
          <p:cNvSpPr/>
          <p:nvPr/>
        </p:nvSpPr>
        <p:spPr>
          <a:xfrm rot="5400000">
            <a:off x="1767090" y="3317275"/>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92" name="Google Shape;592;p31"/>
          <p:cNvSpPr/>
          <p:nvPr/>
        </p:nvSpPr>
        <p:spPr>
          <a:xfrm rot="5400000">
            <a:off x="1285076" y="3317275"/>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93" name="Google Shape;593;p31"/>
          <p:cNvSpPr/>
          <p:nvPr/>
        </p:nvSpPr>
        <p:spPr>
          <a:xfrm rot="5400000">
            <a:off x="803062" y="3317275"/>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94" name="Google Shape;594;p31"/>
          <p:cNvSpPr/>
          <p:nvPr/>
        </p:nvSpPr>
        <p:spPr>
          <a:xfrm rot="5400000">
            <a:off x="321047" y="3317275"/>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95" name="Google Shape;595;p31"/>
          <p:cNvSpPr/>
          <p:nvPr/>
        </p:nvSpPr>
        <p:spPr>
          <a:xfrm rot="5400000">
            <a:off x="3213133" y="257445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96" name="Google Shape;596;p31"/>
          <p:cNvSpPr/>
          <p:nvPr/>
        </p:nvSpPr>
        <p:spPr>
          <a:xfrm rot="5400000">
            <a:off x="6587233" y="257445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97" name="Google Shape;597;p31"/>
          <p:cNvSpPr/>
          <p:nvPr/>
        </p:nvSpPr>
        <p:spPr>
          <a:xfrm rot="5400000">
            <a:off x="3695147" y="257445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98" name="Google Shape;598;p31"/>
          <p:cNvSpPr/>
          <p:nvPr/>
        </p:nvSpPr>
        <p:spPr>
          <a:xfrm rot="5400000">
            <a:off x="4177162" y="257445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599" name="Google Shape;599;p31"/>
          <p:cNvSpPr/>
          <p:nvPr/>
        </p:nvSpPr>
        <p:spPr>
          <a:xfrm rot="5400000">
            <a:off x="4659176" y="257445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00" name="Google Shape;600;p31"/>
          <p:cNvSpPr/>
          <p:nvPr/>
        </p:nvSpPr>
        <p:spPr>
          <a:xfrm rot="5400000">
            <a:off x="5141190" y="257445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01" name="Google Shape;601;p31"/>
          <p:cNvSpPr/>
          <p:nvPr/>
        </p:nvSpPr>
        <p:spPr>
          <a:xfrm rot="5400000">
            <a:off x="5623205" y="257445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02" name="Google Shape;602;p31"/>
          <p:cNvSpPr/>
          <p:nvPr/>
        </p:nvSpPr>
        <p:spPr>
          <a:xfrm rot="5400000">
            <a:off x="6105219" y="257445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03" name="Google Shape;603;p31"/>
          <p:cNvSpPr/>
          <p:nvPr/>
        </p:nvSpPr>
        <p:spPr>
          <a:xfrm rot="5400000">
            <a:off x="2731119" y="257445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04" name="Google Shape;604;p31"/>
          <p:cNvSpPr/>
          <p:nvPr/>
        </p:nvSpPr>
        <p:spPr>
          <a:xfrm rot="5400000">
            <a:off x="2249104" y="257445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05" name="Google Shape;605;p31"/>
          <p:cNvSpPr/>
          <p:nvPr/>
        </p:nvSpPr>
        <p:spPr>
          <a:xfrm rot="5400000">
            <a:off x="1767090" y="257445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06" name="Google Shape;606;p31"/>
          <p:cNvSpPr/>
          <p:nvPr/>
        </p:nvSpPr>
        <p:spPr>
          <a:xfrm rot="5400000">
            <a:off x="1285076" y="257445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07" name="Google Shape;607;p31"/>
          <p:cNvSpPr/>
          <p:nvPr/>
        </p:nvSpPr>
        <p:spPr>
          <a:xfrm rot="5400000">
            <a:off x="803062" y="257445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08" name="Google Shape;608;p31"/>
          <p:cNvSpPr/>
          <p:nvPr/>
        </p:nvSpPr>
        <p:spPr>
          <a:xfrm rot="5400000">
            <a:off x="321047" y="2574450"/>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09" name="Google Shape;609;p31"/>
          <p:cNvSpPr/>
          <p:nvPr/>
        </p:nvSpPr>
        <p:spPr>
          <a:xfrm rot="5400000">
            <a:off x="3213133" y="1831625"/>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10" name="Google Shape;610;p31"/>
          <p:cNvSpPr/>
          <p:nvPr/>
        </p:nvSpPr>
        <p:spPr>
          <a:xfrm rot="5400000">
            <a:off x="6587233" y="1831625"/>
            <a:ext cx="567000" cy="159300"/>
          </a:xfrm>
          <a:prstGeom prst="rect">
            <a:avLst/>
          </a:prstGeom>
          <a:solidFill>
            <a:srgbClr val="E0666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11" name="Google Shape;611;p31"/>
          <p:cNvSpPr/>
          <p:nvPr/>
        </p:nvSpPr>
        <p:spPr>
          <a:xfrm rot="5400000">
            <a:off x="3695147" y="1831625"/>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12" name="Google Shape;612;p31"/>
          <p:cNvSpPr/>
          <p:nvPr/>
        </p:nvSpPr>
        <p:spPr>
          <a:xfrm rot="5400000">
            <a:off x="4177162" y="1831625"/>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13" name="Google Shape;613;p31"/>
          <p:cNvSpPr/>
          <p:nvPr/>
        </p:nvSpPr>
        <p:spPr>
          <a:xfrm rot="5400000">
            <a:off x="4659176" y="1831625"/>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14" name="Google Shape;614;p31"/>
          <p:cNvSpPr/>
          <p:nvPr/>
        </p:nvSpPr>
        <p:spPr>
          <a:xfrm rot="5400000">
            <a:off x="5141190" y="1831625"/>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15" name="Google Shape;615;p31"/>
          <p:cNvSpPr/>
          <p:nvPr/>
        </p:nvSpPr>
        <p:spPr>
          <a:xfrm rot="5400000">
            <a:off x="5623205" y="1831625"/>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16" name="Google Shape;616;p31"/>
          <p:cNvSpPr/>
          <p:nvPr/>
        </p:nvSpPr>
        <p:spPr>
          <a:xfrm rot="5400000">
            <a:off x="6105219" y="1831625"/>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17" name="Google Shape;617;p31"/>
          <p:cNvSpPr/>
          <p:nvPr/>
        </p:nvSpPr>
        <p:spPr>
          <a:xfrm rot="5400000">
            <a:off x="2731119" y="1831625"/>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18" name="Google Shape;618;p31"/>
          <p:cNvSpPr/>
          <p:nvPr/>
        </p:nvSpPr>
        <p:spPr>
          <a:xfrm rot="5400000">
            <a:off x="2249104" y="1831625"/>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19" name="Google Shape;619;p31"/>
          <p:cNvSpPr/>
          <p:nvPr/>
        </p:nvSpPr>
        <p:spPr>
          <a:xfrm rot="5400000">
            <a:off x="1767090" y="1831625"/>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20" name="Google Shape;620;p31"/>
          <p:cNvSpPr/>
          <p:nvPr/>
        </p:nvSpPr>
        <p:spPr>
          <a:xfrm rot="5400000">
            <a:off x="1285076" y="1831625"/>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21" name="Google Shape;621;p31"/>
          <p:cNvSpPr/>
          <p:nvPr/>
        </p:nvSpPr>
        <p:spPr>
          <a:xfrm rot="5400000">
            <a:off x="803062" y="1831625"/>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22" name="Google Shape;622;p31"/>
          <p:cNvSpPr/>
          <p:nvPr/>
        </p:nvSpPr>
        <p:spPr>
          <a:xfrm rot="5400000">
            <a:off x="321047" y="1831625"/>
            <a:ext cx="567000" cy="1593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623" name="Google Shape;623;p31"/>
          <p:cNvSpPr txBox="1"/>
          <p:nvPr/>
        </p:nvSpPr>
        <p:spPr>
          <a:xfrm rot="2738281">
            <a:off x="7235311" y="4456773"/>
            <a:ext cx="476266" cy="378467"/>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rgbClr val="E06666"/>
                </a:solidFill>
              </a:rPr>
              <a:t>580</a:t>
            </a:r>
            <a:endParaRPr sz="1639">
              <a:solidFill>
                <a:srgbClr val="E06666"/>
              </a:solidFill>
            </a:endParaRPr>
          </a:p>
        </p:txBody>
      </p:sp>
      <p:cxnSp>
        <p:nvCxnSpPr>
          <p:cNvPr id="624" name="Google Shape;624;p31"/>
          <p:cNvCxnSpPr>
            <a:stCxn id="610" idx="1"/>
            <a:endCxn id="623" idx="1"/>
          </p:cNvCxnSpPr>
          <p:nvPr/>
        </p:nvCxnSpPr>
        <p:spPr>
          <a:xfrm rot="-5400000" flipH="1">
            <a:off x="5664883" y="2833625"/>
            <a:ext cx="2847900" cy="436200"/>
          </a:xfrm>
          <a:prstGeom prst="curvedConnector3">
            <a:avLst>
              <a:gd name="adj1" fmla="val -5874"/>
            </a:avLst>
          </a:prstGeom>
          <a:noFill/>
          <a:ln w="19050" cap="flat" cmpd="sng">
            <a:solidFill>
              <a:srgbClr val="E06666"/>
            </a:solidFill>
            <a:prstDash val="solid"/>
            <a:round/>
            <a:headEnd type="none" w="med" len="med"/>
            <a:tailEnd type="stealth" w="med" len="med"/>
          </a:ln>
        </p:spPr>
      </p:cxnSp>
      <p:sp>
        <p:nvSpPr>
          <p:cNvPr id="625" name="Google Shape;625;p31"/>
          <p:cNvSpPr txBox="1"/>
          <p:nvPr/>
        </p:nvSpPr>
        <p:spPr>
          <a:xfrm>
            <a:off x="7273075" y="2535338"/>
            <a:ext cx="115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E06666"/>
                </a:solidFill>
              </a:rPr>
              <a:t>next token</a:t>
            </a:r>
            <a:endParaRPr>
              <a:solidFill>
                <a:srgbClr val="E06666"/>
              </a:solidFill>
            </a:endParaRPr>
          </a:p>
        </p:txBody>
      </p:sp>
      <p:sp>
        <p:nvSpPr>
          <p:cNvPr id="626" name="Google Shape;626;p31"/>
          <p:cNvSpPr/>
          <p:nvPr/>
        </p:nvSpPr>
        <p:spPr>
          <a:xfrm rot="-5400000">
            <a:off x="3912300" y="3418750"/>
            <a:ext cx="181500" cy="28341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7" name="Google Shape;627;p31"/>
          <p:cNvSpPr txBox="1"/>
          <p:nvPr/>
        </p:nvSpPr>
        <p:spPr>
          <a:xfrm>
            <a:off x="3853757" y="4792200"/>
            <a:ext cx="263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2"/>
                </a:solidFill>
              </a:rPr>
              <a:t>a</a:t>
            </a:r>
            <a:endParaRPr sz="1600">
              <a:solidFill>
                <a:schemeClr val="dk2"/>
              </a:solidFill>
            </a:endParaRPr>
          </a:p>
        </p:txBody>
      </p:sp>
      <p:sp>
        <p:nvSpPr>
          <p:cNvPr id="628" name="Google Shape;628;p31"/>
          <p:cNvSpPr/>
          <p:nvPr/>
        </p:nvSpPr>
        <p:spPr>
          <a:xfrm rot="-5400000">
            <a:off x="6366582" y="4651000"/>
            <a:ext cx="135000" cy="4176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9" name="Google Shape;629;p31"/>
          <p:cNvSpPr txBox="1"/>
          <p:nvPr/>
        </p:nvSpPr>
        <p:spPr>
          <a:xfrm>
            <a:off x="6293161" y="4805800"/>
            <a:ext cx="263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2"/>
                </a:solidFill>
              </a:rPr>
              <a:t>b</a:t>
            </a:r>
            <a:endParaRPr sz="1600">
              <a:solidFill>
                <a:schemeClr val="dk2"/>
              </a:solidFill>
            </a:endParaRPr>
          </a:p>
        </p:txBody>
      </p:sp>
      <p:sp>
        <p:nvSpPr>
          <p:cNvPr id="630" name="Google Shape;630;p31"/>
          <p:cNvSpPr txBox="1"/>
          <p:nvPr/>
        </p:nvSpPr>
        <p:spPr>
          <a:xfrm>
            <a:off x="4746886" y="897069"/>
            <a:ext cx="597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6D9EEB"/>
                </a:solidFill>
              </a:rPr>
              <a:t>9.15</a:t>
            </a:r>
            <a:endParaRPr sz="1600">
              <a:solidFill>
                <a:srgbClr val="6D9EEB"/>
              </a:solidFill>
            </a:endParaRPr>
          </a:p>
        </p:txBody>
      </p:sp>
      <p:sp>
        <p:nvSpPr>
          <p:cNvPr id="631" name="Google Shape;631;p31"/>
          <p:cNvSpPr txBox="1"/>
          <p:nvPr/>
        </p:nvSpPr>
        <p:spPr>
          <a:xfrm>
            <a:off x="5852104" y="887450"/>
            <a:ext cx="597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6D9EEB"/>
                </a:solidFill>
              </a:rPr>
              <a:t>9.18</a:t>
            </a:r>
            <a:endParaRPr sz="1600">
              <a:solidFill>
                <a:srgbClr val="6D9EEB"/>
              </a:solidFill>
            </a:endParaRPr>
          </a:p>
        </p:txBody>
      </p:sp>
      <p:sp>
        <p:nvSpPr>
          <p:cNvPr id="632" name="Google Shape;632;p31"/>
          <p:cNvSpPr/>
          <p:nvPr/>
        </p:nvSpPr>
        <p:spPr>
          <a:xfrm>
            <a:off x="6145350" y="1270000"/>
            <a:ext cx="159289" cy="2154774"/>
          </a:xfrm>
          <a:custGeom>
            <a:avLst/>
            <a:gdLst/>
            <a:ahLst/>
            <a:cxnLst/>
            <a:rect l="l" t="t" r="r" b="b"/>
            <a:pathLst>
              <a:path w="10886" h="78015" extrusionOk="0">
                <a:moveTo>
                  <a:pt x="10886" y="78015"/>
                </a:moveTo>
                <a:cubicBezTo>
                  <a:pt x="9314" y="75294"/>
                  <a:pt x="3265" y="74689"/>
                  <a:pt x="1451" y="61686"/>
                </a:cubicBezTo>
                <a:cubicBezTo>
                  <a:pt x="-363" y="48684"/>
                  <a:pt x="242" y="10281"/>
                  <a:pt x="0" y="0"/>
                </a:cubicBezTo>
              </a:path>
            </a:pathLst>
          </a:custGeom>
          <a:noFill/>
          <a:ln w="19050" cap="flat" cmpd="sng">
            <a:solidFill>
              <a:srgbClr val="6D9EEB"/>
            </a:solidFill>
            <a:prstDash val="solid"/>
            <a:round/>
            <a:headEnd type="none" w="med" len="med"/>
            <a:tailEnd type="stealth" w="med" len="med"/>
          </a:ln>
        </p:spPr>
        <p:txBody>
          <a:bodyPr/>
          <a:lstStyle/>
          <a:p>
            <a:endParaRPr lang="zh-CN" altLang="en-US"/>
          </a:p>
        </p:txBody>
      </p:sp>
      <p:sp>
        <p:nvSpPr>
          <p:cNvPr id="633" name="Google Shape;633;p31"/>
          <p:cNvSpPr/>
          <p:nvPr/>
        </p:nvSpPr>
        <p:spPr>
          <a:xfrm>
            <a:off x="5115353" y="1270000"/>
            <a:ext cx="243520" cy="2154774"/>
          </a:xfrm>
          <a:custGeom>
            <a:avLst/>
            <a:gdLst/>
            <a:ahLst/>
            <a:cxnLst/>
            <a:rect l="l" t="t" r="r" b="b"/>
            <a:pathLst>
              <a:path w="10886" h="78015" extrusionOk="0">
                <a:moveTo>
                  <a:pt x="10886" y="78015"/>
                </a:moveTo>
                <a:cubicBezTo>
                  <a:pt x="9314" y="75294"/>
                  <a:pt x="3265" y="74689"/>
                  <a:pt x="1451" y="61686"/>
                </a:cubicBezTo>
                <a:cubicBezTo>
                  <a:pt x="-363" y="48684"/>
                  <a:pt x="242" y="10281"/>
                  <a:pt x="0" y="0"/>
                </a:cubicBezTo>
              </a:path>
            </a:pathLst>
          </a:custGeom>
          <a:noFill/>
          <a:ln w="19050" cap="flat" cmpd="sng">
            <a:solidFill>
              <a:srgbClr val="6D9EEB"/>
            </a:solidFill>
            <a:prstDash val="solid"/>
            <a:round/>
            <a:headEnd type="none" w="med" len="med"/>
            <a:tailEnd type="stealth" w="med" len="med"/>
          </a:ln>
        </p:spPr>
        <p:txBody>
          <a:bodyPr/>
          <a:lstStyle/>
          <a:p>
            <a:endParaRPr lang="zh-CN" altLang="en-US"/>
          </a:p>
        </p:txBody>
      </p:sp>
      <p:sp>
        <p:nvSpPr>
          <p:cNvPr id="634" name="Google Shape;634;p31"/>
          <p:cNvSpPr txBox="1"/>
          <p:nvPr/>
        </p:nvSpPr>
        <p:spPr>
          <a:xfrm>
            <a:off x="5113400" y="1270000"/>
            <a:ext cx="110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6D9EEB"/>
                </a:solidFill>
              </a:rPr>
              <a:t>log</a:t>
            </a:r>
            <a:r>
              <a:rPr lang="en" baseline="-25000">
                <a:solidFill>
                  <a:srgbClr val="6D9EEB"/>
                </a:solidFill>
              </a:rPr>
              <a:t>2</a:t>
            </a:r>
            <a:r>
              <a:rPr lang="en">
                <a:solidFill>
                  <a:srgbClr val="6D9EEB"/>
                </a:solidFill>
              </a:rPr>
              <a:t> value</a:t>
            </a:r>
            <a:endParaRPr b="1" baseline="-25000">
              <a:solidFill>
                <a:srgbClr val="6D9EEB"/>
              </a:solidFill>
            </a:endParaRPr>
          </a:p>
        </p:txBody>
      </p:sp>
      <p:cxnSp>
        <p:nvCxnSpPr>
          <p:cNvPr id="635" name="Google Shape;635;p31"/>
          <p:cNvCxnSpPr/>
          <p:nvPr/>
        </p:nvCxnSpPr>
        <p:spPr>
          <a:xfrm rot="10800000" flipH="1">
            <a:off x="5322151" y="832378"/>
            <a:ext cx="213600" cy="195900"/>
          </a:xfrm>
          <a:prstGeom prst="straightConnector1">
            <a:avLst/>
          </a:prstGeom>
          <a:noFill/>
          <a:ln w="9525" cap="flat" cmpd="sng">
            <a:solidFill>
              <a:srgbClr val="6D9EEB"/>
            </a:solidFill>
            <a:prstDash val="solid"/>
            <a:round/>
            <a:headEnd type="none" w="med" len="med"/>
            <a:tailEnd type="triangle" w="med" len="med"/>
          </a:ln>
        </p:spPr>
      </p:cxnSp>
      <p:sp>
        <p:nvSpPr>
          <p:cNvPr id="636" name="Google Shape;636;p31"/>
          <p:cNvSpPr txBox="1"/>
          <p:nvPr/>
        </p:nvSpPr>
        <p:spPr>
          <a:xfrm>
            <a:off x="5498619" y="549385"/>
            <a:ext cx="304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6D9EEB"/>
                </a:solidFill>
              </a:rPr>
              <a:t>&gt;</a:t>
            </a:r>
            <a:endParaRPr sz="1600">
              <a:solidFill>
                <a:srgbClr val="6D9EEB"/>
              </a:solidFill>
            </a:endParaRPr>
          </a:p>
        </p:txBody>
      </p:sp>
      <p:sp>
        <p:nvSpPr>
          <p:cNvPr id="637" name="Google Shape;637;p31"/>
          <p:cNvSpPr txBox="1"/>
          <p:nvPr/>
        </p:nvSpPr>
        <p:spPr>
          <a:xfrm>
            <a:off x="5337800" y="351640"/>
            <a:ext cx="655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6D9EEB"/>
                </a:solidFill>
              </a:rPr>
              <a:t>false</a:t>
            </a:r>
            <a:endParaRPr sz="1600">
              <a:solidFill>
                <a:srgbClr val="6D9EEB"/>
              </a:solidFill>
            </a:endParaRPr>
          </a:p>
        </p:txBody>
      </p:sp>
      <p:sp>
        <p:nvSpPr>
          <p:cNvPr id="638" name="Google Shape;638;p31"/>
          <p:cNvSpPr txBox="1"/>
          <p:nvPr/>
        </p:nvSpPr>
        <p:spPr>
          <a:xfrm>
            <a:off x="6992050" y="872175"/>
            <a:ext cx="73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93C47D"/>
                </a:solidFill>
              </a:rPr>
              <a:t>a &gt; b?</a:t>
            </a:r>
            <a:endParaRPr b="1" baseline="-25000">
              <a:solidFill>
                <a:srgbClr val="93C47D"/>
              </a:solidFill>
            </a:endParaRPr>
          </a:p>
        </p:txBody>
      </p:sp>
      <p:sp>
        <p:nvSpPr>
          <p:cNvPr id="639" name="Google Shape;639;p31"/>
          <p:cNvSpPr txBox="1"/>
          <p:nvPr/>
        </p:nvSpPr>
        <p:spPr>
          <a:xfrm>
            <a:off x="6473750" y="821258"/>
            <a:ext cx="65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93C47D"/>
                </a:solidFill>
              </a:rPr>
              <a:t>false</a:t>
            </a:r>
            <a:endParaRPr b="1" baseline="-25000">
              <a:solidFill>
                <a:srgbClr val="93C47D"/>
              </a:solidFill>
            </a:endParaRPr>
          </a:p>
        </p:txBody>
      </p:sp>
      <p:cxnSp>
        <p:nvCxnSpPr>
          <p:cNvPr id="640" name="Google Shape;640;p31"/>
          <p:cNvCxnSpPr/>
          <p:nvPr/>
        </p:nvCxnSpPr>
        <p:spPr>
          <a:xfrm rot="10800000">
            <a:off x="5743945" y="821217"/>
            <a:ext cx="213600" cy="195900"/>
          </a:xfrm>
          <a:prstGeom prst="straightConnector1">
            <a:avLst/>
          </a:prstGeom>
          <a:noFill/>
          <a:ln w="9525" cap="flat" cmpd="sng">
            <a:solidFill>
              <a:srgbClr val="6D9EEB"/>
            </a:solidFill>
            <a:prstDash val="solid"/>
            <a:round/>
            <a:headEnd type="none" w="med" len="med"/>
            <a:tailEnd type="triangle" w="med" len="med"/>
          </a:ln>
        </p:spPr>
      </p:cxnSp>
      <p:sp>
        <p:nvSpPr>
          <p:cNvPr id="641" name="Google Shape;641;p31"/>
          <p:cNvSpPr txBox="1"/>
          <p:nvPr/>
        </p:nvSpPr>
        <p:spPr>
          <a:xfrm>
            <a:off x="6776275" y="157363"/>
            <a:ext cx="2150100" cy="461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total finetuning loss</a:t>
            </a:r>
            <a:endParaRPr sz="1800">
              <a:solidFill>
                <a:schemeClr val="dk1"/>
              </a:solidFill>
            </a:endParaRPr>
          </a:p>
        </p:txBody>
      </p:sp>
      <p:sp>
        <p:nvSpPr>
          <p:cNvPr id="642" name="Google Shape;642;p31"/>
          <p:cNvSpPr/>
          <p:nvPr/>
        </p:nvSpPr>
        <p:spPr>
          <a:xfrm>
            <a:off x="4817475" y="289175"/>
            <a:ext cx="1861542" cy="630725"/>
          </a:xfrm>
          <a:custGeom>
            <a:avLst/>
            <a:gdLst/>
            <a:ahLst/>
            <a:cxnLst/>
            <a:rect l="l" t="t" r="r" b="b"/>
            <a:pathLst>
              <a:path w="112616" h="25229" extrusionOk="0">
                <a:moveTo>
                  <a:pt x="10158" y="25229"/>
                </a:moveTo>
                <a:cubicBezTo>
                  <a:pt x="9643" y="22226"/>
                  <a:pt x="-10007" y="11413"/>
                  <a:pt x="7069" y="7208"/>
                </a:cubicBezTo>
                <a:cubicBezTo>
                  <a:pt x="24145" y="3003"/>
                  <a:pt x="95025" y="1201"/>
                  <a:pt x="112616" y="0"/>
                </a:cubicBezTo>
              </a:path>
            </a:pathLst>
          </a:custGeom>
          <a:noFill/>
          <a:ln w="19050" cap="flat" cmpd="sng">
            <a:solidFill>
              <a:srgbClr val="6D9EEB"/>
            </a:solidFill>
            <a:prstDash val="lgDash"/>
            <a:round/>
            <a:headEnd type="none" w="med" len="med"/>
            <a:tailEnd type="stealth" w="med" len="med"/>
          </a:ln>
        </p:spPr>
        <p:txBody>
          <a:bodyPr/>
          <a:lstStyle/>
          <a:p>
            <a:endParaRPr lang="zh-CN" altLang="en-US"/>
          </a:p>
        </p:txBody>
      </p:sp>
      <p:sp>
        <p:nvSpPr>
          <p:cNvPr id="643" name="Google Shape;643;p31"/>
          <p:cNvSpPr/>
          <p:nvPr/>
        </p:nvSpPr>
        <p:spPr>
          <a:xfrm>
            <a:off x="6242725" y="471075"/>
            <a:ext cx="436266" cy="461685"/>
          </a:xfrm>
          <a:custGeom>
            <a:avLst/>
            <a:gdLst/>
            <a:ahLst/>
            <a:cxnLst/>
            <a:rect l="l" t="t" r="r" b="b"/>
            <a:pathLst>
              <a:path w="53546" h="18536" extrusionOk="0">
                <a:moveTo>
                  <a:pt x="0" y="18536"/>
                </a:moveTo>
                <a:cubicBezTo>
                  <a:pt x="2574" y="16305"/>
                  <a:pt x="6522" y="8238"/>
                  <a:pt x="15446" y="5149"/>
                </a:cubicBezTo>
                <a:cubicBezTo>
                  <a:pt x="24370" y="2060"/>
                  <a:pt x="47196" y="858"/>
                  <a:pt x="53546" y="0"/>
                </a:cubicBezTo>
              </a:path>
            </a:pathLst>
          </a:custGeom>
          <a:noFill/>
          <a:ln w="19050" cap="flat" cmpd="sng">
            <a:solidFill>
              <a:srgbClr val="6D9EEB"/>
            </a:solidFill>
            <a:prstDash val="lgDash"/>
            <a:round/>
            <a:headEnd type="none" w="med" len="med"/>
            <a:tailEnd type="stealth" w="med" len="med"/>
          </a:ln>
        </p:spPr>
        <p:txBody>
          <a:bodyPr/>
          <a:lstStyle/>
          <a:p>
            <a:endParaRPr lang="zh-CN" altLang="en-US"/>
          </a:p>
        </p:txBody>
      </p:sp>
      <p:cxnSp>
        <p:nvCxnSpPr>
          <p:cNvPr id="644" name="Google Shape;644;p31"/>
          <p:cNvCxnSpPr/>
          <p:nvPr/>
        </p:nvCxnSpPr>
        <p:spPr>
          <a:xfrm rot="10800000" flipH="1">
            <a:off x="6826740" y="670848"/>
            <a:ext cx="612600" cy="175500"/>
          </a:xfrm>
          <a:prstGeom prst="straightConnector1">
            <a:avLst/>
          </a:prstGeom>
          <a:noFill/>
          <a:ln w="19050" cap="flat" cmpd="sng">
            <a:solidFill>
              <a:srgbClr val="93C47D"/>
            </a:solidFill>
            <a:prstDash val="lgDash"/>
            <a:round/>
            <a:headEnd type="none" w="med" len="med"/>
            <a:tailEnd type="stealth" w="med" len="med"/>
          </a:ln>
        </p:spPr>
      </p:cxnSp>
      <p:sp>
        <p:nvSpPr>
          <p:cNvPr id="645" name="Google Shape;645;p31"/>
          <p:cNvSpPr/>
          <p:nvPr/>
        </p:nvSpPr>
        <p:spPr>
          <a:xfrm rot="-5400000">
            <a:off x="7368801" y="4613125"/>
            <a:ext cx="133500" cy="434700"/>
          </a:xfrm>
          <a:prstGeom prst="leftBrace">
            <a:avLst>
              <a:gd name="adj1" fmla="val 50000"/>
              <a:gd name="adj2" fmla="val 49593"/>
            </a:avLst>
          </a:prstGeom>
          <a:noFill/>
          <a:ln w="952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6" name="Google Shape;646;p31"/>
          <p:cNvSpPr txBox="1"/>
          <p:nvPr/>
        </p:nvSpPr>
        <p:spPr>
          <a:xfrm>
            <a:off x="6697999" y="4810350"/>
            <a:ext cx="1861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E06666"/>
                </a:solidFill>
              </a:rPr>
              <a:t>verbalized answer</a:t>
            </a:r>
            <a:endParaRPr sz="1600">
              <a:solidFill>
                <a:srgbClr val="E06666"/>
              </a:solidFill>
            </a:endParaRPr>
          </a:p>
        </p:txBody>
      </p:sp>
      <p:sp>
        <p:nvSpPr>
          <p:cNvPr id="647" name="Google Shape;647;p31"/>
          <p:cNvSpPr/>
          <p:nvPr/>
        </p:nvSpPr>
        <p:spPr>
          <a:xfrm>
            <a:off x="7645750" y="730225"/>
            <a:ext cx="905275" cy="3729321"/>
          </a:xfrm>
          <a:custGeom>
            <a:avLst/>
            <a:gdLst/>
            <a:ahLst/>
            <a:cxnLst/>
            <a:rect l="l" t="t" r="r" b="b"/>
            <a:pathLst>
              <a:path w="36211" h="146737" extrusionOk="0">
                <a:moveTo>
                  <a:pt x="0" y="146737"/>
                </a:moveTo>
                <a:cubicBezTo>
                  <a:pt x="6007" y="139014"/>
                  <a:pt x="34667" y="124855"/>
                  <a:pt x="36040" y="100399"/>
                </a:cubicBezTo>
                <a:cubicBezTo>
                  <a:pt x="37413" y="75943"/>
                  <a:pt x="12872" y="16733"/>
                  <a:pt x="8238" y="0"/>
                </a:cubicBezTo>
              </a:path>
            </a:pathLst>
          </a:custGeom>
          <a:noFill/>
          <a:ln w="19050" cap="flat" cmpd="sng">
            <a:solidFill>
              <a:srgbClr val="E06666"/>
            </a:solidFill>
            <a:prstDash val="lgDash"/>
            <a:round/>
            <a:headEnd type="none" w="med" len="med"/>
            <a:tailEnd type="stealth" w="med" len="med"/>
          </a:ln>
        </p:spPr>
        <p:txBody>
          <a:bodyPr/>
          <a:lstStyle/>
          <a:p>
            <a:endParaRPr lang="zh-CN" altLang="en-US"/>
          </a:p>
        </p:txBody>
      </p:sp>
      <p:sp>
        <p:nvSpPr>
          <p:cNvPr id="648" name="Google Shape;648;p31"/>
          <p:cNvSpPr/>
          <p:nvPr/>
        </p:nvSpPr>
        <p:spPr>
          <a:xfrm>
            <a:off x="6568425" y="1091275"/>
            <a:ext cx="256125" cy="2289170"/>
          </a:xfrm>
          <a:custGeom>
            <a:avLst/>
            <a:gdLst/>
            <a:ahLst/>
            <a:cxnLst/>
            <a:rect l="l" t="t" r="r" b="b"/>
            <a:pathLst>
              <a:path w="10245" h="85809" extrusionOk="0">
                <a:moveTo>
                  <a:pt x="10245" y="85809"/>
                </a:moveTo>
                <a:cubicBezTo>
                  <a:pt x="8572" y="81293"/>
                  <a:pt x="1045" y="73013"/>
                  <a:pt x="209" y="58711"/>
                </a:cubicBezTo>
                <a:cubicBezTo>
                  <a:pt x="-627" y="44410"/>
                  <a:pt x="4391" y="9785"/>
                  <a:pt x="5227" y="0"/>
                </a:cubicBezTo>
              </a:path>
            </a:pathLst>
          </a:custGeom>
          <a:noFill/>
          <a:ln w="19050" cap="flat" cmpd="sng">
            <a:solidFill>
              <a:srgbClr val="93C47D"/>
            </a:solidFill>
            <a:prstDash val="solid"/>
            <a:round/>
            <a:headEnd type="none" w="med" len="med"/>
            <a:tailEnd type="stealth" w="med" len="med"/>
          </a:ln>
        </p:spPr>
        <p:txBody>
          <a:bodyPr/>
          <a:lstStyle/>
          <a:p>
            <a:endParaRPr lang="zh-CN" altLang="en-US"/>
          </a:p>
        </p:txBody>
      </p:sp>
      <p:sp>
        <p:nvSpPr>
          <p:cNvPr id="649" name="Google Shape;64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pic>
        <p:nvPicPr>
          <p:cNvPr id="650" name="Google Shape;650;p31"/>
          <p:cNvPicPr preferRelativeResize="0"/>
          <p:nvPr/>
        </p:nvPicPr>
        <p:blipFill>
          <a:blip r:embed="rId4">
            <a:alphaModFix/>
          </a:blip>
          <a:stretch>
            <a:fillRect/>
          </a:stretch>
        </p:blipFill>
        <p:spPr>
          <a:xfrm>
            <a:off x="363300" y="244375"/>
            <a:ext cx="4229425" cy="697637"/>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4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
        <p:nvSpPr>
          <p:cNvPr id="66" name="Google Shape;66;p14"/>
          <p:cNvSpPr txBox="1">
            <a:spLocks noGrp="1"/>
          </p:cNvSpPr>
          <p:nvPr>
            <p:ph type="title" idx="4294967295"/>
          </p:nvPr>
        </p:nvSpPr>
        <p:spPr>
          <a:xfrm>
            <a:off x="437174" y="445025"/>
            <a:ext cx="379769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strike="sngStrike" dirty="0"/>
              <a:t>Literacy</a:t>
            </a:r>
            <a:r>
              <a:rPr lang="en" sz="3020" dirty="0"/>
              <a:t>	Numeracy</a:t>
            </a:r>
            <a:endParaRPr sz="3020" dirty="0"/>
          </a:p>
        </p:txBody>
      </p:sp>
      <p:sp>
        <p:nvSpPr>
          <p:cNvPr id="67" name="Google Shape;67;p14"/>
          <p:cNvSpPr txBox="1">
            <a:spLocks noGrp="1"/>
          </p:cNvSpPr>
          <p:nvPr>
            <p:ph type="title" idx="4294967295"/>
          </p:nvPr>
        </p:nvSpPr>
        <p:spPr>
          <a:xfrm>
            <a:off x="740100" y="2285400"/>
            <a:ext cx="1555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t>Finance</a:t>
            </a:r>
            <a:endParaRPr sz="3020"/>
          </a:p>
        </p:txBody>
      </p:sp>
      <p:pic>
        <p:nvPicPr>
          <p:cNvPr id="68" name="Google Shape;68;p14"/>
          <p:cNvPicPr preferRelativeResize="0"/>
          <p:nvPr/>
        </p:nvPicPr>
        <p:blipFill>
          <a:blip r:embed="rId3">
            <a:alphaModFix/>
          </a:blip>
          <a:stretch>
            <a:fillRect/>
          </a:stretch>
        </p:blipFill>
        <p:spPr>
          <a:xfrm>
            <a:off x="437175" y="2122325"/>
            <a:ext cx="3915825" cy="1974599"/>
          </a:xfrm>
          <a:prstGeom prst="rect">
            <a:avLst/>
          </a:prstGeom>
          <a:noFill/>
          <a:ln>
            <a:noFill/>
          </a:ln>
        </p:spPr>
      </p:pic>
      <p:pic>
        <p:nvPicPr>
          <p:cNvPr id="69" name="Google Shape;69;p14"/>
          <p:cNvPicPr preferRelativeResize="0"/>
          <p:nvPr/>
        </p:nvPicPr>
        <p:blipFill>
          <a:blip r:embed="rId4">
            <a:alphaModFix/>
          </a:blip>
          <a:stretch>
            <a:fillRect/>
          </a:stretch>
        </p:blipFill>
        <p:spPr>
          <a:xfrm>
            <a:off x="4866277" y="2145675"/>
            <a:ext cx="3915822" cy="1927900"/>
          </a:xfrm>
          <a:prstGeom prst="rect">
            <a:avLst/>
          </a:prstGeom>
          <a:noFill/>
          <a:ln>
            <a:noFill/>
          </a:ln>
        </p:spPr>
      </p:pic>
      <p:sp>
        <p:nvSpPr>
          <p:cNvPr id="70" name="Google Shape;70;p14"/>
          <p:cNvSpPr txBox="1"/>
          <p:nvPr/>
        </p:nvSpPr>
        <p:spPr>
          <a:xfrm>
            <a:off x="1617200" y="1343775"/>
            <a:ext cx="1555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rPr>
              <a:t>Science</a:t>
            </a:r>
            <a:endParaRPr sz="2800">
              <a:solidFill>
                <a:schemeClr val="dk1"/>
              </a:solidFill>
            </a:endParaRPr>
          </a:p>
        </p:txBody>
      </p:sp>
      <p:sp>
        <p:nvSpPr>
          <p:cNvPr id="71" name="Google Shape;71;p14"/>
          <p:cNvSpPr txBox="1"/>
          <p:nvPr/>
        </p:nvSpPr>
        <p:spPr>
          <a:xfrm>
            <a:off x="6082735" y="1343775"/>
            <a:ext cx="1482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rPr>
              <a:t>Finance</a:t>
            </a:r>
            <a:endParaRPr sz="2800">
              <a:solidFill>
                <a:schemeClr val="dk1"/>
              </a:solidFill>
            </a:endParaRPr>
          </a:p>
        </p:txBody>
      </p:sp>
      <p:sp>
        <p:nvSpPr>
          <p:cNvPr id="72" name="Google Shape;72;p14"/>
          <p:cNvSpPr txBox="1"/>
          <p:nvPr/>
        </p:nvSpPr>
        <p:spPr>
          <a:xfrm>
            <a:off x="1617150" y="4317925"/>
            <a:ext cx="5909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rPr>
              <a:t>Credit:</a:t>
            </a:r>
            <a:endParaRPr sz="1200">
              <a:solidFill>
                <a:schemeClr val="dk2"/>
              </a:solidFill>
            </a:endParaRPr>
          </a:p>
          <a:p>
            <a:pPr marL="0" lvl="0" indent="0" algn="l" rtl="0">
              <a:spcBef>
                <a:spcPts val="0"/>
              </a:spcBef>
              <a:spcAft>
                <a:spcPts val="0"/>
              </a:spcAft>
              <a:buNone/>
            </a:pPr>
            <a:r>
              <a:rPr lang="en" sz="1200" u="sng">
                <a:solidFill>
                  <a:schemeClr val="hlink"/>
                </a:solidFill>
                <a:hlinkClick r:id="rId5"/>
              </a:rPr>
              <a:t>https://www.damtp.cam.ac.uk/user/gold/pdfs/teaching/old_literature/Einstein1905.pdf</a:t>
            </a:r>
            <a:endParaRPr sz="1200">
              <a:solidFill>
                <a:schemeClr val="dk2"/>
              </a:solidFill>
            </a:endParaRPr>
          </a:p>
          <a:p>
            <a:pPr marL="0" lvl="0" indent="0" algn="l" rtl="0">
              <a:spcBef>
                <a:spcPts val="0"/>
              </a:spcBef>
              <a:spcAft>
                <a:spcPts val="0"/>
              </a:spcAft>
              <a:buNone/>
            </a:pPr>
            <a:r>
              <a:rPr lang="en" sz="1200" u="sng">
                <a:solidFill>
                  <a:schemeClr val="hlink"/>
                </a:solidFill>
                <a:hlinkClick r:id="rId6"/>
              </a:rPr>
              <a:t>https://finance.jhu.edu/wp-content/uploads/sites/38/AnnualReport2025.pdf</a:t>
            </a:r>
            <a:endParaRPr sz="12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t>Probe-aware Finetuning Improves Verbalization</a:t>
            </a:r>
            <a:endParaRPr sz="3020"/>
          </a:p>
        </p:txBody>
      </p:sp>
      <p:pic>
        <p:nvPicPr>
          <p:cNvPr id="656" name="Google Shape;656;p32"/>
          <p:cNvPicPr preferRelativeResize="0"/>
          <p:nvPr/>
        </p:nvPicPr>
        <p:blipFill>
          <a:blip r:embed="rId4">
            <a:alphaModFix/>
          </a:blip>
          <a:stretch>
            <a:fillRect/>
          </a:stretch>
        </p:blipFill>
        <p:spPr>
          <a:xfrm>
            <a:off x="-52050" y="1334030"/>
            <a:ext cx="9248095" cy="2712345"/>
          </a:xfrm>
          <a:prstGeom prst="rect">
            <a:avLst/>
          </a:prstGeom>
          <a:noFill/>
          <a:ln>
            <a:noFill/>
          </a:ln>
        </p:spPr>
      </p:pic>
      <p:sp>
        <p:nvSpPr>
          <p:cNvPr id="657" name="Google Shape;657;p32"/>
          <p:cNvSpPr/>
          <p:nvPr/>
        </p:nvSpPr>
        <p:spPr>
          <a:xfrm>
            <a:off x="154982" y="2873675"/>
            <a:ext cx="3332700" cy="246600"/>
          </a:xfrm>
          <a:prstGeom prst="rect">
            <a:avLst/>
          </a:prstGeom>
          <a:noFill/>
          <a:ln w="18725" cap="flat" cmpd="sng">
            <a:solidFill>
              <a:srgbClr val="E06666"/>
            </a:solidFill>
            <a:prstDash val="solid"/>
            <a:round/>
            <a:headEnd type="none" w="sm" len="sm"/>
            <a:tailEnd type="none" w="sm" len="sm"/>
          </a:ln>
        </p:spPr>
        <p:txBody>
          <a:bodyPr spcFirstLastPara="1" wrap="square" lIns="89875" tIns="89875" rIns="89875" bIns="89875" anchor="ctr" anchorCtr="0">
            <a:noAutofit/>
          </a:bodyPr>
          <a:lstStyle/>
          <a:p>
            <a:pPr marL="0" lvl="0" indent="0" algn="ctr" rtl="0">
              <a:spcBef>
                <a:spcPts val="0"/>
              </a:spcBef>
              <a:spcAft>
                <a:spcPts val="0"/>
              </a:spcAft>
              <a:buNone/>
            </a:pPr>
            <a:endParaRPr sz="1376"/>
          </a:p>
        </p:txBody>
      </p:sp>
      <p:sp>
        <p:nvSpPr>
          <p:cNvPr id="658" name="Google Shape;658;p32"/>
          <p:cNvSpPr/>
          <p:nvPr/>
        </p:nvSpPr>
        <p:spPr>
          <a:xfrm>
            <a:off x="154982" y="3319550"/>
            <a:ext cx="3332700" cy="246600"/>
          </a:xfrm>
          <a:prstGeom prst="rect">
            <a:avLst/>
          </a:prstGeom>
          <a:noFill/>
          <a:ln w="18725" cap="flat" cmpd="sng">
            <a:solidFill>
              <a:srgbClr val="E06666"/>
            </a:solidFill>
            <a:prstDash val="solid"/>
            <a:round/>
            <a:headEnd type="none" w="sm" len="sm"/>
            <a:tailEnd type="none" w="sm" len="sm"/>
          </a:ln>
        </p:spPr>
        <p:txBody>
          <a:bodyPr spcFirstLastPara="1" wrap="square" lIns="89875" tIns="89875" rIns="89875" bIns="89875" anchor="ctr" anchorCtr="0">
            <a:noAutofit/>
          </a:bodyPr>
          <a:lstStyle/>
          <a:p>
            <a:pPr marL="0" lvl="0" indent="0" algn="ctr" rtl="0">
              <a:spcBef>
                <a:spcPts val="0"/>
              </a:spcBef>
              <a:spcAft>
                <a:spcPts val="0"/>
              </a:spcAft>
              <a:buNone/>
            </a:pPr>
            <a:endParaRPr sz="1376"/>
          </a:p>
        </p:txBody>
      </p:sp>
      <p:sp>
        <p:nvSpPr>
          <p:cNvPr id="659" name="Google Shape;659;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
        <p:nvSpPr>
          <p:cNvPr id="660" name="Google Shape;660;p32"/>
          <p:cNvSpPr/>
          <p:nvPr/>
        </p:nvSpPr>
        <p:spPr>
          <a:xfrm>
            <a:off x="5093325" y="3643930"/>
            <a:ext cx="614700" cy="2466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61" name="Google Shape;661;p32"/>
          <p:cNvSpPr/>
          <p:nvPr/>
        </p:nvSpPr>
        <p:spPr>
          <a:xfrm>
            <a:off x="8393905" y="3643930"/>
            <a:ext cx="614700" cy="246600"/>
          </a:xfrm>
          <a:prstGeom prst="rect">
            <a:avLst/>
          </a:prstGeom>
          <a:noFill/>
          <a:ln w="1905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62" name="Google Shape;662;p32"/>
          <p:cNvSpPr txBox="1"/>
          <p:nvPr/>
        </p:nvSpPr>
        <p:spPr>
          <a:xfrm>
            <a:off x="1047325" y="4227700"/>
            <a:ext cx="7082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t>Improve internal representations → Improve verbalization</a:t>
            </a:r>
            <a:endParaRPr sz="2000"/>
          </a:p>
        </p:txBody>
      </p:sp>
      <p:sp>
        <p:nvSpPr>
          <p:cNvPr id="663" name="Google Shape;663;p32"/>
          <p:cNvSpPr/>
          <p:nvPr/>
        </p:nvSpPr>
        <p:spPr>
          <a:xfrm>
            <a:off x="5080775" y="2861130"/>
            <a:ext cx="614700" cy="246600"/>
          </a:xfrm>
          <a:prstGeom prst="rect">
            <a:avLst/>
          </a:prstGeom>
          <a:noFill/>
          <a:ln w="18725" cap="flat" cmpd="sng">
            <a:solidFill>
              <a:srgbClr val="E06666"/>
            </a:solidFill>
            <a:prstDash val="solid"/>
            <a:round/>
            <a:headEnd type="none" w="sm" len="sm"/>
            <a:tailEnd type="none" w="sm" len="sm"/>
          </a:ln>
        </p:spPr>
        <p:txBody>
          <a:bodyPr spcFirstLastPara="1" wrap="square" lIns="89875" tIns="89875" rIns="89875" bIns="89875" anchor="ctr" anchorCtr="0">
            <a:noAutofit/>
          </a:bodyPr>
          <a:lstStyle/>
          <a:p>
            <a:pPr marL="0" lvl="0" indent="0" algn="ctr" rtl="0">
              <a:spcBef>
                <a:spcPts val="0"/>
              </a:spcBef>
              <a:spcAft>
                <a:spcPts val="0"/>
              </a:spcAft>
              <a:buNone/>
            </a:pPr>
            <a:endParaRPr sz="1376"/>
          </a:p>
        </p:txBody>
      </p:sp>
      <p:sp>
        <p:nvSpPr>
          <p:cNvPr id="664" name="Google Shape;664;p32"/>
          <p:cNvSpPr/>
          <p:nvPr/>
        </p:nvSpPr>
        <p:spPr>
          <a:xfrm>
            <a:off x="8393900" y="2861130"/>
            <a:ext cx="614700" cy="246600"/>
          </a:xfrm>
          <a:prstGeom prst="rect">
            <a:avLst/>
          </a:prstGeom>
          <a:noFill/>
          <a:ln w="18725" cap="flat" cmpd="sng">
            <a:solidFill>
              <a:srgbClr val="E06666"/>
            </a:solidFill>
            <a:prstDash val="solid"/>
            <a:round/>
            <a:headEnd type="none" w="sm" len="sm"/>
            <a:tailEnd type="none" w="sm" len="sm"/>
          </a:ln>
        </p:spPr>
        <p:txBody>
          <a:bodyPr spcFirstLastPara="1" wrap="square" lIns="89875" tIns="89875" rIns="89875" bIns="89875" anchor="ctr" anchorCtr="0">
            <a:noAutofit/>
          </a:bodyPr>
          <a:lstStyle/>
          <a:p>
            <a:pPr marL="0" lvl="0" indent="0" algn="ctr" rtl="0">
              <a:spcBef>
                <a:spcPts val="0"/>
              </a:spcBef>
              <a:spcAft>
                <a:spcPts val="0"/>
              </a:spcAft>
              <a:buNone/>
            </a:pPr>
            <a:endParaRPr sz="1376"/>
          </a:p>
        </p:txBody>
      </p:sp>
      <p:sp>
        <p:nvSpPr>
          <p:cNvPr id="665" name="Google Shape;665;p32"/>
          <p:cNvSpPr/>
          <p:nvPr/>
        </p:nvSpPr>
        <p:spPr>
          <a:xfrm>
            <a:off x="5080775" y="3296435"/>
            <a:ext cx="614700" cy="246600"/>
          </a:xfrm>
          <a:prstGeom prst="rect">
            <a:avLst/>
          </a:prstGeom>
          <a:noFill/>
          <a:ln w="18725" cap="flat" cmpd="sng">
            <a:solidFill>
              <a:srgbClr val="E06666"/>
            </a:solidFill>
            <a:prstDash val="solid"/>
            <a:round/>
            <a:headEnd type="none" w="sm" len="sm"/>
            <a:tailEnd type="none" w="sm" len="sm"/>
          </a:ln>
        </p:spPr>
        <p:txBody>
          <a:bodyPr spcFirstLastPara="1" wrap="square" lIns="89875" tIns="89875" rIns="89875" bIns="89875" anchor="ctr" anchorCtr="0">
            <a:noAutofit/>
          </a:bodyPr>
          <a:lstStyle/>
          <a:p>
            <a:pPr marL="0" lvl="0" indent="0" algn="ctr" rtl="0">
              <a:spcBef>
                <a:spcPts val="0"/>
              </a:spcBef>
              <a:spcAft>
                <a:spcPts val="0"/>
              </a:spcAft>
              <a:buNone/>
            </a:pPr>
            <a:endParaRPr sz="1376"/>
          </a:p>
        </p:txBody>
      </p:sp>
      <p:sp>
        <p:nvSpPr>
          <p:cNvPr id="666" name="Google Shape;666;p32"/>
          <p:cNvSpPr/>
          <p:nvPr/>
        </p:nvSpPr>
        <p:spPr>
          <a:xfrm>
            <a:off x="8393900" y="3307015"/>
            <a:ext cx="614700" cy="246600"/>
          </a:xfrm>
          <a:prstGeom prst="rect">
            <a:avLst/>
          </a:prstGeom>
          <a:noFill/>
          <a:ln w="18725" cap="flat" cmpd="sng">
            <a:solidFill>
              <a:srgbClr val="E06666"/>
            </a:solidFill>
            <a:prstDash val="solid"/>
            <a:round/>
            <a:headEnd type="none" w="sm" len="sm"/>
            <a:tailEnd type="none" w="sm" len="sm"/>
          </a:ln>
        </p:spPr>
        <p:txBody>
          <a:bodyPr spcFirstLastPara="1" wrap="square" lIns="89875" tIns="89875" rIns="89875" bIns="89875" anchor="ctr" anchorCtr="0">
            <a:noAutofit/>
          </a:bodyPr>
          <a:lstStyle/>
          <a:p>
            <a:pPr marL="0" lvl="0" indent="0" algn="ctr" rtl="0">
              <a:spcBef>
                <a:spcPts val="0"/>
              </a:spcBef>
              <a:spcAft>
                <a:spcPts val="0"/>
              </a:spcAft>
              <a:buNone/>
            </a:pPr>
            <a:endParaRPr sz="1376"/>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t>Key findings</a:t>
            </a:r>
            <a:endParaRPr sz="3020"/>
          </a:p>
        </p:txBody>
      </p:sp>
      <p:sp>
        <p:nvSpPr>
          <p:cNvPr id="672" name="Google Shape;672;p33"/>
          <p:cNvSpPr txBox="1">
            <a:spLocks noGrp="1"/>
          </p:cNvSpPr>
          <p:nvPr>
            <p:ph type="body" idx="1"/>
          </p:nvPr>
        </p:nvSpPr>
        <p:spPr>
          <a:xfrm>
            <a:off x="311700" y="1152475"/>
            <a:ext cx="9218400" cy="3874800"/>
          </a:xfrm>
          <a:prstGeom prst="rect">
            <a:avLst/>
          </a:prstGeom>
        </p:spPr>
        <p:txBody>
          <a:bodyPr spcFirstLastPara="1" wrap="square" lIns="91425" tIns="91425" rIns="91425" bIns="91425" anchor="t" anchorCtr="0">
            <a:noAutofit/>
          </a:bodyPr>
          <a:lstStyle/>
          <a:p>
            <a:pPr marL="457200" lvl="0" indent="-381000" algn="l" rtl="0">
              <a:lnSpc>
                <a:spcPct val="105000"/>
              </a:lnSpc>
              <a:spcBef>
                <a:spcPts val="0"/>
              </a:spcBef>
              <a:spcAft>
                <a:spcPts val="0"/>
              </a:spcAft>
              <a:buClr>
                <a:schemeClr val="dk1"/>
              </a:buClr>
              <a:buSzPts val="2400"/>
              <a:buChar char="●"/>
            </a:pPr>
            <a:r>
              <a:rPr lang="en" sz="2400">
                <a:solidFill>
                  <a:schemeClr val="dk1"/>
                </a:solidFill>
              </a:rPr>
              <a:t>Numerical log-magnitudes and magnitude comparisons are encoded linearly.</a:t>
            </a:r>
            <a:endParaRPr sz="2400">
              <a:solidFill>
                <a:schemeClr val="dk1"/>
              </a:solidFill>
            </a:endParaRPr>
          </a:p>
          <a:p>
            <a:pPr marL="457200" lvl="0" indent="0" algn="l" rtl="0">
              <a:lnSpc>
                <a:spcPct val="105000"/>
              </a:lnSpc>
              <a:spcBef>
                <a:spcPts val="1200"/>
              </a:spcBef>
              <a:spcAft>
                <a:spcPts val="0"/>
              </a:spcAft>
              <a:buNone/>
            </a:pPr>
            <a:endParaRPr sz="2400">
              <a:solidFill>
                <a:schemeClr val="dk1"/>
              </a:solidFill>
            </a:endParaRPr>
          </a:p>
          <a:p>
            <a:pPr marL="457200" lvl="0" indent="-381000" algn="l" rtl="0">
              <a:lnSpc>
                <a:spcPct val="105000"/>
              </a:lnSpc>
              <a:spcBef>
                <a:spcPts val="1200"/>
              </a:spcBef>
              <a:spcAft>
                <a:spcPts val="0"/>
              </a:spcAft>
              <a:buClr>
                <a:schemeClr val="dk1"/>
              </a:buClr>
              <a:buSzPts val="2400"/>
              <a:buChar char="●"/>
            </a:pPr>
            <a:r>
              <a:rPr lang="en" sz="2400">
                <a:solidFill>
                  <a:schemeClr val="dk1"/>
                </a:solidFill>
              </a:rPr>
              <a:t>Even so, LLMs verbalize cross-notation comparisons poorly.</a:t>
            </a:r>
            <a:endParaRPr sz="2400">
              <a:solidFill>
                <a:schemeClr val="dk1"/>
              </a:solidFill>
            </a:endParaRPr>
          </a:p>
          <a:p>
            <a:pPr marL="457200" lvl="0" indent="0" algn="l" rtl="0">
              <a:lnSpc>
                <a:spcPct val="105000"/>
              </a:lnSpc>
              <a:spcBef>
                <a:spcPts val="1200"/>
              </a:spcBef>
              <a:spcAft>
                <a:spcPts val="0"/>
              </a:spcAft>
              <a:buNone/>
            </a:pPr>
            <a:endParaRPr sz="2400">
              <a:solidFill>
                <a:schemeClr val="dk1"/>
              </a:solidFill>
            </a:endParaRPr>
          </a:p>
          <a:p>
            <a:pPr marL="457200" lvl="0" indent="-381000" algn="l" rtl="0">
              <a:lnSpc>
                <a:spcPct val="105000"/>
              </a:lnSpc>
              <a:spcBef>
                <a:spcPts val="1200"/>
              </a:spcBef>
              <a:spcAft>
                <a:spcPts val="0"/>
              </a:spcAft>
              <a:buClr>
                <a:schemeClr val="dk1"/>
              </a:buClr>
              <a:buSzPts val="2400"/>
              <a:buChar char="●"/>
            </a:pPr>
            <a:r>
              <a:rPr lang="en" sz="2400">
                <a:solidFill>
                  <a:schemeClr val="dk1"/>
                </a:solidFill>
              </a:rPr>
              <a:t>Tuning a model’s internal representations to better encode numeric comparisons helps the model better answer such comparison questions verbally.</a:t>
            </a:r>
            <a:endParaRPr sz="2400">
              <a:solidFill>
                <a:schemeClr val="dk1"/>
              </a:solidFill>
            </a:endParaRPr>
          </a:p>
          <a:p>
            <a:pPr marL="457200" lvl="0" indent="0" algn="l" rtl="0">
              <a:lnSpc>
                <a:spcPct val="105000"/>
              </a:lnSpc>
              <a:spcBef>
                <a:spcPts val="1200"/>
              </a:spcBef>
              <a:spcAft>
                <a:spcPts val="1200"/>
              </a:spcAft>
              <a:buNone/>
            </a:pPr>
            <a:endParaRPr sz="2400">
              <a:solidFill>
                <a:schemeClr val="dk1"/>
              </a:solidFill>
            </a:endParaRPr>
          </a:p>
        </p:txBody>
      </p:sp>
      <p:sp>
        <p:nvSpPr>
          <p:cNvPr id="673" name="Google Shape;673;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t>Future work</a:t>
            </a:r>
            <a:endParaRPr sz="3020"/>
          </a:p>
        </p:txBody>
      </p:sp>
      <p:sp>
        <p:nvSpPr>
          <p:cNvPr id="679" name="Google Shape;679;p34"/>
          <p:cNvSpPr txBox="1"/>
          <p:nvPr/>
        </p:nvSpPr>
        <p:spPr>
          <a:xfrm>
            <a:off x="146600" y="1303250"/>
            <a:ext cx="9085200" cy="2721300"/>
          </a:xfrm>
          <a:prstGeom prst="rect">
            <a:avLst/>
          </a:prstGeom>
          <a:noFill/>
          <a:ln>
            <a:noFill/>
          </a:ln>
        </p:spPr>
        <p:txBody>
          <a:bodyPr spcFirstLastPara="1" wrap="square" lIns="91425" tIns="91425" rIns="91425" bIns="91425" anchor="t" anchorCtr="0">
            <a:spAutoFit/>
          </a:bodyPr>
          <a:lstStyle/>
          <a:p>
            <a:pPr marL="457200" lvl="0" indent="-381000" algn="l" rtl="0">
              <a:lnSpc>
                <a:spcPct val="105000"/>
              </a:lnSpc>
              <a:spcBef>
                <a:spcPts val="0"/>
              </a:spcBef>
              <a:spcAft>
                <a:spcPts val="0"/>
              </a:spcAft>
              <a:buClr>
                <a:schemeClr val="dk1"/>
              </a:buClr>
              <a:buSzPts val="2400"/>
              <a:buChar char="●"/>
            </a:pPr>
            <a:r>
              <a:rPr lang="en" sz="2400">
                <a:solidFill>
                  <a:schemeClr val="dk1"/>
                </a:solidFill>
              </a:rPr>
              <a:t>Intervene on representations at inference time (causal tracing)</a:t>
            </a:r>
            <a:endParaRPr sz="2400">
              <a:solidFill>
                <a:schemeClr val="dk1"/>
              </a:solidFill>
            </a:endParaRPr>
          </a:p>
          <a:p>
            <a:pPr marL="457200" lvl="0" indent="0" algn="l" rtl="0">
              <a:lnSpc>
                <a:spcPct val="105000"/>
              </a:lnSpc>
              <a:spcBef>
                <a:spcPts val="1200"/>
              </a:spcBef>
              <a:spcAft>
                <a:spcPts val="0"/>
              </a:spcAft>
              <a:buNone/>
            </a:pPr>
            <a:endParaRPr sz="2400">
              <a:solidFill>
                <a:schemeClr val="dk1"/>
              </a:solidFill>
            </a:endParaRPr>
          </a:p>
          <a:p>
            <a:pPr marL="457200" lvl="0" indent="-381000" algn="l" rtl="0">
              <a:lnSpc>
                <a:spcPct val="105000"/>
              </a:lnSpc>
              <a:spcBef>
                <a:spcPts val="1200"/>
              </a:spcBef>
              <a:spcAft>
                <a:spcPts val="0"/>
              </a:spcAft>
              <a:buClr>
                <a:schemeClr val="dk1"/>
              </a:buClr>
              <a:buSzPts val="2400"/>
              <a:buChar char="●"/>
            </a:pPr>
            <a:r>
              <a:rPr lang="en" sz="2400">
                <a:solidFill>
                  <a:schemeClr val="dk1"/>
                </a:solidFill>
              </a:rPr>
              <a:t>Generalize our findings to scientific text</a:t>
            </a:r>
            <a:endParaRPr sz="2400">
              <a:solidFill>
                <a:schemeClr val="dk1"/>
              </a:solidFill>
            </a:endParaRPr>
          </a:p>
          <a:p>
            <a:pPr marL="457200" lvl="0" indent="0" algn="l" rtl="0">
              <a:lnSpc>
                <a:spcPct val="105000"/>
              </a:lnSpc>
              <a:spcBef>
                <a:spcPts val="1200"/>
              </a:spcBef>
              <a:spcAft>
                <a:spcPts val="0"/>
              </a:spcAft>
              <a:buNone/>
            </a:pPr>
            <a:endParaRPr sz="2400">
              <a:solidFill>
                <a:schemeClr val="dk1"/>
              </a:solidFill>
            </a:endParaRPr>
          </a:p>
          <a:p>
            <a:pPr marL="457200" lvl="0" indent="-381000" algn="l" rtl="0">
              <a:lnSpc>
                <a:spcPct val="105000"/>
              </a:lnSpc>
              <a:spcBef>
                <a:spcPts val="1200"/>
              </a:spcBef>
              <a:spcAft>
                <a:spcPts val="0"/>
              </a:spcAft>
              <a:buClr>
                <a:schemeClr val="dk1"/>
              </a:buClr>
              <a:buSzPts val="2400"/>
              <a:buChar char="●"/>
            </a:pPr>
            <a:r>
              <a:rPr lang="en" sz="2400">
                <a:solidFill>
                  <a:schemeClr val="dk1"/>
                </a:solidFill>
              </a:rPr>
              <a:t>Consider semantic context such as units </a:t>
            </a:r>
            <a:endParaRPr sz="2400">
              <a:solidFill>
                <a:schemeClr val="dk1"/>
              </a:solidFill>
            </a:endParaRPr>
          </a:p>
        </p:txBody>
      </p:sp>
      <p:sp>
        <p:nvSpPr>
          <p:cNvPr id="680" name="Google Shape;680;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
        <p:nvSpPr>
          <p:cNvPr id="681" name="Google Shape;681;p34"/>
          <p:cNvSpPr txBox="1"/>
          <p:nvPr/>
        </p:nvSpPr>
        <p:spPr>
          <a:xfrm>
            <a:off x="2475975" y="4187625"/>
            <a:ext cx="18315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2"/>
                </a:solidFill>
              </a:rPr>
              <a:t>5 km &gt; 5 m</a:t>
            </a:r>
            <a:endParaRPr sz="2500">
              <a:solidFill>
                <a:schemeClr val="dk2"/>
              </a:solidFill>
            </a:endParaRPr>
          </a:p>
        </p:txBody>
      </p:sp>
      <p:sp>
        <p:nvSpPr>
          <p:cNvPr id="682" name="Google Shape;682;p34"/>
          <p:cNvSpPr txBox="1"/>
          <p:nvPr/>
        </p:nvSpPr>
        <p:spPr>
          <a:xfrm>
            <a:off x="5098763" y="4187625"/>
            <a:ext cx="21810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2"/>
                </a:solidFill>
              </a:rPr>
              <a:t>50 m </a:t>
            </a:r>
            <a:r>
              <a:rPr lang="en" sz="2500">
                <a:solidFill>
                  <a:schemeClr val="dk2"/>
                </a:solidFill>
                <a:highlight>
                  <a:srgbClr val="FFFFFF"/>
                </a:highlight>
              </a:rPr>
              <a:t>∥ </a:t>
            </a:r>
            <a:r>
              <a:rPr lang="en" sz="2500">
                <a:solidFill>
                  <a:schemeClr val="dk2"/>
                </a:solidFill>
              </a:rPr>
              <a:t>50 kg</a:t>
            </a:r>
            <a:endParaRPr sz="2500">
              <a:solidFill>
                <a:schemeClr val="dk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686"/>
        <p:cNvGrpSpPr/>
        <p:nvPr/>
      </p:nvGrpSpPr>
      <p:grpSpPr>
        <a:xfrm>
          <a:off x="0" y="0"/>
          <a:ext cx="0" cy="0"/>
          <a:chOff x="0" y="0"/>
          <a:chExt cx="0" cy="0"/>
        </a:xfrm>
      </p:grpSpPr>
      <p:sp>
        <p:nvSpPr>
          <p:cNvPr id="687" name="Google Shape;68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t>Double life of Florentine merchants</a:t>
            </a:r>
            <a:endParaRPr sz="3020"/>
          </a:p>
        </p:txBody>
      </p:sp>
      <p:sp>
        <p:nvSpPr>
          <p:cNvPr id="688" name="Google Shape;688;p35"/>
          <p:cNvSpPr txBox="1"/>
          <p:nvPr/>
        </p:nvSpPr>
        <p:spPr>
          <a:xfrm>
            <a:off x="627450" y="1715575"/>
            <a:ext cx="78891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E06666"/>
                </a:solidFill>
                <a:highlight>
                  <a:srgbClr val="FFFFFF"/>
                </a:highlight>
              </a:rPr>
              <a:t>MMDCLXXXVIII</a:t>
            </a:r>
            <a:r>
              <a:rPr lang="en" sz="2400">
                <a:solidFill>
                  <a:schemeClr val="dk1"/>
                </a:solidFill>
                <a:highlight>
                  <a:srgbClr val="FFFFFF"/>
                </a:highlight>
              </a:rPr>
              <a:t> + </a:t>
            </a:r>
            <a:r>
              <a:rPr lang="en" sz="2400">
                <a:solidFill>
                  <a:srgbClr val="6D9EEB"/>
                </a:solidFill>
                <a:highlight>
                  <a:srgbClr val="FFFFFF"/>
                </a:highlight>
              </a:rPr>
              <a:t>MMDCCLXXXVI</a:t>
            </a:r>
            <a:r>
              <a:rPr lang="en" sz="2400">
                <a:solidFill>
                  <a:schemeClr val="dk1"/>
                </a:solidFill>
                <a:highlight>
                  <a:srgbClr val="FFFFFF"/>
                </a:highlight>
              </a:rPr>
              <a:t> = </a:t>
            </a:r>
            <a:r>
              <a:rPr lang="en" sz="2400">
                <a:solidFill>
                  <a:srgbClr val="8E7CC3"/>
                </a:solidFill>
                <a:highlight>
                  <a:srgbClr val="FFFFFF"/>
                </a:highlight>
              </a:rPr>
              <a:t>MMMMMCDLXXIV</a:t>
            </a:r>
            <a:endParaRPr sz="2400">
              <a:solidFill>
                <a:srgbClr val="8E7CC3"/>
              </a:solidFill>
              <a:highlight>
                <a:srgbClr val="FFFFFF"/>
              </a:highlight>
            </a:endParaRPr>
          </a:p>
          <a:p>
            <a:pPr marL="0" lvl="0" indent="0" algn="l" rtl="0">
              <a:spcBef>
                <a:spcPts val="0"/>
              </a:spcBef>
              <a:spcAft>
                <a:spcPts val="0"/>
              </a:spcAft>
              <a:buNone/>
            </a:pPr>
            <a:r>
              <a:rPr lang="en" sz="2400">
                <a:solidFill>
                  <a:schemeClr val="dk1"/>
                </a:solidFill>
                <a:highlight>
                  <a:srgbClr val="FFFFFF"/>
                </a:highlight>
              </a:rPr>
              <a:t>								</a:t>
            </a:r>
            <a:endParaRPr sz="2400">
              <a:solidFill>
                <a:schemeClr val="dk1"/>
              </a:solidFill>
              <a:highlight>
                <a:srgbClr val="FFFFFF"/>
              </a:highlight>
            </a:endParaRPr>
          </a:p>
          <a:p>
            <a:pPr marL="0" lvl="0" indent="0" algn="l" rtl="0">
              <a:spcBef>
                <a:spcPts val="0"/>
              </a:spcBef>
              <a:spcAft>
                <a:spcPts val="0"/>
              </a:spcAft>
              <a:buNone/>
            </a:pPr>
            <a:r>
              <a:rPr lang="en" sz="2400">
                <a:solidFill>
                  <a:schemeClr val="dk1"/>
                </a:solidFill>
                <a:highlight>
                  <a:srgbClr val="FFFFFF"/>
                </a:highlight>
              </a:rPr>
              <a:t>								V.S.</a:t>
            </a:r>
            <a:endParaRPr sz="2400">
              <a:solidFill>
                <a:schemeClr val="dk1"/>
              </a:solidFill>
              <a:highlight>
                <a:srgbClr val="FFFFFF"/>
              </a:highlight>
            </a:endParaRPr>
          </a:p>
          <a:p>
            <a:pPr marL="0" lvl="0" indent="0" algn="l" rtl="0">
              <a:spcBef>
                <a:spcPts val="0"/>
              </a:spcBef>
              <a:spcAft>
                <a:spcPts val="0"/>
              </a:spcAft>
              <a:buNone/>
            </a:pPr>
            <a:endParaRPr sz="2400">
              <a:solidFill>
                <a:schemeClr val="dk1"/>
              </a:solidFill>
              <a:highlight>
                <a:srgbClr val="FFFFFF"/>
              </a:highlight>
            </a:endParaRPr>
          </a:p>
          <a:p>
            <a:pPr marL="2286000" lvl="0" indent="457200" algn="l" rtl="0">
              <a:spcBef>
                <a:spcPts val="0"/>
              </a:spcBef>
              <a:spcAft>
                <a:spcPts val="0"/>
              </a:spcAft>
              <a:buNone/>
            </a:pPr>
            <a:r>
              <a:rPr lang="en" sz="2400">
                <a:solidFill>
                  <a:srgbClr val="E06666"/>
                </a:solidFill>
                <a:highlight>
                  <a:srgbClr val="FFFFFF"/>
                </a:highlight>
              </a:rPr>
              <a:t>2688</a:t>
            </a:r>
            <a:r>
              <a:rPr lang="en" sz="2400">
                <a:solidFill>
                  <a:schemeClr val="dk1"/>
                </a:solidFill>
                <a:highlight>
                  <a:srgbClr val="FFFFFF"/>
                </a:highlight>
              </a:rPr>
              <a:t> + </a:t>
            </a:r>
            <a:r>
              <a:rPr lang="en" sz="2400">
                <a:solidFill>
                  <a:srgbClr val="6FA8DC"/>
                </a:solidFill>
                <a:highlight>
                  <a:srgbClr val="FFFFFF"/>
                </a:highlight>
              </a:rPr>
              <a:t>2786</a:t>
            </a:r>
            <a:r>
              <a:rPr lang="en" sz="2400">
                <a:solidFill>
                  <a:schemeClr val="dk1"/>
                </a:solidFill>
                <a:highlight>
                  <a:srgbClr val="FFFFFF"/>
                </a:highlight>
              </a:rPr>
              <a:t> = </a:t>
            </a:r>
            <a:r>
              <a:rPr lang="en" sz="2400">
                <a:solidFill>
                  <a:srgbClr val="8E7CC3"/>
                </a:solidFill>
                <a:highlight>
                  <a:srgbClr val="FFFFFF"/>
                </a:highlight>
              </a:rPr>
              <a:t>5474</a:t>
            </a:r>
            <a:endParaRPr sz="2400">
              <a:solidFill>
                <a:srgbClr val="8E7CC3"/>
              </a:solidFill>
              <a:highlight>
                <a:srgbClr val="FFFFFF"/>
              </a:highlight>
            </a:endParaRPr>
          </a:p>
        </p:txBody>
      </p:sp>
      <p:sp>
        <p:nvSpPr>
          <p:cNvPr id="689" name="Google Shape;689;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693"/>
        <p:cNvGrpSpPr/>
        <p:nvPr/>
      </p:nvGrpSpPr>
      <p:grpSpPr>
        <a:xfrm>
          <a:off x="0" y="0"/>
          <a:ext cx="0" cy="0"/>
          <a:chOff x="0" y="0"/>
          <a:chExt cx="0" cy="0"/>
        </a:xfrm>
      </p:grpSpPr>
      <p:pic>
        <p:nvPicPr>
          <p:cNvPr id="694" name="Google Shape;694;p36" title="OpenAI-black-monoblossom.png"/>
          <p:cNvPicPr preferRelativeResize="0"/>
          <p:nvPr/>
        </p:nvPicPr>
        <p:blipFill>
          <a:blip r:embed="rId3">
            <a:alphaModFix/>
          </a:blip>
          <a:stretch>
            <a:fillRect/>
          </a:stretch>
        </p:blipFill>
        <p:spPr>
          <a:xfrm>
            <a:off x="4229888" y="2224678"/>
            <a:ext cx="1240100" cy="1240100"/>
          </a:xfrm>
          <a:prstGeom prst="rect">
            <a:avLst/>
          </a:prstGeom>
          <a:noFill/>
          <a:ln>
            <a:noFill/>
          </a:ln>
        </p:spPr>
      </p:pic>
      <p:sp>
        <p:nvSpPr>
          <p:cNvPr id="695" name="Google Shape;695;p36"/>
          <p:cNvSpPr txBox="1"/>
          <p:nvPr/>
        </p:nvSpPr>
        <p:spPr>
          <a:xfrm>
            <a:off x="4184022" y="1828928"/>
            <a:ext cx="1427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dk1"/>
                </a:solidFill>
              </a:rPr>
              <a:t>GPT-4.1</a:t>
            </a:r>
            <a:endParaRPr sz="2400">
              <a:solidFill>
                <a:schemeClr val="dk1"/>
              </a:solidFill>
            </a:endParaRPr>
          </a:p>
        </p:txBody>
      </p:sp>
      <p:sp>
        <p:nvSpPr>
          <p:cNvPr id="696" name="Google Shape;696;p36"/>
          <p:cNvSpPr txBox="1"/>
          <p:nvPr/>
        </p:nvSpPr>
        <p:spPr>
          <a:xfrm>
            <a:off x="1184725" y="3021103"/>
            <a:ext cx="2453400" cy="923400"/>
          </a:xfrm>
          <a:prstGeom prst="rect">
            <a:avLst/>
          </a:prstGeom>
          <a:solidFill>
            <a:srgbClr val="CFE2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dk2"/>
                </a:solidFill>
              </a:rPr>
              <a:t>Which is larger, 5.7×10</a:t>
            </a:r>
            <a:r>
              <a:rPr lang="en" sz="2400" baseline="30000">
                <a:solidFill>
                  <a:schemeClr val="dk2"/>
                </a:solidFill>
              </a:rPr>
              <a:t>2</a:t>
            </a:r>
            <a:r>
              <a:rPr lang="en" sz="2400">
                <a:solidFill>
                  <a:schemeClr val="dk2"/>
                </a:solidFill>
              </a:rPr>
              <a:t> or 580?</a:t>
            </a:r>
            <a:endParaRPr sz="2400">
              <a:solidFill>
                <a:schemeClr val="dk2"/>
              </a:solidFill>
            </a:endParaRPr>
          </a:p>
        </p:txBody>
      </p:sp>
      <p:sp>
        <p:nvSpPr>
          <p:cNvPr id="697" name="Google Shape;697;p36"/>
          <p:cNvSpPr txBox="1"/>
          <p:nvPr/>
        </p:nvSpPr>
        <p:spPr>
          <a:xfrm>
            <a:off x="6061775" y="3205753"/>
            <a:ext cx="1240200" cy="5541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dk2"/>
                </a:solidFill>
              </a:rPr>
              <a:t>5.7×10</a:t>
            </a:r>
            <a:r>
              <a:rPr lang="en" sz="2400" baseline="30000">
                <a:solidFill>
                  <a:schemeClr val="dk2"/>
                </a:solidFill>
              </a:rPr>
              <a:t>2</a:t>
            </a:r>
            <a:endParaRPr sz="2400">
              <a:solidFill>
                <a:schemeClr val="dk2"/>
              </a:solidFill>
            </a:endParaRPr>
          </a:p>
        </p:txBody>
      </p:sp>
      <p:sp>
        <p:nvSpPr>
          <p:cNvPr id="698" name="Google Shape;698;p36"/>
          <p:cNvSpPr txBox="1"/>
          <p:nvPr/>
        </p:nvSpPr>
        <p:spPr>
          <a:xfrm>
            <a:off x="1791325" y="2508053"/>
            <a:ext cx="1240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dk2"/>
                </a:solidFill>
              </a:rPr>
              <a:t>INPUT</a:t>
            </a:r>
            <a:endParaRPr sz="2400">
              <a:solidFill>
                <a:schemeClr val="dk2"/>
              </a:solidFill>
            </a:endParaRPr>
          </a:p>
        </p:txBody>
      </p:sp>
      <p:sp>
        <p:nvSpPr>
          <p:cNvPr id="699" name="Google Shape;699;p36"/>
          <p:cNvSpPr txBox="1"/>
          <p:nvPr/>
        </p:nvSpPr>
        <p:spPr>
          <a:xfrm>
            <a:off x="5923650" y="2508053"/>
            <a:ext cx="1613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dk2"/>
                </a:solidFill>
              </a:rPr>
              <a:t>OUTPUT</a:t>
            </a:r>
            <a:endParaRPr sz="2400">
              <a:solidFill>
                <a:schemeClr val="dk2"/>
              </a:solidFill>
            </a:endParaRPr>
          </a:p>
        </p:txBody>
      </p:sp>
      <p:cxnSp>
        <p:nvCxnSpPr>
          <p:cNvPr id="700" name="Google Shape;700;p36"/>
          <p:cNvCxnSpPr/>
          <p:nvPr/>
        </p:nvCxnSpPr>
        <p:spPr>
          <a:xfrm rot="10800000" flipH="1">
            <a:off x="3776250" y="3479803"/>
            <a:ext cx="2147400" cy="6000"/>
          </a:xfrm>
          <a:prstGeom prst="straightConnector1">
            <a:avLst/>
          </a:prstGeom>
          <a:noFill/>
          <a:ln w="28575" cap="flat" cmpd="sng">
            <a:solidFill>
              <a:schemeClr val="dk2"/>
            </a:solidFill>
            <a:prstDash val="solid"/>
            <a:round/>
            <a:headEnd type="none" w="med" len="med"/>
            <a:tailEnd type="triangle" w="med" len="med"/>
          </a:ln>
        </p:spPr>
      </p:cxnSp>
      <p:sp>
        <p:nvSpPr>
          <p:cNvPr id="701" name="Google Shape;701;p36"/>
          <p:cNvSpPr txBox="1">
            <a:spLocks noGrp="1"/>
          </p:cNvSpPr>
          <p:nvPr>
            <p:ph type="title"/>
          </p:nvPr>
        </p:nvSpPr>
        <p:spPr>
          <a:xfrm>
            <a:off x="311700" y="445025"/>
            <a:ext cx="7122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t>Double life of LLMs</a:t>
            </a:r>
            <a:endParaRPr sz="3020"/>
          </a:p>
        </p:txBody>
      </p:sp>
      <p:sp>
        <p:nvSpPr>
          <p:cNvPr id="702" name="Google Shape;702;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706"/>
        <p:cNvGrpSpPr/>
        <p:nvPr/>
      </p:nvGrpSpPr>
      <p:grpSpPr>
        <a:xfrm>
          <a:off x="0" y="0"/>
          <a:ext cx="0" cy="0"/>
          <a:chOff x="0" y="0"/>
          <a:chExt cx="0" cy="0"/>
        </a:xfrm>
      </p:grpSpPr>
      <p:pic>
        <p:nvPicPr>
          <p:cNvPr id="707" name="Google Shape;707;p37"/>
          <p:cNvPicPr preferRelativeResize="0"/>
          <p:nvPr/>
        </p:nvPicPr>
        <p:blipFill>
          <a:blip r:embed="rId3">
            <a:alphaModFix/>
          </a:blip>
          <a:stretch>
            <a:fillRect/>
          </a:stretch>
        </p:blipFill>
        <p:spPr>
          <a:xfrm>
            <a:off x="555775" y="482847"/>
            <a:ext cx="1880400" cy="2667535"/>
          </a:xfrm>
          <a:prstGeom prst="rect">
            <a:avLst/>
          </a:prstGeom>
          <a:noFill/>
          <a:ln>
            <a:noFill/>
          </a:ln>
        </p:spPr>
      </p:pic>
      <p:pic>
        <p:nvPicPr>
          <p:cNvPr id="708" name="Google Shape;708;p37"/>
          <p:cNvPicPr preferRelativeResize="0"/>
          <p:nvPr/>
        </p:nvPicPr>
        <p:blipFill>
          <a:blip r:embed="rId4">
            <a:alphaModFix/>
          </a:blip>
          <a:stretch>
            <a:fillRect/>
          </a:stretch>
        </p:blipFill>
        <p:spPr>
          <a:xfrm>
            <a:off x="2664769" y="4024825"/>
            <a:ext cx="6174750" cy="382050"/>
          </a:xfrm>
          <a:prstGeom prst="rect">
            <a:avLst/>
          </a:prstGeom>
          <a:noFill/>
          <a:ln>
            <a:noFill/>
          </a:ln>
        </p:spPr>
      </p:pic>
      <p:sp>
        <p:nvSpPr>
          <p:cNvPr id="709" name="Google Shape;709;p37"/>
          <p:cNvSpPr/>
          <p:nvPr/>
        </p:nvSpPr>
        <p:spPr>
          <a:xfrm>
            <a:off x="5293873" y="3412200"/>
            <a:ext cx="229200" cy="533700"/>
          </a:xfrm>
          <a:prstGeom prst="downArrow">
            <a:avLst>
              <a:gd name="adj1" fmla="val 54912"/>
              <a:gd name="adj2" fmla="val 50000"/>
            </a:avLst>
          </a:prstGeom>
          <a:solidFill>
            <a:srgbClr val="FF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endParaRPr>
          </a:p>
        </p:txBody>
      </p:sp>
      <p:sp>
        <p:nvSpPr>
          <p:cNvPr id="710" name="Google Shape;710;p37"/>
          <p:cNvSpPr/>
          <p:nvPr/>
        </p:nvSpPr>
        <p:spPr>
          <a:xfrm>
            <a:off x="5293869" y="2302163"/>
            <a:ext cx="229200" cy="10311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711" name="Google Shape;711;p37"/>
          <p:cNvCxnSpPr/>
          <p:nvPr/>
        </p:nvCxnSpPr>
        <p:spPr>
          <a:xfrm>
            <a:off x="1876025" y="1345638"/>
            <a:ext cx="3255900" cy="1168500"/>
          </a:xfrm>
          <a:prstGeom prst="straightConnector1">
            <a:avLst/>
          </a:prstGeom>
          <a:noFill/>
          <a:ln w="38100" cap="flat" cmpd="sng">
            <a:solidFill>
              <a:srgbClr val="C27BA0"/>
            </a:solidFill>
            <a:prstDash val="dash"/>
            <a:round/>
            <a:headEnd type="none" w="med" len="med"/>
            <a:tailEnd type="triangle" w="med" len="med"/>
          </a:ln>
        </p:spPr>
      </p:cxnSp>
      <p:sp>
        <p:nvSpPr>
          <p:cNvPr id="712" name="Google Shape;712;p37"/>
          <p:cNvSpPr/>
          <p:nvPr/>
        </p:nvSpPr>
        <p:spPr>
          <a:xfrm>
            <a:off x="6330769" y="2299613"/>
            <a:ext cx="229200" cy="10311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3" name="Google Shape;713;p37"/>
          <p:cNvSpPr/>
          <p:nvPr/>
        </p:nvSpPr>
        <p:spPr>
          <a:xfrm>
            <a:off x="5131919" y="1288425"/>
            <a:ext cx="1569300" cy="533700"/>
          </a:xfrm>
          <a:prstGeom prst="roundRect">
            <a:avLst>
              <a:gd name="adj" fmla="val 16667"/>
            </a:avLst>
          </a:prstGeom>
          <a:solidFill>
            <a:srgbClr val="C9DAF8"/>
          </a:solidFill>
          <a:ln w="9525"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t>Regressor</a:t>
            </a:r>
            <a:endParaRPr sz="2000"/>
          </a:p>
        </p:txBody>
      </p:sp>
      <p:cxnSp>
        <p:nvCxnSpPr>
          <p:cNvPr id="714" name="Google Shape;714;p37"/>
          <p:cNvCxnSpPr/>
          <p:nvPr/>
        </p:nvCxnSpPr>
        <p:spPr>
          <a:xfrm rot="10800000">
            <a:off x="5408469" y="807075"/>
            <a:ext cx="0" cy="401100"/>
          </a:xfrm>
          <a:prstGeom prst="straightConnector1">
            <a:avLst/>
          </a:prstGeom>
          <a:noFill/>
          <a:ln w="28575" cap="flat" cmpd="sng">
            <a:solidFill>
              <a:schemeClr val="dk2"/>
            </a:solidFill>
            <a:prstDash val="solid"/>
            <a:round/>
            <a:headEnd type="none" w="med" len="med"/>
            <a:tailEnd type="triangle" w="med" len="med"/>
          </a:ln>
        </p:spPr>
      </p:cxnSp>
      <p:cxnSp>
        <p:nvCxnSpPr>
          <p:cNvPr id="715" name="Google Shape;715;p37"/>
          <p:cNvCxnSpPr/>
          <p:nvPr/>
        </p:nvCxnSpPr>
        <p:spPr>
          <a:xfrm rot="10800000">
            <a:off x="6445369" y="807085"/>
            <a:ext cx="0" cy="401100"/>
          </a:xfrm>
          <a:prstGeom prst="straightConnector1">
            <a:avLst/>
          </a:prstGeom>
          <a:noFill/>
          <a:ln w="28575" cap="flat" cmpd="sng">
            <a:solidFill>
              <a:schemeClr val="dk2"/>
            </a:solidFill>
            <a:prstDash val="solid"/>
            <a:round/>
            <a:headEnd type="none" w="med" len="med"/>
            <a:tailEnd type="triangle" w="med" len="med"/>
          </a:ln>
        </p:spPr>
      </p:cxnSp>
      <p:sp>
        <p:nvSpPr>
          <p:cNvPr id="716" name="Google Shape;716;p37"/>
          <p:cNvSpPr txBox="1"/>
          <p:nvPr/>
        </p:nvSpPr>
        <p:spPr>
          <a:xfrm>
            <a:off x="4824219" y="421875"/>
            <a:ext cx="116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~log(570) </a:t>
            </a:r>
            <a:endParaRPr sz="1800">
              <a:solidFill>
                <a:schemeClr val="dk2"/>
              </a:solidFill>
            </a:endParaRPr>
          </a:p>
        </p:txBody>
      </p:sp>
      <p:sp>
        <p:nvSpPr>
          <p:cNvPr id="717" name="Google Shape;717;p37"/>
          <p:cNvSpPr txBox="1"/>
          <p:nvPr/>
        </p:nvSpPr>
        <p:spPr>
          <a:xfrm>
            <a:off x="5923994" y="421875"/>
            <a:ext cx="116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~log(580)</a:t>
            </a:r>
            <a:endParaRPr sz="1800">
              <a:solidFill>
                <a:schemeClr val="dk2"/>
              </a:solidFill>
            </a:endParaRPr>
          </a:p>
        </p:txBody>
      </p:sp>
      <p:sp>
        <p:nvSpPr>
          <p:cNvPr id="718" name="Google Shape;718;p37"/>
          <p:cNvSpPr/>
          <p:nvPr/>
        </p:nvSpPr>
        <p:spPr>
          <a:xfrm>
            <a:off x="7720969" y="482850"/>
            <a:ext cx="893550" cy="461700"/>
          </a:xfrm>
          <a:prstGeom prst="flowChartDecis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&gt;</a:t>
            </a:r>
            <a:endParaRPr sz="2500"/>
          </a:p>
        </p:txBody>
      </p:sp>
      <p:cxnSp>
        <p:nvCxnSpPr>
          <p:cNvPr id="719" name="Google Shape;719;p37"/>
          <p:cNvCxnSpPr/>
          <p:nvPr/>
        </p:nvCxnSpPr>
        <p:spPr>
          <a:xfrm>
            <a:off x="7092494" y="648375"/>
            <a:ext cx="549900" cy="8700"/>
          </a:xfrm>
          <a:prstGeom prst="straightConnector1">
            <a:avLst/>
          </a:prstGeom>
          <a:noFill/>
          <a:ln w="9525" cap="flat" cmpd="sng">
            <a:solidFill>
              <a:schemeClr val="dk2"/>
            </a:solidFill>
            <a:prstDash val="solid"/>
            <a:round/>
            <a:headEnd type="none" w="med" len="med"/>
            <a:tailEnd type="triangle" w="med" len="med"/>
          </a:ln>
        </p:spPr>
      </p:cxnSp>
      <p:sp>
        <p:nvSpPr>
          <p:cNvPr id="720" name="Google Shape;720;p37"/>
          <p:cNvSpPr txBox="1"/>
          <p:nvPr/>
        </p:nvSpPr>
        <p:spPr>
          <a:xfrm rot="1119369">
            <a:off x="3136299" y="1683572"/>
            <a:ext cx="1818450" cy="4926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2"/>
                </a:solidFill>
              </a:rPr>
              <a:t>hidden states</a:t>
            </a:r>
            <a:endParaRPr sz="2000">
              <a:solidFill>
                <a:schemeClr val="dk2"/>
              </a:solidFill>
            </a:endParaRPr>
          </a:p>
        </p:txBody>
      </p:sp>
      <p:sp>
        <p:nvSpPr>
          <p:cNvPr id="721" name="Google Shape;721;p37"/>
          <p:cNvSpPr/>
          <p:nvPr/>
        </p:nvSpPr>
        <p:spPr>
          <a:xfrm>
            <a:off x="6330773" y="3412200"/>
            <a:ext cx="229200" cy="533700"/>
          </a:xfrm>
          <a:prstGeom prst="downArrow">
            <a:avLst>
              <a:gd name="adj1" fmla="val 54912"/>
              <a:gd name="adj2" fmla="val 50000"/>
            </a:avLst>
          </a:prstGeom>
          <a:solidFill>
            <a:srgbClr val="FF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endParaRPr>
          </a:p>
        </p:txBody>
      </p:sp>
      <p:cxnSp>
        <p:nvCxnSpPr>
          <p:cNvPr id="722" name="Google Shape;722;p37"/>
          <p:cNvCxnSpPr/>
          <p:nvPr/>
        </p:nvCxnSpPr>
        <p:spPr>
          <a:xfrm rot="10800000">
            <a:off x="5408469" y="1845036"/>
            <a:ext cx="0" cy="401100"/>
          </a:xfrm>
          <a:prstGeom prst="straightConnector1">
            <a:avLst/>
          </a:prstGeom>
          <a:noFill/>
          <a:ln w="28575" cap="flat" cmpd="sng">
            <a:solidFill>
              <a:schemeClr val="dk2"/>
            </a:solidFill>
            <a:prstDash val="solid"/>
            <a:round/>
            <a:headEnd type="none" w="med" len="med"/>
            <a:tailEnd type="triangle" w="med" len="med"/>
          </a:ln>
        </p:spPr>
      </p:cxnSp>
      <p:cxnSp>
        <p:nvCxnSpPr>
          <p:cNvPr id="723" name="Google Shape;723;p37"/>
          <p:cNvCxnSpPr/>
          <p:nvPr/>
        </p:nvCxnSpPr>
        <p:spPr>
          <a:xfrm rot="10800000">
            <a:off x="6445369" y="1839970"/>
            <a:ext cx="0" cy="401100"/>
          </a:xfrm>
          <a:prstGeom prst="straightConnector1">
            <a:avLst/>
          </a:prstGeom>
          <a:noFill/>
          <a:ln w="28575" cap="flat" cmpd="sng">
            <a:solidFill>
              <a:schemeClr val="dk2"/>
            </a:solidFill>
            <a:prstDash val="solid"/>
            <a:round/>
            <a:headEnd type="none" w="med" len="med"/>
            <a:tailEnd type="triangle" w="med" len="med"/>
          </a:ln>
        </p:spPr>
      </p:cxnSp>
      <p:sp>
        <p:nvSpPr>
          <p:cNvPr id="724" name="Google Shape;724;p37"/>
          <p:cNvSpPr txBox="1"/>
          <p:nvPr/>
        </p:nvSpPr>
        <p:spPr>
          <a:xfrm>
            <a:off x="2921150" y="1363925"/>
            <a:ext cx="423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a:t>
            </a:r>
            <a:endParaRPr sz="1800">
              <a:solidFill>
                <a:schemeClr val="dk2"/>
              </a:solidFill>
            </a:endParaRPr>
          </a:p>
        </p:txBody>
      </p:sp>
      <p:sp>
        <p:nvSpPr>
          <p:cNvPr id="725" name="Google Shape;725;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cxnSp>
        <p:nvCxnSpPr>
          <p:cNvPr id="77" name="Google Shape;77;p15"/>
          <p:cNvCxnSpPr/>
          <p:nvPr/>
        </p:nvCxnSpPr>
        <p:spPr>
          <a:xfrm rot="10800000" flipH="1">
            <a:off x="831050" y="2689250"/>
            <a:ext cx="7423200" cy="22500"/>
          </a:xfrm>
          <a:prstGeom prst="straightConnector1">
            <a:avLst/>
          </a:prstGeom>
          <a:noFill/>
          <a:ln w="28575" cap="flat" cmpd="sng">
            <a:solidFill>
              <a:schemeClr val="dk2"/>
            </a:solidFill>
            <a:prstDash val="solid"/>
            <a:round/>
            <a:headEnd type="triangle" w="med" len="med"/>
            <a:tailEnd type="triangle" w="med" len="med"/>
          </a:ln>
        </p:spPr>
      </p:cxnSp>
      <p:sp>
        <p:nvSpPr>
          <p:cNvPr id="78" name="Google Shape;78;p15"/>
          <p:cNvSpPr txBox="1"/>
          <p:nvPr/>
        </p:nvSpPr>
        <p:spPr>
          <a:xfrm>
            <a:off x="4388102" y="2936300"/>
            <a:ext cx="369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2"/>
                </a:solidFill>
              </a:rPr>
              <a:t>0</a:t>
            </a:r>
            <a:endParaRPr sz="2800">
              <a:solidFill>
                <a:schemeClr val="dk2"/>
              </a:solidFill>
            </a:endParaRPr>
          </a:p>
        </p:txBody>
      </p:sp>
      <p:cxnSp>
        <p:nvCxnSpPr>
          <p:cNvPr id="79" name="Google Shape;79;p15"/>
          <p:cNvCxnSpPr/>
          <p:nvPr/>
        </p:nvCxnSpPr>
        <p:spPr>
          <a:xfrm>
            <a:off x="5908764" y="2464693"/>
            <a:ext cx="0" cy="471600"/>
          </a:xfrm>
          <a:prstGeom prst="straightConnector1">
            <a:avLst/>
          </a:prstGeom>
          <a:noFill/>
          <a:ln w="19050" cap="flat" cmpd="sng">
            <a:solidFill>
              <a:schemeClr val="dk2"/>
            </a:solidFill>
            <a:prstDash val="solid"/>
            <a:round/>
            <a:headEnd type="none" w="med" len="med"/>
            <a:tailEnd type="none" w="med" len="med"/>
          </a:ln>
        </p:spPr>
      </p:cxnSp>
      <p:sp>
        <p:nvSpPr>
          <p:cNvPr id="80" name="Google Shape;80;p15"/>
          <p:cNvSpPr txBox="1"/>
          <p:nvPr/>
        </p:nvSpPr>
        <p:spPr>
          <a:xfrm>
            <a:off x="4490115" y="1370535"/>
            <a:ext cx="921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2"/>
                </a:solidFill>
                <a:latin typeface="Courier New"/>
                <a:ea typeface="Courier New"/>
                <a:cs typeface="Courier New"/>
                <a:sym typeface="Courier New"/>
              </a:rPr>
              <a:t>570</a:t>
            </a:r>
            <a:endParaRPr sz="2800">
              <a:solidFill>
                <a:schemeClr val="dk2"/>
              </a:solidFill>
              <a:latin typeface="Courier New"/>
              <a:ea typeface="Courier New"/>
              <a:cs typeface="Courier New"/>
              <a:sym typeface="Courier New"/>
            </a:endParaRPr>
          </a:p>
        </p:txBody>
      </p:sp>
      <p:sp>
        <p:nvSpPr>
          <p:cNvPr id="81" name="Google Shape;81;p15"/>
          <p:cNvSpPr txBox="1"/>
          <p:nvPr/>
        </p:nvSpPr>
        <p:spPr>
          <a:xfrm>
            <a:off x="6064400" y="1370530"/>
            <a:ext cx="2104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2"/>
                </a:solidFill>
                <a:latin typeface="Courier New"/>
                <a:ea typeface="Courier New"/>
                <a:cs typeface="Courier New"/>
                <a:sym typeface="Courier New"/>
              </a:rPr>
              <a:t>5.7 × 10²</a:t>
            </a:r>
            <a:endParaRPr sz="2800">
              <a:solidFill>
                <a:schemeClr val="dk2"/>
              </a:solidFill>
              <a:latin typeface="Courier New"/>
              <a:ea typeface="Courier New"/>
              <a:cs typeface="Courier New"/>
              <a:sym typeface="Courier New"/>
            </a:endParaRPr>
          </a:p>
        </p:txBody>
      </p:sp>
      <p:cxnSp>
        <p:nvCxnSpPr>
          <p:cNvPr id="82" name="Google Shape;82;p15"/>
          <p:cNvCxnSpPr>
            <a:stCxn id="80" idx="2"/>
          </p:cNvCxnSpPr>
          <p:nvPr/>
        </p:nvCxnSpPr>
        <p:spPr>
          <a:xfrm>
            <a:off x="4950615" y="1986135"/>
            <a:ext cx="820200" cy="441000"/>
          </a:xfrm>
          <a:prstGeom prst="straightConnector1">
            <a:avLst/>
          </a:prstGeom>
          <a:noFill/>
          <a:ln w="19050" cap="flat" cmpd="sng">
            <a:solidFill>
              <a:schemeClr val="dk2"/>
            </a:solidFill>
            <a:prstDash val="solid"/>
            <a:round/>
            <a:headEnd type="none" w="med" len="med"/>
            <a:tailEnd type="triangle" w="med" len="med"/>
          </a:ln>
        </p:spPr>
      </p:cxnSp>
      <p:cxnSp>
        <p:nvCxnSpPr>
          <p:cNvPr id="83" name="Google Shape;83;p15"/>
          <p:cNvCxnSpPr/>
          <p:nvPr/>
        </p:nvCxnSpPr>
        <p:spPr>
          <a:xfrm flipH="1">
            <a:off x="6064400" y="1975450"/>
            <a:ext cx="885600" cy="455700"/>
          </a:xfrm>
          <a:prstGeom prst="straightConnector1">
            <a:avLst/>
          </a:prstGeom>
          <a:noFill/>
          <a:ln w="19050" cap="flat" cmpd="sng">
            <a:solidFill>
              <a:schemeClr val="dk2"/>
            </a:solidFill>
            <a:prstDash val="solid"/>
            <a:round/>
            <a:headEnd type="none" w="med" len="med"/>
            <a:tailEnd type="triangle" w="med" len="med"/>
          </a:ln>
        </p:spPr>
      </p:cxnSp>
      <p:pic>
        <p:nvPicPr>
          <p:cNvPr id="84" name="Google Shape;84;p15"/>
          <p:cNvPicPr preferRelativeResize="0"/>
          <p:nvPr/>
        </p:nvPicPr>
        <p:blipFill>
          <a:blip r:embed="rId4">
            <a:alphaModFix/>
          </a:blip>
          <a:stretch>
            <a:fillRect/>
          </a:stretch>
        </p:blipFill>
        <p:spPr>
          <a:xfrm>
            <a:off x="7936750" y="2936300"/>
            <a:ext cx="457700" cy="532675"/>
          </a:xfrm>
          <a:prstGeom prst="rect">
            <a:avLst/>
          </a:prstGeom>
          <a:noFill/>
          <a:ln>
            <a:noFill/>
          </a:ln>
        </p:spPr>
      </p:pic>
      <p:cxnSp>
        <p:nvCxnSpPr>
          <p:cNvPr id="85" name="Google Shape;85;p15"/>
          <p:cNvCxnSpPr/>
          <p:nvPr/>
        </p:nvCxnSpPr>
        <p:spPr>
          <a:xfrm>
            <a:off x="4571989" y="2464693"/>
            <a:ext cx="0" cy="471600"/>
          </a:xfrm>
          <a:prstGeom prst="straightConnector1">
            <a:avLst/>
          </a:prstGeom>
          <a:noFill/>
          <a:ln w="19050" cap="flat" cmpd="sng">
            <a:solidFill>
              <a:schemeClr val="dk2"/>
            </a:solidFill>
            <a:prstDash val="solid"/>
            <a:round/>
            <a:headEnd type="none" w="med" len="med"/>
            <a:tailEnd type="none" w="med" len="med"/>
          </a:ln>
        </p:spPr>
      </p:cxnSp>
      <p:sp>
        <p:nvSpPr>
          <p:cNvPr id="86" name="Google Shape;86;p15"/>
          <p:cNvSpPr txBox="1"/>
          <p:nvPr/>
        </p:nvSpPr>
        <p:spPr>
          <a:xfrm>
            <a:off x="5489375" y="2958650"/>
            <a:ext cx="838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2"/>
                </a:solidFill>
              </a:rPr>
              <a:t>570</a:t>
            </a:r>
            <a:endParaRPr sz="2800">
              <a:solidFill>
                <a:schemeClr val="dk2"/>
              </a:solidFill>
            </a:endParaRPr>
          </a:p>
        </p:txBody>
      </p:sp>
      <p:sp>
        <p:nvSpPr>
          <p:cNvPr id="87" name="Google Shape;87;p15"/>
          <p:cNvSpPr txBox="1"/>
          <p:nvPr/>
        </p:nvSpPr>
        <p:spPr>
          <a:xfrm>
            <a:off x="723200" y="1461075"/>
            <a:ext cx="183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2"/>
                </a:solidFill>
              </a:rPr>
              <a:t>numerals:</a:t>
            </a:r>
            <a:endParaRPr sz="2800">
              <a:solidFill>
                <a:schemeClr val="dk2"/>
              </a:solidFill>
            </a:endParaRPr>
          </a:p>
        </p:txBody>
      </p:sp>
      <p:sp>
        <p:nvSpPr>
          <p:cNvPr id="88" name="Google Shape;88;p15"/>
          <p:cNvSpPr txBox="1"/>
          <p:nvPr/>
        </p:nvSpPr>
        <p:spPr>
          <a:xfrm>
            <a:off x="723200" y="2958650"/>
            <a:ext cx="183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2"/>
                </a:solidFill>
              </a:rPr>
              <a:t>numbers:</a:t>
            </a:r>
            <a:endParaRPr sz="2800">
              <a:solidFill>
                <a:schemeClr val="dk2"/>
              </a:solidFill>
            </a:endParaRPr>
          </a:p>
        </p:txBody>
      </p:sp>
      <p:sp>
        <p:nvSpPr>
          <p:cNvPr id="89" name="Google Shape;8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
        <p:nvSpPr>
          <p:cNvPr id="90" name="Google Shape;90;p15"/>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t>Numbers vs. Numerals</a:t>
            </a:r>
            <a:endParaRPr sz="302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p:nvPr/>
        </p:nvSpPr>
        <p:spPr>
          <a:xfrm>
            <a:off x="2216250" y="1892800"/>
            <a:ext cx="41613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a:solidFill>
                  <a:schemeClr val="dk2"/>
                </a:solidFill>
              </a:rPr>
              <a:t>Q: Which is larger,</a:t>
            </a:r>
            <a:endParaRPr sz="3700"/>
          </a:p>
        </p:txBody>
      </p:sp>
      <p:sp>
        <p:nvSpPr>
          <p:cNvPr id="96" name="Google Shape;96;p16"/>
          <p:cNvSpPr txBox="1"/>
          <p:nvPr/>
        </p:nvSpPr>
        <p:spPr>
          <a:xfrm>
            <a:off x="2500200" y="2783150"/>
            <a:ext cx="20682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a:solidFill>
                  <a:schemeClr val="dk2"/>
                </a:solidFill>
              </a:rPr>
              <a:t>5.7 × 10²</a:t>
            </a:r>
            <a:endParaRPr sz="3700">
              <a:solidFill>
                <a:schemeClr val="dk2"/>
              </a:solidFill>
            </a:endParaRPr>
          </a:p>
        </p:txBody>
      </p:sp>
      <p:sp>
        <p:nvSpPr>
          <p:cNvPr id="97" name="Google Shape;97;p16"/>
          <p:cNvSpPr txBox="1"/>
          <p:nvPr/>
        </p:nvSpPr>
        <p:spPr>
          <a:xfrm>
            <a:off x="4522745" y="2783150"/>
            <a:ext cx="18549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a:solidFill>
                  <a:schemeClr val="dk2"/>
                </a:solidFill>
              </a:rPr>
              <a:t>or 580?</a:t>
            </a:r>
            <a:endParaRPr/>
          </a:p>
        </p:txBody>
      </p:sp>
      <p:sp>
        <p:nvSpPr>
          <p:cNvPr id="98" name="Google Shape;98;p16"/>
          <p:cNvSpPr txBox="1"/>
          <p:nvPr/>
        </p:nvSpPr>
        <p:spPr>
          <a:xfrm>
            <a:off x="3574661" y="2783150"/>
            <a:ext cx="10359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a:solidFill>
                  <a:schemeClr val="dk2"/>
                </a:solidFill>
              </a:rPr>
              <a:t>570</a:t>
            </a:r>
            <a:endParaRPr/>
          </a:p>
        </p:txBody>
      </p:sp>
      <p:sp>
        <p:nvSpPr>
          <p:cNvPr id="99" name="Google Shape;9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
        <p:nvSpPr>
          <p:cNvPr id="100" name="Google Shape;100;p16"/>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t>Cross-notation Comparison</a:t>
            </a:r>
            <a:endParaRPr sz="302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98"/>
                                        </p:tgtEl>
                                      </p:cBhvr>
                                    </p:animEffect>
                                    <p:set>
                                      <p:cBhvr>
                                        <p:cTn id="7" dur="1" fill="hold">
                                          <p:stCondLst>
                                            <p:cond delay="1000"/>
                                          </p:stCondLst>
                                        </p:cTn>
                                        <p:tgtEl>
                                          <p:spTgt spid="9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7"/>
          <p:cNvPicPr preferRelativeResize="0"/>
          <p:nvPr/>
        </p:nvPicPr>
        <p:blipFill>
          <a:blip r:embed="rId4">
            <a:alphaModFix/>
          </a:blip>
          <a:stretch>
            <a:fillRect/>
          </a:stretch>
        </p:blipFill>
        <p:spPr>
          <a:xfrm>
            <a:off x="1935425" y="1251107"/>
            <a:ext cx="5273125" cy="3760675"/>
          </a:xfrm>
          <a:prstGeom prst="rect">
            <a:avLst/>
          </a:prstGeom>
          <a:noFill/>
          <a:ln>
            <a:noFill/>
          </a:ln>
        </p:spPr>
      </p:pic>
      <p:sp>
        <p:nvSpPr>
          <p:cNvPr id="106" name="Google Shape;106;p17"/>
          <p:cNvSpPr/>
          <p:nvPr/>
        </p:nvSpPr>
        <p:spPr>
          <a:xfrm>
            <a:off x="1718675" y="2050720"/>
            <a:ext cx="5708100" cy="715200"/>
          </a:xfrm>
          <a:prstGeom prst="rect">
            <a:avLst/>
          </a:prstGeom>
          <a:noFill/>
          <a:ln w="2857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7" name="Google Shape;10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108" name="Google Shape;10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t>Cross-notation Comparison Breaks LLMs</a:t>
            </a:r>
            <a:endParaRPr sz="3020"/>
          </a:p>
        </p:txBody>
      </p:sp>
      <p:sp>
        <p:nvSpPr>
          <p:cNvPr id="109" name="Google Shape;109;p17"/>
          <p:cNvSpPr/>
          <p:nvPr/>
        </p:nvSpPr>
        <p:spPr>
          <a:xfrm>
            <a:off x="1717938" y="4488909"/>
            <a:ext cx="5708100" cy="321600"/>
          </a:xfrm>
          <a:prstGeom prst="rect">
            <a:avLst/>
          </a:prstGeom>
          <a:noFill/>
          <a:ln w="2857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 name="Google Shape;110;p17"/>
          <p:cNvSpPr/>
          <p:nvPr/>
        </p:nvSpPr>
        <p:spPr>
          <a:xfrm>
            <a:off x="1718675" y="3938777"/>
            <a:ext cx="5708100" cy="269700"/>
          </a:xfrm>
          <a:prstGeom prst="rect">
            <a:avLst/>
          </a:prstGeom>
          <a:noFill/>
          <a:ln w="2857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8"/>
          <p:cNvPicPr preferRelativeResize="0"/>
          <p:nvPr/>
        </p:nvPicPr>
        <p:blipFill>
          <a:blip r:embed="rId3">
            <a:alphaModFix/>
          </a:blip>
          <a:stretch>
            <a:fillRect/>
          </a:stretch>
        </p:blipFill>
        <p:spPr>
          <a:xfrm>
            <a:off x="1443350" y="1038200"/>
            <a:ext cx="7531074" cy="3691450"/>
          </a:xfrm>
          <a:prstGeom prst="rect">
            <a:avLst/>
          </a:prstGeom>
          <a:noFill/>
          <a:ln>
            <a:noFill/>
          </a:ln>
        </p:spPr>
      </p:pic>
      <p:sp>
        <p:nvSpPr>
          <p:cNvPr id="116" name="Google Shape;11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t>Does Chain of Thought Solve the Problem?</a:t>
            </a:r>
            <a:endParaRPr sz="3020"/>
          </a:p>
        </p:txBody>
      </p:sp>
      <p:sp>
        <p:nvSpPr>
          <p:cNvPr id="117" name="Google Shape;11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body" idx="1"/>
          </p:nvPr>
        </p:nvSpPr>
        <p:spPr>
          <a:xfrm>
            <a:off x="967950" y="1793525"/>
            <a:ext cx="7504500" cy="180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700"/>
              <a:t>“The concentration increased from</a:t>
            </a:r>
            <a:endParaRPr sz="3700"/>
          </a:p>
          <a:p>
            <a:pPr marL="0" lvl="0" indent="0" algn="l" rtl="0">
              <a:spcBef>
                <a:spcPts val="1200"/>
              </a:spcBef>
              <a:spcAft>
                <a:spcPts val="1200"/>
              </a:spcAft>
              <a:buNone/>
            </a:pPr>
            <a:r>
              <a:rPr lang="en" sz="3700"/>
              <a:t> 0.45 M to 3 × 10</a:t>
            </a:r>
            <a:r>
              <a:rPr lang="en" sz="3700" baseline="30000"/>
              <a:t>−3</a:t>
            </a:r>
            <a:r>
              <a:rPr lang="en" sz="3700"/>
              <a:t> M.”</a:t>
            </a:r>
            <a:endParaRPr sz="3700"/>
          </a:p>
        </p:txBody>
      </p:sp>
      <p:pic>
        <p:nvPicPr>
          <p:cNvPr id="123" name="Google Shape;123;p19" title="OpenAI-black-monoblossom.png"/>
          <p:cNvPicPr preferRelativeResize="0"/>
          <p:nvPr/>
        </p:nvPicPr>
        <p:blipFill>
          <a:blip r:embed="rId4">
            <a:alphaModFix/>
          </a:blip>
          <a:stretch>
            <a:fillRect/>
          </a:stretch>
        </p:blipFill>
        <p:spPr>
          <a:xfrm>
            <a:off x="8108247" y="3137388"/>
            <a:ext cx="912900" cy="912925"/>
          </a:xfrm>
          <a:prstGeom prst="rect">
            <a:avLst/>
          </a:prstGeom>
          <a:noFill/>
          <a:ln>
            <a:noFill/>
          </a:ln>
        </p:spPr>
      </p:pic>
      <p:cxnSp>
        <p:nvCxnSpPr>
          <p:cNvPr id="124" name="Google Shape;124;p19"/>
          <p:cNvCxnSpPr/>
          <p:nvPr/>
        </p:nvCxnSpPr>
        <p:spPr>
          <a:xfrm>
            <a:off x="5128237" y="1747050"/>
            <a:ext cx="2029800" cy="1022700"/>
          </a:xfrm>
          <a:prstGeom prst="straightConnector1">
            <a:avLst/>
          </a:prstGeom>
          <a:noFill/>
          <a:ln w="38100" cap="flat" cmpd="sng">
            <a:solidFill>
              <a:srgbClr val="E06666"/>
            </a:solidFill>
            <a:prstDash val="solid"/>
            <a:round/>
            <a:headEnd type="none" w="med" len="med"/>
            <a:tailEnd type="none" w="med" len="med"/>
          </a:ln>
        </p:spPr>
      </p:cxnSp>
      <p:sp>
        <p:nvSpPr>
          <p:cNvPr id="125" name="Google Shape;125;p19"/>
          <p:cNvSpPr txBox="1">
            <a:spLocks noGrp="1"/>
          </p:cNvSpPr>
          <p:nvPr>
            <p:ph type="body" idx="1"/>
          </p:nvPr>
        </p:nvSpPr>
        <p:spPr>
          <a:xfrm>
            <a:off x="4891525" y="1062050"/>
            <a:ext cx="2503200" cy="824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3700">
                <a:solidFill>
                  <a:srgbClr val="E06666"/>
                </a:solidFill>
              </a:rPr>
              <a:t>decreased</a:t>
            </a:r>
            <a:endParaRPr sz="3700">
              <a:solidFill>
                <a:srgbClr val="E06666"/>
              </a:solidFill>
            </a:endParaRPr>
          </a:p>
        </p:txBody>
      </p:sp>
      <p:sp>
        <p:nvSpPr>
          <p:cNvPr id="126" name="Google Shape;12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t>When Numbers Appear in Scientific Text</a:t>
            </a:r>
            <a:endParaRPr sz="3020"/>
          </a:p>
        </p:txBody>
      </p:sp>
      <p:sp>
        <p:nvSpPr>
          <p:cNvPr id="128" name="Google Shape;128;p19"/>
          <p:cNvSpPr txBox="1"/>
          <p:nvPr/>
        </p:nvSpPr>
        <p:spPr>
          <a:xfrm>
            <a:off x="3972625" y="3315300"/>
            <a:ext cx="4341000" cy="55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20">
                <a:solidFill>
                  <a:srgbClr val="666666"/>
                </a:solidFill>
              </a:rPr>
              <a:t>— generated by ChatGPT 5.2</a:t>
            </a:r>
            <a:endParaRPr sz="2420">
              <a:solidFill>
                <a:srgbClr val="666666"/>
              </a:solidFill>
            </a:endParaRPr>
          </a:p>
        </p:txBody>
      </p:sp>
      <p:sp>
        <p:nvSpPr>
          <p:cNvPr id="129" name="Google Shape;129;p19"/>
          <p:cNvSpPr txBox="1"/>
          <p:nvPr/>
        </p:nvSpPr>
        <p:spPr>
          <a:xfrm>
            <a:off x="1984909" y="3948852"/>
            <a:ext cx="5174182" cy="1107965"/>
          </a:xfrm>
          <a:prstGeom prst="rect">
            <a:avLst/>
          </a:prstGeom>
          <a:solidFill>
            <a:srgbClr val="FF99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dirty="0"/>
              <a:t>CoT is not enough - we need </a:t>
            </a:r>
          </a:p>
          <a:p>
            <a:pPr marL="0" lvl="0" indent="0" algn="l" rtl="0">
              <a:spcBef>
                <a:spcPts val="0"/>
              </a:spcBef>
              <a:spcAft>
                <a:spcPts val="0"/>
              </a:spcAft>
              <a:buNone/>
            </a:pPr>
            <a:r>
              <a:rPr lang="en" sz="3000" dirty="0"/>
              <a:t>“always-on” numeracy</a:t>
            </a:r>
            <a:endParaRPr sz="3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p:nvPr/>
        </p:nvSpPr>
        <p:spPr>
          <a:xfrm rot="2740193">
            <a:off x="6742983" y="3906641"/>
            <a:ext cx="344738" cy="402020"/>
          </a:xfrm>
          <a:prstGeom prst="rect">
            <a:avLst/>
          </a:prstGeom>
          <a:solidFill>
            <a:schemeClr val="lt1"/>
          </a:solidFill>
          <a:ln>
            <a:noFill/>
          </a:ln>
        </p:spPr>
        <p:txBody>
          <a:bodyPr spcFirstLastPara="1" wrap="square" lIns="66300" tIns="66300" rIns="66300" bIns="66300" anchor="t" anchorCtr="0">
            <a:spAutoFit/>
          </a:bodyPr>
          <a:lstStyle/>
          <a:p>
            <a:pPr marL="0" lvl="0" indent="0" algn="l" rtl="0">
              <a:spcBef>
                <a:spcPts val="0"/>
              </a:spcBef>
              <a:spcAft>
                <a:spcPts val="0"/>
              </a:spcAft>
              <a:buNone/>
            </a:pPr>
            <a:r>
              <a:rPr lang="en" sz="1740">
                <a:solidFill>
                  <a:schemeClr val="dk2"/>
                </a:solidFill>
              </a:rPr>
              <a:t>or</a:t>
            </a:r>
            <a:endParaRPr sz="1740">
              <a:solidFill>
                <a:schemeClr val="dk2"/>
              </a:solidFill>
            </a:endParaRPr>
          </a:p>
        </p:txBody>
      </p:sp>
      <p:sp>
        <p:nvSpPr>
          <p:cNvPr id="135" name="Google Shape;135;p20"/>
          <p:cNvSpPr txBox="1"/>
          <p:nvPr/>
        </p:nvSpPr>
        <p:spPr>
          <a:xfrm rot="2740408">
            <a:off x="7195201" y="3939974"/>
            <a:ext cx="505333" cy="401805"/>
          </a:xfrm>
          <a:prstGeom prst="rect">
            <a:avLst/>
          </a:prstGeom>
          <a:solidFill>
            <a:schemeClr val="lt1"/>
          </a:solidFill>
          <a:ln>
            <a:noFill/>
          </a:ln>
        </p:spPr>
        <p:txBody>
          <a:bodyPr spcFirstLastPara="1" wrap="square" lIns="66300" tIns="66300" rIns="66300" bIns="66300" anchor="t" anchorCtr="0">
            <a:spAutoFit/>
          </a:bodyPr>
          <a:lstStyle/>
          <a:p>
            <a:pPr marL="0" lvl="0" indent="0" algn="l" rtl="0">
              <a:spcBef>
                <a:spcPts val="0"/>
              </a:spcBef>
              <a:spcAft>
                <a:spcPts val="0"/>
              </a:spcAft>
              <a:buNone/>
            </a:pPr>
            <a:r>
              <a:rPr lang="en" sz="1740">
                <a:solidFill>
                  <a:schemeClr val="dk2"/>
                </a:solidFill>
              </a:rPr>
              <a:t>580</a:t>
            </a:r>
            <a:endParaRPr sz="1740">
              <a:solidFill>
                <a:schemeClr val="dk2"/>
              </a:solidFill>
            </a:endParaRPr>
          </a:p>
        </p:txBody>
      </p:sp>
      <p:sp>
        <p:nvSpPr>
          <p:cNvPr id="136" name="Google Shape;136;p20"/>
          <p:cNvSpPr txBox="1"/>
          <p:nvPr/>
        </p:nvSpPr>
        <p:spPr>
          <a:xfrm rot="2741188">
            <a:off x="7825419" y="3865691"/>
            <a:ext cx="230180" cy="402020"/>
          </a:xfrm>
          <a:prstGeom prst="rect">
            <a:avLst/>
          </a:prstGeom>
          <a:solidFill>
            <a:schemeClr val="lt1"/>
          </a:solidFill>
          <a:ln>
            <a:noFill/>
          </a:ln>
        </p:spPr>
        <p:txBody>
          <a:bodyPr spcFirstLastPara="1" wrap="square" lIns="66300" tIns="66300" rIns="66300" bIns="66300" anchor="t" anchorCtr="0">
            <a:spAutoFit/>
          </a:bodyPr>
          <a:lstStyle/>
          <a:p>
            <a:pPr marL="0" lvl="0" indent="0" algn="l" rtl="0">
              <a:spcBef>
                <a:spcPts val="0"/>
              </a:spcBef>
              <a:spcAft>
                <a:spcPts val="0"/>
              </a:spcAft>
              <a:buNone/>
            </a:pPr>
            <a:r>
              <a:rPr lang="en" sz="1740">
                <a:solidFill>
                  <a:schemeClr val="dk2"/>
                </a:solidFill>
              </a:rPr>
              <a:t>?</a:t>
            </a:r>
            <a:endParaRPr sz="1740">
              <a:solidFill>
                <a:schemeClr val="dk2"/>
              </a:solidFill>
            </a:endParaRPr>
          </a:p>
        </p:txBody>
      </p:sp>
      <p:sp>
        <p:nvSpPr>
          <p:cNvPr id="137" name="Google Shape;137;p20"/>
          <p:cNvSpPr txBox="1"/>
          <p:nvPr/>
        </p:nvSpPr>
        <p:spPr>
          <a:xfrm rot="2741188">
            <a:off x="3220303" y="3865691"/>
            <a:ext cx="230180" cy="402020"/>
          </a:xfrm>
          <a:prstGeom prst="rect">
            <a:avLst/>
          </a:prstGeom>
          <a:solidFill>
            <a:schemeClr val="lt1"/>
          </a:solidFill>
          <a:ln>
            <a:noFill/>
          </a:ln>
        </p:spPr>
        <p:txBody>
          <a:bodyPr spcFirstLastPara="1" wrap="square" lIns="66300" tIns="66300" rIns="66300" bIns="66300" anchor="t" anchorCtr="0">
            <a:spAutoFit/>
          </a:bodyPr>
          <a:lstStyle/>
          <a:p>
            <a:pPr marL="0" lvl="0" indent="0" algn="l" rtl="0">
              <a:spcBef>
                <a:spcPts val="0"/>
              </a:spcBef>
              <a:spcAft>
                <a:spcPts val="0"/>
              </a:spcAft>
              <a:buNone/>
            </a:pPr>
            <a:r>
              <a:rPr lang="en" sz="1740">
                <a:solidFill>
                  <a:schemeClr val="dk2"/>
                </a:solidFill>
              </a:rPr>
              <a:t>5</a:t>
            </a:r>
            <a:endParaRPr sz="1740">
              <a:solidFill>
                <a:schemeClr val="dk2"/>
              </a:solidFill>
            </a:endParaRPr>
          </a:p>
        </p:txBody>
      </p:sp>
      <p:sp>
        <p:nvSpPr>
          <p:cNvPr id="138" name="Google Shape;138;p20"/>
          <p:cNvSpPr txBox="1"/>
          <p:nvPr/>
        </p:nvSpPr>
        <p:spPr>
          <a:xfrm rot="2741188">
            <a:off x="3737940" y="3865691"/>
            <a:ext cx="230180" cy="402020"/>
          </a:xfrm>
          <a:prstGeom prst="rect">
            <a:avLst/>
          </a:prstGeom>
          <a:solidFill>
            <a:schemeClr val="lt1"/>
          </a:solidFill>
          <a:ln>
            <a:noFill/>
          </a:ln>
        </p:spPr>
        <p:txBody>
          <a:bodyPr spcFirstLastPara="1" wrap="square" lIns="66300" tIns="66300" rIns="66300" bIns="66300" anchor="t" anchorCtr="0">
            <a:spAutoFit/>
          </a:bodyPr>
          <a:lstStyle/>
          <a:p>
            <a:pPr marL="0" lvl="0" indent="0" algn="l" rtl="0">
              <a:spcBef>
                <a:spcPts val="0"/>
              </a:spcBef>
              <a:spcAft>
                <a:spcPts val="0"/>
              </a:spcAft>
              <a:buNone/>
            </a:pPr>
            <a:r>
              <a:rPr lang="en" sz="1740">
                <a:solidFill>
                  <a:schemeClr val="dk2"/>
                </a:solidFill>
              </a:rPr>
              <a:t>.</a:t>
            </a:r>
            <a:endParaRPr sz="1740">
              <a:solidFill>
                <a:schemeClr val="dk2"/>
              </a:solidFill>
            </a:endParaRPr>
          </a:p>
        </p:txBody>
      </p:sp>
      <p:sp>
        <p:nvSpPr>
          <p:cNvPr id="139" name="Google Shape;139;p20"/>
          <p:cNvSpPr txBox="1"/>
          <p:nvPr/>
        </p:nvSpPr>
        <p:spPr>
          <a:xfrm rot="2741188">
            <a:off x="4221904" y="3865691"/>
            <a:ext cx="230180" cy="402020"/>
          </a:xfrm>
          <a:prstGeom prst="rect">
            <a:avLst/>
          </a:prstGeom>
          <a:solidFill>
            <a:schemeClr val="lt1"/>
          </a:solidFill>
          <a:ln>
            <a:noFill/>
          </a:ln>
        </p:spPr>
        <p:txBody>
          <a:bodyPr spcFirstLastPara="1" wrap="square" lIns="66300" tIns="66300" rIns="66300" bIns="66300" anchor="t" anchorCtr="0">
            <a:spAutoFit/>
          </a:bodyPr>
          <a:lstStyle/>
          <a:p>
            <a:pPr marL="0" lvl="0" indent="0" algn="l" rtl="0">
              <a:spcBef>
                <a:spcPts val="0"/>
              </a:spcBef>
              <a:spcAft>
                <a:spcPts val="0"/>
              </a:spcAft>
              <a:buNone/>
            </a:pPr>
            <a:r>
              <a:rPr lang="en" sz="1740">
                <a:solidFill>
                  <a:schemeClr val="dk2"/>
                </a:solidFill>
              </a:rPr>
              <a:t>7</a:t>
            </a:r>
            <a:endParaRPr sz="1740">
              <a:solidFill>
                <a:schemeClr val="dk2"/>
              </a:solidFill>
            </a:endParaRPr>
          </a:p>
        </p:txBody>
      </p:sp>
      <p:sp>
        <p:nvSpPr>
          <p:cNvPr id="140" name="Google Shape;140;p20"/>
          <p:cNvSpPr txBox="1"/>
          <p:nvPr/>
        </p:nvSpPr>
        <p:spPr>
          <a:xfrm rot="2741188">
            <a:off x="4705868" y="3865691"/>
            <a:ext cx="230180" cy="402020"/>
          </a:xfrm>
          <a:prstGeom prst="rect">
            <a:avLst/>
          </a:prstGeom>
          <a:solidFill>
            <a:schemeClr val="lt1"/>
          </a:solidFill>
          <a:ln>
            <a:noFill/>
          </a:ln>
        </p:spPr>
        <p:txBody>
          <a:bodyPr spcFirstLastPara="1" wrap="square" lIns="66300" tIns="66300" rIns="66300" bIns="66300" anchor="t" anchorCtr="0">
            <a:spAutoFit/>
          </a:bodyPr>
          <a:lstStyle/>
          <a:p>
            <a:pPr marL="0" lvl="0" indent="0" algn="l" rtl="0">
              <a:spcBef>
                <a:spcPts val="0"/>
              </a:spcBef>
              <a:spcAft>
                <a:spcPts val="0"/>
              </a:spcAft>
              <a:buNone/>
            </a:pPr>
            <a:r>
              <a:rPr lang="en" sz="1740">
                <a:solidFill>
                  <a:schemeClr val="dk2"/>
                </a:solidFill>
              </a:rPr>
              <a:t>*</a:t>
            </a:r>
            <a:endParaRPr sz="1740">
              <a:solidFill>
                <a:schemeClr val="dk2"/>
              </a:solidFill>
            </a:endParaRPr>
          </a:p>
        </p:txBody>
      </p:sp>
      <p:sp>
        <p:nvSpPr>
          <p:cNvPr id="141" name="Google Shape;141;p20"/>
          <p:cNvSpPr txBox="1"/>
          <p:nvPr/>
        </p:nvSpPr>
        <p:spPr>
          <a:xfrm rot="2741146">
            <a:off x="5165758" y="3922841"/>
            <a:ext cx="389927" cy="402020"/>
          </a:xfrm>
          <a:prstGeom prst="rect">
            <a:avLst/>
          </a:prstGeom>
          <a:solidFill>
            <a:schemeClr val="lt1"/>
          </a:solidFill>
          <a:ln>
            <a:noFill/>
          </a:ln>
        </p:spPr>
        <p:txBody>
          <a:bodyPr spcFirstLastPara="1" wrap="square" lIns="66300" tIns="66300" rIns="66300" bIns="66300" anchor="t" anchorCtr="0">
            <a:spAutoFit/>
          </a:bodyPr>
          <a:lstStyle/>
          <a:p>
            <a:pPr marL="0" lvl="0" indent="0" algn="l" rtl="0">
              <a:spcBef>
                <a:spcPts val="0"/>
              </a:spcBef>
              <a:spcAft>
                <a:spcPts val="0"/>
              </a:spcAft>
              <a:buNone/>
            </a:pPr>
            <a:r>
              <a:rPr lang="en" sz="1740">
                <a:solidFill>
                  <a:schemeClr val="dk2"/>
                </a:solidFill>
              </a:rPr>
              <a:t>10</a:t>
            </a:r>
            <a:endParaRPr sz="1740">
              <a:solidFill>
                <a:schemeClr val="dk2"/>
              </a:solidFill>
            </a:endParaRPr>
          </a:p>
        </p:txBody>
      </p:sp>
      <p:sp>
        <p:nvSpPr>
          <p:cNvPr id="142" name="Google Shape;142;p20"/>
          <p:cNvSpPr txBox="1"/>
          <p:nvPr/>
        </p:nvSpPr>
        <p:spPr>
          <a:xfrm rot="2741188">
            <a:off x="5720448" y="3865691"/>
            <a:ext cx="230180" cy="402020"/>
          </a:xfrm>
          <a:prstGeom prst="rect">
            <a:avLst/>
          </a:prstGeom>
          <a:solidFill>
            <a:schemeClr val="lt1"/>
          </a:solidFill>
          <a:ln>
            <a:noFill/>
          </a:ln>
        </p:spPr>
        <p:txBody>
          <a:bodyPr spcFirstLastPara="1" wrap="square" lIns="66300" tIns="66300" rIns="66300" bIns="66300" anchor="t" anchorCtr="0">
            <a:spAutoFit/>
          </a:bodyPr>
          <a:lstStyle/>
          <a:p>
            <a:pPr marL="0" lvl="0" indent="0" algn="l" rtl="0">
              <a:spcBef>
                <a:spcPts val="0"/>
              </a:spcBef>
              <a:spcAft>
                <a:spcPts val="0"/>
              </a:spcAft>
              <a:buNone/>
            </a:pPr>
            <a:r>
              <a:rPr lang="en" sz="1740">
                <a:solidFill>
                  <a:schemeClr val="dk2"/>
                </a:solidFill>
              </a:rPr>
              <a:t>^</a:t>
            </a:r>
            <a:endParaRPr sz="1740">
              <a:solidFill>
                <a:schemeClr val="dk2"/>
              </a:solidFill>
            </a:endParaRPr>
          </a:p>
        </p:txBody>
      </p:sp>
      <p:sp>
        <p:nvSpPr>
          <p:cNvPr id="143" name="Google Shape;143;p20"/>
          <p:cNvSpPr txBox="1"/>
          <p:nvPr/>
        </p:nvSpPr>
        <p:spPr>
          <a:xfrm rot="2741188">
            <a:off x="6251554" y="3865691"/>
            <a:ext cx="230180" cy="402020"/>
          </a:xfrm>
          <a:prstGeom prst="rect">
            <a:avLst/>
          </a:prstGeom>
          <a:solidFill>
            <a:schemeClr val="lt1"/>
          </a:solidFill>
          <a:ln>
            <a:noFill/>
          </a:ln>
        </p:spPr>
        <p:txBody>
          <a:bodyPr spcFirstLastPara="1" wrap="square" lIns="66300" tIns="66300" rIns="66300" bIns="66300" anchor="t" anchorCtr="0">
            <a:spAutoFit/>
          </a:bodyPr>
          <a:lstStyle/>
          <a:p>
            <a:pPr marL="0" lvl="0" indent="0" algn="l" rtl="0">
              <a:spcBef>
                <a:spcPts val="0"/>
              </a:spcBef>
              <a:spcAft>
                <a:spcPts val="0"/>
              </a:spcAft>
              <a:buNone/>
            </a:pPr>
            <a:r>
              <a:rPr lang="en" sz="1740">
                <a:solidFill>
                  <a:schemeClr val="dk2"/>
                </a:solidFill>
              </a:rPr>
              <a:t>2</a:t>
            </a:r>
            <a:endParaRPr sz="1740">
              <a:solidFill>
                <a:schemeClr val="dk2"/>
              </a:solidFill>
            </a:endParaRPr>
          </a:p>
        </p:txBody>
      </p:sp>
      <p:sp>
        <p:nvSpPr>
          <p:cNvPr id="144" name="Google Shape;144;p20"/>
          <p:cNvSpPr txBox="1"/>
          <p:nvPr/>
        </p:nvSpPr>
        <p:spPr>
          <a:xfrm rot="2739780">
            <a:off x="1009930" y="4052141"/>
            <a:ext cx="751634" cy="402020"/>
          </a:xfrm>
          <a:prstGeom prst="rect">
            <a:avLst/>
          </a:prstGeom>
          <a:solidFill>
            <a:schemeClr val="lt1"/>
          </a:solidFill>
          <a:ln>
            <a:noFill/>
          </a:ln>
        </p:spPr>
        <p:txBody>
          <a:bodyPr spcFirstLastPara="1" wrap="square" lIns="66300" tIns="66300" rIns="66300" bIns="66300" anchor="t" anchorCtr="0">
            <a:spAutoFit/>
          </a:bodyPr>
          <a:lstStyle/>
          <a:p>
            <a:pPr marL="0" lvl="0" indent="0" algn="l" rtl="0">
              <a:spcBef>
                <a:spcPts val="0"/>
              </a:spcBef>
              <a:spcAft>
                <a:spcPts val="0"/>
              </a:spcAft>
              <a:buNone/>
            </a:pPr>
            <a:r>
              <a:rPr lang="en" sz="1740">
                <a:solidFill>
                  <a:schemeClr val="dk2"/>
                </a:solidFill>
              </a:rPr>
              <a:t>Which</a:t>
            </a:r>
            <a:endParaRPr sz="1740">
              <a:solidFill>
                <a:schemeClr val="dk2"/>
              </a:solidFill>
            </a:endParaRPr>
          </a:p>
        </p:txBody>
      </p:sp>
      <p:sp>
        <p:nvSpPr>
          <p:cNvPr id="145" name="Google Shape;145;p20"/>
          <p:cNvSpPr txBox="1"/>
          <p:nvPr/>
        </p:nvSpPr>
        <p:spPr>
          <a:xfrm rot="2740724">
            <a:off x="1622542" y="3865649"/>
            <a:ext cx="304431" cy="402020"/>
          </a:xfrm>
          <a:prstGeom prst="rect">
            <a:avLst/>
          </a:prstGeom>
          <a:solidFill>
            <a:schemeClr val="lt1"/>
          </a:solidFill>
          <a:ln>
            <a:noFill/>
          </a:ln>
        </p:spPr>
        <p:txBody>
          <a:bodyPr spcFirstLastPara="1" wrap="square" lIns="66300" tIns="66300" rIns="66300" bIns="66300" anchor="t" anchorCtr="0">
            <a:spAutoFit/>
          </a:bodyPr>
          <a:lstStyle/>
          <a:p>
            <a:pPr marL="0" lvl="0" indent="0" algn="l" rtl="0">
              <a:spcBef>
                <a:spcPts val="0"/>
              </a:spcBef>
              <a:spcAft>
                <a:spcPts val="0"/>
              </a:spcAft>
              <a:buNone/>
            </a:pPr>
            <a:r>
              <a:rPr lang="en" sz="1740">
                <a:solidFill>
                  <a:schemeClr val="dk2"/>
                </a:solidFill>
              </a:rPr>
              <a:t>is</a:t>
            </a:r>
            <a:endParaRPr sz="1740">
              <a:solidFill>
                <a:schemeClr val="dk2"/>
              </a:solidFill>
            </a:endParaRPr>
          </a:p>
        </p:txBody>
      </p:sp>
      <p:sp>
        <p:nvSpPr>
          <p:cNvPr id="146" name="Google Shape;146;p20"/>
          <p:cNvSpPr txBox="1"/>
          <p:nvPr/>
        </p:nvSpPr>
        <p:spPr>
          <a:xfrm rot="2739110">
            <a:off x="2035159" y="4052253"/>
            <a:ext cx="708567" cy="401805"/>
          </a:xfrm>
          <a:prstGeom prst="rect">
            <a:avLst/>
          </a:prstGeom>
          <a:solidFill>
            <a:schemeClr val="lt1"/>
          </a:solidFill>
          <a:ln>
            <a:noFill/>
          </a:ln>
        </p:spPr>
        <p:txBody>
          <a:bodyPr spcFirstLastPara="1" wrap="square" lIns="66300" tIns="66300" rIns="66300" bIns="66300" anchor="t" anchorCtr="0">
            <a:spAutoFit/>
          </a:bodyPr>
          <a:lstStyle/>
          <a:p>
            <a:pPr marL="0" lvl="0" indent="0" algn="l" rtl="0">
              <a:spcBef>
                <a:spcPts val="0"/>
              </a:spcBef>
              <a:spcAft>
                <a:spcPts val="0"/>
              </a:spcAft>
              <a:buNone/>
            </a:pPr>
            <a:r>
              <a:rPr lang="en" sz="1740">
                <a:solidFill>
                  <a:schemeClr val="dk2"/>
                </a:solidFill>
              </a:rPr>
              <a:t>larger</a:t>
            </a:r>
            <a:endParaRPr sz="1740">
              <a:solidFill>
                <a:schemeClr val="dk2"/>
              </a:solidFill>
            </a:endParaRPr>
          </a:p>
        </p:txBody>
      </p:sp>
      <p:sp>
        <p:nvSpPr>
          <p:cNvPr id="147" name="Google Shape;147;p20"/>
          <p:cNvSpPr txBox="1"/>
          <p:nvPr/>
        </p:nvSpPr>
        <p:spPr>
          <a:xfrm rot="2741188">
            <a:off x="2770011" y="3865691"/>
            <a:ext cx="230180" cy="402020"/>
          </a:xfrm>
          <a:prstGeom prst="rect">
            <a:avLst/>
          </a:prstGeom>
          <a:solidFill>
            <a:schemeClr val="lt1"/>
          </a:solidFill>
          <a:ln>
            <a:noFill/>
          </a:ln>
        </p:spPr>
        <p:txBody>
          <a:bodyPr spcFirstLastPara="1" wrap="square" lIns="66300" tIns="66300" rIns="66300" bIns="66300" anchor="t" anchorCtr="0">
            <a:spAutoFit/>
          </a:bodyPr>
          <a:lstStyle/>
          <a:p>
            <a:pPr marL="0" lvl="0" indent="0" algn="l" rtl="0">
              <a:spcBef>
                <a:spcPts val="0"/>
              </a:spcBef>
              <a:spcAft>
                <a:spcPts val="0"/>
              </a:spcAft>
              <a:buNone/>
            </a:pPr>
            <a:r>
              <a:rPr lang="en" sz="1740">
                <a:solidFill>
                  <a:schemeClr val="dk2"/>
                </a:solidFill>
              </a:rPr>
              <a:t>,</a:t>
            </a:r>
            <a:endParaRPr sz="1740">
              <a:solidFill>
                <a:schemeClr val="dk2"/>
              </a:solidFill>
            </a:endParaRPr>
          </a:p>
        </p:txBody>
      </p:sp>
      <p:sp>
        <p:nvSpPr>
          <p:cNvPr id="148" name="Google Shape;148;p20"/>
          <p:cNvSpPr/>
          <p:nvPr/>
        </p:nvSpPr>
        <p:spPr>
          <a:xfrm rot="5400000">
            <a:off x="4036930" y="3492161"/>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49" name="Google Shape;149;p20"/>
          <p:cNvSpPr/>
          <p:nvPr/>
        </p:nvSpPr>
        <p:spPr>
          <a:xfrm rot="5400000">
            <a:off x="7618667" y="3492161"/>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50" name="Google Shape;150;p20"/>
          <p:cNvSpPr/>
          <p:nvPr/>
        </p:nvSpPr>
        <p:spPr>
          <a:xfrm rot="5400000">
            <a:off x="4548607" y="3492161"/>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51" name="Google Shape;151;p20"/>
          <p:cNvSpPr/>
          <p:nvPr/>
        </p:nvSpPr>
        <p:spPr>
          <a:xfrm rot="5400000">
            <a:off x="5060284" y="3492161"/>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52" name="Google Shape;152;p20"/>
          <p:cNvSpPr/>
          <p:nvPr/>
        </p:nvSpPr>
        <p:spPr>
          <a:xfrm rot="5400000">
            <a:off x="5571961" y="3492161"/>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53" name="Google Shape;153;p20"/>
          <p:cNvSpPr/>
          <p:nvPr/>
        </p:nvSpPr>
        <p:spPr>
          <a:xfrm rot="5400000">
            <a:off x="6083637" y="3492161"/>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54" name="Google Shape;154;p20"/>
          <p:cNvSpPr/>
          <p:nvPr/>
        </p:nvSpPr>
        <p:spPr>
          <a:xfrm rot="5400000">
            <a:off x="6595314" y="3492161"/>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55" name="Google Shape;155;p20"/>
          <p:cNvSpPr/>
          <p:nvPr/>
        </p:nvSpPr>
        <p:spPr>
          <a:xfrm rot="5400000">
            <a:off x="7106991" y="3492161"/>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56" name="Google Shape;156;p20"/>
          <p:cNvSpPr/>
          <p:nvPr/>
        </p:nvSpPr>
        <p:spPr>
          <a:xfrm rot="5400000">
            <a:off x="3525254" y="3492161"/>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57" name="Google Shape;157;p20"/>
          <p:cNvSpPr/>
          <p:nvPr/>
        </p:nvSpPr>
        <p:spPr>
          <a:xfrm rot="5400000">
            <a:off x="3013577" y="3492161"/>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58" name="Google Shape;158;p20"/>
          <p:cNvSpPr/>
          <p:nvPr/>
        </p:nvSpPr>
        <p:spPr>
          <a:xfrm rot="5400000">
            <a:off x="2501900" y="3492161"/>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59" name="Google Shape;159;p20"/>
          <p:cNvSpPr/>
          <p:nvPr/>
        </p:nvSpPr>
        <p:spPr>
          <a:xfrm rot="5400000">
            <a:off x="1990224" y="3492161"/>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60" name="Google Shape;160;p20"/>
          <p:cNvSpPr/>
          <p:nvPr/>
        </p:nvSpPr>
        <p:spPr>
          <a:xfrm rot="5400000">
            <a:off x="1478547" y="3492161"/>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61" name="Google Shape;161;p20"/>
          <p:cNvSpPr/>
          <p:nvPr/>
        </p:nvSpPr>
        <p:spPr>
          <a:xfrm rot="5400000">
            <a:off x="966870" y="3492161"/>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62" name="Google Shape;162;p20"/>
          <p:cNvSpPr/>
          <p:nvPr/>
        </p:nvSpPr>
        <p:spPr>
          <a:xfrm rot="5400000">
            <a:off x="4036930" y="2727087"/>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63" name="Google Shape;163;p20"/>
          <p:cNvSpPr/>
          <p:nvPr/>
        </p:nvSpPr>
        <p:spPr>
          <a:xfrm rot="5400000">
            <a:off x="7618667" y="2727087"/>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64" name="Google Shape;164;p20"/>
          <p:cNvSpPr/>
          <p:nvPr/>
        </p:nvSpPr>
        <p:spPr>
          <a:xfrm rot="5400000">
            <a:off x="4548607" y="2727087"/>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65" name="Google Shape;165;p20"/>
          <p:cNvSpPr/>
          <p:nvPr/>
        </p:nvSpPr>
        <p:spPr>
          <a:xfrm rot="5400000">
            <a:off x="5060284" y="2727087"/>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66" name="Google Shape;166;p20"/>
          <p:cNvSpPr/>
          <p:nvPr/>
        </p:nvSpPr>
        <p:spPr>
          <a:xfrm rot="5400000">
            <a:off x="5571961" y="2727087"/>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67" name="Google Shape;167;p20"/>
          <p:cNvSpPr/>
          <p:nvPr/>
        </p:nvSpPr>
        <p:spPr>
          <a:xfrm rot="5400000">
            <a:off x="6083637" y="2727087"/>
            <a:ext cx="602100" cy="169200"/>
          </a:xfrm>
          <a:prstGeom prst="rect">
            <a:avLst/>
          </a:prstGeom>
          <a:solidFill>
            <a:srgbClr val="6D9EEB"/>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68" name="Google Shape;168;p20"/>
          <p:cNvSpPr/>
          <p:nvPr/>
        </p:nvSpPr>
        <p:spPr>
          <a:xfrm rot="5400000">
            <a:off x="6595314" y="2727087"/>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69" name="Google Shape;169;p20"/>
          <p:cNvSpPr/>
          <p:nvPr/>
        </p:nvSpPr>
        <p:spPr>
          <a:xfrm rot="5400000">
            <a:off x="7106991" y="2727087"/>
            <a:ext cx="602100" cy="169200"/>
          </a:xfrm>
          <a:prstGeom prst="rect">
            <a:avLst/>
          </a:prstGeom>
          <a:solidFill>
            <a:srgbClr val="6D9EEB"/>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70" name="Google Shape;170;p20"/>
          <p:cNvSpPr/>
          <p:nvPr/>
        </p:nvSpPr>
        <p:spPr>
          <a:xfrm rot="5400000">
            <a:off x="3525254" y="2727087"/>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71" name="Google Shape;171;p20"/>
          <p:cNvSpPr/>
          <p:nvPr/>
        </p:nvSpPr>
        <p:spPr>
          <a:xfrm rot="5400000">
            <a:off x="3013577" y="2727087"/>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72" name="Google Shape;172;p20"/>
          <p:cNvSpPr/>
          <p:nvPr/>
        </p:nvSpPr>
        <p:spPr>
          <a:xfrm rot="5400000">
            <a:off x="2501900" y="2727087"/>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73" name="Google Shape;173;p20"/>
          <p:cNvSpPr/>
          <p:nvPr/>
        </p:nvSpPr>
        <p:spPr>
          <a:xfrm rot="5400000">
            <a:off x="1990224" y="2727087"/>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74" name="Google Shape;174;p20"/>
          <p:cNvSpPr/>
          <p:nvPr/>
        </p:nvSpPr>
        <p:spPr>
          <a:xfrm rot="5400000">
            <a:off x="1478547" y="2727087"/>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75" name="Google Shape;175;p20"/>
          <p:cNvSpPr/>
          <p:nvPr/>
        </p:nvSpPr>
        <p:spPr>
          <a:xfrm rot="5400000">
            <a:off x="966870" y="2727087"/>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76" name="Google Shape;176;p20"/>
          <p:cNvSpPr/>
          <p:nvPr/>
        </p:nvSpPr>
        <p:spPr>
          <a:xfrm rot="5400000">
            <a:off x="4036930" y="1938552"/>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77" name="Google Shape;177;p20"/>
          <p:cNvSpPr/>
          <p:nvPr/>
        </p:nvSpPr>
        <p:spPr>
          <a:xfrm rot="5400000">
            <a:off x="7618667" y="1938552"/>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78" name="Google Shape;178;p20"/>
          <p:cNvSpPr/>
          <p:nvPr/>
        </p:nvSpPr>
        <p:spPr>
          <a:xfrm rot="5400000">
            <a:off x="4548607" y="1938552"/>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79" name="Google Shape;179;p20"/>
          <p:cNvSpPr/>
          <p:nvPr/>
        </p:nvSpPr>
        <p:spPr>
          <a:xfrm rot="5400000">
            <a:off x="5060284" y="1938552"/>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80" name="Google Shape;180;p20"/>
          <p:cNvSpPr/>
          <p:nvPr/>
        </p:nvSpPr>
        <p:spPr>
          <a:xfrm rot="5400000">
            <a:off x="5571961" y="1938552"/>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81" name="Google Shape;181;p20"/>
          <p:cNvSpPr/>
          <p:nvPr/>
        </p:nvSpPr>
        <p:spPr>
          <a:xfrm rot="5400000">
            <a:off x="6083637" y="1938552"/>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82" name="Google Shape;182;p20"/>
          <p:cNvSpPr/>
          <p:nvPr/>
        </p:nvSpPr>
        <p:spPr>
          <a:xfrm rot="5400000">
            <a:off x="6595314" y="1938552"/>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83" name="Google Shape;183;p20"/>
          <p:cNvSpPr/>
          <p:nvPr/>
        </p:nvSpPr>
        <p:spPr>
          <a:xfrm rot="5400000">
            <a:off x="7106991" y="1938552"/>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84" name="Google Shape;184;p20"/>
          <p:cNvSpPr/>
          <p:nvPr/>
        </p:nvSpPr>
        <p:spPr>
          <a:xfrm rot="5400000">
            <a:off x="3525254" y="1938552"/>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85" name="Google Shape;185;p20"/>
          <p:cNvSpPr/>
          <p:nvPr/>
        </p:nvSpPr>
        <p:spPr>
          <a:xfrm rot="5400000">
            <a:off x="3013577" y="1938552"/>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86" name="Google Shape;186;p20"/>
          <p:cNvSpPr/>
          <p:nvPr/>
        </p:nvSpPr>
        <p:spPr>
          <a:xfrm rot="5400000">
            <a:off x="2501900" y="1938552"/>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87" name="Google Shape;187;p20"/>
          <p:cNvSpPr/>
          <p:nvPr/>
        </p:nvSpPr>
        <p:spPr>
          <a:xfrm rot="5400000">
            <a:off x="1990224" y="1938552"/>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88" name="Google Shape;188;p20"/>
          <p:cNvSpPr/>
          <p:nvPr/>
        </p:nvSpPr>
        <p:spPr>
          <a:xfrm rot="5400000">
            <a:off x="1478547" y="1938552"/>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89" name="Google Shape;189;p20"/>
          <p:cNvSpPr/>
          <p:nvPr/>
        </p:nvSpPr>
        <p:spPr>
          <a:xfrm rot="5400000">
            <a:off x="966870" y="1938552"/>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90" name="Google Shape;190;p20"/>
          <p:cNvSpPr/>
          <p:nvPr/>
        </p:nvSpPr>
        <p:spPr>
          <a:xfrm rot="5400000">
            <a:off x="4036930" y="1150018"/>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91" name="Google Shape;191;p20"/>
          <p:cNvSpPr/>
          <p:nvPr/>
        </p:nvSpPr>
        <p:spPr>
          <a:xfrm rot="5400000">
            <a:off x="7618667" y="1150018"/>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92" name="Google Shape;192;p20"/>
          <p:cNvSpPr/>
          <p:nvPr/>
        </p:nvSpPr>
        <p:spPr>
          <a:xfrm rot="5400000">
            <a:off x="4548607" y="1150018"/>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93" name="Google Shape;193;p20"/>
          <p:cNvSpPr/>
          <p:nvPr/>
        </p:nvSpPr>
        <p:spPr>
          <a:xfrm rot="5400000">
            <a:off x="5060284" y="1150018"/>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94" name="Google Shape;194;p20"/>
          <p:cNvSpPr/>
          <p:nvPr/>
        </p:nvSpPr>
        <p:spPr>
          <a:xfrm rot="5400000">
            <a:off x="5571961" y="1150018"/>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95" name="Google Shape;195;p20"/>
          <p:cNvSpPr/>
          <p:nvPr/>
        </p:nvSpPr>
        <p:spPr>
          <a:xfrm rot="5400000">
            <a:off x="6083637" y="1150018"/>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96" name="Google Shape;196;p20"/>
          <p:cNvSpPr/>
          <p:nvPr/>
        </p:nvSpPr>
        <p:spPr>
          <a:xfrm rot="5400000">
            <a:off x="6595314" y="1150018"/>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97" name="Google Shape;197;p20"/>
          <p:cNvSpPr/>
          <p:nvPr/>
        </p:nvSpPr>
        <p:spPr>
          <a:xfrm rot="5400000">
            <a:off x="7106991" y="1150018"/>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98" name="Google Shape;198;p20"/>
          <p:cNvSpPr/>
          <p:nvPr/>
        </p:nvSpPr>
        <p:spPr>
          <a:xfrm rot="5400000">
            <a:off x="3525254" y="1150018"/>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199" name="Google Shape;199;p20"/>
          <p:cNvSpPr/>
          <p:nvPr/>
        </p:nvSpPr>
        <p:spPr>
          <a:xfrm rot="5400000">
            <a:off x="3013577" y="1150018"/>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200" name="Google Shape;200;p20"/>
          <p:cNvSpPr/>
          <p:nvPr/>
        </p:nvSpPr>
        <p:spPr>
          <a:xfrm rot="5400000">
            <a:off x="2501900" y="1150018"/>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201" name="Google Shape;201;p20"/>
          <p:cNvSpPr/>
          <p:nvPr/>
        </p:nvSpPr>
        <p:spPr>
          <a:xfrm rot="5400000">
            <a:off x="1990224" y="1150018"/>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202" name="Google Shape;202;p20"/>
          <p:cNvSpPr/>
          <p:nvPr/>
        </p:nvSpPr>
        <p:spPr>
          <a:xfrm rot="5400000">
            <a:off x="1478547" y="1150018"/>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203" name="Google Shape;203;p20"/>
          <p:cNvSpPr/>
          <p:nvPr/>
        </p:nvSpPr>
        <p:spPr>
          <a:xfrm rot="5400000">
            <a:off x="966870" y="1150018"/>
            <a:ext cx="602100" cy="169200"/>
          </a:xfrm>
          <a:prstGeom prst="rect">
            <a:avLst/>
          </a:prstGeom>
          <a:solidFill>
            <a:srgbClr val="B7B7B7"/>
          </a:solidFill>
          <a:ln w="10100" cap="flat" cmpd="sng">
            <a:solidFill>
              <a:schemeClr val="lt1"/>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2547"/>
          </a:p>
        </p:txBody>
      </p:sp>
      <p:sp>
        <p:nvSpPr>
          <p:cNvPr id="204" name="Google Shape;204;p20"/>
          <p:cNvSpPr/>
          <p:nvPr/>
        </p:nvSpPr>
        <p:spPr>
          <a:xfrm rot="-5400000">
            <a:off x="4779407" y="2834682"/>
            <a:ext cx="192600" cy="3008700"/>
          </a:xfrm>
          <a:prstGeom prst="leftBrace">
            <a:avLst>
              <a:gd name="adj1" fmla="val 50000"/>
              <a:gd name="adj2" fmla="val 50000"/>
            </a:avLst>
          </a:prstGeom>
          <a:noFill/>
          <a:ln w="10100" cap="flat" cmpd="sng">
            <a:solidFill>
              <a:schemeClr val="dk2"/>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1486"/>
          </a:p>
        </p:txBody>
      </p:sp>
      <p:sp>
        <p:nvSpPr>
          <p:cNvPr id="205" name="Google Shape;205;p20"/>
          <p:cNvSpPr txBox="1"/>
          <p:nvPr/>
        </p:nvSpPr>
        <p:spPr>
          <a:xfrm>
            <a:off x="4717130" y="4292715"/>
            <a:ext cx="279900" cy="457500"/>
          </a:xfrm>
          <a:prstGeom prst="rect">
            <a:avLst/>
          </a:prstGeom>
          <a:noFill/>
          <a:ln>
            <a:noFill/>
          </a:ln>
        </p:spPr>
        <p:txBody>
          <a:bodyPr spcFirstLastPara="1" wrap="square" lIns="97075" tIns="97075" rIns="97075" bIns="97075" anchor="t" anchorCtr="0">
            <a:spAutoFit/>
          </a:bodyPr>
          <a:lstStyle/>
          <a:p>
            <a:pPr marL="0" lvl="0" indent="0" algn="l" rtl="0">
              <a:spcBef>
                <a:spcPts val="0"/>
              </a:spcBef>
              <a:spcAft>
                <a:spcPts val="0"/>
              </a:spcAft>
              <a:buNone/>
            </a:pPr>
            <a:r>
              <a:rPr lang="en" sz="1698">
                <a:solidFill>
                  <a:schemeClr val="dk2"/>
                </a:solidFill>
              </a:rPr>
              <a:t>a</a:t>
            </a:r>
            <a:endParaRPr sz="1698">
              <a:solidFill>
                <a:schemeClr val="dk2"/>
              </a:solidFill>
            </a:endParaRPr>
          </a:p>
        </p:txBody>
      </p:sp>
      <p:sp>
        <p:nvSpPr>
          <p:cNvPr id="206" name="Google Shape;206;p20"/>
          <p:cNvSpPr/>
          <p:nvPr/>
        </p:nvSpPr>
        <p:spPr>
          <a:xfrm rot="-5400000">
            <a:off x="7384445" y="4142878"/>
            <a:ext cx="143400" cy="443100"/>
          </a:xfrm>
          <a:prstGeom prst="leftBrace">
            <a:avLst>
              <a:gd name="adj1" fmla="val 50000"/>
              <a:gd name="adj2" fmla="val 50000"/>
            </a:avLst>
          </a:prstGeom>
          <a:noFill/>
          <a:ln w="10100" cap="flat" cmpd="sng">
            <a:solidFill>
              <a:schemeClr val="dk2"/>
            </a:solidFill>
            <a:prstDash val="solid"/>
            <a:round/>
            <a:headEnd type="none" w="sm" len="sm"/>
            <a:tailEnd type="none" w="sm" len="sm"/>
          </a:ln>
        </p:spPr>
        <p:txBody>
          <a:bodyPr spcFirstLastPara="1" wrap="square" lIns="97075" tIns="97075" rIns="97075" bIns="97075" anchor="ctr" anchorCtr="0">
            <a:noAutofit/>
          </a:bodyPr>
          <a:lstStyle/>
          <a:p>
            <a:pPr marL="0" lvl="0" indent="0" algn="ctr" rtl="0">
              <a:spcBef>
                <a:spcPts val="0"/>
              </a:spcBef>
              <a:spcAft>
                <a:spcPts val="0"/>
              </a:spcAft>
              <a:buNone/>
            </a:pPr>
            <a:endParaRPr sz="1486"/>
          </a:p>
        </p:txBody>
      </p:sp>
      <p:sp>
        <p:nvSpPr>
          <p:cNvPr id="207" name="Google Shape;207;p20"/>
          <p:cNvSpPr txBox="1"/>
          <p:nvPr/>
        </p:nvSpPr>
        <p:spPr>
          <a:xfrm>
            <a:off x="7306650" y="4307151"/>
            <a:ext cx="279900" cy="457500"/>
          </a:xfrm>
          <a:prstGeom prst="rect">
            <a:avLst/>
          </a:prstGeom>
          <a:noFill/>
          <a:ln>
            <a:noFill/>
          </a:ln>
        </p:spPr>
        <p:txBody>
          <a:bodyPr spcFirstLastPara="1" wrap="square" lIns="97075" tIns="97075" rIns="97075" bIns="97075" anchor="t" anchorCtr="0">
            <a:spAutoFit/>
          </a:bodyPr>
          <a:lstStyle/>
          <a:p>
            <a:pPr marL="0" lvl="0" indent="0" algn="l" rtl="0">
              <a:spcBef>
                <a:spcPts val="0"/>
              </a:spcBef>
              <a:spcAft>
                <a:spcPts val="0"/>
              </a:spcAft>
              <a:buNone/>
            </a:pPr>
            <a:r>
              <a:rPr lang="en" sz="1698">
                <a:solidFill>
                  <a:schemeClr val="dk2"/>
                </a:solidFill>
              </a:rPr>
              <a:t>b</a:t>
            </a:r>
            <a:endParaRPr sz="1698">
              <a:solidFill>
                <a:schemeClr val="dk2"/>
              </a:solidFill>
            </a:endParaRPr>
          </a:p>
        </p:txBody>
      </p:sp>
      <p:sp>
        <p:nvSpPr>
          <p:cNvPr id="208" name="Google Shape;208;p20"/>
          <p:cNvSpPr txBox="1"/>
          <p:nvPr/>
        </p:nvSpPr>
        <p:spPr>
          <a:xfrm>
            <a:off x="5665220" y="157898"/>
            <a:ext cx="634200" cy="457500"/>
          </a:xfrm>
          <a:prstGeom prst="rect">
            <a:avLst/>
          </a:prstGeom>
          <a:noFill/>
          <a:ln>
            <a:noFill/>
          </a:ln>
        </p:spPr>
        <p:txBody>
          <a:bodyPr spcFirstLastPara="1" wrap="square" lIns="97075" tIns="97075" rIns="97075" bIns="97075" anchor="t" anchorCtr="0">
            <a:spAutoFit/>
          </a:bodyPr>
          <a:lstStyle/>
          <a:p>
            <a:pPr marL="0" lvl="0" indent="0" algn="l" rtl="0">
              <a:spcBef>
                <a:spcPts val="0"/>
              </a:spcBef>
              <a:spcAft>
                <a:spcPts val="0"/>
              </a:spcAft>
              <a:buNone/>
            </a:pPr>
            <a:r>
              <a:rPr lang="en" sz="1698">
                <a:solidFill>
                  <a:srgbClr val="6D9EEB"/>
                </a:solidFill>
              </a:rPr>
              <a:t>9.15</a:t>
            </a:r>
            <a:endParaRPr sz="1698">
              <a:solidFill>
                <a:srgbClr val="6D9EEB"/>
              </a:solidFill>
            </a:endParaRPr>
          </a:p>
        </p:txBody>
      </p:sp>
      <p:sp>
        <p:nvSpPr>
          <p:cNvPr id="209" name="Google Shape;209;p20"/>
          <p:cNvSpPr txBox="1"/>
          <p:nvPr/>
        </p:nvSpPr>
        <p:spPr>
          <a:xfrm>
            <a:off x="6838451" y="147687"/>
            <a:ext cx="634200" cy="457500"/>
          </a:xfrm>
          <a:prstGeom prst="rect">
            <a:avLst/>
          </a:prstGeom>
          <a:noFill/>
          <a:ln>
            <a:noFill/>
          </a:ln>
        </p:spPr>
        <p:txBody>
          <a:bodyPr spcFirstLastPara="1" wrap="square" lIns="97075" tIns="97075" rIns="97075" bIns="97075" anchor="t" anchorCtr="0">
            <a:spAutoFit/>
          </a:bodyPr>
          <a:lstStyle/>
          <a:p>
            <a:pPr marL="0" lvl="0" indent="0" algn="l" rtl="0">
              <a:spcBef>
                <a:spcPts val="0"/>
              </a:spcBef>
              <a:spcAft>
                <a:spcPts val="0"/>
              </a:spcAft>
              <a:buNone/>
            </a:pPr>
            <a:r>
              <a:rPr lang="en" sz="1698">
                <a:solidFill>
                  <a:srgbClr val="6D9EEB"/>
                </a:solidFill>
              </a:rPr>
              <a:t>9.18</a:t>
            </a:r>
            <a:endParaRPr sz="1698">
              <a:solidFill>
                <a:srgbClr val="6D9EEB"/>
              </a:solidFill>
            </a:endParaRPr>
          </a:p>
        </p:txBody>
      </p:sp>
      <p:sp>
        <p:nvSpPr>
          <p:cNvPr id="210" name="Google Shape;210;p20"/>
          <p:cNvSpPr/>
          <p:nvPr/>
        </p:nvSpPr>
        <p:spPr>
          <a:xfrm>
            <a:off x="7149744" y="553777"/>
            <a:ext cx="169114" cy="2287205"/>
          </a:xfrm>
          <a:custGeom>
            <a:avLst/>
            <a:gdLst/>
            <a:ahLst/>
            <a:cxnLst/>
            <a:rect l="l" t="t" r="r" b="b"/>
            <a:pathLst>
              <a:path w="10886" h="78015" extrusionOk="0">
                <a:moveTo>
                  <a:pt x="10886" y="78015"/>
                </a:moveTo>
                <a:cubicBezTo>
                  <a:pt x="9314" y="75294"/>
                  <a:pt x="3265" y="74689"/>
                  <a:pt x="1451" y="61686"/>
                </a:cubicBezTo>
                <a:cubicBezTo>
                  <a:pt x="-363" y="48684"/>
                  <a:pt x="242" y="10281"/>
                  <a:pt x="0" y="0"/>
                </a:cubicBezTo>
              </a:path>
            </a:pathLst>
          </a:custGeom>
          <a:noFill/>
          <a:ln w="20225" cap="flat" cmpd="sng">
            <a:solidFill>
              <a:srgbClr val="6D9EEB"/>
            </a:solidFill>
            <a:prstDash val="solid"/>
            <a:round/>
            <a:headEnd type="none" w="med" len="med"/>
            <a:tailEnd type="stealth" w="med" len="med"/>
          </a:ln>
        </p:spPr>
        <p:txBody>
          <a:bodyPr/>
          <a:lstStyle/>
          <a:p>
            <a:endParaRPr lang="zh-CN" altLang="en-US"/>
          </a:p>
        </p:txBody>
      </p:sp>
      <p:sp>
        <p:nvSpPr>
          <p:cNvPr id="211" name="Google Shape;211;p20"/>
          <p:cNvSpPr/>
          <p:nvPr/>
        </p:nvSpPr>
        <p:spPr>
          <a:xfrm>
            <a:off x="6056363" y="553777"/>
            <a:ext cx="258488" cy="2287205"/>
          </a:xfrm>
          <a:custGeom>
            <a:avLst/>
            <a:gdLst/>
            <a:ahLst/>
            <a:cxnLst/>
            <a:rect l="l" t="t" r="r" b="b"/>
            <a:pathLst>
              <a:path w="10886" h="78015" extrusionOk="0">
                <a:moveTo>
                  <a:pt x="10886" y="78015"/>
                </a:moveTo>
                <a:cubicBezTo>
                  <a:pt x="9314" y="75294"/>
                  <a:pt x="3265" y="74689"/>
                  <a:pt x="1451" y="61686"/>
                </a:cubicBezTo>
                <a:cubicBezTo>
                  <a:pt x="-363" y="48684"/>
                  <a:pt x="242" y="10281"/>
                  <a:pt x="0" y="0"/>
                </a:cubicBezTo>
              </a:path>
            </a:pathLst>
          </a:custGeom>
          <a:noFill/>
          <a:ln w="20225" cap="flat" cmpd="sng">
            <a:solidFill>
              <a:srgbClr val="6D9EEB"/>
            </a:solidFill>
            <a:prstDash val="solid"/>
            <a:round/>
            <a:headEnd type="none" w="med" len="med"/>
            <a:tailEnd type="stealth" w="med" len="med"/>
          </a:ln>
        </p:spPr>
        <p:txBody>
          <a:bodyPr/>
          <a:lstStyle/>
          <a:p>
            <a:endParaRPr lang="zh-CN" altLang="en-US"/>
          </a:p>
        </p:txBody>
      </p:sp>
      <p:sp>
        <p:nvSpPr>
          <p:cNvPr id="212" name="Google Shape;212;p20"/>
          <p:cNvSpPr txBox="1"/>
          <p:nvPr/>
        </p:nvSpPr>
        <p:spPr>
          <a:xfrm>
            <a:off x="6054289" y="553777"/>
            <a:ext cx="1172400" cy="424800"/>
          </a:xfrm>
          <a:prstGeom prst="rect">
            <a:avLst/>
          </a:prstGeom>
          <a:noFill/>
          <a:ln>
            <a:noFill/>
          </a:ln>
        </p:spPr>
        <p:txBody>
          <a:bodyPr spcFirstLastPara="1" wrap="square" lIns="97075" tIns="97075" rIns="97075" bIns="97075" anchor="t" anchorCtr="0">
            <a:spAutoFit/>
          </a:bodyPr>
          <a:lstStyle/>
          <a:p>
            <a:pPr marL="0" lvl="0" indent="0" algn="l" rtl="0">
              <a:spcBef>
                <a:spcPts val="0"/>
              </a:spcBef>
              <a:spcAft>
                <a:spcPts val="0"/>
              </a:spcAft>
              <a:buNone/>
            </a:pPr>
            <a:r>
              <a:rPr lang="en" sz="1486">
                <a:solidFill>
                  <a:srgbClr val="6D9EEB"/>
                </a:solidFill>
              </a:rPr>
              <a:t>log</a:t>
            </a:r>
            <a:r>
              <a:rPr lang="en" sz="1486" baseline="-25000">
                <a:solidFill>
                  <a:srgbClr val="6D9EEB"/>
                </a:solidFill>
              </a:rPr>
              <a:t>2</a:t>
            </a:r>
            <a:r>
              <a:rPr lang="en" sz="1486">
                <a:solidFill>
                  <a:srgbClr val="6D9EEB"/>
                </a:solidFill>
              </a:rPr>
              <a:t> value</a:t>
            </a:r>
            <a:endParaRPr sz="1486" b="1" baseline="-25000">
              <a:solidFill>
                <a:srgbClr val="6D9EEB"/>
              </a:solidFill>
            </a:endParaRPr>
          </a:p>
        </p:txBody>
      </p:sp>
      <p:sp>
        <p:nvSpPr>
          <p:cNvPr id="213" name="Google Shape;213;p20"/>
          <p:cNvSpPr txBox="1"/>
          <p:nvPr/>
        </p:nvSpPr>
        <p:spPr>
          <a:xfrm>
            <a:off x="286400" y="79250"/>
            <a:ext cx="3455400" cy="64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20">
                <a:solidFill>
                  <a:schemeClr val="dk1"/>
                </a:solidFill>
              </a:rPr>
              <a:t>Magnitude Probing</a:t>
            </a:r>
            <a:endParaRPr sz="3020">
              <a:solidFill>
                <a:schemeClr val="dk1"/>
              </a:solidFill>
            </a:endParaRPr>
          </a:p>
        </p:txBody>
      </p:sp>
      <p:sp>
        <p:nvSpPr>
          <p:cNvPr id="214" name="Google Shape;21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
        <p:nvSpPr>
          <p:cNvPr id="215" name="Google Shape;215;p20"/>
          <p:cNvSpPr txBox="1"/>
          <p:nvPr/>
        </p:nvSpPr>
        <p:spPr>
          <a:xfrm>
            <a:off x="1117950" y="4613725"/>
            <a:ext cx="6908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t>probe: hidden states of numerals’ last tokens → log</a:t>
            </a:r>
            <a:r>
              <a:rPr lang="en" sz="2000" baseline="-25000"/>
              <a:t>2</a:t>
            </a:r>
            <a:r>
              <a:rPr lang="en" sz="2000"/>
              <a:t> values</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1"/>
          <p:cNvSpPr txBox="1"/>
          <p:nvPr/>
        </p:nvSpPr>
        <p:spPr>
          <a:xfrm rot="2679618">
            <a:off x="6009061" y="4134755"/>
            <a:ext cx="429363" cy="378449"/>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10</a:t>
            </a:r>
            <a:endParaRPr sz="1639">
              <a:solidFill>
                <a:schemeClr val="dk2"/>
              </a:solidFill>
            </a:endParaRPr>
          </a:p>
        </p:txBody>
      </p:sp>
      <p:sp>
        <p:nvSpPr>
          <p:cNvPr id="221" name="Google Shape;221;p21"/>
          <p:cNvSpPr txBox="1"/>
          <p:nvPr/>
        </p:nvSpPr>
        <p:spPr>
          <a:xfrm rot="2680822">
            <a:off x="6543666" y="4068025"/>
            <a:ext cx="304202" cy="378663"/>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a:t>
            </a:r>
            <a:endParaRPr sz="1639">
              <a:solidFill>
                <a:schemeClr val="dk2"/>
              </a:solidFill>
            </a:endParaRPr>
          </a:p>
        </p:txBody>
      </p:sp>
      <p:sp>
        <p:nvSpPr>
          <p:cNvPr id="222" name="Google Shape;222;p21"/>
          <p:cNvSpPr txBox="1"/>
          <p:nvPr/>
        </p:nvSpPr>
        <p:spPr>
          <a:xfrm rot="2680167">
            <a:off x="7052365" y="4061412"/>
            <a:ext cx="220621" cy="378449"/>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3</a:t>
            </a:r>
            <a:endParaRPr sz="1639">
              <a:solidFill>
                <a:schemeClr val="dk2"/>
              </a:solidFill>
            </a:endParaRPr>
          </a:p>
        </p:txBody>
      </p:sp>
      <p:sp>
        <p:nvSpPr>
          <p:cNvPr id="223" name="Google Shape;223;p21"/>
          <p:cNvSpPr txBox="1"/>
          <p:nvPr/>
        </p:nvSpPr>
        <p:spPr>
          <a:xfrm rot="2680167">
            <a:off x="2585803" y="4061412"/>
            <a:ext cx="220621" cy="378449"/>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0</a:t>
            </a:r>
            <a:endParaRPr sz="1639">
              <a:solidFill>
                <a:schemeClr val="dk2"/>
              </a:solidFill>
            </a:endParaRPr>
          </a:p>
        </p:txBody>
      </p:sp>
      <p:sp>
        <p:nvSpPr>
          <p:cNvPr id="224" name="Google Shape;224;p21"/>
          <p:cNvSpPr txBox="1"/>
          <p:nvPr/>
        </p:nvSpPr>
        <p:spPr>
          <a:xfrm rot="2680167">
            <a:off x="3090786" y="4036322"/>
            <a:ext cx="220621" cy="378449"/>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a:t>
            </a:r>
            <a:endParaRPr sz="1639">
              <a:solidFill>
                <a:schemeClr val="dk2"/>
              </a:solidFill>
            </a:endParaRPr>
          </a:p>
        </p:txBody>
      </p:sp>
      <p:sp>
        <p:nvSpPr>
          <p:cNvPr id="225" name="Google Shape;225;p21"/>
          <p:cNvSpPr txBox="1"/>
          <p:nvPr/>
        </p:nvSpPr>
        <p:spPr>
          <a:xfrm rot="2680315">
            <a:off x="3535907" y="4127099"/>
            <a:ext cx="407512" cy="378449"/>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45</a:t>
            </a:r>
            <a:endParaRPr sz="1639">
              <a:solidFill>
                <a:schemeClr val="dk2"/>
              </a:solidFill>
            </a:endParaRPr>
          </a:p>
        </p:txBody>
      </p:sp>
      <p:sp>
        <p:nvSpPr>
          <p:cNvPr id="226" name="Google Shape;226;p21"/>
          <p:cNvSpPr txBox="1"/>
          <p:nvPr/>
        </p:nvSpPr>
        <p:spPr>
          <a:xfrm rot="2680167">
            <a:off x="4035053" y="4061412"/>
            <a:ext cx="220621" cy="378449"/>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M</a:t>
            </a:r>
            <a:endParaRPr sz="1639">
              <a:solidFill>
                <a:schemeClr val="dk2"/>
              </a:solidFill>
            </a:endParaRPr>
          </a:p>
        </p:txBody>
      </p:sp>
      <p:sp>
        <p:nvSpPr>
          <p:cNvPr id="227" name="Google Shape;227;p21"/>
          <p:cNvSpPr txBox="1"/>
          <p:nvPr/>
        </p:nvSpPr>
        <p:spPr>
          <a:xfrm rot="2678551">
            <a:off x="4485100" y="4115262"/>
            <a:ext cx="373996" cy="378449"/>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to</a:t>
            </a:r>
            <a:endParaRPr sz="1639">
              <a:solidFill>
                <a:schemeClr val="dk2"/>
              </a:solidFill>
            </a:endParaRPr>
          </a:p>
        </p:txBody>
      </p:sp>
      <p:sp>
        <p:nvSpPr>
          <p:cNvPr id="228" name="Google Shape;228;p21"/>
          <p:cNvSpPr txBox="1"/>
          <p:nvPr/>
        </p:nvSpPr>
        <p:spPr>
          <a:xfrm rot="2680167">
            <a:off x="5024832" y="4061412"/>
            <a:ext cx="220621" cy="378449"/>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3</a:t>
            </a:r>
            <a:endParaRPr sz="1639">
              <a:solidFill>
                <a:schemeClr val="dk2"/>
              </a:solidFill>
            </a:endParaRPr>
          </a:p>
        </p:txBody>
      </p:sp>
      <p:sp>
        <p:nvSpPr>
          <p:cNvPr id="229" name="Google Shape;229;p21"/>
          <p:cNvSpPr txBox="1"/>
          <p:nvPr/>
        </p:nvSpPr>
        <p:spPr>
          <a:xfrm rot="2680167">
            <a:off x="5542956" y="4061412"/>
            <a:ext cx="220621" cy="378449"/>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a:t>
            </a:r>
            <a:endParaRPr sz="1639">
              <a:solidFill>
                <a:schemeClr val="dk2"/>
              </a:solidFill>
            </a:endParaRPr>
          </a:p>
        </p:txBody>
      </p:sp>
      <p:sp>
        <p:nvSpPr>
          <p:cNvPr id="230" name="Google Shape;230;p21"/>
          <p:cNvSpPr txBox="1"/>
          <p:nvPr/>
        </p:nvSpPr>
        <p:spPr>
          <a:xfrm rot="2679754">
            <a:off x="433876" y="4237062"/>
            <a:ext cx="720413" cy="378449"/>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The</a:t>
            </a:r>
            <a:endParaRPr sz="1639">
              <a:solidFill>
                <a:schemeClr val="dk2"/>
              </a:solidFill>
            </a:endParaRPr>
          </a:p>
        </p:txBody>
      </p:sp>
      <p:sp>
        <p:nvSpPr>
          <p:cNvPr id="231" name="Google Shape;231;p21"/>
          <p:cNvSpPr txBox="1"/>
          <p:nvPr/>
        </p:nvSpPr>
        <p:spPr>
          <a:xfrm rot="2680350">
            <a:off x="866170" y="4454564"/>
            <a:ext cx="1410277" cy="378449"/>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concentration</a:t>
            </a:r>
            <a:endParaRPr sz="1639">
              <a:solidFill>
                <a:schemeClr val="dk2"/>
              </a:solidFill>
            </a:endParaRPr>
          </a:p>
        </p:txBody>
      </p:sp>
      <p:sp>
        <p:nvSpPr>
          <p:cNvPr id="232" name="Google Shape;232;p21"/>
          <p:cNvSpPr txBox="1"/>
          <p:nvPr/>
        </p:nvSpPr>
        <p:spPr>
          <a:xfrm rot="2678764">
            <a:off x="1413267" y="4383609"/>
            <a:ext cx="1167597" cy="378663"/>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decreased</a:t>
            </a:r>
            <a:endParaRPr sz="1639">
              <a:solidFill>
                <a:schemeClr val="dk2"/>
              </a:solidFill>
            </a:endParaRPr>
          </a:p>
        </p:txBody>
      </p:sp>
      <p:sp>
        <p:nvSpPr>
          <p:cNvPr id="233" name="Google Shape;233;p21"/>
          <p:cNvSpPr txBox="1"/>
          <p:nvPr/>
        </p:nvSpPr>
        <p:spPr>
          <a:xfrm rot="2680925">
            <a:off x="2026974" y="4225806"/>
            <a:ext cx="688167" cy="378449"/>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from</a:t>
            </a:r>
            <a:endParaRPr sz="1639">
              <a:solidFill>
                <a:schemeClr val="dk2"/>
              </a:solidFill>
            </a:endParaRPr>
          </a:p>
        </p:txBody>
      </p:sp>
      <p:sp>
        <p:nvSpPr>
          <p:cNvPr id="234" name="Google Shape;234;p21"/>
          <p:cNvSpPr/>
          <p:nvPr/>
        </p:nvSpPr>
        <p:spPr>
          <a:xfrm rot="5400000">
            <a:off x="3388292" y="3708987"/>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35" name="Google Shape;235;p21"/>
          <p:cNvSpPr/>
          <p:nvPr/>
        </p:nvSpPr>
        <p:spPr>
          <a:xfrm rot="5400000">
            <a:off x="6882473" y="3708987"/>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36" name="Google Shape;236;p21"/>
          <p:cNvSpPr/>
          <p:nvPr/>
        </p:nvSpPr>
        <p:spPr>
          <a:xfrm rot="5400000">
            <a:off x="3887461" y="3708987"/>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37" name="Google Shape;237;p21"/>
          <p:cNvSpPr/>
          <p:nvPr/>
        </p:nvSpPr>
        <p:spPr>
          <a:xfrm rot="5400000">
            <a:off x="4386629" y="3708987"/>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38" name="Google Shape;238;p21"/>
          <p:cNvSpPr/>
          <p:nvPr/>
        </p:nvSpPr>
        <p:spPr>
          <a:xfrm rot="5400000">
            <a:off x="4885798" y="3708987"/>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39" name="Google Shape;239;p21"/>
          <p:cNvSpPr/>
          <p:nvPr/>
        </p:nvSpPr>
        <p:spPr>
          <a:xfrm rot="5400000">
            <a:off x="5384967" y="3708987"/>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40" name="Google Shape;240;p21"/>
          <p:cNvSpPr/>
          <p:nvPr/>
        </p:nvSpPr>
        <p:spPr>
          <a:xfrm rot="5400000">
            <a:off x="5884136" y="3708987"/>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41" name="Google Shape;241;p21"/>
          <p:cNvSpPr/>
          <p:nvPr/>
        </p:nvSpPr>
        <p:spPr>
          <a:xfrm rot="5400000">
            <a:off x="6383305" y="3708987"/>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42" name="Google Shape;242;p21"/>
          <p:cNvSpPr/>
          <p:nvPr/>
        </p:nvSpPr>
        <p:spPr>
          <a:xfrm rot="5400000">
            <a:off x="2889123" y="3708987"/>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43" name="Google Shape;243;p21"/>
          <p:cNvSpPr/>
          <p:nvPr/>
        </p:nvSpPr>
        <p:spPr>
          <a:xfrm rot="5400000">
            <a:off x="2389954" y="3708987"/>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44" name="Google Shape;244;p21"/>
          <p:cNvSpPr/>
          <p:nvPr/>
        </p:nvSpPr>
        <p:spPr>
          <a:xfrm rot="5400000">
            <a:off x="1890785" y="3708987"/>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45" name="Google Shape;245;p21"/>
          <p:cNvSpPr/>
          <p:nvPr/>
        </p:nvSpPr>
        <p:spPr>
          <a:xfrm rot="5400000">
            <a:off x="1391616" y="3708987"/>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46" name="Google Shape;246;p21"/>
          <p:cNvSpPr/>
          <p:nvPr/>
        </p:nvSpPr>
        <p:spPr>
          <a:xfrm rot="5400000">
            <a:off x="892448" y="3708987"/>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47" name="Google Shape;247;p21"/>
          <p:cNvSpPr/>
          <p:nvPr/>
        </p:nvSpPr>
        <p:spPr>
          <a:xfrm rot="5400000">
            <a:off x="393279" y="3708987"/>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48" name="Google Shape;248;p21"/>
          <p:cNvSpPr/>
          <p:nvPr/>
        </p:nvSpPr>
        <p:spPr>
          <a:xfrm rot="5400000">
            <a:off x="3388292" y="2988262"/>
            <a:ext cx="567000" cy="165000"/>
          </a:xfrm>
          <a:prstGeom prst="rect">
            <a:avLst/>
          </a:prstGeom>
          <a:solidFill>
            <a:srgbClr val="6D9EEB"/>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49" name="Google Shape;249;p21"/>
          <p:cNvSpPr/>
          <p:nvPr/>
        </p:nvSpPr>
        <p:spPr>
          <a:xfrm rot="5400000">
            <a:off x="6882473" y="2988262"/>
            <a:ext cx="567000" cy="165000"/>
          </a:xfrm>
          <a:prstGeom prst="rect">
            <a:avLst/>
          </a:prstGeom>
          <a:solidFill>
            <a:srgbClr val="6D9EEB"/>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50" name="Google Shape;250;p21"/>
          <p:cNvSpPr/>
          <p:nvPr/>
        </p:nvSpPr>
        <p:spPr>
          <a:xfrm rot="5400000">
            <a:off x="3887461" y="2988262"/>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51" name="Google Shape;251;p21"/>
          <p:cNvSpPr/>
          <p:nvPr/>
        </p:nvSpPr>
        <p:spPr>
          <a:xfrm rot="5400000">
            <a:off x="4386629" y="2988262"/>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52" name="Google Shape;252;p21"/>
          <p:cNvSpPr/>
          <p:nvPr/>
        </p:nvSpPr>
        <p:spPr>
          <a:xfrm rot="5400000">
            <a:off x="4885798" y="2988262"/>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53" name="Google Shape;253;p21"/>
          <p:cNvSpPr/>
          <p:nvPr/>
        </p:nvSpPr>
        <p:spPr>
          <a:xfrm rot="5400000">
            <a:off x="5384967" y="2988262"/>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54" name="Google Shape;254;p21"/>
          <p:cNvSpPr/>
          <p:nvPr/>
        </p:nvSpPr>
        <p:spPr>
          <a:xfrm rot="5400000">
            <a:off x="5884136" y="2988262"/>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55" name="Google Shape;255;p21"/>
          <p:cNvSpPr/>
          <p:nvPr/>
        </p:nvSpPr>
        <p:spPr>
          <a:xfrm rot="5400000">
            <a:off x="6383305" y="2988262"/>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56" name="Google Shape;256;p21"/>
          <p:cNvSpPr/>
          <p:nvPr/>
        </p:nvSpPr>
        <p:spPr>
          <a:xfrm rot="5400000">
            <a:off x="2889123" y="2988262"/>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57" name="Google Shape;257;p21"/>
          <p:cNvSpPr/>
          <p:nvPr/>
        </p:nvSpPr>
        <p:spPr>
          <a:xfrm rot="5400000">
            <a:off x="2389954" y="2988262"/>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58" name="Google Shape;258;p21"/>
          <p:cNvSpPr/>
          <p:nvPr/>
        </p:nvSpPr>
        <p:spPr>
          <a:xfrm rot="5400000">
            <a:off x="1890785" y="2988262"/>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59" name="Google Shape;259;p21"/>
          <p:cNvSpPr/>
          <p:nvPr/>
        </p:nvSpPr>
        <p:spPr>
          <a:xfrm rot="5400000">
            <a:off x="1391616" y="2988262"/>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60" name="Google Shape;260;p21"/>
          <p:cNvSpPr/>
          <p:nvPr/>
        </p:nvSpPr>
        <p:spPr>
          <a:xfrm rot="5400000">
            <a:off x="892448" y="2988262"/>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61" name="Google Shape;261;p21"/>
          <p:cNvSpPr/>
          <p:nvPr/>
        </p:nvSpPr>
        <p:spPr>
          <a:xfrm rot="5400000">
            <a:off x="393279" y="2988262"/>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62" name="Google Shape;262;p21"/>
          <p:cNvSpPr/>
          <p:nvPr/>
        </p:nvSpPr>
        <p:spPr>
          <a:xfrm rot="5400000">
            <a:off x="3388292" y="2245438"/>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63" name="Google Shape;263;p21"/>
          <p:cNvSpPr/>
          <p:nvPr/>
        </p:nvSpPr>
        <p:spPr>
          <a:xfrm rot="5400000">
            <a:off x="6882473" y="2245438"/>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64" name="Google Shape;264;p21"/>
          <p:cNvSpPr/>
          <p:nvPr/>
        </p:nvSpPr>
        <p:spPr>
          <a:xfrm rot="5400000">
            <a:off x="3887461" y="2245438"/>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65" name="Google Shape;265;p21"/>
          <p:cNvSpPr/>
          <p:nvPr/>
        </p:nvSpPr>
        <p:spPr>
          <a:xfrm rot="5400000">
            <a:off x="4386629" y="2245438"/>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66" name="Google Shape;266;p21"/>
          <p:cNvSpPr/>
          <p:nvPr/>
        </p:nvSpPr>
        <p:spPr>
          <a:xfrm rot="5400000">
            <a:off x="4885798" y="2245438"/>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67" name="Google Shape;267;p21"/>
          <p:cNvSpPr/>
          <p:nvPr/>
        </p:nvSpPr>
        <p:spPr>
          <a:xfrm rot="5400000">
            <a:off x="5384967" y="2245438"/>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68" name="Google Shape;268;p21"/>
          <p:cNvSpPr/>
          <p:nvPr/>
        </p:nvSpPr>
        <p:spPr>
          <a:xfrm rot="5400000">
            <a:off x="5884136" y="2245438"/>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69" name="Google Shape;269;p21"/>
          <p:cNvSpPr/>
          <p:nvPr/>
        </p:nvSpPr>
        <p:spPr>
          <a:xfrm rot="5400000">
            <a:off x="6383305" y="2245438"/>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70" name="Google Shape;270;p21"/>
          <p:cNvSpPr/>
          <p:nvPr/>
        </p:nvSpPr>
        <p:spPr>
          <a:xfrm rot="5400000">
            <a:off x="2889123" y="2245438"/>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71" name="Google Shape;271;p21"/>
          <p:cNvSpPr/>
          <p:nvPr/>
        </p:nvSpPr>
        <p:spPr>
          <a:xfrm rot="5400000">
            <a:off x="2389954" y="2245438"/>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72" name="Google Shape;272;p21"/>
          <p:cNvSpPr/>
          <p:nvPr/>
        </p:nvSpPr>
        <p:spPr>
          <a:xfrm rot="5400000">
            <a:off x="1890785" y="2245438"/>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73" name="Google Shape;273;p21"/>
          <p:cNvSpPr/>
          <p:nvPr/>
        </p:nvSpPr>
        <p:spPr>
          <a:xfrm rot="5400000">
            <a:off x="1391616" y="2245438"/>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74" name="Google Shape;274;p21"/>
          <p:cNvSpPr/>
          <p:nvPr/>
        </p:nvSpPr>
        <p:spPr>
          <a:xfrm rot="5400000">
            <a:off x="892448" y="2245438"/>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75" name="Google Shape;275;p21"/>
          <p:cNvSpPr/>
          <p:nvPr/>
        </p:nvSpPr>
        <p:spPr>
          <a:xfrm rot="5400000">
            <a:off x="393279" y="2245438"/>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76" name="Google Shape;276;p21"/>
          <p:cNvSpPr/>
          <p:nvPr/>
        </p:nvSpPr>
        <p:spPr>
          <a:xfrm rot="5400000">
            <a:off x="3388292" y="1502613"/>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77" name="Google Shape;277;p21"/>
          <p:cNvSpPr/>
          <p:nvPr/>
        </p:nvSpPr>
        <p:spPr>
          <a:xfrm rot="5400000">
            <a:off x="6882473" y="1502613"/>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78" name="Google Shape;278;p21"/>
          <p:cNvSpPr/>
          <p:nvPr/>
        </p:nvSpPr>
        <p:spPr>
          <a:xfrm rot="5400000">
            <a:off x="3887461" y="1502613"/>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79" name="Google Shape;279;p21"/>
          <p:cNvSpPr/>
          <p:nvPr/>
        </p:nvSpPr>
        <p:spPr>
          <a:xfrm rot="5400000">
            <a:off x="4386629" y="1502613"/>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80" name="Google Shape;280;p21"/>
          <p:cNvSpPr/>
          <p:nvPr/>
        </p:nvSpPr>
        <p:spPr>
          <a:xfrm rot="5400000">
            <a:off x="4885798" y="1502613"/>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81" name="Google Shape;281;p21"/>
          <p:cNvSpPr/>
          <p:nvPr/>
        </p:nvSpPr>
        <p:spPr>
          <a:xfrm rot="5400000">
            <a:off x="5384967" y="1502613"/>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82" name="Google Shape;282;p21"/>
          <p:cNvSpPr/>
          <p:nvPr/>
        </p:nvSpPr>
        <p:spPr>
          <a:xfrm rot="5400000">
            <a:off x="5884136" y="1502613"/>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83" name="Google Shape;283;p21"/>
          <p:cNvSpPr/>
          <p:nvPr/>
        </p:nvSpPr>
        <p:spPr>
          <a:xfrm rot="5400000">
            <a:off x="6383305" y="1502613"/>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84" name="Google Shape;284;p21"/>
          <p:cNvSpPr/>
          <p:nvPr/>
        </p:nvSpPr>
        <p:spPr>
          <a:xfrm rot="5400000">
            <a:off x="2889123" y="1502613"/>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85" name="Google Shape;285;p21"/>
          <p:cNvSpPr/>
          <p:nvPr/>
        </p:nvSpPr>
        <p:spPr>
          <a:xfrm rot="5400000">
            <a:off x="2389954" y="1502613"/>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86" name="Google Shape;286;p21"/>
          <p:cNvSpPr/>
          <p:nvPr/>
        </p:nvSpPr>
        <p:spPr>
          <a:xfrm rot="5400000">
            <a:off x="1890785" y="1502613"/>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87" name="Google Shape;287;p21"/>
          <p:cNvSpPr/>
          <p:nvPr/>
        </p:nvSpPr>
        <p:spPr>
          <a:xfrm rot="5400000">
            <a:off x="1391616" y="1502613"/>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88" name="Google Shape;288;p21"/>
          <p:cNvSpPr/>
          <p:nvPr/>
        </p:nvSpPr>
        <p:spPr>
          <a:xfrm rot="5400000">
            <a:off x="892448" y="1502613"/>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89" name="Google Shape;289;p21"/>
          <p:cNvSpPr/>
          <p:nvPr/>
        </p:nvSpPr>
        <p:spPr>
          <a:xfrm rot="5400000">
            <a:off x="393279" y="1502613"/>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90" name="Google Shape;290;p21"/>
          <p:cNvSpPr txBox="1"/>
          <p:nvPr/>
        </p:nvSpPr>
        <p:spPr>
          <a:xfrm>
            <a:off x="2909109" y="558281"/>
            <a:ext cx="866100" cy="4371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639">
                <a:solidFill>
                  <a:srgbClr val="6D9EEB"/>
                </a:solidFill>
              </a:rPr>
              <a:t>−</a:t>
            </a:r>
            <a:r>
              <a:rPr lang="en" sz="1600">
                <a:solidFill>
                  <a:srgbClr val="6D9EEB"/>
                </a:solidFill>
              </a:rPr>
              <a:t>1.152</a:t>
            </a:r>
            <a:endParaRPr sz="1600">
              <a:solidFill>
                <a:srgbClr val="6D9EEB"/>
              </a:solidFill>
            </a:endParaRPr>
          </a:p>
        </p:txBody>
      </p:sp>
      <p:sp>
        <p:nvSpPr>
          <p:cNvPr id="291" name="Google Shape;291;p21"/>
          <p:cNvSpPr txBox="1"/>
          <p:nvPr/>
        </p:nvSpPr>
        <p:spPr>
          <a:xfrm>
            <a:off x="6584299" y="561281"/>
            <a:ext cx="763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6D9EEB"/>
                </a:solidFill>
              </a:rPr>
              <a:t>-8.38</a:t>
            </a:r>
            <a:endParaRPr sz="1600">
              <a:solidFill>
                <a:srgbClr val="6D9EEB"/>
              </a:solidFill>
            </a:endParaRPr>
          </a:p>
        </p:txBody>
      </p:sp>
      <p:sp>
        <p:nvSpPr>
          <p:cNvPr id="292" name="Google Shape;292;p21"/>
          <p:cNvSpPr/>
          <p:nvPr/>
        </p:nvSpPr>
        <p:spPr>
          <a:xfrm>
            <a:off x="6949690" y="943838"/>
            <a:ext cx="164950" cy="2154774"/>
          </a:xfrm>
          <a:custGeom>
            <a:avLst/>
            <a:gdLst/>
            <a:ahLst/>
            <a:cxnLst/>
            <a:rect l="l" t="t" r="r" b="b"/>
            <a:pathLst>
              <a:path w="10886" h="78015" extrusionOk="0">
                <a:moveTo>
                  <a:pt x="10886" y="78015"/>
                </a:moveTo>
                <a:cubicBezTo>
                  <a:pt x="9314" y="75294"/>
                  <a:pt x="3265" y="74689"/>
                  <a:pt x="1451" y="61686"/>
                </a:cubicBezTo>
                <a:cubicBezTo>
                  <a:pt x="-363" y="48684"/>
                  <a:pt x="242" y="10281"/>
                  <a:pt x="0" y="0"/>
                </a:cubicBezTo>
              </a:path>
            </a:pathLst>
          </a:custGeom>
          <a:noFill/>
          <a:ln w="19050" cap="flat" cmpd="sng">
            <a:solidFill>
              <a:srgbClr val="6D9EEB"/>
            </a:solidFill>
            <a:prstDash val="solid"/>
            <a:round/>
            <a:headEnd type="none" w="med" len="med"/>
            <a:tailEnd type="stealth" w="med" len="med"/>
          </a:ln>
        </p:spPr>
        <p:txBody>
          <a:bodyPr/>
          <a:lstStyle/>
          <a:p>
            <a:endParaRPr lang="zh-CN" altLang="en-US"/>
          </a:p>
        </p:txBody>
      </p:sp>
      <p:sp>
        <p:nvSpPr>
          <p:cNvPr id="293" name="Google Shape;293;p21"/>
          <p:cNvSpPr/>
          <p:nvPr/>
        </p:nvSpPr>
        <p:spPr>
          <a:xfrm>
            <a:off x="3374058" y="943838"/>
            <a:ext cx="252201" cy="2154774"/>
          </a:xfrm>
          <a:custGeom>
            <a:avLst/>
            <a:gdLst/>
            <a:ahLst/>
            <a:cxnLst/>
            <a:rect l="l" t="t" r="r" b="b"/>
            <a:pathLst>
              <a:path w="10886" h="78015" extrusionOk="0">
                <a:moveTo>
                  <a:pt x="10886" y="78015"/>
                </a:moveTo>
                <a:cubicBezTo>
                  <a:pt x="9314" y="75294"/>
                  <a:pt x="3265" y="74689"/>
                  <a:pt x="1451" y="61686"/>
                </a:cubicBezTo>
                <a:cubicBezTo>
                  <a:pt x="-363" y="48684"/>
                  <a:pt x="242" y="10281"/>
                  <a:pt x="0" y="0"/>
                </a:cubicBezTo>
              </a:path>
            </a:pathLst>
          </a:custGeom>
          <a:noFill/>
          <a:ln w="19050" cap="flat" cmpd="sng">
            <a:solidFill>
              <a:srgbClr val="6D9EEB"/>
            </a:solidFill>
            <a:prstDash val="solid"/>
            <a:round/>
            <a:headEnd type="none" w="med" len="med"/>
            <a:tailEnd type="stealth" w="med" len="med"/>
          </a:ln>
        </p:spPr>
        <p:txBody>
          <a:bodyPr/>
          <a:lstStyle/>
          <a:p>
            <a:endParaRPr lang="zh-CN" altLang="en-US"/>
          </a:p>
        </p:txBody>
      </p:sp>
      <p:sp>
        <p:nvSpPr>
          <p:cNvPr id="294" name="Google Shape;294;p21"/>
          <p:cNvSpPr txBox="1"/>
          <p:nvPr/>
        </p:nvSpPr>
        <p:spPr>
          <a:xfrm>
            <a:off x="7058775" y="851231"/>
            <a:ext cx="1023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6D9EEB"/>
                </a:solidFill>
              </a:rPr>
              <a:t>log</a:t>
            </a:r>
            <a:r>
              <a:rPr lang="en" baseline="-25000">
                <a:solidFill>
                  <a:srgbClr val="6D9EEB"/>
                </a:solidFill>
              </a:rPr>
              <a:t>2</a:t>
            </a:r>
            <a:r>
              <a:rPr lang="en">
                <a:solidFill>
                  <a:srgbClr val="6D9EEB"/>
                </a:solidFill>
              </a:rPr>
              <a:t> value</a:t>
            </a:r>
            <a:endParaRPr b="1" baseline="-25000">
              <a:solidFill>
                <a:srgbClr val="6D9EEB"/>
              </a:solidFill>
            </a:endParaRPr>
          </a:p>
        </p:txBody>
      </p:sp>
      <p:sp>
        <p:nvSpPr>
          <p:cNvPr id="295" name="Google Shape;295;p21"/>
          <p:cNvSpPr/>
          <p:nvPr/>
        </p:nvSpPr>
        <p:spPr>
          <a:xfrm rot="5400000">
            <a:off x="7381620" y="2988262"/>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96" name="Google Shape;296;p21"/>
          <p:cNvSpPr/>
          <p:nvPr/>
        </p:nvSpPr>
        <p:spPr>
          <a:xfrm rot="5400000">
            <a:off x="7381620" y="2245438"/>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97" name="Google Shape;297;p21"/>
          <p:cNvSpPr/>
          <p:nvPr/>
        </p:nvSpPr>
        <p:spPr>
          <a:xfrm rot="5400000">
            <a:off x="7381620" y="1502613"/>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298" name="Google Shape;298;p21"/>
          <p:cNvSpPr txBox="1"/>
          <p:nvPr/>
        </p:nvSpPr>
        <p:spPr>
          <a:xfrm rot="2680167">
            <a:off x="7507177" y="4061412"/>
            <a:ext cx="220621" cy="378449"/>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M</a:t>
            </a:r>
            <a:endParaRPr sz="1639">
              <a:solidFill>
                <a:schemeClr val="dk2"/>
              </a:solidFill>
            </a:endParaRPr>
          </a:p>
        </p:txBody>
      </p:sp>
      <p:sp>
        <p:nvSpPr>
          <p:cNvPr id="299" name="Google Shape;299;p21"/>
          <p:cNvSpPr/>
          <p:nvPr/>
        </p:nvSpPr>
        <p:spPr>
          <a:xfrm rot="5400000">
            <a:off x="7381620" y="3708978"/>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300" name="Google Shape;300;p21"/>
          <p:cNvSpPr txBox="1"/>
          <p:nvPr/>
        </p:nvSpPr>
        <p:spPr>
          <a:xfrm rot="2680167">
            <a:off x="8069419" y="4014206"/>
            <a:ext cx="220621" cy="378449"/>
          </a:xfrm>
          <a:prstGeom prst="rect">
            <a:avLst/>
          </a:prstGeom>
          <a:solidFill>
            <a:schemeClr val="lt1"/>
          </a:solidFill>
          <a:ln>
            <a:noFill/>
          </a:ln>
        </p:spPr>
        <p:txBody>
          <a:bodyPr spcFirstLastPara="1" wrap="square" lIns="62450" tIns="62450" rIns="62450" bIns="62450" anchor="t" anchorCtr="0">
            <a:spAutoFit/>
          </a:bodyPr>
          <a:lstStyle/>
          <a:p>
            <a:pPr marL="0" lvl="0" indent="0" algn="l" rtl="0">
              <a:spcBef>
                <a:spcPts val="0"/>
              </a:spcBef>
              <a:spcAft>
                <a:spcPts val="0"/>
              </a:spcAft>
              <a:buNone/>
            </a:pPr>
            <a:r>
              <a:rPr lang="en" sz="1639">
                <a:solidFill>
                  <a:schemeClr val="dk2"/>
                </a:solidFill>
              </a:rPr>
              <a:t>.</a:t>
            </a:r>
            <a:endParaRPr sz="1639">
              <a:solidFill>
                <a:schemeClr val="dk2"/>
              </a:solidFill>
            </a:endParaRPr>
          </a:p>
        </p:txBody>
      </p:sp>
      <p:sp>
        <p:nvSpPr>
          <p:cNvPr id="301" name="Google Shape;301;p21"/>
          <p:cNvSpPr/>
          <p:nvPr/>
        </p:nvSpPr>
        <p:spPr>
          <a:xfrm rot="5400000">
            <a:off x="7880774" y="2988262"/>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302" name="Google Shape;302;p21"/>
          <p:cNvSpPr/>
          <p:nvPr/>
        </p:nvSpPr>
        <p:spPr>
          <a:xfrm rot="5400000">
            <a:off x="7880774" y="2245438"/>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303" name="Google Shape;303;p21"/>
          <p:cNvSpPr/>
          <p:nvPr/>
        </p:nvSpPr>
        <p:spPr>
          <a:xfrm rot="5400000">
            <a:off x="7880774" y="1502613"/>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304" name="Google Shape;304;p21"/>
          <p:cNvSpPr/>
          <p:nvPr/>
        </p:nvSpPr>
        <p:spPr>
          <a:xfrm rot="5400000">
            <a:off x="7880774" y="3708978"/>
            <a:ext cx="567000" cy="165000"/>
          </a:xfrm>
          <a:prstGeom prst="rect">
            <a:avLst/>
          </a:prstGeom>
          <a:solidFill>
            <a:srgbClr val="B7B7B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sp>
        <p:nvSpPr>
          <p:cNvPr id="305" name="Google Shape;305;p21"/>
          <p:cNvSpPr txBox="1"/>
          <p:nvPr/>
        </p:nvSpPr>
        <p:spPr>
          <a:xfrm>
            <a:off x="3387058" y="851232"/>
            <a:ext cx="114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6D9EEB"/>
                </a:solidFill>
              </a:rPr>
              <a:t>log</a:t>
            </a:r>
            <a:r>
              <a:rPr lang="en" baseline="-25000">
                <a:solidFill>
                  <a:srgbClr val="6D9EEB"/>
                </a:solidFill>
              </a:rPr>
              <a:t>2</a:t>
            </a:r>
            <a:r>
              <a:rPr lang="en">
                <a:solidFill>
                  <a:srgbClr val="6D9EEB"/>
                </a:solidFill>
              </a:rPr>
              <a:t> value</a:t>
            </a:r>
            <a:endParaRPr b="1" baseline="-25000">
              <a:solidFill>
                <a:srgbClr val="6D9EEB"/>
              </a:solidFill>
            </a:endParaRPr>
          </a:p>
        </p:txBody>
      </p:sp>
      <p:sp>
        <p:nvSpPr>
          <p:cNvPr id="306" name="Google Shape;306;p21"/>
          <p:cNvSpPr txBox="1">
            <a:spLocks noGrp="1"/>
          </p:cNvSpPr>
          <p:nvPr>
            <p:ph type="title"/>
          </p:nvPr>
        </p:nvSpPr>
        <p:spPr>
          <a:xfrm>
            <a:off x="274000" y="55475"/>
            <a:ext cx="6840600" cy="56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t>Magnitude Probing in Scientific Papers</a:t>
            </a:r>
            <a:endParaRPr sz="3020"/>
          </a:p>
        </p:txBody>
      </p:sp>
      <p:sp>
        <p:nvSpPr>
          <p:cNvPr id="307" name="Google Shape;30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8|1|1.1|0.6"/>
</p:tagLst>
</file>

<file path=ppt/tags/tag2.xml><?xml version="1.0" encoding="utf-8"?>
<p:tagLst xmlns:a="http://schemas.openxmlformats.org/drawingml/2006/main" xmlns:r="http://schemas.openxmlformats.org/officeDocument/2006/relationships" xmlns:p="http://schemas.openxmlformats.org/presentationml/2006/main">
  <p:tag name="TIMING" val="|24.2|0.2"/>
</p:tagLst>
</file>

<file path=ppt/tags/tag3.xml><?xml version="1.0" encoding="utf-8"?>
<p:tagLst xmlns:a="http://schemas.openxmlformats.org/drawingml/2006/main" xmlns:r="http://schemas.openxmlformats.org/officeDocument/2006/relationships" xmlns:p="http://schemas.openxmlformats.org/presentationml/2006/main">
  <p:tag name="TIMING" val="|8.1|3.7|10.3"/>
</p:tagLst>
</file>

<file path=ppt/tags/tag4.xml><?xml version="1.0" encoding="utf-8"?>
<p:tagLst xmlns:a="http://schemas.openxmlformats.org/drawingml/2006/main" xmlns:r="http://schemas.openxmlformats.org/officeDocument/2006/relationships" xmlns:p="http://schemas.openxmlformats.org/presentationml/2006/main">
  <p:tag name="TIMING" val="|20.4|2.1|4.8|24.2"/>
</p:tagLst>
</file>

<file path=ppt/tags/tag5.xml><?xml version="1.0" encoding="utf-8"?>
<p:tagLst xmlns:a="http://schemas.openxmlformats.org/drawingml/2006/main" xmlns:r="http://schemas.openxmlformats.org/officeDocument/2006/relationships" xmlns:p="http://schemas.openxmlformats.org/presentationml/2006/main">
  <p:tag name="TIMING" val="|72.1"/>
</p:tagLst>
</file>

<file path=ppt/tags/tag6.xml><?xml version="1.0" encoding="utf-8"?>
<p:tagLst xmlns:a="http://schemas.openxmlformats.org/drawingml/2006/main" xmlns:r="http://schemas.openxmlformats.org/officeDocument/2006/relationships" xmlns:p="http://schemas.openxmlformats.org/presentationml/2006/main">
  <p:tag name="TIMING" val="|43.9|14.1|7.2"/>
</p:tagLst>
</file>

<file path=ppt/tags/tag7.xml><?xml version="1.0" encoding="utf-8"?>
<p:tagLst xmlns:a="http://schemas.openxmlformats.org/drawingml/2006/main" xmlns:r="http://schemas.openxmlformats.org/officeDocument/2006/relationships" xmlns:p="http://schemas.openxmlformats.org/presentationml/2006/main">
  <p:tag name="TIMING" val="|20.6|8.8|3.6|13.3|5.1|2.4|7.8|2.2|16.4"/>
</p:tagLst>
</file>

<file path=ppt/tags/tag8.xml><?xml version="1.0" encoding="utf-8"?>
<p:tagLst xmlns:a="http://schemas.openxmlformats.org/drawingml/2006/main" xmlns:r="http://schemas.openxmlformats.org/officeDocument/2006/relationships" xmlns:p="http://schemas.openxmlformats.org/presentationml/2006/main">
  <p:tag name="TIMING" val="|49.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2766</Words>
  <Application>Microsoft Office PowerPoint</Application>
  <PresentationFormat>全屏显示(16:9)</PresentationFormat>
  <Paragraphs>279</Paragraphs>
  <Slides>25</Slides>
  <Notes>25</Notes>
  <HiddenSlides>4</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25</vt:i4>
      </vt:variant>
    </vt:vector>
  </HeadingPairs>
  <TitlesOfParts>
    <vt:vector size="28" baseType="lpstr">
      <vt:lpstr>Arial</vt:lpstr>
      <vt:lpstr>Courier New</vt:lpstr>
      <vt:lpstr>Simple Light</vt:lpstr>
      <vt:lpstr>LLMs Know More About Numbers than They Can Say</vt:lpstr>
      <vt:lpstr>Literacy Numeracy</vt:lpstr>
      <vt:lpstr>Numbers vs. Numerals</vt:lpstr>
      <vt:lpstr>Cross-notation Comparison</vt:lpstr>
      <vt:lpstr>Cross-notation Comparison Breaks LLMs</vt:lpstr>
      <vt:lpstr>Does Chain of Thought Solve the Problem?</vt:lpstr>
      <vt:lpstr>When Numbers Appear in Scientific Text</vt:lpstr>
      <vt:lpstr>PowerPoint 演示文稿</vt:lpstr>
      <vt:lpstr>Magnitude Probing in Scientific Papers</vt:lpstr>
      <vt:lpstr>Hidden States Linearly Encode Numerical Magnitude</vt:lpstr>
      <vt:lpstr>PowerPoint 演示文稿</vt:lpstr>
      <vt:lpstr>Can Magnitude Encoding Support Comparison?</vt:lpstr>
      <vt:lpstr>PowerPoint 演示文稿</vt:lpstr>
      <vt:lpstr>LLMs Internally Compare Numbers</vt:lpstr>
      <vt:lpstr>Gap Between Internal and Verbal Comparison</vt:lpstr>
      <vt:lpstr>PowerPoint 演示文稿</vt:lpstr>
      <vt:lpstr>LLMs Know More About Numbers than They Can Say</vt:lpstr>
      <vt:lpstr>Early Probe Quality Predicts Verbalization Accuracy</vt:lpstr>
      <vt:lpstr>PowerPoint 演示文稿</vt:lpstr>
      <vt:lpstr>Probe-aware Finetuning Improves Verbalization</vt:lpstr>
      <vt:lpstr>Key findings</vt:lpstr>
      <vt:lpstr>Future work</vt:lpstr>
      <vt:lpstr>Double life of Florentine merchants</vt:lpstr>
      <vt:lpstr>Double life of LLMs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Fengting Yuchi</cp:lastModifiedBy>
  <cp:revision>2</cp:revision>
  <dcterms:modified xsi:type="dcterms:W3CDTF">2026-03-07T17:28:43Z</dcterms:modified>
</cp:coreProperties>
</file>