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56" r:id="rId2"/>
  </p:sldIdLst>
  <p:sldSz cx="32918400" cy="43891200"/>
  <p:notesSz cx="6858000" cy="9144000"/>
  <p:defaultTextStyle>
    <a:defPPr>
      <a:defRPr lang="en-US"/>
    </a:defPPr>
    <a:lvl1pPr marL="0" algn="l" defTabSz="3686270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1pPr>
    <a:lvl2pPr marL="1843133" algn="l" defTabSz="3686270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2pPr>
    <a:lvl3pPr marL="3686270" algn="l" defTabSz="3686270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3pPr>
    <a:lvl4pPr marL="5529408" algn="l" defTabSz="3686270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4pPr>
    <a:lvl5pPr marL="7372541" algn="l" defTabSz="3686270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5pPr>
    <a:lvl6pPr marL="9215678" algn="l" defTabSz="3686270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6pPr>
    <a:lvl7pPr marL="11058811" algn="l" defTabSz="3686270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7pPr>
    <a:lvl8pPr marL="12901949" algn="l" defTabSz="3686270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8pPr>
    <a:lvl9pPr marL="14745082" algn="l" defTabSz="3686270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43"/>
  </p:normalViewPr>
  <p:slideViewPr>
    <p:cSldViewPr snapToGrid="0" snapToObjects="1">
      <p:cViewPr>
        <p:scale>
          <a:sx n="10" d="100"/>
          <a:sy n="10" d="100"/>
        </p:scale>
        <p:origin x="3736" y="1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7183123"/>
            <a:ext cx="27980640" cy="15280640"/>
          </a:xfrm>
        </p:spPr>
        <p:txBody>
          <a:bodyPr anchor="b"/>
          <a:lstStyle>
            <a:lvl1pPr algn="ctr">
              <a:defRPr sz="21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23053043"/>
            <a:ext cx="24688800" cy="10596877"/>
          </a:xfrm>
        </p:spPr>
        <p:txBody>
          <a:bodyPr/>
          <a:lstStyle>
            <a:lvl1pPr marL="0" indent="0" algn="ctr">
              <a:buNone/>
              <a:defRPr sz="8640"/>
            </a:lvl1pPr>
            <a:lvl2pPr marL="1645920" indent="0" algn="ctr">
              <a:buNone/>
              <a:defRPr sz="7200"/>
            </a:lvl2pPr>
            <a:lvl3pPr marL="3291840" indent="0" algn="ctr">
              <a:buNone/>
              <a:defRPr sz="6480"/>
            </a:lvl3pPr>
            <a:lvl4pPr marL="4937760" indent="0" algn="ctr">
              <a:buNone/>
              <a:defRPr sz="5760"/>
            </a:lvl4pPr>
            <a:lvl5pPr marL="6583680" indent="0" algn="ctr">
              <a:buNone/>
              <a:defRPr sz="5760"/>
            </a:lvl5pPr>
            <a:lvl6pPr marL="8229600" indent="0" algn="ctr">
              <a:buNone/>
              <a:defRPr sz="5760"/>
            </a:lvl6pPr>
            <a:lvl7pPr marL="9875520" indent="0" algn="ctr">
              <a:buNone/>
              <a:defRPr sz="5760"/>
            </a:lvl7pPr>
            <a:lvl8pPr marL="11521440" indent="0" algn="ctr">
              <a:buNone/>
              <a:defRPr sz="5760"/>
            </a:lvl8pPr>
            <a:lvl9pPr marL="13167360" indent="0" algn="ctr">
              <a:buNone/>
              <a:defRPr sz="576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7253C-88C2-7C43-BB2B-B49B2C837461}" type="datetimeFigureOut">
              <a:rPr lang="en-US" smtClean="0"/>
              <a:t>11/7/18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7D227-3FCA-2043-8991-4325966155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7253C-88C2-7C43-BB2B-B49B2C837461}" type="datetimeFigureOut">
              <a:rPr lang="en-US" smtClean="0"/>
              <a:t>11/7/18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7D227-3FCA-2043-8991-4325966155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557232" y="2336800"/>
            <a:ext cx="7098030" cy="37195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63142" y="2336800"/>
            <a:ext cx="20882610" cy="37195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7253C-88C2-7C43-BB2B-B49B2C837461}" type="datetimeFigureOut">
              <a:rPr lang="en-US" smtClean="0"/>
              <a:t>11/7/18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7D227-3FCA-2043-8991-4325966155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7253C-88C2-7C43-BB2B-B49B2C837461}" type="datetimeFigureOut">
              <a:rPr lang="en-US" smtClean="0"/>
              <a:t>11/7/18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7D227-3FCA-2043-8991-4325966155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997" y="10942333"/>
            <a:ext cx="28392120" cy="18257517"/>
          </a:xfrm>
        </p:spPr>
        <p:txBody>
          <a:bodyPr anchor="b"/>
          <a:lstStyle>
            <a:lvl1pPr>
              <a:defRPr sz="21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45997" y="29372573"/>
            <a:ext cx="28392120" cy="9601197"/>
          </a:xfrm>
        </p:spPr>
        <p:txBody>
          <a:bodyPr/>
          <a:lstStyle>
            <a:lvl1pPr marL="0" indent="0">
              <a:buNone/>
              <a:defRPr sz="8640">
                <a:solidFill>
                  <a:schemeClr val="tx1"/>
                </a:solidFill>
              </a:defRPr>
            </a:lvl1pPr>
            <a:lvl2pPr marL="1645920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2pPr>
            <a:lvl3pPr marL="3291840" indent="0">
              <a:buNone/>
              <a:defRPr sz="6480">
                <a:solidFill>
                  <a:schemeClr val="tx1">
                    <a:tint val="75000"/>
                  </a:schemeClr>
                </a:solidFill>
              </a:defRPr>
            </a:lvl3pPr>
            <a:lvl4pPr marL="493776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4pPr>
            <a:lvl5pPr marL="658368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5pPr>
            <a:lvl6pPr marL="822960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6pPr>
            <a:lvl7pPr marL="987552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7pPr>
            <a:lvl8pPr marL="1152144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8pPr>
            <a:lvl9pPr marL="1316736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7253C-88C2-7C43-BB2B-B49B2C837461}" type="datetimeFigureOut">
              <a:rPr lang="en-US" smtClean="0"/>
              <a:t>11/7/18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7D227-3FCA-2043-8991-4325966155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3140" y="11684000"/>
            <a:ext cx="13990320" cy="27848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664940" y="11684000"/>
            <a:ext cx="13990320" cy="27848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7253C-88C2-7C43-BB2B-B49B2C837461}" type="datetimeFigureOut">
              <a:rPr lang="en-US" smtClean="0"/>
              <a:t>11/7/18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7D227-3FCA-2043-8991-4325966155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2336810"/>
            <a:ext cx="28392120" cy="848360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7431" y="10759443"/>
            <a:ext cx="13926024" cy="5273037"/>
          </a:xfrm>
        </p:spPr>
        <p:txBody>
          <a:bodyPr anchor="b"/>
          <a:lstStyle>
            <a:lvl1pPr marL="0" indent="0">
              <a:buNone/>
              <a:defRPr sz="8640" b="1"/>
            </a:lvl1pPr>
            <a:lvl2pPr marL="1645920" indent="0">
              <a:buNone/>
              <a:defRPr sz="7200" b="1"/>
            </a:lvl2pPr>
            <a:lvl3pPr marL="3291840" indent="0">
              <a:buNone/>
              <a:defRPr sz="6480" b="1"/>
            </a:lvl3pPr>
            <a:lvl4pPr marL="4937760" indent="0">
              <a:buNone/>
              <a:defRPr sz="5760" b="1"/>
            </a:lvl4pPr>
            <a:lvl5pPr marL="6583680" indent="0">
              <a:buNone/>
              <a:defRPr sz="5760" b="1"/>
            </a:lvl5pPr>
            <a:lvl6pPr marL="8229600" indent="0">
              <a:buNone/>
              <a:defRPr sz="5760" b="1"/>
            </a:lvl6pPr>
            <a:lvl7pPr marL="9875520" indent="0">
              <a:buNone/>
              <a:defRPr sz="5760" b="1"/>
            </a:lvl7pPr>
            <a:lvl8pPr marL="11521440" indent="0">
              <a:buNone/>
              <a:defRPr sz="5760" b="1"/>
            </a:lvl8pPr>
            <a:lvl9pPr marL="13167360" indent="0">
              <a:buNone/>
              <a:defRPr sz="57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67431" y="16032480"/>
            <a:ext cx="13926024" cy="23581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664942" y="10759443"/>
            <a:ext cx="13994608" cy="5273037"/>
          </a:xfrm>
        </p:spPr>
        <p:txBody>
          <a:bodyPr anchor="b"/>
          <a:lstStyle>
            <a:lvl1pPr marL="0" indent="0">
              <a:buNone/>
              <a:defRPr sz="8640" b="1"/>
            </a:lvl1pPr>
            <a:lvl2pPr marL="1645920" indent="0">
              <a:buNone/>
              <a:defRPr sz="7200" b="1"/>
            </a:lvl2pPr>
            <a:lvl3pPr marL="3291840" indent="0">
              <a:buNone/>
              <a:defRPr sz="6480" b="1"/>
            </a:lvl3pPr>
            <a:lvl4pPr marL="4937760" indent="0">
              <a:buNone/>
              <a:defRPr sz="5760" b="1"/>
            </a:lvl4pPr>
            <a:lvl5pPr marL="6583680" indent="0">
              <a:buNone/>
              <a:defRPr sz="5760" b="1"/>
            </a:lvl5pPr>
            <a:lvl6pPr marL="8229600" indent="0">
              <a:buNone/>
              <a:defRPr sz="5760" b="1"/>
            </a:lvl6pPr>
            <a:lvl7pPr marL="9875520" indent="0">
              <a:buNone/>
              <a:defRPr sz="5760" b="1"/>
            </a:lvl7pPr>
            <a:lvl8pPr marL="11521440" indent="0">
              <a:buNone/>
              <a:defRPr sz="5760" b="1"/>
            </a:lvl8pPr>
            <a:lvl9pPr marL="13167360" indent="0">
              <a:buNone/>
              <a:defRPr sz="57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664942" y="16032480"/>
            <a:ext cx="13994608" cy="23581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7253C-88C2-7C43-BB2B-B49B2C837461}" type="datetimeFigureOut">
              <a:rPr lang="en-US" smtClean="0"/>
              <a:t>11/7/18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7D227-3FCA-2043-8991-4325966155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7253C-88C2-7C43-BB2B-B49B2C837461}" type="datetimeFigureOut">
              <a:rPr lang="en-US" smtClean="0"/>
              <a:t>11/7/18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7D227-3FCA-2043-8991-4325966155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7253C-88C2-7C43-BB2B-B49B2C837461}" type="datetimeFigureOut">
              <a:rPr lang="en-US" smtClean="0"/>
              <a:t>11/7/18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7D227-3FCA-2043-8991-4325966155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2926080"/>
            <a:ext cx="10617041" cy="10241280"/>
          </a:xfrm>
        </p:spPr>
        <p:txBody>
          <a:bodyPr anchor="b"/>
          <a:lstStyle>
            <a:lvl1pPr>
              <a:defRPr sz="115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94608" y="6319530"/>
            <a:ext cx="16664940" cy="31191200"/>
          </a:xfrm>
        </p:spPr>
        <p:txBody>
          <a:bodyPr/>
          <a:lstStyle>
            <a:lvl1pPr>
              <a:defRPr sz="11520"/>
            </a:lvl1pPr>
            <a:lvl2pPr>
              <a:defRPr sz="10080"/>
            </a:lvl2pPr>
            <a:lvl3pPr>
              <a:defRPr sz="8640"/>
            </a:lvl3pPr>
            <a:lvl4pPr>
              <a:defRPr sz="7200"/>
            </a:lvl4pPr>
            <a:lvl5pPr>
              <a:defRPr sz="7200"/>
            </a:lvl5pPr>
            <a:lvl6pPr>
              <a:defRPr sz="7200"/>
            </a:lvl6pPr>
            <a:lvl7pPr>
              <a:defRPr sz="7200"/>
            </a:lvl7pPr>
            <a:lvl8pPr>
              <a:defRPr sz="7200"/>
            </a:lvl8pPr>
            <a:lvl9pPr>
              <a:defRPr sz="7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13167360"/>
            <a:ext cx="10617041" cy="24394163"/>
          </a:xfrm>
        </p:spPr>
        <p:txBody>
          <a:bodyPr/>
          <a:lstStyle>
            <a:lvl1pPr marL="0" indent="0">
              <a:buNone/>
              <a:defRPr sz="5760"/>
            </a:lvl1pPr>
            <a:lvl2pPr marL="1645920" indent="0">
              <a:buNone/>
              <a:defRPr sz="5040"/>
            </a:lvl2pPr>
            <a:lvl3pPr marL="3291840" indent="0">
              <a:buNone/>
              <a:defRPr sz="4320"/>
            </a:lvl3pPr>
            <a:lvl4pPr marL="4937760" indent="0">
              <a:buNone/>
              <a:defRPr sz="3600"/>
            </a:lvl4pPr>
            <a:lvl5pPr marL="6583680" indent="0">
              <a:buNone/>
              <a:defRPr sz="3600"/>
            </a:lvl5pPr>
            <a:lvl6pPr marL="8229600" indent="0">
              <a:buNone/>
              <a:defRPr sz="3600"/>
            </a:lvl6pPr>
            <a:lvl7pPr marL="9875520" indent="0">
              <a:buNone/>
              <a:defRPr sz="3600"/>
            </a:lvl7pPr>
            <a:lvl8pPr marL="11521440" indent="0">
              <a:buNone/>
              <a:defRPr sz="3600"/>
            </a:lvl8pPr>
            <a:lvl9pPr marL="13167360" indent="0">
              <a:buNone/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7253C-88C2-7C43-BB2B-B49B2C837461}" type="datetimeFigureOut">
              <a:rPr lang="en-US" smtClean="0"/>
              <a:t>11/7/18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7D227-3FCA-2043-8991-4325966155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2926080"/>
            <a:ext cx="10617041" cy="10241280"/>
          </a:xfrm>
        </p:spPr>
        <p:txBody>
          <a:bodyPr anchor="b"/>
          <a:lstStyle>
            <a:lvl1pPr>
              <a:defRPr sz="115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994608" y="6319530"/>
            <a:ext cx="16664940" cy="31191200"/>
          </a:xfrm>
        </p:spPr>
        <p:txBody>
          <a:bodyPr anchor="t"/>
          <a:lstStyle>
            <a:lvl1pPr marL="0" indent="0">
              <a:buNone/>
              <a:defRPr sz="11520"/>
            </a:lvl1pPr>
            <a:lvl2pPr marL="1645920" indent="0">
              <a:buNone/>
              <a:defRPr sz="10080"/>
            </a:lvl2pPr>
            <a:lvl3pPr marL="3291840" indent="0">
              <a:buNone/>
              <a:defRPr sz="8640"/>
            </a:lvl3pPr>
            <a:lvl4pPr marL="4937760" indent="0">
              <a:buNone/>
              <a:defRPr sz="7200"/>
            </a:lvl4pPr>
            <a:lvl5pPr marL="6583680" indent="0">
              <a:buNone/>
              <a:defRPr sz="7200"/>
            </a:lvl5pPr>
            <a:lvl6pPr marL="8229600" indent="0">
              <a:buNone/>
              <a:defRPr sz="7200"/>
            </a:lvl6pPr>
            <a:lvl7pPr marL="9875520" indent="0">
              <a:buNone/>
              <a:defRPr sz="7200"/>
            </a:lvl7pPr>
            <a:lvl8pPr marL="11521440" indent="0">
              <a:buNone/>
              <a:defRPr sz="7200"/>
            </a:lvl8pPr>
            <a:lvl9pPr marL="13167360" indent="0">
              <a:buNone/>
              <a:defRPr sz="72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13167360"/>
            <a:ext cx="10617041" cy="24394163"/>
          </a:xfrm>
        </p:spPr>
        <p:txBody>
          <a:bodyPr/>
          <a:lstStyle>
            <a:lvl1pPr marL="0" indent="0">
              <a:buNone/>
              <a:defRPr sz="5760"/>
            </a:lvl1pPr>
            <a:lvl2pPr marL="1645920" indent="0">
              <a:buNone/>
              <a:defRPr sz="5040"/>
            </a:lvl2pPr>
            <a:lvl3pPr marL="3291840" indent="0">
              <a:buNone/>
              <a:defRPr sz="4320"/>
            </a:lvl3pPr>
            <a:lvl4pPr marL="4937760" indent="0">
              <a:buNone/>
              <a:defRPr sz="3600"/>
            </a:lvl4pPr>
            <a:lvl5pPr marL="6583680" indent="0">
              <a:buNone/>
              <a:defRPr sz="3600"/>
            </a:lvl5pPr>
            <a:lvl6pPr marL="8229600" indent="0">
              <a:buNone/>
              <a:defRPr sz="3600"/>
            </a:lvl6pPr>
            <a:lvl7pPr marL="9875520" indent="0">
              <a:buNone/>
              <a:defRPr sz="3600"/>
            </a:lvl7pPr>
            <a:lvl8pPr marL="11521440" indent="0">
              <a:buNone/>
              <a:defRPr sz="3600"/>
            </a:lvl8pPr>
            <a:lvl9pPr marL="13167360" indent="0">
              <a:buNone/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7253C-88C2-7C43-BB2B-B49B2C837461}" type="datetimeFigureOut">
              <a:rPr lang="en-US" smtClean="0"/>
              <a:t>11/7/18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7D227-3FCA-2043-8991-4325966155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63140" y="2336810"/>
            <a:ext cx="28392120" cy="8483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3140" y="11684000"/>
            <a:ext cx="28392120" cy="27848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63140" y="40680650"/>
            <a:ext cx="7406640" cy="2336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7253C-88C2-7C43-BB2B-B49B2C837461}" type="datetimeFigureOut">
              <a:rPr lang="en-US" smtClean="0"/>
              <a:t>11/7/18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04220" y="40680650"/>
            <a:ext cx="11109960" cy="2336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48620" y="40680650"/>
            <a:ext cx="7406640" cy="2336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7D227-3FCA-2043-8991-432596615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477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3291840" rtl="0" eaLnBrk="1" latinLnBrk="0" hangingPunct="1">
        <a:lnSpc>
          <a:spcPct val="90000"/>
        </a:lnSpc>
        <a:spcBef>
          <a:spcPct val="0"/>
        </a:spcBef>
        <a:buNone/>
        <a:defRPr sz="15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22960" indent="-822960" algn="l" defTabSz="3291840" rtl="0" eaLnBrk="1" latinLnBrk="0" hangingPunct="1">
        <a:lnSpc>
          <a:spcPct val="90000"/>
        </a:lnSpc>
        <a:spcBef>
          <a:spcPts val="3600"/>
        </a:spcBef>
        <a:buFont typeface="Arial" panose="020B0604020202020204" pitchFamily="34" charset="0"/>
        <a:buChar char="•"/>
        <a:defRPr sz="10080" kern="1200">
          <a:solidFill>
            <a:schemeClr val="tx1"/>
          </a:solidFill>
          <a:latin typeface="+mn-lt"/>
          <a:ea typeface="+mn-ea"/>
          <a:cs typeface="+mn-cs"/>
        </a:defRPr>
      </a:lvl1pPr>
      <a:lvl2pPr marL="246888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11480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4pPr>
      <a:lvl5pPr marL="740664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5pPr>
      <a:lvl6pPr marL="905256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7pPr>
      <a:lvl8pPr marL="1234440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8pPr>
      <a:lvl9pPr marL="1399032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2pPr>
      <a:lvl3pPr marL="329184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3pPr>
      <a:lvl4pPr marL="493776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4pPr>
      <a:lvl5pPr marL="658368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5pPr>
      <a:lvl6pPr marL="822960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6pPr>
      <a:lvl7pPr marL="987552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7pPr>
      <a:lvl8pPr marL="1152144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8pPr>
      <a:lvl9pPr marL="1316736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19.jpeg"/><Relationship Id="rId21" Type="http://schemas.openxmlformats.org/officeDocument/2006/relationships/image" Target="../media/image20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tiff"/><Relationship Id="rId6" Type="http://schemas.openxmlformats.org/officeDocument/2006/relationships/image" Target="../media/image5.emf"/><Relationship Id="rId7" Type="http://schemas.openxmlformats.org/officeDocument/2006/relationships/image" Target="../media/image6.emf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Straight Connector 63"/>
          <p:cNvCxnSpPr/>
          <p:nvPr/>
        </p:nvCxnSpPr>
        <p:spPr>
          <a:xfrm>
            <a:off x="15338131" y="32810381"/>
            <a:ext cx="0" cy="1109945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2858" y="2551387"/>
            <a:ext cx="9005544" cy="2974608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-1636603" y="2"/>
            <a:ext cx="27432000" cy="5867400"/>
          </a:xfrm>
          <a:prstGeom prst="rect">
            <a:avLst/>
          </a:prstGeom>
        </p:spPr>
        <p:txBody>
          <a:bodyPr vert="horz" lIns="438912" tIns="219456" rIns="438912" bIns="219456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560" dirty="0">
                <a:latin typeface="Calisto MT" charset="0"/>
                <a:ea typeface="Calisto MT" charset="0"/>
                <a:cs typeface="Calisto MT" charset="0"/>
              </a:rPr>
              <a:t>[TACL] Surface Statistics of an Unknown Language Indicate How to Parse It</a:t>
            </a:r>
            <a:r>
              <a:rPr lang="en-US" sz="11520" dirty="0">
                <a:latin typeface="Calisto MT" charset="0"/>
                <a:ea typeface="Calisto MT" charset="0"/>
                <a:cs typeface="Calisto MT" charset="0"/>
              </a:rPr>
              <a:t> </a:t>
            </a:r>
            <a:r>
              <a:rPr lang="en-US" sz="5760" dirty="0">
                <a:latin typeface="Calisto MT" charset="0"/>
                <a:ea typeface="Calisto MT" charset="0"/>
                <a:cs typeface="Calisto MT" charset="0"/>
              </a:rPr>
              <a:t> </a:t>
            </a:r>
            <a:r>
              <a:rPr lang="en-US" sz="4800" dirty="0">
                <a:latin typeface="Calisto MT" charset="0"/>
                <a:ea typeface="Calisto MT" charset="0"/>
                <a:cs typeface="Calisto MT" charset="0"/>
              </a:rPr>
              <a:t/>
            </a:r>
            <a:br>
              <a:rPr lang="en-US" sz="4800" dirty="0">
                <a:latin typeface="Calisto MT" charset="0"/>
                <a:ea typeface="Calisto MT" charset="0"/>
                <a:cs typeface="Calisto MT" charset="0"/>
              </a:rPr>
            </a:br>
            <a:r>
              <a:rPr lang="en-US" sz="7680" dirty="0">
                <a:latin typeface="Calisto MT" charset="0"/>
                <a:ea typeface="Calisto MT" charset="0"/>
                <a:cs typeface="Calisto MT" charset="0"/>
              </a:rPr>
              <a:t>Dingquan Wang and Jason Eisner</a:t>
            </a:r>
            <a:r>
              <a:rPr lang="en-US" sz="7680" dirty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7680" dirty="0">
                <a:latin typeface="Arial" charset="0"/>
                <a:ea typeface="Arial" charset="0"/>
                <a:cs typeface="Arial" charset="0"/>
              </a:rPr>
            </a:br>
            <a:r>
              <a:rPr lang="en-US" sz="7680" dirty="0">
                <a:latin typeface="Arial" charset="0"/>
                <a:ea typeface="Arial" charset="0"/>
                <a:cs typeface="Arial" charset="0"/>
              </a:rPr>
              <a:t> {</a:t>
            </a:r>
            <a:r>
              <a:rPr lang="en-US" sz="7680" dirty="0" err="1">
                <a:latin typeface="Arial" charset="0"/>
                <a:ea typeface="Arial" charset="0"/>
                <a:cs typeface="Arial" charset="0"/>
              </a:rPr>
              <a:t>wdd,eisner</a:t>
            </a:r>
            <a:r>
              <a:rPr lang="en-US" sz="7680" dirty="0">
                <a:latin typeface="Arial" charset="0"/>
                <a:ea typeface="Arial" charset="0"/>
                <a:cs typeface="Arial" charset="0"/>
              </a:rPr>
              <a:t>}@</a:t>
            </a:r>
            <a:r>
              <a:rPr lang="en-US" sz="7680" dirty="0" err="1">
                <a:latin typeface="Arial" charset="0"/>
                <a:ea typeface="Arial" charset="0"/>
                <a:cs typeface="Arial" charset="0"/>
              </a:rPr>
              <a:t>jhu.edu</a:t>
            </a:r>
            <a:r>
              <a:rPr lang="en-US" sz="7680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59258" y="5416656"/>
            <a:ext cx="14434032" cy="87346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endParaRPr lang="en-US" sz="4320" dirty="0">
              <a:latin typeface="Chalkboard SE" charset="0"/>
              <a:ea typeface="Chalkboard SE" charset="0"/>
              <a:cs typeface="Chalkboard SE" charset="0"/>
            </a:endParaRPr>
          </a:p>
          <a:p>
            <a:pPr marL="274320" indent="-274320" algn="just">
              <a:buFont typeface="Arial" charset="0"/>
              <a:buChar char="•"/>
            </a:pPr>
            <a:r>
              <a:rPr lang="en-US" sz="4320" dirty="0">
                <a:latin typeface="Chalkboard SE" charset="0"/>
                <a:ea typeface="Chalkboard SE" charset="0"/>
                <a:cs typeface="Chalkboard SE" charset="0"/>
              </a:rPr>
              <a:t>Let's extract interesting features of the whole corpus ("surface cues to structure").</a:t>
            </a:r>
          </a:p>
          <a:p>
            <a:pPr marL="274320" indent="-274320" algn="just">
              <a:buFont typeface="Arial" charset="0"/>
              <a:buChar char="•"/>
            </a:pPr>
            <a:r>
              <a:rPr lang="en-US" sz="4320" dirty="0">
                <a:latin typeface="Chalkboard SE" charset="0"/>
                <a:ea typeface="Chalkboard SE" charset="0"/>
                <a:cs typeface="Chalkboard SE" charset="0"/>
              </a:rPr>
              <a:t>Our universal parser sees these corpus features, along with the input sentence.</a:t>
            </a:r>
          </a:p>
          <a:p>
            <a:pPr marL="274320" indent="-274320">
              <a:buFont typeface="Arial" charset="0"/>
              <a:buChar char="•"/>
            </a:pPr>
            <a:r>
              <a:rPr lang="en-US" sz="4320" dirty="0">
                <a:latin typeface="Chalkboard SE" charset="0"/>
                <a:ea typeface="Chalkboard SE" charset="0"/>
                <a:cs typeface="Chalkboard SE" charset="0"/>
              </a:rPr>
              <a:t>The universal parser is trained end-to-end on diverse languages, with supervision from treebanks.</a:t>
            </a:r>
          </a:p>
          <a:p>
            <a:pPr marL="274320" indent="-274320">
              <a:buFont typeface="Arial" charset="0"/>
              <a:buChar char="•"/>
            </a:pPr>
            <a:r>
              <a:rPr lang="en-US" sz="4320" dirty="0">
                <a:latin typeface="Chalkboard SE" charset="0"/>
                <a:ea typeface="Chalkboard SE" charset="0"/>
                <a:cs typeface="Chalkboard SE" charset="0"/>
              </a:rPr>
              <a:t>Including treebanks for thousands of </a:t>
            </a:r>
            <a:r>
              <a:rPr lang="en-US" sz="4320" i="1" dirty="0">
                <a:latin typeface="Chalkboard SE" charset="0"/>
                <a:ea typeface="Chalkboard SE" charset="0"/>
                <a:cs typeface="Chalkboard SE" charset="0"/>
              </a:rPr>
              <a:t>synthetic training languages</a:t>
            </a:r>
            <a:r>
              <a:rPr lang="en-US" sz="4320" dirty="0">
                <a:latin typeface="Chalkboard SE" charset="0"/>
                <a:ea typeface="Chalkboard SE" charset="0"/>
                <a:cs typeface="Chalkboard SE" charset="0"/>
              </a:rPr>
              <a:t>. This helps.</a:t>
            </a:r>
          </a:p>
          <a:p>
            <a:pPr marL="274320" indent="-274320">
              <a:buFont typeface="Arial" charset="0"/>
              <a:buChar char="•"/>
            </a:pPr>
            <a:r>
              <a:rPr lang="en-US" sz="4320" dirty="0">
                <a:latin typeface="Chalkboard SE" charset="0"/>
                <a:ea typeface="Chalkboard SE" charset="0"/>
                <a:cs typeface="Chalkboard SE" charset="0"/>
              </a:rPr>
              <a:t>Our best method improved UAS and LAS on held-out test languages by an average of </a:t>
            </a:r>
            <a:r>
              <a:rPr lang="en-US" sz="4320" b="1" dirty="0">
                <a:solidFill>
                  <a:schemeClr val="accent6">
                    <a:lumMod val="75000"/>
                  </a:schemeClr>
                </a:solidFill>
                <a:latin typeface="Chalkboard SE" charset="0"/>
                <a:ea typeface="Chalkboard SE" charset="0"/>
                <a:cs typeface="Chalkboard SE" charset="0"/>
              </a:rPr>
              <a:t>5.6</a:t>
            </a:r>
            <a:r>
              <a:rPr lang="en-US" sz="4320" b="1" dirty="0">
                <a:solidFill>
                  <a:srgbClr val="FF0000"/>
                </a:solidFill>
                <a:latin typeface="Chalkboard SE" charset="0"/>
                <a:ea typeface="Chalkboard SE" charset="0"/>
                <a:cs typeface="Chalkboard SE" charset="0"/>
              </a:rPr>
              <a:t> </a:t>
            </a:r>
            <a:r>
              <a:rPr lang="en-US" sz="4320" dirty="0">
                <a:latin typeface="Chalkboard SE" charset="0"/>
                <a:ea typeface="Chalkboard SE" charset="0"/>
                <a:cs typeface="Chalkboard SE" charset="0"/>
              </a:rPr>
              <a:t>percentage points over past work.</a:t>
            </a:r>
          </a:p>
          <a:p>
            <a:pPr algn="just"/>
            <a:endParaRPr lang="en-US" sz="4320" dirty="0">
              <a:latin typeface="Chalkboard SE" charset="0"/>
              <a:ea typeface="Chalkboard SE" charset="0"/>
              <a:cs typeface="Chalkboard SE" charset="0"/>
            </a:endParaRPr>
          </a:p>
        </p:txBody>
      </p:sp>
      <p:sp>
        <p:nvSpPr>
          <p:cNvPr id="12" name="Document 11"/>
          <p:cNvSpPr/>
          <p:nvPr/>
        </p:nvSpPr>
        <p:spPr>
          <a:xfrm>
            <a:off x="-5" y="5985197"/>
            <a:ext cx="10997664" cy="7502534"/>
          </a:xfrm>
          <a:prstGeom prst="flowChartDocument">
            <a:avLst/>
          </a:prstGeom>
          <a:solidFill>
            <a:schemeClr val="accent6">
              <a:lumMod val="40000"/>
              <a:lumOff val="6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838"/>
          </a:p>
        </p:txBody>
      </p:sp>
      <p:sp>
        <p:nvSpPr>
          <p:cNvPr id="13" name="TextBox 12"/>
          <p:cNvSpPr txBox="1"/>
          <p:nvPr/>
        </p:nvSpPr>
        <p:spPr>
          <a:xfrm>
            <a:off x="97040" y="10318584"/>
            <a:ext cx="107720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Beirut" charset="-78"/>
                <a:ea typeface="Beirut" charset="-78"/>
                <a:cs typeface="Beirut" charset="-78"/>
              </a:rPr>
              <a:t>VERB  DET  NOUN  ADJ  DET  NOUN</a:t>
            </a:r>
          </a:p>
        </p:txBody>
      </p:sp>
      <p:sp>
        <p:nvSpPr>
          <p:cNvPr id="14" name="Rectangle 13"/>
          <p:cNvSpPr/>
          <p:nvPr/>
        </p:nvSpPr>
        <p:spPr>
          <a:xfrm rot="518827">
            <a:off x="884524" y="8344009"/>
            <a:ext cx="8456161" cy="11264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720" b="1" dirty="0">
                <a:solidFill>
                  <a:srgbClr val="7030A0"/>
                </a:solidFill>
                <a:latin typeface="Comic Sans MS" charset="0"/>
                <a:ea typeface="Comic Sans MS" charset="0"/>
                <a:cs typeface="Comic Sans MS" charset="0"/>
              </a:rPr>
              <a:t>Can you </a:t>
            </a:r>
            <a:r>
              <a:rPr lang="en-US" sz="6720" b="1">
                <a:solidFill>
                  <a:srgbClr val="7030A0"/>
                </a:solidFill>
                <a:latin typeface="Comic Sans MS" charset="0"/>
                <a:ea typeface="Comic Sans MS" charset="0"/>
                <a:cs typeface="Comic Sans MS" charset="0"/>
              </a:rPr>
              <a:t>parse this?</a:t>
            </a:r>
            <a:endParaRPr lang="en-US" sz="34838" b="1" dirty="0">
              <a:solidFill>
                <a:srgbClr val="7030A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479" y="6014366"/>
            <a:ext cx="110483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263238"/>
                </a:solidFill>
                <a:latin typeface="Chalkboard SE" charset="0"/>
                <a:ea typeface="Chalkboard SE" charset="0"/>
                <a:cs typeface="Chalkboard SE" charset="0"/>
              </a:rPr>
              <a:t>You find a </a:t>
            </a:r>
            <a:r>
              <a:rPr lang="en-US" sz="4800" dirty="0">
                <a:solidFill>
                  <a:schemeClr val="accent2">
                    <a:lumMod val="50000"/>
                  </a:schemeClr>
                </a:solidFill>
                <a:latin typeface="Chalkboard SE" charset="0"/>
                <a:ea typeface="Chalkboard SE" charset="0"/>
                <a:cs typeface="Chalkboard SE" charset="0"/>
              </a:rPr>
              <a:t>POS-tagged corpus</a:t>
            </a:r>
            <a:r>
              <a:rPr lang="en-US" sz="4800" dirty="0">
                <a:solidFill>
                  <a:srgbClr val="263238"/>
                </a:solidFill>
                <a:latin typeface="Chalkboard SE" charset="0"/>
                <a:ea typeface="Chalkboard SE" charset="0"/>
                <a:cs typeface="Chalkboard SE" charset="0"/>
              </a:rPr>
              <a:t> of text in an </a:t>
            </a:r>
            <a:r>
              <a:rPr lang="en-US" sz="4800" i="1" dirty="0">
                <a:latin typeface="Chalkboard SE" charset="0"/>
                <a:ea typeface="Chalkboard SE" charset="0"/>
                <a:cs typeface="Chalkboard SE" charset="0"/>
              </a:rPr>
              <a:t>unknown</a:t>
            </a:r>
            <a:r>
              <a:rPr lang="en-US" sz="4800" dirty="0">
                <a:solidFill>
                  <a:srgbClr val="263238"/>
                </a:solidFill>
                <a:latin typeface="Chalkboard SE" charset="0"/>
                <a:ea typeface="Chalkboard SE" charset="0"/>
                <a:cs typeface="Chalkboard SE" charset="0"/>
              </a:rPr>
              <a:t> language.</a:t>
            </a:r>
            <a:endParaRPr lang="en-US" sz="4800" dirty="0">
              <a:latin typeface="Chalkboard SE" charset="0"/>
              <a:ea typeface="Chalkboard SE" charset="0"/>
              <a:cs typeface="Chalkboard SE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1" t="17463" r="8535" b="10007"/>
          <a:stretch/>
        </p:blipFill>
        <p:spPr>
          <a:xfrm>
            <a:off x="25565723" y="6714556"/>
            <a:ext cx="7232677" cy="44839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 t="17533" r="10164" b="9251"/>
          <a:stretch/>
        </p:blipFill>
        <p:spPr>
          <a:xfrm>
            <a:off x="25565156" y="11806185"/>
            <a:ext cx="7190710" cy="458114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4235">
            <a:off x="25937321" y="11121837"/>
            <a:ext cx="1450958" cy="153809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5467082" y="5944498"/>
            <a:ext cx="7416691" cy="53553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2880" dirty="0">
                <a:latin typeface="Chalkboard SE" charset="0"/>
                <a:ea typeface="Chalkboard SE" charset="0"/>
                <a:cs typeface="Chalkboard SE" charset="0"/>
              </a:rPr>
              <a:t>Each language is an example!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43" y="21955891"/>
            <a:ext cx="25169827" cy="1085449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-58003" y="21044007"/>
            <a:ext cx="7421971" cy="68326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3840" dirty="0">
                <a:latin typeface="Chalkboard SE" charset="0"/>
                <a:ea typeface="Chalkboard SE" charset="0"/>
                <a:cs typeface="Chalkboard SE" charset="0"/>
              </a:rPr>
              <a:t>What are we building?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363968" y="21029834"/>
            <a:ext cx="18027418" cy="68326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100000">
                <a:srgbClr val="FFC000"/>
              </a:gs>
              <a:gs pos="100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3840" dirty="0">
                <a:latin typeface="Chalkboard SE" charset="0"/>
                <a:ea typeface="Chalkboard SE" charset="0"/>
                <a:cs typeface="Chalkboard SE" charset="0"/>
              </a:rPr>
              <a:t>How do we train?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362232" y="14085118"/>
            <a:ext cx="16066454" cy="68326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3840" dirty="0">
                <a:latin typeface="Chalkboard SE" charset="0"/>
                <a:ea typeface="Chalkboard SE" charset="0"/>
                <a:cs typeface="Chalkboard SE" charset="0"/>
              </a:rPr>
              <a:t>The Typology Component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9718025" y="15549654"/>
            <a:ext cx="5461587" cy="5296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4838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13362605" y="18900326"/>
            <a:ext cx="879869" cy="226138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365" y="15676985"/>
            <a:ext cx="5280269" cy="536103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5338132" y="15432914"/>
            <a:ext cx="4148329" cy="5507265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9872687" y="14975638"/>
            <a:ext cx="3416063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80" dirty="0">
                <a:solidFill>
                  <a:srgbClr val="FF0000"/>
                </a:solidFill>
                <a:latin typeface="Chalkduster" charset="0"/>
                <a:ea typeface="Chalkduster" charset="0"/>
                <a:cs typeface="Chalkduster" charset="0"/>
              </a:rPr>
              <a:t>Neural features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9671028" y="14979886"/>
            <a:ext cx="5641096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80" dirty="0">
                <a:solidFill>
                  <a:srgbClr val="FF0000"/>
                </a:solidFill>
                <a:latin typeface="Chalkduster" charset="0"/>
                <a:ea typeface="Chalkduster" charset="0"/>
                <a:cs typeface="Chalkduster" charset="0"/>
              </a:rPr>
              <a:t>Hand engineered features</a:t>
            </a:r>
          </a:p>
        </p:txBody>
      </p:sp>
      <p:sp>
        <p:nvSpPr>
          <p:cNvPr id="37" name="Freeform 36"/>
          <p:cNvSpPr/>
          <p:nvPr/>
        </p:nvSpPr>
        <p:spPr>
          <a:xfrm>
            <a:off x="14832019" y="15928687"/>
            <a:ext cx="771360" cy="1325093"/>
          </a:xfrm>
          <a:custGeom>
            <a:avLst/>
            <a:gdLst>
              <a:gd name="connsiteX0" fmla="*/ 20793 w 157318"/>
              <a:gd name="connsiteY0" fmla="*/ 270252 h 270252"/>
              <a:gd name="connsiteX1" fmla="*/ 11268 w 157318"/>
              <a:gd name="connsiteY1" fmla="*/ 38477 h 270252"/>
              <a:gd name="connsiteX2" fmla="*/ 157318 w 157318"/>
              <a:gd name="connsiteY2" fmla="*/ 377 h 270252"/>
              <a:gd name="connsiteX3" fmla="*/ 157318 w 157318"/>
              <a:gd name="connsiteY3" fmla="*/ 377 h 270252"/>
              <a:gd name="connsiteX4" fmla="*/ 157318 w 157318"/>
              <a:gd name="connsiteY4" fmla="*/ 377 h 270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318" h="270252">
                <a:moveTo>
                  <a:pt x="20793" y="270252"/>
                </a:moveTo>
                <a:cubicBezTo>
                  <a:pt x="4653" y="176854"/>
                  <a:pt x="-11486" y="83456"/>
                  <a:pt x="11268" y="38477"/>
                </a:cubicBezTo>
                <a:cubicBezTo>
                  <a:pt x="34022" y="-6502"/>
                  <a:pt x="157318" y="377"/>
                  <a:pt x="157318" y="377"/>
                </a:cubicBezTo>
                <a:lnTo>
                  <a:pt x="157318" y="377"/>
                </a:lnTo>
                <a:lnTo>
                  <a:pt x="157318" y="377"/>
                </a:lnTo>
              </a:path>
            </a:pathLst>
          </a:custGeom>
          <a:noFill/>
          <a:ln w="63500">
            <a:solidFill>
              <a:schemeClr val="tx1"/>
            </a:solidFill>
            <a:tailEnd type="stealth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838"/>
          </a:p>
        </p:txBody>
      </p:sp>
      <p:grpSp>
        <p:nvGrpSpPr>
          <p:cNvPr id="40" name="Group 39"/>
          <p:cNvGrpSpPr/>
          <p:nvPr/>
        </p:nvGrpSpPr>
        <p:grpSpPr>
          <a:xfrm>
            <a:off x="12907" y="14118026"/>
            <a:ext cx="9656064" cy="6894344"/>
            <a:chOff x="2021538" y="1254550"/>
            <a:chExt cx="1996430" cy="1437589"/>
          </a:xfrm>
        </p:grpSpPr>
        <p:sp>
          <p:nvSpPr>
            <p:cNvPr id="41" name="Rectangle 40"/>
            <p:cNvSpPr/>
            <p:nvPr/>
          </p:nvSpPr>
          <p:spPr>
            <a:xfrm>
              <a:off x="2021538" y="1254550"/>
              <a:ext cx="1996430" cy="142472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txBody>
            <a:bodyPr wrap="square">
              <a:spAutoFit/>
            </a:bodyPr>
            <a:lstStyle/>
            <a:p>
              <a:pPr algn="ctr"/>
              <a:r>
                <a:rPr lang="en-US" sz="3840" dirty="0">
                  <a:latin typeface="Chalkboard SE" charset="0"/>
                  <a:ea typeface="Chalkboard SE" charset="0"/>
                  <a:cs typeface="Chalkboard SE" charset="0"/>
                </a:rPr>
                <a:t>Surface Cues to Structure</a:t>
              </a: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6036" y="1475326"/>
              <a:ext cx="977949" cy="607246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9448" y="2076553"/>
              <a:ext cx="977241" cy="605481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0588" y="2083027"/>
              <a:ext cx="973557" cy="609112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5178" y="1484818"/>
              <a:ext cx="969864" cy="553348"/>
            </a:xfrm>
            <a:prstGeom prst="rect">
              <a:avLst/>
            </a:prstGeom>
          </p:spPr>
        </p:pic>
      </p:grpSp>
      <p:sp>
        <p:nvSpPr>
          <p:cNvPr id="48" name="Content Placeholder 2"/>
          <p:cNvSpPr txBox="1">
            <a:spLocks/>
          </p:cNvSpPr>
          <p:nvPr/>
        </p:nvSpPr>
        <p:spPr>
          <a:xfrm>
            <a:off x="25569320" y="17474102"/>
            <a:ext cx="7352144" cy="50610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7182" indent="-297182">
              <a:lnSpc>
                <a:spcPct val="100000"/>
              </a:lnSpc>
            </a:pPr>
            <a:r>
              <a:rPr lang="en-US" sz="3000" dirty="0">
                <a:latin typeface="Chalkboard SE" charset="0"/>
                <a:ea typeface="Chalkboard SE" charset="0"/>
                <a:cs typeface="Chalkboard SE" charset="0"/>
              </a:rPr>
              <a:t>More than 50,000 synthetic languages</a:t>
            </a:r>
          </a:p>
          <a:p>
            <a:pPr marL="563880" lvl="1" indent="-266702">
              <a:lnSpc>
                <a:spcPct val="100000"/>
              </a:lnSpc>
              <a:spcBef>
                <a:spcPts val="480"/>
              </a:spcBef>
            </a:pPr>
            <a:r>
              <a:rPr lang="en-US" sz="3000" dirty="0">
                <a:latin typeface="Chalkboard SE" charset="0"/>
                <a:ea typeface="Chalkboard SE" charset="0"/>
                <a:cs typeface="Chalkboard SE" charset="0"/>
              </a:rPr>
              <a:t>Resemble real languages, but not found on Earth</a:t>
            </a:r>
          </a:p>
          <a:p>
            <a:pPr marL="297182" indent="-297182">
              <a:lnSpc>
                <a:spcPct val="100000"/>
              </a:lnSpc>
              <a:spcBef>
                <a:spcPts val="960"/>
              </a:spcBef>
            </a:pPr>
            <a:r>
              <a:rPr lang="en-US" sz="3000" dirty="0">
                <a:latin typeface="Chalkboard SE" charset="0"/>
                <a:ea typeface="Chalkboard SE" charset="0"/>
                <a:cs typeface="Chalkboard SE" charset="0"/>
              </a:rPr>
              <a:t>Each has a corpus of dependency parses</a:t>
            </a:r>
          </a:p>
          <a:p>
            <a:pPr marL="563880" lvl="1" indent="-266702">
              <a:lnSpc>
                <a:spcPct val="100000"/>
              </a:lnSpc>
              <a:spcBef>
                <a:spcPts val="480"/>
              </a:spcBef>
              <a:tabLst>
                <a:tab pos="533400" algn="l"/>
              </a:tabLst>
            </a:pPr>
            <a:r>
              <a:rPr lang="en-US" sz="3000" dirty="0">
                <a:latin typeface="Chalkboard SE" charset="0"/>
                <a:ea typeface="Chalkboard SE" charset="0"/>
                <a:cs typeface="Chalkboard SE" charset="0"/>
              </a:rPr>
              <a:t>In the Universal Dependencies format</a:t>
            </a:r>
          </a:p>
          <a:p>
            <a:pPr marL="563880" lvl="1" indent="-266702">
              <a:lnSpc>
                <a:spcPct val="100000"/>
              </a:lnSpc>
              <a:spcBef>
                <a:spcPts val="480"/>
              </a:spcBef>
              <a:tabLst>
                <a:tab pos="533400" algn="l"/>
              </a:tabLst>
            </a:pPr>
            <a:r>
              <a:rPr lang="en-US" sz="3000" dirty="0">
                <a:latin typeface="Chalkboard SE" charset="0"/>
                <a:ea typeface="Chalkboard SE" charset="0"/>
                <a:cs typeface="Chalkboard SE" charset="0"/>
              </a:rPr>
              <a:t>Vertices are words labeled with POS tags</a:t>
            </a:r>
          </a:p>
          <a:p>
            <a:pPr marL="563880" lvl="1" indent="-266702">
              <a:lnSpc>
                <a:spcPct val="100000"/>
              </a:lnSpc>
              <a:spcBef>
                <a:spcPts val="480"/>
              </a:spcBef>
              <a:tabLst>
                <a:tab pos="533400" algn="l"/>
              </a:tabLst>
            </a:pPr>
            <a:r>
              <a:rPr lang="en-US" sz="3000" dirty="0">
                <a:latin typeface="Chalkboard SE" charset="0"/>
                <a:ea typeface="Chalkboard SE" charset="0"/>
                <a:cs typeface="Chalkboard SE" charset="0"/>
              </a:rPr>
              <a:t>Edges are labeled syntactic relationships</a:t>
            </a:r>
          </a:p>
          <a:p>
            <a:pPr marL="297182" indent="-297182">
              <a:lnSpc>
                <a:spcPct val="100000"/>
              </a:lnSpc>
              <a:spcBef>
                <a:spcPts val="960"/>
              </a:spcBef>
            </a:pPr>
            <a:r>
              <a:rPr lang="en-US" sz="3000" dirty="0">
                <a:latin typeface="Chalkboard SE" charset="0"/>
                <a:ea typeface="Chalkboard SE" charset="0"/>
                <a:cs typeface="Chalkboard SE" charset="0"/>
              </a:rPr>
              <a:t>Provide train/dev/test splits, alignments, tools</a:t>
            </a:r>
          </a:p>
        </p:txBody>
      </p:sp>
      <p:sp>
        <p:nvSpPr>
          <p:cNvPr id="49" name="Right Arrow 48"/>
          <p:cNvSpPr/>
          <p:nvPr/>
        </p:nvSpPr>
        <p:spPr>
          <a:xfrm rot="5400000">
            <a:off x="31046626" y="26752018"/>
            <a:ext cx="295037" cy="219451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838"/>
          </a:p>
        </p:txBody>
      </p:sp>
      <p:sp>
        <p:nvSpPr>
          <p:cNvPr id="50" name="Right Arrow 49"/>
          <p:cNvSpPr/>
          <p:nvPr/>
        </p:nvSpPr>
        <p:spPr>
          <a:xfrm rot="10800000">
            <a:off x="28870954" y="28159618"/>
            <a:ext cx="592176" cy="219451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838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4470" y="24228008"/>
            <a:ext cx="3291840" cy="246156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4658" y="24226179"/>
            <a:ext cx="3288182" cy="246522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4658" y="27040390"/>
            <a:ext cx="3288182" cy="245790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4470" y="27057689"/>
            <a:ext cx="3284525" cy="246156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3261" y="30011796"/>
            <a:ext cx="3288182" cy="245425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3952" y="29975422"/>
            <a:ext cx="3288182" cy="2457907"/>
          </a:xfrm>
          <a:prstGeom prst="rect">
            <a:avLst/>
          </a:prstGeom>
        </p:spPr>
      </p:pic>
      <p:sp>
        <p:nvSpPr>
          <p:cNvPr id="57" name="Right Arrow 56"/>
          <p:cNvSpPr/>
          <p:nvPr/>
        </p:nvSpPr>
        <p:spPr>
          <a:xfrm>
            <a:off x="28925398" y="25279969"/>
            <a:ext cx="576619" cy="219451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838"/>
          </a:p>
        </p:txBody>
      </p:sp>
      <p:sp>
        <p:nvSpPr>
          <p:cNvPr id="58" name="Right Arrow 57"/>
          <p:cNvSpPr/>
          <p:nvPr/>
        </p:nvSpPr>
        <p:spPr>
          <a:xfrm rot="5400000">
            <a:off x="27017381" y="29623225"/>
            <a:ext cx="295037" cy="219451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838"/>
          </a:p>
        </p:txBody>
      </p:sp>
      <p:sp>
        <p:nvSpPr>
          <p:cNvPr id="59" name="Right Arrow 58"/>
          <p:cNvSpPr/>
          <p:nvPr/>
        </p:nvSpPr>
        <p:spPr>
          <a:xfrm>
            <a:off x="28872147" y="31096436"/>
            <a:ext cx="576619" cy="219451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838"/>
          </a:p>
        </p:txBody>
      </p:sp>
      <p:sp>
        <p:nvSpPr>
          <p:cNvPr id="62" name="Rectangle 61"/>
          <p:cNvSpPr/>
          <p:nvPr/>
        </p:nvSpPr>
        <p:spPr>
          <a:xfrm>
            <a:off x="15786197" y="42591876"/>
            <a:ext cx="461395" cy="705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838"/>
          </a:p>
        </p:txBody>
      </p:sp>
      <p:sp>
        <p:nvSpPr>
          <p:cNvPr id="63" name="Rectangle 62"/>
          <p:cNvSpPr/>
          <p:nvPr/>
        </p:nvSpPr>
        <p:spPr>
          <a:xfrm rot="18900000">
            <a:off x="7632945" y="42423368"/>
            <a:ext cx="14248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Chalkboard SE" charset="0"/>
                <a:ea typeface="Chalkboard SE" charset="0"/>
                <a:cs typeface="Chalkboard SE" charset="0"/>
              </a:rPr>
              <a:t>Avg.</a:t>
            </a:r>
          </a:p>
        </p:txBody>
      </p:sp>
      <p:sp>
        <p:nvSpPr>
          <p:cNvPr id="65" name="Rectangle 64"/>
          <p:cNvSpPr/>
          <p:nvPr/>
        </p:nvSpPr>
        <p:spPr>
          <a:xfrm>
            <a:off x="30101" y="32730667"/>
            <a:ext cx="32827094" cy="68326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3840" dirty="0">
                <a:latin typeface="Chalkboard SE" charset="0"/>
                <a:ea typeface="Chalkboard SE" charset="0"/>
                <a:cs typeface="Chalkboard SE" charset="0"/>
              </a:rPr>
              <a:t>Results (each bar stretches from labeled to unlabeled score)</a:t>
            </a:r>
          </a:p>
        </p:txBody>
      </p:sp>
      <p:grpSp>
        <p:nvGrpSpPr>
          <p:cNvPr id="94" name="Group 93"/>
          <p:cNvGrpSpPr/>
          <p:nvPr/>
        </p:nvGrpSpPr>
        <p:grpSpPr>
          <a:xfrm>
            <a:off x="25440317" y="16661351"/>
            <a:ext cx="7478083" cy="536251"/>
            <a:chOff x="5300066" y="3811230"/>
            <a:chExt cx="1557934" cy="111719"/>
          </a:xfrm>
        </p:grpSpPr>
        <p:sp>
          <p:nvSpPr>
            <p:cNvPr id="47" name="Rectangle 46"/>
            <p:cNvSpPr/>
            <p:nvPr/>
          </p:nvSpPr>
          <p:spPr>
            <a:xfrm>
              <a:off x="5300066" y="3811230"/>
              <a:ext cx="1557934" cy="9618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txBody>
            <a:bodyPr wrap="square">
              <a:spAutoFit/>
            </a:bodyPr>
            <a:lstStyle/>
            <a:p>
              <a:pPr algn="ctr"/>
              <a:endParaRPr lang="en-US" sz="2400" dirty="0">
                <a:latin typeface="Chalkboard SE" charset="0"/>
                <a:ea typeface="Chalkboard SE" charset="0"/>
                <a:cs typeface="Chalkboard SE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5334897" y="3811380"/>
              <a:ext cx="1482150" cy="1115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80" dirty="0">
                  <a:latin typeface="Chalkboard SE" charset="0"/>
                  <a:ea typeface="Chalkboard SE" charset="0"/>
                  <a:cs typeface="Chalkboard SE" charset="0"/>
                </a:rPr>
                <a:t>Galactic Treebanks (Wang &amp; Eisner 2016)</a:t>
              </a:r>
            </a:p>
          </p:txBody>
        </p:sp>
      </p:grpSp>
      <p:cxnSp>
        <p:nvCxnSpPr>
          <p:cNvPr id="89" name="Straight Connector 88"/>
          <p:cNvCxnSpPr/>
          <p:nvPr/>
        </p:nvCxnSpPr>
        <p:spPr>
          <a:xfrm flipV="1">
            <a:off x="-14333" y="21064070"/>
            <a:ext cx="2545689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 flipV="1">
            <a:off x="19157491" y="15927165"/>
            <a:ext cx="1134922" cy="307810"/>
          </a:xfrm>
          <a:prstGeom prst="straightConnector1">
            <a:avLst/>
          </a:prstGeom>
          <a:ln w="127000">
            <a:solidFill>
              <a:schemeClr val="accent6">
                <a:lumMod val="75000"/>
              </a:schemeClr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V="1">
            <a:off x="25445530" y="16539346"/>
            <a:ext cx="74382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 flipV="1">
            <a:off x="-3" y="5765739"/>
            <a:ext cx="32918405" cy="2194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838"/>
          </a:p>
        </p:txBody>
      </p:sp>
      <p:sp>
        <p:nvSpPr>
          <p:cNvPr id="105" name="TextBox 104"/>
          <p:cNvSpPr txBox="1"/>
          <p:nvPr/>
        </p:nvSpPr>
        <p:spPr>
          <a:xfrm>
            <a:off x="19820555" y="15617933"/>
            <a:ext cx="5359058" cy="5086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Bef>
                <a:spcPts val="480"/>
              </a:spcBef>
              <a:buFont typeface="Arial" charset="0"/>
              <a:buChar char="•"/>
            </a:pPr>
            <a:r>
              <a:rPr lang="en-US" sz="3120" dirty="0">
                <a:latin typeface="Chalkboard SE" charset="0"/>
                <a:ea typeface="Chalkboard SE" charset="0"/>
                <a:cs typeface="Chalkboard SE" charset="0"/>
              </a:rPr>
              <a:t>How often do NOUNs tend to appear shortly before or after VERBs?</a:t>
            </a:r>
          </a:p>
          <a:p>
            <a:pPr marL="274320" indent="-274320">
              <a:spcBef>
                <a:spcPts val="480"/>
              </a:spcBef>
              <a:buFont typeface="Arial" charset="0"/>
              <a:buChar char="•"/>
            </a:pPr>
            <a:r>
              <a:rPr lang="en-US" sz="3120" dirty="0">
                <a:latin typeface="Chalkboard SE" charset="0"/>
                <a:ea typeface="Chalkboard SE" charset="0"/>
                <a:cs typeface="Chalkboard SE" charset="0"/>
              </a:rPr>
              <a:t>How often do ADJs tend to appear shortly before or after NOUNs?</a:t>
            </a:r>
          </a:p>
          <a:p>
            <a:pPr marL="274320" indent="-274320">
              <a:spcBef>
                <a:spcPts val="480"/>
              </a:spcBef>
              <a:buFont typeface="Arial" charset="0"/>
              <a:buChar char="•"/>
            </a:pPr>
            <a:r>
              <a:rPr lang="en-US" sz="3120" dirty="0">
                <a:latin typeface="Chalkboard SE" charset="0"/>
                <a:ea typeface="Chalkboard SE" charset="0"/>
                <a:cs typeface="Chalkboard SE" charset="0"/>
              </a:rPr>
              <a:t>How often do ADPs tend to appear shortly before or after NOUNs?</a:t>
            </a:r>
          </a:p>
          <a:p>
            <a:pPr>
              <a:spcBef>
                <a:spcPts val="480"/>
              </a:spcBef>
            </a:pPr>
            <a:r>
              <a:rPr lang="mr-IN" sz="3120" dirty="0">
                <a:latin typeface="Chalkboard SE" charset="0"/>
                <a:ea typeface="Chalkboard SE" charset="0"/>
                <a:cs typeface="Chalkboard SE" charset="0"/>
              </a:rPr>
              <a:t>…</a:t>
            </a:r>
            <a:endParaRPr lang="en-US" sz="3120" dirty="0">
              <a:latin typeface="Chalkboard SE" charset="0"/>
              <a:ea typeface="Chalkboard SE" charset="0"/>
              <a:cs typeface="Chalkboard SE" charset="0"/>
            </a:endParaRPr>
          </a:p>
        </p:txBody>
      </p:sp>
      <p:pic>
        <p:nvPicPr>
          <p:cNvPr id="115" name="Picture 11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2583" y="33810729"/>
            <a:ext cx="17187657" cy="10032281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1" y="33694115"/>
            <a:ext cx="15208945" cy="10147903"/>
          </a:xfrm>
          <a:prstGeom prst="rect">
            <a:avLst/>
          </a:prstGeom>
        </p:spPr>
      </p:pic>
      <p:cxnSp>
        <p:nvCxnSpPr>
          <p:cNvPr id="117" name="Straight Arrow Connector 116"/>
          <p:cNvCxnSpPr/>
          <p:nvPr/>
        </p:nvCxnSpPr>
        <p:spPr>
          <a:xfrm flipH="1">
            <a:off x="14285678" y="19771721"/>
            <a:ext cx="933034" cy="6864619"/>
          </a:xfrm>
          <a:prstGeom prst="straightConnector1">
            <a:avLst/>
          </a:prstGeom>
          <a:ln w="508000">
            <a:solidFill>
              <a:schemeClr val="accent6">
                <a:lumMod val="75000"/>
                <a:alpha val="48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/>
          <p:nvPr/>
        </p:nvCxnSpPr>
        <p:spPr>
          <a:xfrm flipH="1">
            <a:off x="21999214" y="20605459"/>
            <a:ext cx="3858984" cy="4428682"/>
          </a:xfrm>
          <a:prstGeom prst="straightConnector1">
            <a:avLst/>
          </a:prstGeom>
          <a:ln w="635000">
            <a:solidFill>
              <a:schemeClr val="accent6">
                <a:lumMod val="75000"/>
                <a:alpha val="48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ctangle 119"/>
          <p:cNvSpPr/>
          <p:nvPr/>
        </p:nvSpPr>
        <p:spPr>
          <a:xfrm rot="18900000">
            <a:off x="13327751" y="42853434"/>
            <a:ext cx="14248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Chalkboard SE" charset="0"/>
                <a:ea typeface="Chalkboard SE" charset="0"/>
                <a:cs typeface="Chalkboard SE" charset="0"/>
              </a:rPr>
              <a:t>Avg.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4830" y="10198051"/>
            <a:ext cx="1246843" cy="1302259"/>
          </a:xfrm>
          <a:prstGeom prst="rect">
            <a:avLst/>
          </a:prstGeom>
        </p:spPr>
      </p:pic>
      <p:cxnSp>
        <p:nvCxnSpPr>
          <p:cNvPr id="71" name="Straight Connector 70"/>
          <p:cNvCxnSpPr/>
          <p:nvPr/>
        </p:nvCxnSpPr>
        <p:spPr>
          <a:xfrm>
            <a:off x="-26366" y="5774887"/>
            <a:ext cx="893" cy="3811631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32902405" y="5875466"/>
            <a:ext cx="0" cy="3801573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-24936" y="14088305"/>
            <a:ext cx="25453622" cy="2174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25418453" y="5862379"/>
            <a:ext cx="10234" cy="2683090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V="1">
            <a:off x="-24537" y="32693287"/>
            <a:ext cx="32908310" cy="127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9709699" y="14118019"/>
            <a:ext cx="0" cy="694605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7" y="43891200"/>
            <a:ext cx="3291839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9750" y="11692393"/>
            <a:ext cx="2564645" cy="263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717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651</TotalTime>
  <Words>250</Words>
  <Application>Microsoft Macintosh PowerPoint</Application>
  <PresentationFormat>Custom</PresentationFormat>
  <Paragraphs>32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0" baseType="lpstr">
      <vt:lpstr>Arial</vt:lpstr>
      <vt:lpstr>Beirut</vt:lpstr>
      <vt:lpstr>Calibri</vt:lpstr>
      <vt:lpstr>Calibri Light</vt:lpstr>
      <vt:lpstr>Calisto MT</vt:lpstr>
      <vt:lpstr>Chalkboard SE</vt:lpstr>
      <vt:lpstr>Chalkduster</vt:lpstr>
      <vt:lpstr>Comic Sans MS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Dingquan Wang</dc:creator>
  <cp:lastModifiedBy>Dingquan Wang</cp:lastModifiedBy>
  <cp:revision>23</cp:revision>
  <cp:lastPrinted>2018-11-07T16:25:11Z</cp:lastPrinted>
  <dcterms:created xsi:type="dcterms:W3CDTF">2018-10-31T09:41:47Z</dcterms:created>
  <dcterms:modified xsi:type="dcterms:W3CDTF">2018-11-07T16:25:18Z</dcterms:modified>
</cp:coreProperties>
</file>