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1" r:id="rId1"/>
  </p:sldMasterIdLst>
  <p:notesMasterIdLst>
    <p:notesMasterId r:id="rId58"/>
  </p:notesMasterIdLst>
  <p:handoutMasterIdLst>
    <p:handoutMasterId r:id="rId59"/>
  </p:handoutMasterIdLst>
  <p:sldIdLst>
    <p:sldId id="899" r:id="rId2"/>
    <p:sldId id="900" r:id="rId3"/>
    <p:sldId id="834" r:id="rId4"/>
    <p:sldId id="909" r:id="rId5"/>
    <p:sldId id="910" r:id="rId6"/>
    <p:sldId id="838" r:id="rId7"/>
    <p:sldId id="912" r:id="rId8"/>
    <p:sldId id="913" r:id="rId9"/>
    <p:sldId id="957" r:id="rId10"/>
    <p:sldId id="914" r:id="rId11"/>
    <p:sldId id="915" r:id="rId12"/>
    <p:sldId id="952" r:id="rId13"/>
    <p:sldId id="918" r:id="rId14"/>
    <p:sldId id="901" r:id="rId15"/>
    <p:sldId id="922" r:id="rId16"/>
    <p:sldId id="920" r:id="rId17"/>
    <p:sldId id="923" r:id="rId18"/>
    <p:sldId id="924" r:id="rId19"/>
    <p:sldId id="925" r:id="rId20"/>
    <p:sldId id="926" r:id="rId21"/>
    <p:sldId id="927" r:id="rId22"/>
    <p:sldId id="928" r:id="rId23"/>
    <p:sldId id="903" r:id="rId24"/>
    <p:sldId id="929" r:id="rId25"/>
    <p:sldId id="850" r:id="rId26"/>
    <p:sldId id="851" r:id="rId27"/>
    <p:sldId id="951" r:id="rId28"/>
    <p:sldId id="950" r:id="rId29"/>
    <p:sldId id="944" r:id="rId30"/>
    <p:sldId id="946" r:id="rId31"/>
    <p:sldId id="947" r:id="rId32"/>
    <p:sldId id="948" r:id="rId33"/>
    <p:sldId id="949" r:id="rId34"/>
    <p:sldId id="931" r:id="rId35"/>
    <p:sldId id="894" r:id="rId36"/>
    <p:sldId id="866" r:id="rId37"/>
    <p:sldId id="908" r:id="rId38"/>
    <p:sldId id="958" r:id="rId39"/>
    <p:sldId id="867" r:id="rId40"/>
    <p:sldId id="868" r:id="rId41"/>
    <p:sldId id="955" r:id="rId42"/>
    <p:sldId id="956" r:id="rId43"/>
    <p:sldId id="932" r:id="rId44"/>
    <p:sldId id="933" r:id="rId45"/>
    <p:sldId id="904" r:id="rId46"/>
    <p:sldId id="905" r:id="rId47"/>
    <p:sldId id="934" r:id="rId48"/>
    <p:sldId id="937" r:id="rId49"/>
    <p:sldId id="936" r:id="rId50"/>
    <p:sldId id="939" r:id="rId51"/>
    <p:sldId id="940" r:id="rId52"/>
    <p:sldId id="941" r:id="rId53"/>
    <p:sldId id="885" r:id="rId54"/>
    <p:sldId id="959" r:id="rId55"/>
    <p:sldId id="942" r:id="rId56"/>
    <p:sldId id="682" r:id="rId5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109"/>
    <a:srgbClr val="22FF1B"/>
    <a:srgbClr val="15A26B"/>
    <a:srgbClr val="F27A0F"/>
    <a:srgbClr val="FF0700"/>
    <a:srgbClr val="C0004D"/>
    <a:srgbClr val="FFDB02"/>
    <a:srgbClr val="FFEE00"/>
    <a:srgbClr val="F29B95"/>
    <a:srgbClr val="32ED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84551" autoAdjust="0"/>
  </p:normalViewPr>
  <p:slideViewPr>
    <p:cSldViewPr snapToGrid="0" snapToObjects="1">
      <p:cViewPr>
        <p:scale>
          <a:sx n="89" d="100"/>
          <a:sy n="89" d="100"/>
        </p:scale>
        <p:origin x="2200" y="488"/>
      </p:cViewPr>
      <p:guideLst>
        <p:guide orient="horz" pos="2160"/>
        <p:guide pos="2880"/>
      </p:guideLst>
    </p:cSldViewPr>
  </p:slideViewPr>
  <p:outlineViewPr>
    <p:cViewPr>
      <p:scale>
        <a:sx n="33" d="100"/>
        <a:sy n="33" d="100"/>
      </p:scale>
      <p:origin x="0" y="6776"/>
    </p:cViewPr>
  </p:outlineViewPr>
  <p:notesTextViewPr>
    <p:cViewPr>
      <p:scale>
        <a:sx n="110" d="100"/>
        <a:sy n="110" d="100"/>
      </p:scale>
      <p:origin x="0" y="0"/>
    </p:cViewPr>
  </p:notesTextViewPr>
  <p:sorterViewPr>
    <p:cViewPr>
      <p:scale>
        <a:sx n="155" d="100"/>
        <a:sy n="15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zh-CN" sz="3600" b="0" i="0" u="none" strike="noStrike" baseline="0" dirty="0" smtClean="0">
                <a:effectLst/>
              </a:rPr>
              <a:t>0.1</a:t>
            </a:r>
            <a:r>
              <a:rPr lang="en-US" sz="3600" b="0" i="0" u="none" strike="noStrike" baseline="0" dirty="0" smtClean="0">
                <a:effectLst/>
              </a:rPr>
              <a:t>-insensitive loss</a:t>
            </a:r>
            <a:r>
              <a:rPr lang="en-US" sz="3600" b="0" i="0" u="none" strike="noStrike" baseline="0" dirty="0" smtClean="0"/>
              <a:t> </a:t>
            </a:r>
            <a:endParaRPr lang="en-US" sz="36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27A0F"/>
            </a:solidFill>
            <a:ln>
              <a:noFill/>
            </a:ln>
            <a:effectLst/>
          </c:spPr>
          <c:invertIfNegative val="0"/>
          <c:dPt>
            <c:idx val="0"/>
            <c:invertIfNegative val="0"/>
            <c:bubble3D val="0"/>
            <c:spPr>
              <a:solidFill>
                <a:schemeClr val="tx1">
                  <a:lumMod val="65000"/>
                </a:schemeClr>
              </a:solidFill>
              <a:ln>
                <a:noFill/>
              </a:ln>
              <a:effectLst/>
            </c:spPr>
          </c:dPt>
          <c:cat>
            <c:strRef>
              <c:f>Sheet1!$A$2:$A$5</c:f>
              <c:strCache>
                <c:ptCount val="3"/>
                <c:pt idx="0">
                  <c:v>Category 1</c:v>
                </c:pt>
                <c:pt idx="1">
                  <c:v>Category 2</c:v>
                </c:pt>
                <c:pt idx="2">
                  <c:v>Category 3</c:v>
                </c:pt>
              </c:strCache>
            </c:strRef>
          </c:cat>
          <c:val>
            <c:numRef>
              <c:f>Sheet1!$B$2:$B$5</c:f>
              <c:numCache>
                <c:formatCode>General</c:formatCode>
                <c:ptCount val="4"/>
                <c:pt idx="0">
                  <c:v>0.166</c:v>
                </c:pt>
                <c:pt idx="1">
                  <c:v>0.0</c:v>
                </c:pt>
                <c:pt idx="2">
                  <c:v>0.0</c:v>
                </c:pt>
              </c:numCache>
            </c:numRef>
          </c:val>
        </c:ser>
        <c:dLbls>
          <c:showLegendKey val="0"/>
          <c:showVal val="0"/>
          <c:showCatName val="0"/>
          <c:showSerName val="0"/>
          <c:showPercent val="0"/>
          <c:showBubbleSize val="0"/>
        </c:dLbls>
        <c:gapWidth val="175"/>
        <c:overlap val="30"/>
        <c:axId val="-175609760"/>
        <c:axId val="-174806720"/>
      </c:barChart>
      <c:catAx>
        <c:axId val="-175609760"/>
        <c:scaling>
          <c:orientation val="minMax"/>
        </c:scaling>
        <c:delete val="1"/>
        <c:axPos val="b"/>
        <c:numFmt formatCode="General" sourceLinked="1"/>
        <c:majorTickMark val="none"/>
        <c:minorTickMark val="none"/>
        <c:tickLblPos val="nextTo"/>
        <c:crossAx val="-174806720"/>
        <c:crosses val="autoZero"/>
        <c:auto val="1"/>
        <c:lblAlgn val="ctr"/>
        <c:lblOffset val="100"/>
        <c:noMultiLvlLbl val="0"/>
      </c:catAx>
      <c:valAx>
        <c:axId val="-174806720"/>
        <c:scaling>
          <c:orientation val="minMax"/>
        </c:scaling>
        <c:delete val="0"/>
        <c:axPos val="l"/>
        <c:majorGridlines>
          <c:spPr>
            <a:ln w="9525" cap="flat" cmpd="sng" algn="ctr">
              <a:solidFill>
                <a:schemeClr val="tx1">
                  <a:lumMod val="15000"/>
                  <a:lumOff val="85000"/>
                </a:schemeClr>
              </a:soli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5609760"/>
        <c:crosses val="autoZero"/>
        <c:crossBetween val="between"/>
        <c:majorUnit val="0.04"/>
        <c:minorUnit val="0.0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FB560E-0694-4047-BFD4-422ECBB005C9}" type="datetimeFigureOut">
              <a:rPr lang="en-US" smtClean="0"/>
              <a:t>8/1/17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6630A6-8A61-A145-B7CE-F5B47716767A}" type="slidenum">
              <a:rPr lang="en-US" smtClean="0"/>
              <a:t>‹#›</a:t>
            </a:fld>
            <a:endParaRPr lang="en-US"/>
          </a:p>
        </p:txBody>
      </p:sp>
    </p:spTree>
    <p:extLst>
      <p:ext uri="{BB962C8B-B14F-4D97-AF65-F5344CB8AC3E}">
        <p14:creationId xmlns:p14="http://schemas.microsoft.com/office/powerpoint/2010/main" val="4254989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824AA7-3825-8640-9584-8C061EA785CB}" type="datetimeFigureOut">
              <a:rPr lang="en-US" smtClean="0"/>
              <a:t>8/1/17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1EBD3-C39C-A744-A44F-A5876F2FF7BE}" type="slidenum">
              <a:rPr lang="en-US" smtClean="0"/>
              <a:t>‹#›</a:t>
            </a:fld>
            <a:endParaRPr lang="en-US"/>
          </a:p>
        </p:txBody>
      </p:sp>
    </p:spTree>
    <p:extLst>
      <p:ext uri="{BB962C8B-B14F-4D97-AF65-F5344CB8AC3E}">
        <p14:creationId xmlns:p14="http://schemas.microsoft.com/office/powerpoint/2010/main" val="20275305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Welcome everyone. Today, we introduce a new framework for predicting fine-grained syntactic typology. More broadly, we’d like to predict the syntactic structure of a language.  </a:t>
            </a:r>
            <a:r>
              <a:rPr lang="zh-CN" altLang="en-US" baseline="0" dirty="0" smtClean="0"/>
              <a:t>**</a:t>
            </a:r>
            <a:r>
              <a:rPr lang="en-US" altLang="zh-CN" baseline="0" dirty="0" smtClean="0"/>
              <a:t>NEXT** </a:t>
            </a:r>
            <a:r>
              <a:rPr lang="en-US" baseline="0" dirty="0" smtClean="0"/>
              <a:t>(The traditional task for this is grammar induction. But no one has gotten it to work.)</a:t>
            </a:r>
          </a:p>
        </p:txBody>
      </p:sp>
      <p:sp>
        <p:nvSpPr>
          <p:cNvPr id="4" name="Slide Number Placeholder 3"/>
          <p:cNvSpPr>
            <a:spLocks noGrp="1"/>
          </p:cNvSpPr>
          <p:nvPr>
            <p:ph type="sldNum" sz="quarter" idx="10"/>
          </p:nvPr>
        </p:nvSpPr>
        <p:spPr/>
        <p:txBody>
          <a:bodyPr/>
          <a:lstStyle/>
          <a:p>
            <a:fld id="{6591EBD3-C39C-A744-A44F-A5876F2FF7BE}" type="slidenum">
              <a:rPr lang="en-US" smtClean="0"/>
              <a:t>1</a:t>
            </a:fld>
            <a:endParaRPr lang="en-US"/>
          </a:p>
        </p:txBody>
      </p:sp>
    </p:spTree>
    <p:extLst>
      <p:ext uri="{BB962C8B-B14F-4D97-AF65-F5344CB8AC3E}">
        <p14:creationId xmlns:p14="http://schemas.microsoft.com/office/powerpoint/2010/main" val="1032794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is a hard-coded mapper with no parameters. In other words, it is basically a deterministic procedure</a:t>
            </a:r>
          </a:p>
          <a:p>
            <a:endParaRPr lang="en-US" baseline="0" dirty="0" smtClean="0"/>
          </a:p>
          <a:p>
            <a:r>
              <a:rPr lang="en-US" dirty="0" smtClean="0"/>
              <a:t>We propose a learned mapper </a:t>
            </a:r>
            <a:r>
              <a:rPr lang="en-US" baseline="0" dirty="0" smtClean="0"/>
              <a:t>**CLICK**</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10</a:t>
            </a:fld>
            <a:endParaRPr lang="en-US"/>
          </a:p>
        </p:txBody>
      </p:sp>
    </p:spTree>
    <p:extLst>
      <p:ext uri="{BB962C8B-B14F-4D97-AF65-F5344CB8AC3E}">
        <p14:creationId xmlns:p14="http://schemas.microsoft.com/office/powerpoint/2010/main" val="1445391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Which is parameterized by \theta</a:t>
            </a:r>
            <a:r>
              <a:rPr lang="en-US" dirty="0" smtClean="0"/>
              <a:t> to generate its sufficient</a:t>
            </a:r>
            <a:r>
              <a:rPr lang="en-US" baseline="0" dirty="0" smtClean="0"/>
              <a:t> statistic.</a:t>
            </a:r>
          </a:p>
          <a:p>
            <a:endParaRPr lang="en-US" baseline="0" dirty="0" smtClean="0"/>
          </a:p>
          <a:p>
            <a:r>
              <a:rPr lang="en-US" baseline="0" dirty="0" smtClean="0"/>
              <a:t>And \theta **NEXT** (is learned with supervision)</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11</a:t>
            </a:fld>
            <a:endParaRPr lang="en-US"/>
          </a:p>
        </p:txBody>
      </p:sp>
    </p:spTree>
    <p:extLst>
      <p:ext uri="{BB962C8B-B14F-4D97-AF65-F5344CB8AC3E}">
        <p14:creationId xmlns:p14="http://schemas.microsoft.com/office/powerpoint/2010/main" val="1476639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is learned with supervision. </a:t>
            </a:r>
            <a:r>
              <a:rPr lang="en-US" sz="1200" b="0" i="0" kern="1200" dirty="0" smtClean="0">
                <a:solidFill>
                  <a:schemeClr val="tx1"/>
                </a:solidFill>
                <a:effectLst/>
                <a:latin typeface="+mn-lt"/>
                <a:ea typeface="+mn-ea"/>
                <a:cs typeface="+mn-cs"/>
              </a:rPr>
              <a:t>In other words, we try to LEARN how to analyze the corpus, not just explain the corpus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this paper, we are interested in this **CLICK** part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**NEXT**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To be more specific</a:t>
            </a:r>
            <a:r>
              <a:rPr lang="en-US" baseline="0" dirty="0" smtClean="0"/>
              <a: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91EBD3-C39C-A744-A44F-A5876F2FF7BE}" type="slidenum">
              <a:rPr lang="en-US" smtClean="0"/>
              <a:t>12</a:t>
            </a:fld>
            <a:endParaRPr lang="en-US"/>
          </a:p>
        </p:txBody>
      </p:sp>
    </p:spTree>
    <p:extLst>
      <p:ext uri="{BB962C8B-B14F-4D97-AF65-F5344CB8AC3E}">
        <p14:creationId xmlns:p14="http://schemas.microsoft.com/office/powerpoint/2010/main" val="306460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more specific,</a:t>
            </a:r>
            <a:r>
              <a:rPr lang="en-US" baseline="0" dirty="0" smtClean="0"/>
              <a:t> let’s use p as an instance of g, which is a mapping from u to its syntactic typology. What is synthetic typology?</a:t>
            </a:r>
          </a:p>
          <a:p>
            <a:endParaRPr lang="en-US" baseline="0" dirty="0" smtClean="0"/>
          </a:p>
          <a:p>
            <a:r>
              <a:rPr lang="en-US" baseline="0" dirty="0" smtClean="0"/>
              <a:t>indent</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13</a:t>
            </a:fld>
            <a:endParaRPr lang="en-US"/>
          </a:p>
        </p:txBody>
      </p:sp>
    </p:spTree>
    <p:extLst>
      <p:ext uri="{BB962C8B-B14F-4D97-AF65-F5344CB8AC3E}">
        <p14:creationId xmlns:p14="http://schemas.microsoft.com/office/powerpoint/2010/main" val="869562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For example. [NEXT]</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14</a:t>
            </a:fld>
            <a:endParaRPr lang="en-US"/>
          </a:p>
        </p:txBody>
      </p:sp>
    </p:spTree>
    <p:extLst>
      <p:ext uri="{BB962C8B-B14F-4D97-AF65-F5344CB8AC3E}">
        <p14:creationId xmlns:p14="http://schemas.microsoft.com/office/powerpoint/2010/main" val="309839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one</a:t>
            </a:r>
            <a:r>
              <a:rPr lang="en-US" baseline="0" dirty="0" smtClean="0"/>
              <a:t> syntactic typology of English. English has a dominant Subject-Verb-Object order **CLICK**. If we use the direction of dependency relations **CLICK**, could be **NEXT**</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15</a:t>
            </a:fld>
            <a:endParaRPr lang="en-US"/>
          </a:p>
        </p:txBody>
      </p:sp>
    </p:spTree>
    <p:extLst>
      <p:ext uri="{BB962C8B-B14F-4D97-AF65-F5344CB8AC3E}">
        <p14:creationId xmlns:p14="http://schemas.microsoft.com/office/powerpoint/2010/main" val="2046806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a:t>
            </a:r>
            <a:r>
              <a:rPr lang="en-US" baseline="0" dirty="0" smtClean="0"/>
              <a:t> is the SUBJECT always precedes its VERB</a:t>
            </a:r>
          </a:p>
          <a:p>
            <a:r>
              <a:rPr lang="en-US" baseline="0" dirty="0" smtClean="0"/>
              <a:t>and the direct OBJECT always follows its VERB</a:t>
            </a:r>
          </a:p>
          <a:p>
            <a:endParaRPr lang="en-US" dirty="0" smtClean="0"/>
          </a:p>
          <a:p>
            <a:r>
              <a:rPr lang="en-US" dirty="0" smtClean="0"/>
              <a:t>Similarly</a:t>
            </a:r>
            <a:r>
              <a:rPr lang="en-US" baseline="0" dirty="0" smtClean="0"/>
              <a:t>, the direction of these other **CLICK** labels shows that English is prepositional rather than postpositional, and uses ADJECTIVE-NOUN order. In this paper, we go beyond---we are interested in **NEXT** (fine-grained syntactic typology)</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16</a:t>
            </a:fld>
            <a:endParaRPr lang="en-US"/>
          </a:p>
        </p:txBody>
      </p:sp>
    </p:spTree>
    <p:extLst>
      <p:ext uri="{BB962C8B-B14F-4D97-AF65-F5344CB8AC3E}">
        <p14:creationId xmlns:p14="http://schemas.microsoft.com/office/powerpoint/2010/main" val="1510288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Fine-grained syntactic typology</a:t>
            </a:r>
          </a:p>
          <a:p>
            <a:endParaRPr lang="en-US" dirty="0" smtClean="0"/>
          </a:p>
          <a:p>
            <a:r>
              <a:rPr lang="en-US" dirty="0" smtClean="0"/>
              <a:t>That is, instead of a hard decision of left vs. right, we predict how</a:t>
            </a:r>
            <a:r>
              <a:rPr lang="en-US" baseline="0" dirty="0" smtClean="0"/>
              <a:t> often the relation points left or right. **NEXT**</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17</a:t>
            </a:fld>
            <a:endParaRPr lang="en-US"/>
          </a:p>
        </p:txBody>
      </p:sp>
    </p:spTree>
    <p:extLst>
      <p:ext uri="{BB962C8B-B14F-4D97-AF65-F5344CB8AC3E}">
        <p14:creationId xmlns:p14="http://schemas.microsoft.com/office/powerpoint/2010/main" val="1247452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Why aren't</a:t>
            </a:r>
            <a:r>
              <a:rPr lang="en-US" sz="1200" b="0" i="0" kern="1200" baseline="0" dirty="0" smtClean="0">
                <a:solidFill>
                  <a:schemeClr val="tx1"/>
                </a:solidFill>
                <a:effectLst/>
                <a:latin typeface="+mn-lt"/>
                <a:ea typeface="+mn-ea"/>
                <a:cs typeface="+mn-cs"/>
              </a:rPr>
              <a:t> English </a:t>
            </a:r>
            <a:r>
              <a:rPr lang="en-US" sz="1200" b="0" i="0" kern="1200" dirty="0" smtClean="0">
                <a:solidFill>
                  <a:schemeClr val="tx1"/>
                </a:solidFill>
                <a:effectLst/>
                <a:latin typeface="+mn-lt"/>
                <a:ea typeface="+mn-ea"/>
                <a:cs typeface="+mn-cs"/>
              </a:rPr>
              <a:t>direct objects ALWAYS </a:t>
            </a:r>
            <a:r>
              <a:rPr lang="en-US" sz="1200" b="0" i="0" kern="1200" baseline="0" dirty="0" smtClean="0">
                <a:solidFill>
                  <a:schemeClr val="tx1"/>
                </a:solidFill>
                <a:effectLst/>
                <a:latin typeface="+mn-lt"/>
                <a:ea typeface="+mn-ea"/>
                <a:cs typeface="+mn-cs"/>
              </a:rPr>
              <a:t>on the right</a:t>
            </a:r>
            <a:r>
              <a:rPr lang="en-US" sz="1200" b="0" i="0" kern="1200" dirty="0" smtClean="0">
                <a:solidFill>
                  <a:schemeClr val="tx1"/>
                </a:solidFill>
                <a:effectLst/>
                <a:latin typeface="+mn-lt"/>
                <a:ea typeface="+mn-ea"/>
                <a:cs typeface="+mn-cs"/>
              </a:rPr>
              <a:t>? probably because of relative clauses,</a:t>
            </a:r>
            <a:r>
              <a:rPr lang="en-US" sz="1200" b="0" i="0" kern="1200" baseline="0" dirty="0" smtClean="0">
                <a:solidFill>
                  <a:schemeClr val="tx1"/>
                </a:solidFill>
                <a:effectLst/>
                <a:latin typeface="+mn-lt"/>
                <a:ea typeface="+mn-ea"/>
                <a:cs typeface="+mn-cs"/>
              </a:rPr>
              <a:t> movements </a:t>
            </a:r>
            <a:r>
              <a:rPr lang="en-US" sz="1200" b="0" i="0" kern="1200" dirty="0" smtClean="0">
                <a:solidFill>
                  <a:schemeClr val="tx1"/>
                </a:solidFill>
                <a:effectLst/>
                <a:latin typeface="+mn-lt"/>
                <a:ea typeface="+mn-ea"/>
                <a:cs typeface="+mn-cs"/>
              </a:rPr>
              <a:t>and questions</a:t>
            </a:r>
            <a:r>
              <a:rPr lang="en-US" baseline="0" dirty="0" smtClean="0"/>
              <a:t> **NEXT**</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18</a:t>
            </a:fld>
            <a:endParaRPr lang="en-US"/>
          </a:p>
        </p:txBody>
      </p:sp>
    </p:spTree>
    <p:extLst>
      <p:ext uri="{BB962C8B-B14F-4D97-AF65-F5344CB8AC3E}">
        <p14:creationId xmlns:p14="http://schemas.microsoft.com/office/powerpoint/2010/main" val="1918685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use the probability</a:t>
            </a:r>
            <a:r>
              <a:rPr lang="en-US" baseline="0" dirty="0" smtClean="0"/>
              <a:t> of right direction in this work, because the left and right sum to 1. To this end, the fine-grained typology we are going to predict is a vector of probability **CLICK**, each dimension represents a relation. And we are predicting 57 relations **CLICK** for each language in this paper. For example, English is like this...</a:t>
            </a:r>
          </a:p>
          <a:p>
            <a:endParaRPr lang="en-US" baseline="0" dirty="0" smtClean="0"/>
          </a:p>
          <a:p>
            <a:r>
              <a:rPr lang="en-US" baseline="0" dirty="0" smtClean="0"/>
              <a:t>**NEXT**</a:t>
            </a:r>
          </a:p>
        </p:txBody>
      </p:sp>
      <p:sp>
        <p:nvSpPr>
          <p:cNvPr id="4" name="Slide Number Placeholder 3"/>
          <p:cNvSpPr>
            <a:spLocks noGrp="1"/>
          </p:cNvSpPr>
          <p:nvPr>
            <p:ph type="sldNum" sz="quarter" idx="10"/>
          </p:nvPr>
        </p:nvSpPr>
        <p:spPr/>
        <p:txBody>
          <a:bodyPr/>
          <a:lstStyle/>
          <a:p>
            <a:fld id="{6591EBD3-C39C-A744-A44F-A5876F2FF7BE}" type="slidenum">
              <a:rPr lang="en-US" smtClean="0"/>
              <a:t>19</a:t>
            </a:fld>
            <a:endParaRPr lang="en-US"/>
          </a:p>
        </p:txBody>
      </p:sp>
    </p:spTree>
    <p:extLst>
      <p:ext uri="{BB962C8B-B14F-4D97-AF65-F5344CB8AC3E}">
        <p14:creationId xmlns:p14="http://schemas.microsoft.com/office/powerpoint/2010/main" val="876498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The </a:t>
            </a:r>
            <a:r>
              <a:rPr lang="en-US" baseline="0" dirty="0" smtClean="0"/>
              <a:t>traditional task for this is grammar induction. But no one has gotten it to work.</a:t>
            </a:r>
          </a:p>
          <a:p>
            <a:endParaRPr lang="en-US" baseline="0" dirty="0" smtClean="0"/>
          </a:p>
          <a:p>
            <a:r>
              <a:rPr lang="en-US" baseline="0" dirty="0" smtClean="0"/>
              <a:t>We propose to solve the problem with something that </a:t>
            </a:r>
            <a:r>
              <a:rPr lang="en-US" i="1" baseline="0" dirty="0" smtClean="0"/>
              <a:t>does</a:t>
            </a:r>
            <a:r>
              <a:rPr lang="en-US" baseline="0" dirty="0" smtClean="0"/>
              <a:t> work: supervised learning.  </a:t>
            </a:r>
          </a:p>
          <a:p>
            <a:r>
              <a:rPr lang="en-US" baseline="0" dirty="0" smtClean="0"/>
              <a:t>But wait **CLICK**, isn’t grammar induction fundamentally an unsupervised problem **CLICK**?</a:t>
            </a:r>
          </a:p>
          <a:p>
            <a:endParaRPr lang="en-US" baseline="0" dirty="0" smtClean="0"/>
          </a:p>
          <a:p>
            <a:r>
              <a:rPr lang="en-US" baseline="0" dirty="0" smtClean="0"/>
              <a:t>Sure, but it doesn’t work!  So we have to change the problem somehow.  Instead of untying the Gordian knot, let’s cut it **CLICK**.</a:t>
            </a:r>
          </a:p>
          <a:p>
            <a:endParaRPr lang="en-US" baseline="0" dirty="0" smtClean="0"/>
          </a:p>
          <a:p>
            <a:r>
              <a:rPr lang="en-US" baseline="0" dirty="0" smtClean="0"/>
              <a:t>**CLICK** Unsupervised methods usually try to maximize the log-likelihood, but that’s intractable and it’s not what linguists care about anyway.  The grammars they learn aren’t good enough to be useful for anything.</a:t>
            </a:r>
          </a:p>
          <a:p>
            <a:endParaRPr lang="en-US" baseline="0" dirty="0" smtClean="0"/>
          </a:p>
          <a:p>
            <a:r>
              <a:rPr lang="en-US" baseline="0" dirty="0" smtClean="0"/>
              <a:t>Let me start with some background. What are we interested in? We are interested in turning a corpus into a parser  **NEXT**</a:t>
            </a:r>
          </a:p>
        </p:txBody>
      </p:sp>
      <p:sp>
        <p:nvSpPr>
          <p:cNvPr id="4" name="Slide Number Placeholder 3"/>
          <p:cNvSpPr>
            <a:spLocks noGrp="1"/>
          </p:cNvSpPr>
          <p:nvPr>
            <p:ph type="sldNum" sz="quarter" idx="10"/>
          </p:nvPr>
        </p:nvSpPr>
        <p:spPr/>
        <p:txBody>
          <a:bodyPr/>
          <a:lstStyle/>
          <a:p>
            <a:fld id="{6591EBD3-C39C-A744-A44F-A5876F2FF7BE}" type="slidenum">
              <a:rPr lang="en-US" smtClean="0"/>
              <a:t>2</a:t>
            </a:fld>
            <a:endParaRPr lang="en-US"/>
          </a:p>
        </p:txBody>
      </p:sp>
    </p:spTree>
    <p:extLst>
      <p:ext uri="{BB962C8B-B14F-4D97-AF65-F5344CB8AC3E}">
        <p14:creationId xmlns:p14="http://schemas.microsoft.com/office/powerpoint/2010/main" val="574657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for Japanese</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20</a:t>
            </a:fld>
            <a:endParaRPr lang="en-US"/>
          </a:p>
        </p:txBody>
      </p:sp>
    </p:spTree>
    <p:extLst>
      <p:ext uri="{BB962C8B-B14F-4D97-AF65-F5344CB8AC3E}">
        <p14:creationId xmlns:p14="http://schemas.microsoft.com/office/powerpoint/2010/main" val="1135590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Hindi</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21</a:t>
            </a:fld>
            <a:endParaRPr lang="en-US"/>
          </a:p>
        </p:txBody>
      </p:sp>
    </p:spTree>
    <p:extLst>
      <p:ext uri="{BB962C8B-B14F-4D97-AF65-F5344CB8AC3E}">
        <p14:creationId xmlns:p14="http://schemas.microsoft.com/office/powerpoint/2010/main" val="1215504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French</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22</a:t>
            </a:fld>
            <a:endParaRPr lang="en-US"/>
          </a:p>
        </p:txBody>
      </p:sp>
    </p:spTree>
    <p:extLst>
      <p:ext uri="{BB962C8B-B14F-4D97-AF65-F5344CB8AC3E}">
        <p14:creationId xmlns:p14="http://schemas.microsoft.com/office/powerpoint/2010/main" val="1959515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a:t>
            </a:r>
            <a:r>
              <a:rPr lang="en-US" baseline="0" dirty="0" smtClean="0"/>
              <a:t> high level, our task is predicting the typology for each language, more precisely **NEXT**</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23</a:t>
            </a:fld>
            <a:endParaRPr lang="en-US"/>
          </a:p>
        </p:txBody>
      </p:sp>
    </p:spTree>
    <p:extLst>
      <p:ext uri="{BB962C8B-B14F-4D97-AF65-F5344CB8AC3E}">
        <p14:creationId xmlns:p14="http://schemas.microsoft.com/office/powerpoint/2010/main" val="608833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predict</a:t>
            </a:r>
            <a:r>
              <a:rPr lang="en-US" baseline="0" dirty="0" smtClean="0"/>
              <a:t> the typology given the corpus of that language. Now we look at the first challenge. **NEXT**</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24</a:t>
            </a:fld>
            <a:endParaRPr lang="en-US"/>
          </a:p>
        </p:txBody>
      </p:sp>
    </p:spTree>
    <p:extLst>
      <p:ext uri="{BB962C8B-B14F-4D97-AF65-F5344CB8AC3E}">
        <p14:creationId xmlns:p14="http://schemas.microsoft.com/office/powerpoint/2010/main" val="663330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is a challenge of lexicon, different language has different vocabulary. We must find a way to map the words to some universal representations so that the system could understand. Our way is </a:t>
            </a:r>
            <a:r>
              <a:rPr lang="en-US" baseline="0" dirty="0" err="1" smtClean="0"/>
              <a:t>delexicalization</a:t>
            </a:r>
            <a:r>
              <a:rPr lang="en-US" baseline="0" dirty="0" smtClean="0"/>
              <a:t>. **NEXT**</a:t>
            </a:r>
          </a:p>
        </p:txBody>
      </p:sp>
      <p:sp>
        <p:nvSpPr>
          <p:cNvPr id="4" name="Slide Number Placeholder 3"/>
          <p:cNvSpPr>
            <a:spLocks noGrp="1"/>
          </p:cNvSpPr>
          <p:nvPr>
            <p:ph type="sldNum" sz="quarter" idx="10"/>
          </p:nvPr>
        </p:nvSpPr>
        <p:spPr/>
        <p:txBody>
          <a:bodyPr/>
          <a:lstStyle/>
          <a:p>
            <a:fld id="{6591EBD3-C39C-A744-A44F-A5876F2FF7BE}" type="slidenum">
              <a:rPr lang="en-US" smtClean="0"/>
              <a:t>25</a:t>
            </a:fld>
            <a:endParaRPr lang="en-US"/>
          </a:p>
        </p:txBody>
      </p:sp>
    </p:spTree>
    <p:extLst>
      <p:ext uri="{BB962C8B-B14F-4D97-AF65-F5344CB8AC3E}">
        <p14:creationId xmlns:p14="http://schemas.microsoft.com/office/powerpoint/2010/main" val="151318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a:t>
            </a:r>
            <a:r>
              <a:rPr lang="en-US" baseline="0" dirty="0" err="1" smtClean="0"/>
              <a:t>delexicalization</a:t>
            </a:r>
            <a:r>
              <a:rPr lang="en-US" baseline="0" dirty="0" smtClean="0"/>
              <a:t> is replacing the words by POS tags **CLICK**, which is universal across languages. But how do we know the POS of each word? This is another difficult problem. In this paper, we cheat **CLICK** with gold-POS tags </a:t>
            </a:r>
            <a:r>
              <a:rPr lang="en-US" sz="1200" b="0" i="0" kern="1200" dirty="0" smtClean="0">
                <a:solidFill>
                  <a:schemeClr val="tx1"/>
                </a:solidFill>
                <a:effectLst/>
                <a:latin typeface="+mn-lt"/>
                <a:ea typeface="+mn-ea"/>
                <a:cs typeface="+mn-cs"/>
              </a:rPr>
              <a:t>like grammar induction papers</a:t>
            </a:r>
            <a:r>
              <a:rPr lang="en-US" baseline="0" dirty="0" smtClean="0"/>
              <a:t>.</a:t>
            </a:r>
            <a:r>
              <a:rPr lang="en-US" dirty="0" smtClean="0"/>
              <a:t> With this </a:t>
            </a:r>
            <a:r>
              <a:rPr lang="en-US" dirty="0" err="1" smtClean="0"/>
              <a:t>delexicalization</a:t>
            </a:r>
            <a:r>
              <a:rPr lang="en-US" dirty="0" smtClean="0"/>
              <a:t>,</a:t>
            </a:r>
            <a:r>
              <a:rPr lang="en-US" baseline="0" dirty="0" smtClean="0"/>
              <a:t> **NEXT**</a:t>
            </a:r>
          </a:p>
        </p:txBody>
      </p:sp>
      <p:sp>
        <p:nvSpPr>
          <p:cNvPr id="4" name="Slide Number Placeholder 3"/>
          <p:cNvSpPr>
            <a:spLocks noGrp="1"/>
          </p:cNvSpPr>
          <p:nvPr>
            <p:ph type="sldNum" sz="quarter" idx="10"/>
          </p:nvPr>
        </p:nvSpPr>
        <p:spPr/>
        <p:txBody>
          <a:bodyPr/>
          <a:lstStyle/>
          <a:p>
            <a:fld id="{6591EBD3-C39C-A744-A44F-A5876F2FF7BE}" type="slidenum">
              <a:rPr lang="en-US" smtClean="0"/>
              <a:t>26</a:t>
            </a:fld>
            <a:endParaRPr lang="en-US"/>
          </a:p>
        </p:txBody>
      </p:sp>
    </p:spTree>
    <p:extLst>
      <p:ext uri="{BB962C8B-B14F-4D97-AF65-F5344CB8AC3E}">
        <p14:creationId xmlns:p14="http://schemas.microsoft.com/office/powerpoint/2010/main" val="1402429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task becomes **NEXT**</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27</a:t>
            </a:fld>
            <a:endParaRPr lang="en-US"/>
          </a:p>
        </p:txBody>
      </p:sp>
    </p:spTree>
    <p:extLst>
      <p:ext uri="{BB962C8B-B14F-4D97-AF65-F5344CB8AC3E}">
        <p14:creationId xmlns:p14="http://schemas.microsoft.com/office/powerpoint/2010/main" val="869623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Takes POS sequences as inputs</a:t>
            </a:r>
            <a:r>
              <a:rPr lang="en-US" baseline="0" dirty="0" smtClean="0"/>
              <a:t> and predicts the typology. In other words, we are building a system to infer the high-level property from the surface form cue. How could this be possible?  **NEXT**</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28</a:t>
            </a:fld>
            <a:endParaRPr lang="en-US"/>
          </a:p>
        </p:txBody>
      </p:sp>
    </p:spTree>
    <p:extLst>
      <p:ext uri="{BB962C8B-B14F-4D97-AF65-F5344CB8AC3E}">
        <p14:creationId xmlns:p14="http://schemas.microsoft.com/office/powerpoint/2010/main" val="914688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a:t>
            </a:r>
            <a:r>
              <a:rPr lang="en-US" baseline="0" dirty="0" smtClean="0"/>
              <a:t> it is quite intuitive to us. For example, given a POS corpus like this. We want to decide whether this language is subject-left or right **CLICK**. There are cues show up. **NEXT**</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29</a:t>
            </a:fld>
            <a:endParaRPr lang="en-US"/>
          </a:p>
        </p:txBody>
      </p:sp>
    </p:spTree>
    <p:extLst>
      <p:ext uri="{BB962C8B-B14F-4D97-AF65-F5344CB8AC3E}">
        <p14:creationId xmlns:p14="http://schemas.microsoft.com/office/powerpoint/2010/main" val="41417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a:t>
            </a:r>
            <a:r>
              <a:rPr lang="en-US" baseline="0" dirty="0" smtClean="0"/>
              <a:t> is, </a:t>
            </a:r>
            <a:r>
              <a:rPr lang="en-US" dirty="0" smtClean="0"/>
              <a:t>a system that can map an</a:t>
            </a:r>
            <a:r>
              <a:rPr lang="en-US" baseline="0" dirty="0" smtClean="0"/>
              <a:t> </a:t>
            </a:r>
            <a:r>
              <a:rPr lang="en-US" baseline="0" dirty="0" err="1" smtClean="0"/>
              <a:t>unlabelled</a:t>
            </a:r>
            <a:r>
              <a:rPr lang="en-US" baseline="0" dirty="0" smtClean="0"/>
              <a:t> corpus **CLICK** of a language to a parser, that can parse new sentences **CLICK** of that language into trees **CLICK**.</a:t>
            </a:r>
          </a:p>
          <a:p>
            <a:endParaRPr lang="en-US" baseline="0" dirty="0" smtClean="0"/>
          </a:p>
          <a:p>
            <a:r>
              <a:rPr lang="en-US" dirty="0" smtClean="0"/>
              <a:t>This</a:t>
            </a:r>
            <a:r>
              <a:rPr lang="en-US" baseline="0" dirty="0" smtClean="0"/>
              <a:t> system is supposed to language-independent that works for any language without changing anything. For example, **CLICK**</a:t>
            </a:r>
            <a:endParaRPr lang="en-US" dirty="0" smtClean="0"/>
          </a:p>
        </p:txBody>
      </p:sp>
      <p:sp>
        <p:nvSpPr>
          <p:cNvPr id="4" name="Slide Number Placeholder 3"/>
          <p:cNvSpPr>
            <a:spLocks noGrp="1"/>
          </p:cNvSpPr>
          <p:nvPr>
            <p:ph type="sldNum" sz="quarter" idx="10"/>
          </p:nvPr>
        </p:nvSpPr>
        <p:spPr/>
        <p:txBody>
          <a:bodyPr/>
          <a:lstStyle/>
          <a:p>
            <a:fld id="{6591EBD3-C39C-A744-A44F-A5876F2FF7BE}" type="slidenum">
              <a:rPr lang="en-US" smtClean="0"/>
              <a:t>3</a:t>
            </a:fld>
            <a:endParaRPr lang="en-US"/>
          </a:p>
        </p:txBody>
      </p:sp>
    </p:spTree>
    <p:extLst>
      <p:ext uri="{BB962C8B-B14F-4D97-AF65-F5344CB8AC3E}">
        <p14:creationId xmlns:p14="http://schemas.microsoft.com/office/powerpoint/2010/main" val="221472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That is **CLICK**,</a:t>
            </a:r>
            <a:r>
              <a:rPr lang="en-US" sz="1200" b="0" i="0" kern="1200" baseline="0" dirty="0" smtClean="0">
                <a:solidFill>
                  <a:schemeClr val="tx1"/>
                </a:solidFill>
                <a:effectLst/>
                <a:latin typeface="+mn-lt"/>
                <a:ea typeface="+mn-ea"/>
                <a:cs typeface="+mn-cs"/>
              </a:rPr>
              <a:t> t</a:t>
            </a:r>
            <a:r>
              <a:rPr lang="en-US" sz="1200" b="0" i="0" kern="1200" dirty="0" smtClean="0">
                <a:solidFill>
                  <a:schemeClr val="tx1"/>
                </a:solidFill>
                <a:effectLst/>
                <a:latin typeface="+mn-lt"/>
                <a:ea typeface="+mn-ea"/>
                <a:cs typeface="+mn-cs"/>
              </a:rPr>
              <a:t>here is always</a:t>
            </a:r>
            <a:r>
              <a:rPr lang="en-US" sz="1200" b="0" i="0" kern="1200" baseline="0" dirty="0" smtClean="0">
                <a:solidFill>
                  <a:schemeClr val="tx1"/>
                </a:solidFill>
                <a:effectLst/>
                <a:latin typeface="+mn-lt"/>
                <a:ea typeface="+mn-ea"/>
                <a:cs typeface="+mn-cs"/>
              </a:rPr>
              <a:t> a noun </a:t>
            </a:r>
            <a:r>
              <a:rPr lang="en-US" sz="1200" b="0" i="0" kern="1200" dirty="0" smtClean="0">
                <a:solidFill>
                  <a:schemeClr val="tx1"/>
                </a:solidFill>
                <a:effectLst/>
                <a:latin typeface="+mn-lt"/>
                <a:ea typeface="+mn-ea"/>
                <a:cs typeface="+mn-cs"/>
              </a:rPr>
              <a:t>precedes a nearby verb.</a:t>
            </a:r>
          </a:p>
          <a:p>
            <a:endParaRPr lang="en-US" dirty="0" smtClean="0"/>
          </a:p>
          <a:p>
            <a:r>
              <a:rPr lang="en-US" dirty="0" smtClean="0"/>
              <a:t>These **CLICK** are probably</a:t>
            </a:r>
            <a:r>
              <a:rPr lang="en-US" baseline="0" dirty="0" smtClean="0"/>
              <a:t> the </a:t>
            </a:r>
            <a:r>
              <a:rPr lang="en-US" dirty="0" smtClean="0"/>
              <a:t>Triggers for Principles &amp; Parameters </a:t>
            </a:r>
          </a:p>
          <a:p>
            <a:endParaRPr lang="en-US" dirty="0" smtClean="0"/>
          </a:p>
          <a:p>
            <a:r>
              <a:rPr lang="en-US" dirty="0" smtClean="0"/>
              <a:t>**NEXT**</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30</a:t>
            </a:fld>
            <a:endParaRPr lang="en-US"/>
          </a:p>
        </p:txBody>
      </p:sp>
    </p:spTree>
    <p:extLst>
      <p:ext uri="{BB962C8B-B14F-4D97-AF65-F5344CB8AC3E}">
        <p14:creationId xmlns:p14="http://schemas.microsoft.com/office/powerpoint/2010/main" val="1932382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Similarly</a:t>
            </a:r>
            <a:r>
              <a:rPr lang="en-US" sz="1200" b="0" i="0" kern="1200" baseline="0" dirty="0" smtClean="0">
                <a:solidFill>
                  <a:schemeClr val="tx1"/>
                </a:solidFill>
                <a:effectLst/>
                <a:latin typeface="+mn-lt"/>
                <a:ea typeface="+mn-ea"/>
                <a:cs typeface="+mn-cs"/>
              </a:rPr>
              <a:t>, t</a:t>
            </a:r>
            <a:r>
              <a:rPr lang="en-US" sz="1200" b="0" i="0" kern="1200" dirty="0" smtClean="0">
                <a:solidFill>
                  <a:schemeClr val="tx1"/>
                </a:solidFill>
                <a:effectLst/>
                <a:latin typeface="+mn-lt"/>
                <a:ea typeface="+mn-ea"/>
                <a:cs typeface="+mn-cs"/>
              </a:rPr>
              <a:t>here is always</a:t>
            </a:r>
            <a:r>
              <a:rPr lang="en-US" sz="1200" b="0" i="0" kern="1200" baseline="0" dirty="0" smtClean="0">
                <a:solidFill>
                  <a:schemeClr val="tx1"/>
                </a:solidFill>
                <a:effectLst/>
                <a:latin typeface="+mn-lt"/>
                <a:ea typeface="+mn-ea"/>
                <a:cs typeface="+mn-cs"/>
              </a:rPr>
              <a:t> an ADP </a:t>
            </a:r>
            <a:r>
              <a:rPr lang="en-US" sz="1200" b="0" i="0" kern="1200" dirty="0" smtClean="0">
                <a:solidFill>
                  <a:schemeClr val="tx1"/>
                </a:solidFill>
                <a:effectLst/>
                <a:latin typeface="+mn-lt"/>
                <a:ea typeface="+mn-ea"/>
                <a:cs typeface="+mn-cs"/>
              </a:rPr>
              <a:t>precedes a nearby NOUN.</a:t>
            </a:r>
            <a:r>
              <a:rPr lang="en-US" sz="1200" b="0" i="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This might be a cue that this language is case-left **NEXT**</a:t>
            </a:r>
            <a:endParaRPr lang="en-US" dirty="0" smtClean="0"/>
          </a:p>
          <a:p>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31</a:t>
            </a:fld>
            <a:endParaRPr lang="en-US"/>
          </a:p>
        </p:txBody>
      </p:sp>
    </p:spTree>
    <p:extLst>
      <p:ext uri="{BB962C8B-B14F-4D97-AF65-F5344CB8AC3E}">
        <p14:creationId xmlns:p14="http://schemas.microsoft.com/office/powerpoint/2010/main" val="207359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And also for other</a:t>
            </a:r>
            <a:r>
              <a:rPr lang="en-US" sz="1200" b="0" i="0" kern="1200" baseline="0" dirty="0" smtClean="0">
                <a:solidFill>
                  <a:schemeClr val="tx1"/>
                </a:solidFill>
                <a:effectLst/>
                <a:latin typeface="+mn-lt"/>
                <a:ea typeface="+mn-ea"/>
                <a:cs typeface="+mn-cs"/>
              </a:rPr>
              <a:t> relations, we can find different type of cues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**NEXT**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32</a:t>
            </a:fld>
            <a:endParaRPr lang="en-US"/>
          </a:p>
        </p:txBody>
      </p:sp>
    </p:spTree>
    <p:extLst>
      <p:ext uri="{BB962C8B-B14F-4D97-AF65-F5344CB8AC3E}">
        <p14:creationId xmlns:p14="http://schemas.microsoft.com/office/powerpoint/2010/main" val="149899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There is always</a:t>
            </a:r>
            <a:r>
              <a:rPr lang="en-US" sz="1200" b="0" i="0" kern="1200" baseline="0" dirty="0" smtClean="0">
                <a:solidFill>
                  <a:schemeClr val="tx1"/>
                </a:solidFill>
                <a:effectLst/>
                <a:latin typeface="+mn-lt"/>
                <a:ea typeface="+mn-ea"/>
                <a:cs typeface="+mn-cs"/>
              </a:rPr>
              <a:t> an VERB after the nearby 2 Nouns</a:t>
            </a:r>
          </a:p>
        </p:txBody>
      </p:sp>
      <p:sp>
        <p:nvSpPr>
          <p:cNvPr id="4" name="Slide Number Placeholder 3"/>
          <p:cNvSpPr>
            <a:spLocks noGrp="1"/>
          </p:cNvSpPr>
          <p:nvPr>
            <p:ph type="sldNum" sz="quarter" idx="10"/>
          </p:nvPr>
        </p:nvSpPr>
        <p:spPr/>
        <p:txBody>
          <a:bodyPr/>
          <a:lstStyle/>
          <a:p>
            <a:fld id="{6591EBD3-C39C-A744-A44F-A5876F2FF7BE}" type="slidenum">
              <a:rPr lang="en-US" smtClean="0"/>
              <a:t>33</a:t>
            </a:fld>
            <a:endParaRPr lang="en-US"/>
          </a:p>
        </p:txBody>
      </p:sp>
    </p:spTree>
    <p:extLst>
      <p:ext uri="{BB962C8B-B14F-4D97-AF65-F5344CB8AC3E}">
        <p14:creationId xmlns:p14="http://schemas.microsoft.com/office/powerpoint/2010/main" val="1814716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question is how to estimate theta **CLICK** ? This comes to our key idea.</a:t>
            </a:r>
            <a:r>
              <a:rPr lang="en-US" baseline="0" dirty="0" smtClean="0"/>
              <a:t>  **NEXT** (supervised learning)</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34</a:t>
            </a:fld>
            <a:endParaRPr lang="en-US"/>
          </a:p>
        </p:txBody>
      </p:sp>
    </p:spTree>
    <p:extLst>
      <p:ext uri="{BB962C8B-B14F-4D97-AF65-F5344CB8AC3E}">
        <p14:creationId xmlns:p14="http://schemas.microsoft.com/office/powerpoint/2010/main" val="1032519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training example in this set up is an ENTIRE language with POS-corpus and its gold typology. Which is estimated from its treebank **CLICK**. </a:t>
            </a:r>
          </a:p>
          <a:p>
            <a:endParaRPr lang="en-US" baseline="0" dirty="0" smtClean="0"/>
          </a:p>
          <a:p>
            <a:r>
              <a:rPr lang="en-US" dirty="0" smtClean="0"/>
              <a:t>The</a:t>
            </a:r>
            <a:r>
              <a:rPr lang="en-US" baseline="0" dirty="0" smtClean="0"/>
              <a:t> supervised approach gave us a lot of freedom such like. **CLICK**</a:t>
            </a:r>
          </a:p>
        </p:txBody>
      </p:sp>
      <p:sp>
        <p:nvSpPr>
          <p:cNvPr id="4" name="Slide Number Placeholder 3"/>
          <p:cNvSpPr>
            <a:spLocks noGrp="1"/>
          </p:cNvSpPr>
          <p:nvPr>
            <p:ph type="sldNum" sz="quarter" idx="10"/>
          </p:nvPr>
        </p:nvSpPr>
        <p:spPr/>
        <p:txBody>
          <a:bodyPr/>
          <a:lstStyle/>
          <a:p>
            <a:fld id="{6591EBD3-C39C-A744-A44F-A5876F2FF7BE}" type="slidenum">
              <a:rPr lang="en-US" smtClean="0"/>
              <a:t>35</a:t>
            </a:fld>
            <a:endParaRPr lang="en-US"/>
          </a:p>
        </p:txBody>
      </p:sp>
    </p:spTree>
    <p:extLst>
      <p:ext uri="{BB962C8B-B14F-4D97-AF65-F5344CB8AC3E}">
        <p14:creationId xmlns:p14="http://schemas.microsoft.com/office/powerpoint/2010/main" val="741103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[Read]</a:t>
            </a:r>
          </a:p>
          <a:p>
            <a:endParaRPr lang="en-US" baseline="0" dirty="0" smtClean="0"/>
          </a:p>
          <a:p>
            <a:r>
              <a:rPr lang="en-US" baseline="0" dirty="0" smtClean="0"/>
              <a:t>**NEXT** (We use...)</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36</a:t>
            </a:fld>
            <a:endParaRPr lang="en-US"/>
          </a:p>
        </p:txBody>
      </p:sp>
    </p:spTree>
    <p:extLst>
      <p:ext uri="{BB962C8B-B14F-4D97-AF65-F5344CB8AC3E}">
        <p14:creationId xmlns:p14="http://schemas.microsoft.com/office/powerpoint/2010/main" val="11375978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[Read]</a:t>
            </a:r>
          </a:p>
          <a:p>
            <a:r>
              <a:rPr lang="en-US" sz="1200" b="0" i="0" kern="1200" dirty="0" smtClean="0">
                <a:solidFill>
                  <a:schemeClr val="tx1"/>
                </a:solidFill>
                <a:effectLst/>
                <a:latin typeface="+mn-lt"/>
                <a:ea typeface="+mn-ea"/>
                <a:cs typeface="+mn-cs"/>
              </a:rPr>
              <a:t>**CLICK**</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We use</a:t>
            </a:r>
            <a:r>
              <a:rPr lang="en-US" sz="1200" b="0" i="0" kern="1200" baseline="0" dirty="0" smtClean="0">
                <a:solidFill>
                  <a:schemeClr val="tx1"/>
                </a:solidFill>
                <a:effectLst/>
                <a:latin typeface="+mn-lt"/>
                <a:ea typeface="+mn-ea"/>
                <a:cs typeface="+mn-cs"/>
              </a:rPr>
              <a:t> 20 languages for training and test on the rest 17 languages.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But wait,</a:t>
            </a:r>
            <a:r>
              <a:rPr lang="en-US" sz="1200" b="0" i="0" kern="1200" baseline="0" dirty="0" smtClean="0">
                <a:solidFill>
                  <a:schemeClr val="tx1"/>
                </a:solidFill>
                <a:effectLst/>
                <a:latin typeface="+mn-lt"/>
                <a:ea typeface="+mn-ea"/>
                <a:cs typeface="+mn-cs"/>
              </a:rPr>
              <a:t> did I just say 20 languages for training? How 20 languages could  possibly be enough **NEXT** (for our purpose)?</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91EBD3-C39C-A744-A44F-A5876F2FF7BE}" type="slidenum">
              <a:rPr lang="en-US" smtClean="0"/>
              <a:t>37</a:t>
            </a:fld>
            <a:endParaRPr lang="en-US"/>
          </a:p>
        </p:txBody>
      </p:sp>
    </p:spTree>
    <p:extLst>
      <p:ext uri="{BB962C8B-B14F-4D97-AF65-F5344CB8AC3E}">
        <p14:creationId xmlns:p14="http://schemas.microsoft.com/office/powerpoint/2010/main" val="2116091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(for our purpose)? </a:t>
            </a:r>
            <a:r>
              <a:rPr lang="en-US" dirty="0" smtClean="0"/>
              <a:t>This comes</a:t>
            </a:r>
            <a:r>
              <a:rPr lang="en-US" baseline="0" dirty="0" smtClean="0"/>
              <a:t> to the second challenge [N]</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38</a:t>
            </a:fld>
            <a:endParaRPr lang="en-US"/>
          </a:p>
        </p:txBody>
      </p:sp>
    </p:spTree>
    <p:extLst>
      <p:ext uri="{BB962C8B-B14F-4D97-AF65-F5344CB8AC3E}">
        <p14:creationId xmlns:p14="http://schemas.microsoft.com/office/powerpoint/2010/main" val="1041135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p>
          <a:p>
            <a:endParaRPr lang="en-US" dirty="0" smtClean="0"/>
          </a:p>
          <a:p>
            <a:r>
              <a:rPr lang="en-US" dirty="0" smtClean="0"/>
              <a:t>Luckily,</a:t>
            </a:r>
            <a:r>
              <a:rPr lang="en-US" baseline="0" dirty="0" smtClean="0"/>
              <a:t> this issue is addressed by our previous work **NEXT**</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39</a:t>
            </a:fld>
            <a:endParaRPr lang="en-US"/>
          </a:p>
        </p:txBody>
      </p:sp>
    </p:spTree>
    <p:extLst>
      <p:ext uri="{BB962C8B-B14F-4D97-AF65-F5344CB8AC3E}">
        <p14:creationId xmlns:p14="http://schemas.microsoft.com/office/powerpoint/2010/main" val="325804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We can</a:t>
            </a:r>
            <a:r>
              <a:rPr lang="en-US" sz="1200" b="0" i="0" kern="1200" baseline="0" dirty="0" smtClean="0">
                <a:solidFill>
                  <a:schemeClr val="tx1"/>
                </a:solidFill>
                <a:effectLst/>
                <a:latin typeface="+mn-lt"/>
                <a:ea typeface="+mn-ea"/>
                <a:cs typeface="+mn-cs"/>
              </a:rPr>
              <a:t> use the same system to turn </a:t>
            </a:r>
            <a:r>
              <a:rPr lang="en-US" sz="1200" b="0" i="0" kern="1200" dirty="0" smtClean="0">
                <a:solidFill>
                  <a:schemeClr val="tx1"/>
                </a:solidFill>
                <a:effectLst/>
                <a:latin typeface="+mn-lt"/>
                <a:ea typeface="+mn-ea"/>
                <a:cs typeface="+mn-cs"/>
              </a:rPr>
              <a:t>a </a:t>
            </a:r>
            <a:r>
              <a:rPr lang="en-US" sz="1200" b="0" i="0" kern="1200" dirty="0" err="1" smtClean="0">
                <a:solidFill>
                  <a:schemeClr val="tx1"/>
                </a:solidFill>
                <a:effectLst/>
                <a:latin typeface="+mn-lt"/>
                <a:ea typeface="+mn-ea"/>
                <a:cs typeface="+mn-cs"/>
              </a:rPr>
              <a:t>Dothraki</a:t>
            </a:r>
            <a:r>
              <a:rPr lang="en-US" sz="1200" b="0" i="0" kern="1200" dirty="0" smtClean="0">
                <a:solidFill>
                  <a:schemeClr val="tx1"/>
                </a:solidFill>
                <a:effectLst/>
                <a:latin typeface="+mn-lt"/>
                <a:ea typeface="+mn-ea"/>
                <a:cs typeface="+mn-cs"/>
              </a:rPr>
              <a:t> corpus into</a:t>
            </a:r>
            <a:r>
              <a:rPr lang="en-US" sz="1200" b="0" i="0" kern="1200" baseline="0" dirty="0" smtClean="0">
                <a:solidFill>
                  <a:schemeClr val="tx1"/>
                </a:solidFill>
                <a:effectLst/>
                <a:latin typeface="+mn-lt"/>
                <a:ea typeface="+mn-ea"/>
                <a:cs typeface="+mn-cs"/>
              </a:rPr>
              <a:t> 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Dothraki</a:t>
            </a:r>
            <a:r>
              <a:rPr lang="en-US" sz="1200" b="0" i="0" kern="1200" dirty="0" smtClean="0">
                <a:solidFill>
                  <a:schemeClr val="tx1"/>
                </a:solidFill>
                <a:effectLst/>
                <a:latin typeface="+mn-lt"/>
                <a:ea typeface="+mn-ea"/>
                <a:cs typeface="+mn-cs"/>
              </a:rPr>
              <a:t> parser.</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4</a:t>
            </a:fld>
            <a:endParaRPr lang="en-US"/>
          </a:p>
        </p:txBody>
      </p:sp>
    </p:spTree>
    <p:extLst>
      <p:ext uri="{BB962C8B-B14F-4D97-AF65-F5344CB8AC3E}">
        <p14:creationId xmlns:p14="http://schemas.microsoft.com/office/powerpoint/2010/main" val="21189693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work was done last year as a TACL paper, in which we have **CLICK**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[Read]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These new trees are generated by systematically permuting an input real trees **CLICK**</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40</a:t>
            </a:fld>
            <a:endParaRPr lang="en-US"/>
          </a:p>
        </p:txBody>
      </p:sp>
    </p:spTree>
    <p:extLst>
      <p:ext uri="{BB962C8B-B14F-4D97-AF65-F5344CB8AC3E}">
        <p14:creationId xmlns:p14="http://schemas.microsoft.com/office/powerpoint/2010/main" val="8215883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These new trees are generated by systematically permuting an input real trees </a:t>
            </a:r>
            <a:r>
              <a:rPr lang="en-US" dirty="0" smtClean="0"/>
              <a:t>**CLICK**</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41</a:t>
            </a:fld>
            <a:endParaRPr lang="en-US"/>
          </a:p>
        </p:txBody>
      </p:sp>
    </p:spTree>
    <p:extLst>
      <p:ext uri="{BB962C8B-B14F-4D97-AF65-F5344CB8AC3E}">
        <p14:creationId xmlns:p14="http://schemas.microsoft.com/office/powerpoint/2010/main" val="155694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We released these in-domain permuted languages in an earlier paper.  And</a:t>
            </a:r>
            <a:r>
              <a:rPr lang="en-US" sz="1200" b="0" i="0" kern="1200" baseline="0" dirty="0" smtClean="0">
                <a:solidFill>
                  <a:schemeClr val="tx1"/>
                </a:solidFill>
                <a:effectLst/>
                <a:latin typeface="+mn-lt"/>
                <a:ea typeface="+mn-ea"/>
                <a:cs typeface="+mn-cs"/>
              </a:rPr>
              <a:t> w</a:t>
            </a:r>
            <a:r>
              <a:rPr lang="en-US" sz="1200" b="0" i="0" kern="1200" dirty="0" smtClean="0">
                <a:solidFill>
                  <a:schemeClr val="tx1"/>
                </a:solidFill>
                <a:effectLst/>
                <a:latin typeface="+mn-lt"/>
                <a:ea typeface="+mn-ea"/>
                <a:cs typeface="+mn-cs"/>
              </a:rPr>
              <a:t>e could make more!</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anyway **NEXT**</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42</a:t>
            </a:fld>
            <a:endParaRPr lang="en-US"/>
          </a:p>
        </p:txBody>
      </p:sp>
    </p:spTree>
    <p:extLst>
      <p:ext uri="{BB962C8B-B14F-4D97-AF65-F5344CB8AC3E}">
        <p14:creationId xmlns:p14="http://schemas.microsoft.com/office/powerpoint/2010/main" val="3870340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these new language, we have about 8000 languages **CLICK**. Now we probably can say enough. **NEXT**</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43</a:t>
            </a:fld>
            <a:endParaRPr lang="en-US"/>
          </a:p>
        </p:txBody>
      </p:sp>
    </p:spTree>
    <p:extLst>
      <p:ext uri="{BB962C8B-B14F-4D97-AF65-F5344CB8AC3E}">
        <p14:creationId xmlns:p14="http://schemas.microsoft.com/office/powerpoint/2010/main" val="4610053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Now, Let’s look **CLICK** at the architecture of the system **NEXT**.</a:t>
            </a:r>
            <a:endParaRPr lang="en-US" dirty="0" smtClean="0"/>
          </a:p>
          <a:p>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44</a:t>
            </a:fld>
            <a:endParaRPr lang="en-US"/>
          </a:p>
        </p:txBody>
      </p:sp>
    </p:spTree>
    <p:extLst>
      <p:ext uri="{BB962C8B-B14F-4D97-AF65-F5344CB8AC3E}">
        <p14:creationId xmlns:p14="http://schemas.microsoft.com/office/powerpoint/2010/main" val="7141895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Given a POS</a:t>
            </a:r>
            <a:r>
              <a:rPr lang="en-US" baseline="0" dirty="0" smtClean="0"/>
              <a:t> corpus. </a:t>
            </a:r>
            <a:r>
              <a:rPr lang="en-US" dirty="0" smtClean="0"/>
              <a:t>We first</a:t>
            </a:r>
            <a:r>
              <a:rPr lang="en-US" baseline="0" dirty="0" smtClean="0"/>
              <a:t> map **CLICK** it to a vector of surface-form feature. And then use a two layer neural network **CLICK** to predict the typology. The whole system is parameterized by \theta **CLICK**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the surface form features, we use 2 types. First is the hand features, which are some bigram statistics pre-calculated from u. The second is the neural features.)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Now let’s check out some results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**NEXT**</a:t>
            </a:r>
            <a:endParaRPr lang="en-US" dirty="0" smtClean="0"/>
          </a:p>
        </p:txBody>
      </p:sp>
      <p:sp>
        <p:nvSpPr>
          <p:cNvPr id="4" name="Slide Number Placeholder 3"/>
          <p:cNvSpPr>
            <a:spLocks noGrp="1"/>
          </p:cNvSpPr>
          <p:nvPr>
            <p:ph type="sldNum" sz="quarter" idx="10"/>
          </p:nvPr>
        </p:nvSpPr>
        <p:spPr/>
        <p:txBody>
          <a:bodyPr/>
          <a:lstStyle/>
          <a:p>
            <a:fld id="{6591EBD3-C39C-A744-A44F-A5876F2FF7BE}" type="slidenum">
              <a:rPr lang="en-US" smtClean="0"/>
              <a:t>45</a:t>
            </a:fld>
            <a:endParaRPr lang="en-US"/>
          </a:p>
        </p:txBody>
      </p:sp>
    </p:spTree>
    <p:extLst>
      <p:ext uri="{BB962C8B-B14F-4D97-AF65-F5344CB8AC3E}">
        <p14:creationId xmlns:p14="http://schemas.microsoft.com/office/powerpoint/2010/main" val="7383127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run</a:t>
            </a:r>
            <a:r>
              <a:rPr lang="en-US" baseline="0" dirty="0" smtClean="0"/>
              <a:t> a RNN in parallel on each POS </a:t>
            </a:r>
            <a:r>
              <a:rPr lang="en-US" baseline="0" dirty="0" err="1" smtClean="0"/>
              <a:t>squence</a:t>
            </a:r>
            <a:r>
              <a:rPr lang="en-US" baseline="0" dirty="0" smtClean="0"/>
              <a:t> and get the final vector by pooling.</a:t>
            </a:r>
            <a:endParaRPr lang="en-US" dirty="0" smtClean="0"/>
          </a:p>
          <a:p>
            <a:endParaRPr lang="en-US" dirty="0" smtClean="0"/>
          </a:p>
          <a:p>
            <a:r>
              <a:rPr lang="en-US" dirty="0" smtClean="0"/>
              <a:t>Now let’s check out some results.[N]</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46</a:t>
            </a:fld>
            <a:endParaRPr lang="en-US"/>
          </a:p>
        </p:txBody>
      </p:sp>
    </p:spTree>
    <p:extLst>
      <p:ext uri="{BB962C8B-B14F-4D97-AF65-F5344CB8AC3E}">
        <p14:creationId xmlns:p14="http://schemas.microsoft.com/office/powerpoint/2010/main" val="834766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a:t>
            </a:r>
            <a:r>
              <a:rPr lang="en-US" baseline="0" dirty="0" smtClean="0"/>
              <a:t> </a:t>
            </a:r>
            <a:r>
              <a:rPr lang="en-US" dirty="0" smtClean="0"/>
              <a:t>show the</a:t>
            </a:r>
            <a:r>
              <a:rPr lang="en-US" baseline="0" dirty="0" smtClean="0"/>
              <a:t> results of some popular relations. The first is the direction of a word and its nominal modifier. Each dot represents a language, the x-axis is the true direction and y is the predicted direction. We can see most dots fall nicely inside the error region.[N]</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47</a:t>
            </a:fld>
            <a:endParaRPr lang="en-US"/>
          </a:p>
        </p:txBody>
      </p:sp>
    </p:spTree>
    <p:extLst>
      <p:ext uri="{BB962C8B-B14F-4D97-AF65-F5344CB8AC3E}">
        <p14:creationId xmlns:p14="http://schemas.microsoft.com/office/powerpoint/2010/main" val="3732421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we</a:t>
            </a:r>
            <a:r>
              <a:rPr lang="en-US" baseline="0" dirty="0" smtClean="0"/>
              <a:t> </a:t>
            </a:r>
            <a:r>
              <a:rPr lang="en-US" dirty="0" smtClean="0"/>
              <a:t>show the</a:t>
            </a:r>
            <a:r>
              <a:rPr lang="en-US" baseline="0" dirty="0" smtClean="0"/>
              <a:t> results of some important relations. This is the direction of a verb and its direct object. Each dot represents a language, the x-axis is the true directionality (between 0 and 1) and y is the predicted directionality. We can see most dots fall nicely inside the low-error region. **NEXT**</a:t>
            </a:r>
            <a:endParaRPr lang="en-US" dirty="0" smtClean="0"/>
          </a:p>
          <a:p>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48</a:t>
            </a:fld>
            <a:endParaRPr lang="en-US"/>
          </a:p>
        </p:txBody>
      </p:sp>
    </p:spTree>
    <p:extLst>
      <p:ext uri="{BB962C8B-B14F-4D97-AF65-F5344CB8AC3E}">
        <p14:creationId xmlns:p14="http://schemas.microsoft.com/office/powerpoint/2010/main" val="13568079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relation between head verb to its subject</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49</a:t>
            </a:fld>
            <a:endParaRPr lang="en-US"/>
          </a:p>
        </p:txBody>
      </p:sp>
    </p:spTree>
    <p:extLst>
      <p:ext uri="{BB962C8B-B14F-4D97-AF65-F5344CB8AC3E}">
        <p14:creationId xmlns:p14="http://schemas.microsoft.com/office/powerpoint/2010/main" val="1230362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for all the other languages like Chinese</a:t>
            </a:r>
            <a:r>
              <a:rPr lang="en-US" baseline="0" dirty="0" smtClean="0"/>
              <a:t>.</a:t>
            </a:r>
          </a:p>
          <a:p>
            <a:endParaRPr lang="en-US" baseline="0" dirty="0" smtClean="0"/>
          </a:p>
          <a:p>
            <a:r>
              <a:rPr lang="en-US" sz="1200" b="0" i="0" kern="1200" dirty="0" smtClean="0">
                <a:solidFill>
                  <a:schemeClr val="tx1"/>
                </a:solidFill>
                <a:effectLst/>
                <a:latin typeface="+mn-lt"/>
                <a:ea typeface="+mn-ea"/>
                <a:cs typeface="+mn-cs"/>
              </a:rPr>
              <a:t>What did people do in the past? So HOW </a:t>
            </a:r>
            <a:r>
              <a:rPr lang="en-US" baseline="0" dirty="0" smtClean="0"/>
              <a:t>**CLICK**</a:t>
            </a:r>
            <a:r>
              <a:rPr lang="en-US" sz="1200" b="0" i="0" kern="1200" dirty="0" smtClean="0">
                <a:solidFill>
                  <a:schemeClr val="tx1"/>
                </a:solidFill>
                <a:effectLst/>
                <a:latin typeface="+mn-lt"/>
                <a:ea typeface="+mn-ea"/>
                <a:cs typeface="+mn-cs"/>
              </a:rPr>
              <a:t> do you turn a corpus into a parser? **NEXT**</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5</a:t>
            </a:fld>
            <a:endParaRPr lang="en-US"/>
          </a:p>
        </p:txBody>
      </p:sp>
    </p:spTree>
    <p:extLst>
      <p:ext uri="{BB962C8B-B14F-4D97-AF65-F5344CB8AC3E}">
        <p14:creationId xmlns:p14="http://schemas.microsoft.com/office/powerpoint/2010/main" val="4608482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Notice</a:t>
            </a:r>
            <a:r>
              <a:rPr lang="en-US" baseline="0" dirty="0" smtClean="0"/>
              <a:t> that all the results so far are trained on about 8000 synthetic languages. Was this necessary? What if we only use the 20 real languages? **NEXT**</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50</a:t>
            </a:fld>
            <a:endParaRPr lang="en-US"/>
          </a:p>
        </p:txBody>
      </p:sp>
    </p:spTree>
    <p:extLst>
      <p:ext uri="{BB962C8B-B14F-4D97-AF65-F5344CB8AC3E}">
        <p14:creationId xmlns:p14="http://schemas.microsoft.com/office/powerpoint/2010/main" val="9235618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see the results is pretty bad. The predictor </a:t>
            </a:r>
            <a:r>
              <a:rPr lang="en-US" baseline="0" dirty="0" err="1" smtClean="0"/>
              <a:t>overfits</a:t>
            </a:r>
            <a:r>
              <a:rPr lang="en-US" baseline="0" dirty="0" smtClean="0"/>
              <a:t> the limited training languages and cannot generalized to the languages that are different. (Our evaluation is) **NEXT**</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51</a:t>
            </a:fld>
            <a:endParaRPr lang="en-US"/>
          </a:p>
        </p:txBody>
      </p:sp>
    </p:spTree>
    <p:extLst>
      <p:ext uri="{BB962C8B-B14F-4D97-AF65-F5344CB8AC3E}">
        <p14:creationId xmlns:p14="http://schemas.microsoft.com/office/powerpoint/2010/main" val="10484231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the </a:t>
            </a:r>
            <a:r>
              <a:rPr lang="en-US" dirty="0" err="1" smtClean="0"/>
              <a:t>epilson</a:t>
            </a:r>
            <a:r>
              <a:rPr lang="en-US" dirty="0" smtClean="0"/>
              <a:t>-insensitive</a:t>
            </a:r>
            <a:r>
              <a:rPr lang="en-US" baseline="0" dirty="0" smtClean="0"/>
              <a:t> loss </a:t>
            </a:r>
            <a:r>
              <a:rPr lang="en-US" baseline="0" dirty="0" err="1" smtClean="0"/>
              <a:t>whick</a:t>
            </a:r>
            <a:r>
              <a:rPr lang="en-US" baseline="0" dirty="0" smtClean="0"/>
              <a:t> looks at the previous plots I just showed. **CLICK**</a:t>
            </a:r>
          </a:p>
          <a:p>
            <a:endParaRPr lang="en-US" dirty="0" smtClean="0"/>
          </a:p>
          <a:p>
            <a:r>
              <a:rPr lang="en-US" dirty="0" smtClean="0"/>
              <a:t>If the dots</a:t>
            </a:r>
            <a:r>
              <a:rPr lang="en-US" baseline="0" dirty="0" smtClean="0"/>
              <a:t> fall </a:t>
            </a:r>
            <a:r>
              <a:rPr lang="en-US" dirty="0" smtClean="0"/>
              <a:t>inside</a:t>
            </a:r>
            <a:r>
              <a:rPr lang="en-US" baseline="0" dirty="0" smtClean="0"/>
              <a:t> the region **CLICK**, we won</a:t>
            </a:r>
            <a:r>
              <a:rPr lang="mr-IN" baseline="0" dirty="0" smtClean="0"/>
              <a:t>’</a:t>
            </a:r>
            <a:r>
              <a:rPr lang="en-US" baseline="0" dirty="0" smtClean="0"/>
              <a:t>t penalize. If not, the penalty is proportional to the difference **CLICK**</a:t>
            </a:r>
          </a:p>
          <a:p>
            <a:endParaRPr lang="en-US" baseline="0" dirty="0" smtClean="0"/>
          </a:p>
          <a:p>
            <a:r>
              <a:rPr lang="en-US" baseline="0" dirty="0" smtClean="0"/>
              <a:t>So how is the system compared to the grammar induction?</a:t>
            </a:r>
          </a:p>
          <a:p>
            <a:endParaRPr lang="en-US" baseline="0" dirty="0" smtClean="0"/>
          </a:p>
          <a:p>
            <a:r>
              <a:rPr lang="en-US" baseline="0" dirty="0" smtClean="0"/>
              <a:t>**NEXT**</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52</a:t>
            </a:fld>
            <a:endParaRPr lang="en-US"/>
          </a:p>
        </p:txBody>
      </p:sp>
    </p:spTree>
    <p:extLst>
      <p:ext uri="{BB962C8B-B14F-4D97-AF65-F5344CB8AC3E}">
        <p14:creationId xmlns:p14="http://schemas.microsoft.com/office/powerpoint/2010/main" val="126381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We set epsilon to 0.1 and show the performance of different systems.</a:t>
            </a:r>
          </a:p>
          <a:p>
            <a:r>
              <a:rPr lang="en-US" sz="1200" b="0" i="0" kern="1200" baseline="0" dirty="0" smtClean="0">
                <a:solidFill>
                  <a:schemeClr val="tx1"/>
                </a:solidFill>
                <a:effectLst/>
                <a:latin typeface="+mn-lt"/>
                <a:ea typeface="+mn-ea"/>
                <a:cs typeface="+mn-cs"/>
              </a:rPr>
              <a:t>The first 2 bars are the STOA grammar induction systems.</a:t>
            </a:r>
          </a:p>
          <a:p>
            <a:r>
              <a:rPr lang="en-US" sz="1200" b="0" i="0" kern="1200" dirty="0" smtClean="0">
                <a:solidFill>
                  <a:schemeClr val="tx1"/>
                </a:solidFill>
                <a:effectLst/>
                <a:latin typeface="+mn-lt"/>
                <a:ea typeface="+mn-ea"/>
                <a:cs typeface="+mn-cs"/>
              </a:rPr>
              <a:t>(You don't have to get the directionalities perfectly, because you could fine-tune by EM.  In general, epsilon depends on your downstream task.)</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the aggregate, its edges kind of have the right direction ...</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But, I told you it doesn't work.</a:t>
            </a:r>
            <a:r>
              <a:rPr lang="en-US" sz="1200" b="0" i="0" kern="1200" baseline="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BECAUSE we can do better with very simple baselines **CLICK**, including one **CLICK** that doesn't even look at the corpus!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Our supervised method does better **CLICK**, particularly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when we train on about 8000 **CLICK** synthetic languages **CLICK**.</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a:t>
            </a:r>
            <a:r>
              <a:rPr lang="en-US" sz="1200" b="0" i="0" kern="1200" baseline="0" dirty="0" smtClean="0">
                <a:solidFill>
                  <a:schemeClr val="tx1"/>
                </a:solidFill>
                <a:effectLst/>
                <a:latin typeface="+mn-lt"/>
                <a:ea typeface="+mn-ea"/>
                <a:cs typeface="+mn-cs"/>
              </a:rPr>
              <a:t> it means our method successfully</a:t>
            </a:r>
            <a:r>
              <a:rPr lang="en-US" sz="1200" b="0" i="0" kern="1200" dirty="0" smtClean="0">
                <a:solidFill>
                  <a:schemeClr val="tx1"/>
                </a:solidFill>
                <a:effectLst/>
                <a:latin typeface="+mn-lt"/>
                <a:ea typeface="+mn-ea"/>
                <a:cs typeface="+mn-cs"/>
              </a:rPr>
              <a:t> learned to correlate surface cues with syntactic structure</a:t>
            </a:r>
            <a:r>
              <a:rPr lang="en-US" sz="1200" b="0" i="0" kern="1200" baseline="0" dirty="0" smtClean="0">
                <a:solidFill>
                  <a:schemeClr val="tx1"/>
                </a:solidFill>
                <a:effectLst/>
                <a:latin typeface="+mn-lt"/>
                <a:ea typeface="+mn-ea"/>
                <a:cs typeface="+mn-cs"/>
              </a:rPr>
              <a:t>. To sum up of the whole system,</a:t>
            </a:r>
            <a:r>
              <a:rPr lang="en-US" sz="1200" b="0" i="0" kern="1200" dirty="0" smtClean="0">
                <a:solidFill>
                  <a:schemeClr val="tx1"/>
                </a:solidFill>
                <a:effectLst/>
                <a:latin typeface="+mn-lt"/>
                <a:ea typeface="+mn-ea"/>
                <a:cs typeface="+mn-cs"/>
              </a:rPr>
              <a:t> **NEXT**</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91EBD3-C39C-A744-A44F-A5876F2FF7BE}" type="slidenum">
              <a:rPr lang="en-US" smtClean="0"/>
              <a:t>53</a:t>
            </a:fld>
            <a:endParaRPr lang="en-US"/>
          </a:p>
        </p:txBody>
      </p:sp>
    </p:spTree>
    <p:extLst>
      <p:ext uri="{BB962C8B-B14F-4D97-AF65-F5344CB8AC3E}">
        <p14:creationId xmlns:p14="http://schemas.microsoft.com/office/powerpoint/2010/main" val="12138273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start from 20 real treebanks **CLICK**, then we permute **CLICK** their word order to get about 8000 synthetic treebanks. **CLICK** </a:t>
            </a:r>
          </a:p>
          <a:p>
            <a:endParaRPr lang="en-US" baseline="0" dirty="0" smtClean="0"/>
          </a:p>
          <a:p>
            <a:r>
              <a:rPr lang="en-US" baseline="0" dirty="0" smtClean="0"/>
              <a:t>And then we count **CLICK** left and right dependencies in each treebank to get the true directionalities.</a:t>
            </a:r>
          </a:p>
          <a:p>
            <a:endParaRPr lang="en-US" baseline="0" dirty="0" smtClean="0"/>
          </a:p>
          <a:p>
            <a:r>
              <a:rPr lang="en-US" baseline="0" dirty="0" smtClean="0"/>
              <a:t>Now we train **CLICK** our neural net to predict the true directionalities from just the POS sequences.</a:t>
            </a:r>
          </a:p>
          <a:p>
            <a:endParaRPr lang="en-US" baseline="0" dirty="0" smtClean="0"/>
          </a:p>
          <a:p>
            <a:r>
              <a:rPr lang="en-US" baseline="0" dirty="0" smtClean="0"/>
              <a:t>The neural net can now make such predictions **CLICK** on a language it's never seen.</a:t>
            </a:r>
          </a:p>
          <a:p>
            <a:endParaRPr lang="en-US" baseline="0" dirty="0" smtClean="0"/>
          </a:p>
          <a:p>
            <a:r>
              <a:rPr lang="en-US" baseline="0" dirty="0" smtClean="0"/>
              <a:t>For the future **NEXT**</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54</a:t>
            </a:fld>
            <a:endParaRPr lang="en-US"/>
          </a:p>
        </p:txBody>
      </p:sp>
    </p:spTree>
    <p:extLst>
      <p:ext uri="{BB962C8B-B14F-4D97-AF65-F5344CB8AC3E}">
        <p14:creationId xmlns:p14="http://schemas.microsoft.com/office/powerpoint/2010/main" val="15023569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55</a:t>
            </a:fld>
            <a:endParaRPr lang="en-US"/>
          </a:p>
        </p:txBody>
      </p:sp>
    </p:spTree>
    <p:extLst>
      <p:ext uri="{BB962C8B-B14F-4D97-AF65-F5344CB8AC3E}">
        <p14:creationId xmlns:p14="http://schemas.microsoft.com/office/powerpoint/2010/main" val="3473073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Thanks</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56</a:t>
            </a:fld>
            <a:endParaRPr lang="en-US"/>
          </a:p>
        </p:txBody>
      </p:sp>
    </p:spTree>
    <p:extLst>
      <p:ext uri="{BB962C8B-B14F-4D97-AF65-F5344CB8AC3E}">
        <p14:creationId xmlns:p14="http://schemas.microsoft.com/office/powerpoint/2010/main" val="2819978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grammar induction approach tells us: You extract a grammar from the corpus, and use THAT to parse. </a:t>
            </a:r>
          </a:p>
          <a:p>
            <a:endParaRPr lang="en-US" sz="1200" b="0" i="0" kern="1200" dirty="0" smtClean="0">
              <a:solidFill>
                <a:schemeClr val="tx1"/>
              </a:solidFill>
              <a:effectLst/>
              <a:latin typeface="+mn-lt"/>
              <a:ea typeface="+mn-ea"/>
              <a:cs typeface="+mn-cs"/>
            </a:endParaRPr>
          </a:p>
          <a:p>
            <a:r>
              <a:rPr lang="en-US" dirty="0" smtClean="0"/>
              <a:t>It usually starts from a set of</a:t>
            </a:r>
            <a:r>
              <a:rPr lang="en-US" baseline="0" dirty="0" smtClean="0"/>
              <a:t> hand-crafted </a:t>
            </a:r>
          </a:p>
          <a:p>
            <a:r>
              <a:rPr lang="en-US" baseline="0" dirty="0" smtClean="0"/>
              <a:t>rules **CLICK** which we call context free grammar or CFG. When this system is exposed to a corpus of language **CLICK**, we optimize **CLICK** some functions (usually by expectation-maximization algorithm) and assign each rule with a probability **NEXT**</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6</a:t>
            </a:fld>
            <a:endParaRPr lang="en-US"/>
          </a:p>
        </p:txBody>
      </p:sp>
    </p:spTree>
    <p:extLst>
      <p:ext uri="{BB962C8B-B14F-4D97-AF65-F5344CB8AC3E}">
        <p14:creationId xmlns:p14="http://schemas.microsoft.com/office/powerpoint/2010/main" val="189403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zh-CN" dirty="0" smtClean="0"/>
              <a:t>And</a:t>
            </a:r>
            <a:r>
              <a:rPr lang="en-US" altLang="zh-CN" baseline="0" dirty="0" smtClean="0"/>
              <a:t> the </a:t>
            </a:r>
            <a:r>
              <a:rPr lang="en-US" altLang="zh-CN" dirty="0" smtClean="0"/>
              <a:t>CFG</a:t>
            </a:r>
            <a:r>
              <a:rPr lang="en-US" altLang="zh-CN" baseline="0" dirty="0" smtClean="0"/>
              <a:t> becomes </a:t>
            </a:r>
            <a:r>
              <a:rPr lang="en-US" altLang="zh-CN" baseline="0" dirty="0" err="1" smtClean="0"/>
              <a:t>Probablistic</a:t>
            </a:r>
            <a:r>
              <a:rPr lang="en-US" altLang="zh-CN" baseline="0" dirty="0" smtClean="0"/>
              <a:t>-CFG or PCFG. Then we take it as input to to build a parser </a:t>
            </a:r>
            <a:r>
              <a:rPr lang="en-US" baseline="0" dirty="0" smtClean="0"/>
              <a:t>**CLICK**</a:t>
            </a:r>
            <a:r>
              <a:rPr lang="en-US" altLang="zh-CN" baseline="0" dirty="0" smtClean="0"/>
              <a:t>, the parser is usually a CKY parser </a:t>
            </a:r>
            <a:r>
              <a:rPr lang="en-US" baseline="0" dirty="0" smtClean="0"/>
              <a:t>**CLICK**</a:t>
            </a:r>
            <a:r>
              <a:rPr lang="en-US" altLang="zh-CN" baseline="0" dirty="0" smtClean="0"/>
              <a:t>.</a:t>
            </a:r>
          </a:p>
          <a:p>
            <a:pPr algn="l"/>
            <a:endParaRPr lang="en-US" altLang="zh-CN" dirty="0" smtClean="0"/>
          </a:p>
          <a:p>
            <a:pPr algn="l"/>
            <a:r>
              <a:rPr lang="en-US" altLang="zh-CN" dirty="0" smtClean="0"/>
              <a:t>This approach has</a:t>
            </a:r>
            <a:r>
              <a:rPr lang="en-US" baseline="0" dirty="0" smtClean="0"/>
              <a:t> been intensively studied, most efforts were focusing on 2 challenges. First, most formulations of grammar induction involve optimizing a highly non-convex objective such as log-likelihood, which is very hard **CLICK**.</a:t>
            </a:r>
          </a:p>
          <a:p>
            <a:pPr algn="l"/>
            <a:endParaRPr lang="en-US" baseline="0" dirty="0" smtClean="0"/>
          </a:p>
          <a:p>
            <a:pPr algn="l"/>
            <a:r>
              <a:rPr lang="en-US" baseline="0" dirty="0" smtClean="0"/>
              <a:t>Second is, the objective function itself might not correct. It is very hard to model what linguists think when they are annotating the treebanks, we might end up with something other than syntactic structures. This is a usual problem of generative modelling and it is very hard **CLICK**</a:t>
            </a:r>
          </a:p>
          <a:p>
            <a:pPr algn="l"/>
            <a:endParaRPr lang="en-US" baseline="0" dirty="0" smtClean="0"/>
          </a:p>
          <a:p>
            <a:pPr algn="l"/>
            <a:r>
              <a:rPr lang="en-US" baseline="0" dirty="0" smtClean="0"/>
              <a:t>We are here to crack it! Let's make some generalization first. **NEXT**</a:t>
            </a:r>
          </a:p>
        </p:txBody>
      </p:sp>
      <p:sp>
        <p:nvSpPr>
          <p:cNvPr id="4" name="Slide Number Placeholder 3"/>
          <p:cNvSpPr>
            <a:spLocks noGrp="1"/>
          </p:cNvSpPr>
          <p:nvPr>
            <p:ph type="sldNum" sz="quarter" idx="10"/>
          </p:nvPr>
        </p:nvSpPr>
        <p:spPr/>
        <p:txBody>
          <a:bodyPr/>
          <a:lstStyle/>
          <a:p>
            <a:fld id="{6591EBD3-C39C-A744-A44F-A5876F2FF7BE}" type="slidenum">
              <a:rPr lang="en-US" smtClean="0"/>
              <a:t>7</a:t>
            </a:fld>
            <a:endParaRPr lang="en-US"/>
          </a:p>
        </p:txBody>
      </p:sp>
    </p:spTree>
    <p:extLst>
      <p:ext uri="{BB962C8B-B14F-4D97-AF65-F5344CB8AC3E}">
        <p14:creationId xmlns:p14="http://schemas.microsoft.com/office/powerpoint/2010/main" val="1982232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a corpus u.</a:t>
            </a:r>
            <a:r>
              <a:rPr lang="en-US" baseline="0" dirty="0" smtClean="0"/>
              <a:t> **CLICK**</a:t>
            </a:r>
            <a:r>
              <a:rPr lang="en-US" dirty="0" smtClean="0"/>
              <a:t> We are looking for a mapper g </a:t>
            </a:r>
            <a:r>
              <a:rPr lang="en-US" baseline="0" dirty="0" smtClean="0"/>
              <a:t>**CLICK** </a:t>
            </a:r>
            <a:r>
              <a:rPr lang="en-US" dirty="0" smtClean="0"/>
              <a:t>that maps a corpus to its</a:t>
            </a:r>
            <a:r>
              <a:rPr lang="en-US" baseline="0" dirty="0" smtClean="0"/>
              <a:t> sufficient statistics g(u). And we use g(u) to build a parser **CLICK**. </a:t>
            </a:r>
          </a:p>
          <a:p>
            <a:endParaRPr lang="en-US" baseline="0" dirty="0" smtClean="0"/>
          </a:p>
          <a:p>
            <a:r>
              <a:rPr lang="en-US" baseline="0" dirty="0" smtClean="0"/>
              <a:t>For grammar induction, **NEXT** </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8</a:t>
            </a:fld>
            <a:endParaRPr lang="en-US"/>
          </a:p>
        </p:txBody>
      </p:sp>
    </p:spTree>
    <p:extLst>
      <p:ext uri="{BB962C8B-B14F-4D97-AF65-F5344CB8AC3E}">
        <p14:creationId xmlns:p14="http://schemas.microsoft.com/office/powerpoint/2010/main" val="437588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grammar induction, the sufficient statistic is the PCFG of u, and the mapping g is EM **CLICK**</a:t>
            </a:r>
            <a:endParaRPr lang="en-US" dirty="0" smtClean="0"/>
          </a:p>
          <a:p>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9</a:t>
            </a:fld>
            <a:endParaRPr lang="en-US"/>
          </a:p>
        </p:txBody>
      </p:sp>
    </p:spTree>
    <p:extLst>
      <p:ext uri="{BB962C8B-B14F-4D97-AF65-F5344CB8AC3E}">
        <p14:creationId xmlns:p14="http://schemas.microsoft.com/office/powerpoint/2010/main" val="191620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9C880507-22FA-384F-8165-2AC3D48E02F7}" type="datetime1">
              <a:rPr lang="en-US" smtClean="0"/>
              <a:t>8/1/17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3E2C2E8-A52C-B045-8121-43440217924E}" type="datetime1">
              <a:rPr lang="en-US" smtClean="0"/>
              <a:t>8/1/17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4C0148-8F41-D247-8546-A86EA31B846A}" type="slidenum">
              <a:rPr lang="en-US" smtClean="0"/>
              <a:pPr>
                <a:defRPr/>
              </a:pPr>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7A5FE23-7DEE-7C40-85EA-8124E354A9A6}" type="datetime1">
              <a:rPr lang="en-US" smtClean="0"/>
              <a:t>8/1/17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94E1FFE-23AE-904B-A539-50A8C94D7193}" type="slidenum">
              <a:rPr lang="en-US" smtClean="0"/>
              <a:pPr>
                <a:defRPr/>
              </a:pPr>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FD3DA91-7784-F34F-B76F-2A9609AC32C4}" type="datetime1">
              <a:rPr lang="en-US" smtClean="0"/>
              <a:t>8/1/17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11CC8F-329F-8C41-AC6A-3ECAF67E5476}" type="slidenum">
              <a:rPr lang="en-US" smtClean="0"/>
              <a:pPr>
                <a:defRPr/>
              </a:pPr>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D717D75-6D5C-7F4E-8B52-03C6E13A77BB}" type="datetime1">
              <a:rPr lang="en-US" smtClean="0"/>
              <a:t>8/1/17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0D2390-1410-BA46-8722-0F5A6BDEB705}" type="slidenum">
              <a:rPr lang="en-US" smtClean="0"/>
              <a:pPr>
                <a:defRPr/>
              </a:pPr>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23D2E269-93A2-3E4E-A51E-8544FC6DA212}" type="datetime1">
              <a:rPr lang="en-US" smtClean="0"/>
              <a:t>8/1/17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A13D44-7F41-7544-994B-5AE41C38D294}" type="slidenum">
              <a:rPr lang="en-US" smtClean="0"/>
              <a:pPr>
                <a:defRPr/>
              </a:pPr>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F8247E96-F4A3-8745-830D-69BB38BB4AD6}" type="datetime1">
              <a:rPr lang="en-US" smtClean="0"/>
              <a:t>8/1/17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AC74EB9-AB52-7644-8162-48E91E5E424D}" type="slidenum">
              <a:rPr lang="en-US" smtClean="0"/>
              <a:pPr>
                <a:defRPr/>
              </a:pPr>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387BAFAB-1EC5-D94E-9953-D5400FAB49CC}" type="datetime1">
              <a:rPr lang="en-US" smtClean="0"/>
              <a:t>8/1/17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DAA3E00-4D5C-C74E-9C55-72F1C3B9E2FD}" type="slidenum">
              <a:rPr lang="en-US" smtClean="0"/>
              <a:pPr>
                <a:defRPr/>
              </a:pPr>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B8C7D5C-AD83-C249-BC34-BF51AC9E29C0}" type="datetime1">
              <a:rPr lang="en-US" smtClean="0"/>
              <a:t>8/1/17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2FACDA1-45D0-4146-AE69-40AAC188E9A0}" type="slidenum">
              <a:rPr lang="en-US" smtClean="0"/>
              <a:pPr>
                <a:defRPr/>
              </a:pPr>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6B12D3B-638B-6843-A2C4-375E809ED966}" type="datetime1">
              <a:rPr lang="en-US" smtClean="0"/>
              <a:t>8/1/17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5D2EE75-9451-C64D-B270-07D48A9FE64C}" type="slidenum">
              <a:rPr lang="en-US" smtClean="0"/>
              <a:pPr>
                <a:defRPr/>
              </a:pPr>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CE84052-F782-594A-9308-F9EE3136C137}" type="datetime1">
              <a:rPr lang="en-US" smtClean="0"/>
              <a:t>8/1/17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2B3EAD-C379-2348-AD7D-B5E1C3E03999}" type="slidenum">
              <a:rPr lang="en-US" smtClean="0"/>
              <a:pPr>
                <a:defRPr/>
              </a:pPr>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5D657E3-D37F-1C4A-B7BC-3BF93B5E681F}" type="datetime1">
              <a:rPr lang="en-US" smtClean="0"/>
              <a:t>8/1/17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F53020E-5E33-B446-8494-584D4EE020B3}" type="slidenum">
              <a:rPr lang="en-US" smtClean="0"/>
              <a:pPr>
                <a:defRPr/>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tiff"/><Relationship Id="rId5"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1.png"/><Relationship Id="rId6" Type="http://schemas.openxmlformats.org/officeDocument/2006/relationships/image" Target="../media/image211.png"/><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3.png"/><Relationship Id="rId6" Type="http://schemas.openxmlformats.org/officeDocument/2006/relationships/image" Target="../media/image210.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6.png"/><Relationship Id="rId5" Type="http://schemas.openxmlformats.org/officeDocument/2006/relationships/image" Target="../media/image22.png"/><Relationship Id="rId6" Type="http://schemas.openxmlformats.org/officeDocument/2006/relationships/image" Target="../media/image24.tiff"/><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5.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7" Type="http://schemas.openxmlformats.org/officeDocument/2006/relationships/image" Target="../media/image29.emf"/><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0.jpeg"/><Relationship Id="rId5"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tiff"/><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0.jpeg"/><Relationship Id="rId5" Type="http://schemas.openxmlformats.org/officeDocument/2006/relationships/image" Target="../media/image32.jpeg"/><Relationship Id="rId6" Type="http://schemas.openxmlformats.org/officeDocument/2006/relationships/image" Target="../media/image33.jpeg"/><Relationship Id="rId7"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0.jpeg"/><Relationship Id="rId5" Type="http://schemas.openxmlformats.org/officeDocument/2006/relationships/image" Target="../media/image32.jpeg"/><Relationship Id="rId6" Type="http://schemas.openxmlformats.org/officeDocument/2006/relationships/image" Target="../media/image33.jpeg"/><Relationship Id="rId7" Type="http://schemas.openxmlformats.org/officeDocument/2006/relationships/image" Target="../media/image34.jpeg"/><Relationship Id="rId8"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chart" Target="../charts/chart1.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9.png"/><Relationship Id="rId5" Type="http://schemas.openxmlformats.org/officeDocument/2006/relationships/image" Target="../media/image36.tiff"/><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01896"/>
            <a:ext cx="9143999" cy="2421464"/>
          </a:xfrm>
        </p:spPr>
        <p:txBody>
          <a:bodyPr>
            <a:noAutofit/>
          </a:bodyPr>
          <a:lstStyle/>
          <a:p>
            <a:pPr>
              <a:lnSpc>
                <a:spcPct val="150000"/>
              </a:lnSpc>
            </a:pPr>
            <a:r>
              <a:rPr lang="en-US" sz="3600" dirty="0">
                <a:cs typeface="Candara"/>
              </a:rPr>
              <a:t>Fine-grained prediction of syntactic typology</a:t>
            </a:r>
            <a:r>
              <a:rPr lang="en-US" sz="3600" dirty="0" smtClean="0">
                <a:cs typeface="Candara"/>
              </a:rPr>
              <a:t>: </a:t>
            </a:r>
            <a:r>
              <a:rPr lang="en-US" sz="3600" dirty="0">
                <a:cs typeface="Candara"/>
              </a:rPr>
              <a:t>Discovering latent </a:t>
            </a:r>
            <a:r>
              <a:rPr lang="en-US" sz="3600" dirty="0" smtClean="0">
                <a:cs typeface="Candara"/>
              </a:rPr>
              <a:t>structure </a:t>
            </a:r>
            <a:br>
              <a:rPr lang="en-US" sz="3600" dirty="0" smtClean="0">
                <a:cs typeface="Candara"/>
              </a:rPr>
            </a:br>
            <a:r>
              <a:rPr lang="en-US" sz="3600" dirty="0" smtClean="0">
                <a:cs typeface="Candara"/>
              </a:rPr>
              <a:t>with </a:t>
            </a:r>
            <a:r>
              <a:rPr lang="en-US" sz="3600" i="1" dirty="0" smtClean="0">
                <a:solidFill>
                  <a:srgbClr val="FFFF00"/>
                </a:solidFill>
                <a:cs typeface="Candara"/>
              </a:rPr>
              <a:t>supervised</a:t>
            </a:r>
            <a:r>
              <a:rPr lang="en-US" sz="3600" dirty="0" smtClean="0">
                <a:cs typeface="Candara"/>
              </a:rPr>
              <a:t> </a:t>
            </a:r>
            <a:r>
              <a:rPr lang="en-US" sz="3600" dirty="0">
                <a:cs typeface="Candara"/>
              </a:rPr>
              <a:t>learning</a:t>
            </a:r>
            <a:endParaRPr lang="en-US" sz="3600" dirty="0">
              <a:latin typeface="Candara"/>
              <a:cs typeface="Candara"/>
            </a:endParaRPr>
          </a:p>
        </p:txBody>
      </p:sp>
      <p:sp>
        <p:nvSpPr>
          <p:cNvPr id="3" name="Subtitle 2"/>
          <p:cNvSpPr>
            <a:spLocks noGrp="1"/>
          </p:cNvSpPr>
          <p:nvPr>
            <p:ph type="subTitle" idx="1"/>
          </p:nvPr>
        </p:nvSpPr>
        <p:spPr>
          <a:xfrm>
            <a:off x="1555919" y="4380421"/>
            <a:ext cx="6400800" cy="1752600"/>
          </a:xfrm>
        </p:spPr>
        <p:txBody>
          <a:bodyPr/>
          <a:lstStyle/>
          <a:p>
            <a:r>
              <a:rPr lang="en-US" b="1" dirty="0">
                <a:latin typeface="Candara"/>
                <a:cs typeface="Candara"/>
              </a:rPr>
              <a:t>Dingquan Wang</a:t>
            </a:r>
            <a:r>
              <a:rPr lang="en-US" dirty="0">
                <a:latin typeface="Candara"/>
                <a:cs typeface="Candara"/>
              </a:rPr>
              <a:t> and Jason Eisner</a:t>
            </a:r>
          </a:p>
        </p:txBody>
      </p:sp>
      <p:sp>
        <p:nvSpPr>
          <p:cNvPr id="4" name="Slide Number Placeholder 3"/>
          <p:cNvSpPr>
            <a:spLocks noGrp="1"/>
          </p:cNvSpPr>
          <p:nvPr>
            <p:ph type="sldNum" sz="quarter" idx="12"/>
          </p:nvPr>
        </p:nvSpPr>
        <p:spPr>
          <a:xfrm>
            <a:off x="8729663" y="5870575"/>
            <a:ext cx="414337" cy="377825"/>
          </a:xfrm>
        </p:spPr>
        <p:txBody>
          <a:bodyPr/>
          <a:lstStyle/>
          <a:p>
            <a:pPr>
              <a:defRPr/>
            </a:pPr>
            <a:fld id="{CE925FC2-0549-6E43-A78B-81E28C78D02F}" type="slidenum">
              <a:rPr lang="en-US" smtClean="0"/>
              <a:pPr>
                <a:defRPr/>
              </a:pPr>
              <a:t>1</a:t>
            </a:fld>
            <a:endParaRPr lang="en-US"/>
          </a:p>
        </p:txBody>
      </p:sp>
      <p:pic>
        <p:nvPicPr>
          <p:cNvPr id="7" name="Picture 6" descr="jhu-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600" y="5427347"/>
            <a:ext cx="3606800" cy="622300"/>
          </a:xfrm>
          <a:prstGeom prst="rect">
            <a:avLst/>
          </a:prstGeom>
        </p:spPr>
      </p:pic>
    </p:spTree>
    <p:extLst>
      <p:ext uri="{BB962C8B-B14F-4D97-AF65-F5344CB8AC3E}">
        <p14:creationId xmlns:p14="http://schemas.microsoft.com/office/powerpoint/2010/main" val="632921955"/>
      </p:ext>
    </p:extLst>
  </p:cSld>
  <p:clrMapOvr>
    <a:masterClrMapping/>
  </p:clrMapOvr>
  <mc:AlternateContent xmlns:mc="http://schemas.openxmlformats.org/markup-compatibility/2006" xmlns:p14="http://schemas.microsoft.com/office/powerpoint/2010/main">
    <mc:Choice Requires="p14">
      <p:transition spd="slow" p14:dur="2000" advTm="6828"/>
    </mc:Choice>
    <mc:Fallback xmlns="">
      <p:transition spd="slow" advTm="682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2094274" y="2273968"/>
            <a:ext cx="6171421" cy="3453064"/>
          </a:xfrm>
          <a:prstGeom prst="roundRect">
            <a:avLst/>
          </a:prstGeom>
          <a:solidFill>
            <a:schemeClr val="accent1">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altLang="zh-CN" dirty="0"/>
              <a:t>Previous Work: Grammar Induction</a:t>
            </a:r>
            <a:endParaRPr lang="en-US" dirty="0"/>
          </a:p>
        </p:txBody>
      </p:sp>
      <p:sp>
        <p:nvSpPr>
          <p:cNvPr id="4" name="Slide Number Placeholder 3"/>
          <p:cNvSpPr>
            <a:spLocks noGrp="1"/>
          </p:cNvSpPr>
          <p:nvPr>
            <p:ph type="sldNum" sz="quarter" idx="12"/>
          </p:nvPr>
        </p:nvSpPr>
        <p:spPr>
          <a:effectLst/>
        </p:spPr>
        <p:txBody>
          <a:bodyPr/>
          <a:lstStyle/>
          <a:p>
            <a:pPr>
              <a:defRPr/>
            </a:pPr>
            <a:fld id="{0E11CC8F-329F-8C41-AC6A-3ECAF67E5476}" type="slidenum">
              <a:rPr lang="en-US" smtClean="0"/>
              <a:pPr>
                <a:defRPr/>
              </a:pPr>
              <a:t>10</a:t>
            </a:fld>
            <a:endParaRPr lang="en-US"/>
          </a:p>
        </p:txBody>
      </p:sp>
      <p:pic>
        <p:nvPicPr>
          <p:cNvPr id="16" name="Picture 15" descr="jhu-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8671"/>
            <a:ext cx="2769885" cy="477903"/>
          </a:xfrm>
          <a:prstGeom prst="rect">
            <a:avLst/>
          </a:prstGeom>
        </p:spPr>
      </p:pic>
      <p:sp>
        <p:nvSpPr>
          <p:cNvPr id="55" name="TextBox 54"/>
          <p:cNvSpPr txBox="1"/>
          <p:nvPr/>
        </p:nvSpPr>
        <p:spPr>
          <a:xfrm>
            <a:off x="2102060" y="3746607"/>
            <a:ext cx="2542484" cy="400110"/>
          </a:xfrm>
          <a:prstGeom prst="rect">
            <a:avLst/>
          </a:prstGeom>
          <a:noFill/>
        </p:spPr>
        <p:txBody>
          <a:bodyPr wrap="square" rtlCol="0">
            <a:spAutoFit/>
          </a:bodyPr>
          <a:lstStyle/>
          <a:p>
            <a:r>
              <a:rPr lang="en-US" altLang="zh-CN" sz="2000" dirty="0" smtClean="0"/>
              <a:t>Optimization (EM)</a:t>
            </a:r>
            <a:endParaRPr lang="en-US" sz="2000" dirty="0"/>
          </a:p>
        </p:txBody>
      </p:sp>
      <p:sp>
        <p:nvSpPr>
          <p:cNvPr id="75" name="Right Arrow 74"/>
          <p:cNvSpPr/>
          <p:nvPr/>
        </p:nvSpPr>
        <p:spPr>
          <a:xfrm>
            <a:off x="1311442" y="4263375"/>
            <a:ext cx="2839453" cy="21572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ocument 75"/>
          <p:cNvSpPr/>
          <p:nvPr/>
        </p:nvSpPr>
        <p:spPr>
          <a:xfrm>
            <a:off x="519784" y="4146717"/>
            <a:ext cx="444390" cy="58477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a:t>u</a:t>
            </a:r>
            <a:endParaRPr lang="en-US" sz="3200" dirty="0" smtClean="0"/>
          </a:p>
        </p:txBody>
      </p:sp>
      <p:grpSp>
        <p:nvGrpSpPr>
          <p:cNvPr id="22" name="Group 21"/>
          <p:cNvGrpSpPr/>
          <p:nvPr/>
        </p:nvGrpSpPr>
        <p:grpSpPr>
          <a:xfrm>
            <a:off x="6075961" y="3918520"/>
            <a:ext cx="2015461" cy="758865"/>
            <a:chOff x="3274770" y="4746450"/>
            <a:chExt cx="2015461" cy="758865"/>
          </a:xfrm>
        </p:grpSpPr>
        <p:sp>
          <p:nvSpPr>
            <p:cNvPr id="23" name="Right Arrow 22"/>
            <p:cNvSpPr/>
            <p:nvPr/>
          </p:nvSpPr>
          <p:spPr>
            <a:xfrm>
              <a:off x="3274770" y="5058643"/>
              <a:ext cx="945544" cy="24838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394587" y="4746450"/>
              <a:ext cx="895644" cy="7588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Parser</a:t>
              </a:r>
              <a:endParaRPr lang="en-US" dirty="0"/>
            </a:p>
          </p:txBody>
        </p:sp>
      </p:grpSp>
      <p:grpSp>
        <p:nvGrpSpPr>
          <p:cNvPr id="25" name="Group 24"/>
          <p:cNvGrpSpPr/>
          <p:nvPr/>
        </p:nvGrpSpPr>
        <p:grpSpPr>
          <a:xfrm>
            <a:off x="7393470" y="1457926"/>
            <a:ext cx="500257" cy="2351470"/>
            <a:chOff x="376862" y="4769620"/>
            <a:chExt cx="500257" cy="2351470"/>
          </a:xfrm>
        </p:grpSpPr>
        <p:sp>
          <p:nvSpPr>
            <p:cNvPr id="26" name="Rectangle 25"/>
            <p:cNvSpPr/>
            <p:nvPr/>
          </p:nvSpPr>
          <p:spPr>
            <a:xfrm>
              <a:off x="376862" y="4769620"/>
              <a:ext cx="500257" cy="585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x</a:t>
              </a:r>
              <a:endParaRPr lang="en-US" sz="3200" dirty="0">
                <a:solidFill>
                  <a:schemeClr val="tx1"/>
                </a:solidFill>
              </a:endParaRPr>
            </a:p>
          </p:txBody>
        </p:sp>
        <p:sp>
          <p:nvSpPr>
            <p:cNvPr id="29" name="Right Arrow 28"/>
            <p:cNvSpPr/>
            <p:nvPr/>
          </p:nvSpPr>
          <p:spPr>
            <a:xfrm rot="5400000">
              <a:off x="-205704" y="6178940"/>
              <a:ext cx="1653685" cy="230615"/>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7393471" y="4791499"/>
            <a:ext cx="500257" cy="1928363"/>
            <a:chOff x="8250106" y="3426313"/>
            <a:chExt cx="500257" cy="1928363"/>
          </a:xfrm>
        </p:grpSpPr>
        <p:sp>
          <p:nvSpPr>
            <p:cNvPr id="32" name="Right Arrow 31"/>
            <p:cNvSpPr/>
            <p:nvPr/>
          </p:nvSpPr>
          <p:spPr>
            <a:xfrm rot="5400000">
              <a:off x="7869627" y="3931687"/>
              <a:ext cx="1269500" cy="258752"/>
            </a:xfrm>
            <a:prstGeom prst="rightArrow">
              <a:avLst/>
            </a:prstGeom>
            <a:solidFill>
              <a:srgbClr val="22F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250106" y="4769620"/>
              <a:ext cx="500257" cy="585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y</a:t>
              </a:r>
            </a:p>
          </p:txBody>
        </p:sp>
      </p:grpSp>
      <p:grpSp>
        <p:nvGrpSpPr>
          <p:cNvPr id="34" name="Group 33"/>
          <p:cNvGrpSpPr/>
          <p:nvPr/>
        </p:nvGrpSpPr>
        <p:grpSpPr>
          <a:xfrm>
            <a:off x="4099317" y="3391534"/>
            <a:ext cx="2542484" cy="1344195"/>
            <a:chOff x="3547626" y="2550157"/>
            <a:chExt cx="2542484" cy="1344195"/>
          </a:xfrm>
        </p:grpSpPr>
        <p:grpSp>
          <p:nvGrpSpPr>
            <p:cNvPr id="48" name="Group 47"/>
            <p:cNvGrpSpPr/>
            <p:nvPr/>
          </p:nvGrpSpPr>
          <p:grpSpPr>
            <a:xfrm>
              <a:off x="3752132" y="3127120"/>
              <a:ext cx="1576181" cy="767232"/>
              <a:chOff x="7050088" y="2226784"/>
              <a:chExt cx="1576181" cy="767232"/>
            </a:xfrm>
          </p:grpSpPr>
          <p:grpSp>
            <p:nvGrpSpPr>
              <p:cNvPr id="50" name="Group 49"/>
              <p:cNvGrpSpPr>
                <a:grpSpLocks/>
              </p:cNvGrpSpPr>
              <p:nvPr/>
            </p:nvGrpSpPr>
            <p:grpSpPr bwMode="auto">
              <a:xfrm>
                <a:off x="7050088" y="2226784"/>
                <a:ext cx="1558925" cy="767232"/>
                <a:chOff x="712" y="2706"/>
                <a:chExt cx="982" cy="469"/>
              </a:xfrm>
            </p:grpSpPr>
            <p:sp>
              <p:nvSpPr>
                <p:cNvPr id="52" name="Text Box 7"/>
                <p:cNvSpPr txBox="1">
                  <a:spLocks noChangeArrowheads="1"/>
                </p:cNvSpPr>
                <p:nvPr/>
              </p:nvSpPr>
              <p:spPr bwMode="auto">
                <a:xfrm>
                  <a:off x="712" y="2708"/>
                  <a:ext cx="716" cy="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dirty="0">
                      <a:latin typeface="Times New Roman" charset="0"/>
                    </a:rPr>
                    <a:t>S →</a:t>
                  </a:r>
                  <a:r>
                    <a:rPr lang="en-US" sz="1000" dirty="0">
                      <a:latin typeface="Times New Roman" charset="0"/>
                    </a:rPr>
                    <a:t> </a:t>
                  </a:r>
                  <a:r>
                    <a:rPr lang="en-US" sz="1400" dirty="0">
                      <a:latin typeface="Times New Roman" charset="0"/>
                    </a:rPr>
                    <a:t>NP VP</a:t>
                  </a:r>
                </a:p>
                <a:p>
                  <a:pPr eaLnBrk="1" hangingPunct="1"/>
                  <a:r>
                    <a:rPr lang="en-US" sz="1400" dirty="0">
                      <a:latin typeface="Times New Roman" charset="0"/>
                    </a:rPr>
                    <a:t>VP → VP PP</a:t>
                  </a:r>
                </a:p>
                <a:p>
                  <a:pPr eaLnBrk="1" hangingPunct="1"/>
                  <a:r>
                    <a:rPr lang="mr-IN" altLang="zh-CN" sz="1400" dirty="0">
                      <a:latin typeface="Times New Roman" charset="0"/>
                    </a:rPr>
                    <a:t>…</a:t>
                  </a:r>
                  <a:endParaRPr lang="en-US" sz="1400" dirty="0">
                    <a:latin typeface="Times New Roman" charset="0"/>
                  </a:endParaRPr>
                </a:p>
              </p:txBody>
            </p:sp>
            <p:sp>
              <p:nvSpPr>
                <p:cNvPr id="53" name="Text Box 8"/>
                <p:cNvSpPr txBox="1">
                  <a:spLocks noChangeArrowheads="1"/>
                </p:cNvSpPr>
                <p:nvPr/>
              </p:nvSpPr>
              <p:spPr bwMode="auto">
                <a:xfrm>
                  <a:off x="1438" y="2706"/>
                  <a:ext cx="256"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dirty="0" smtClean="0">
                      <a:solidFill>
                        <a:srgbClr val="FF0000"/>
                      </a:solidFill>
                      <a:latin typeface="Times New Roman" charset="0"/>
                    </a:rPr>
                    <a:t>0.9</a:t>
                  </a:r>
                  <a:endParaRPr lang="en-US" sz="1400" dirty="0">
                    <a:solidFill>
                      <a:srgbClr val="FF0000"/>
                    </a:solidFill>
                    <a:latin typeface="Times New Roman" charset="0"/>
                  </a:endParaRPr>
                </a:p>
                <a:p>
                  <a:pPr eaLnBrk="1" hangingPunct="1"/>
                  <a:r>
                    <a:rPr lang="en-US" sz="1400" dirty="0" smtClean="0">
                      <a:solidFill>
                        <a:srgbClr val="FF0000"/>
                      </a:solidFill>
                      <a:latin typeface="Times New Roman" charset="0"/>
                    </a:rPr>
                    <a:t>0.2</a:t>
                  </a:r>
                  <a:endParaRPr lang="en-US" sz="1400" dirty="0">
                    <a:solidFill>
                      <a:srgbClr val="FF0000"/>
                    </a:solidFill>
                    <a:latin typeface="Times New Roman" charset="0"/>
                  </a:endParaRPr>
                </a:p>
              </p:txBody>
            </p:sp>
          </p:grpSp>
          <p:sp>
            <p:nvSpPr>
              <p:cNvPr id="51" name="Rectangle 50"/>
              <p:cNvSpPr/>
              <p:nvPr/>
            </p:nvSpPr>
            <p:spPr>
              <a:xfrm>
                <a:off x="7050088" y="2226784"/>
                <a:ext cx="1576181" cy="73654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p:cNvSpPr txBox="1"/>
            <p:nvPr/>
          </p:nvSpPr>
          <p:spPr>
            <a:xfrm>
              <a:off x="3547626" y="2550157"/>
              <a:ext cx="2542484" cy="400110"/>
            </a:xfrm>
            <a:prstGeom prst="rect">
              <a:avLst/>
            </a:prstGeom>
            <a:noFill/>
          </p:spPr>
          <p:txBody>
            <a:bodyPr wrap="square" rtlCol="0">
              <a:spAutoFit/>
            </a:bodyPr>
            <a:lstStyle/>
            <a:p>
              <a:r>
                <a:rPr lang="en-US" altLang="zh-CN" sz="2000" dirty="0" smtClean="0"/>
                <a:t>Sufficient Statistic</a:t>
              </a:r>
              <a:endParaRPr lang="en-US" altLang="zh-CN" sz="2000" dirty="0"/>
            </a:p>
          </p:txBody>
        </p:sp>
      </p:grpSp>
      <mc:AlternateContent xmlns:mc="http://schemas.openxmlformats.org/markup-compatibility/2006" xmlns:a14="http://schemas.microsoft.com/office/drawing/2010/main">
        <mc:Choice Requires="a14">
          <p:sp>
            <p:nvSpPr>
              <p:cNvPr id="27" name="TextBox 26"/>
              <p:cNvSpPr txBox="1"/>
              <p:nvPr/>
            </p:nvSpPr>
            <p:spPr>
              <a:xfrm>
                <a:off x="4464424" y="3883928"/>
                <a:ext cx="1116107"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4400" b="0" i="1" smtClean="0">
                          <a:latin typeface="Cambria Math" charset="0"/>
                        </a:rPr>
                        <m:t>𝑔</m:t>
                      </m:r>
                      <m:r>
                        <a:rPr lang="en-US" altLang="zh-CN" sz="4400" b="0" i="1" smtClean="0">
                          <a:latin typeface="Cambria Math" charset="0"/>
                        </a:rPr>
                        <m:t>(</m:t>
                      </m:r>
                      <m:r>
                        <m:rPr>
                          <m:nor/>
                        </m:rPr>
                        <a:rPr lang="en-US" sz="4400" dirty="0"/>
                        <m:t>u</m:t>
                      </m:r>
                      <m:r>
                        <a:rPr lang="en-US" altLang="zh-CN" sz="4400" b="0" i="1" smtClean="0">
                          <a:latin typeface="Cambria Math" charset="0"/>
                        </a:rPr>
                        <m:t>)</m:t>
                      </m:r>
                    </m:oMath>
                  </m:oMathPara>
                </a14:m>
                <a:endParaRPr lang="en-US" altLang="zh-CN" sz="4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464424" y="3883928"/>
                <a:ext cx="1116107" cy="769441"/>
              </a:xfrm>
              <a:prstGeom prst="rect">
                <a:avLst/>
              </a:prstGeom>
              <a:blipFill rotWithShape="0">
                <a:blip r:embed="rId4"/>
                <a:stretch>
                  <a:fillRect r="-3825"/>
                </a:stretch>
              </a:blipFill>
            </p:spPr>
            <p:txBody>
              <a:bodyPr/>
              <a:lstStyle/>
              <a:p>
                <a:r>
                  <a:rPr lang="en-US">
                    <a:noFill/>
                  </a:rPr>
                  <a:t> </a:t>
                </a:r>
              </a:p>
            </p:txBody>
          </p:sp>
        </mc:Fallback>
      </mc:AlternateContent>
      <p:sp>
        <p:nvSpPr>
          <p:cNvPr id="38" name="Rectangle 37"/>
          <p:cNvSpPr/>
          <p:nvPr/>
        </p:nvSpPr>
        <p:spPr>
          <a:xfrm>
            <a:off x="172311" y="3451566"/>
            <a:ext cx="1208985" cy="523220"/>
          </a:xfrm>
          <a:prstGeom prst="rect">
            <a:avLst/>
          </a:prstGeom>
        </p:spPr>
        <p:txBody>
          <a:bodyPr wrap="none">
            <a:spAutoFit/>
          </a:bodyPr>
          <a:lstStyle/>
          <a:p>
            <a:r>
              <a:rPr lang="en-US" altLang="zh-CN" sz="2800" dirty="0"/>
              <a:t>Corpus</a:t>
            </a:r>
            <a:endParaRPr lang="en-US" sz="2800" dirty="0"/>
          </a:p>
        </p:txBody>
      </p:sp>
      <p:sp>
        <p:nvSpPr>
          <p:cNvPr id="39" name="Rectangle 38"/>
          <p:cNvSpPr/>
          <p:nvPr/>
        </p:nvSpPr>
        <p:spPr>
          <a:xfrm>
            <a:off x="4949730" y="1440854"/>
            <a:ext cx="2362763" cy="523220"/>
          </a:xfrm>
          <a:prstGeom prst="rect">
            <a:avLst/>
          </a:prstGeom>
        </p:spPr>
        <p:txBody>
          <a:bodyPr wrap="none">
            <a:spAutoFit/>
          </a:bodyPr>
          <a:lstStyle/>
          <a:p>
            <a:r>
              <a:rPr lang="en-US" altLang="zh-CN" sz="2800" dirty="0"/>
              <a:t>Input sentence</a:t>
            </a:r>
            <a:endParaRPr lang="en-US" sz="2800" dirty="0"/>
          </a:p>
        </p:txBody>
      </p:sp>
      <p:sp>
        <p:nvSpPr>
          <p:cNvPr id="40" name="TextBox 39"/>
          <p:cNvSpPr txBox="1"/>
          <p:nvPr/>
        </p:nvSpPr>
        <p:spPr>
          <a:xfrm>
            <a:off x="6169156" y="6146015"/>
            <a:ext cx="1414072" cy="523220"/>
          </a:xfrm>
          <a:prstGeom prst="rect">
            <a:avLst/>
          </a:prstGeom>
          <a:noFill/>
        </p:spPr>
        <p:txBody>
          <a:bodyPr wrap="square" rtlCol="0">
            <a:spAutoFit/>
          </a:bodyPr>
          <a:lstStyle/>
          <a:p>
            <a:pPr algn="ctr"/>
            <a:r>
              <a:rPr lang="en-US" altLang="zh-CN" sz="2800" dirty="0" smtClean="0"/>
              <a:t>Tree</a:t>
            </a:r>
            <a:endParaRPr lang="en-US" sz="2800" dirty="0"/>
          </a:p>
        </p:txBody>
      </p:sp>
    </p:spTree>
    <p:extLst>
      <p:ext uri="{BB962C8B-B14F-4D97-AF65-F5344CB8AC3E}">
        <p14:creationId xmlns:p14="http://schemas.microsoft.com/office/powerpoint/2010/main" val="126056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2094274" y="2273968"/>
            <a:ext cx="6171421" cy="3453064"/>
          </a:xfrm>
          <a:prstGeom prst="roundRect">
            <a:avLst/>
          </a:prstGeom>
          <a:solidFill>
            <a:schemeClr val="accent1">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altLang="zh-CN" dirty="0" smtClean="0"/>
              <a:t>Our Proposal</a:t>
            </a:r>
            <a:endParaRPr lang="en-US" dirty="0"/>
          </a:p>
        </p:txBody>
      </p:sp>
      <p:sp>
        <p:nvSpPr>
          <p:cNvPr id="4" name="Slide Number Placeholder 3"/>
          <p:cNvSpPr>
            <a:spLocks noGrp="1"/>
          </p:cNvSpPr>
          <p:nvPr>
            <p:ph type="sldNum" sz="quarter" idx="12"/>
          </p:nvPr>
        </p:nvSpPr>
        <p:spPr>
          <a:effectLst/>
        </p:spPr>
        <p:txBody>
          <a:bodyPr/>
          <a:lstStyle/>
          <a:p>
            <a:pPr>
              <a:defRPr/>
            </a:pPr>
            <a:fld id="{0E11CC8F-329F-8C41-AC6A-3ECAF67E5476}" type="slidenum">
              <a:rPr lang="en-US" smtClean="0"/>
              <a:pPr>
                <a:defRPr/>
              </a:pPr>
              <a:t>11</a:t>
            </a:fld>
            <a:endParaRPr lang="en-US"/>
          </a:p>
        </p:txBody>
      </p:sp>
      <p:pic>
        <p:nvPicPr>
          <p:cNvPr id="16" name="Picture 15" descr="jhu-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8671"/>
            <a:ext cx="2769885" cy="477903"/>
          </a:xfrm>
          <a:prstGeom prst="rect">
            <a:avLst/>
          </a:prstGeom>
        </p:spPr>
      </p:pic>
      <p:sp>
        <p:nvSpPr>
          <p:cNvPr id="75" name="Right Arrow 74"/>
          <p:cNvSpPr/>
          <p:nvPr/>
        </p:nvSpPr>
        <p:spPr>
          <a:xfrm>
            <a:off x="1311442" y="4263375"/>
            <a:ext cx="2839453" cy="21572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ocument 75"/>
          <p:cNvSpPr/>
          <p:nvPr/>
        </p:nvSpPr>
        <p:spPr>
          <a:xfrm>
            <a:off x="519784" y="4146717"/>
            <a:ext cx="444390" cy="58477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a:t>u</a:t>
            </a:r>
            <a:endParaRPr lang="en-US" sz="3200" dirty="0" smtClean="0"/>
          </a:p>
        </p:txBody>
      </p:sp>
      <p:grpSp>
        <p:nvGrpSpPr>
          <p:cNvPr id="22" name="Group 21"/>
          <p:cNvGrpSpPr/>
          <p:nvPr/>
        </p:nvGrpSpPr>
        <p:grpSpPr>
          <a:xfrm>
            <a:off x="6075961" y="3918520"/>
            <a:ext cx="2015461" cy="758865"/>
            <a:chOff x="3274770" y="4746450"/>
            <a:chExt cx="2015461" cy="758865"/>
          </a:xfrm>
        </p:grpSpPr>
        <p:sp>
          <p:nvSpPr>
            <p:cNvPr id="23" name="Right Arrow 22"/>
            <p:cNvSpPr/>
            <p:nvPr/>
          </p:nvSpPr>
          <p:spPr>
            <a:xfrm>
              <a:off x="3274770" y="5058643"/>
              <a:ext cx="945544" cy="24838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394587" y="4746450"/>
              <a:ext cx="895644" cy="7588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Parser</a:t>
              </a:r>
              <a:endParaRPr lang="en-US" dirty="0"/>
            </a:p>
          </p:txBody>
        </p:sp>
      </p:grpSp>
      <p:grpSp>
        <p:nvGrpSpPr>
          <p:cNvPr id="25" name="Group 24"/>
          <p:cNvGrpSpPr/>
          <p:nvPr/>
        </p:nvGrpSpPr>
        <p:grpSpPr>
          <a:xfrm>
            <a:off x="7393470" y="1457926"/>
            <a:ext cx="500257" cy="2351470"/>
            <a:chOff x="376862" y="4769620"/>
            <a:chExt cx="500257" cy="2351470"/>
          </a:xfrm>
        </p:grpSpPr>
        <p:sp>
          <p:nvSpPr>
            <p:cNvPr id="26" name="Rectangle 25"/>
            <p:cNvSpPr/>
            <p:nvPr/>
          </p:nvSpPr>
          <p:spPr>
            <a:xfrm>
              <a:off x="376862" y="4769620"/>
              <a:ext cx="500257" cy="585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x</a:t>
              </a:r>
              <a:endParaRPr lang="en-US" sz="3200" dirty="0">
                <a:solidFill>
                  <a:schemeClr val="tx1"/>
                </a:solidFill>
              </a:endParaRPr>
            </a:p>
          </p:txBody>
        </p:sp>
        <p:sp>
          <p:nvSpPr>
            <p:cNvPr id="29" name="Right Arrow 28"/>
            <p:cNvSpPr/>
            <p:nvPr/>
          </p:nvSpPr>
          <p:spPr>
            <a:xfrm rot="5400000">
              <a:off x="-205704" y="6178940"/>
              <a:ext cx="1653685" cy="230615"/>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7393471" y="4791499"/>
            <a:ext cx="500257" cy="1928363"/>
            <a:chOff x="8250106" y="3426313"/>
            <a:chExt cx="500257" cy="1928363"/>
          </a:xfrm>
        </p:grpSpPr>
        <p:sp>
          <p:nvSpPr>
            <p:cNvPr id="32" name="Right Arrow 31"/>
            <p:cNvSpPr/>
            <p:nvPr/>
          </p:nvSpPr>
          <p:spPr>
            <a:xfrm rot="5400000">
              <a:off x="7869627" y="3931687"/>
              <a:ext cx="1269500" cy="258752"/>
            </a:xfrm>
            <a:prstGeom prst="rightArrow">
              <a:avLst/>
            </a:prstGeom>
            <a:solidFill>
              <a:srgbClr val="22F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250106" y="4769620"/>
              <a:ext cx="500257" cy="585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y</a:t>
              </a:r>
            </a:p>
          </p:txBody>
        </p:sp>
      </p:grpSp>
      <p:grpSp>
        <p:nvGrpSpPr>
          <p:cNvPr id="34" name="Group 33"/>
          <p:cNvGrpSpPr/>
          <p:nvPr/>
        </p:nvGrpSpPr>
        <p:grpSpPr>
          <a:xfrm>
            <a:off x="4099317" y="3391534"/>
            <a:ext cx="2542484" cy="1344195"/>
            <a:chOff x="3547626" y="2550157"/>
            <a:chExt cx="2542484" cy="1344195"/>
          </a:xfrm>
        </p:grpSpPr>
        <p:grpSp>
          <p:nvGrpSpPr>
            <p:cNvPr id="48" name="Group 47"/>
            <p:cNvGrpSpPr/>
            <p:nvPr/>
          </p:nvGrpSpPr>
          <p:grpSpPr>
            <a:xfrm>
              <a:off x="3752132" y="3127120"/>
              <a:ext cx="1576181" cy="767232"/>
              <a:chOff x="7050088" y="2226784"/>
              <a:chExt cx="1576181" cy="767232"/>
            </a:xfrm>
          </p:grpSpPr>
          <p:grpSp>
            <p:nvGrpSpPr>
              <p:cNvPr id="50" name="Group 49"/>
              <p:cNvGrpSpPr>
                <a:grpSpLocks/>
              </p:cNvGrpSpPr>
              <p:nvPr/>
            </p:nvGrpSpPr>
            <p:grpSpPr bwMode="auto">
              <a:xfrm>
                <a:off x="7050088" y="2226784"/>
                <a:ext cx="1558925" cy="767232"/>
                <a:chOff x="712" y="2706"/>
                <a:chExt cx="982" cy="469"/>
              </a:xfrm>
            </p:grpSpPr>
            <p:sp>
              <p:nvSpPr>
                <p:cNvPr id="52" name="Text Box 7"/>
                <p:cNvSpPr txBox="1">
                  <a:spLocks noChangeArrowheads="1"/>
                </p:cNvSpPr>
                <p:nvPr/>
              </p:nvSpPr>
              <p:spPr bwMode="auto">
                <a:xfrm>
                  <a:off x="712" y="2708"/>
                  <a:ext cx="716" cy="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dirty="0">
                      <a:latin typeface="Times New Roman" charset="0"/>
                    </a:rPr>
                    <a:t>S →</a:t>
                  </a:r>
                  <a:r>
                    <a:rPr lang="en-US" sz="1000" dirty="0">
                      <a:latin typeface="Times New Roman" charset="0"/>
                    </a:rPr>
                    <a:t> </a:t>
                  </a:r>
                  <a:r>
                    <a:rPr lang="en-US" sz="1400" dirty="0">
                      <a:latin typeface="Times New Roman" charset="0"/>
                    </a:rPr>
                    <a:t>NP VP</a:t>
                  </a:r>
                </a:p>
                <a:p>
                  <a:pPr eaLnBrk="1" hangingPunct="1"/>
                  <a:r>
                    <a:rPr lang="en-US" sz="1400" dirty="0">
                      <a:latin typeface="Times New Roman" charset="0"/>
                    </a:rPr>
                    <a:t>VP → VP PP</a:t>
                  </a:r>
                </a:p>
                <a:p>
                  <a:pPr eaLnBrk="1" hangingPunct="1"/>
                  <a:r>
                    <a:rPr lang="mr-IN" altLang="zh-CN" sz="1400" dirty="0">
                      <a:latin typeface="Times New Roman" charset="0"/>
                    </a:rPr>
                    <a:t>…</a:t>
                  </a:r>
                  <a:endParaRPr lang="en-US" sz="1400" dirty="0">
                    <a:latin typeface="Times New Roman" charset="0"/>
                  </a:endParaRPr>
                </a:p>
              </p:txBody>
            </p:sp>
            <p:sp>
              <p:nvSpPr>
                <p:cNvPr id="53" name="Text Box 8"/>
                <p:cNvSpPr txBox="1">
                  <a:spLocks noChangeArrowheads="1"/>
                </p:cNvSpPr>
                <p:nvPr/>
              </p:nvSpPr>
              <p:spPr bwMode="auto">
                <a:xfrm>
                  <a:off x="1438" y="2706"/>
                  <a:ext cx="256"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dirty="0" smtClean="0">
                      <a:solidFill>
                        <a:srgbClr val="FF0000"/>
                      </a:solidFill>
                      <a:latin typeface="Times New Roman" charset="0"/>
                    </a:rPr>
                    <a:t>0.9</a:t>
                  </a:r>
                  <a:endParaRPr lang="en-US" sz="1400" dirty="0">
                    <a:solidFill>
                      <a:srgbClr val="FF0000"/>
                    </a:solidFill>
                    <a:latin typeface="Times New Roman" charset="0"/>
                  </a:endParaRPr>
                </a:p>
                <a:p>
                  <a:pPr eaLnBrk="1" hangingPunct="1"/>
                  <a:r>
                    <a:rPr lang="en-US" sz="1400" dirty="0" smtClean="0">
                      <a:solidFill>
                        <a:srgbClr val="FF0000"/>
                      </a:solidFill>
                      <a:latin typeface="Times New Roman" charset="0"/>
                    </a:rPr>
                    <a:t>0.2</a:t>
                  </a:r>
                  <a:endParaRPr lang="en-US" sz="1400" dirty="0">
                    <a:solidFill>
                      <a:srgbClr val="FF0000"/>
                    </a:solidFill>
                    <a:latin typeface="Times New Roman" charset="0"/>
                  </a:endParaRPr>
                </a:p>
              </p:txBody>
            </p:sp>
          </p:grpSp>
          <p:sp>
            <p:nvSpPr>
              <p:cNvPr id="51" name="Rectangle 50"/>
              <p:cNvSpPr/>
              <p:nvPr/>
            </p:nvSpPr>
            <p:spPr>
              <a:xfrm>
                <a:off x="7050088" y="2226784"/>
                <a:ext cx="1576181" cy="73654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p:cNvSpPr txBox="1"/>
            <p:nvPr/>
          </p:nvSpPr>
          <p:spPr>
            <a:xfrm>
              <a:off x="3547626" y="2550157"/>
              <a:ext cx="2542484" cy="400110"/>
            </a:xfrm>
            <a:prstGeom prst="rect">
              <a:avLst/>
            </a:prstGeom>
            <a:noFill/>
          </p:spPr>
          <p:txBody>
            <a:bodyPr wrap="square" rtlCol="0">
              <a:spAutoFit/>
            </a:bodyPr>
            <a:lstStyle/>
            <a:p>
              <a:r>
                <a:rPr lang="en-US" altLang="zh-CN" sz="2000" dirty="0" smtClean="0"/>
                <a:t>Sufficient Statistic</a:t>
              </a:r>
              <a:endParaRPr lang="en-US" altLang="zh-CN" sz="2000" dirty="0"/>
            </a:p>
          </p:txBody>
        </p:sp>
      </p:grpSp>
      <p:sp>
        <p:nvSpPr>
          <p:cNvPr id="3" name="Rectangle 2"/>
          <p:cNvSpPr/>
          <p:nvPr/>
        </p:nvSpPr>
        <p:spPr>
          <a:xfrm>
            <a:off x="2147226" y="3391534"/>
            <a:ext cx="2015295" cy="400110"/>
          </a:xfrm>
          <a:prstGeom prst="rect">
            <a:avLst/>
          </a:prstGeom>
        </p:spPr>
        <p:txBody>
          <a:bodyPr wrap="none">
            <a:spAutoFit/>
          </a:bodyPr>
          <a:lstStyle/>
          <a:p>
            <a:r>
              <a:rPr lang="en-US" sz="2000" dirty="0"/>
              <a:t>Learned Mapping</a:t>
            </a:r>
          </a:p>
        </p:txBody>
      </p:sp>
      <mc:AlternateContent xmlns:mc="http://schemas.openxmlformats.org/markup-compatibility/2006" xmlns:a14="http://schemas.microsoft.com/office/drawing/2010/main">
        <mc:Choice Requires="a14">
          <p:sp>
            <p:nvSpPr>
              <p:cNvPr id="28" name="TextBox 27"/>
              <p:cNvSpPr txBox="1"/>
              <p:nvPr/>
            </p:nvSpPr>
            <p:spPr>
              <a:xfrm>
                <a:off x="4356848" y="3897375"/>
                <a:ext cx="1116107"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4400" b="0" i="1" smtClean="0">
                              <a:latin typeface="Cambria Math" charset="0"/>
                            </a:rPr>
                          </m:ctrlPr>
                        </m:sSubPr>
                        <m:e>
                          <m:r>
                            <a:rPr lang="en-US" altLang="zh-CN" sz="4400" b="0" i="1" smtClean="0">
                              <a:latin typeface="Cambria Math" charset="0"/>
                            </a:rPr>
                            <m:t>𝑔</m:t>
                          </m:r>
                        </m:e>
                        <m:sub>
                          <m:r>
                            <a:rPr lang="en-US" altLang="zh-CN" sz="4400" b="0" i="1" smtClean="0">
                              <a:solidFill>
                                <a:schemeClr val="bg1"/>
                              </a:solidFill>
                              <a:latin typeface="Cambria Math" charset="0"/>
                              <a:ea typeface="Cambria Math" charset="0"/>
                              <a:cs typeface="Cambria Math" charset="0"/>
                            </a:rPr>
                            <m:t>𝜃</m:t>
                          </m:r>
                        </m:sub>
                      </m:sSub>
                      <m:r>
                        <a:rPr lang="en-US" altLang="zh-CN" sz="4400" b="0" i="1" smtClean="0">
                          <a:latin typeface="Cambria Math" charset="0"/>
                        </a:rPr>
                        <m:t>(</m:t>
                      </m:r>
                      <m:r>
                        <m:rPr>
                          <m:nor/>
                        </m:rPr>
                        <a:rPr lang="en-US" sz="4400" dirty="0"/>
                        <m:t>u</m:t>
                      </m:r>
                      <m:r>
                        <a:rPr lang="en-US" altLang="zh-CN" sz="4400" b="0" i="1" smtClean="0">
                          <a:latin typeface="Cambria Math" charset="0"/>
                        </a:rPr>
                        <m:t>)</m:t>
                      </m:r>
                    </m:oMath>
                  </m:oMathPara>
                </a14:m>
                <a:endParaRPr lang="en-US" altLang="zh-CN" sz="4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356848" y="3897375"/>
                <a:ext cx="1116107" cy="769441"/>
              </a:xfrm>
              <a:prstGeom prst="rect">
                <a:avLst/>
              </a:prstGeom>
              <a:blipFill rotWithShape="0">
                <a:blip r:embed="rId4"/>
                <a:stretch>
                  <a:fillRect r="-26776"/>
                </a:stretch>
              </a:blipFill>
            </p:spPr>
            <p:txBody>
              <a:bodyPr/>
              <a:lstStyle/>
              <a:p>
                <a:r>
                  <a:rPr lang="en-US">
                    <a:noFill/>
                  </a:rPr>
                  <a:t> </a:t>
                </a:r>
              </a:p>
            </p:txBody>
          </p:sp>
        </mc:Fallback>
      </mc:AlternateContent>
      <p:sp>
        <p:nvSpPr>
          <p:cNvPr id="42" name="Rectangle 41"/>
          <p:cNvSpPr/>
          <p:nvPr/>
        </p:nvSpPr>
        <p:spPr>
          <a:xfrm>
            <a:off x="172311" y="3451566"/>
            <a:ext cx="1208985" cy="523220"/>
          </a:xfrm>
          <a:prstGeom prst="rect">
            <a:avLst/>
          </a:prstGeom>
        </p:spPr>
        <p:txBody>
          <a:bodyPr wrap="none">
            <a:spAutoFit/>
          </a:bodyPr>
          <a:lstStyle/>
          <a:p>
            <a:r>
              <a:rPr lang="en-US" altLang="zh-CN" sz="2800" dirty="0"/>
              <a:t>Corpus</a:t>
            </a:r>
            <a:endParaRPr lang="en-US" sz="2800" dirty="0"/>
          </a:p>
        </p:txBody>
      </p:sp>
      <p:sp>
        <p:nvSpPr>
          <p:cNvPr id="43" name="Rectangle 42"/>
          <p:cNvSpPr/>
          <p:nvPr/>
        </p:nvSpPr>
        <p:spPr>
          <a:xfrm>
            <a:off x="4949730" y="1440854"/>
            <a:ext cx="2362763" cy="523220"/>
          </a:xfrm>
          <a:prstGeom prst="rect">
            <a:avLst/>
          </a:prstGeom>
        </p:spPr>
        <p:txBody>
          <a:bodyPr wrap="none">
            <a:spAutoFit/>
          </a:bodyPr>
          <a:lstStyle/>
          <a:p>
            <a:r>
              <a:rPr lang="en-US" altLang="zh-CN" sz="2800" dirty="0"/>
              <a:t>Input sentence</a:t>
            </a:r>
            <a:endParaRPr lang="en-US" sz="2800" dirty="0"/>
          </a:p>
        </p:txBody>
      </p:sp>
      <p:sp>
        <p:nvSpPr>
          <p:cNvPr id="44" name="TextBox 43"/>
          <p:cNvSpPr txBox="1"/>
          <p:nvPr/>
        </p:nvSpPr>
        <p:spPr>
          <a:xfrm>
            <a:off x="6169156" y="6146015"/>
            <a:ext cx="1414072" cy="523220"/>
          </a:xfrm>
          <a:prstGeom prst="rect">
            <a:avLst/>
          </a:prstGeom>
          <a:noFill/>
        </p:spPr>
        <p:txBody>
          <a:bodyPr wrap="square" rtlCol="0">
            <a:spAutoFit/>
          </a:bodyPr>
          <a:lstStyle/>
          <a:p>
            <a:pPr algn="ctr"/>
            <a:r>
              <a:rPr lang="en-US" altLang="zh-CN" sz="2800" dirty="0" smtClean="0"/>
              <a:t>Tree</a:t>
            </a:r>
            <a:endParaRPr lang="en-US" sz="2800" dirty="0"/>
          </a:p>
        </p:txBody>
      </p:sp>
      <p:grpSp>
        <p:nvGrpSpPr>
          <p:cNvPr id="6" name="Group 5"/>
          <p:cNvGrpSpPr/>
          <p:nvPr/>
        </p:nvGrpSpPr>
        <p:grpSpPr>
          <a:xfrm>
            <a:off x="2102058" y="3746607"/>
            <a:ext cx="2542486" cy="400110"/>
            <a:chOff x="2102058" y="3746607"/>
            <a:chExt cx="2542486" cy="400110"/>
          </a:xfrm>
        </p:grpSpPr>
        <p:sp>
          <p:nvSpPr>
            <p:cNvPr id="55" name="TextBox 54"/>
            <p:cNvSpPr txBox="1"/>
            <p:nvPr/>
          </p:nvSpPr>
          <p:spPr>
            <a:xfrm>
              <a:off x="2102060" y="3746607"/>
              <a:ext cx="2542484" cy="400110"/>
            </a:xfrm>
            <a:prstGeom prst="rect">
              <a:avLst/>
            </a:prstGeom>
            <a:noFill/>
          </p:spPr>
          <p:txBody>
            <a:bodyPr wrap="square" rtlCol="0">
              <a:spAutoFit/>
            </a:bodyPr>
            <a:lstStyle/>
            <a:p>
              <a:r>
                <a:rPr lang="en-US" altLang="zh-CN" sz="2000" dirty="0" smtClean="0">
                  <a:solidFill>
                    <a:srgbClr val="FF0700"/>
                  </a:solidFill>
                </a:rPr>
                <a:t>Optimization (EM)</a:t>
              </a:r>
              <a:endParaRPr lang="en-US" sz="2000" dirty="0">
                <a:solidFill>
                  <a:srgbClr val="FF0700"/>
                </a:solidFill>
              </a:endParaRPr>
            </a:p>
          </p:txBody>
        </p:sp>
        <p:sp>
          <p:nvSpPr>
            <p:cNvPr id="5" name="Rectangle 4"/>
            <p:cNvSpPr/>
            <p:nvPr/>
          </p:nvSpPr>
          <p:spPr>
            <a:xfrm rot="398372">
              <a:off x="2102058" y="3937678"/>
              <a:ext cx="2060461" cy="496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32866191"/>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2094274" y="2273968"/>
            <a:ext cx="6171421" cy="3453064"/>
          </a:xfrm>
          <a:prstGeom prst="roundRect">
            <a:avLst/>
          </a:prstGeom>
          <a:solidFill>
            <a:schemeClr val="accent1">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altLang="zh-CN" dirty="0" smtClean="0"/>
              <a:t>Our Proposal</a:t>
            </a:r>
            <a:endParaRPr lang="en-US" dirty="0"/>
          </a:p>
        </p:txBody>
      </p:sp>
      <p:sp>
        <p:nvSpPr>
          <p:cNvPr id="4" name="Slide Number Placeholder 3"/>
          <p:cNvSpPr>
            <a:spLocks noGrp="1"/>
          </p:cNvSpPr>
          <p:nvPr>
            <p:ph type="sldNum" sz="quarter" idx="12"/>
          </p:nvPr>
        </p:nvSpPr>
        <p:spPr>
          <a:effectLst/>
        </p:spPr>
        <p:txBody>
          <a:bodyPr/>
          <a:lstStyle/>
          <a:p>
            <a:pPr>
              <a:defRPr/>
            </a:pPr>
            <a:fld id="{0E11CC8F-329F-8C41-AC6A-3ECAF67E5476}" type="slidenum">
              <a:rPr lang="en-US" smtClean="0"/>
              <a:pPr>
                <a:defRPr/>
              </a:pPr>
              <a:t>12</a:t>
            </a:fld>
            <a:endParaRPr lang="en-US"/>
          </a:p>
        </p:txBody>
      </p:sp>
      <p:pic>
        <p:nvPicPr>
          <p:cNvPr id="16" name="Picture 15" descr="jhu-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8671"/>
            <a:ext cx="2769885" cy="477903"/>
          </a:xfrm>
          <a:prstGeom prst="rect">
            <a:avLst/>
          </a:prstGeom>
        </p:spPr>
      </p:pic>
      <p:sp>
        <p:nvSpPr>
          <p:cNvPr id="75" name="Right Arrow 74"/>
          <p:cNvSpPr/>
          <p:nvPr/>
        </p:nvSpPr>
        <p:spPr>
          <a:xfrm>
            <a:off x="1311442" y="4263375"/>
            <a:ext cx="2839453" cy="21572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ocument 75"/>
          <p:cNvSpPr/>
          <p:nvPr/>
        </p:nvSpPr>
        <p:spPr>
          <a:xfrm>
            <a:off x="519784" y="4146717"/>
            <a:ext cx="444390" cy="58477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a:t>u</a:t>
            </a:r>
            <a:endParaRPr lang="en-US" sz="3200" dirty="0" smtClean="0"/>
          </a:p>
        </p:txBody>
      </p:sp>
      <p:grpSp>
        <p:nvGrpSpPr>
          <p:cNvPr id="22" name="Group 21"/>
          <p:cNvGrpSpPr/>
          <p:nvPr/>
        </p:nvGrpSpPr>
        <p:grpSpPr>
          <a:xfrm>
            <a:off x="6075961" y="3918520"/>
            <a:ext cx="2015461" cy="758865"/>
            <a:chOff x="3274770" y="4746450"/>
            <a:chExt cx="2015461" cy="758865"/>
          </a:xfrm>
        </p:grpSpPr>
        <p:sp>
          <p:nvSpPr>
            <p:cNvPr id="23" name="Right Arrow 22"/>
            <p:cNvSpPr/>
            <p:nvPr/>
          </p:nvSpPr>
          <p:spPr>
            <a:xfrm>
              <a:off x="3274770" y="5058643"/>
              <a:ext cx="945544" cy="24838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394587" y="4746450"/>
              <a:ext cx="895644" cy="7588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Parser</a:t>
              </a:r>
              <a:endParaRPr lang="en-US" dirty="0"/>
            </a:p>
          </p:txBody>
        </p:sp>
      </p:grpSp>
      <p:grpSp>
        <p:nvGrpSpPr>
          <p:cNvPr id="25" name="Group 24"/>
          <p:cNvGrpSpPr/>
          <p:nvPr/>
        </p:nvGrpSpPr>
        <p:grpSpPr>
          <a:xfrm>
            <a:off x="7393470" y="1457926"/>
            <a:ext cx="500257" cy="2351470"/>
            <a:chOff x="376862" y="4769620"/>
            <a:chExt cx="500257" cy="2351470"/>
          </a:xfrm>
        </p:grpSpPr>
        <p:sp>
          <p:nvSpPr>
            <p:cNvPr id="26" name="Rectangle 25"/>
            <p:cNvSpPr/>
            <p:nvPr/>
          </p:nvSpPr>
          <p:spPr>
            <a:xfrm>
              <a:off x="376862" y="4769620"/>
              <a:ext cx="500257" cy="585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x</a:t>
              </a:r>
              <a:endParaRPr lang="en-US" sz="3200" dirty="0">
                <a:solidFill>
                  <a:schemeClr val="tx1"/>
                </a:solidFill>
              </a:endParaRPr>
            </a:p>
          </p:txBody>
        </p:sp>
        <p:sp>
          <p:nvSpPr>
            <p:cNvPr id="29" name="Right Arrow 28"/>
            <p:cNvSpPr/>
            <p:nvPr/>
          </p:nvSpPr>
          <p:spPr>
            <a:xfrm rot="5400000">
              <a:off x="-205704" y="6178940"/>
              <a:ext cx="1653685" cy="230615"/>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7393471" y="4791499"/>
            <a:ext cx="500257" cy="1928363"/>
            <a:chOff x="8250106" y="3426313"/>
            <a:chExt cx="500257" cy="1928363"/>
          </a:xfrm>
        </p:grpSpPr>
        <p:sp>
          <p:nvSpPr>
            <p:cNvPr id="32" name="Right Arrow 31"/>
            <p:cNvSpPr/>
            <p:nvPr/>
          </p:nvSpPr>
          <p:spPr>
            <a:xfrm rot="5400000">
              <a:off x="7869627" y="3931687"/>
              <a:ext cx="1269500" cy="258752"/>
            </a:xfrm>
            <a:prstGeom prst="rightArrow">
              <a:avLst/>
            </a:prstGeom>
            <a:solidFill>
              <a:srgbClr val="22F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250106" y="4769620"/>
              <a:ext cx="500257" cy="585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y</a:t>
              </a:r>
            </a:p>
          </p:txBody>
        </p:sp>
      </p:grpSp>
      <p:grpSp>
        <p:nvGrpSpPr>
          <p:cNvPr id="34" name="Group 33"/>
          <p:cNvGrpSpPr/>
          <p:nvPr/>
        </p:nvGrpSpPr>
        <p:grpSpPr>
          <a:xfrm>
            <a:off x="4099317" y="3391534"/>
            <a:ext cx="2542484" cy="1344195"/>
            <a:chOff x="3547626" y="2550157"/>
            <a:chExt cx="2542484" cy="1344195"/>
          </a:xfrm>
        </p:grpSpPr>
        <p:grpSp>
          <p:nvGrpSpPr>
            <p:cNvPr id="48" name="Group 47"/>
            <p:cNvGrpSpPr/>
            <p:nvPr/>
          </p:nvGrpSpPr>
          <p:grpSpPr>
            <a:xfrm>
              <a:off x="3752132" y="3127120"/>
              <a:ext cx="1576181" cy="767232"/>
              <a:chOff x="7050088" y="2226784"/>
              <a:chExt cx="1576181" cy="767232"/>
            </a:xfrm>
          </p:grpSpPr>
          <p:grpSp>
            <p:nvGrpSpPr>
              <p:cNvPr id="50" name="Group 49"/>
              <p:cNvGrpSpPr>
                <a:grpSpLocks/>
              </p:cNvGrpSpPr>
              <p:nvPr/>
            </p:nvGrpSpPr>
            <p:grpSpPr bwMode="auto">
              <a:xfrm>
                <a:off x="7050088" y="2226784"/>
                <a:ext cx="1558925" cy="767232"/>
                <a:chOff x="712" y="2706"/>
                <a:chExt cx="982" cy="469"/>
              </a:xfrm>
            </p:grpSpPr>
            <p:sp>
              <p:nvSpPr>
                <p:cNvPr id="52" name="Text Box 7"/>
                <p:cNvSpPr txBox="1">
                  <a:spLocks noChangeArrowheads="1"/>
                </p:cNvSpPr>
                <p:nvPr/>
              </p:nvSpPr>
              <p:spPr bwMode="auto">
                <a:xfrm>
                  <a:off x="712" y="2708"/>
                  <a:ext cx="716" cy="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dirty="0">
                      <a:latin typeface="Times New Roman" charset="0"/>
                    </a:rPr>
                    <a:t>S →</a:t>
                  </a:r>
                  <a:r>
                    <a:rPr lang="en-US" sz="1000" dirty="0">
                      <a:latin typeface="Times New Roman" charset="0"/>
                    </a:rPr>
                    <a:t> </a:t>
                  </a:r>
                  <a:r>
                    <a:rPr lang="en-US" sz="1400" dirty="0">
                      <a:latin typeface="Times New Roman" charset="0"/>
                    </a:rPr>
                    <a:t>NP VP</a:t>
                  </a:r>
                </a:p>
                <a:p>
                  <a:pPr eaLnBrk="1" hangingPunct="1"/>
                  <a:r>
                    <a:rPr lang="en-US" sz="1400" dirty="0">
                      <a:latin typeface="Times New Roman" charset="0"/>
                    </a:rPr>
                    <a:t>VP → VP PP</a:t>
                  </a:r>
                </a:p>
                <a:p>
                  <a:pPr eaLnBrk="1" hangingPunct="1"/>
                  <a:r>
                    <a:rPr lang="mr-IN" altLang="zh-CN" sz="1400" dirty="0">
                      <a:latin typeface="Times New Roman" charset="0"/>
                    </a:rPr>
                    <a:t>…</a:t>
                  </a:r>
                  <a:endParaRPr lang="en-US" sz="1400" dirty="0">
                    <a:latin typeface="Times New Roman" charset="0"/>
                  </a:endParaRPr>
                </a:p>
              </p:txBody>
            </p:sp>
            <p:sp>
              <p:nvSpPr>
                <p:cNvPr id="53" name="Text Box 8"/>
                <p:cNvSpPr txBox="1">
                  <a:spLocks noChangeArrowheads="1"/>
                </p:cNvSpPr>
                <p:nvPr/>
              </p:nvSpPr>
              <p:spPr bwMode="auto">
                <a:xfrm>
                  <a:off x="1438" y="2706"/>
                  <a:ext cx="256"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dirty="0" smtClean="0">
                      <a:solidFill>
                        <a:srgbClr val="FF0000"/>
                      </a:solidFill>
                      <a:latin typeface="Times New Roman" charset="0"/>
                    </a:rPr>
                    <a:t>0.9</a:t>
                  </a:r>
                  <a:endParaRPr lang="en-US" sz="1400" dirty="0">
                    <a:solidFill>
                      <a:srgbClr val="FF0000"/>
                    </a:solidFill>
                    <a:latin typeface="Times New Roman" charset="0"/>
                  </a:endParaRPr>
                </a:p>
                <a:p>
                  <a:pPr eaLnBrk="1" hangingPunct="1"/>
                  <a:r>
                    <a:rPr lang="en-US" sz="1400" dirty="0" smtClean="0">
                      <a:solidFill>
                        <a:srgbClr val="FF0000"/>
                      </a:solidFill>
                      <a:latin typeface="Times New Roman" charset="0"/>
                    </a:rPr>
                    <a:t>0.2</a:t>
                  </a:r>
                  <a:endParaRPr lang="en-US" sz="1400" dirty="0">
                    <a:solidFill>
                      <a:srgbClr val="FF0000"/>
                    </a:solidFill>
                    <a:latin typeface="Times New Roman" charset="0"/>
                  </a:endParaRPr>
                </a:p>
              </p:txBody>
            </p:sp>
          </p:grpSp>
          <p:sp>
            <p:nvSpPr>
              <p:cNvPr id="51" name="Rectangle 50"/>
              <p:cNvSpPr/>
              <p:nvPr/>
            </p:nvSpPr>
            <p:spPr>
              <a:xfrm>
                <a:off x="7050088" y="2226784"/>
                <a:ext cx="1576181" cy="73654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p:cNvSpPr txBox="1"/>
            <p:nvPr/>
          </p:nvSpPr>
          <p:spPr>
            <a:xfrm>
              <a:off x="3547626" y="2550157"/>
              <a:ext cx="2542484" cy="400110"/>
            </a:xfrm>
            <a:prstGeom prst="rect">
              <a:avLst/>
            </a:prstGeom>
            <a:noFill/>
          </p:spPr>
          <p:txBody>
            <a:bodyPr wrap="square" rtlCol="0">
              <a:spAutoFit/>
            </a:bodyPr>
            <a:lstStyle/>
            <a:p>
              <a:r>
                <a:rPr lang="en-US" altLang="zh-CN" sz="2000" dirty="0" smtClean="0"/>
                <a:t>Sufficient Statistic</a:t>
              </a:r>
              <a:endParaRPr lang="en-US" altLang="zh-CN" sz="2000" dirty="0"/>
            </a:p>
          </p:txBody>
        </p:sp>
      </p:grpSp>
      <p:sp>
        <p:nvSpPr>
          <p:cNvPr id="3" name="Rectangle 2"/>
          <p:cNvSpPr/>
          <p:nvPr/>
        </p:nvSpPr>
        <p:spPr>
          <a:xfrm>
            <a:off x="2147226" y="3391534"/>
            <a:ext cx="2015295" cy="400110"/>
          </a:xfrm>
          <a:prstGeom prst="rect">
            <a:avLst/>
          </a:prstGeom>
        </p:spPr>
        <p:txBody>
          <a:bodyPr wrap="none">
            <a:spAutoFit/>
          </a:bodyPr>
          <a:lstStyle/>
          <a:p>
            <a:r>
              <a:rPr lang="en-US" sz="2000" dirty="0"/>
              <a:t>Learned Mapping</a:t>
            </a:r>
          </a:p>
        </p:txBody>
      </p:sp>
      <mc:AlternateContent xmlns:mc="http://schemas.openxmlformats.org/markup-compatibility/2006" xmlns:a14="http://schemas.microsoft.com/office/drawing/2010/main">
        <mc:Choice Requires="a14">
          <p:sp>
            <p:nvSpPr>
              <p:cNvPr id="37" name="TextBox 36"/>
              <p:cNvSpPr txBox="1"/>
              <p:nvPr/>
            </p:nvSpPr>
            <p:spPr>
              <a:xfrm>
                <a:off x="4356848" y="3897375"/>
                <a:ext cx="1116107"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4400" b="0" i="1" smtClean="0">
                              <a:latin typeface="Cambria Math" charset="0"/>
                            </a:rPr>
                          </m:ctrlPr>
                        </m:sSubPr>
                        <m:e>
                          <m:r>
                            <a:rPr lang="en-US" altLang="zh-CN" sz="4400" b="0" i="1" smtClean="0">
                              <a:latin typeface="Cambria Math" charset="0"/>
                            </a:rPr>
                            <m:t>𝑔</m:t>
                          </m:r>
                        </m:e>
                        <m:sub>
                          <m:r>
                            <a:rPr lang="en-US" altLang="zh-CN" sz="4400" b="0" i="1" smtClean="0">
                              <a:solidFill>
                                <a:schemeClr val="bg1"/>
                              </a:solidFill>
                              <a:latin typeface="Cambria Math" charset="0"/>
                              <a:ea typeface="Cambria Math" charset="0"/>
                              <a:cs typeface="Cambria Math" charset="0"/>
                            </a:rPr>
                            <m:t>𝜃</m:t>
                          </m:r>
                        </m:sub>
                      </m:sSub>
                      <m:r>
                        <a:rPr lang="en-US" altLang="zh-CN" sz="4400" b="0" i="1" smtClean="0">
                          <a:latin typeface="Cambria Math" charset="0"/>
                        </a:rPr>
                        <m:t>(</m:t>
                      </m:r>
                      <m:r>
                        <m:rPr>
                          <m:nor/>
                        </m:rPr>
                        <a:rPr lang="en-US" sz="4400" dirty="0"/>
                        <m:t>u</m:t>
                      </m:r>
                      <m:r>
                        <a:rPr lang="en-US" altLang="zh-CN" sz="4400" b="0" i="1" smtClean="0">
                          <a:latin typeface="Cambria Math" charset="0"/>
                        </a:rPr>
                        <m:t>)</m:t>
                      </m:r>
                    </m:oMath>
                  </m:oMathPara>
                </a14:m>
                <a:endParaRPr lang="en-US" altLang="zh-CN" sz="4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356848" y="3897375"/>
                <a:ext cx="1116107" cy="769441"/>
              </a:xfrm>
              <a:prstGeom prst="rect">
                <a:avLst/>
              </a:prstGeom>
              <a:blipFill rotWithShape="0">
                <a:blip r:embed="rId4"/>
                <a:stretch>
                  <a:fillRect r="-26776"/>
                </a:stretch>
              </a:blipFill>
            </p:spPr>
            <p:txBody>
              <a:bodyPr/>
              <a:lstStyle/>
              <a:p>
                <a:r>
                  <a:rPr lang="en-US">
                    <a:noFill/>
                  </a:rPr>
                  <a:t> </a:t>
                </a:r>
              </a:p>
            </p:txBody>
          </p:sp>
        </mc:Fallback>
      </mc:AlternateContent>
      <p:grpSp>
        <p:nvGrpSpPr>
          <p:cNvPr id="5" name="Group 4"/>
          <p:cNvGrpSpPr/>
          <p:nvPr/>
        </p:nvGrpSpPr>
        <p:grpSpPr>
          <a:xfrm>
            <a:off x="3893882" y="4683119"/>
            <a:ext cx="3427092" cy="891489"/>
            <a:chOff x="3893882" y="4683119"/>
            <a:chExt cx="3427092" cy="891489"/>
          </a:xfrm>
        </p:grpSpPr>
        <p:sp>
          <p:nvSpPr>
            <p:cNvPr id="38" name="TextBox 37"/>
            <p:cNvSpPr txBox="1"/>
            <p:nvPr/>
          </p:nvSpPr>
          <p:spPr>
            <a:xfrm rot="21077221">
              <a:off x="3893882" y="5112943"/>
              <a:ext cx="3427092" cy="461665"/>
            </a:xfrm>
            <a:prstGeom prst="rect">
              <a:avLst/>
            </a:prstGeom>
            <a:noFill/>
          </p:spPr>
          <p:txBody>
            <a:bodyPr wrap="none" rtlCol="0">
              <a:spAutoFit/>
            </a:bodyPr>
            <a:lstStyle/>
            <a:p>
              <a:r>
                <a:rPr lang="en-US" sz="2400" dirty="0"/>
                <a:t>L</a:t>
              </a:r>
              <a:r>
                <a:rPr lang="en-US" sz="2400" dirty="0" smtClean="0"/>
                <a:t>earned </a:t>
              </a:r>
              <a:r>
                <a:rPr lang="en-US" sz="2400" dirty="0"/>
                <a:t>with </a:t>
              </a:r>
              <a:r>
                <a:rPr lang="en-US" sz="2400" dirty="0" smtClean="0"/>
                <a:t>supervision!</a:t>
              </a:r>
              <a:endParaRPr lang="en-US" sz="2400" dirty="0"/>
            </a:p>
          </p:txBody>
        </p:sp>
        <p:sp>
          <p:nvSpPr>
            <p:cNvPr id="40" name="Right Arrow 39"/>
            <p:cNvSpPr/>
            <p:nvPr/>
          </p:nvSpPr>
          <p:spPr>
            <a:xfrm rot="15252240" flipV="1">
              <a:off x="4749471" y="4913294"/>
              <a:ext cx="644466" cy="1841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p:cNvSpPr/>
          <p:nvPr/>
        </p:nvSpPr>
        <p:spPr>
          <a:xfrm>
            <a:off x="172311" y="3451566"/>
            <a:ext cx="1208985" cy="523220"/>
          </a:xfrm>
          <a:prstGeom prst="rect">
            <a:avLst/>
          </a:prstGeom>
        </p:spPr>
        <p:txBody>
          <a:bodyPr wrap="none">
            <a:spAutoFit/>
          </a:bodyPr>
          <a:lstStyle/>
          <a:p>
            <a:r>
              <a:rPr lang="en-US" altLang="zh-CN" sz="2800" dirty="0"/>
              <a:t>Corpus</a:t>
            </a:r>
            <a:endParaRPr lang="en-US" sz="2800" dirty="0"/>
          </a:p>
        </p:txBody>
      </p:sp>
      <p:sp>
        <p:nvSpPr>
          <p:cNvPr id="42" name="Rectangle 41"/>
          <p:cNvSpPr/>
          <p:nvPr/>
        </p:nvSpPr>
        <p:spPr>
          <a:xfrm>
            <a:off x="4949730" y="1440854"/>
            <a:ext cx="2362763" cy="523220"/>
          </a:xfrm>
          <a:prstGeom prst="rect">
            <a:avLst/>
          </a:prstGeom>
        </p:spPr>
        <p:txBody>
          <a:bodyPr wrap="none">
            <a:spAutoFit/>
          </a:bodyPr>
          <a:lstStyle/>
          <a:p>
            <a:r>
              <a:rPr lang="en-US" altLang="zh-CN" sz="2800" dirty="0"/>
              <a:t>Input sentence</a:t>
            </a:r>
            <a:endParaRPr lang="en-US" sz="2800" dirty="0"/>
          </a:p>
        </p:txBody>
      </p:sp>
      <p:sp>
        <p:nvSpPr>
          <p:cNvPr id="43" name="TextBox 42"/>
          <p:cNvSpPr txBox="1"/>
          <p:nvPr/>
        </p:nvSpPr>
        <p:spPr>
          <a:xfrm>
            <a:off x="6169156" y="6146015"/>
            <a:ext cx="1414072" cy="523220"/>
          </a:xfrm>
          <a:prstGeom prst="rect">
            <a:avLst/>
          </a:prstGeom>
          <a:noFill/>
        </p:spPr>
        <p:txBody>
          <a:bodyPr wrap="square" rtlCol="0">
            <a:spAutoFit/>
          </a:bodyPr>
          <a:lstStyle/>
          <a:p>
            <a:pPr algn="ctr"/>
            <a:r>
              <a:rPr lang="en-US" altLang="zh-CN" sz="2800" dirty="0" smtClean="0"/>
              <a:t>Tree</a:t>
            </a:r>
            <a:endParaRPr lang="en-US" sz="2800" dirty="0"/>
          </a:p>
        </p:txBody>
      </p:sp>
      <p:sp>
        <p:nvSpPr>
          <p:cNvPr id="33" name="Freeform 32"/>
          <p:cNvSpPr/>
          <p:nvPr/>
        </p:nvSpPr>
        <p:spPr>
          <a:xfrm rot="15927668">
            <a:off x="2018598" y="1069618"/>
            <a:ext cx="2490717" cy="6149114"/>
          </a:xfrm>
          <a:custGeom>
            <a:avLst/>
            <a:gdLst>
              <a:gd name="connsiteX0" fmla="*/ 619760 w 1901301"/>
              <a:gd name="connsiteY0" fmla="*/ 132080 h 3108960"/>
              <a:gd name="connsiteX1" fmla="*/ 579120 w 1901301"/>
              <a:gd name="connsiteY1" fmla="*/ 182880 h 3108960"/>
              <a:gd name="connsiteX2" fmla="*/ 508000 w 1901301"/>
              <a:gd name="connsiteY2" fmla="*/ 254000 h 3108960"/>
              <a:gd name="connsiteX3" fmla="*/ 487680 w 1901301"/>
              <a:gd name="connsiteY3" fmla="*/ 304800 h 3108960"/>
              <a:gd name="connsiteX4" fmla="*/ 457200 w 1901301"/>
              <a:gd name="connsiteY4" fmla="*/ 335280 h 3108960"/>
              <a:gd name="connsiteX5" fmla="*/ 426720 w 1901301"/>
              <a:gd name="connsiteY5" fmla="*/ 375920 h 3108960"/>
              <a:gd name="connsiteX6" fmla="*/ 386080 w 1901301"/>
              <a:gd name="connsiteY6" fmla="*/ 457200 h 3108960"/>
              <a:gd name="connsiteX7" fmla="*/ 365760 w 1901301"/>
              <a:gd name="connsiteY7" fmla="*/ 497840 h 3108960"/>
              <a:gd name="connsiteX8" fmla="*/ 345440 w 1901301"/>
              <a:gd name="connsiteY8" fmla="*/ 538480 h 3108960"/>
              <a:gd name="connsiteX9" fmla="*/ 335280 w 1901301"/>
              <a:gd name="connsiteY9" fmla="*/ 568960 h 3108960"/>
              <a:gd name="connsiteX10" fmla="*/ 294640 w 1901301"/>
              <a:gd name="connsiteY10" fmla="*/ 650240 h 3108960"/>
              <a:gd name="connsiteX11" fmla="*/ 274320 w 1901301"/>
              <a:gd name="connsiteY11" fmla="*/ 690880 h 3108960"/>
              <a:gd name="connsiteX12" fmla="*/ 264160 w 1901301"/>
              <a:gd name="connsiteY12" fmla="*/ 721360 h 3108960"/>
              <a:gd name="connsiteX13" fmla="*/ 243840 w 1901301"/>
              <a:gd name="connsiteY13" fmla="*/ 802640 h 3108960"/>
              <a:gd name="connsiteX14" fmla="*/ 213360 w 1901301"/>
              <a:gd name="connsiteY14" fmla="*/ 894080 h 3108960"/>
              <a:gd name="connsiteX15" fmla="*/ 203200 w 1901301"/>
              <a:gd name="connsiteY15" fmla="*/ 924560 h 3108960"/>
              <a:gd name="connsiteX16" fmla="*/ 193040 w 1901301"/>
              <a:gd name="connsiteY16" fmla="*/ 965200 h 3108960"/>
              <a:gd name="connsiteX17" fmla="*/ 172720 w 1901301"/>
              <a:gd name="connsiteY17" fmla="*/ 1005840 h 3108960"/>
              <a:gd name="connsiteX18" fmla="*/ 152400 w 1901301"/>
              <a:gd name="connsiteY18" fmla="*/ 1076960 h 3108960"/>
              <a:gd name="connsiteX19" fmla="*/ 142240 w 1901301"/>
              <a:gd name="connsiteY19" fmla="*/ 1148080 h 3108960"/>
              <a:gd name="connsiteX20" fmla="*/ 121920 w 1901301"/>
              <a:gd name="connsiteY20" fmla="*/ 1229360 h 3108960"/>
              <a:gd name="connsiteX21" fmla="*/ 101600 w 1901301"/>
              <a:gd name="connsiteY21" fmla="*/ 1422400 h 3108960"/>
              <a:gd name="connsiteX22" fmla="*/ 91440 w 1901301"/>
              <a:gd name="connsiteY22" fmla="*/ 1473200 h 3108960"/>
              <a:gd name="connsiteX23" fmla="*/ 71120 w 1901301"/>
              <a:gd name="connsiteY23" fmla="*/ 1635760 h 3108960"/>
              <a:gd name="connsiteX24" fmla="*/ 50800 w 1901301"/>
              <a:gd name="connsiteY24" fmla="*/ 1717040 h 3108960"/>
              <a:gd name="connsiteX25" fmla="*/ 20320 w 1901301"/>
              <a:gd name="connsiteY25" fmla="*/ 1838960 h 3108960"/>
              <a:gd name="connsiteX26" fmla="*/ 0 w 1901301"/>
              <a:gd name="connsiteY26" fmla="*/ 2092960 h 3108960"/>
              <a:gd name="connsiteX27" fmla="*/ 10160 w 1901301"/>
              <a:gd name="connsiteY27" fmla="*/ 2682240 h 3108960"/>
              <a:gd name="connsiteX28" fmla="*/ 20320 w 1901301"/>
              <a:gd name="connsiteY28" fmla="*/ 2722880 h 3108960"/>
              <a:gd name="connsiteX29" fmla="*/ 71120 w 1901301"/>
              <a:gd name="connsiteY29" fmla="*/ 2814320 h 3108960"/>
              <a:gd name="connsiteX30" fmla="*/ 132080 w 1901301"/>
              <a:gd name="connsiteY30" fmla="*/ 2875280 h 3108960"/>
              <a:gd name="connsiteX31" fmla="*/ 182880 w 1901301"/>
              <a:gd name="connsiteY31" fmla="*/ 2936240 h 3108960"/>
              <a:gd name="connsiteX32" fmla="*/ 213360 w 1901301"/>
              <a:gd name="connsiteY32" fmla="*/ 2956560 h 3108960"/>
              <a:gd name="connsiteX33" fmla="*/ 243840 w 1901301"/>
              <a:gd name="connsiteY33" fmla="*/ 2987040 h 3108960"/>
              <a:gd name="connsiteX34" fmla="*/ 304800 w 1901301"/>
              <a:gd name="connsiteY34" fmla="*/ 3027680 h 3108960"/>
              <a:gd name="connsiteX35" fmla="*/ 335280 w 1901301"/>
              <a:gd name="connsiteY35" fmla="*/ 3048000 h 3108960"/>
              <a:gd name="connsiteX36" fmla="*/ 365760 w 1901301"/>
              <a:gd name="connsiteY36" fmla="*/ 3068320 h 3108960"/>
              <a:gd name="connsiteX37" fmla="*/ 436880 w 1901301"/>
              <a:gd name="connsiteY37" fmla="*/ 3088640 h 3108960"/>
              <a:gd name="connsiteX38" fmla="*/ 467360 w 1901301"/>
              <a:gd name="connsiteY38" fmla="*/ 3098800 h 3108960"/>
              <a:gd name="connsiteX39" fmla="*/ 863600 w 1901301"/>
              <a:gd name="connsiteY39" fmla="*/ 3108960 h 3108960"/>
              <a:gd name="connsiteX40" fmla="*/ 1076960 w 1901301"/>
              <a:gd name="connsiteY40" fmla="*/ 3088640 h 3108960"/>
              <a:gd name="connsiteX41" fmla="*/ 1219200 w 1901301"/>
              <a:gd name="connsiteY41" fmla="*/ 3058160 h 3108960"/>
              <a:gd name="connsiteX42" fmla="*/ 1280160 w 1901301"/>
              <a:gd name="connsiteY42" fmla="*/ 3048000 h 3108960"/>
              <a:gd name="connsiteX43" fmla="*/ 1351280 w 1901301"/>
              <a:gd name="connsiteY43" fmla="*/ 3027680 h 3108960"/>
              <a:gd name="connsiteX44" fmla="*/ 1391920 w 1901301"/>
              <a:gd name="connsiteY44" fmla="*/ 3017520 h 3108960"/>
              <a:gd name="connsiteX45" fmla="*/ 1422400 w 1901301"/>
              <a:gd name="connsiteY45" fmla="*/ 3007360 h 3108960"/>
              <a:gd name="connsiteX46" fmla="*/ 1463040 w 1901301"/>
              <a:gd name="connsiteY46" fmla="*/ 2997200 h 3108960"/>
              <a:gd name="connsiteX47" fmla="*/ 1524000 w 1901301"/>
              <a:gd name="connsiteY47" fmla="*/ 2976880 h 3108960"/>
              <a:gd name="connsiteX48" fmla="*/ 1564640 w 1901301"/>
              <a:gd name="connsiteY48" fmla="*/ 2966720 h 3108960"/>
              <a:gd name="connsiteX49" fmla="*/ 1625600 w 1901301"/>
              <a:gd name="connsiteY49" fmla="*/ 2946400 h 3108960"/>
              <a:gd name="connsiteX50" fmla="*/ 1686560 w 1901301"/>
              <a:gd name="connsiteY50" fmla="*/ 2905760 h 3108960"/>
              <a:gd name="connsiteX51" fmla="*/ 1717040 w 1901301"/>
              <a:gd name="connsiteY51" fmla="*/ 2885440 h 3108960"/>
              <a:gd name="connsiteX52" fmla="*/ 1778000 w 1901301"/>
              <a:gd name="connsiteY52" fmla="*/ 2865120 h 3108960"/>
              <a:gd name="connsiteX53" fmla="*/ 1838960 w 1901301"/>
              <a:gd name="connsiteY53" fmla="*/ 2824480 h 3108960"/>
              <a:gd name="connsiteX54" fmla="*/ 1869440 w 1901301"/>
              <a:gd name="connsiteY54" fmla="*/ 2753360 h 3108960"/>
              <a:gd name="connsiteX55" fmla="*/ 1889760 w 1901301"/>
              <a:gd name="connsiteY55" fmla="*/ 2692400 h 3108960"/>
              <a:gd name="connsiteX56" fmla="*/ 1899920 w 1901301"/>
              <a:gd name="connsiteY56" fmla="*/ 2540000 h 3108960"/>
              <a:gd name="connsiteX57" fmla="*/ 1879600 w 1901301"/>
              <a:gd name="connsiteY57" fmla="*/ 2092960 h 3108960"/>
              <a:gd name="connsiteX58" fmla="*/ 1869440 w 1901301"/>
              <a:gd name="connsiteY58" fmla="*/ 1920240 h 3108960"/>
              <a:gd name="connsiteX59" fmla="*/ 1859280 w 1901301"/>
              <a:gd name="connsiteY59" fmla="*/ 1849120 h 3108960"/>
              <a:gd name="connsiteX60" fmla="*/ 1849120 w 1901301"/>
              <a:gd name="connsiteY60" fmla="*/ 1767840 h 3108960"/>
              <a:gd name="connsiteX61" fmla="*/ 1838960 w 1901301"/>
              <a:gd name="connsiteY61" fmla="*/ 1706880 h 3108960"/>
              <a:gd name="connsiteX62" fmla="*/ 1828800 w 1901301"/>
              <a:gd name="connsiteY62" fmla="*/ 1584960 h 3108960"/>
              <a:gd name="connsiteX63" fmla="*/ 1808480 w 1901301"/>
              <a:gd name="connsiteY63" fmla="*/ 1188720 h 3108960"/>
              <a:gd name="connsiteX64" fmla="*/ 1818640 w 1901301"/>
              <a:gd name="connsiteY64" fmla="*/ 762000 h 3108960"/>
              <a:gd name="connsiteX65" fmla="*/ 1798320 w 1901301"/>
              <a:gd name="connsiteY65" fmla="*/ 436880 h 3108960"/>
              <a:gd name="connsiteX66" fmla="*/ 1778000 w 1901301"/>
              <a:gd name="connsiteY66" fmla="*/ 365760 h 3108960"/>
              <a:gd name="connsiteX67" fmla="*/ 1767840 w 1901301"/>
              <a:gd name="connsiteY67" fmla="*/ 314960 h 3108960"/>
              <a:gd name="connsiteX68" fmla="*/ 1737360 w 1901301"/>
              <a:gd name="connsiteY68" fmla="*/ 264160 h 3108960"/>
              <a:gd name="connsiteX69" fmla="*/ 1717040 w 1901301"/>
              <a:gd name="connsiteY69" fmla="*/ 213360 h 3108960"/>
              <a:gd name="connsiteX70" fmla="*/ 1645920 w 1901301"/>
              <a:gd name="connsiteY70" fmla="*/ 132080 h 3108960"/>
              <a:gd name="connsiteX71" fmla="*/ 1595120 w 1901301"/>
              <a:gd name="connsiteY71" fmla="*/ 81280 h 3108960"/>
              <a:gd name="connsiteX72" fmla="*/ 1503680 w 1901301"/>
              <a:gd name="connsiteY72" fmla="*/ 50800 h 3108960"/>
              <a:gd name="connsiteX73" fmla="*/ 1473200 w 1901301"/>
              <a:gd name="connsiteY73" fmla="*/ 40640 h 3108960"/>
              <a:gd name="connsiteX74" fmla="*/ 1381760 w 1901301"/>
              <a:gd name="connsiteY74" fmla="*/ 20320 h 3108960"/>
              <a:gd name="connsiteX75" fmla="*/ 1341120 w 1901301"/>
              <a:gd name="connsiteY75" fmla="*/ 10160 h 3108960"/>
              <a:gd name="connsiteX76" fmla="*/ 1249680 w 1901301"/>
              <a:gd name="connsiteY76" fmla="*/ 0 h 3108960"/>
              <a:gd name="connsiteX77" fmla="*/ 975360 w 1901301"/>
              <a:gd name="connsiteY77" fmla="*/ 10160 h 3108960"/>
              <a:gd name="connsiteX78" fmla="*/ 914400 w 1901301"/>
              <a:gd name="connsiteY78" fmla="*/ 30480 h 3108960"/>
              <a:gd name="connsiteX79" fmla="*/ 883920 w 1901301"/>
              <a:gd name="connsiteY79" fmla="*/ 40640 h 3108960"/>
              <a:gd name="connsiteX80" fmla="*/ 853440 w 1901301"/>
              <a:gd name="connsiteY80" fmla="*/ 50800 h 3108960"/>
              <a:gd name="connsiteX81" fmla="*/ 822960 w 1901301"/>
              <a:gd name="connsiteY81" fmla="*/ 71120 h 3108960"/>
              <a:gd name="connsiteX82" fmla="*/ 792480 w 1901301"/>
              <a:gd name="connsiteY82" fmla="*/ 81280 h 3108960"/>
              <a:gd name="connsiteX83" fmla="*/ 762000 w 1901301"/>
              <a:gd name="connsiteY83" fmla="*/ 101600 h 3108960"/>
              <a:gd name="connsiteX84" fmla="*/ 690880 w 1901301"/>
              <a:gd name="connsiteY84" fmla="*/ 121920 h 3108960"/>
              <a:gd name="connsiteX85" fmla="*/ 619760 w 1901301"/>
              <a:gd name="connsiteY85" fmla="*/ 13208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901301" h="3108960">
                <a:moveTo>
                  <a:pt x="619760" y="132080"/>
                </a:moveTo>
                <a:cubicBezTo>
                  <a:pt x="601133" y="142240"/>
                  <a:pt x="593773" y="166895"/>
                  <a:pt x="579120" y="182880"/>
                </a:cubicBezTo>
                <a:cubicBezTo>
                  <a:pt x="556465" y="207594"/>
                  <a:pt x="508000" y="254000"/>
                  <a:pt x="508000" y="254000"/>
                </a:cubicBezTo>
                <a:cubicBezTo>
                  <a:pt x="501227" y="270933"/>
                  <a:pt x="497346" y="289334"/>
                  <a:pt x="487680" y="304800"/>
                </a:cubicBezTo>
                <a:cubicBezTo>
                  <a:pt x="480065" y="316984"/>
                  <a:pt x="466551" y="324371"/>
                  <a:pt x="457200" y="335280"/>
                </a:cubicBezTo>
                <a:cubicBezTo>
                  <a:pt x="446180" y="348137"/>
                  <a:pt x="435252" y="361293"/>
                  <a:pt x="426720" y="375920"/>
                </a:cubicBezTo>
                <a:cubicBezTo>
                  <a:pt x="411457" y="402085"/>
                  <a:pt x="399627" y="430107"/>
                  <a:pt x="386080" y="457200"/>
                </a:cubicBezTo>
                <a:lnTo>
                  <a:pt x="365760" y="497840"/>
                </a:lnTo>
                <a:cubicBezTo>
                  <a:pt x="358987" y="511387"/>
                  <a:pt x="350229" y="524112"/>
                  <a:pt x="345440" y="538480"/>
                </a:cubicBezTo>
                <a:cubicBezTo>
                  <a:pt x="342053" y="548640"/>
                  <a:pt x="339712" y="559210"/>
                  <a:pt x="335280" y="568960"/>
                </a:cubicBezTo>
                <a:cubicBezTo>
                  <a:pt x="322745" y="596536"/>
                  <a:pt x="308187" y="623147"/>
                  <a:pt x="294640" y="650240"/>
                </a:cubicBezTo>
                <a:cubicBezTo>
                  <a:pt x="287867" y="663787"/>
                  <a:pt x="279109" y="676512"/>
                  <a:pt x="274320" y="690880"/>
                </a:cubicBezTo>
                <a:cubicBezTo>
                  <a:pt x="270933" y="701040"/>
                  <a:pt x="266978" y="711028"/>
                  <a:pt x="264160" y="721360"/>
                </a:cubicBezTo>
                <a:cubicBezTo>
                  <a:pt x="256812" y="748303"/>
                  <a:pt x="254212" y="776710"/>
                  <a:pt x="243840" y="802640"/>
                </a:cubicBezTo>
                <a:cubicBezTo>
                  <a:pt x="208810" y="890214"/>
                  <a:pt x="235235" y="817518"/>
                  <a:pt x="213360" y="894080"/>
                </a:cubicBezTo>
                <a:cubicBezTo>
                  <a:pt x="210418" y="904378"/>
                  <a:pt x="206142" y="914262"/>
                  <a:pt x="203200" y="924560"/>
                </a:cubicBezTo>
                <a:cubicBezTo>
                  <a:pt x="199364" y="937986"/>
                  <a:pt x="197943" y="952125"/>
                  <a:pt x="193040" y="965200"/>
                </a:cubicBezTo>
                <a:cubicBezTo>
                  <a:pt x="187722" y="979381"/>
                  <a:pt x="178686" y="991919"/>
                  <a:pt x="172720" y="1005840"/>
                </a:cubicBezTo>
                <a:cubicBezTo>
                  <a:pt x="165848" y="1021875"/>
                  <a:pt x="155114" y="1062036"/>
                  <a:pt x="152400" y="1076960"/>
                </a:cubicBezTo>
                <a:cubicBezTo>
                  <a:pt x="148116" y="1100521"/>
                  <a:pt x="146936" y="1124598"/>
                  <a:pt x="142240" y="1148080"/>
                </a:cubicBezTo>
                <a:cubicBezTo>
                  <a:pt x="123809" y="1240236"/>
                  <a:pt x="138712" y="1095025"/>
                  <a:pt x="121920" y="1229360"/>
                </a:cubicBezTo>
                <a:cubicBezTo>
                  <a:pt x="113895" y="1293563"/>
                  <a:pt x="109625" y="1358197"/>
                  <a:pt x="101600" y="1422400"/>
                </a:cubicBezTo>
                <a:cubicBezTo>
                  <a:pt x="99458" y="1439535"/>
                  <a:pt x="93882" y="1456105"/>
                  <a:pt x="91440" y="1473200"/>
                </a:cubicBezTo>
                <a:cubicBezTo>
                  <a:pt x="83717" y="1527260"/>
                  <a:pt x="84364" y="1582782"/>
                  <a:pt x="71120" y="1635760"/>
                </a:cubicBezTo>
                <a:cubicBezTo>
                  <a:pt x="64347" y="1662853"/>
                  <a:pt x="54264" y="1689328"/>
                  <a:pt x="50800" y="1717040"/>
                </a:cubicBezTo>
                <a:cubicBezTo>
                  <a:pt x="38761" y="1813349"/>
                  <a:pt x="52851" y="1773898"/>
                  <a:pt x="20320" y="1838960"/>
                </a:cubicBezTo>
                <a:cubicBezTo>
                  <a:pt x="15949" y="1887039"/>
                  <a:pt x="0" y="2054485"/>
                  <a:pt x="0" y="2092960"/>
                </a:cubicBezTo>
                <a:cubicBezTo>
                  <a:pt x="0" y="2289416"/>
                  <a:pt x="3826" y="2485886"/>
                  <a:pt x="10160" y="2682240"/>
                </a:cubicBezTo>
                <a:cubicBezTo>
                  <a:pt x="10610" y="2696196"/>
                  <a:pt x="16484" y="2709454"/>
                  <a:pt x="20320" y="2722880"/>
                </a:cubicBezTo>
                <a:cubicBezTo>
                  <a:pt x="30541" y="2758653"/>
                  <a:pt x="42011" y="2785211"/>
                  <a:pt x="71120" y="2814320"/>
                </a:cubicBezTo>
                <a:cubicBezTo>
                  <a:pt x="91440" y="2834640"/>
                  <a:pt x="116140" y="2851370"/>
                  <a:pt x="132080" y="2875280"/>
                </a:cubicBezTo>
                <a:cubicBezTo>
                  <a:pt x="152060" y="2905250"/>
                  <a:pt x="153544" y="2911794"/>
                  <a:pt x="182880" y="2936240"/>
                </a:cubicBezTo>
                <a:cubicBezTo>
                  <a:pt x="192261" y="2944057"/>
                  <a:pt x="203979" y="2948743"/>
                  <a:pt x="213360" y="2956560"/>
                </a:cubicBezTo>
                <a:cubicBezTo>
                  <a:pt x="224398" y="2965758"/>
                  <a:pt x="232498" y="2978219"/>
                  <a:pt x="243840" y="2987040"/>
                </a:cubicBezTo>
                <a:cubicBezTo>
                  <a:pt x="263117" y="3002033"/>
                  <a:pt x="284480" y="3014133"/>
                  <a:pt x="304800" y="3027680"/>
                </a:cubicBezTo>
                <a:lnTo>
                  <a:pt x="335280" y="3048000"/>
                </a:lnTo>
                <a:cubicBezTo>
                  <a:pt x="345440" y="3054773"/>
                  <a:pt x="354176" y="3064459"/>
                  <a:pt x="365760" y="3068320"/>
                </a:cubicBezTo>
                <a:cubicBezTo>
                  <a:pt x="438841" y="3092680"/>
                  <a:pt x="347578" y="3063125"/>
                  <a:pt x="436880" y="3088640"/>
                </a:cubicBezTo>
                <a:cubicBezTo>
                  <a:pt x="447178" y="3091582"/>
                  <a:pt x="456663" y="3098291"/>
                  <a:pt x="467360" y="3098800"/>
                </a:cubicBezTo>
                <a:cubicBezTo>
                  <a:pt x="599334" y="3105084"/>
                  <a:pt x="731520" y="3105573"/>
                  <a:pt x="863600" y="3108960"/>
                </a:cubicBezTo>
                <a:cubicBezTo>
                  <a:pt x="934720" y="3102187"/>
                  <a:pt x="1007651" y="3105967"/>
                  <a:pt x="1076960" y="3088640"/>
                </a:cubicBezTo>
                <a:cubicBezTo>
                  <a:pt x="1132461" y="3074765"/>
                  <a:pt x="1150025" y="3069689"/>
                  <a:pt x="1219200" y="3058160"/>
                </a:cubicBezTo>
                <a:cubicBezTo>
                  <a:pt x="1239520" y="3054773"/>
                  <a:pt x="1259960" y="3052040"/>
                  <a:pt x="1280160" y="3048000"/>
                </a:cubicBezTo>
                <a:cubicBezTo>
                  <a:pt x="1333096" y="3037413"/>
                  <a:pt x="1306091" y="3040591"/>
                  <a:pt x="1351280" y="3027680"/>
                </a:cubicBezTo>
                <a:cubicBezTo>
                  <a:pt x="1364706" y="3023844"/>
                  <a:pt x="1378494" y="3021356"/>
                  <a:pt x="1391920" y="3017520"/>
                </a:cubicBezTo>
                <a:cubicBezTo>
                  <a:pt x="1402218" y="3014578"/>
                  <a:pt x="1412102" y="3010302"/>
                  <a:pt x="1422400" y="3007360"/>
                </a:cubicBezTo>
                <a:cubicBezTo>
                  <a:pt x="1435826" y="3003524"/>
                  <a:pt x="1449665" y="3001212"/>
                  <a:pt x="1463040" y="2997200"/>
                </a:cubicBezTo>
                <a:cubicBezTo>
                  <a:pt x="1483556" y="2991045"/>
                  <a:pt x="1503220" y="2982075"/>
                  <a:pt x="1524000" y="2976880"/>
                </a:cubicBezTo>
                <a:cubicBezTo>
                  <a:pt x="1537547" y="2973493"/>
                  <a:pt x="1551265" y="2970732"/>
                  <a:pt x="1564640" y="2966720"/>
                </a:cubicBezTo>
                <a:cubicBezTo>
                  <a:pt x="1585156" y="2960565"/>
                  <a:pt x="1607778" y="2958281"/>
                  <a:pt x="1625600" y="2946400"/>
                </a:cubicBezTo>
                <a:lnTo>
                  <a:pt x="1686560" y="2905760"/>
                </a:lnTo>
                <a:cubicBezTo>
                  <a:pt x="1696720" y="2898987"/>
                  <a:pt x="1705456" y="2889301"/>
                  <a:pt x="1717040" y="2885440"/>
                </a:cubicBezTo>
                <a:cubicBezTo>
                  <a:pt x="1737360" y="2878667"/>
                  <a:pt x="1760178" y="2877001"/>
                  <a:pt x="1778000" y="2865120"/>
                </a:cubicBezTo>
                <a:lnTo>
                  <a:pt x="1838960" y="2824480"/>
                </a:lnTo>
                <a:cubicBezTo>
                  <a:pt x="1871665" y="2726366"/>
                  <a:pt x="1819221" y="2878907"/>
                  <a:pt x="1869440" y="2753360"/>
                </a:cubicBezTo>
                <a:cubicBezTo>
                  <a:pt x="1877395" y="2733473"/>
                  <a:pt x="1889760" y="2692400"/>
                  <a:pt x="1889760" y="2692400"/>
                </a:cubicBezTo>
                <a:cubicBezTo>
                  <a:pt x="1893147" y="2641600"/>
                  <a:pt x="1899920" y="2590913"/>
                  <a:pt x="1899920" y="2540000"/>
                </a:cubicBezTo>
                <a:cubicBezTo>
                  <a:pt x="1899920" y="2197538"/>
                  <a:pt x="1909212" y="2270631"/>
                  <a:pt x="1879600" y="2092960"/>
                </a:cubicBezTo>
                <a:cubicBezTo>
                  <a:pt x="1876213" y="2035387"/>
                  <a:pt x="1874229" y="1977714"/>
                  <a:pt x="1869440" y="1920240"/>
                </a:cubicBezTo>
                <a:cubicBezTo>
                  <a:pt x="1867451" y="1896375"/>
                  <a:pt x="1862445" y="1872857"/>
                  <a:pt x="1859280" y="1849120"/>
                </a:cubicBezTo>
                <a:cubicBezTo>
                  <a:pt x="1855671" y="1822055"/>
                  <a:pt x="1852981" y="1794870"/>
                  <a:pt x="1849120" y="1767840"/>
                </a:cubicBezTo>
                <a:cubicBezTo>
                  <a:pt x="1846207" y="1747447"/>
                  <a:pt x="1841235" y="1727354"/>
                  <a:pt x="1838960" y="1706880"/>
                </a:cubicBezTo>
                <a:cubicBezTo>
                  <a:pt x="1834457" y="1666349"/>
                  <a:pt x="1831813" y="1625629"/>
                  <a:pt x="1828800" y="1584960"/>
                </a:cubicBezTo>
                <a:cubicBezTo>
                  <a:pt x="1815453" y="1404777"/>
                  <a:pt x="1817205" y="1398124"/>
                  <a:pt x="1808480" y="1188720"/>
                </a:cubicBezTo>
                <a:cubicBezTo>
                  <a:pt x="1811867" y="1046480"/>
                  <a:pt x="1818640" y="904280"/>
                  <a:pt x="1818640" y="762000"/>
                </a:cubicBezTo>
                <a:cubicBezTo>
                  <a:pt x="1818640" y="740953"/>
                  <a:pt x="1808654" y="498882"/>
                  <a:pt x="1798320" y="436880"/>
                </a:cubicBezTo>
                <a:cubicBezTo>
                  <a:pt x="1794267" y="412560"/>
                  <a:pt x="1783980" y="389679"/>
                  <a:pt x="1778000" y="365760"/>
                </a:cubicBezTo>
                <a:cubicBezTo>
                  <a:pt x="1773812" y="349007"/>
                  <a:pt x="1774253" y="330994"/>
                  <a:pt x="1767840" y="314960"/>
                </a:cubicBezTo>
                <a:cubicBezTo>
                  <a:pt x="1760506" y="296625"/>
                  <a:pt x="1746191" y="281823"/>
                  <a:pt x="1737360" y="264160"/>
                </a:cubicBezTo>
                <a:cubicBezTo>
                  <a:pt x="1729204" y="247848"/>
                  <a:pt x="1725897" y="229303"/>
                  <a:pt x="1717040" y="213360"/>
                </a:cubicBezTo>
                <a:cubicBezTo>
                  <a:pt x="1693756" y="171449"/>
                  <a:pt x="1677387" y="168792"/>
                  <a:pt x="1645920" y="132080"/>
                </a:cubicBezTo>
                <a:cubicBezTo>
                  <a:pt x="1615440" y="96520"/>
                  <a:pt x="1639147" y="103293"/>
                  <a:pt x="1595120" y="81280"/>
                </a:cubicBezTo>
                <a:cubicBezTo>
                  <a:pt x="1548414" y="57927"/>
                  <a:pt x="1548952" y="63735"/>
                  <a:pt x="1503680" y="50800"/>
                </a:cubicBezTo>
                <a:cubicBezTo>
                  <a:pt x="1493382" y="47858"/>
                  <a:pt x="1483498" y="43582"/>
                  <a:pt x="1473200" y="40640"/>
                </a:cubicBezTo>
                <a:cubicBezTo>
                  <a:pt x="1429838" y="28251"/>
                  <a:pt x="1428900" y="30796"/>
                  <a:pt x="1381760" y="20320"/>
                </a:cubicBezTo>
                <a:cubicBezTo>
                  <a:pt x="1368129" y="17291"/>
                  <a:pt x="1354921" y="12283"/>
                  <a:pt x="1341120" y="10160"/>
                </a:cubicBezTo>
                <a:cubicBezTo>
                  <a:pt x="1310809" y="5497"/>
                  <a:pt x="1280160" y="3387"/>
                  <a:pt x="1249680" y="0"/>
                </a:cubicBezTo>
                <a:cubicBezTo>
                  <a:pt x="1158240" y="3387"/>
                  <a:pt x="1066487" y="1876"/>
                  <a:pt x="975360" y="10160"/>
                </a:cubicBezTo>
                <a:cubicBezTo>
                  <a:pt x="954029" y="12099"/>
                  <a:pt x="934720" y="23707"/>
                  <a:pt x="914400" y="30480"/>
                </a:cubicBezTo>
                <a:lnTo>
                  <a:pt x="883920" y="40640"/>
                </a:lnTo>
                <a:cubicBezTo>
                  <a:pt x="873760" y="44027"/>
                  <a:pt x="862351" y="44859"/>
                  <a:pt x="853440" y="50800"/>
                </a:cubicBezTo>
                <a:cubicBezTo>
                  <a:pt x="843280" y="57573"/>
                  <a:pt x="833882" y="65659"/>
                  <a:pt x="822960" y="71120"/>
                </a:cubicBezTo>
                <a:cubicBezTo>
                  <a:pt x="813381" y="75909"/>
                  <a:pt x="802059" y="76491"/>
                  <a:pt x="792480" y="81280"/>
                </a:cubicBezTo>
                <a:cubicBezTo>
                  <a:pt x="781558" y="86741"/>
                  <a:pt x="772922" y="96139"/>
                  <a:pt x="762000" y="101600"/>
                </a:cubicBezTo>
                <a:cubicBezTo>
                  <a:pt x="744928" y="110136"/>
                  <a:pt x="707156" y="117037"/>
                  <a:pt x="690880" y="121920"/>
                </a:cubicBezTo>
                <a:cubicBezTo>
                  <a:pt x="612437" y="145453"/>
                  <a:pt x="638387" y="121920"/>
                  <a:pt x="619760" y="132080"/>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44" name="Rectangle 43"/>
          <p:cNvSpPr/>
          <p:nvPr/>
        </p:nvSpPr>
        <p:spPr>
          <a:xfrm rot="398372">
            <a:off x="2102058" y="3937678"/>
            <a:ext cx="2060461" cy="496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102060" y="3746607"/>
            <a:ext cx="2542484" cy="400110"/>
          </a:xfrm>
          <a:prstGeom prst="rect">
            <a:avLst/>
          </a:prstGeom>
          <a:noFill/>
        </p:spPr>
        <p:txBody>
          <a:bodyPr wrap="square" rtlCol="0">
            <a:spAutoFit/>
          </a:bodyPr>
          <a:lstStyle/>
          <a:p>
            <a:r>
              <a:rPr lang="en-US" altLang="zh-CN" sz="2000" dirty="0" smtClean="0">
                <a:solidFill>
                  <a:srgbClr val="FF0700"/>
                </a:solidFill>
              </a:rPr>
              <a:t>Optimization (EM)</a:t>
            </a:r>
            <a:endParaRPr lang="en-US" sz="2000" dirty="0">
              <a:solidFill>
                <a:srgbClr val="FF0700"/>
              </a:solidFill>
            </a:endParaRPr>
          </a:p>
        </p:txBody>
      </p:sp>
    </p:spTree>
    <p:extLst>
      <p:ext uri="{BB962C8B-B14F-4D97-AF65-F5344CB8AC3E}">
        <p14:creationId xmlns:p14="http://schemas.microsoft.com/office/powerpoint/2010/main" val="42550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2094274" y="2273968"/>
            <a:ext cx="6171421" cy="3453064"/>
          </a:xfrm>
          <a:prstGeom prst="roundRect">
            <a:avLst/>
          </a:prstGeom>
          <a:solidFill>
            <a:schemeClr val="accent1">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cs typeface="Candara"/>
              </a:rPr>
              <a:t>Prediction </a:t>
            </a:r>
            <a:r>
              <a:rPr lang="en-US" dirty="0">
                <a:cs typeface="Candara"/>
              </a:rPr>
              <a:t>of </a:t>
            </a:r>
            <a:r>
              <a:rPr lang="en-US" dirty="0" smtClean="0">
                <a:cs typeface="Candara"/>
              </a:rPr>
              <a:t>Syntactic Typology</a:t>
            </a:r>
            <a:endParaRPr lang="en-US" dirty="0"/>
          </a:p>
        </p:txBody>
      </p:sp>
      <p:sp>
        <p:nvSpPr>
          <p:cNvPr id="4" name="Slide Number Placeholder 3"/>
          <p:cNvSpPr>
            <a:spLocks noGrp="1"/>
          </p:cNvSpPr>
          <p:nvPr>
            <p:ph type="sldNum" sz="quarter" idx="12"/>
          </p:nvPr>
        </p:nvSpPr>
        <p:spPr>
          <a:effectLst/>
        </p:spPr>
        <p:txBody>
          <a:bodyPr/>
          <a:lstStyle/>
          <a:p>
            <a:pPr>
              <a:defRPr/>
            </a:pPr>
            <a:fld id="{0E11CC8F-329F-8C41-AC6A-3ECAF67E5476}" type="slidenum">
              <a:rPr lang="en-US" smtClean="0"/>
              <a:pPr>
                <a:defRPr/>
              </a:pPr>
              <a:t>13</a:t>
            </a:fld>
            <a:endParaRPr lang="en-US"/>
          </a:p>
        </p:txBody>
      </p:sp>
      <p:pic>
        <p:nvPicPr>
          <p:cNvPr id="16" name="Picture 15" descr="jhu-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8671"/>
            <a:ext cx="2769885" cy="477903"/>
          </a:xfrm>
          <a:prstGeom prst="rect">
            <a:avLst/>
          </a:prstGeom>
        </p:spPr>
      </p:pic>
      <p:sp>
        <p:nvSpPr>
          <p:cNvPr id="75" name="Right Arrow 74"/>
          <p:cNvSpPr/>
          <p:nvPr/>
        </p:nvSpPr>
        <p:spPr>
          <a:xfrm>
            <a:off x="1311442" y="4263375"/>
            <a:ext cx="2839453" cy="21572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ocument 75"/>
          <p:cNvSpPr/>
          <p:nvPr/>
        </p:nvSpPr>
        <p:spPr>
          <a:xfrm>
            <a:off x="519784" y="4146717"/>
            <a:ext cx="444390" cy="58477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a:t>u</a:t>
            </a:r>
            <a:endParaRPr lang="en-US" sz="3200" dirty="0" smtClean="0"/>
          </a:p>
        </p:txBody>
      </p:sp>
      <p:grpSp>
        <p:nvGrpSpPr>
          <p:cNvPr id="48" name="Group 47"/>
          <p:cNvGrpSpPr/>
          <p:nvPr/>
        </p:nvGrpSpPr>
        <p:grpSpPr>
          <a:xfrm>
            <a:off x="4303823" y="3968497"/>
            <a:ext cx="1576181" cy="767232"/>
            <a:chOff x="7050088" y="2226784"/>
            <a:chExt cx="1576181" cy="767232"/>
          </a:xfrm>
        </p:grpSpPr>
        <p:grpSp>
          <p:nvGrpSpPr>
            <p:cNvPr id="50" name="Group 49"/>
            <p:cNvGrpSpPr>
              <a:grpSpLocks/>
            </p:cNvGrpSpPr>
            <p:nvPr/>
          </p:nvGrpSpPr>
          <p:grpSpPr bwMode="auto">
            <a:xfrm>
              <a:off x="7050088" y="2226784"/>
              <a:ext cx="1558925" cy="767232"/>
              <a:chOff x="712" y="2706"/>
              <a:chExt cx="982" cy="469"/>
            </a:xfrm>
          </p:grpSpPr>
          <p:sp>
            <p:nvSpPr>
              <p:cNvPr id="52" name="Text Box 7"/>
              <p:cNvSpPr txBox="1">
                <a:spLocks noChangeArrowheads="1"/>
              </p:cNvSpPr>
              <p:nvPr/>
            </p:nvSpPr>
            <p:spPr bwMode="auto">
              <a:xfrm>
                <a:off x="712" y="2708"/>
                <a:ext cx="716" cy="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dirty="0">
                    <a:latin typeface="Times New Roman" charset="0"/>
                  </a:rPr>
                  <a:t>S →</a:t>
                </a:r>
                <a:r>
                  <a:rPr lang="en-US" sz="1000" dirty="0">
                    <a:latin typeface="Times New Roman" charset="0"/>
                  </a:rPr>
                  <a:t> </a:t>
                </a:r>
                <a:r>
                  <a:rPr lang="en-US" sz="1400" dirty="0">
                    <a:latin typeface="Times New Roman" charset="0"/>
                  </a:rPr>
                  <a:t>NP VP</a:t>
                </a:r>
              </a:p>
              <a:p>
                <a:pPr eaLnBrk="1" hangingPunct="1"/>
                <a:r>
                  <a:rPr lang="en-US" sz="1400" dirty="0">
                    <a:latin typeface="Times New Roman" charset="0"/>
                  </a:rPr>
                  <a:t>VP → VP PP</a:t>
                </a:r>
              </a:p>
              <a:p>
                <a:pPr eaLnBrk="1" hangingPunct="1"/>
                <a:r>
                  <a:rPr lang="mr-IN" altLang="zh-CN" sz="1400" dirty="0">
                    <a:latin typeface="Times New Roman" charset="0"/>
                  </a:rPr>
                  <a:t>…</a:t>
                </a:r>
                <a:endParaRPr lang="en-US" sz="1400" dirty="0">
                  <a:latin typeface="Times New Roman" charset="0"/>
                </a:endParaRPr>
              </a:p>
            </p:txBody>
          </p:sp>
          <p:sp>
            <p:nvSpPr>
              <p:cNvPr id="53" name="Text Box 8"/>
              <p:cNvSpPr txBox="1">
                <a:spLocks noChangeArrowheads="1"/>
              </p:cNvSpPr>
              <p:nvPr/>
            </p:nvSpPr>
            <p:spPr bwMode="auto">
              <a:xfrm>
                <a:off x="1438" y="2706"/>
                <a:ext cx="256"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dirty="0" smtClean="0">
                    <a:solidFill>
                      <a:srgbClr val="FF0000"/>
                    </a:solidFill>
                    <a:latin typeface="Times New Roman" charset="0"/>
                  </a:rPr>
                  <a:t>0.9</a:t>
                </a:r>
                <a:endParaRPr lang="en-US" sz="1400" dirty="0">
                  <a:solidFill>
                    <a:srgbClr val="FF0000"/>
                  </a:solidFill>
                  <a:latin typeface="Times New Roman" charset="0"/>
                </a:endParaRPr>
              </a:p>
              <a:p>
                <a:pPr eaLnBrk="1" hangingPunct="1"/>
                <a:r>
                  <a:rPr lang="en-US" sz="1400" dirty="0" smtClean="0">
                    <a:solidFill>
                      <a:srgbClr val="FF0000"/>
                    </a:solidFill>
                    <a:latin typeface="Times New Roman" charset="0"/>
                  </a:rPr>
                  <a:t>0.2</a:t>
                </a:r>
                <a:endParaRPr lang="en-US" sz="1400" dirty="0">
                  <a:solidFill>
                    <a:srgbClr val="FF0000"/>
                  </a:solidFill>
                  <a:latin typeface="Times New Roman" charset="0"/>
                </a:endParaRPr>
              </a:p>
            </p:txBody>
          </p:sp>
        </p:grpSp>
        <p:sp>
          <p:nvSpPr>
            <p:cNvPr id="51" name="Rectangle 50"/>
            <p:cNvSpPr/>
            <p:nvPr/>
          </p:nvSpPr>
          <p:spPr>
            <a:xfrm>
              <a:off x="7050088" y="2226784"/>
              <a:ext cx="1576181" cy="73654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2147226" y="3776548"/>
            <a:ext cx="2015295" cy="400110"/>
          </a:xfrm>
          <a:prstGeom prst="rect">
            <a:avLst/>
          </a:prstGeom>
        </p:spPr>
        <p:txBody>
          <a:bodyPr wrap="none">
            <a:spAutoFit/>
          </a:bodyPr>
          <a:lstStyle/>
          <a:p>
            <a:r>
              <a:rPr lang="en-US" sz="2000" dirty="0"/>
              <a:t>Learned Mapping</a:t>
            </a:r>
          </a:p>
        </p:txBody>
      </p:sp>
      <mc:AlternateContent xmlns:mc="http://schemas.openxmlformats.org/markup-compatibility/2006" xmlns:a14="http://schemas.microsoft.com/office/drawing/2010/main">
        <mc:Choice Requires="a14">
          <p:sp>
            <p:nvSpPr>
              <p:cNvPr id="33" name="TextBox 32"/>
              <p:cNvSpPr txBox="1"/>
              <p:nvPr/>
            </p:nvSpPr>
            <p:spPr>
              <a:xfrm>
                <a:off x="4162521" y="2920218"/>
                <a:ext cx="2759268" cy="923330"/>
              </a:xfrm>
              <a:prstGeom prst="rect">
                <a:avLst/>
              </a:prstGeom>
              <a:noFill/>
            </p:spPr>
            <p:txBody>
              <a:bodyPr wrap="square" rtlCol="0">
                <a:spAutoFit/>
              </a:bodyPr>
              <a:lstStyle/>
              <a:p>
                <a:r>
                  <a:rPr lang="en-US" altLang="zh-CN" dirty="0" smtClean="0">
                    <a:solidFill>
                      <a:srgbClr val="FFFF00"/>
                    </a:solidFill>
                  </a:rPr>
                  <a:t>p</a:t>
                </a:r>
                <a14:m>
                  <m:oMath xmlns:m="http://schemas.openxmlformats.org/officeDocument/2006/math">
                    <m:r>
                      <a:rPr lang="en-US" altLang="zh-CN" i="1" baseline="-25000" smtClean="0">
                        <a:solidFill>
                          <a:srgbClr val="FFFF00"/>
                        </a:solidFill>
                        <a:latin typeface="Cambria Math" charset="0"/>
                        <a:ea typeface="Cambria Math" charset="0"/>
                        <a:cs typeface="Cambria Math" charset="0"/>
                      </a:rPr>
                      <m:t>𝜃</m:t>
                    </m:r>
                  </m:oMath>
                </a14:m>
                <a:r>
                  <a:rPr lang="en-US" altLang="zh-CN" dirty="0" smtClean="0">
                    <a:solidFill>
                      <a:srgbClr val="FFFF00"/>
                    </a:solidFill>
                  </a:rPr>
                  <a:t>(u)</a:t>
                </a:r>
                <a:r>
                  <a:rPr lang="en-US" altLang="zh-CN" dirty="0" smtClean="0"/>
                  <a:t>:= Syntactic typology</a:t>
                </a:r>
              </a:p>
              <a:p>
                <a:r>
                  <a:rPr lang="en-US" altLang="zh-CN" dirty="0" smtClean="0">
                    <a:solidFill>
                      <a:srgbClr val="FFFF00"/>
                    </a:solidFill>
                  </a:rPr>
                  <a:t>p</a:t>
                </a:r>
                <a14:m>
                  <m:oMath xmlns:m="http://schemas.openxmlformats.org/officeDocument/2006/math">
                    <m:r>
                      <a:rPr lang="en-US" altLang="zh-CN" i="1" baseline="-25000">
                        <a:solidFill>
                          <a:srgbClr val="FFFF00"/>
                        </a:solidFill>
                        <a:latin typeface="Cambria Math" charset="0"/>
                        <a:ea typeface="Cambria Math" charset="0"/>
                        <a:cs typeface="Cambria Math" charset="0"/>
                      </a:rPr>
                      <m:t>𝜃</m:t>
                    </m:r>
                  </m:oMath>
                </a14:m>
                <a:r>
                  <a:rPr lang="en-US" altLang="zh-CN" dirty="0" smtClean="0"/>
                  <a:t>     := A learned function</a:t>
                </a:r>
              </a:p>
              <a:p>
                <a:r>
                  <a:rPr lang="en-US" dirty="0"/>
                  <a:t> </a:t>
                </a:r>
                <a:r>
                  <a:rPr lang="en-US" dirty="0" smtClean="0"/>
                  <a:t>            parameterized by </a:t>
                </a:r>
                <a14:m>
                  <m:oMath xmlns:m="http://schemas.openxmlformats.org/officeDocument/2006/math">
                    <m:r>
                      <a:rPr lang="en-US" altLang="zh-CN" i="1">
                        <a:latin typeface="Cambria Math" charset="0"/>
                        <a:ea typeface="Cambria Math" charset="0"/>
                        <a:cs typeface="Cambria Math" charset="0"/>
                      </a:rPr>
                      <m:t>𝜃</m:t>
                    </m:r>
                  </m:oMath>
                </a14:m>
                <a:endParaRPr lang="en-US" dirty="0" smtClean="0"/>
              </a:p>
            </p:txBody>
          </p:sp>
        </mc:Choice>
        <mc:Fallback xmlns="">
          <p:sp>
            <p:nvSpPr>
              <p:cNvPr id="33" name="TextBox 32"/>
              <p:cNvSpPr txBox="1">
                <a:spLocks noRot="1" noChangeAspect="1" noMove="1" noResize="1" noEditPoints="1" noAdjustHandles="1" noChangeArrowheads="1" noChangeShapeType="1" noTextEdit="1"/>
              </p:cNvSpPr>
              <p:nvPr/>
            </p:nvSpPr>
            <p:spPr>
              <a:xfrm>
                <a:off x="4162521" y="2920218"/>
                <a:ext cx="2759268" cy="923330"/>
              </a:xfrm>
              <a:prstGeom prst="rect">
                <a:avLst/>
              </a:prstGeom>
              <a:blipFill rotWithShape="0">
                <a:blip r:embed="rId4"/>
                <a:stretch>
                  <a:fillRect l="-1991"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356848" y="3897375"/>
                <a:ext cx="1116107"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4400" b="0" i="1" smtClean="0">
                              <a:latin typeface="Cambria Math" charset="0"/>
                            </a:rPr>
                          </m:ctrlPr>
                        </m:sSubPr>
                        <m:e>
                          <m:r>
                            <a:rPr lang="en-US" altLang="zh-CN" sz="4400" b="0" i="1" smtClean="0">
                              <a:latin typeface="Cambria Math" charset="0"/>
                            </a:rPr>
                            <m:t>𝑝</m:t>
                          </m:r>
                        </m:e>
                        <m:sub>
                          <m:r>
                            <a:rPr lang="en-US" altLang="zh-CN" sz="4400" b="0" i="1" smtClean="0">
                              <a:latin typeface="Cambria Math" charset="0"/>
                              <a:ea typeface="Cambria Math" charset="0"/>
                              <a:cs typeface="Cambria Math" charset="0"/>
                            </a:rPr>
                            <m:t>𝜃</m:t>
                          </m:r>
                        </m:sub>
                      </m:sSub>
                      <m:r>
                        <a:rPr lang="en-US" altLang="zh-CN" sz="4400" b="0" i="1" smtClean="0">
                          <a:latin typeface="Cambria Math" charset="0"/>
                        </a:rPr>
                        <m:t>(</m:t>
                      </m:r>
                      <m:r>
                        <m:rPr>
                          <m:nor/>
                        </m:rPr>
                        <a:rPr lang="en-US" sz="4400" dirty="0"/>
                        <m:t>u</m:t>
                      </m:r>
                      <m:r>
                        <a:rPr lang="en-US" altLang="zh-CN" sz="4400" b="0" i="1" smtClean="0">
                          <a:latin typeface="Cambria Math" charset="0"/>
                        </a:rPr>
                        <m:t>)</m:t>
                      </m:r>
                    </m:oMath>
                  </m:oMathPara>
                </a14:m>
                <a:endParaRPr lang="en-US" altLang="zh-CN" sz="4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356848" y="3897375"/>
                <a:ext cx="1116107" cy="769441"/>
              </a:xfrm>
              <a:prstGeom prst="rect">
                <a:avLst/>
              </a:prstGeom>
              <a:blipFill rotWithShape="0">
                <a:blip r:embed="rId6"/>
                <a:stretch>
                  <a:fillRect r="-24590"/>
                </a:stretch>
              </a:blipFill>
            </p:spPr>
            <p:txBody>
              <a:bodyPr/>
              <a:lstStyle/>
              <a:p>
                <a:r>
                  <a:rPr lang="en-US">
                    <a:noFill/>
                  </a:rPr>
                  <a:t> </a:t>
                </a:r>
              </a:p>
            </p:txBody>
          </p:sp>
        </mc:Fallback>
      </mc:AlternateContent>
      <p:sp>
        <p:nvSpPr>
          <p:cNvPr id="18" name="Rectangle 17"/>
          <p:cNvSpPr/>
          <p:nvPr/>
        </p:nvSpPr>
        <p:spPr>
          <a:xfrm>
            <a:off x="172311" y="3451566"/>
            <a:ext cx="1208985" cy="523220"/>
          </a:xfrm>
          <a:prstGeom prst="rect">
            <a:avLst/>
          </a:prstGeom>
        </p:spPr>
        <p:txBody>
          <a:bodyPr wrap="none">
            <a:spAutoFit/>
          </a:bodyPr>
          <a:lstStyle/>
          <a:p>
            <a:r>
              <a:rPr lang="en-US" altLang="zh-CN" sz="2800" dirty="0"/>
              <a:t>Corpus</a:t>
            </a:r>
            <a:endParaRPr lang="en-US" sz="2800" dirty="0"/>
          </a:p>
        </p:txBody>
      </p:sp>
    </p:spTree>
    <p:extLst>
      <p:ext uri="{BB962C8B-B14F-4D97-AF65-F5344CB8AC3E}">
        <p14:creationId xmlns:p14="http://schemas.microsoft.com/office/powerpoint/2010/main" val="124886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Syntactic T</a:t>
            </a:r>
            <a:r>
              <a:rPr lang="en-US" altLang="zh-CN" dirty="0" smtClean="0"/>
              <a:t>ypology</a:t>
            </a:r>
            <a:endParaRPr lang="en-US" dirty="0"/>
          </a:p>
        </p:txBody>
      </p:sp>
      <p:sp>
        <p:nvSpPr>
          <p:cNvPr id="3" name="Content Placeholder 2"/>
          <p:cNvSpPr>
            <a:spLocks noGrp="1"/>
          </p:cNvSpPr>
          <p:nvPr>
            <p:ph idx="1"/>
          </p:nvPr>
        </p:nvSpPr>
        <p:spPr/>
        <p:txBody>
          <a:bodyPr/>
          <a:lstStyle/>
          <a:p>
            <a:r>
              <a:rPr lang="en-US" dirty="0" smtClean="0"/>
              <a:t>A set of word order facts of a language</a:t>
            </a:r>
          </a:p>
          <a:p>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14</a:t>
            </a:fld>
            <a:endParaRPr lang="en-US" dirty="0"/>
          </a:p>
        </p:txBody>
      </p:sp>
    </p:spTree>
    <p:extLst>
      <p:ext uri="{BB962C8B-B14F-4D97-AF65-F5344CB8AC3E}">
        <p14:creationId xmlns:p14="http://schemas.microsoft.com/office/powerpoint/2010/main" val="1861250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Syntactic T</a:t>
            </a:r>
            <a:r>
              <a:rPr lang="en-US" altLang="zh-CN" dirty="0" smtClean="0"/>
              <a:t>ypology (of English)</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15</a:t>
            </a:fld>
            <a:endParaRPr lang="en-US" dirty="0"/>
          </a:p>
        </p:txBody>
      </p:sp>
      <p:sp>
        <p:nvSpPr>
          <p:cNvPr id="5" name="Rectangle 4"/>
          <p:cNvSpPr/>
          <p:nvPr/>
        </p:nvSpPr>
        <p:spPr>
          <a:xfrm>
            <a:off x="549045" y="1323474"/>
            <a:ext cx="2697918" cy="461665"/>
          </a:xfrm>
          <a:prstGeom prst="rect">
            <a:avLst/>
          </a:prstGeom>
        </p:spPr>
        <p:txBody>
          <a:bodyPr wrap="none">
            <a:spAutoFit/>
          </a:bodyPr>
          <a:lstStyle/>
          <a:p>
            <a:r>
              <a:rPr lang="en-US" sz="2400" dirty="0"/>
              <a:t>Subject-Verb-Object</a:t>
            </a:r>
          </a:p>
        </p:txBody>
      </p:sp>
      <p:sp>
        <p:nvSpPr>
          <p:cNvPr id="31"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tx1">
                    <a:tint val="75000"/>
                  </a:schemeClr>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0E11CC8F-329F-8C41-AC6A-3ECAF67E5476}" type="slidenum">
              <a:rPr lang="en-US" smtClean="0"/>
              <a:pPr>
                <a:defRPr/>
              </a:pPr>
              <a:t>15</a:t>
            </a:fld>
            <a:endParaRPr lang="en-US"/>
          </a:p>
        </p:txBody>
      </p:sp>
      <p:grpSp>
        <p:nvGrpSpPr>
          <p:cNvPr id="7" name="Group 6"/>
          <p:cNvGrpSpPr/>
          <p:nvPr/>
        </p:nvGrpSpPr>
        <p:grpSpPr>
          <a:xfrm>
            <a:off x="3657586" y="4104599"/>
            <a:ext cx="3907032" cy="1826410"/>
            <a:chOff x="3657586" y="4104599"/>
            <a:chExt cx="3907032" cy="1826410"/>
          </a:xfrm>
        </p:grpSpPr>
        <p:sp>
          <p:nvSpPr>
            <p:cNvPr id="20" name="Rectangle 19"/>
            <p:cNvSpPr/>
            <p:nvPr/>
          </p:nvSpPr>
          <p:spPr>
            <a:xfrm>
              <a:off x="3657586" y="5143455"/>
              <a:ext cx="3907032" cy="461665"/>
            </a:xfrm>
            <a:prstGeom prst="rect">
              <a:avLst/>
            </a:prstGeom>
          </p:spPr>
          <p:txBody>
            <a:bodyPr wrap="none">
              <a:spAutoFit/>
            </a:bodyPr>
            <a:lstStyle/>
            <a:p>
              <a:r>
                <a:rPr lang="en-US" sz="2400" dirty="0"/>
                <a:t>Papa ate </a:t>
              </a:r>
              <a:r>
                <a:rPr lang="en-US" sz="2400" dirty="0" smtClean="0"/>
                <a:t> a red apple at home</a:t>
              </a:r>
              <a:endParaRPr lang="en-US" sz="2400" dirty="0"/>
            </a:p>
          </p:txBody>
        </p:sp>
        <p:grpSp>
          <p:nvGrpSpPr>
            <p:cNvPr id="21" name="Group 20"/>
            <p:cNvGrpSpPr/>
            <p:nvPr/>
          </p:nvGrpSpPr>
          <p:grpSpPr>
            <a:xfrm>
              <a:off x="3895081" y="4495179"/>
              <a:ext cx="708330" cy="1212419"/>
              <a:chOff x="906879" y="2954066"/>
              <a:chExt cx="1006156" cy="1212419"/>
            </a:xfrm>
          </p:grpSpPr>
          <p:sp>
            <p:nvSpPr>
              <p:cNvPr id="22" name="Circular Arrow 21"/>
              <p:cNvSpPr/>
              <p:nvPr/>
            </p:nvSpPr>
            <p:spPr>
              <a:xfrm flipH="1">
                <a:off x="919676" y="3261477"/>
                <a:ext cx="993359" cy="905008"/>
              </a:xfrm>
              <a:prstGeom prst="circularArrow">
                <a:avLst>
                  <a:gd name="adj1" fmla="val 5203"/>
                  <a:gd name="adj2" fmla="val 1051020"/>
                  <a:gd name="adj3" fmla="val 20487332"/>
                  <a:gd name="adj4" fmla="val 11052786"/>
                  <a:gd name="adj5" fmla="val 952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23" name="Rectangle 22"/>
              <p:cNvSpPr/>
              <p:nvPr/>
            </p:nvSpPr>
            <p:spPr>
              <a:xfrm>
                <a:off x="906879" y="2954066"/>
                <a:ext cx="986399" cy="369332"/>
              </a:xfrm>
              <a:prstGeom prst="rect">
                <a:avLst/>
              </a:prstGeom>
            </p:spPr>
            <p:txBody>
              <a:bodyPr wrap="none">
                <a:spAutoFit/>
              </a:bodyPr>
              <a:lstStyle/>
              <a:p>
                <a:r>
                  <a:rPr lang="en-US" dirty="0" err="1" smtClean="0"/>
                  <a:t>nsubj</a:t>
                </a:r>
                <a:endParaRPr lang="en-US" dirty="0"/>
              </a:p>
            </p:txBody>
          </p:sp>
        </p:grpSp>
        <p:grpSp>
          <p:nvGrpSpPr>
            <p:cNvPr id="24" name="Group 23"/>
            <p:cNvGrpSpPr/>
            <p:nvPr/>
          </p:nvGrpSpPr>
          <p:grpSpPr>
            <a:xfrm flipH="1">
              <a:off x="4593407" y="4104599"/>
              <a:ext cx="1762824" cy="1826410"/>
              <a:chOff x="900163" y="3086261"/>
              <a:chExt cx="1067307" cy="1085413"/>
            </a:xfrm>
          </p:grpSpPr>
          <p:sp>
            <p:nvSpPr>
              <p:cNvPr id="25" name="Circular Arrow 24"/>
              <p:cNvSpPr/>
              <p:nvPr/>
            </p:nvSpPr>
            <p:spPr>
              <a:xfrm rot="21195109" flipH="1">
                <a:off x="900163" y="3266666"/>
                <a:ext cx="1067307" cy="905008"/>
              </a:xfrm>
              <a:prstGeom prst="circularArrow">
                <a:avLst>
                  <a:gd name="adj1" fmla="val 2638"/>
                  <a:gd name="adj2" fmla="val 1051020"/>
                  <a:gd name="adj3" fmla="val 20568510"/>
                  <a:gd name="adj4" fmla="val 10181618"/>
                  <a:gd name="adj5" fmla="val 5796"/>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26" name="Rectangle 25"/>
              <p:cNvSpPr/>
              <p:nvPr/>
            </p:nvSpPr>
            <p:spPr>
              <a:xfrm>
                <a:off x="1193372" y="3086261"/>
                <a:ext cx="366089" cy="219489"/>
              </a:xfrm>
              <a:prstGeom prst="rect">
                <a:avLst/>
              </a:prstGeom>
            </p:spPr>
            <p:txBody>
              <a:bodyPr wrap="none">
                <a:spAutoFit/>
              </a:bodyPr>
              <a:lstStyle/>
              <a:p>
                <a:r>
                  <a:rPr lang="en-US" smtClean="0"/>
                  <a:t>dobj</a:t>
                </a:r>
                <a:endParaRPr lang="en-US" dirty="0"/>
              </a:p>
            </p:txBody>
          </p:sp>
        </p:grpSp>
      </p:grpSp>
      <p:grpSp>
        <p:nvGrpSpPr>
          <p:cNvPr id="11" name="Group 10"/>
          <p:cNvGrpSpPr/>
          <p:nvPr/>
        </p:nvGrpSpPr>
        <p:grpSpPr>
          <a:xfrm>
            <a:off x="648142" y="2150064"/>
            <a:ext cx="2460888" cy="3455057"/>
            <a:chOff x="648142" y="2150064"/>
            <a:chExt cx="2460888" cy="3455057"/>
          </a:xfrm>
        </p:grpSpPr>
        <p:grpSp>
          <p:nvGrpSpPr>
            <p:cNvPr id="9" name="Group 8"/>
            <p:cNvGrpSpPr/>
            <p:nvPr/>
          </p:nvGrpSpPr>
          <p:grpSpPr>
            <a:xfrm>
              <a:off x="648142" y="2150064"/>
              <a:ext cx="2448529" cy="1563656"/>
              <a:chOff x="648142" y="2150064"/>
              <a:chExt cx="2448529" cy="1563656"/>
            </a:xfrm>
          </p:grpSpPr>
          <p:grpSp>
            <p:nvGrpSpPr>
              <p:cNvPr id="3" name="Group 2"/>
              <p:cNvGrpSpPr/>
              <p:nvPr/>
            </p:nvGrpSpPr>
            <p:grpSpPr>
              <a:xfrm>
                <a:off x="732754" y="2150064"/>
                <a:ext cx="2285248" cy="1563656"/>
                <a:chOff x="732754" y="2150064"/>
                <a:chExt cx="2285248" cy="1563656"/>
              </a:xfrm>
            </p:grpSpPr>
            <p:grpSp>
              <p:nvGrpSpPr>
                <p:cNvPr id="47" name="Group 46"/>
                <p:cNvGrpSpPr/>
                <p:nvPr/>
              </p:nvGrpSpPr>
              <p:grpSpPr>
                <a:xfrm>
                  <a:off x="1898004" y="2154490"/>
                  <a:ext cx="1119998" cy="1559229"/>
                  <a:chOff x="1811385" y="2623157"/>
                  <a:chExt cx="1119998" cy="1559229"/>
                </a:xfrm>
                <a:effectLst>
                  <a:outerShdw blurRad="50800" dist="50800" dir="5400000" algn="ctr" rotWithShape="0">
                    <a:srgbClr val="000000"/>
                  </a:outerShdw>
                </a:effectLst>
              </p:grpSpPr>
              <p:sp>
                <p:nvSpPr>
                  <p:cNvPr id="43" name="Rectangle 42"/>
                  <p:cNvSpPr/>
                  <p:nvPr/>
                </p:nvSpPr>
                <p:spPr>
                  <a:xfrm>
                    <a:off x="1939214" y="2623157"/>
                    <a:ext cx="864339" cy="461665"/>
                  </a:xfrm>
                  <a:prstGeom prst="rect">
                    <a:avLst/>
                  </a:prstGeom>
                </p:spPr>
                <p:txBody>
                  <a:bodyPr wrap="none">
                    <a:spAutoFit/>
                  </a:bodyPr>
                  <a:lstStyle/>
                  <a:p>
                    <a:r>
                      <a:rPr lang="en-US" sz="2400" dirty="0" err="1" smtClean="0"/>
                      <a:t>nsubj</a:t>
                    </a:r>
                    <a:endParaRPr lang="en-US" sz="2400" dirty="0"/>
                  </a:p>
                </p:txBody>
              </p:sp>
              <p:sp>
                <p:nvSpPr>
                  <p:cNvPr id="44" name="Circular Arrow 43"/>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solidFill>
                    <a:schemeClr val="l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grpSp>
            <p:grpSp>
              <p:nvGrpSpPr>
                <p:cNvPr id="48" name="Group 47"/>
                <p:cNvGrpSpPr/>
                <p:nvPr/>
              </p:nvGrpSpPr>
              <p:grpSpPr>
                <a:xfrm>
                  <a:off x="732754" y="2150064"/>
                  <a:ext cx="1165250" cy="1563656"/>
                  <a:chOff x="646135" y="2618731"/>
                  <a:chExt cx="1165250" cy="1563656"/>
                </a:xfrm>
              </p:grpSpPr>
              <p:sp>
                <p:nvSpPr>
                  <p:cNvPr id="42" name="Circular Arrow 41"/>
                  <p:cNvSpPr/>
                  <p:nvPr/>
                </p:nvSpPr>
                <p:spPr>
                  <a:xfrm flipH="1">
                    <a:off x="646135" y="2950904"/>
                    <a:ext cx="1165250" cy="1231483"/>
                  </a:xfrm>
                  <a:prstGeom prst="circularArrow">
                    <a:avLst>
                      <a:gd name="adj1" fmla="val 5203"/>
                      <a:gd name="adj2" fmla="val 1051020"/>
                      <a:gd name="adj3" fmla="val 20487332"/>
                      <a:gd name="adj4" fmla="val 11052786"/>
                      <a:gd name="adj5" fmla="val 952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45" name="Rectangle 44"/>
                  <p:cNvSpPr/>
                  <p:nvPr/>
                </p:nvSpPr>
                <p:spPr>
                  <a:xfrm>
                    <a:off x="796590" y="2618731"/>
                    <a:ext cx="864339" cy="461665"/>
                  </a:xfrm>
                  <a:prstGeom prst="rect">
                    <a:avLst/>
                  </a:prstGeom>
                </p:spPr>
                <p:txBody>
                  <a:bodyPr wrap="none">
                    <a:spAutoFit/>
                  </a:bodyPr>
                  <a:lstStyle/>
                  <a:p>
                    <a:r>
                      <a:rPr lang="en-US" sz="2400" dirty="0" err="1" smtClean="0"/>
                      <a:t>nsubj</a:t>
                    </a:r>
                    <a:endParaRPr lang="en-US" sz="2400" dirty="0"/>
                  </a:p>
                </p:txBody>
              </p:sp>
            </p:grpSp>
          </p:grpSp>
          <p:sp>
            <p:nvSpPr>
              <p:cNvPr id="8" name="Rectangle 7"/>
              <p:cNvSpPr/>
              <p:nvPr/>
            </p:nvSpPr>
            <p:spPr>
              <a:xfrm>
                <a:off x="648142" y="3002288"/>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35" name="Rectangle 34"/>
              <p:cNvSpPr/>
              <p:nvPr/>
            </p:nvSpPr>
            <p:spPr>
              <a:xfrm>
                <a:off x="2738881" y="3011356"/>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36" name="Rectangle 35"/>
              <p:cNvSpPr/>
              <p:nvPr/>
            </p:nvSpPr>
            <p:spPr>
              <a:xfrm>
                <a:off x="1852528" y="3011356"/>
                <a:ext cx="327334" cy="400110"/>
              </a:xfrm>
              <a:prstGeom prst="rect">
                <a:avLst/>
              </a:prstGeom>
            </p:spPr>
            <p:txBody>
              <a:bodyPr wrap="none">
                <a:spAutoFit/>
              </a:bodyPr>
              <a:lstStyle/>
              <a:p>
                <a:r>
                  <a:rPr lang="en-US" sz="2000" dirty="0">
                    <a:latin typeface="+mn-lt"/>
                    <a:ea typeface="Abadi MT Condensed Extra Bold" charset="0"/>
                    <a:cs typeface="Abadi MT Condensed Extra Bold" charset="0"/>
                  </a:rPr>
                  <a:t>V</a:t>
                </a:r>
              </a:p>
            </p:txBody>
          </p:sp>
          <p:sp>
            <p:nvSpPr>
              <p:cNvPr id="38" name="Rectangle 37"/>
              <p:cNvSpPr/>
              <p:nvPr/>
            </p:nvSpPr>
            <p:spPr>
              <a:xfrm>
                <a:off x="1610248" y="3006930"/>
                <a:ext cx="327334" cy="400110"/>
              </a:xfrm>
              <a:prstGeom prst="rect">
                <a:avLst/>
              </a:prstGeom>
            </p:spPr>
            <p:txBody>
              <a:bodyPr wrap="none">
                <a:spAutoFit/>
              </a:bodyPr>
              <a:lstStyle/>
              <a:p>
                <a:r>
                  <a:rPr lang="en-US" sz="2000" dirty="0">
                    <a:latin typeface="+mn-lt"/>
                    <a:ea typeface="Abadi MT Condensed Extra Bold" charset="0"/>
                    <a:cs typeface="Abadi MT Condensed Extra Bold" charset="0"/>
                  </a:rPr>
                  <a:t>V</a:t>
                </a:r>
              </a:p>
            </p:txBody>
          </p:sp>
        </p:grpSp>
        <p:grpSp>
          <p:nvGrpSpPr>
            <p:cNvPr id="10" name="Group 9"/>
            <p:cNvGrpSpPr/>
            <p:nvPr/>
          </p:nvGrpSpPr>
          <p:grpSpPr>
            <a:xfrm>
              <a:off x="660501" y="4041465"/>
              <a:ext cx="2448529" cy="1563656"/>
              <a:chOff x="660501" y="4041465"/>
              <a:chExt cx="2448529" cy="1563656"/>
            </a:xfrm>
          </p:grpSpPr>
          <p:grpSp>
            <p:nvGrpSpPr>
              <p:cNvPr id="6" name="Group 5"/>
              <p:cNvGrpSpPr/>
              <p:nvPr/>
            </p:nvGrpSpPr>
            <p:grpSpPr>
              <a:xfrm>
                <a:off x="732754" y="4041465"/>
                <a:ext cx="2285248" cy="1563656"/>
                <a:chOff x="732754" y="4041465"/>
                <a:chExt cx="2285248" cy="1563656"/>
              </a:xfrm>
            </p:grpSpPr>
            <p:grpSp>
              <p:nvGrpSpPr>
                <p:cNvPr id="49" name="Group 48"/>
                <p:cNvGrpSpPr/>
                <p:nvPr/>
              </p:nvGrpSpPr>
              <p:grpSpPr>
                <a:xfrm>
                  <a:off x="1898004" y="4045891"/>
                  <a:ext cx="1119998" cy="1559229"/>
                  <a:chOff x="1811385" y="2623157"/>
                  <a:chExt cx="1119998" cy="1559229"/>
                </a:xfrm>
              </p:grpSpPr>
              <p:sp>
                <p:nvSpPr>
                  <p:cNvPr id="50" name="Rectangle 49"/>
                  <p:cNvSpPr/>
                  <p:nvPr/>
                </p:nvSpPr>
                <p:spPr>
                  <a:xfrm>
                    <a:off x="2010776" y="2623157"/>
                    <a:ext cx="744114" cy="461665"/>
                  </a:xfrm>
                  <a:prstGeom prst="rect">
                    <a:avLst/>
                  </a:prstGeom>
                </p:spPr>
                <p:txBody>
                  <a:bodyPr wrap="none">
                    <a:spAutoFit/>
                  </a:bodyPr>
                  <a:lstStyle/>
                  <a:p>
                    <a:r>
                      <a:rPr lang="en-US" sz="2400" dirty="0" err="1" smtClean="0"/>
                      <a:t>dobj</a:t>
                    </a:r>
                    <a:endParaRPr lang="en-US" sz="2400" dirty="0"/>
                  </a:p>
                </p:txBody>
              </p:sp>
              <p:sp>
                <p:nvSpPr>
                  <p:cNvPr id="51" name="Circular Arrow 50"/>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grpSp>
            <p:grpSp>
              <p:nvGrpSpPr>
                <p:cNvPr id="52" name="Group 51"/>
                <p:cNvGrpSpPr/>
                <p:nvPr/>
              </p:nvGrpSpPr>
              <p:grpSpPr>
                <a:xfrm>
                  <a:off x="732754" y="4041465"/>
                  <a:ext cx="1165250" cy="1563656"/>
                  <a:chOff x="646135" y="2618731"/>
                  <a:chExt cx="1165250" cy="1563656"/>
                </a:xfrm>
              </p:grpSpPr>
              <p:sp>
                <p:nvSpPr>
                  <p:cNvPr id="53" name="Circular Arrow 52"/>
                  <p:cNvSpPr/>
                  <p:nvPr/>
                </p:nvSpPr>
                <p:spPr>
                  <a:xfrm flipH="1">
                    <a:off x="646135" y="2950904"/>
                    <a:ext cx="1165250" cy="1231483"/>
                  </a:xfrm>
                  <a:prstGeom prst="circularArrow">
                    <a:avLst>
                      <a:gd name="adj1" fmla="val 5203"/>
                      <a:gd name="adj2" fmla="val 1051020"/>
                      <a:gd name="adj3" fmla="val 20487332"/>
                      <a:gd name="adj4" fmla="val 11052786"/>
                      <a:gd name="adj5" fmla="val 9527"/>
                    </a:avLst>
                  </a:prstGeom>
                  <a:solidFill>
                    <a:schemeClr val="l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54" name="Rectangle 53"/>
                  <p:cNvSpPr/>
                  <p:nvPr/>
                </p:nvSpPr>
                <p:spPr>
                  <a:xfrm>
                    <a:off x="844297" y="2618731"/>
                    <a:ext cx="744114" cy="461665"/>
                  </a:xfrm>
                  <a:prstGeom prst="rect">
                    <a:avLst/>
                  </a:prstGeom>
                </p:spPr>
                <p:txBody>
                  <a:bodyPr wrap="none">
                    <a:spAutoFit/>
                  </a:bodyPr>
                  <a:lstStyle/>
                  <a:p>
                    <a:r>
                      <a:rPr lang="en-US" sz="2400" dirty="0" err="1" smtClean="0"/>
                      <a:t>dobj</a:t>
                    </a:r>
                    <a:endParaRPr lang="en-US" sz="2400" dirty="0"/>
                  </a:p>
                </p:txBody>
              </p:sp>
            </p:grpSp>
          </p:grpSp>
          <p:sp>
            <p:nvSpPr>
              <p:cNvPr id="39" name="Rectangle 38"/>
              <p:cNvSpPr/>
              <p:nvPr/>
            </p:nvSpPr>
            <p:spPr>
              <a:xfrm>
                <a:off x="660501" y="4883006"/>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40" name="Rectangle 39"/>
              <p:cNvSpPr/>
              <p:nvPr/>
            </p:nvSpPr>
            <p:spPr>
              <a:xfrm>
                <a:off x="2751240" y="4892074"/>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41" name="Rectangle 40"/>
              <p:cNvSpPr/>
              <p:nvPr/>
            </p:nvSpPr>
            <p:spPr>
              <a:xfrm>
                <a:off x="1864887" y="4892074"/>
                <a:ext cx="327334" cy="400110"/>
              </a:xfrm>
              <a:prstGeom prst="rect">
                <a:avLst/>
              </a:prstGeom>
            </p:spPr>
            <p:txBody>
              <a:bodyPr wrap="none">
                <a:spAutoFit/>
              </a:bodyPr>
              <a:lstStyle/>
              <a:p>
                <a:r>
                  <a:rPr lang="en-US" sz="2000" dirty="0">
                    <a:latin typeface="+mn-lt"/>
                    <a:ea typeface="Abadi MT Condensed Extra Bold" charset="0"/>
                    <a:cs typeface="Abadi MT Condensed Extra Bold" charset="0"/>
                  </a:rPr>
                  <a:t>V</a:t>
                </a:r>
              </a:p>
            </p:txBody>
          </p:sp>
          <p:sp>
            <p:nvSpPr>
              <p:cNvPr id="46" name="Rectangle 45"/>
              <p:cNvSpPr/>
              <p:nvPr/>
            </p:nvSpPr>
            <p:spPr>
              <a:xfrm>
                <a:off x="1622607" y="4887648"/>
                <a:ext cx="327334" cy="400110"/>
              </a:xfrm>
              <a:prstGeom prst="rect">
                <a:avLst/>
              </a:prstGeom>
            </p:spPr>
            <p:txBody>
              <a:bodyPr wrap="none">
                <a:spAutoFit/>
              </a:bodyPr>
              <a:lstStyle/>
              <a:p>
                <a:r>
                  <a:rPr lang="en-US" sz="2000" dirty="0">
                    <a:latin typeface="+mn-lt"/>
                    <a:ea typeface="Abadi MT Condensed Extra Bold" charset="0"/>
                    <a:cs typeface="Abadi MT Condensed Extra Bold" charset="0"/>
                  </a:rPr>
                  <a:t>V</a:t>
                </a:r>
              </a:p>
            </p:txBody>
          </p:sp>
        </p:grpSp>
      </p:grpSp>
    </p:spTree>
    <p:extLst>
      <p:ext uri="{BB962C8B-B14F-4D97-AF65-F5344CB8AC3E}">
        <p14:creationId xmlns:p14="http://schemas.microsoft.com/office/powerpoint/2010/main" val="23038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Syntactic T</a:t>
            </a:r>
            <a:r>
              <a:rPr lang="en-US" altLang="zh-CN" dirty="0" smtClean="0"/>
              <a:t>ypology (of English)</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16</a:t>
            </a:fld>
            <a:endParaRPr lang="en-US" dirty="0"/>
          </a:p>
        </p:txBody>
      </p:sp>
      <p:sp>
        <p:nvSpPr>
          <p:cNvPr id="5" name="Rectangle 4"/>
          <p:cNvSpPr/>
          <p:nvPr/>
        </p:nvSpPr>
        <p:spPr>
          <a:xfrm>
            <a:off x="549045" y="1323474"/>
            <a:ext cx="2697918" cy="461665"/>
          </a:xfrm>
          <a:prstGeom prst="rect">
            <a:avLst/>
          </a:prstGeom>
        </p:spPr>
        <p:txBody>
          <a:bodyPr wrap="none">
            <a:spAutoFit/>
          </a:bodyPr>
          <a:lstStyle/>
          <a:p>
            <a:r>
              <a:rPr lang="en-US" sz="2400" dirty="0"/>
              <a:t>Subject-Verb-Object</a:t>
            </a:r>
          </a:p>
        </p:txBody>
      </p:sp>
      <p:sp>
        <p:nvSpPr>
          <p:cNvPr id="31"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tx1">
                    <a:tint val="75000"/>
                  </a:schemeClr>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0E11CC8F-329F-8C41-AC6A-3ECAF67E5476}" type="slidenum">
              <a:rPr lang="en-US" smtClean="0"/>
              <a:pPr>
                <a:defRPr/>
              </a:pPr>
              <a:t>16</a:t>
            </a:fld>
            <a:endParaRPr lang="en-US"/>
          </a:p>
        </p:txBody>
      </p:sp>
      <p:grpSp>
        <p:nvGrpSpPr>
          <p:cNvPr id="47" name="Group 46"/>
          <p:cNvGrpSpPr/>
          <p:nvPr/>
        </p:nvGrpSpPr>
        <p:grpSpPr>
          <a:xfrm>
            <a:off x="1898004" y="2154490"/>
            <a:ext cx="1119998" cy="1559229"/>
            <a:chOff x="1811385" y="2623157"/>
            <a:chExt cx="1119998" cy="1559229"/>
          </a:xfrm>
          <a:effectLst>
            <a:outerShdw blurRad="50800" dist="50800" dir="5400000" algn="ctr" rotWithShape="0">
              <a:srgbClr val="000000"/>
            </a:outerShdw>
          </a:effectLst>
        </p:grpSpPr>
        <p:sp>
          <p:nvSpPr>
            <p:cNvPr id="43" name="Rectangle 42"/>
            <p:cNvSpPr/>
            <p:nvPr/>
          </p:nvSpPr>
          <p:spPr>
            <a:xfrm>
              <a:off x="1939214" y="2623157"/>
              <a:ext cx="864339" cy="461665"/>
            </a:xfrm>
            <a:prstGeom prst="rect">
              <a:avLst/>
            </a:prstGeom>
          </p:spPr>
          <p:txBody>
            <a:bodyPr wrap="none">
              <a:spAutoFit/>
            </a:bodyPr>
            <a:lstStyle/>
            <a:p>
              <a:r>
                <a:rPr lang="en-US" sz="2400" smtClean="0">
                  <a:solidFill>
                    <a:schemeClr val="tx1">
                      <a:alpha val="60000"/>
                    </a:schemeClr>
                  </a:solidFill>
                </a:rPr>
                <a:t>nsubj</a:t>
              </a:r>
              <a:endParaRPr lang="en-US" sz="2400" dirty="0">
                <a:solidFill>
                  <a:schemeClr val="tx1">
                    <a:alpha val="60000"/>
                  </a:schemeClr>
                </a:solidFill>
              </a:endParaRPr>
            </a:p>
          </p:txBody>
        </p:sp>
        <p:sp>
          <p:nvSpPr>
            <p:cNvPr id="44" name="Circular Arrow 43"/>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solidFill>
              <a:schemeClr val="lt1">
                <a:alpha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alpha val="60000"/>
                  </a:schemeClr>
                </a:solidFill>
              </a:endParaRPr>
            </a:p>
          </p:txBody>
        </p:sp>
      </p:grpSp>
      <p:grpSp>
        <p:nvGrpSpPr>
          <p:cNvPr id="48" name="Group 47"/>
          <p:cNvGrpSpPr/>
          <p:nvPr/>
        </p:nvGrpSpPr>
        <p:grpSpPr>
          <a:xfrm>
            <a:off x="732754" y="2150064"/>
            <a:ext cx="1165250" cy="1563656"/>
            <a:chOff x="646135" y="2618731"/>
            <a:chExt cx="1165250" cy="1563656"/>
          </a:xfrm>
        </p:grpSpPr>
        <p:sp>
          <p:nvSpPr>
            <p:cNvPr id="42" name="Circular Arrow 41"/>
            <p:cNvSpPr/>
            <p:nvPr/>
          </p:nvSpPr>
          <p:spPr>
            <a:xfrm flipH="1">
              <a:off x="646135" y="2950904"/>
              <a:ext cx="1165250" cy="1231483"/>
            </a:xfrm>
            <a:prstGeom prst="circularArrow">
              <a:avLst>
                <a:gd name="adj1" fmla="val 5203"/>
                <a:gd name="adj2" fmla="val 1051020"/>
                <a:gd name="adj3" fmla="val 20487332"/>
                <a:gd name="adj4" fmla="val 11052786"/>
                <a:gd name="adj5" fmla="val 952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45" name="Rectangle 44"/>
            <p:cNvSpPr/>
            <p:nvPr/>
          </p:nvSpPr>
          <p:spPr>
            <a:xfrm>
              <a:off x="796590" y="2618731"/>
              <a:ext cx="864339" cy="461665"/>
            </a:xfrm>
            <a:prstGeom prst="rect">
              <a:avLst/>
            </a:prstGeom>
          </p:spPr>
          <p:txBody>
            <a:bodyPr wrap="none">
              <a:spAutoFit/>
            </a:bodyPr>
            <a:lstStyle/>
            <a:p>
              <a:r>
                <a:rPr lang="en-US" sz="2400" dirty="0" err="1" smtClean="0"/>
                <a:t>nsubj</a:t>
              </a:r>
              <a:endParaRPr lang="en-US" sz="2400" dirty="0"/>
            </a:p>
          </p:txBody>
        </p:sp>
      </p:grpSp>
      <p:grpSp>
        <p:nvGrpSpPr>
          <p:cNvPr id="49" name="Group 48"/>
          <p:cNvGrpSpPr/>
          <p:nvPr/>
        </p:nvGrpSpPr>
        <p:grpSpPr>
          <a:xfrm>
            <a:off x="1898004" y="4045891"/>
            <a:ext cx="1119998" cy="1559229"/>
            <a:chOff x="1811385" y="2623157"/>
            <a:chExt cx="1119998" cy="1559229"/>
          </a:xfrm>
        </p:grpSpPr>
        <p:sp>
          <p:nvSpPr>
            <p:cNvPr id="50" name="Rectangle 49"/>
            <p:cNvSpPr/>
            <p:nvPr/>
          </p:nvSpPr>
          <p:spPr>
            <a:xfrm>
              <a:off x="2010776" y="2623157"/>
              <a:ext cx="744114" cy="461665"/>
            </a:xfrm>
            <a:prstGeom prst="rect">
              <a:avLst/>
            </a:prstGeom>
          </p:spPr>
          <p:txBody>
            <a:bodyPr wrap="none">
              <a:spAutoFit/>
            </a:bodyPr>
            <a:lstStyle/>
            <a:p>
              <a:r>
                <a:rPr lang="en-US" sz="2400" smtClean="0"/>
                <a:t>dobj</a:t>
              </a:r>
              <a:endParaRPr lang="en-US" sz="2400" dirty="0"/>
            </a:p>
          </p:txBody>
        </p:sp>
        <p:sp>
          <p:nvSpPr>
            <p:cNvPr id="51" name="Circular Arrow 50"/>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grpSp>
      <p:grpSp>
        <p:nvGrpSpPr>
          <p:cNvPr id="52" name="Group 51"/>
          <p:cNvGrpSpPr/>
          <p:nvPr/>
        </p:nvGrpSpPr>
        <p:grpSpPr>
          <a:xfrm>
            <a:off x="732754" y="4041465"/>
            <a:ext cx="1165250" cy="1563656"/>
            <a:chOff x="646135" y="2618731"/>
            <a:chExt cx="1165250" cy="1563656"/>
          </a:xfrm>
        </p:grpSpPr>
        <p:sp>
          <p:nvSpPr>
            <p:cNvPr id="53" name="Circular Arrow 52"/>
            <p:cNvSpPr/>
            <p:nvPr/>
          </p:nvSpPr>
          <p:spPr>
            <a:xfrm flipH="1">
              <a:off x="646135" y="2950904"/>
              <a:ext cx="1165250" cy="1231483"/>
            </a:xfrm>
            <a:prstGeom prst="circularArrow">
              <a:avLst>
                <a:gd name="adj1" fmla="val 5203"/>
                <a:gd name="adj2" fmla="val 1051020"/>
                <a:gd name="adj3" fmla="val 20487332"/>
                <a:gd name="adj4" fmla="val 11052786"/>
                <a:gd name="adj5" fmla="val 9527"/>
              </a:avLst>
            </a:prstGeom>
            <a:solidFill>
              <a:schemeClr val="lt1">
                <a:alpha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alpha val="20000"/>
                  </a:schemeClr>
                </a:solidFill>
              </a:endParaRPr>
            </a:p>
          </p:txBody>
        </p:sp>
        <p:sp>
          <p:nvSpPr>
            <p:cNvPr id="54" name="Rectangle 53"/>
            <p:cNvSpPr/>
            <p:nvPr/>
          </p:nvSpPr>
          <p:spPr>
            <a:xfrm>
              <a:off x="844297" y="2618731"/>
              <a:ext cx="744114" cy="461665"/>
            </a:xfrm>
            <a:prstGeom prst="rect">
              <a:avLst/>
            </a:prstGeom>
          </p:spPr>
          <p:txBody>
            <a:bodyPr wrap="none">
              <a:spAutoFit/>
            </a:bodyPr>
            <a:lstStyle/>
            <a:p>
              <a:r>
                <a:rPr lang="en-US" sz="2400" dirty="0" err="1" smtClean="0">
                  <a:solidFill>
                    <a:schemeClr val="tx1">
                      <a:alpha val="60000"/>
                    </a:schemeClr>
                  </a:solidFill>
                </a:rPr>
                <a:t>dobj</a:t>
              </a:r>
              <a:endParaRPr lang="en-US" sz="2400" dirty="0">
                <a:solidFill>
                  <a:schemeClr val="tx1">
                    <a:alpha val="60000"/>
                  </a:schemeClr>
                </a:solidFill>
              </a:endParaRPr>
            </a:p>
          </p:txBody>
        </p:sp>
      </p:grpSp>
      <p:sp>
        <p:nvSpPr>
          <p:cNvPr id="56" name="Rectangle 55"/>
          <p:cNvSpPr/>
          <p:nvPr/>
        </p:nvSpPr>
        <p:spPr>
          <a:xfrm>
            <a:off x="2156262" y="3271646"/>
            <a:ext cx="569387" cy="553998"/>
          </a:xfrm>
          <a:prstGeom prst="rect">
            <a:avLst/>
          </a:prstGeom>
        </p:spPr>
        <p:txBody>
          <a:bodyPr wrap="none">
            <a:spAutoFit/>
          </a:bodyPr>
          <a:lstStyle/>
          <a:p>
            <a:pPr fontAlgn="t"/>
            <a:r>
              <a:rPr lang="en-US" sz="3000" dirty="0" smtClean="0">
                <a:solidFill>
                  <a:srgbClr val="FF0000"/>
                </a:solidFill>
                <a:latin typeface="Abadi MT Condensed Extra Bold" charset="0"/>
                <a:ea typeface="Abadi MT Condensed Extra Bold" charset="0"/>
                <a:cs typeface="Abadi MT Condensed Extra Bold" charset="0"/>
              </a:rPr>
              <a:t>✘</a:t>
            </a:r>
            <a:endParaRPr lang="en-US" sz="3000" dirty="0">
              <a:solidFill>
                <a:srgbClr val="FF0000"/>
              </a:solidFill>
              <a:latin typeface="Abadi MT Condensed Extra Bold" charset="0"/>
              <a:ea typeface="Abadi MT Condensed Extra Bold" charset="0"/>
              <a:cs typeface="Abadi MT Condensed Extra Bold" charset="0"/>
            </a:endParaRPr>
          </a:p>
        </p:txBody>
      </p:sp>
      <p:sp>
        <p:nvSpPr>
          <p:cNvPr id="57" name="Rectangle 56"/>
          <p:cNvSpPr/>
          <p:nvPr/>
        </p:nvSpPr>
        <p:spPr>
          <a:xfrm>
            <a:off x="1014268" y="3271646"/>
            <a:ext cx="569387" cy="553998"/>
          </a:xfrm>
          <a:prstGeom prst="rect">
            <a:avLst/>
          </a:prstGeom>
        </p:spPr>
        <p:txBody>
          <a:bodyPr wrap="none">
            <a:spAutoFit/>
          </a:bodyPr>
          <a:lstStyle/>
          <a:p>
            <a:r>
              <a:rPr lang="en-US" sz="3000" dirty="0" smtClean="0">
                <a:solidFill>
                  <a:srgbClr val="32ED75"/>
                </a:solidFill>
                <a:latin typeface="Abadi MT Condensed Extra Bold" charset="0"/>
                <a:ea typeface="Abadi MT Condensed Extra Bold" charset="0"/>
                <a:cs typeface="Abadi MT Condensed Extra Bold" charset="0"/>
              </a:rPr>
              <a:t>✔</a:t>
            </a:r>
            <a:endParaRPr lang="en-US" sz="3000" dirty="0"/>
          </a:p>
        </p:txBody>
      </p:sp>
      <p:sp>
        <p:nvSpPr>
          <p:cNvPr id="59" name="Rectangle 58"/>
          <p:cNvSpPr/>
          <p:nvPr/>
        </p:nvSpPr>
        <p:spPr>
          <a:xfrm>
            <a:off x="2184758" y="5167473"/>
            <a:ext cx="569387" cy="553998"/>
          </a:xfrm>
          <a:prstGeom prst="rect">
            <a:avLst/>
          </a:prstGeom>
        </p:spPr>
        <p:txBody>
          <a:bodyPr wrap="none">
            <a:spAutoFit/>
          </a:bodyPr>
          <a:lstStyle/>
          <a:p>
            <a:r>
              <a:rPr lang="en-US" sz="3000" smtClean="0">
                <a:solidFill>
                  <a:srgbClr val="32ED75"/>
                </a:solidFill>
                <a:latin typeface="Abadi MT Condensed Extra Bold" charset="0"/>
                <a:ea typeface="Abadi MT Condensed Extra Bold" charset="0"/>
                <a:cs typeface="Abadi MT Condensed Extra Bold" charset="0"/>
              </a:rPr>
              <a:t>✔</a:t>
            </a:r>
            <a:endParaRPr lang="en-US" sz="3000" dirty="0"/>
          </a:p>
        </p:txBody>
      </p:sp>
      <p:sp>
        <p:nvSpPr>
          <p:cNvPr id="60" name="Rectangle 59"/>
          <p:cNvSpPr/>
          <p:nvPr/>
        </p:nvSpPr>
        <p:spPr>
          <a:xfrm>
            <a:off x="1014268" y="5201930"/>
            <a:ext cx="569387" cy="553998"/>
          </a:xfrm>
          <a:prstGeom prst="rect">
            <a:avLst/>
          </a:prstGeom>
        </p:spPr>
        <p:txBody>
          <a:bodyPr wrap="none">
            <a:spAutoFit/>
          </a:bodyPr>
          <a:lstStyle/>
          <a:p>
            <a:pPr fontAlgn="t"/>
            <a:r>
              <a:rPr lang="en-US" sz="3000" dirty="0" smtClean="0">
                <a:solidFill>
                  <a:srgbClr val="FF0000"/>
                </a:solidFill>
                <a:latin typeface="Abadi MT Condensed Extra Bold" charset="0"/>
                <a:ea typeface="Abadi MT Condensed Extra Bold" charset="0"/>
                <a:cs typeface="Abadi MT Condensed Extra Bold" charset="0"/>
              </a:rPr>
              <a:t>✘</a:t>
            </a:r>
            <a:endParaRPr lang="en-US" sz="3000" dirty="0">
              <a:solidFill>
                <a:srgbClr val="FF0000"/>
              </a:solidFill>
              <a:latin typeface="Abadi MT Condensed Extra Bold" charset="0"/>
              <a:ea typeface="Abadi MT Condensed Extra Bold" charset="0"/>
              <a:cs typeface="Abadi MT Condensed Extra Bold" charset="0"/>
            </a:endParaRPr>
          </a:p>
        </p:txBody>
      </p:sp>
      <p:sp>
        <p:nvSpPr>
          <p:cNvPr id="83" name="Rectangle 82"/>
          <p:cNvSpPr/>
          <p:nvPr/>
        </p:nvSpPr>
        <p:spPr>
          <a:xfrm>
            <a:off x="3657586" y="5143455"/>
            <a:ext cx="3907032" cy="461665"/>
          </a:xfrm>
          <a:prstGeom prst="rect">
            <a:avLst/>
          </a:prstGeom>
        </p:spPr>
        <p:txBody>
          <a:bodyPr wrap="none">
            <a:spAutoFit/>
          </a:bodyPr>
          <a:lstStyle/>
          <a:p>
            <a:r>
              <a:rPr lang="en-US" sz="2400" dirty="0"/>
              <a:t>Papa ate </a:t>
            </a:r>
            <a:r>
              <a:rPr lang="en-US" sz="2400" dirty="0" smtClean="0"/>
              <a:t> a red apple at home</a:t>
            </a:r>
            <a:endParaRPr lang="en-US" sz="2400" dirty="0"/>
          </a:p>
        </p:txBody>
      </p:sp>
      <p:grpSp>
        <p:nvGrpSpPr>
          <p:cNvPr id="88" name="Group 87"/>
          <p:cNvGrpSpPr/>
          <p:nvPr/>
        </p:nvGrpSpPr>
        <p:grpSpPr>
          <a:xfrm>
            <a:off x="3895081" y="4495179"/>
            <a:ext cx="708330" cy="1212419"/>
            <a:chOff x="906879" y="2954066"/>
            <a:chExt cx="1006156" cy="1212419"/>
          </a:xfrm>
        </p:grpSpPr>
        <p:sp>
          <p:nvSpPr>
            <p:cNvPr id="89" name="Circular Arrow 88"/>
            <p:cNvSpPr/>
            <p:nvPr/>
          </p:nvSpPr>
          <p:spPr>
            <a:xfrm flipH="1">
              <a:off x="919676" y="3261477"/>
              <a:ext cx="993359" cy="905008"/>
            </a:xfrm>
            <a:prstGeom prst="circularArrow">
              <a:avLst>
                <a:gd name="adj1" fmla="val 5203"/>
                <a:gd name="adj2" fmla="val 1051020"/>
                <a:gd name="adj3" fmla="val 20487332"/>
                <a:gd name="adj4" fmla="val 11052786"/>
                <a:gd name="adj5" fmla="val 952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90" name="Rectangle 89"/>
            <p:cNvSpPr/>
            <p:nvPr/>
          </p:nvSpPr>
          <p:spPr>
            <a:xfrm>
              <a:off x="906879" y="2954066"/>
              <a:ext cx="986399" cy="369332"/>
            </a:xfrm>
            <a:prstGeom prst="rect">
              <a:avLst/>
            </a:prstGeom>
          </p:spPr>
          <p:txBody>
            <a:bodyPr wrap="none">
              <a:spAutoFit/>
            </a:bodyPr>
            <a:lstStyle/>
            <a:p>
              <a:r>
                <a:rPr lang="en-US" dirty="0" err="1" smtClean="0"/>
                <a:t>nsubj</a:t>
              </a:r>
              <a:endParaRPr lang="en-US" dirty="0"/>
            </a:p>
          </p:txBody>
        </p:sp>
      </p:grpSp>
      <p:grpSp>
        <p:nvGrpSpPr>
          <p:cNvPr id="91" name="Group 90"/>
          <p:cNvGrpSpPr/>
          <p:nvPr/>
        </p:nvGrpSpPr>
        <p:grpSpPr>
          <a:xfrm flipH="1">
            <a:off x="4593407" y="4104599"/>
            <a:ext cx="1762824" cy="1826410"/>
            <a:chOff x="900163" y="3086261"/>
            <a:chExt cx="1067307" cy="1085413"/>
          </a:xfrm>
        </p:grpSpPr>
        <p:sp>
          <p:nvSpPr>
            <p:cNvPr id="92" name="Circular Arrow 91"/>
            <p:cNvSpPr/>
            <p:nvPr/>
          </p:nvSpPr>
          <p:spPr>
            <a:xfrm rot="21195109" flipH="1">
              <a:off x="900163" y="3266666"/>
              <a:ext cx="1067307" cy="905008"/>
            </a:xfrm>
            <a:prstGeom prst="circularArrow">
              <a:avLst>
                <a:gd name="adj1" fmla="val 2638"/>
                <a:gd name="adj2" fmla="val 1051020"/>
                <a:gd name="adj3" fmla="val 20568510"/>
                <a:gd name="adj4" fmla="val 10181618"/>
                <a:gd name="adj5" fmla="val 5796"/>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93" name="Rectangle 92"/>
            <p:cNvSpPr/>
            <p:nvPr/>
          </p:nvSpPr>
          <p:spPr>
            <a:xfrm>
              <a:off x="1193372" y="3086261"/>
              <a:ext cx="366089" cy="219489"/>
            </a:xfrm>
            <a:prstGeom prst="rect">
              <a:avLst/>
            </a:prstGeom>
          </p:spPr>
          <p:txBody>
            <a:bodyPr wrap="none">
              <a:spAutoFit/>
            </a:bodyPr>
            <a:lstStyle/>
            <a:p>
              <a:r>
                <a:rPr lang="en-US" smtClean="0"/>
                <a:t>dobj</a:t>
              </a:r>
              <a:endParaRPr lang="en-US" dirty="0"/>
            </a:p>
          </p:txBody>
        </p:sp>
      </p:grpSp>
      <p:grpSp>
        <p:nvGrpSpPr>
          <p:cNvPr id="94" name="Group 93"/>
          <p:cNvGrpSpPr/>
          <p:nvPr/>
        </p:nvGrpSpPr>
        <p:grpSpPr>
          <a:xfrm>
            <a:off x="5343545" y="4576017"/>
            <a:ext cx="723275" cy="1156761"/>
            <a:chOff x="861703" y="3009724"/>
            <a:chExt cx="1027385" cy="1156761"/>
          </a:xfrm>
        </p:grpSpPr>
        <p:sp>
          <p:nvSpPr>
            <p:cNvPr id="95" name="Circular Arrow 94"/>
            <p:cNvSpPr/>
            <p:nvPr/>
          </p:nvSpPr>
          <p:spPr>
            <a:xfrm flipH="1">
              <a:off x="874500" y="3261477"/>
              <a:ext cx="993359" cy="905008"/>
            </a:xfrm>
            <a:prstGeom prst="circularArrow">
              <a:avLst>
                <a:gd name="adj1" fmla="val 5203"/>
                <a:gd name="adj2" fmla="val 1051020"/>
                <a:gd name="adj3" fmla="val 20487332"/>
                <a:gd name="adj4" fmla="val 11052786"/>
                <a:gd name="adj5" fmla="val 952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96" name="Rectangle 95"/>
            <p:cNvSpPr/>
            <p:nvPr/>
          </p:nvSpPr>
          <p:spPr>
            <a:xfrm>
              <a:off x="861703" y="3009724"/>
              <a:ext cx="1027385" cy="369332"/>
            </a:xfrm>
            <a:prstGeom prst="rect">
              <a:avLst/>
            </a:prstGeom>
          </p:spPr>
          <p:txBody>
            <a:bodyPr wrap="none">
              <a:spAutoFit/>
            </a:bodyPr>
            <a:lstStyle/>
            <a:p>
              <a:r>
                <a:rPr lang="en-US" dirty="0" err="1" smtClean="0"/>
                <a:t>amod</a:t>
              </a:r>
              <a:endParaRPr lang="en-US" dirty="0"/>
            </a:p>
          </p:txBody>
        </p:sp>
      </p:grpSp>
      <p:grpSp>
        <p:nvGrpSpPr>
          <p:cNvPr id="97" name="Group 96"/>
          <p:cNvGrpSpPr/>
          <p:nvPr/>
        </p:nvGrpSpPr>
        <p:grpSpPr>
          <a:xfrm>
            <a:off x="6689697" y="4505781"/>
            <a:ext cx="699321" cy="1172663"/>
            <a:chOff x="919676" y="2993822"/>
            <a:chExt cx="993359" cy="1172663"/>
          </a:xfrm>
        </p:grpSpPr>
        <p:sp>
          <p:nvSpPr>
            <p:cNvPr id="98" name="Circular Arrow 97"/>
            <p:cNvSpPr/>
            <p:nvPr/>
          </p:nvSpPr>
          <p:spPr>
            <a:xfrm flipH="1">
              <a:off x="919676" y="3261477"/>
              <a:ext cx="993359" cy="905008"/>
            </a:xfrm>
            <a:prstGeom prst="circularArrow">
              <a:avLst>
                <a:gd name="adj1" fmla="val 5203"/>
                <a:gd name="adj2" fmla="val 1051020"/>
                <a:gd name="adj3" fmla="val 20487332"/>
                <a:gd name="adj4" fmla="val 11052786"/>
                <a:gd name="adj5" fmla="val 952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99" name="Rectangle 98"/>
            <p:cNvSpPr/>
            <p:nvPr/>
          </p:nvSpPr>
          <p:spPr>
            <a:xfrm>
              <a:off x="974644" y="2993822"/>
              <a:ext cx="847138" cy="369332"/>
            </a:xfrm>
            <a:prstGeom prst="rect">
              <a:avLst/>
            </a:prstGeom>
          </p:spPr>
          <p:txBody>
            <a:bodyPr wrap="none">
              <a:spAutoFit/>
            </a:bodyPr>
            <a:lstStyle/>
            <a:p>
              <a:r>
                <a:rPr lang="en-US" smtClean="0"/>
                <a:t>case</a:t>
              </a:r>
              <a:endParaRPr lang="en-US" dirty="0"/>
            </a:p>
          </p:txBody>
        </p:sp>
      </p:grpSp>
      <p:sp>
        <p:nvSpPr>
          <p:cNvPr id="58" name="Rectangle 57"/>
          <p:cNvSpPr/>
          <p:nvPr/>
        </p:nvSpPr>
        <p:spPr>
          <a:xfrm>
            <a:off x="660501" y="4883006"/>
            <a:ext cx="357790" cy="400110"/>
          </a:xfrm>
          <a:prstGeom prst="rect">
            <a:avLst/>
          </a:prstGeom>
        </p:spPr>
        <p:txBody>
          <a:bodyPr wrap="none">
            <a:spAutoFit/>
          </a:bodyPr>
          <a:lstStyle/>
          <a:p>
            <a:r>
              <a:rPr lang="en-US" sz="2000" dirty="0" smtClean="0">
                <a:solidFill>
                  <a:schemeClr val="tx1">
                    <a:alpha val="60000"/>
                  </a:schemeClr>
                </a:solidFill>
                <a:latin typeface="+mn-lt"/>
                <a:ea typeface="Abadi MT Condensed Extra Bold" charset="0"/>
                <a:cs typeface="Abadi MT Condensed Extra Bold" charset="0"/>
              </a:rPr>
              <a:t>N</a:t>
            </a:r>
            <a:endParaRPr lang="en-US" sz="2000" dirty="0">
              <a:solidFill>
                <a:schemeClr val="tx1">
                  <a:alpha val="60000"/>
                </a:schemeClr>
              </a:solidFill>
              <a:latin typeface="+mn-lt"/>
              <a:ea typeface="Abadi MT Condensed Extra Bold" charset="0"/>
              <a:cs typeface="Abadi MT Condensed Extra Bold" charset="0"/>
            </a:endParaRPr>
          </a:p>
        </p:txBody>
      </p:sp>
      <p:sp>
        <p:nvSpPr>
          <p:cNvPr id="84" name="Rectangle 83"/>
          <p:cNvSpPr/>
          <p:nvPr/>
        </p:nvSpPr>
        <p:spPr>
          <a:xfrm>
            <a:off x="2751240" y="4892074"/>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85" name="Rectangle 84"/>
          <p:cNvSpPr/>
          <p:nvPr/>
        </p:nvSpPr>
        <p:spPr>
          <a:xfrm>
            <a:off x="1864887" y="4892074"/>
            <a:ext cx="327334" cy="400110"/>
          </a:xfrm>
          <a:prstGeom prst="rect">
            <a:avLst/>
          </a:prstGeom>
        </p:spPr>
        <p:txBody>
          <a:bodyPr wrap="none">
            <a:spAutoFit/>
          </a:bodyPr>
          <a:lstStyle/>
          <a:p>
            <a:r>
              <a:rPr lang="en-US" sz="2000" dirty="0">
                <a:latin typeface="+mn-lt"/>
                <a:ea typeface="Abadi MT Condensed Extra Bold" charset="0"/>
                <a:cs typeface="Abadi MT Condensed Extra Bold" charset="0"/>
              </a:rPr>
              <a:t>V</a:t>
            </a:r>
          </a:p>
        </p:txBody>
      </p:sp>
      <p:sp>
        <p:nvSpPr>
          <p:cNvPr id="86" name="Rectangle 85"/>
          <p:cNvSpPr/>
          <p:nvPr/>
        </p:nvSpPr>
        <p:spPr>
          <a:xfrm>
            <a:off x="1622607" y="4887648"/>
            <a:ext cx="327334" cy="400110"/>
          </a:xfrm>
          <a:prstGeom prst="rect">
            <a:avLst/>
          </a:prstGeom>
        </p:spPr>
        <p:txBody>
          <a:bodyPr wrap="none">
            <a:spAutoFit/>
          </a:bodyPr>
          <a:lstStyle/>
          <a:p>
            <a:r>
              <a:rPr lang="en-US" sz="2000" dirty="0">
                <a:solidFill>
                  <a:schemeClr val="tx1">
                    <a:alpha val="60000"/>
                  </a:schemeClr>
                </a:solidFill>
                <a:latin typeface="+mn-lt"/>
                <a:ea typeface="Abadi MT Condensed Extra Bold" charset="0"/>
                <a:cs typeface="Abadi MT Condensed Extra Bold" charset="0"/>
              </a:rPr>
              <a:t>V</a:t>
            </a:r>
          </a:p>
        </p:txBody>
      </p:sp>
      <p:sp>
        <p:nvSpPr>
          <p:cNvPr id="103" name="Rectangle 102"/>
          <p:cNvSpPr/>
          <p:nvPr/>
        </p:nvSpPr>
        <p:spPr>
          <a:xfrm>
            <a:off x="648142" y="3002288"/>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104" name="Rectangle 103"/>
          <p:cNvSpPr/>
          <p:nvPr/>
        </p:nvSpPr>
        <p:spPr>
          <a:xfrm>
            <a:off x="2738881" y="3011356"/>
            <a:ext cx="357790" cy="400110"/>
          </a:xfrm>
          <a:prstGeom prst="rect">
            <a:avLst/>
          </a:prstGeom>
        </p:spPr>
        <p:txBody>
          <a:bodyPr wrap="none">
            <a:spAutoFit/>
          </a:bodyPr>
          <a:lstStyle/>
          <a:p>
            <a:r>
              <a:rPr lang="en-US" sz="2000" dirty="0" smtClean="0">
                <a:solidFill>
                  <a:schemeClr val="tx1">
                    <a:alpha val="60000"/>
                  </a:schemeClr>
                </a:solidFill>
                <a:latin typeface="+mn-lt"/>
                <a:ea typeface="Abadi MT Condensed Extra Bold" charset="0"/>
                <a:cs typeface="Abadi MT Condensed Extra Bold" charset="0"/>
              </a:rPr>
              <a:t>N</a:t>
            </a:r>
            <a:endParaRPr lang="en-US" sz="2000" dirty="0">
              <a:solidFill>
                <a:schemeClr val="tx1">
                  <a:alpha val="60000"/>
                </a:schemeClr>
              </a:solidFill>
              <a:latin typeface="+mn-lt"/>
              <a:ea typeface="Abadi MT Condensed Extra Bold" charset="0"/>
              <a:cs typeface="Abadi MT Condensed Extra Bold" charset="0"/>
            </a:endParaRPr>
          </a:p>
        </p:txBody>
      </p:sp>
      <p:sp>
        <p:nvSpPr>
          <p:cNvPr id="105" name="Rectangle 104"/>
          <p:cNvSpPr/>
          <p:nvPr/>
        </p:nvSpPr>
        <p:spPr>
          <a:xfrm>
            <a:off x="1852528" y="3011356"/>
            <a:ext cx="327334" cy="400110"/>
          </a:xfrm>
          <a:prstGeom prst="rect">
            <a:avLst/>
          </a:prstGeom>
        </p:spPr>
        <p:txBody>
          <a:bodyPr wrap="none">
            <a:spAutoFit/>
          </a:bodyPr>
          <a:lstStyle/>
          <a:p>
            <a:r>
              <a:rPr lang="en-US" sz="2000" dirty="0">
                <a:solidFill>
                  <a:schemeClr val="tx1">
                    <a:alpha val="60000"/>
                  </a:schemeClr>
                </a:solidFill>
                <a:latin typeface="+mn-lt"/>
                <a:ea typeface="Abadi MT Condensed Extra Bold" charset="0"/>
                <a:cs typeface="Abadi MT Condensed Extra Bold" charset="0"/>
              </a:rPr>
              <a:t>V</a:t>
            </a:r>
          </a:p>
        </p:txBody>
      </p:sp>
      <p:sp>
        <p:nvSpPr>
          <p:cNvPr id="106" name="Rectangle 105"/>
          <p:cNvSpPr/>
          <p:nvPr/>
        </p:nvSpPr>
        <p:spPr>
          <a:xfrm>
            <a:off x="1610248" y="3006930"/>
            <a:ext cx="327334" cy="400110"/>
          </a:xfrm>
          <a:prstGeom prst="rect">
            <a:avLst/>
          </a:prstGeom>
        </p:spPr>
        <p:txBody>
          <a:bodyPr wrap="none">
            <a:spAutoFit/>
          </a:bodyPr>
          <a:lstStyle/>
          <a:p>
            <a:r>
              <a:rPr lang="en-US" sz="2000" dirty="0">
                <a:latin typeface="+mn-lt"/>
                <a:ea typeface="Abadi MT Condensed Extra Bold" charset="0"/>
                <a:cs typeface="Abadi MT Condensed Extra Bold" charset="0"/>
              </a:rPr>
              <a:t>V</a:t>
            </a:r>
          </a:p>
        </p:txBody>
      </p:sp>
      <p:grpSp>
        <p:nvGrpSpPr>
          <p:cNvPr id="3" name="Group 2"/>
          <p:cNvGrpSpPr/>
          <p:nvPr/>
        </p:nvGrpSpPr>
        <p:grpSpPr>
          <a:xfrm>
            <a:off x="3458992" y="1317760"/>
            <a:ext cx="2703700" cy="2507884"/>
            <a:chOff x="3458992" y="1317760"/>
            <a:chExt cx="2703700" cy="2507884"/>
          </a:xfrm>
        </p:grpSpPr>
        <p:grpSp>
          <p:nvGrpSpPr>
            <p:cNvPr id="81" name="Group 80"/>
            <p:cNvGrpSpPr/>
            <p:nvPr/>
          </p:nvGrpSpPr>
          <p:grpSpPr>
            <a:xfrm>
              <a:off x="3657586" y="1317760"/>
              <a:ext cx="2285248" cy="2507884"/>
              <a:chOff x="3657586" y="1317760"/>
              <a:chExt cx="2285248" cy="2507884"/>
            </a:xfrm>
          </p:grpSpPr>
          <p:grpSp>
            <p:nvGrpSpPr>
              <p:cNvPr id="79" name="Group 78"/>
              <p:cNvGrpSpPr/>
              <p:nvPr/>
            </p:nvGrpSpPr>
            <p:grpSpPr>
              <a:xfrm>
                <a:off x="3657586" y="1317760"/>
                <a:ext cx="2285248" cy="2391534"/>
                <a:chOff x="3657586" y="1317760"/>
                <a:chExt cx="2285248" cy="2391534"/>
              </a:xfrm>
            </p:grpSpPr>
            <p:sp>
              <p:nvSpPr>
                <p:cNvPr id="61" name="Rectangle 60"/>
                <p:cNvSpPr/>
                <p:nvPr/>
              </p:nvSpPr>
              <p:spPr>
                <a:xfrm>
                  <a:off x="3855748" y="1317760"/>
                  <a:ext cx="1830181" cy="461665"/>
                </a:xfrm>
                <a:prstGeom prst="rect">
                  <a:avLst/>
                </a:prstGeom>
              </p:spPr>
              <p:txBody>
                <a:bodyPr wrap="none">
                  <a:spAutoFit/>
                </a:bodyPr>
                <a:lstStyle/>
                <a:p>
                  <a:r>
                    <a:rPr lang="en-US" sz="2400" dirty="0" smtClean="0"/>
                    <a:t>Prepositional</a:t>
                  </a:r>
                  <a:endParaRPr lang="en-US" sz="2400" dirty="0"/>
                </a:p>
              </p:txBody>
            </p:sp>
            <p:grpSp>
              <p:nvGrpSpPr>
                <p:cNvPr id="62" name="Group 61"/>
                <p:cNvGrpSpPr/>
                <p:nvPr/>
              </p:nvGrpSpPr>
              <p:grpSpPr>
                <a:xfrm>
                  <a:off x="4822836" y="2150064"/>
                  <a:ext cx="1119998" cy="1559229"/>
                  <a:chOff x="1811385" y="2623157"/>
                  <a:chExt cx="1119998" cy="1559229"/>
                </a:xfrm>
                <a:effectLst>
                  <a:outerShdw blurRad="50800" dist="50800" dir="5400000" algn="ctr" rotWithShape="0">
                    <a:srgbClr val="000000"/>
                  </a:outerShdw>
                </a:effectLst>
              </p:grpSpPr>
              <p:sp>
                <p:nvSpPr>
                  <p:cNvPr id="63" name="Rectangle 62"/>
                  <p:cNvSpPr/>
                  <p:nvPr/>
                </p:nvSpPr>
                <p:spPr>
                  <a:xfrm>
                    <a:off x="2018728" y="2623157"/>
                    <a:ext cx="733662" cy="461665"/>
                  </a:xfrm>
                  <a:prstGeom prst="rect">
                    <a:avLst/>
                  </a:prstGeom>
                </p:spPr>
                <p:txBody>
                  <a:bodyPr wrap="none">
                    <a:spAutoFit/>
                  </a:bodyPr>
                  <a:lstStyle/>
                  <a:p>
                    <a:r>
                      <a:rPr lang="en-US" sz="2400" dirty="0" smtClean="0">
                        <a:solidFill>
                          <a:schemeClr val="tx1">
                            <a:alpha val="60000"/>
                          </a:schemeClr>
                        </a:solidFill>
                      </a:rPr>
                      <a:t>case</a:t>
                    </a:r>
                    <a:endParaRPr lang="en-US" sz="2400" dirty="0">
                      <a:solidFill>
                        <a:schemeClr val="tx1">
                          <a:alpha val="60000"/>
                        </a:schemeClr>
                      </a:solidFill>
                    </a:endParaRPr>
                  </a:p>
                </p:txBody>
              </p:sp>
              <p:sp>
                <p:nvSpPr>
                  <p:cNvPr id="64" name="Circular Arrow 63"/>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solidFill>
                    <a:schemeClr val="lt1">
                      <a:alpha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alpha val="60000"/>
                        </a:schemeClr>
                      </a:solidFill>
                    </a:endParaRPr>
                  </a:p>
                </p:txBody>
              </p:sp>
            </p:grpSp>
            <p:grpSp>
              <p:nvGrpSpPr>
                <p:cNvPr id="65" name="Group 64"/>
                <p:cNvGrpSpPr/>
                <p:nvPr/>
              </p:nvGrpSpPr>
              <p:grpSpPr>
                <a:xfrm>
                  <a:off x="3657586" y="2145638"/>
                  <a:ext cx="1165250" cy="1563656"/>
                  <a:chOff x="646135" y="2618731"/>
                  <a:chExt cx="1165250" cy="1563656"/>
                </a:xfrm>
              </p:grpSpPr>
              <p:sp>
                <p:nvSpPr>
                  <p:cNvPr id="66" name="Circular Arrow 65"/>
                  <p:cNvSpPr/>
                  <p:nvPr/>
                </p:nvSpPr>
                <p:spPr>
                  <a:xfrm flipH="1">
                    <a:off x="646135" y="2950904"/>
                    <a:ext cx="1165250" cy="1231483"/>
                  </a:xfrm>
                  <a:prstGeom prst="circularArrow">
                    <a:avLst>
                      <a:gd name="adj1" fmla="val 5203"/>
                      <a:gd name="adj2" fmla="val 1051020"/>
                      <a:gd name="adj3" fmla="val 20487332"/>
                      <a:gd name="adj4" fmla="val 11052786"/>
                      <a:gd name="adj5" fmla="val 952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67" name="Rectangle 66"/>
                  <p:cNvSpPr/>
                  <p:nvPr/>
                </p:nvSpPr>
                <p:spPr>
                  <a:xfrm>
                    <a:off x="844297" y="2618731"/>
                    <a:ext cx="733662" cy="461665"/>
                  </a:xfrm>
                  <a:prstGeom prst="rect">
                    <a:avLst/>
                  </a:prstGeom>
                </p:spPr>
                <p:txBody>
                  <a:bodyPr wrap="none">
                    <a:spAutoFit/>
                  </a:bodyPr>
                  <a:lstStyle/>
                  <a:p>
                    <a:r>
                      <a:rPr lang="en-US" sz="2400" dirty="0" smtClean="0"/>
                      <a:t>case</a:t>
                    </a:r>
                    <a:endParaRPr lang="en-US" sz="2400" dirty="0"/>
                  </a:p>
                </p:txBody>
              </p:sp>
            </p:grpSp>
          </p:grpSp>
          <p:sp>
            <p:nvSpPr>
              <p:cNvPr id="68" name="Rectangle 67"/>
              <p:cNvSpPr/>
              <p:nvPr/>
            </p:nvSpPr>
            <p:spPr>
              <a:xfrm>
                <a:off x="5112316" y="3271646"/>
                <a:ext cx="569387" cy="553998"/>
              </a:xfrm>
              <a:prstGeom prst="rect">
                <a:avLst/>
              </a:prstGeom>
            </p:spPr>
            <p:txBody>
              <a:bodyPr wrap="none">
                <a:spAutoFit/>
              </a:bodyPr>
              <a:lstStyle/>
              <a:p>
                <a:pPr fontAlgn="t"/>
                <a:r>
                  <a:rPr lang="en-US" sz="3000" dirty="0" smtClean="0">
                    <a:solidFill>
                      <a:srgbClr val="FF0000"/>
                    </a:solidFill>
                    <a:latin typeface="Abadi MT Condensed Extra Bold" charset="0"/>
                    <a:ea typeface="Abadi MT Condensed Extra Bold" charset="0"/>
                    <a:cs typeface="Abadi MT Condensed Extra Bold" charset="0"/>
                  </a:rPr>
                  <a:t>✘</a:t>
                </a:r>
                <a:endParaRPr lang="en-US" sz="3000" dirty="0">
                  <a:solidFill>
                    <a:srgbClr val="FF0000"/>
                  </a:solidFill>
                  <a:latin typeface="Abadi MT Condensed Extra Bold" charset="0"/>
                  <a:ea typeface="Abadi MT Condensed Extra Bold" charset="0"/>
                  <a:cs typeface="Abadi MT Condensed Extra Bold" charset="0"/>
                </a:endParaRPr>
              </a:p>
            </p:txBody>
          </p:sp>
          <p:sp>
            <p:nvSpPr>
              <p:cNvPr id="69" name="Rectangle 68"/>
              <p:cNvSpPr/>
              <p:nvPr/>
            </p:nvSpPr>
            <p:spPr>
              <a:xfrm>
                <a:off x="3890899" y="3271646"/>
                <a:ext cx="569387" cy="553998"/>
              </a:xfrm>
              <a:prstGeom prst="rect">
                <a:avLst/>
              </a:prstGeom>
            </p:spPr>
            <p:txBody>
              <a:bodyPr wrap="none">
                <a:spAutoFit/>
              </a:bodyPr>
              <a:lstStyle/>
              <a:p>
                <a:r>
                  <a:rPr lang="en-US" sz="3000" dirty="0" smtClean="0">
                    <a:solidFill>
                      <a:srgbClr val="32ED75"/>
                    </a:solidFill>
                    <a:latin typeface="Abadi MT Condensed Extra Bold" charset="0"/>
                    <a:ea typeface="Abadi MT Condensed Extra Bold" charset="0"/>
                    <a:cs typeface="Abadi MT Condensed Extra Bold" charset="0"/>
                  </a:rPr>
                  <a:t>✔</a:t>
                </a:r>
                <a:endParaRPr lang="en-US" sz="3000" dirty="0"/>
              </a:p>
            </p:txBody>
          </p:sp>
        </p:grpSp>
        <p:sp>
          <p:nvSpPr>
            <p:cNvPr id="107" name="Rectangle 106"/>
            <p:cNvSpPr/>
            <p:nvPr/>
          </p:nvSpPr>
          <p:spPr>
            <a:xfrm>
              <a:off x="3458992" y="2998753"/>
              <a:ext cx="649537"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ADP</a:t>
              </a:r>
              <a:endParaRPr lang="en-US" sz="2000" dirty="0">
                <a:latin typeface="+mn-lt"/>
                <a:ea typeface="Abadi MT Condensed Extra Bold" charset="0"/>
                <a:cs typeface="Abadi MT Condensed Extra Bold" charset="0"/>
              </a:endParaRPr>
            </a:p>
          </p:txBody>
        </p:sp>
        <p:sp>
          <p:nvSpPr>
            <p:cNvPr id="108" name="Rectangle 107"/>
            <p:cNvSpPr/>
            <p:nvPr/>
          </p:nvSpPr>
          <p:spPr>
            <a:xfrm>
              <a:off x="5513155" y="3007821"/>
              <a:ext cx="649537" cy="400110"/>
            </a:xfrm>
            <a:prstGeom prst="rect">
              <a:avLst/>
            </a:prstGeom>
          </p:spPr>
          <p:txBody>
            <a:bodyPr wrap="none">
              <a:spAutoFit/>
            </a:bodyPr>
            <a:lstStyle/>
            <a:p>
              <a:r>
                <a:rPr lang="en-US" sz="2000" smtClean="0">
                  <a:solidFill>
                    <a:schemeClr val="tx1">
                      <a:alpha val="60000"/>
                    </a:schemeClr>
                  </a:solidFill>
                  <a:latin typeface="+mn-lt"/>
                  <a:ea typeface="Abadi MT Condensed Extra Bold" charset="0"/>
                  <a:cs typeface="Abadi MT Condensed Extra Bold" charset="0"/>
                </a:rPr>
                <a:t>ADP</a:t>
              </a:r>
              <a:endParaRPr lang="en-US" sz="2000" dirty="0">
                <a:solidFill>
                  <a:schemeClr val="tx1">
                    <a:alpha val="60000"/>
                  </a:schemeClr>
                </a:solidFill>
                <a:latin typeface="+mn-lt"/>
                <a:ea typeface="Abadi MT Condensed Extra Bold" charset="0"/>
                <a:cs typeface="Abadi MT Condensed Extra Bold" charset="0"/>
              </a:endParaRPr>
            </a:p>
          </p:txBody>
        </p:sp>
        <p:sp>
          <p:nvSpPr>
            <p:cNvPr id="109" name="Rectangle 108"/>
            <p:cNvSpPr/>
            <p:nvPr/>
          </p:nvSpPr>
          <p:spPr>
            <a:xfrm>
              <a:off x="4763962" y="3007821"/>
              <a:ext cx="357790" cy="400110"/>
            </a:xfrm>
            <a:prstGeom prst="rect">
              <a:avLst/>
            </a:prstGeom>
          </p:spPr>
          <p:txBody>
            <a:bodyPr wrap="none">
              <a:spAutoFit/>
            </a:bodyPr>
            <a:lstStyle/>
            <a:p>
              <a:r>
                <a:rPr lang="en-US" sz="2000" dirty="0" smtClean="0">
                  <a:solidFill>
                    <a:schemeClr val="tx1">
                      <a:alpha val="60000"/>
                    </a:schemeClr>
                  </a:solidFill>
                  <a:latin typeface="+mn-lt"/>
                  <a:ea typeface="Abadi MT Condensed Extra Bold" charset="0"/>
                  <a:cs typeface="Abadi MT Condensed Extra Bold" charset="0"/>
                </a:rPr>
                <a:t>N</a:t>
              </a:r>
              <a:endParaRPr lang="en-US" sz="2000" dirty="0">
                <a:solidFill>
                  <a:schemeClr val="tx1">
                    <a:alpha val="60000"/>
                  </a:schemeClr>
                </a:solidFill>
                <a:latin typeface="+mn-lt"/>
                <a:ea typeface="Abadi MT Condensed Extra Bold" charset="0"/>
                <a:cs typeface="Abadi MT Condensed Extra Bold" charset="0"/>
              </a:endParaRPr>
            </a:p>
          </p:txBody>
        </p:sp>
        <p:sp>
          <p:nvSpPr>
            <p:cNvPr id="110" name="Rectangle 109"/>
            <p:cNvSpPr/>
            <p:nvPr/>
          </p:nvSpPr>
          <p:spPr>
            <a:xfrm>
              <a:off x="4539970" y="3003395"/>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grpSp>
      <p:grpSp>
        <p:nvGrpSpPr>
          <p:cNvPr id="7" name="Group 6"/>
          <p:cNvGrpSpPr/>
          <p:nvPr/>
        </p:nvGrpSpPr>
        <p:grpSpPr>
          <a:xfrm>
            <a:off x="6300226" y="1317759"/>
            <a:ext cx="2406671" cy="2478035"/>
            <a:chOff x="6300226" y="1317759"/>
            <a:chExt cx="2406671" cy="2478035"/>
          </a:xfrm>
        </p:grpSpPr>
        <p:grpSp>
          <p:nvGrpSpPr>
            <p:cNvPr id="82" name="Group 81"/>
            <p:cNvGrpSpPr/>
            <p:nvPr/>
          </p:nvGrpSpPr>
          <p:grpSpPr>
            <a:xfrm>
              <a:off x="6352158" y="1317759"/>
              <a:ext cx="2285248" cy="2478035"/>
              <a:chOff x="6352158" y="1317759"/>
              <a:chExt cx="2285248" cy="2478035"/>
            </a:xfrm>
          </p:grpSpPr>
          <p:grpSp>
            <p:nvGrpSpPr>
              <p:cNvPr id="80" name="Group 79"/>
              <p:cNvGrpSpPr/>
              <p:nvPr/>
            </p:nvGrpSpPr>
            <p:grpSpPr>
              <a:xfrm>
                <a:off x="6352158" y="1317759"/>
                <a:ext cx="2285248" cy="2386129"/>
                <a:chOff x="6352158" y="1317759"/>
                <a:chExt cx="2285248" cy="2386129"/>
              </a:xfrm>
            </p:grpSpPr>
            <p:sp>
              <p:nvSpPr>
                <p:cNvPr id="70" name="Rectangle 69"/>
                <p:cNvSpPr/>
                <p:nvPr/>
              </p:nvSpPr>
              <p:spPr>
                <a:xfrm>
                  <a:off x="6791741" y="1317759"/>
                  <a:ext cx="1377300" cy="461665"/>
                </a:xfrm>
                <a:prstGeom prst="rect">
                  <a:avLst/>
                </a:prstGeom>
              </p:spPr>
              <p:txBody>
                <a:bodyPr wrap="none">
                  <a:spAutoFit/>
                </a:bodyPr>
                <a:lstStyle/>
                <a:p>
                  <a:r>
                    <a:rPr lang="en-US" sz="2400" dirty="0" err="1" smtClean="0"/>
                    <a:t>Adj</a:t>
                  </a:r>
                  <a:r>
                    <a:rPr lang="en-US" sz="2400" dirty="0" smtClean="0"/>
                    <a:t>-Noun</a:t>
                  </a:r>
                  <a:endParaRPr lang="en-US" sz="2400" dirty="0"/>
                </a:p>
              </p:txBody>
            </p:sp>
            <p:grpSp>
              <p:nvGrpSpPr>
                <p:cNvPr id="71" name="Group 70"/>
                <p:cNvGrpSpPr/>
                <p:nvPr/>
              </p:nvGrpSpPr>
              <p:grpSpPr>
                <a:xfrm>
                  <a:off x="7517408" y="2144658"/>
                  <a:ext cx="1119998" cy="1559229"/>
                  <a:chOff x="1811385" y="2623157"/>
                  <a:chExt cx="1119998" cy="1559229"/>
                </a:xfrm>
                <a:effectLst>
                  <a:outerShdw blurRad="50800" dist="50800" dir="5400000" algn="ctr" rotWithShape="0">
                    <a:srgbClr val="000000"/>
                  </a:outerShdw>
                </a:effectLst>
              </p:grpSpPr>
              <p:sp>
                <p:nvSpPr>
                  <p:cNvPr id="72" name="Rectangle 71"/>
                  <p:cNvSpPr/>
                  <p:nvPr/>
                </p:nvSpPr>
                <p:spPr>
                  <a:xfrm>
                    <a:off x="1947165" y="2623157"/>
                    <a:ext cx="901209" cy="461665"/>
                  </a:xfrm>
                  <a:prstGeom prst="rect">
                    <a:avLst/>
                  </a:prstGeom>
                </p:spPr>
                <p:txBody>
                  <a:bodyPr wrap="none">
                    <a:spAutoFit/>
                  </a:bodyPr>
                  <a:lstStyle/>
                  <a:p>
                    <a:r>
                      <a:rPr lang="en-US" sz="2400" dirty="0" err="1" smtClean="0">
                        <a:solidFill>
                          <a:schemeClr val="tx1">
                            <a:alpha val="60000"/>
                          </a:schemeClr>
                        </a:solidFill>
                      </a:rPr>
                      <a:t>amod</a:t>
                    </a:r>
                    <a:endParaRPr lang="en-US" sz="2400" dirty="0">
                      <a:solidFill>
                        <a:schemeClr val="tx1">
                          <a:alpha val="60000"/>
                        </a:schemeClr>
                      </a:solidFill>
                    </a:endParaRPr>
                  </a:p>
                </p:txBody>
              </p:sp>
              <p:sp>
                <p:nvSpPr>
                  <p:cNvPr id="73" name="Circular Arrow 72"/>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solidFill>
                    <a:schemeClr val="lt1">
                      <a:alpha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alpha val="20000"/>
                        </a:schemeClr>
                      </a:solidFill>
                    </a:endParaRPr>
                  </a:p>
                </p:txBody>
              </p:sp>
            </p:grpSp>
            <p:grpSp>
              <p:nvGrpSpPr>
                <p:cNvPr id="74" name="Group 73"/>
                <p:cNvGrpSpPr/>
                <p:nvPr/>
              </p:nvGrpSpPr>
              <p:grpSpPr>
                <a:xfrm>
                  <a:off x="6352158" y="2140232"/>
                  <a:ext cx="1165250" cy="1563656"/>
                  <a:chOff x="646135" y="2618731"/>
                  <a:chExt cx="1165250" cy="1563656"/>
                </a:xfrm>
              </p:grpSpPr>
              <p:sp>
                <p:nvSpPr>
                  <p:cNvPr id="75" name="Circular Arrow 74"/>
                  <p:cNvSpPr/>
                  <p:nvPr/>
                </p:nvSpPr>
                <p:spPr>
                  <a:xfrm flipH="1">
                    <a:off x="646135" y="2950904"/>
                    <a:ext cx="1165250" cy="1231483"/>
                  </a:xfrm>
                  <a:prstGeom prst="circularArrow">
                    <a:avLst>
                      <a:gd name="adj1" fmla="val 5203"/>
                      <a:gd name="adj2" fmla="val 1051020"/>
                      <a:gd name="adj3" fmla="val 20487332"/>
                      <a:gd name="adj4" fmla="val 11052786"/>
                      <a:gd name="adj5" fmla="val 952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76" name="Rectangle 75"/>
                  <p:cNvSpPr/>
                  <p:nvPr/>
                </p:nvSpPr>
                <p:spPr>
                  <a:xfrm>
                    <a:off x="772736" y="2618731"/>
                    <a:ext cx="901209" cy="461665"/>
                  </a:xfrm>
                  <a:prstGeom prst="rect">
                    <a:avLst/>
                  </a:prstGeom>
                </p:spPr>
                <p:txBody>
                  <a:bodyPr wrap="none">
                    <a:spAutoFit/>
                  </a:bodyPr>
                  <a:lstStyle/>
                  <a:p>
                    <a:r>
                      <a:rPr lang="en-US" sz="2400" dirty="0" err="1" smtClean="0"/>
                      <a:t>amod</a:t>
                    </a:r>
                    <a:endParaRPr lang="en-US" sz="2400" dirty="0"/>
                  </a:p>
                </p:txBody>
              </p:sp>
            </p:grpSp>
          </p:grpSp>
          <p:sp>
            <p:nvSpPr>
              <p:cNvPr id="77" name="Rectangle 76"/>
              <p:cNvSpPr/>
              <p:nvPr/>
            </p:nvSpPr>
            <p:spPr>
              <a:xfrm>
                <a:off x="7821031" y="3241796"/>
                <a:ext cx="569387" cy="553998"/>
              </a:xfrm>
              <a:prstGeom prst="rect">
                <a:avLst/>
              </a:prstGeom>
            </p:spPr>
            <p:txBody>
              <a:bodyPr wrap="none">
                <a:spAutoFit/>
              </a:bodyPr>
              <a:lstStyle/>
              <a:p>
                <a:pPr fontAlgn="t"/>
                <a:r>
                  <a:rPr lang="en-US" sz="3000" dirty="0" smtClean="0">
                    <a:solidFill>
                      <a:srgbClr val="FF0000"/>
                    </a:solidFill>
                    <a:latin typeface="Abadi MT Condensed Extra Bold" charset="0"/>
                    <a:ea typeface="Abadi MT Condensed Extra Bold" charset="0"/>
                    <a:cs typeface="Abadi MT Condensed Extra Bold" charset="0"/>
                  </a:rPr>
                  <a:t>✘</a:t>
                </a:r>
                <a:endParaRPr lang="en-US" sz="3000" dirty="0">
                  <a:solidFill>
                    <a:srgbClr val="FF0000"/>
                  </a:solidFill>
                  <a:latin typeface="Abadi MT Condensed Extra Bold" charset="0"/>
                  <a:ea typeface="Abadi MT Condensed Extra Bold" charset="0"/>
                  <a:cs typeface="Abadi MT Condensed Extra Bold" charset="0"/>
                </a:endParaRPr>
              </a:p>
            </p:txBody>
          </p:sp>
          <p:sp>
            <p:nvSpPr>
              <p:cNvPr id="78" name="Rectangle 77"/>
              <p:cNvSpPr/>
              <p:nvPr/>
            </p:nvSpPr>
            <p:spPr>
              <a:xfrm>
                <a:off x="6632457" y="3166574"/>
                <a:ext cx="569387" cy="553998"/>
              </a:xfrm>
              <a:prstGeom prst="rect">
                <a:avLst/>
              </a:prstGeom>
            </p:spPr>
            <p:txBody>
              <a:bodyPr wrap="none">
                <a:spAutoFit/>
              </a:bodyPr>
              <a:lstStyle/>
              <a:p>
                <a:r>
                  <a:rPr lang="en-US" sz="3000" dirty="0" smtClean="0">
                    <a:solidFill>
                      <a:srgbClr val="32ED75"/>
                    </a:solidFill>
                    <a:latin typeface="Abadi MT Condensed Extra Bold" charset="0"/>
                    <a:ea typeface="Abadi MT Condensed Extra Bold" charset="0"/>
                    <a:cs typeface="Abadi MT Condensed Extra Bold" charset="0"/>
                  </a:rPr>
                  <a:t>✔</a:t>
                </a:r>
                <a:endParaRPr lang="en-US" sz="3000" dirty="0"/>
              </a:p>
            </p:txBody>
          </p:sp>
        </p:grpSp>
        <p:sp>
          <p:nvSpPr>
            <p:cNvPr id="111" name="Rectangle 110"/>
            <p:cNvSpPr/>
            <p:nvPr/>
          </p:nvSpPr>
          <p:spPr>
            <a:xfrm>
              <a:off x="6300226" y="3012793"/>
              <a:ext cx="343364"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A</a:t>
              </a:r>
              <a:endParaRPr lang="en-US" sz="2000" dirty="0">
                <a:latin typeface="+mn-lt"/>
                <a:ea typeface="Abadi MT Condensed Extra Bold" charset="0"/>
                <a:cs typeface="Abadi MT Condensed Extra Bold" charset="0"/>
              </a:endParaRPr>
            </a:p>
          </p:txBody>
        </p:sp>
        <p:sp>
          <p:nvSpPr>
            <p:cNvPr id="112" name="Rectangle 111"/>
            <p:cNvSpPr/>
            <p:nvPr/>
          </p:nvSpPr>
          <p:spPr>
            <a:xfrm>
              <a:off x="8363533" y="3021861"/>
              <a:ext cx="343364" cy="400110"/>
            </a:xfrm>
            <a:prstGeom prst="rect">
              <a:avLst/>
            </a:prstGeom>
          </p:spPr>
          <p:txBody>
            <a:bodyPr wrap="none">
              <a:spAutoFit/>
            </a:bodyPr>
            <a:lstStyle/>
            <a:p>
              <a:r>
                <a:rPr lang="en-US" sz="2000">
                  <a:solidFill>
                    <a:schemeClr val="tx1">
                      <a:alpha val="60000"/>
                    </a:schemeClr>
                  </a:solidFill>
                  <a:latin typeface="+mn-lt"/>
                  <a:ea typeface="Abadi MT Condensed Extra Bold" charset="0"/>
                  <a:cs typeface="Abadi MT Condensed Extra Bold" charset="0"/>
                </a:rPr>
                <a:t>A</a:t>
              </a:r>
              <a:endParaRPr lang="en-US" sz="2000" dirty="0">
                <a:solidFill>
                  <a:schemeClr val="tx1">
                    <a:alpha val="60000"/>
                  </a:schemeClr>
                </a:solidFill>
                <a:latin typeface="+mn-lt"/>
                <a:ea typeface="Abadi MT Condensed Extra Bold" charset="0"/>
                <a:cs typeface="Abadi MT Condensed Extra Bold" charset="0"/>
              </a:endParaRPr>
            </a:p>
          </p:txBody>
        </p:sp>
        <p:sp>
          <p:nvSpPr>
            <p:cNvPr id="113" name="Rectangle 112"/>
            <p:cNvSpPr/>
            <p:nvPr/>
          </p:nvSpPr>
          <p:spPr>
            <a:xfrm>
              <a:off x="7468036" y="3021861"/>
              <a:ext cx="357790" cy="400110"/>
            </a:xfrm>
            <a:prstGeom prst="rect">
              <a:avLst/>
            </a:prstGeom>
          </p:spPr>
          <p:txBody>
            <a:bodyPr wrap="none">
              <a:spAutoFit/>
            </a:bodyPr>
            <a:lstStyle/>
            <a:p>
              <a:r>
                <a:rPr lang="en-US" sz="2000" dirty="0" smtClean="0">
                  <a:solidFill>
                    <a:schemeClr val="tx1">
                      <a:alpha val="60000"/>
                    </a:schemeClr>
                  </a:solidFill>
                  <a:latin typeface="+mn-lt"/>
                  <a:ea typeface="Abadi MT Condensed Extra Bold" charset="0"/>
                  <a:cs typeface="Abadi MT Condensed Extra Bold" charset="0"/>
                </a:rPr>
                <a:t>N</a:t>
              </a:r>
              <a:endParaRPr lang="en-US" sz="2000" dirty="0">
                <a:solidFill>
                  <a:schemeClr val="tx1">
                    <a:alpha val="60000"/>
                  </a:schemeClr>
                </a:solidFill>
                <a:latin typeface="+mn-lt"/>
                <a:ea typeface="Abadi MT Condensed Extra Bold" charset="0"/>
                <a:cs typeface="Abadi MT Condensed Extra Bold" charset="0"/>
              </a:endParaRPr>
            </a:p>
          </p:txBody>
        </p:sp>
        <p:sp>
          <p:nvSpPr>
            <p:cNvPr id="114" name="Rectangle 113"/>
            <p:cNvSpPr/>
            <p:nvPr/>
          </p:nvSpPr>
          <p:spPr>
            <a:xfrm>
              <a:off x="7244044" y="3017435"/>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grpSp>
    </p:spTree>
    <p:extLst>
      <p:ext uri="{BB962C8B-B14F-4D97-AF65-F5344CB8AC3E}">
        <p14:creationId xmlns:p14="http://schemas.microsoft.com/office/powerpoint/2010/main" val="44874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sz="3600" dirty="0" smtClean="0">
                <a:solidFill>
                  <a:srgbClr val="FFFF00"/>
                </a:solidFill>
              </a:rPr>
              <a:t>Fine-grained</a:t>
            </a:r>
            <a:r>
              <a:rPr lang="en-US" altLang="zh-CN" sz="3600" dirty="0" smtClean="0"/>
              <a:t> Syntactic Typology (of English)</a:t>
            </a:r>
            <a:endParaRPr lang="en-US" sz="3600"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17</a:t>
            </a:fld>
            <a:endParaRPr lang="en-US" dirty="0"/>
          </a:p>
        </p:txBody>
      </p:sp>
      <p:sp>
        <p:nvSpPr>
          <p:cNvPr id="5" name="Rectangle 4"/>
          <p:cNvSpPr/>
          <p:nvPr/>
        </p:nvSpPr>
        <p:spPr>
          <a:xfrm>
            <a:off x="549045" y="1323474"/>
            <a:ext cx="2697918" cy="461665"/>
          </a:xfrm>
          <a:prstGeom prst="rect">
            <a:avLst/>
          </a:prstGeom>
        </p:spPr>
        <p:txBody>
          <a:bodyPr wrap="none">
            <a:spAutoFit/>
          </a:bodyPr>
          <a:lstStyle/>
          <a:p>
            <a:r>
              <a:rPr lang="en-US" sz="2400" dirty="0"/>
              <a:t>Subject-Verb-Object</a:t>
            </a:r>
          </a:p>
        </p:txBody>
      </p:sp>
      <p:sp>
        <p:nvSpPr>
          <p:cNvPr id="31"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tx1">
                    <a:tint val="75000"/>
                  </a:schemeClr>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0E11CC8F-329F-8C41-AC6A-3ECAF67E5476}" type="slidenum">
              <a:rPr lang="en-US" smtClean="0"/>
              <a:pPr>
                <a:defRPr/>
              </a:pPr>
              <a:t>17</a:t>
            </a:fld>
            <a:endParaRPr lang="en-US"/>
          </a:p>
        </p:txBody>
      </p:sp>
      <p:grpSp>
        <p:nvGrpSpPr>
          <p:cNvPr id="46" name="Group 45"/>
          <p:cNvGrpSpPr/>
          <p:nvPr/>
        </p:nvGrpSpPr>
        <p:grpSpPr>
          <a:xfrm>
            <a:off x="1898004" y="2154490"/>
            <a:ext cx="1119998" cy="1559229"/>
            <a:chOff x="1811385" y="2623157"/>
            <a:chExt cx="1119998" cy="1559229"/>
          </a:xfrm>
          <a:effectLst>
            <a:outerShdw blurRad="50800" dist="50800" dir="5400000" algn="ctr" rotWithShape="0">
              <a:srgbClr val="000000"/>
            </a:outerShdw>
          </a:effectLst>
        </p:grpSpPr>
        <p:sp>
          <p:nvSpPr>
            <p:cNvPr id="55" name="Rectangle 54"/>
            <p:cNvSpPr/>
            <p:nvPr/>
          </p:nvSpPr>
          <p:spPr>
            <a:xfrm>
              <a:off x="1939214" y="2623157"/>
              <a:ext cx="864339" cy="461665"/>
            </a:xfrm>
            <a:prstGeom prst="rect">
              <a:avLst/>
            </a:prstGeom>
          </p:spPr>
          <p:txBody>
            <a:bodyPr wrap="none">
              <a:spAutoFit/>
            </a:bodyPr>
            <a:lstStyle/>
            <a:p>
              <a:r>
                <a:rPr lang="en-US" sz="2400" dirty="0" err="1" smtClean="0">
                  <a:solidFill>
                    <a:schemeClr val="tx1">
                      <a:alpha val="60000"/>
                    </a:schemeClr>
                  </a:solidFill>
                </a:rPr>
                <a:t>nsubj</a:t>
              </a:r>
              <a:endParaRPr lang="en-US" sz="2400" dirty="0">
                <a:solidFill>
                  <a:schemeClr val="tx1">
                    <a:alpha val="60000"/>
                  </a:schemeClr>
                </a:solidFill>
              </a:endParaRPr>
            </a:p>
          </p:txBody>
        </p:sp>
        <p:sp>
          <p:nvSpPr>
            <p:cNvPr id="58" name="Circular Arrow 57"/>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solidFill>
              <a:schemeClr val="lt1">
                <a:alpha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alpha val="60000"/>
                  </a:schemeClr>
                </a:solidFill>
              </a:endParaRPr>
            </a:p>
          </p:txBody>
        </p:sp>
      </p:grpSp>
      <p:grpSp>
        <p:nvGrpSpPr>
          <p:cNvPr id="83" name="Group 82"/>
          <p:cNvGrpSpPr/>
          <p:nvPr/>
        </p:nvGrpSpPr>
        <p:grpSpPr>
          <a:xfrm>
            <a:off x="732754" y="2150064"/>
            <a:ext cx="1165250" cy="1563656"/>
            <a:chOff x="646135" y="2618731"/>
            <a:chExt cx="1165250" cy="1563656"/>
          </a:xfrm>
        </p:grpSpPr>
        <p:sp>
          <p:nvSpPr>
            <p:cNvPr id="84" name="Circular Arrow 83"/>
            <p:cNvSpPr/>
            <p:nvPr/>
          </p:nvSpPr>
          <p:spPr>
            <a:xfrm flipH="1">
              <a:off x="646135" y="2950904"/>
              <a:ext cx="1165250" cy="1231483"/>
            </a:xfrm>
            <a:prstGeom prst="circularArrow">
              <a:avLst>
                <a:gd name="adj1" fmla="val 5203"/>
                <a:gd name="adj2" fmla="val 1051020"/>
                <a:gd name="adj3" fmla="val 20487332"/>
                <a:gd name="adj4" fmla="val 11052786"/>
                <a:gd name="adj5" fmla="val 952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85" name="Rectangle 84"/>
            <p:cNvSpPr/>
            <p:nvPr/>
          </p:nvSpPr>
          <p:spPr>
            <a:xfrm>
              <a:off x="796590" y="2618731"/>
              <a:ext cx="864339" cy="461665"/>
            </a:xfrm>
            <a:prstGeom prst="rect">
              <a:avLst/>
            </a:prstGeom>
          </p:spPr>
          <p:txBody>
            <a:bodyPr wrap="none">
              <a:spAutoFit/>
            </a:bodyPr>
            <a:lstStyle/>
            <a:p>
              <a:r>
                <a:rPr lang="en-US" sz="2400" dirty="0" err="1" smtClean="0"/>
                <a:t>nsubj</a:t>
              </a:r>
              <a:endParaRPr lang="en-US" sz="2400" dirty="0"/>
            </a:p>
          </p:txBody>
        </p:sp>
      </p:grpSp>
      <p:grpSp>
        <p:nvGrpSpPr>
          <p:cNvPr id="86" name="Group 85"/>
          <p:cNvGrpSpPr/>
          <p:nvPr/>
        </p:nvGrpSpPr>
        <p:grpSpPr>
          <a:xfrm>
            <a:off x="1898004" y="4045891"/>
            <a:ext cx="1119998" cy="1559229"/>
            <a:chOff x="1811385" y="2623157"/>
            <a:chExt cx="1119998" cy="1559229"/>
          </a:xfrm>
        </p:grpSpPr>
        <p:sp>
          <p:nvSpPr>
            <p:cNvPr id="87" name="Rectangle 86"/>
            <p:cNvSpPr/>
            <p:nvPr/>
          </p:nvSpPr>
          <p:spPr>
            <a:xfrm>
              <a:off x="2010776" y="2623157"/>
              <a:ext cx="744114" cy="461665"/>
            </a:xfrm>
            <a:prstGeom prst="rect">
              <a:avLst/>
            </a:prstGeom>
          </p:spPr>
          <p:txBody>
            <a:bodyPr wrap="none">
              <a:spAutoFit/>
            </a:bodyPr>
            <a:lstStyle/>
            <a:p>
              <a:r>
                <a:rPr lang="en-US" sz="2400" smtClean="0"/>
                <a:t>dobj</a:t>
              </a:r>
              <a:endParaRPr lang="en-US" sz="2400" dirty="0"/>
            </a:p>
          </p:txBody>
        </p:sp>
        <p:sp>
          <p:nvSpPr>
            <p:cNvPr id="88" name="Circular Arrow 87"/>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grpSp>
      <p:grpSp>
        <p:nvGrpSpPr>
          <p:cNvPr id="89" name="Group 88"/>
          <p:cNvGrpSpPr/>
          <p:nvPr/>
        </p:nvGrpSpPr>
        <p:grpSpPr>
          <a:xfrm>
            <a:off x="732754" y="4041465"/>
            <a:ext cx="1165250" cy="1563656"/>
            <a:chOff x="646135" y="2618731"/>
            <a:chExt cx="1165250" cy="1563656"/>
          </a:xfrm>
        </p:grpSpPr>
        <p:sp>
          <p:nvSpPr>
            <p:cNvPr id="90" name="Circular Arrow 89"/>
            <p:cNvSpPr/>
            <p:nvPr/>
          </p:nvSpPr>
          <p:spPr>
            <a:xfrm flipH="1">
              <a:off x="646135" y="2950904"/>
              <a:ext cx="1165250" cy="1231483"/>
            </a:xfrm>
            <a:prstGeom prst="circularArrow">
              <a:avLst>
                <a:gd name="adj1" fmla="val 5203"/>
                <a:gd name="adj2" fmla="val 1051020"/>
                <a:gd name="adj3" fmla="val 20487332"/>
                <a:gd name="adj4" fmla="val 11052786"/>
                <a:gd name="adj5" fmla="val 9527"/>
              </a:avLst>
            </a:prstGeom>
            <a:solidFill>
              <a:schemeClr val="lt1">
                <a:alpha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alpha val="20000"/>
                  </a:schemeClr>
                </a:solidFill>
              </a:endParaRPr>
            </a:p>
          </p:txBody>
        </p:sp>
        <p:sp>
          <p:nvSpPr>
            <p:cNvPr id="91" name="Rectangle 90"/>
            <p:cNvSpPr/>
            <p:nvPr/>
          </p:nvSpPr>
          <p:spPr>
            <a:xfrm>
              <a:off x="844297" y="2618731"/>
              <a:ext cx="744114" cy="461665"/>
            </a:xfrm>
            <a:prstGeom prst="rect">
              <a:avLst/>
            </a:prstGeom>
          </p:spPr>
          <p:txBody>
            <a:bodyPr wrap="none">
              <a:spAutoFit/>
            </a:bodyPr>
            <a:lstStyle/>
            <a:p>
              <a:r>
                <a:rPr lang="en-US" sz="2400" dirty="0" err="1" smtClean="0">
                  <a:solidFill>
                    <a:schemeClr val="tx1">
                      <a:alpha val="60000"/>
                    </a:schemeClr>
                  </a:solidFill>
                </a:rPr>
                <a:t>dobj</a:t>
              </a:r>
              <a:endParaRPr lang="en-US" sz="2400" dirty="0">
                <a:solidFill>
                  <a:schemeClr val="tx1">
                    <a:alpha val="60000"/>
                  </a:schemeClr>
                </a:solidFill>
              </a:endParaRPr>
            </a:p>
          </p:txBody>
        </p:sp>
      </p:grpSp>
      <p:grpSp>
        <p:nvGrpSpPr>
          <p:cNvPr id="92" name="Group 91"/>
          <p:cNvGrpSpPr/>
          <p:nvPr/>
        </p:nvGrpSpPr>
        <p:grpSpPr>
          <a:xfrm>
            <a:off x="3657586" y="1317760"/>
            <a:ext cx="2285248" cy="2507884"/>
            <a:chOff x="3657586" y="1317760"/>
            <a:chExt cx="2285248" cy="2507884"/>
          </a:xfrm>
        </p:grpSpPr>
        <p:grpSp>
          <p:nvGrpSpPr>
            <p:cNvPr id="93" name="Group 92"/>
            <p:cNvGrpSpPr/>
            <p:nvPr/>
          </p:nvGrpSpPr>
          <p:grpSpPr>
            <a:xfrm>
              <a:off x="3657586" y="1317760"/>
              <a:ext cx="2285248" cy="2391534"/>
              <a:chOff x="3657586" y="1317760"/>
              <a:chExt cx="2285248" cy="2391534"/>
            </a:xfrm>
          </p:grpSpPr>
          <p:sp>
            <p:nvSpPr>
              <p:cNvPr id="96" name="Rectangle 95"/>
              <p:cNvSpPr/>
              <p:nvPr/>
            </p:nvSpPr>
            <p:spPr>
              <a:xfrm>
                <a:off x="3855748" y="1317760"/>
                <a:ext cx="1830181" cy="461665"/>
              </a:xfrm>
              <a:prstGeom prst="rect">
                <a:avLst/>
              </a:prstGeom>
            </p:spPr>
            <p:txBody>
              <a:bodyPr wrap="none">
                <a:spAutoFit/>
              </a:bodyPr>
              <a:lstStyle/>
              <a:p>
                <a:r>
                  <a:rPr lang="en-US" sz="2400" dirty="0" smtClean="0"/>
                  <a:t>Prepositional</a:t>
                </a:r>
                <a:endParaRPr lang="en-US" sz="2400" dirty="0"/>
              </a:p>
            </p:txBody>
          </p:sp>
          <p:grpSp>
            <p:nvGrpSpPr>
              <p:cNvPr id="97" name="Group 96"/>
              <p:cNvGrpSpPr/>
              <p:nvPr/>
            </p:nvGrpSpPr>
            <p:grpSpPr>
              <a:xfrm>
                <a:off x="4822836" y="2150064"/>
                <a:ext cx="1119998" cy="1559229"/>
                <a:chOff x="1811385" y="2623157"/>
                <a:chExt cx="1119998" cy="1559229"/>
              </a:xfrm>
              <a:effectLst>
                <a:outerShdw blurRad="50800" dist="50800" dir="5400000" algn="ctr" rotWithShape="0">
                  <a:srgbClr val="000000"/>
                </a:outerShdw>
              </a:effectLst>
            </p:grpSpPr>
            <p:sp>
              <p:nvSpPr>
                <p:cNvPr id="101" name="Rectangle 100"/>
                <p:cNvSpPr/>
                <p:nvPr/>
              </p:nvSpPr>
              <p:spPr>
                <a:xfrm>
                  <a:off x="2018728" y="2623157"/>
                  <a:ext cx="733662" cy="461665"/>
                </a:xfrm>
                <a:prstGeom prst="rect">
                  <a:avLst/>
                </a:prstGeom>
              </p:spPr>
              <p:txBody>
                <a:bodyPr wrap="none">
                  <a:spAutoFit/>
                </a:bodyPr>
                <a:lstStyle/>
                <a:p>
                  <a:r>
                    <a:rPr lang="en-US" sz="2400" dirty="0" smtClean="0">
                      <a:solidFill>
                        <a:schemeClr val="tx1">
                          <a:alpha val="60000"/>
                        </a:schemeClr>
                      </a:solidFill>
                    </a:rPr>
                    <a:t>case</a:t>
                  </a:r>
                  <a:endParaRPr lang="en-US" sz="2400" dirty="0">
                    <a:solidFill>
                      <a:schemeClr val="tx1">
                        <a:alpha val="60000"/>
                      </a:schemeClr>
                    </a:solidFill>
                  </a:endParaRPr>
                </a:p>
              </p:txBody>
            </p:sp>
            <p:sp>
              <p:nvSpPr>
                <p:cNvPr id="102" name="Circular Arrow 101"/>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solidFill>
                  <a:schemeClr val="lt1">
                    <a:alpha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alpha val="60000"/>
                      </a:schemeClr>
                    </a:solidFill>
                  </a:endParaRPr>
                </a:p>
              </p:txBody>
            </p:sp>
          </p:grpSp>
          <p:grpSp>
            <p:nvGrpSpPr>
              <p:cNvPr id="98" name="Group 97"/>
              <p:cNvGrpSpPr/>
              <p:nvPr/>
            </p:nvGrpSpPr>
            <p:grpSpPr>
              <a:xfrm>
                <a:off x="3657586" y="2145638"/>
                <a:ext cx="1165250" cy="1563656"/>
                <a:chOff x="646135" y="2618731"/>
                <a:chExt cx="1165250" cy="1563656"/>
              </a:xfrm>
            </p:grpSpPr>
            <p:sp>
              <p:nvSpPr>
                <p:cNvPr id="99" name="Circular Arrow 98"/>
                <p:cNvSpPr/>
                <p:nvPr/>
              </p:nvSpPr>
              <p:spPr>
                <a:xfrm flipH="1">
                  <a:off x="646135" y="2950904"/>
                  <a:ext cx="1165250" cy="1231483"/>
                </a:xfrm>
                <a:prstGeom prst="circularArrow">
                  <a:avLst>
                    <a:gd name="adj1" fmla="val 5203"/>
                    <a:gd name="adj2" fmla="val 1051020"/>
                    <a:gd name="adj3" fmla="val 20487332"/>
                    <a:gd name="adj4" fmla="val 11052786"/>
                    <a:gd name="adj5" fmla="val 952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100" name="Rectangle 99"/>
                <p:cNvSpPr/>
                <p:nvPr/>
              </p:nvSpPr>
              <p:spPr>
                <a:xfrm>
                  <a:off x="844297" y="2618731"/>
                  <a:ext cx="733662" cy="461665"/>
                </a:xfrm>
                <a:prstGeom prst="rect">
                  <a:avLst/>
                </a:prstGeom>
              </p:spPr>
              <p:txBody>
                <a:bodyPr wrap="none">
                  <a:spAutoFit/>
                </a:bodyPr>
                <a:lstStyle/>
                <a:p>
                  <a:r>
                    <a:rPr lang="en-US" sz="2400" dirty="0" smtClean="0"/>
                    <a:t>case</a:t>
                  </a:r>
                  <a:endParaRPr lang="en-US" sz="2400" dirty="0"/>
                </a:p>
              </p:txBody>
            </p:sp>
          </p:grpSp>
        </p:grpSp>
        <p:sp>
          <p:nvSpPr>
            <p:cNvPr id="94" name="Rectangle 93"/>
            <p:cNvSpPr/>
            <p:nvPr/>
          </p:nvSpPr>
          <p:spPr>
            <a:xfrm>
              <a:off x="5112316" y="3271646"/>
              <a:ext cx="569387" cy="553998"/>
            </a:xfrm>
            <a:prstGeom prst="rect">
              <a:avLst/>
            </a:prstGeom>
          </p:spPr>
          <p:txBody>
            <a:bodyPr wrap="none">
              <a:spAutoFit/>
            </a:bodyPr>
            <a:lstStyle/>
            <a:p>
              <a:pPr fontAlgn="t"/>
              <a:r>
                <a:rPr lang="en-US" sz="3000" dirty="0" smtClean="0">
                  <a:solidFill>
                    <a:srgbClr val="FF0000"/>
                  </a:solidFill>
                  <a:latin typeface="Abadi MT Condensed Extra Bold" charset="0"/>
                  <a:ea typeface="Abadi MT Condensed Extra Bold" charset="0"/>
                  <a:cs typeface="Abadi MT Condensed Extra Bold" charset="0"/>
                </a:rPr>
                <a:t>✘</a:t>
              </a:r>
              <a:endParaRPr lang="en-US" sz="3000" dirty="0">
                <a:solidFill>
                  <a:srgbClr val="FF0000"/>
                </a:solidFill>
                <a:latin typeface="Abadi MT Condensed Extra Bold" charset="0"/>
                <a:ea typeface="Abadi MT Condensed Extra Bold" charset="0"/>
                <a:cs typeface="Abadi MT Condensed Extra Bold" charset="0"/>
              </a:endParaRPr>
            </a:p>
          </p:txBody>
        </p:sp>
        <p:sp>
          <p:nvSpPr>
            <p:cNvPr id="95" name="Rectangle 94"/>
            <p:cNvSpPr/>
            <p:nvPr/>
          </p:nvSpPr>
          <p:spPr>
            <a:xfrm>
              <a:off x="3890899" y="3271646"/>
              <a:ext cx="569387" cy="553998"/>
            </a:xfrm>
            <a:prstGeom prst="rect">
              <a:avLst/>
            </a:prstGeom>
          </p:spPr>
          <p:txBody>
            <a:bodyPr wrap="none">
              <a:spAutoFit/>
            </a:bodyPr>
            <a:lstStyle/>
            <a:p>
              <a:r>
                <a:rPr lang="en-US" sz="3000" dirty="0" smtClean="0">
                  <a:solidFill>
                    <a:srgbClr val="32ED75"/>
                  </a:solidFill>
                  <a:latin typeface="Abadi MT Condensed Extra Bold" charset="0"/>
                  <a:ea typeface="Abadi MT Condensed Extra Bold" charset="0"/>
                  <a:cs typeface="Abadi MT Condensed Extra Bold" charset="0"/>
                </a:rPr>
                <a:t>✔</a:t>
              </a:r>
              <a:endParaRPr lang="en-US" sz="3000" dirty="0"/>
            </a:p>
          </p:txBody>
        </p:sp>
      </p:grpSp>
      <p:grpSp>
        <p:nvGrpSpPr>
          <p:cNvPr id="103" name="Group 102"/>
          <p:cNvGrpSpPr/>
          <p:nvPr/>
        </p:nvGrpSpPr>
        <p:grpSpPr>
          <a:xfrm>
            <a:off x="6352158" y="1317759"/>
            <a:ext cx="2285248" cy="2478035"/>
            <a:chOff x="6352158" y="1317759"/>
            <a:chExt cx="2285248" cy="2478035"/>
          </a:xfrm>
        </p:grpSpPr>
        <p:grpSp>
          <p:nvGrpSpPr>
            <p:cNvPr id="104" name="Group 103"/>
            <p:cNvGrpSpPr/>
            <p:nvPr/>
          </p:nvGrpSpPr>
          <p:grpSpPr>
            <a:xfrm>
              <a:off x="6352158" y="1317759"/>
              <a:ext cx="2285248" cy="2386129"/>
              <a:chOff x="6352158" y="1317759"/>
              <a:chExt cx="2285248" cy="2386129"/>
            </a:xfrm>
          </p:grpSpPr>
          <p:sp>
            <p:nvSpPr>
              <p:cNvPr id="107" name="Rectangle 106"/>
              <p:cNvSpPr/>
              <p:nvPr/>
            </p:nvSpPr>
            <p:spPr>
              <a:xfrm>
                <a:off x="6791741" y="1317759"/>
                <a:ext cx="1377300" cy="461665"/>
              </a:xfrm>
              <a:prstGeom prst="rect">
                <a:avLst/>
              </a:prstGeom>
            </p:spPr>
            <p:txBody>
              <a:bodyPr wrap="none">
                <a:spAutoFit/>
              </a:bodyPr>
              <a:lstStyle/>
              <a:p>
                <a:r>
                  <a:rPr lang="en-US" sz="2400" dirty="0" err="1" smtClean="0"/>
                  <a:t>Adj</a:t>
                </a:r>
                <a:r>
                  <a:rPr lang="en-US" sz="2400" dirty="0" smtClean="0"/>
                  <a:t>-Noun</a:t>
                </a:r>
                <a:endParaRPr lang="en-US" sz="2400" dirty="0"/>
              </a:p>
            </p:txBody>
          </p:sp>
          <p:grpSp>
            <p:nvGrpSpPr>
              <p:cNvPr id="108" name="Group 107"/>
              <p:cNvGrpSpPr/>
              <p:nvPr/>
            </p:nvGrpSpPr>
            <p:grpSpPr>
              <a:xfrm>
                <a:off x="7517408" y="2144658"/>
                <a:ext cx="1119998" cy="1559229"/>
                <a:chOff x="1811385" y="2623157"/>
                <a:chExt cx="1119998" cy="1559229"/>
              </a:xfrm>
              <a:effectLst>
                <a:outerShdw blurRad="50800" dist="50800" dir="5400000" algn="ctr" rotWithShape="0">
                  <a:srgbClr val="000000"/>
                </a:outerShdw>
              </a:effectLst>
            </p:grpSpPr>
            <p:sp>
              <p:nvSpPr>
                <p:cNvPr id="112" name="Rectangle 111"/>
                <p:cNvSpPr/>
                <p:nvPr/>
              </p:nvSpPr>
              <p:spPr>
                <a:xfrm>
                  <a:off x="1947165" y="2623157"/>
                  <a:ext cx="901209" cy="461665"/>
                </a:xfrm>
                <a:prstGeom prst="rect">
                  <a:avLst/>
                </a:prstGeom>
              </p:spPr>
              <p:txBody>
                <a:bodyPr wrap="none">
                  <a:spAutoFit/>
                </a:bodyPr>
                <a:lstStyle/>
                <a:p>
                  <a:r>
                    <a:rPr lang="en-US" sz="2400" dirty="0" err="1" smtClean="0">
                      <a:solidFill>
                        <a:schemeClr val="tx1">
                          <a:alpha val="60000"/>
                        </a:schemeClr>
                      </a:solidFill>
                    </a:rPr>
                    <a:t>amod</a:t>
                  </a:r>
                  <a:endParaRPr lang="en-US" sz="2400" dirty="0">
                    <a:solidFill>
                      <a:schemeClr val="tx1">
                        <a:alpha val="60000"/>
                      </a:schemeClr>
                    </a:solidFill>
                  </a:endParaRPr>
                </a:p>
              </p:txBody>
            </p:sp>
            <p:sp>
              <p:nvSpPr>
                <p:cNvPr id="113" name="Circular Arrow 112"/>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solidFill>
                  <a:schemeClr val="lt1">
                    <a:alpha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alpha val="20000"/>
                      </a:schemeClr>
                    </a:solidFill>
                  </a:endParaRPr>
                </a:p>
              </p:txBody>
            </p:sp>
          </p:grpSp>
          <p:grpSp>
            <p:nvGrpSpPr>
              <p:cNvPr id="109" name="Group 108"/>
              <p:cNvGrpSpPr/>
              <p:nvPr/>
            </p:nvGrpSpPr>
            <p:grpSpPr>
              <a:xfrm>
                <a:off x="6352158" y="2140232"/>
                <a:ext cx="1165250" cy="1563656"/>
                <a:chOff x="646135" y="2618731"/>
                <a:chExt cx="1165250" cy="1563656"/>
              </a:xfrm>
            </p:grpSpPr>
            <p:sp>
              <p:nvSpPr>
                <p:cNvPr id="110" name="Circular Arrow 109"/>
                <p:cNvSpPr/>
                <p:nvPr/>
              </p:nvSpPr>
              <p:spPr>
                <a:xfrm flipH="1">
                  <a:off x="646135" y="2950904"/>
                  <a:ext cx="1165250" cy="1231483"/>
                </a:xfrm>
                <a:prstGeom prst="circularArrow">
                  <a:avLst>
                    <a:gd name="adj1" fmla="val 5203"/>
                    <a:gd name="adj2" fmla="val 1051020"/>
                    <a:gd name="adj3" fmla="val 20487332"/>
                    <a:gd name="adj4" fmla="val 11052786"/>
                    <a:gd name="adj5" fmla="val 952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111" name="Rectangle 110"/>
                <p:cNvSpPr/>
                <p:nvPr/>
              </p:nvSpPr>
              <p:spPr>
                <a:xfrm>
                  <a:off x="772736" y="2618731"/>
                  <a:ext cx="901209" cy="461665"/>
                </a:xfrm>
                <a:prstGeom prst="rect">
                  <a:avLst/>
                </a:prstGeom>
              </p:spPr>
              <p:txBody>
                <a:bodyPr wrap="none">
                  <a:spAutoFit/>
                </a:bodyPr>
                <a:lstStyle/>
                <a:p>
                  <a:r>
                    <a:rPr lang="en-US" sz="2400" dirty="0" err="1" smtClean="0"/>
                    <a:t>amod</a:t>
                  </a:r>
                  <a:endParaRPr lang="en-US" sz="2400" dirty="0"/>
                </a:p>
              </p:txBody>
            </p:sp>
          </p:grpSp>
        </p:grpSp>
        <p:sp>
          <p:nvSpPr>
            <p:cNvPr id="105" name="Rectangle 104"/>
            <p:cNvSpPr/>
            <p:nvPr/>
          </p:nvSpPr>
          <p:spPr>
            <a:xfrm>
              <a:off x="7821031" y="3241796"/>
              <a:ext cx="569387" cy="553998"/>
            </a:xfrm>
            <a:prstGeom prst="rect">
              <a:avLst/>
            </a:prstGeom>
          </p:spPr>
          <p:txBody>
            <a:bodyPr wrap="none">
              <a:spAutoFit/>
            </a:bodyPr>
            <a:lstStyle/>
            <a:p>
              <a:pPr fontAlgn="t"/>
              <a:r>
                <a:rPr lang="en-US" sz="3000" dirty="0" smtClean="0">
                  <a:solidFill>
                    <a:srgbClr val="FF0000"/>
                  </a:solidFill>
                  <a:latin typeface="Abadi MT Condensed Extra Bold" charset="0"/>
                  <a:ea typeface="Abadi MT Condensed Extra Bold" charset="0"/>
                  <a:cs typeface="Abadi MT Condensed Extra Bold" charset="0"/>
                </a:rPr>
                <a:t>✘</a:t>
              </a:r>
              <a:endParaRPr lang="en-US" sz="3000" dirty="0">
                <a:solidFill>
                  <a:srgbClr val="FF0000"/>
                </a:solidFill>
                <a:latin typeface="Abadi MT Condensed Extra Bold" charset="0"/>
                <a:ea typeface="Abadi MT Condensed Extra Bold" charset="0"/>
                <a:cs typeface="Abadi MT Condensed Extra Bold" charset="0"/>
              </a:endParaRPr>
            </a:p>
          </p:txBody>
        </p:sp>
        <p:sp>
          <p:nvSpPr>
            <p:cNvPr id="106" name="Rectangle 105"/>
            <p:cNvSpPr/>
            <p:nvPr/>
          </p:nvSpPr>
          <p:spPr>
            <a:xfrm>
              <a:off x="6632457" y="3166574"/>
              <a:ext cx="569387" cy="553998"/>
            </a:xfrm>
            <a:prstGeom prst="rect">
              <a:avLst/>
            </a:prstGeom>
          </p:spPr>
          <p:txBody>
            <a:bodyPr wrap="none">
              <a:spAutoFit/>
            </a:bodyPr>
            <a:lstStyle/>
            <a:p>
              <a:r>
                <a:rPr lang="en-US" sz="3000" dirty="0" smtClean="0">
                  <a:solidFill>
                    <a:srgbClr val="32ED75"/>
                  </a:solidFill>
                  <a:latin typeface="Abadi MT Condensed Extra Bold" charset="0"/>
                  <a:ea typeface="Abadi MT Condensed Extra Bold" charset="0"/>
                  <a:cs typeface="Abadi MT Condensed Extra Bold" charset="0"/>
                </a:rPr>
                <a:t>✔</a:t>
              </a:r>
              <a:endParaRPr lang="en-US" sz="3000" dirty="0"/>
            </a:p>
          </p:txBody>
        </p:sp>
      </p:grpSp>
      <p:sp>
        <p:nvSpPr>
          <p:cNvPr id="114" name="Rectangle 113"/>
          <p:cNvSpPr/>
          <p:nvPr/>
        </p:nvSpPr>
        <p:spPr>
          <a:xfrm>
            <a:off x="2156262" y="3271646"/>
            <a:ext cx="569387" cy="553998"/>
          </a:xfrm>
          <a:prstGeom prst="rect">
            <a:avLst/>
          </a:prstGeom>
        </p:spPr>
        <p:txBody>
          <a:bodyPr wrap="none">
            <a:spAutoFit/>
          </a:bodyPr>
          <a:lstStyle/>
          <a:p>
            <a:pPr fontAlgn="t"/>
            <a:r>
              <a:rPr lang="en-US" sz="3000" dirty="0" smtClean="0">
                <a:solidFill>
                  <a:srgbClr val="FF0000"/>
                </a:solidFill>
                <a:latin typeface="Abadi MT Condensed Extra Bold" charset="0"/>
                <a:ea typeface="Abadi MT Condensed Extra Bold" charset="0"/>
                <a:cs typeface="Abadi MT Condensed Extra Bold" charset="0"/>
              </a:rPr>
              <a:t>✘</a:t>
            </a:r>
            <a:endParaRPr lang="en-US" sz="3000" dirty="0">
              <a:solidFill>
                <a:srgbClr val="FF0000"/>
              </a:solidFill>
              <a:latin typeface="Abadi MT Condensed Extra Bold" charset="0"/>
              <a:ea typeface="Abadi MT Condensed Extra Bold" charset="0"/>
              <a:cs typeface="Abadi MT Condensed Extra Bold" charset="0"/>
            </a:endParaRPr>
          </a:p>
        </p:txBody>
      </p:sp>
      <p:sp>
        <p:nvSpPr>
          <p:cNvPr id="115" name="Rectangle 114"/>
          <p:cNvSpPr/>
          <p:nvPr/>
        </p:nvSpPr>
        <p:spPr>
          <a:xfrm>
            <a:off x="1014268" y="3271646"/>
            <a:ext cx="569387" cy="553998"/>
          </a:xfrm>
          <a:prstGeom prst="rect">
            <a:avLst/>
          </a:prstGeom>
        </p:spPr>
        <p:txBody>
          <a:bodyPr wrap="none">
            <a:spAutoFit/>
          </a:bodyPr>
          <a:lstStyle/>
          <a:p>
            <a:r>
              <a:rPr lang="en-US" sz="3000" dirty="0" smtClean="0">
                <a:solidFill>
                  <a:srgbClr val="32ED75"/>
                </a:solidFill>
                <a:latin typeface="Abadi MT Condensed Extra Bold" charset="0"/>
                <a:ea typeface="Abadi MT Condensed Extra Bold" charset="0"/>
                <a:cs typeface="Abadi MT Condensed Extra Bold" charset="0"/>
              </a:rPr>
              <a:t>✔</a:t>
            </a:r>
            <a:endParaRPr lang="en-US" sz="3000" dirty="0"/>
          </a:p>
        </p:txBody>
      </p:sp>
      <p:sp>
        <p:nvSpPr>
          <p:cNvPr id="116" name="Rectangle 115"/>
          <p:cNvSpPr/>
          <p:nvPr/>
        </p:nvSpPr>
        <p:spPr>
          <a:xfrm>
            <a:off x="2184758" y="5167473"/>
            <a:ext cx="569387" cy="553998"/>
          </a:xfrm>
          <a:prstGeom prst="rect">
            <a:avLst/>
          </a:prstGeom>
        </p:spPr>
        <p:txBody>
          <a:bodyPr wrap="none">
            <a:spAutoFit/>
          </a:bodyPr>
          <a:lstStyle/>
          <a:p>
            <a:r>
              <a:rPr lang="en-US" sz="3000" smtClean="0">
                <a:solidFill>
                  <a:srgbClr val="32ED75"/>
                </a:solidFill>
                <a:latin typeface="Abadi MT Condensed Extra Bold" charset="0"/>
                <a:ea typeface="Abadi MT Condensed Extra Bold" charset="0"/>
                <a:cs typeface="Abadi MT Condensed Extra Bold" charset="0"/>
              </a:rPr>
              <a:t>✔</a:t>
            </a:r>
            <a:endParaRPr lang="en-US" sz="3000" dirty="0"/>
          </a:p>
        </p:txBody>
      </p:sp>
      <p:sp>
        <p:nvSpPr>
          <p:cNvPr id="117" name="Rectangle 116"/>
          <p:cNvSpPr/>
          <p:nvPr/>
        </p:nvSpPr>
        <p:spPr>
          <a:xfrm>
            <a:off x="1014268" y="5201930"/>
            <a:ext cx="569387" cy="553998"/>
          </a:xfrm>
          <a:prstGeom prst="rect">
            <a:avLst/>
          </a:prstGeom>
        </p:spPr>
        <p:txBody>
          <a:bodyPr wrap="none">
            <a:spAutoFit/>
          </a:bodyPr>
          <a:lstStyle/>
          <a:p>
            <a:pPr fontAlgn="t"/>
            <a:r>
              <a:rPr lang="en-US" sz="3000" dirty="0" smtClean="0">
                <a:solidFill>
                  <a:srgbClr val="FF0000"/>
                </a:solidFill>
                <a:latin typeface="Abadi MT Condensed Extra Bold" charset="0"/>
                <a:ea typeface="Abadi MT Condensed Extra Bold" charset="0"/>
                <a:cs typeface="Abadi MT Condensed Extra Bold" charset="0"/>
              </a:rPr>
              <a:t>✘</a:t>
            </a:r>
            <a:endParaRPr lang="en-US" sz="3000" dirty="0">
              <a:solidFill>
                <a:srgbClr val="FF0000"/>
              </a:solidFill>
              <a:latin typeface="Abadi MT Condensed Extra Bold" charset="0"/>
              <a:ea typeface="Abadi MT Condensed Extra Bold" charset="0"/>
              <a:cs typeface="Abadi MT Condensed Extra Bold" charset="0"/>
            </a:endParaRPr>
          </a:p>
        </p:txBody>
      </p:sp>
      <p:sp>
        <p:nvSpPr>
          <p:cNvPr id="118" name="Rectangle 117"/>
          <p:cNvSpPr/>
          <p:nvPr/>
        </p:nvSpPr>
        <p:spPr>
          <a:xfrm>
            <a:off x="660501" y="4883006"/>
            <a:ext cx="357790" cy="400110"/>
          </a:xfrm>
          <a:prstGeom prst="rect">
            <a:avLst/>
          </a:prstGeom>
        </p:spPr>
        <p:txBody>
          <a:bodyPr wrap="none">
            <a:spAutoFit/>
          </a:bodyPr>
          <a:lstStyle/>
          <a:p>
            <a:r>
              <a:rPr lang="en-US" sz="2000" dirty="0" smtClean="0">
                <a:solidFill>
                  <a:schemeClr val="tx1">
                    <a:alpha val="60000"/>
                  </a:schemeClr>
                </a:solidFill>
                <a:latin typeface="+mn-lt"/>
                <a:ea typeface="Abadi MT Condensed Extra Bold" charset="0"/>
                <a:cs typeface="Abadi MT Condensed Extra Bold" charset="0"/>
              </a:rPr>
              <a:t>N</a:t>
            </a:r>
            <a:endParaRPr lang="en-US" sz="2000" dirty="0">
              <a:solidFill>
                <a:schemeClr val="tx1">
                  <a:alpha val="60000"/>
                </a:schemeClr>
              </a:solidFill>
              <a:latin typeface="+mn-lt"/>
              <a:ea typeface="Abadi MT Condensed Extra Bold" charset="0"/>
              <a:cs typeface="Abadi MT Condensed Extra Bold" charset="0"/>
            </a:endParaRPr>
          </a:p>
        </p:txBody>
      </p:sp>
      <p:sp>
        <p:nvSpPr>
          <p:cNvPr id="119" name="Rectangle 118"/>
          <p:cNvSpPr/>
          <p:nvPr/>
        </p:nvSpPr>
        <p:spPr>
          <a:xfrm>
            <a:off x="2751240" y="4892074"/>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120" name="Rectangle 119"/>
          <p:cNvSpPr/>
          <p:nvPr/>
        </p:nvSpPr>
        <p:spPr>
          <a:xfrm>
            <a:off x="1864887" y="4892074"/>
            <a:ext cx="327334" cy="400110"/>
          </a:xfrm>
          <a:prstGeom prst="rect">
            <a:avLst/>
          </a:prstGeom>
        </p:spPr>
        <p:txBody>
          <a:bodyPr wrap="none">
            <a:spAutoFit/>
          </a:bodyPr>
          <a:lstStyle/>
          <a:p>
            <a:r>
              <a:rPr lang="en-US" sz="2000" dirty="0">
                <a:latin typeface="+mn-lt"/>
                <a:ea typeface="Abadi MT Condensed Extra Bold" charset="0"/>
                <a:cs typeface="Abadi MT Condensed Extra Bold" charset="0"/>
              </a:rPr>
              <a:t>V</a:t>
            </a:r>
          </a:p>
        </p:txBody>
      </p:sp>
      <p:sp>
        <p:nvSpPr>
          <p:cNvPr id="121" name="Rectangle 120"/>
          <p:cNvSpPr/>
          <p:nvPr/>
        </p:nvSpPr>
        <p:spPr>
          <a:xfrm>
            <a:off x="1622607" y="4887648"/>
            <a:ext cx="327334" cy="400110"/>
          </a:xfrm>
          <a:prstGeom prst="rect">
            <a:avLst/>
          </a:prstGeom>
        </p:spPr>
        <p:txBody>
          <a:bodyPr wrap="none">
            <a:spAutoFit/>
          </a:bodyPr>
          <a:lstStyle/>
          <a:p>
            <a:r>
              <a:rPr lang="en-US" sz="2000" dirty="0">
                <a:solidFill>
                  <a:schemeClr val="tx1">
                    <a:alpha val="60000"/>
                  </a:schemeClr>
                </a:solidFill>
                <a:latin typeface="+mn-lt"/>
                <a:ea typeface="Abadi MT Condensed Extra Bold" charset="0"/>
                <a:cs typeface="Abadi MT Condensed Extra Bold" charset="0"/>
              </a:rPr>
              <a:t>V</a:t>
            </a:r>
          </a:p>
        </p:txBody>
      </p:sp>
      <p:sp>
        <p:nvSpPr>
          <p:cNvPr id="122" name="Rectangle 121"/>
          <p:cNvSpPr/>
          <p:nvPr/>
        </p:nvSpPr>
        <p:spPr>
          <a:xfrm>
            <a:off x="648142" y="3002288"/>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123" name="Rectangle 122"/>
          <p:cNvSpPr/>
          <p:nvPr/>
        </p:nvSpPr>
        <p:spPr>
          <a:xfrm>
            <a:off x="2738881" y="3011356"/>
            <a:ext cx="357790" cy="400110"/>
          </a:xfrm>
          <a:prstGeom prst="rect">
            <a:avLst/>
          </a:prstGeom>
        </p:spPr>
        <p:txBody>
          <a:bodyPr wrap="none">
            <a:spAutoFit/>
          </a:bodyPr>
          <a:lstStyle/>
          <a:p>
            <a:r>
              <a:rPr lang="en-US" sz="2000" dirty="0" smtClean="0">
                <a:solidFill>
                  <a:schemeClr val="tx1">
                    <a:alpha val="60000"/>
                  </a:schemeClr>
                </a:solidFill>
                <a:latin typeface="+mn-lt"/>
                <a:ea typeface="Abadi MT Condensed Extra Bold" charset="0"/>
                <a:cs typeface="Abadi MT Condensed Extra Bold" charset="0"/>
              </a:rPr>
              <a:t>N</a:t>
            </a:r>
            <a:endParaRPr lang="en-US" sz="2000" dirty="0">
              <a:solidFill>
                <a:schemeClr val="tx1">
                  <a:alpha val="60000"/>
                </a:schemeClr>
              </a:solidFill>
              <a:latin typeface="+mn-lt"/>
              <a:ea typeface="Abadi MT Condensed Extra Bold" charset="0"/>
              <a:cs typeface="Abadi MT Condensed Extra Bold" charset="0"/>
            </a:endParaRPr>
          </a:p>
        </p:txBody>
      </p:sp>
      <p:sp>
        <p:nvSpPr>
          <p:cNvPr id="124" name="Rectangle 123"/>
          <p:cNvSpPr/>
          <p:nvPr/>
        </p:nvSpPr>
        <p:spPr>
          <a:xfrm>
            <a:off x="1852528" y="3011356"/>
            <a:ext cx="327334" cy="400110"/>
          </a:xfrm>
          <a:prstGeom prst="rect">
            <a:avLst/>
          </a:prstGeom>
        </p:spPr>
        <p:txBody>
          <a:bodyPr wrap="none">
            <a:spAutoFit/>
          </a:bodyPr>
          <a:lstStyle/>
          <a:p>
            <a:r>
              <a:rPr lang="en-US" sz="2000" dirty="0">
                <a:solidFill>
                  <a:schemeClr val="tx1">
                    <a:alpha val="60000"/>
                  </a:schemeClr>
                </a:solidFill>
                <a:latin typeface="+mn-lt"/>
                <a:ea typeface="Abadi MT Condensed Extra Bold" charset="0"/>
                <a:cs typeface="Abadi MT Condensed Extra Bold" charset="0"/>
              </a:rPr>
              <a:t>V</a:t>
            </a:r>
          </a:p>
        </p:txBody>
      </p:sp>
      <p:sp>
        <p:nvSpPr>
          <p:cNvPr id="125" name="Rectangle 124"/>
          <p:cNvSpPr/>
          <p:nvPr/>
        </p:nvSpPr>
        <p:spPr>
          <a:xfrm>
            <a:off x="1610248" y="3006930"/>
            <a:ext cx="327334" cy="400110"/>
          </a:xfrm>
          <a:prstGeom prst="rect">
            <a:avLst/>
          </a:prstGeom>
        </p:spPr>
        <p:txBody>
          <a:bodyPr wrap="none">
            <a:spAutoFit/>
          </a:bodyPr>
          <a:lstStyle/>
          <a:p>
            <a:r>
              <a:rPr lang="en-US" sz="2000" dirty="0">
                <a:latin typeface="+mn-lt"/>
                <a:ea typeface="Abadi MT Condensed Extra Bold" charset="0"/>
                <a:cs typeface="Abadi MT Condensed Extra Bold" charset="0"/>
              </a:rPr>
              <a:t>V</a:t>
            </a:r>
          </a:p>
        </p:txBody>
      </p:sp>
      <p:sp>
        <p:nvSpPr>
          <p:cNvPr id="126" name="Rectangle 125"/>
          <p:cNvSpPr/>
          <p:nvPr/>
        </p:nvSpPr>
        <p:spPr>
          <a:xfrm>
            <a:off x="3458992" y="2998753"/>
            <a:ext cx="649537" cy="400110"/>
          </a:xfrm>
          <a:prstGeom prst="rect">
            <a:avLst/>
          </a:prstGeom>
        </p:spPr>
        <p:txBody>
          <a:bodyPr wrap="none">
            <a:spAutoFit/>
          </a:bodyPr>
          <a:lstStyle/>
          <a:p>
            <a:r>
              <a:rPr lang="en-US" sz="2000" smtClean="0">
                <a:latin typeface="+mn-lt"/>
                <a:ea typeface="Abadi MT Condensed Extra Bold" charset="0"/>
                <a:cs typeface="Abadi MT Condensed Extra Bold" charset="0"/>
              </a:rPr>
              <a:t>ADP</a:t>
            </a:r>
            <a:endParaRPr lang="en-US" sz="2000" dirty="0">
              <a:latin typeface="+mn-lt"/>
              <a:ea typeface="Abadi MT Condensed Extra Bold" charset="0"/>
              <a:cs typeface="Abadi MT Condensed Extra Bold" charset="0"/>
            </a:endParaRPr>
          </a:p>
        </p:txBody>
      </p:sp>
      <p:sp>
        <p:nvSpPr>
          <p:cNvPr id="127" name="Rectangle 126"/>
          <p:cNvSpPr/>
          <p:nvPr/>
        </p:nvSpPr>
        <p:spPr>
          <a:xfrm>
            <a:off x="5513155" y="3007821"/>
            <a:ext cx="649537" cy="400110"/>
          </a:xfrm>
          <a:prstGeom prst="rect">
            <a:avLst/>
          </a:prstGeom>
        </p:spPr>
        <p:txBody>
          <a:bodyPr wrap="none">
            <a:spAutoFit/>
          </a:bodyPr>
          <a:lstStyle/>
          <a:p>
            <a:r>
              <a:rPr lang="en-US" sz="2000" smtClean="0">
                <a:solidFill>
                  <a:schemeClr val="tx1">
                    <a:alpha val="60000"/>
                  </a:schemeClr>
                </a:solidFill>
                <a:latin typeface="+mn-lt"/>
                <a:ea typeface="Abadi MT Condensed Extra Bold" charset="0"/>
                <a:cs typeface="Abadi MT Condensed Extra Bold" charset="0"/>
              </a:rPr>
              <a:t>ADP</a:t>
            </a:r>
            <a:endParaRPr lang="en-US" sz="2000" dirty="0">
              <a:solidFill>
                <a:schemeClr val="tx1">
                  <a:alpha val="60000"/>
                </a:schemeClr>
              </a:solidFill>
              <a:latin typeface="+mn-lt"/>
              <a:ea typeface="Abadi MT Condensed Extra Bold" charset="0"/>
              <a:cs typeface="Abadi MT Condensed Extra Bold" charset="0"/>
            </a:endParaRPr>
          </a:p>
        </p:txBody>
      </p:sp>
      <p:sp>
        <p:nvSpPr>
          <p:cNvPr id="128" name="Rectangle 127"/>
          <p:cNvSpPr/>
          <p:nvPr/>
        </p:nvSpPr>
        <p:spPr>
          <a:xfrm>
            <a:off x="4763962" y="3007821"/>
            <a:ext cx="357790" cy="400110"/>
          </a:xfrm>
          <a:prstGeom prst="rect">
            <a:avLst/>
          </a:prstGeom>
        </p:spPr>
        <p:txBody>
          <a:bodyPr wrap="none">
            <a:spAutoFit/>
          </a:bodyPr>
          <a:lstStyle/>
          <a:p>
            <a:r>
              <a:rPr lang="en-US" sz="2000" dirty="0" smtClean="0">
                <a:solidFill>
                  <a:schemeClr val="tx1">
                    <a:alpha val="60000"/>
                  </a:schemeClr>
                </a:solidFill>
                <a:latin typeface="+mn-lt"/>
                <a:ea typeface="Abadi MT Condensed Extra Bold" charset="0"/>
                <a:cs typeface="Abadi MT Condensed Extra Bold" charset="0"/>
              </a:rPr>
              <a:t>N</a:t>
            </a:r>
            <a:endParaRPr lang="en-US" sz="2000" dirty="0">
              <a:solidFill>
                <a:schemeClr val="tx1">
                  <a:alpha val="60000"/>
                </a:schemeClr>
              </a:solidFill>
              <a:latin typeface="+mn-lt"/>
              <a:ea typeface="Abadi MT Condensed Extra Bold" charset="0"/>
              <a:cs typeface="Abadi MT Condensed Extra Bold" charset="0"/>
            </a:endParaRPr>
          </a:p>
        </p:txBody>
      </p:sp>
      <p:sp>
        <p:nvSpPr>
          <p:cNvPr id="129" name="Rectangle 128"/>
          <p:cNvSpPr/>
          <p:nvPr/>
        </p:nvSpPr>
        <p:spPr>
          <a:xfrm>
            <a:off x="4539970" y="3003395"/>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130" name="Rectangle 129"/>
          <p:cNvSpPr/>
          <p:nvPr/>
        </p:nvSpPr>
        <p:spPr>
          <a:xfrm>
            <a:off x="6300226" y="3012793"/>
            <a:ext cx="343364" cy="400110"/>
          </a:xfrm>
          <a:prstGeom prst="rect">
            <a:avLst/>
          </a:prstGeom>
        </p:spPr>
        <p:txBody>
          <a:bodyPr wrap="none">
            <a:spAutoFit/>
          </a:bodyPr>
          <a:lstStyle/>
          <a:p>
            <a:r>
              <a:rPr lang="en-US" sz="2000" smtClean="0">
                <a:latin typeface="+mn-lt"/>
                <a:ea typeface="Abadi MT Condensed Extra Bold" charset="0"/>
                <a:cs typeface="Abadi MT Condensed Extra Bold" charset="0"/>
              </a:rPr>
              <a:t>A</a:t>
            </a:r>
            <a:endParaRPr lang="en-US" sz="2000" dirty="0">
              <a:latin typeface="+mn-lt"/>
              <a:ea typeface="Abadi MT Condensed Extra Bold" charset="0"/>
              <a:cs typeface="Abadi MT Condensed Extra Bold" charset="0"/>
            </a:endParaRPr>
          </a:p>
        </p:txBody>
      </p:sp>
      <p:sp>
        <p:nvSpPr>
          <p:cNvPr id="131" name="Rectangle 130"/>
          <p:cNvSpPr/>
          <p:nvPr/>
        </p:nvSpPr>
        <p:spPr>
          <a:xfrm>
            <a:off x="8363533" y="3021861"/>
            <a:ext cx="343364" cy="400110"/>
          </a:xfrm>
          <a:prstGeom prst="rect">
            <a:avLst/>
          </a:prstGeom>
        </p:spPr>
        <p:txBody>
          <a:bodyPr wrap="none">
            <a:spAutoFit/>
          </a:bodyPr>
          <a:lstStyle/>
          <a:p>
            <a:r>
              <a:rPr lang="en-US" sz="2000">
                <a:solidFill>
                  <a:schemeClr val="tx1">
                    <a:alpha val="60000"/>
                  </a:schemeClr>
                </a:solidFill>
                <a:latin typeface="+mn-lt"/>
                <a:ea typeface="Abadi MT Condensed Extra Bold" charset="0"/>
                <a:cs typeface="Abadi MT Condensed Extra Bold" charset="0"/>
              </a:rPr>
              <a:t>A</a:t>
            </a:r>
            <a:endParaRPr lang="en-US" sz="2000" dirty="0">
              <a:solidFill>
                <a:schemeClr val="tx1">
                  <a:alpha val="60000"/>
                </a:schemeClr>
              </a:solidFill>
              <a:latin typeface="+mn-lt"/>
              <a:ea typeface="Abadi MT Condensed Extra Bold" charset="0"/>
              <a:cs typeface="Abadi MT Condensed Extra Bold" charset="0"/>
            </a:endParaRPr>
          </a:p>
        </p:txBody>
      </p:sp>
      <p:sp>
        <p:nvSpPr>
          <p:cNvPr id="132" name="Rectangle 131"/>
          <p:cNvSpPr/>
          <p:nvPr/>
        </p:nvSpPr>
        <p:spPr>
          <a:xfrm>
            <a:off x="7468036" y="3021861"/>
            <a:ext cx="357790" cy="400110"/>
          </a:xfrm>
          <a:prstGeom prst="rect">
            <a:avLst/>
          </a:prstGeom>
        </p:spPr>
        <p:txBody>
          <a:bodyPr wrap="none">
            <a:spAutoFit/>
          </a:bodyPr>
          <a:lstStyle/>
          <a:p>
            <a:r>
              <a:rPr lang="en-US" sz="2000" dirty="0" smtClean="0">
                <a:solidFill>
                  <a:schemeClr val="tx1">
                    <a:alpha val="60000"/>
                  </a:schemeClr>
                </a:solidFill>
                <a:latin typeface="+mn-lt"/>
                <a:ea typeface="Abadi MT Condensed Extra Bold" charset="0"/>
                <a:cs typeface="Abadi MT Condensed Extra Bold" charset="0"/>
              </a:rPr>
              <a:t>N</a:t>
            </a:r>
            <a:endParaRPr lang="en-US" sz="2000" dirty="0">
              <a:solidFill>
                <a:schemeClr val="tx1">
                  <a:alpha val="60000"/>
                </a:schemeClr>
              </a:solidFill>
              <a:latin typeface="+mn-lt"/>
              <a:ea typeface="Abadi MT Condensed Extra Bold" charset="0"/>
              <a:cs typeface="Abadi MT Condensed Extra Bold" charset="0"/>
            </a:endParaRPr>
          </a:p>
        </p:txBody>
      </p:sp>
      <p:sp>
        <p:nvSpPr>
          <p:cNvPr id="133" name="Rectangle 132"/>
          <p:cNvSpPr/>
          <p:nvPr/>
        </p:nvSpPr>
        <p:spPr>
          <a:xfrm>
            <a:off x="7244044" y="3017435"/>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Tree>
    <p:extLst>
      <p:ext uri="{BB962C8B-B14F-4D97-AF65-F5344CB8AC3E}">
        <p14:creationId xmlns:p14="http://schemas.microsoft.com/office/powerpoint/2010/main" val="106838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sz="3600" dirty="0" smtClean="0">
                <a:solidFill>
                  <a:srgbClr val="FFFF00"/>
                </a:solidFill>
              </a:rPr>
              <a:t>Fine-grained</a:t>
            </a:r>
            <a:r>
              <a:rPr lang="en-US" altLang="zh-CN" sz="3600" dirty="0" smtClean="0"/>
              <a:t> Syntactic Typology (of English)</a:t>
            </a:r>
            <a:endParaRPr lang="en-US" sz="3600"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18</a:t>
            </a:fld>
            <a:endParaRPr lang="en-US" dirty="0"/>
          </a:p>
        </p:txBody>
      </p:sp>
      <p:sp>
        <p:nvSpPr>
          <p:cNvPr id="5" name="Rectangle 4"/>
          <p:cNvSpPr/>
          <p:nvPr/>
        </p:nvSpPr>
        <p:spPr>
          <a:xfrm>
            <a:off x="549045" y="1323474"/>
            <a:ext cx="2697918" cy="461665"/>
          </a:xfrm>
          <a:prstGeom prst="rect">
            <a:avLst/>
          </a:prstGeom>
        </p:spPr>
        <p:txBody>
          <a:bodyPr wrap="none">
            <a:spAutoFit/>
          </a:bodyPr>
          <a:lstStyle/>
          <a:p>
            <a:r>
              <a:rPr lang="en-US" sz="2400" dirty="0"/>
              <a:t>Subject-Verb-Object</a:t>
            </a:r>
          </a:p>
        </p:txBody>
      </p:sp>
      <p:sp>
        <p:nvSpPr>
          <p:cNvPr id="31"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tx1">
                    <a:tint val="75000"/>
                  </a:schemeClr>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0E11CC8F-329F-8C41-AC6A-3ECAF67E5476}" type="slidenum">
              <a:rPr lang="en-US" smtClean="0"/>
              <a:pPr>
                <a:defRPr/>
              </a:pPr>
              <a:t>18</a:t>
            </a:fld>
            <a:endParaRPr lang="en-US"/>
          </a:p>
        </p:txBody>
      </p:sp>
      <p:grpSp>
        <p:nvGrpSpPr>
          <p:cNvPr id="47" name="Group 46"/>
          <p:cNvGrpSpPr/>
          <p:nvPr/>
        </p:nvGrpSpPr>
        <p:grpSpPr>
          <a:xfrm>
            <a:off x="1898004" y="2154490"/>
            <a:ext cx="1119998" cy="1559229"/>
            <a:chOff x="1811385" y="2623157"/>
            <a:chExt cx="1119998" cy="1559229"/>
          </a:xfrm>
          <a:effectLst>
            <a:outerShdw blurRad="50800" dist="50800" dir="5400000" algn="ctr" rotWithShape="0">
              <a:srgbClr val="000000"/>
            </a:outerShdw>
          </a:effectLst>
        </p:grpSpPr>
        <p:sp>
          <p:nvSpPr>
            <p:cNvPr id="43" name="Rectangle 42"/>
            <p:cNvSpPr/>
            <p:nvPr/>
          </p:nvSpPr>
          <p:spPr>
            <a:xfrm>
              <a:off x="1939214" y="2623157"/>
              <a:ext cx="864339" cy="461665"/>
            </a:xfrm>
            <a:prstGeom prst="rect">
              <a:avLst/>
            </a:prstGeom>
          </p:spPr>
          <p:txBody>
            <a:bodyPr wrap="none">
              <a:spAutoFit/>
            </a:bodyPr>
            <a:lstStyle/>
            <a:p>
              <a:r>
                <a:rPr lang="en-US" sz="2400" dirty="0" err="1" smtClean="0">
                  <a:solidFill>
                    <a:schemeClr val="tx1">
                      <a:alpha val="60000"/>
                    </a:schemeClr>
                  </a:solidFill>
                </a:rPr>
                <a:t>nsubj</a:t>
              </a:r>
              <a:endParaRPr lang="en-US" sz="2400" dirty="0">
                <a:solidFill>
                  <a:schemeClr val="tx1">
                    <a:alpha val="60000"/>
                  </a:schemeClr>
                </a:solidFill>
              </a:endParaRPr>
            </a:p>
          </p:txBody>
        </p:sp>
        <p:sp>
          <p:nvSpPr>
            <p:cNvPr id="44" name="Circular Arrow 43"/>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solidFill>
              <a:schemeClr val="lt1">
                <a:alpha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alpha val="60000"/>
                  </a:schemeClr>
                </a:solidFill>
              </a:endParaRPr>
            </a:p>
          </p:txBody>
        </p:sp>
      </p:grpSp>
      <p:grpSp>
        <p:nvGrpSpPr>
          <p:cNvPr id="48" name="Group 47"/>
          <p:cNvGrpSpPr/>
          <p:nvPr/>
        </p:nvGrpSpPr>
        <p:grpSpPr>
          <a:xfrm>
            <a:off x="732754" y="2150064"/>
            <a:ext cx="1165250" cy="1563656"/>
            <a:chOff x="646135" y="2618731"/>
            <a:chExt cx="1165250" cy="1563656"/>
          </a:xfrm>
        </p:grpSpPr>
        <p:sp>
          <p:nvSpPr>
            <p:cNvPr id="42" name="Circular Arrow 41"/>
            <p:cNvSpPr/>
            <p:nvPr/>
          </p:nvSpPr>
          <p:spPr>
            <a:xfrm flipH="1">
              <a:off x="646135" y="2950904"/>
              <a:ext cx="1165250" cy="1231483"/>
            </a:xfrm>
            <a:prstGeom prst="circularArrow">
              <a:avLst>
                <a:gd name="adj1" fmla="val 5203"/>
                <a:gd name="adj2" fmla="val 1051020"/>
                <a:gd name="adj3" fmla="val 20487332"/>
                <a:gd name="adj4" fmla="val 11052786"/>
                <a:gd name="adj5" fmla="val 952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45" name="Rectangle 44"/>
            <p:cNvSpPr/>
            <p:nvPr/>
          </p:nvSpPr>
          <p:spPr>
            <a:xfrm>
              <a:off x="796590" y="2618731"/>
              <a:ext cx="864339" cy="461665"/>
            </a:xfrm>
            <a:prstGeom prst="rect">
              <a:avLst/>
            </a:prstGeom>
          </p:spPr>
          <p:txBody>
            <a:bodyPr wrap="none">
              <a:spAutoFit/>
            </a:bodyPr>
            <a:lstStyle/>
            <a:p>
              <a:r>
                <a:rPr lang="en-US" sz="2400" dirty="0" err="1" smtClean="0"/>
                <a:t>nsubj</a:t>
              </a:r>
              <a:endParaRPr lang="en-US" sz="2400" dirty="0"/>
            </a:p>
          </p:txBody>
        </p:sp>
      </p:grpSp>
      <p:grpSp>
        <p:nvGrpSpPr>
          <p:cNvPr id="49" name="Group 48"/>
          <p:cNvGrpSpPr/>
          <p:nvPr/>
        </p:nvGrpSpPr>
        <p:grpSpPr>
          <a:xfrm>
            <a:off x="1898004" y="4045891"/>
            <a:ext cx="1119998" cy="1559229"/>
            <a:chOff x="1811385" y="2623157"/>
            <a:chExt cx="1119998" cy="1559229"/>
          </a:xfrm>
        </p:grpSpPr>
        <p:sp>
          <p:nvSpPr>
            <p:cNvPr id="50" name="Rectangle 49"/>
            <p:cNvSpPr/>
            <p:nvPr/>
          </p:nvSpPr>
          <p:spPr>
            <a:xfrm>
              <a:off x="2010776" y="2623157"/>
              <a:ext cx="744114" cy="461665"/>
            </a:xfrm>
            <a:prstGeom prst="rect">
              <a:avLst/>
            </a:prstGeom>
          </p:spPr>
          <p:txBody>
            <a:bodyPr wrap="none">
              <a:spAutoFit/>
            </a:bodyPr>
            <a:lstStyle/>
            <a:p>
              <a:r>
                <a:rPr lang="en-US" sz="2400" smtClean="0"/>
                <a:t>dobj</a:t>
              </a:r>
              <a:endParaRPr lang="en-US" sz="2400" dirty="0"/>
            </a:p>
          </p:txBody>
        </p:sp>
        <p:sp>
          <p:nvSpPr>
            <p:cNvPr id="51" name="Circular Arrow 50"/>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grpSp>
      <p:grpSp>
        <p:nvGrpSpPr>
          <p:cNvPr id="52" name="Group 51"/>
          <p:cNvGrpSpPr/>
          <p:nvPr/>
        </p:nvGrpSpPr>
        <p:grpSpPr>
          <a:xfrm>
            <a:off x="732754" y="4041465"/>
            <a:ext cx="1165250" cy="1563656"/>
            <a:chOff x="646135" y="2618731"/>
            <a:chExt cx="1165250" cy="1563656"/>
          </a:xfrm>
        </p:grpSpPr>
        <p:sp>
          <p:nvSpPr>
            <p:cNvPr id="53" name="Circular Arrow 52"/>
            <p:cNvSpPr/>
            <p:nvPr/>
          </p:nvSpPr>
          <p:spPr>
            <a:xfrm flipH="1">
              <a:off x="646135" y="2950904"/>
              <a:ext cx="1165250" cy="1231483"/>
            </a:xfrm>
            <a:prstGeom prst="circularArrow">
              <a:avLst>
                <a:gd name="adj1" fmla="val 5203"/>
                <a:gd name="adj2" fmla="val 1051020"/>
                <a:gd name="adj3" fmla="val 20487332"/>
                <a:gd name="adj4" fmla="val 11052786"/>
                <a:gd name="adj5" fmla="val 9527"/>
              </a:avLst>
            </a:prstGeom>
            <a:solidFill>
              <a:schemeClr val="lt1">
                <a:alpha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alpha val="20000"/>
                  </a:schemeClr>
                </a:solidFill>
              </a:endParaRPr>
            </a:p>
          </p:txBody>
        </p:sp>
        <p:sp>
          <p:nvSpPr>
            <p:cNvPr id="54" name="Rectangle 53"/>
            <p:cNvSpPr/>
            <p:nvPr/>
          </p:nvSpPr>
          <p:spPr>
            <a:xfrm>
              <a:off x="844297" y="2618731"/>
              <a:ext cx="744114" cy="461665"/>
            </a:xfrm>
            <a:prstGeom prst="rect">
              <a:avLst/>
            </a:prstGeom>
          </p:spPr>
          <p:txBody>
            <a:bodyPr wrap="none">
              <a:spAutoFit/>
            </a:bodyPr>
            <a:lstStyle/>
            <a:p>
              <a:r>
                <a:rPr lang="en-US" sz="2400" dirty="0" err="1" smtClean="0">
                  <a:solidFill>
                    <a:schemeClr val="tx1">
                      <a:alpha val="60000"/>
                    </a:schemeClr>
                  </a:solidFill>
                </a:rPr>
                <a:t>dobj</a:t>
              </a:r>
              <a:endParaRPr lang="en-US" sz="2400" dirty="0">
                <a:solidFill>
                  <a:schemeClr val="tx1">
                    <a:alpha val="60000"/>
                  </a:schemeClr>
                </a:solidFill>
              </a:endParaRPr>
            </a:p>
          </p:txBody>
        </p:sp>
      </p:grpSp>
      <p:sp>
        <p:nvSpPr>
          <p:cNvPr id="56" name="Rectangle 55"/>
          <p:cNvSpPr/>
          <p:nvPr/>
        </p:nvSpPr>
        <p:spPr>
          <a:xfrm>
            <a:off x="2035239" y="3295499"/>
            <a:ext cx="883575" cy="553998"/>
          </a:xfrm>
          <a:prstGeom prst="rect">
            <a:avLst/>
          </a:prstGeom>
        </p:spPr>
        <p:txBody>
          <a:bodyPr wrap="none">
            <a:spAutoFit/>
          </a:bodyPr>
          <a:lstStyle/>
          <a:p>
            <a:pPr fontAlgn="t"/>
            <a:r>
              <a:rPr lang="en-US" sz="3000" dirty="0" smtClean="0">
                <a:latin typeface="Abadi MT Condensed Extra Bold" charset="0"/>
                <a:ea typeface="Abadi MT Condensed Extra Bold" charset="0"/>
                <a:cs typeface="Abadi MT Condensed Extra Bold" charset="0"/>
              </a:rPr>
              <a:t>0.04</a:t>
            </a:r>
            <a:endParaRPr lang="en-US" sz="3000" dirty="0">
              <a:latin typeface="Abadi MT Condensed Extra Bold" charset="0"/>
              <a:ea typeface="Abadi MT Condensed Extra Bold" charset="0"/>
              <a:cs typeface="Abadi MT Condensed Extra Bold" charset="0"/>
            </a:endParaRPr>
          </a:p>
        </p:txBody>
      </p:sp>
      <p:sp>
        <p:nvSpPr>
          <p:cNvPr id="57" name="Rectangle 56"/>
          <p:cNvSpPr/>
          <p:nvPr/>
        </p:nvSpPr>
        <p:spPr>
          <a:xfrm>
            <a:off x="866351" y="3271646"/>
            <a:ext cx="883575" cy="553998"/>
          </a:xfrm>
          <a:prstGeom prst="rect">
            <a:avLst/>
          </a:prstGeom>
        </p:spPr>
        <p:txBody>
          <a:bodyPr wrap="none">
            <a:spAutoFit/>
          </a:bodyPr>
          <a:lstStyle/>
          <a:p>
            <a:r>
              <a:rPr lang="en-US" sz="3000" dirty="0" smtClean="0">
                <a:latin typeface="Abadi MT Condensed Extra Bold" charset="0"/>
                <a:ea typeface="Abadi MT Condensed Extra Bold" charset="0"/>
                <a:cs typeface="Abadi MT Condensed Extra Bold" charset="0"/>
              </a:rPr>
              <a:t>0.96</a:t>
            </a:r>
            <a:endParaRPr lang="en-US" sz="3000" dirty="0"/>
          </a:p>
        </p:txBody>
      </p:sp>
      <p:sp>
        <p:nvSpPr>
          <p:cNvPr id="59" name="Rectangle 58"/>
          <p:cNvSpPr/>
          <p:nvPr/>
        </p:nvSpPr>
        <p:spPr>
          <a:xfrm>
            <a:off x="1983882" y="5195128"/>
            <a:ext cx="883575" cy="553998"/>
          </a:xfrm>
          <a:prstGeom prst="rect">
            <a:avLst/>
          </a:prstGeom>
        </p:spPr>
        <p:txBody>
          <a:bodyPr wrap="none">
            <a:spAutoFit/>
          </a:bodyPr>
          <a:lstStyle/>
          <a:p>
            <a:r>
              <a:rPr lang="en-US" sz="3000" dirty="0" smtClean="0">
                <a:latin typeface="Abadi MT Condensed Extra Bold" charset="0"/>
                <a:ea typeface="Abadi MT Condensed Extra Bold" charset="0"/>
                <a:cs typeface="Abadi MT Condensed Extra Bold" charset="0"/>
              </a:rPr>
              <a:t>0.96</a:t>
            </a:r>
            <a:endParaRPr lang="en-US" sz="3000" dirty="0"/>
          </a:p>
        </p:txBody>
      </p:sp>
      <p:sp>
        <p:nvSpPr>
          <p:cNvPr id="60" name="Rectangle 59"/>
          <p:cNvSpPr/>
          <p:nvPr/>
        </p:nvSpPr>
        <p:spPr>
          <a:xfrm>
            <a:off x="861185" y="5191326"/>
            <a:ext cx="883575" cy="553998"/>
          </a:xfrm>
          <a:prstGeom prst="rect">
            <a:avLst/>
          </a:prstGeom>
        </p:spPr>
        <p:txBody>
          <a:bodyPr wrap="none">
            <a:spAutoFit/>
          </a:bodyPr>
          <a:lstStyle/>
          <a:p>
            <a:pPr fontAlgn="t"/>
            <a:r>
              <a:rPr lang="en-US" sz="3000" dirty="0" smtClean="0">
                <a:latin typeface="Abadi MT Condensed Extra Bold" charset="0"/>
                <a:ea typeface="Abadi MT Condensed Extra Bold" charset="0"/>
                <a:cs typeface="Abadi MT Condensed Extra Bold" charset="0"/>
              </a:rPr>
              <a:t>0.04</a:t>
            </a:r>
            <a:endParaRPr lang="en-US" sz="3000" dirty="0">
              <a:latin typeface="Abadi MT Condensed Extra Bold" charset="0"/>
              <a:ea typeface="Abadi MT Condensed Extra Bold" charset="0"/>
              <a:cs typeface="Abadi MT Condensed Extra Bold" charset="0"/>
            </a:endParaRPr>
          </a:p>
        </p:txBody>
      </p:sp>
      <p:grpSp>
        <p:nvGrpSpPr>
          <p:cNvPr id="81" name="Group 80"/>
          <p:cNvGrpSpPr/>
          <p:nvPr/>
        </p:nvGrpSpPr>
        <p:grpSpPr>
          <a:xfrm>
            <a:off x="3657586" y="1317760"/>
            <a:ext cx="2285248" cy="2511895"/>
            <a:chOff x="3657586" y="1317760"/>
            <a:chExt cx="2285248" cy="2511895"/>
          </a:xfrm>
        </p:grpSpPr>
        <p:grpSp>
          <p:nvGrpSpPr>
            <p:cNvPr id="79" name="Group 78"/>
            <p:cNvGrpSpPr/>
            <p:nvPr/>
          </p:nvGrpSpPr>
          <p:grpSpPr>
            <a:xfrm>
              <a:off x="3657586" y="1317760"/>
              <a:ext cx="2285248" cy="2391534"/>
              <a:chOff x="3657586" y="1317760"/>
              <a:chExt cx="2285248" cy="2391534"/>
            </a:xfrm>
          </p:grpSpPr>
          <p:sp>
            <p:nvSpPr>
              <p:cNvPr id="61" name="Rectangle 60"/>
              <p:cNvSpPr/>
              <p:nvPr/>
            </p:nvSpPr>
            <p:spPr>
              <a:xfrm>
                <a:off x="3855748" y="1317760"/>
                <a:ext cx="1830181" cy="461665"/>
              </a:xfrm>
              <a:prstGeom prst="rect">
                <a:avLst/>
              </a:prstGeom>
            </p:spPr>
            <p:txBody>
              <a:bodyPr wrap="none">
                <a:spAutoFit/>
              </a:bodyPr>
              <a:lstStyle/>
              <a:p>
                <a:r>
                  <a:rPr lang="en-US" sz="2400" dirty="0" smtClean="0"/>
                  <a:t>Prepositional</a:t>
                </a:r>
                <a:endParaRPr lang="en-US" sz="2400" dirty="0"/>
              </a:p>
            </p:txBody>
          </p:sp>
          <p:grpSp>
            <p:nvGrpSpPr>
              <p:cNvPr id="62" name="Group 61"/>
              <p:cNvGrpSpPr/>
              <p:nvPr/>
            </p:nvGrpSpPr>
            <p:grpSpPr>
              <a:xfrm>
                <a:off x="4822836" y="2150064"/>
                <a:ext cx="1119998" cy="1559229"/>
                <a:chOff x="1811385" y="2623157"/>
                <a:chExt cx="1119998" cy="1559229"/>
              </a:xfrm>
              <a:effectLst>
                <a:outerShdw blurRad="50800" dist="50800" dir="5400000" algn="ctr" rotWithShape="0">
                  <a:srgbClr val="000000"/>
                </a:outerShdw>
              </a:effectLst>
            </p:grpSpPr>
            <p:sp>
              <p:nvSpPr>
                <p:cNvPr id="63" name="Rectangle 62"/>
                <p:cNvSpPr/>
                <p:nvPr/>
              </p:nvSpPr>
              <p:spPr>
                <a:xfrm>
                  <a:off x="2018728" y="2623157"/>
                  <a:ext cx="733662" cy="461665"/>
                </a:xfrm>
                <a:prstGeom prst="rect">
                  <a:avLst/>
                </a:prstGeom>
              </p:spPr>
              <p:txBody>
                <a:bodyPr wrap="none">
                  <a:spAutoFit/>
                </a:bodyPr>
                <a:lstStyle/>
                <a:p>
                  <a:r>
                    <a:rPr lang="en-US" sz="2400" dirty="0" smtClean="0">
                      <a:solidFill>
                        <a:schemeClr val="tx1">
                          <a:alpha val="60000"/>
                        </a:schemeClr>
                      </a:solidFill>
                    </a:rPr>
                    <a:t>case</a:t>
                  </a:r>
                  <a:endParaRPr lang="en-US" sz="2400" dirty="0">
                    <a:solidFill>
                      <a:schemeClr val="tx1">
                        <a:alpha val="60000"/>
                      </a:schemeClr>
                    </a:solidFill>
                  </a:endParaRPr>
                </a:p>
              </p:txBody>
            </p:sp>
            <p:sp>
              <p:nvSpPr>
                <p:cNvPr id="64" name="Circular Arrow 63"/>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solidFill>
                  <a:schemeClr val="lt1">
                    <a:alpha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alpha val="20000"/>
                      </a:schemeClr>
                    </a:solidFill>
                  </a:endParaRPr>
                </a:p>
              </p:txBody>
            </p:sp>
          </p:grpSp>
          <p:grpSp>
            <p:nvGrpSpPr>
              <p:cNvPr id="65" name="Group 64"/>
              <p:cNvGrpSpPr/>
              <p:nvPr/>
            </p:nvGrpSpPr>
            <p:grpSpPr>
              <a:xfrm>
                <a:off x="3657586" y="2145638"/>
                <a:ext cx="1165250" cy="1563656"/>
                <a:chOff x="646135" y="2618731"/>
                <a:chExt cx="1165250" cy="1563656"/>
              </a:xfrm>
            </p:grpSpPr>
            <p:sp>
              <p:nvSpPr>
                <p:cNvPr id="66" name="Circular Arrow 65"/>
                <p:cNvSpPr/>
                <p:nvPr/>
              </p:nvSpPr>
              <p:spPr>
                <a:xfrm flipH="1">
                  <a:off x="646135" y="2950904"/>
                  <a:ext cx="1165250" cy="1231483"/>
                </a:xfrm>
                <a:prstGeom prst="circularArrow">
                  <a:avLst>
                    <a:gd name="adj1" fmla="val 5203"/>
                    <a:gd name="adj2" fmla="val 1051020"/>
                    <a:gd name="adj3" fmla="val 20487332"/>
                    <a:gd name="adj4" fmla="val 11052786"/>
                    <a:gd name="adj5" fmla="val 952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67" name="Rectangle 66"/>
                <p:cNvSpPr/>
                <p:nvPr/>
              </p:nvSpPr>
              <p:spPr>
                <a:xfrm>
                  <a:off x="844297" y="2618731"/>
                  <a:ext cx="733662" cy="461665"/>
                </a:xfrm>
                <a:prstGeom prst="rect">
                  <a:avLst/>
                </a:prstGeom>
              </p:spPr>
              <p:txBody>
                <a:bodyPr wrap="none">
                  <a:spAutoFit/>
                </a:bodyPr>
                <a:lstStyle/>
                <a:p>
                  <a:r>
                    <a:rPr lang="en-US" sz="2400" dirty="0" smtClean="0"/>
                    <a:t>case</a:t>
                  </a:r>
                  <a:endParaRPr lang="en-US" sz="2400" dirty="0"/>
                </a:p>
              </p:txBody>
            </p:sp>
          </p:grpSp>
        </p:grpSp>
        <p:sp>
          <p:nvSpPr>
            <p:cNvPr id="68" name="Rectangle 67"/>
            <p:cNvSpPr/>
            <p:nvPr/>
          </p:nvSpPr>
          <p:spPr>
            <a:xfrm>
              <a:off x="4935804" y="3275657"/>
              <a:ext cx="883575" cy="553998"/>
            </a:xfrm>
            <a:prstGeom prst="rect">
              <a:avLst/>
            </a:prstGeom>
          </p:spPr>
          <p:txBody>
            <a:bodyPr wrap="none">
              <a:spAutoFit/>
            </a:bodyPr>
            <a:lstStyle/>
            <a:p>
              <a:pPr fontAlgn="t"/>
              <a:r>
                <a:rPr lang="en-US" sz="3000" dirty="0" smtClean="0">
                  <a:latin typeface="Abadi MT Condensed Extra Bold" charset="0"/>
                  <a:ea typeface="Abadi MT Condensed Extra Bold" charset="0"/>
                  <a:cs typeface="Abadi MT Condensed Extra Bold" charset="0"/>
                </a:rPr>
                <a:t>0.04</a:t>
              </a:r>
              <a:endParaRPr lang="en-US" sz="3000" dirty="0">
                <a:latin typeface="Abadi MT Condensed Extra Bold" charset="0"/>
                <a:ea typeface="Abadi MT Condensed Extra Bold" charset="0"/>
                <a:cs typeface="Abadi MT Condensed Extra Bold" charset="0"/>
              </a:endParaRPr>
            </a:p>
          </p:txBody>
        </p:sp>
        <p:sp>
          <p:nvSpPr>
            <p:cNvPr id="69" name="Rectangle 68"/>
            <p:cNvSpPr/>
            <p:nvPr/>
          </p:nvSpPr>
          <p:spPr>
            <a:xfrm>
              <a:off x="3785041" y="3271646"/>
              <a:ext cx="883575" cy="553998"/>
            </a:xfrm>
            <a:prstGeom prst="rect">
              <a:avLst/>
            </a:prstGeom>
          </p:spPr>
          <p:txBody>
            <a:bodyPr wrap="none">
              <a:spAutoFit/>
            </a:bodyPr>
            <a:lstStyle/>
            <a:p>
              <a:r>
                <a:rPr lang="en-US" sz="3000" dirty="0" smtClean="0">
                  <a:latin typeface="Abadi MT Condensed Extra Bold" charset="0"/>
                  <a:ea typeface="Abadi MT Condensed Extra Bold" charset="0"/>
                  <a:cs typeface="Abadi MT Condensed Extra Bold" charset="0"/>
                </a:rPr>
                <a:t>0.96</a:t>
              </a:r>
              <a:endParaRPr lang="en-US" sz="3000" dirty="0"/>
            </a:p>
          </p:txBody>
        </p:sp>
      </p:grpSp>
      <p:grpSp>
        <p:nvGrpSpPr>
          <p:cNvPr id="82" name="Group 81"/>
          <p:cNvGrpSpPr/>
          <p:nvPr/>
        </p:nvGrpSpPr>
        <p:grpSpPr>
          <a:xfrm>
            <a:off x="6352158" y="1317759"/>
            <a:ext cx="2285248" cy="2478035"/>
            <a:chOff x="6352158" y="1317759"/>
            <a:chExt cx="2285248" cy="2478035"/>
          </a:xfrm>
        </p:grpSpPr>
        <p:grpSp>
          <p:nvGrpSpPr>
            <p:cNvPr id="80" name="Group 79"/>
            <p:cNvGrpSpPr/>
            <p:nvPr/>
          </p:nvGrpSpPr>
          <p:grpSpPr>
            <a:xfrm>
              <a:off x="6352158" y="1317759"/>
              <a:ext cx="2285248" cy="2386129"/>
              <a:chOff x="6352158" y="1317759"/>
              <a:chExt cx="2285248" cy="2386129"/>
            </a:xfrm>
          </p:grpSpPr>
          <p:sp>
            <p:nvSpPr>
              <p:cNvPr id="70" name="Rectangle 69"/>
              <p:cNvSpPr/>
              <p:nvPr/>
            </p:nvSpPr>
            <p:spPr>
              <a:xfrm>
                <a:off x="6791741" y="1317759"/>
                <a:ext cx="1377300" cy="461665"/>
              </a:xfrm>
              <a:prstGeom prst="rect">
                <a:avLst/>
              </a:prstGeom>
            </p:spPr>
            <p:txBody>
              <a:bodyPr wrap="none">
                <a:spAutoFit/>
              </a:bodyPr>
              <a:lstStyle/>
              <a:p>
                <a:r>
                  <a:rPr lang="en-US" sz="2400" dirty="0" err="1" smtClean="0"/>
                  <a:t>Adj</a:t>
                </a:r>
                <a:r>
                  <a:rPr lang="en-US" sz="2400" dirty="0" smtClean="0"/>
                  <a:t>-Noun</a:t>
                </a:r>
                <a:endParaRPr lang="en-US" sz="2400" dirty="0"/>
              </a:p>
            </p:txBody>
          </p:sp>
          <p:grpSp>
            <p:nvGrpSpPr>
              <p:cNvPr id="71" name="Group 70"/>
              <p:cNvGrpSpPr/>
              <p:nvPr/>
            </p:nvGrpSpPr>
            <p:grpSpPr>
              <a:xfrm>
                <a:off x="7517408" y="2144658"/>
                <a:ext cx="1119998" cy="1559229"/>
                <a:chOff x="1811385" y="2623157"/>
                <a:chExt cx="1119998" cy="1559229"/>
              </a:xfrm>
              <a:effectLst>
                <a:outerShdw blurRad="50800" dist="50800" dir="5400000" algn="ctr" rotWithShape="0">
                  <a:srgbClr val="000000"/>
                </a:outerShdw>
              </a:effectLst>
            </p:grpSpPr>
            <p:sp>
              <p:nvSpPr>
                <p:cNvPr id="72" name="Rectangle 71"/>
                <p:cNvSpPr/>
                <p:nvPr/>
              </p:nvSpPr>
              <p:spPr>
                <a:xfrm>
                  <a:off x="1947165" y="2623157"/>
                  <a:ext cx="901209" cy="461665"/>
                </a:xfrm>
                <a:prstGeom prst="rect">
                  <a:avLst/>
                </a:prstGeom>
              </p:spPr>
              <p:txBody>
                <a:bodyPr wrap="none">
                  <a:spAutoFit/>
                </a:bodyPr>
                <a:lstStyle/>
                <a:p>
                  <a:r>
                    <a:rPr lang="en-US" sz="2400" dirty="0" err="1" smtClean="0">
                      <a:solidFill>
                        <a:schemeClr val="tx1">
                          <a:alpha val="60000"/>
                        </a:schemeClr>
                      </a:solidFill>
                    </a:rPr>
                    <a:t>amod</a:t>
                  </a:r>
                  <a:endParaRPr lang="en-US" sz="2400" dirty="0">
                    <a:solidFill>
                      <a:schemeClr val="tx1">
                        <a:alpha val="60000"/>
                      </a:schemeClr>
                    </a:solidFill>
                  </a:endParaRPr>
                </a:p>
              </p:txBody>
            </p:sp>
            <p:sp>
              <p:nvSpPr>
                <p:cNvPr id="73" name="Circular Arrow 72"/>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solidFill>
                  <a:schemeClr val="lt1">
                    <a:alpha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alpha val="20000"/>
                      </a:schemeClr>
                    </a:solidFill>
                  </a:endParaRPr>
                </a:p>
              </p:txBody>
            </p:sp>
          </p:grpSp>
          <p:grpSp>
            <p:nvGrpSpPr>
              <p:cNvPr id="74" name="Group 73"/>
              <p:cNvGrpSpPr/>
              <p:nvPr/>
            </p:nvGrpSpPr>
            <p:grpSpPr>
              <a:xfrm>
                <a:off x="6352158" y="2140232"/>
                <a:ext cx="1165250" cy="1563656"/>
                <a:chOff x="646135" y="2618731"/>
                <a:chExt cx="1165250" cy="1563656"/>
              </a:xfrm>
            </p:grpSpPr>
            <p:sp>
              <p:nvSpPr>
                <p:cNvPr id="75" name="Circular Arrow 74"/>
                <p:cNvSpPr/>
                <p:nvPr/>
              </p:nvSpPr>
              <p:spPr>
                <a:xfrm flipH="1">
                  <a:off x="646135" y="2950904"/>
                  <a:ext cx="1165250" cy="1231483"/>
                </a:xfrm>
                <a:prstGeom prst="circularArrow">
                  <a:avLst>
                    <a:gd name="adj1" fmla="val 5203"/>
                    <a:gd name="adj2" fmla="val 1051020"/>
                    <a:gd name="adj3" fmla="val 20487332"/>
                    <a:gd name="adj4" fmla="val 11052786"/>
                    <a:gd name="adj5" fmla="val 952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76" name="Rectangle 75"/>
                <p:cNvSpPr/>
                <p:nvPr/>
              </p:nvSpPr>
              <p:spPr>
                <a:xfrm>
                  <a:off x="772736" y="2618731"/>
                  <a:ext cx="901209" cy="461665"/>
                </a:xfrm>
                <a:prstGeom prst="rect">
                  <a:avLst/>
                </a:prstGeom>
              </p:spPr>
              <p:txBody>
                <a:bodyPr wrap="none">
                  <a:spAutoFit/>
                </a:bodyPr>
                <a:lstStyle/>
                <a:p>
                  <a:r>
                    <a:rPr lang="en-US" sz="2400" dirty="0" err="1" smtClean="0"/>
                    <a:t>amod</a:t>
                  </a:r>
                  <a:endParaRPr lang="en-US" sz="2400" dirty="0"/>
                </a:p>
              </p:txBody>
            </p:sp>
          </p:grpSp>
        </p:grpSp>
        <p:sp>
          <p:nvSpPr>
            <p:cNvPr id="77" name="Rectangle 76"/>
            <p:cNvSpPr/>
            <p:nvPr/>
          </p:nvSpPr>
          <p:spPr>
            <a:xfrm>
              <a:off x="7670822" y="3241796"/>
              <a:ext cx="883575" cy="553998"/>
            </a:xfrm>
            <a:prstGeom prst="rect">
              <a:avLst/>
            </a:prstGeom>
          </p:spPr>
          <p:txBody>
            <a:bodyPr wrap="none">
              <a:spAutoFit/>
            </a:bodyPr>
            <a:lstStyle/>
            <a:p>
              <a:pPr fontAlgn="t"/>
              <a:r>
                <a:rPr lang="en-US" sz="3000" dirty="0" smtClean="0">
                  <a:latin typeface="Abadi MT Condensed Extra Bold" charset="0"/>
                  <a:ea typeface="Abadi MT Condensed Extra Bold" charset="0"/>
                  <a:cs typeface="Abadi MT Condensed Extra Bold" charset="0"/>
                </a:rPr>
                <a:t>0.03</a:t>
              </a:r>
              <a:endParaRPr lang="en-US" sz="3000" dirty="0">
                <a:latin typeface="Abadi MT Condensed Extra Bold" charset="0"/>
                <a:ea typeface="Abadi MT Condensed Extra Bold" charset="0"/>
                <a:cs typeface="Abadi MT Condensed Extra Bold" charset="0"/>
              </a:endParaRPr>
            </a:p>
          </p:txBody>
        </p:sp>
        <p:sp>
          <p:nvSpPr>
            <p:cNvPr id="78" name="Rectangle 77"/>
            <p:cNvSpPr/>
            <p:nvPr/>
          </p:nvSpPr>
          <p:spPr>
            <a:xfrm>
              <a:off x="6483724" y="3241796"/>
              <a:ext cx="883575" cy="553998"/>
            </a:xfrm>
            <a:prstGeom prst="rect">
              <a:avLst/>
            </a:prstGeom>
          </p:spPr>
          <p:txBody>
            <a:bodyPr wrap="none">
              <a:spAutoFit/>
            </a:bodyPr>
            <a:lstStyle/>
            <a:p>
              <a:r>
                <a:rPr lang="en-US" sz="3000" dirty="0" smtClean="0">
                  <a:latin typeface="Abadi MT Condensed Extra Bold" charset="0"/>
                  <a:ea typeface="Abadi MT Condensed Extra Bold" charset="0"/>
                  <a:cs typeface="Abadi MT Condensed Extra Bold" charset="0"/>
                </a:rPr>
                <a:t>0.97</a:t>
              </a:r>
              <a:endParaRPr lang="en-US" sz="3000" dirty="0"/>
            </a:p>
          </p:txBody>
        </p:sp>
      </p:grpSp>
      <p:sp>
        <p:nvSpPr>
          <p:cNvPr id="46" name="Rectangle 45"/>
          <p:cNvSpPr/>
          <p:nvPr/>
        </p:nvSpPr>
        <p:spPr>
          <a:xfrm>
            <a:off x="648142" y="3002288"/>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55" name="Rectangle 54"/>
          <p:cNvSpPr/>
          <p:nvPr/>
        </p:nvSpPr>
        <p:spPr>
          <a:xfrm>
            <a:off x="2738881" y="3011356"/>
            <a:ext cx="357790" cy="400110"/>
          </a:xfrm>
          <a:prstGeom prst="rect">
            <a:avLst/>
          </a:prstGeom>
        </p:spPr>
        <p:txBody>
          <a:bodyPr wrap="none">
            <a:spAutoFit/>
          </a:bodyPr>
          <a:lstStyle/>
          <a:p>
            <a:r>
              <a:rPr lang="en-US" sz="2000" dirty="0" smtClean="0">
                <a:solidFill>
                  <a:schemeClr val="tx1">
                    <a:alpha val="60000"/>
                  </a:schemeClr>
                </a:solidFill>
                <a:latin typeface="+mn-lt"/>
                <a:ea typeface="Abadi MT Condensed Extra Bold" charset="0"/>
                <a:cs typeface="Abadi MT Condensed Extra Bold" charset="0"/>
              </a:rPr>
              <a:t>N</a:t>
            </a:r>
            <a:endParaRPr lang="en-US" sz="2000" dirty="0">
              <a:solidFill>
                <a:schemeClr val="tx1">
                  <a:alpha val="60000"/>
                </a:schemeClr>
              </a:solidFill>
              <a:latin typeface="+mn-lt"/>
              <a:ea typeface="Abadi MT Condensed Extra Bold" charset="0"/>
              <a:cs typeface="Abadi MT Condensed Extra Bold" charset="0"/>
            </a:endParaRPr>
          </a:p>
        </p:txBody>
      </p:sp>
      <p:sp>
        <p:nvSpPr>
          <p:cNvPr id="58" name="Rectangle 57"/>
          <p:cNvSpPr/>
          <p:nvPr/>
        </p:nvSpPr>
        <p:spPr>
          <a:xfrm>
            <a:off x="1852528" y="3011356"/>
            <a:ext cx="327334" cy="400110"/>
          </a:xfrm>
          <a:prstGeom prst="rect">
            <a:avLst/>
          </a:prstGeom>
        </p:spPr>
        <p:txBody>
          <a:bodyPr wrap="none">
            <a:spAutoFit/>
          </a:bodyPr>
          <a:lstStyle/>
          <a:p>
            <a:r>
              <a:rPr lang="en-US" sz="2000" dirty="0">
                <a:solidFill>
                  <a:schemeClr val="tx1">
                    <a:alpha val="60000"/>
                  </a:schemeClr>
                </a:solidFill>
                <a:latin typeface="+mn-lt"/>
                <a:ea typeface="Abadi MT Condensed Extra Bold" charset="0"/>
                <a:cs typeface="Abadi MT Condensed Extra Bold" charset="0"/>
              </a:rPr>
              <a:t>V</a:t>
            </a:r>
          </a:p>
        </p:txBody>
      </p:sp>
      <p:sp>
        <p:nvSpPr>
          <p:cNvPr id="83" name="Rectangle 82"/>
          <p:cNvSpPr/>
          <p:nvPr/>
        </p:nvSpPr>
        <p:spPr>
          <a:xfrm>
            <a:off x="1610248" y="3006930"/>
            <a:ext cx="327334" cy="400110"/>
          </a:xfrm>
          <a:prstGeom prst="rect">
            <a:avLst/>
          </a:prstGeom>
        </p:spPr>
        <p:txBody>
          <a:bodyPr wrap="none">
            <a:spAutoFit/>
          </a:bodyPr>
          <a:lstStyle/>
          <a:p>
            <a:r>
              <a:rPr lang="en-US" sz="2000" dirty="0">
                <a:latin typeface="+mn-lt"/>
                <a:ea typeface="Abadi MT Condensed Extra Bold" charset="0"/>
                <a:cs typeface="Abadi MT Condensed Extra Bold" charset="0"/>
              </a:rPr>
              <a:t>V</a:t>
            </a:r>
          </a:p>
        </p:txBody>
      </p:sp>
      <p:sp>
        <p:nvSpPr>
          <p:cNvPr id="84" name="Rectangle 83"/>
          <p:cNvSpPr/>
          <p:nvPr/>
        </p:nvSpPr>
        <p:spPr>
          <a:xfrm>
            <a:off x="3458992" y="2998753"/>
            <a:ext cx="649537" cy="400110"/>
          </a:xfrm>
          <a:prstGeom prst="rect">
            <a:avLst/>
          </a:prstGeom>
        </p:spPr>
        <p:txBody>
          <a:bodyPr wrap="none">
            <a:spAutoFit/>
          </a:bodyPr>
          <a:lstStyle/>
          <a:p>
            <a:r>
              <a:rPr lang="en-US" sz="2000" smtClean="0">
                <a:latin typeface="+mn-lt"/>
                <a:ea typeface="Abadi MT Condensed Extra Bold" charset="0"/>
                <a:cs typeface="Abadi MT Condensed Extra Bold" charset="0"/>
              </a:rPr>
              <a:t>ADP</a:t>
            </a:r>
            <a:endParaRPr lang="en-US" sz="2000" dirty="0">
              <a:latin typeface="+mn-lt"/>
              <a:ea typeface="Abadi MT Condensed Extra Bold" charset="0"/>
              <a:cs typeface="Abadi MT Condensed Extra Bold" charset="0"/>
            </a:endParaRPr>
          </a:p>
        </p:txBody>
      </p:sp>
      <p:sp>
        <p:nvSpPr>
          <p:cNvPr id="85" name="Rectangle 84"/>
          <p:cNvSpPr/>
          <p:nvPr/>
        </p:nvSpPr>
        <p:spPr>
          <a:xfrm>
            <a:off x="5513155" y="3007821"/>
            <a:ext cx="649537" cy="400110"/>
          </a:xfrm>
          <a:prstGeom prst="rect">
            <a:avLst/>
          </a:prstGeom>
        </p:spPr>
        <p:txBody>
          <a:bodyPr wrap="none">
            <a:spAutoFit/>
          </a:bodyPr>
          <a:lstStyle/>
          <a:p>
            <a:r>
              <a:rPr lang="en-US" sz="2000" smtClean="0">
                <a:solidFill>
                  <a:schemeClr val="tx1">
                    <a:alpha val="60000"/>
                  </a:schemeClr>
                </a:solidFill>
                <a:latin typeface="+mn-lt"/>
                <a:ea typeface="Abadi MT Condensed Extra Bold" charset="0"/>
                <a:cs typeface="Abadi MT Condensed Extra Bold" charset="0"/>
              </a:rPr>
              <a:t>ADP</a:t>
            </a:r>
            <a:endParaRPr lang="en-US" sz="2000" dirty="0">
              <a:solidFill>
                <a:schemeClr val="tx1">
                  <a:alpha val="60000"/>
                </a:schemeClr>
              </a:solidFill>
              <a:latin typeface="+mn-lt"/>
              <a:ea typeface="Abadi MT Condensed Extra Bold" charset="0"/>
              <a:cs typeface="Abadi MT Condensed Extra Bold" charset="0"/>
            </a:endParaRPr>
          </a:p>
        </p:txBody>
      </p:sp>
      <p:sp>
        <p:nvSpPr>
          <p:cNvPr id="86" name="Rectangle 85"/>
          <p:cNvSpPr/>
          <p:nvPr/>
        </p:nvSpPr>
        <p:spPr>
          <a:xfrm>
            <a:off x="4763962" y="3007821"/>
            <a:ext cx="357790" cy="400110"/>
          </a:xfrm>
          <a:prstGeom prst="rect">
            <a:avLst/>
          </a:prstGeom>
        </p:spPr>
        <p:txBody>
          <a:bodyPr wrap="none">
            <a:spAutoFit/>
          </a:bodyPr>
          <a:lstStyle/>
          <a:p>
            <a:r>
              <a:rPr lang="en-US" sz="2000" dirty="0" smtClean="0">
                <a:solidFill>
                  <a:schemeClr val="tx1">
                    <a:alpha val="60000"/>
                  </a:schemeClr>
                </a:solidFill>
                <a:latin typeface="+mn-lt"/>
                <a:ea typeface="Abadi MT Condensed Extra Bold" charset="0"/>
                <a:cs typeface="Abadi MT Condensed Extra Bold" charset="0"/>
              </a:rPr>
              <a:t>N</a:t>
            </a:r>
            <a:endParaRPr lang="en-US" sz="2000" dirty="0">
              <a:solidFill>
                <a:schemeClr val="tx1">
                  <a:alpha val="60000"/>
                </a:schemeClr>
              </a:solidFill>
              <a:latin typeface="+mn-lt"/>
              <a:ea typeface="Abadi MT Condensed Extra Bold" charset="0"/>
              <a:cs typeface="Abadi MT Condensed Extra Bold" charset="0"/>
            </a:endParaRPr>
          </a:p>
        </p:txBody>
      </p:sp>
      <p:sp>
        <p:nvSpPr>
          <p:cNvPr id="87" name="Rectangle 86"/>
          <p:cNvSpPr/>
          <p:nvPr/>
        </p:nvSpPr>
        <p:spPr>
          <a:xfrm>
            <a:off x="4539970" y="3003395"/>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88" name="Rectangle 87"/>
          <p:cNvSpPr/>
          <p:nvPr/>
        </p:nvSpPr>
        <p:spPr>
          <a:xfrm>
            <a:off x="6300226" y="3012793"/>
            <a:ext cx="343364" cy="400110"/>
          </a:xfrm>
          <a:prstGeom prst="rect">
            <a:avLst/>
          </a:prstGeom>
        </p:spPr>
        <p:txBody>
          <a:bodyPr wrap="none">
            <a:spAutoFit/>
          </a:bodyPr>
          <a:lstStyle/>
          <a:p>
            <a:r>
              <a:rPr lang="en-US" sz="2000" smtClean="0">
                <a:latin typeface="+mn-lt"/>
                <a:ea typeface="Abadi MT Condensed Extra Bold" charset="0"/>
                <a:cs typeface="Abadi MT Condensed Extra Bold" charset="0"/>
              </a:rPr>
              <a:t>A</a:t>
            </a:r>
            <a:endParaRPr lang="en-US" sz="2000" dirty="0">
              <a:latin typeface="+mn-lt"/>
              <a:ea typeface="Abadi MT Condensed Extra Bold" charset="0"/>
              <a:cs typeface="Abadi MT Condensed Extra Bold" charset="0"/>
            </a:endParaRPr>
          </a:p>
        </p:txBody>
      </p:sp>
      <p:sp>
        <p:nvSpPr>
          <p:cNvPr id="89" name="Rectangle 88"/>
          <p:cNvSpPr/>
          <p:nvPr/>
        </p:nvSpPr>
        <p:spPr>
          <a:xfrm>
            <a:off x="7244044" y="3017435"/>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90" name="Rectangle 89"/>
          <p:cNvSpPr/>
          <p:nvPr/>
        </p:nvSpPr>
        <p:spPr>
          <a:xfrm>
            <a:off x="660501" y="4883006"/>
            <a:ext cx="357790" cy="400110"/>
          </a:xfrm>
          <a:prstGeom prst="rect">
            <a:avLst/>
          </a:prstGeom>
        </p:spPr>
        <p:txBody>
          <a:bodyPr wrap="none">
            <a:spAutoFit/>
          </a:bodyPr>
          <a:lstStyle/>
          <a:p>
            <a:r>
              <a:rPr lang="en-US" sz="2000" dirty="0" smtClean="0">
                <a:solidFill>
                  <a:schemeClr val="tx1">
                    <a:alpha val="60000"/>
                  </a:schemeClr>
                </a:solidFill>
                <a:latin typeface="+mn-lt"/>
                <a:ea typeface="Abadi MT Condensed Extra Bold" charset="0"/>
                <a:cs typeface="Abadi MT Condensed Extra Bold" charset="0"/>
              </a:rPr>
              <a:t>N</a:t>
            </a:r>
            <a:endParaRPr lang="en-US" sz="2000" dirty="0">
              <a:solidFill>
                <a:schemeClr val="tx1">
                  <a:alpha val="60000"/>
                </a:schemeClr>
              </a:solidFill>
              <a:latin typeface="+mn-lt"/>
              <a:ea typeface="Abadi MT Condensed Extra Bold" charset="0"/>
              <a:cs typeface="Abadi MT Condensed Extra Bold" charset="0"/>
            </a:endParaRPr>
          </a:p>
        </p:txBody>
      </p:sp>
      <p:sp>
        <p:nvSpPr>
          <p:cNvPr id="91" name="Rectangle 90"/>
          <p:cNvSpPr/>
          <p:nvPr/>
        </p:nvSpPr>
        <p:spPr>
          <a:xfrm>
            <a:off x="2751240" y="4892074"/>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92" name="Rectangle 91"/>
          <p:cNvSpPr/>
          <p:nvPr/>
        </p:nvSpPr>
        <p:spPr>
          <a:xfrm>
            <a:off x="1864887" y="4892074"/>
            <a:ext cx="327334" cy="400110"/>
          </a:xfrm>
          <a:prstGeom prst="rect">
            <a:avLst/>
          </a:prstGeom>
        </p:spPr>
        <p:txBody>
          <a:bodyPr wrap="none">
            <a:spAutoFit/>
          </a:bodyPr>
          <a:lstStyle/>
          <a:p>
            <a:r>
              <a:rPr lang="en-US" sz="2000" dirty="0">
                <a:latin typeface="+mn-lt"/>
                <a:ea typeface="Abadi MT Condensed Extra Bold" charset="0"/>
                <a:cs typeface="Abadi MT Condensed Extra Bold" charset="0"/>
              </a:rPr>
              <a:t>V</a:t>
            </a:r>
          </a:p>
        </p:txBody>
      </p:sp>
      <p:sp>
        <p:nvSpPr>
          <p:cNvPr id="93" name="Rectangle 92"/>
          <p:cNvSpPr/>
          <p:nvPr/>
        </p:nvSpPr>
        <p:spPr>
          <a:xfrm>
            <a:off x="1622607" y="4887648"/>
            <a:ext cx="327334" cy="400110"/>
          </a:xfrm>
          <a:prstGeom prst="rect">
            <a:avLst/>
          </a:prstGeom>
        </p:spPr>
        <p:txBody>
          <a:bodyPr wrap="none">
            <a:spAutoFit/>
          </a:bodyPr>
          <a:lstStyle/>
          <a:p>
            <a:r>
              <a:rPr lang="en-US" sz="2000" dirty="0">
                <a:solidFill>
                  <a:schemeClr val="tx1">
                    <a:alpha val="60000"/>
                  </a:schemeClr>
                </a:solidFill>
                <a:latin typeface="+mn-lt"/>
                <a:ea typeface="Abadi MT Condensed Extra Bold" charset="0"/>
                <a:cs typeface="Abadi MT Condensed Extra Bold" charset="0"/>
              </a:rPr>
              <a:t>V</a:t>
            </a:r>
          </a:p>
        </p:txBody>
      </p:sp>
      <p:sp>
        <p:nvSpPr>
          <p:cNvPr id="94" name="Rectangle 93"/>
          <p:cNvSpPr/>
          <p:nvPr/>
        </p:nvSpPr>
        <p:spPr>
          <a:xfrm>
            <a:off x="8363533" y="3021861"/>
            <a:ext cx="343364" cy="400110"/>
          </a:xfrm>
          <a:prstGeom prst="rect">
            <a:avLst/>
          </a:prstGeom>
        </p:spPr>
        <p:txBody>
          <a:bodyPr wrap="none">
            <a:spAutoFit/>
          </a:bodyPr>
          <a:lstStyle/>
          <a:p>
            <a:r>
              <a:rPr lang="en-US" sz="2000">
                <a:solidFill>
                  <a:schemeClr val="tx1">
                    <a:alpha val="60000"/>
                  </a:schemeClr>
                </a:solidFill>
                <a:latin typeface="+mn-lt"/>
                <a:ea typeface="Abadi MT Condensed Extra Bold" charset="0"/>
                <a:cs typeface="Abadi MT Condensed Extra Bold" charset="0"/>
              </a:rPr>
              <a:t>A</a:t>
            </a:r>
            <a:endParaRPr lang="en-US" sz="2000" dirty="0">
              <a:solidFill>
                <a:schemeClr val="tx1">
                  <a:alpha val="60000"/>
                </a:schemeClr>
              </a:solidFill>
              <a:latin typeface="+mn-lt"/>
              <a:ea typeface="Abadi MT Condensed Extra Bold" charset="0"/>
              <a:cs typeface="Abadi MT Condensed Extra Bold" charset="0"/>
            </a:endParaRPr>
          </a:p>
        </p:txBody>
      </p:sp>
      <p:sp>
        <p:nvSpPr>
          <p:cNvPr id="95" name="Rectangle 94"/>
          <p:cNvSpPr/>
          <p:nvPr/>
        </p:nvSpPr>
        <p:spPr>
          <a:xfrm>
            <a:off x="7468036" y="3021861"/>
            <a:ext cx="357790" cy="400110"/>
          </a:xfrm>
          <a:prstGeom prst="rect">
            <a:avLst/>
          </a:prstGeom>
        </p:spPr>
        <p:txBody>
          <a:bodyPr wrap="none">
            <a:spAutoFit/>
          </a:bodyPr>
          <a:lstStyle/>
          <a:p>
            <a:r>
              <a:rPr lang="en-US" sz="2000" dirty="0" smtClean="0">
                <a:solidFill>
                  <a:schemeClr val="tx1">
                    <a:alpha val="60000"/>
                  </a:schemeClr>
                </a:solidFill>
                <a:latin typeface="+mn-lt"/>
                <a:ea typeface="Abadi MT Condensed Extra Bold" charset="0"/>
                <a:cs typeface="Abadi MT Condensed Extra Bold" charset="0"/>
              </a:rPr>
              <a:t>N</a:t>
            </a:r>
            <a:endParaRPr lang="en-US" sz="2000" dirty="0">
              <a:solidFill>
                <a:schemeClr val="tx1">
                  <a:alpha val="60000"/>
                </a:schemeClr>
              </a:solidFill>
              <a:latin typeface="+mn-lt"/>
              <a:ea typeface="Abadi MT Condensed Extra Bold" charset="0"/>
              <a:cs typeface="Abadi MT Condensed Extra Bold" charset="0"/>
            </a:endParaRPr>
          </a:p>
        </p:txBody>
      </p:sp>
    </p:spTree>
    <p:extLst>
      <p:ext uri="{BB962C8B-B14F-4D97-AF65-F5344CB8AC3E}">
        <p14:creationId xmlns:p14="http://schemas.microsoft.com/office/powerpoint/2010/main" val="134777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sz="3600" dirty="0" smtClean="0">
                <a:solidFill>
                  <a:srgbClr val="FFFF00"/>
                </a:solidFill>
              </a:rPr>
              <a:t>Fine-grained</a:t>
            </a:r>
            <a:r>
              <a:rPr lang="en-US" altLang="zh-CN" sz="3600" dirty="0" smtClean="0"/>
              <a:t> Syntactic Typology (of </a:t>
            </a:r>
            <a:r>
              <a:rPr lang="en-US" sz="3600" dirty="0" smtClean="0"/>
              <a:t>English</a:t>
            </a:r>
            <a:r>
              <a:rPr lang="en-US" altLang="zh-CN" sz="3600" dirty="0" smtClean="0"/>
              <a:t>)</a:t>
            </a:r>
            <a:endParaRPr lang="en-US" sz="3600"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19</a:t>
            </a:fld>
            <a:endParaRPr lang="en-US" dirty="0"/>
          </a:p>
        </p:txBody>
      </p:sp>
      <p:sp>
        <p:nvSpPr>
          <p:cNvPr id="5" name="Rectangle 4"/>
          <p:cNvSpPr/>
          <p:nvPr/>
        </p:nvSpPr>
        <p:spPr>
          <a:xfrm>
            <a:off x="549045" y="1323474"/>
            <a:ext cx="2697918" cy="461665"/>
          </a:xfrm>
          <a:prstGeom prst="rect">
            <a:avLst/>
          </a:prstGeom>
        </p:spPr>
        <p:txBody>
          <a:bodyPr wrap="none">
            <a:spAutoFit/>
          </a:bodyPr>
          <a:lstStyle/>
          <a:p>
            <a:r>
              <a:rPr lang="en-US" sz="2400" dirty="0"/>
              <a:t>Subject-Verb-Object</a:t>
            </a:r>
          </a:p>
        </p:txBody>
      </p:sp>
      <p:sp>
        <p:nvSpPr>
          <p:cNvPr id="31"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tx1">
                    <a:tint val="75000"/>
                  </a:schemeClr>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0E11CC8F-329F-8C41-AC6A-3ECAF67E5476}" type="slidenum">
              <a:rPr lang="en-US" smtClean="0"/>
              <a:pPr>
                <a:defRPr/>
              </a:pPr>
              <a:t>19</a:t>
            </a:fld>
            <a:endParaRPr lang="en-US"/>
          </a:p>
        </p:txBody>
      </p:sp>
      <p:grpSp>
        <p:nvGrpSpPr>
          <p:cNvPr id="47" name="Group 46"/>
          <p:cNvGrpSpPr/>
          <p:nvPr/>
        </p:nvGrpSpPr>
        <p:grpSpPr>
          <a:xfrm>
            <a:off x="1898004" y="2154490"/>
            <a:ext cx="1119998" cy="1559229"/>
            <a:chOff x="1811385" y="2623157"/>
            <a:chExt cx="1119998" cy="1559229"/>
          </a:xfrm>
          <a:effectLst>
            <a:outerShdw blurRad="50800" dist="50800" dir="5400000" algn="ctr" rotWithShape="0">
              <a:srgbClr val="000000"/>
            </a:outerShdw>
          </a:effectLst>
        </p:grpSpPr>
        <p:sp>
          <p:nvSpPr>
            <p:cNvPr id="43" name="Rectangle 42"/>
            <p:cNvSpPr/>
            <p:nvPr/>
          </p:nvSpPr>
          <p:spPr>
            <a:xfrm>
              <a:off x="1939214" y="2623157"/>
              <a:ext cx="864339" cy="461665"/>
            </a:xfrm>
            <a:prstGeom prst="rect">
              <a:avLst/>
            </a:prstGeom>
          </p:spPr>
          <p:txBody>
            <a:bodyPr wrap="none">
              <a:spAutoFit/>
            </a:bodyPr>
            <a:lstStyle/>
            <a:p>
              <a:r>
                <a:rPr lang="en-US" sz="2400" dirty="0" err="1" smtClean="0"/>
                <a:t>nsubj</a:t>
              </a:r>
              <a:endParaRPr lang="en-US" sz="2400" dirty="0"/>
            </a:p>
          </p:txBody>
        </p:sp>
        <p:sp>
          <p:nvSpPr>
            <p:cNvPr id="44" name="Circular Arrow 43"/>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solidFill>
              <a:schemeClr val="l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grpSp>
      <p:grpSp>
        <p:nvGrpSpPr>
          <p:cNvPr id="49" name="Group 48"/>
          <p:cNvGrpSpPr/>
          <p:nvPr/>
        </p:nvGrpSpPr>
        <p:grpSpPr>
          <a:xfrm>
            <a:off x="1898004" y="4045891"/>
            <a:ext cx="1119998" cy="1559229"/>
            <a:chOff x="1811385" y="2623157"/>
            <a:chExt cx="1119998" cy="1559229"/>
          </a:xfrm>
        </p:grpSpPr>
        <p:sp>
          <p:nvSpPr>
            <p:cNvPr id="50" name="Rectangle 49"/>
            <p:cNvSpPr/>
            <p:nvPr/>
          </p:nvSpPr>
          <p:spPr>
            <a:xfrm>
              <a:off x="2010776" y="2623157"/>
              <a:ext cx="744114" cy="461665"/>
            </a:xfrm>
            <a:prstGeom prst="rect">
              <a:avLst/>
            </a:prstGeom>
          </p:spPr>
          <p:txBody>
            <a:bodyPr wrap="none">
              <a:spAutoFit/>
            </a:bodyPr>
            <a:lstStyle/>
            <a:p>
              <a:r>
                <a:rPr lang="en-US" sz="2400" smtClean="0"/>
                <a:t>dobj</a:t>
              </a:r>
              <a:endParaRPr lang="en-US" sz="2400" dirty="0"/>
            </a:p>
          </p:txBody>
        </p:sp>
        <p:sp>
          <p:nvSpPr>
            <p:cNvPr id="51" name="Circular Arrow 50"/>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grpSp>
      <p:grpSp>
        <p:nvGrpSpPr>
          <p:cNvPr id="79" name="Group 78"/>
          <p:cNvGrpSpPr/>
          <p:nvPr/>
        </p:nvGrpSpPr>
        <p:grpSpPr>
          <a:xfrm>
            <a:off x="3855748" y="1317760"/>
            <a:ext cx="2087086" cy="2391533"/>
            <a:chOff x="3855748" y="1317760"/>
            <a:chExt cx="2087086" cy="2391533"/>
          </a:xfrm>
        </p:grpSpPr>
        <p:sp>
          <p:nvSpPr>
            <p:cNvPr id="61" name="Rectangle 60"/>
            <p:cNvSpPr/>
            <p:nvPr/>
          </p:nvSpPr>
          <p:spPr>
            <a:xfrm>
              <a:off x="3855748" y="1317760"/>
              <a:ext cx="1830181" cy="461665"/>
            </a:xfrm>
            <a:prstGeom prst="rect">
              <a:avLst/>
            </a:prstGeom>
          </p:spPr>
          <p:txBody>
            <a:bodyPr wrap="none">
              <a:spAutoFit/>
            </a:bodyPr>
            <a:lstStyle/>
            <a:p>
              <a:r>
                <a:rPr lang="en-US" sz="2400" dirty="0" smtClean="0"/>
                <a:t>Prepositional</a:t>
              </a:r>
              <a:endParaRPr lang="en-US" sz="2400" dirty="0"/>
            </a:p>
          </p:txBody>
        </p:sp>
        <p:grpSp>
          <p:nvGrpSpPr>
            <p:cNvPr id="62" name="Group 61"/>
            <p:cNvGrpSpPr/>
            <p:nvPr/>
          </p:nvGrpSpPr>
          <p:grpSpPr>
            <a:xfrm>
              <a:off x="4822836" y="2150064"/>
              <a:ext cx="1119998" cy="1559229"/>
              <a:chOff x="1811385" y="2623157"/>
              <a:chExt cx="1119998" cy="1559229"/>
            </a:xfrm>
            <a:effectLst>
              <a:outerShdw blurRad="50800" dist="50800" dir="5400000" algn="ctr" rotWithShape="0">
                <a:srgbClr val="000000"/>
              </a:outerShdw>
            </a:effectLst>
          </p:grpSpPr>
          <p:sp>
            <p:nvSpPr>
              <p:cNvPr id="63" name="Rectangle 62"/>
              <p:cNvSpPr/>
              <p:nvPr/>
            </p:nvSpPr>
            <p:spPr>
              <a:xfrm>
                <a:off x="2018728" y="2623157"/>
                <a:ext cx="733662" cy="461665"/>
              </a:xfrm>
              <a:prstGeom prst="rect">
                <a:avLst/>
              </a:prstGeom>
            </p:spPr>
            <p:txBody>
              <a:bodyPr wrap="none">
                <a:spAutoFit/>
              </a:bodyPr>
              <a:lstStyle/>
              <a:p>
                <a:r>
                  <a:rPr lang="en-US" sz="2400" dirty="0" smtClean="0"/>
                  <a:t>case</a:t>
                </a:r>
                <a:endParaRPr lang="en-US" sz="2400" dirty="0"/>
              </a:p>
            </p:txBody>
          </p:sp>
          <p:sp>
            <p:nvSpPr>
              <p:cNvPr id="64" name="Circular Arrow 63"/>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solidFill>
                <a:schemeClr val="l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alpha val="20000"/>
                    </a:schemeClr>
                  </a:solidFill>
                </a:endParaRPr>
              </a:p>
            </p:txBody>
          </p:sp>
        </p:grpSp>
      </p:grpSp>
      <p:grpSp>
        <p:nvGrpSpPr>
          <p:cNvPr id="80" name="Group 79"/>
          <p:cNvGrpSpPr/>
          <p:nvPr/>
        </p:nvGrpSpPr>
        <p:grpSpPr>
          <a:xfrm>
            <a:off x="6791741" y="1317759"/>
            <a:ext cx="1845665" cy="2386128"/>
            <a:chOff x="6791741" y="1317759"/>
            <a:chExt cx="1845665" cy="2386128"/>
          </a:xfrm>
        </p:grpSpPr>
        <p:sp>
          <p:nvSpPr>
            <p:cNvPr id="70" name="Rectangle 69"/>
            <p:cNvSpPr/>
            <p:nvPr/>
          </p:nvSpPr>
          <p:spPr>
            <a:xfrm>
              <a:off x="6791741" y="1317759"/>
              <a:ext cx="1377300" cy="461665"/>
            </a:xfrm>
            <a:prstGeom prst="rect">
              <a:avLst/>
            </a:prstGeom>
          </p:spPr>
          <p:txBody>
            <a:bodyPr wrap="none">
              <a:spAutoFit/>
            </a:bodyPr>
            <a:lstStyle/>
            <a:p>
              <a:r>
                <a:rPr lang="en-US" sz="2400" dirty="0" err="1" smtClean="0"/>
                <a:t>Adj</a:t>
              </a:r>
              <a:r>
                <a:rPr lang="en-US" sz="2400" dirty="0" smtClean="0"/>
                <a:t>-Noun</a:t>
              </a:r>
              <a:endParaRPr lang="en-US" sz="2400" dirty="0"/>
            </a:p>
          </p:txBody>
        </p:sp>
        <p:grpSp>
          <p:nvGrpSpPr>
            <p:cNvPr id="71" name="Group 70"/>
            <p:cNvGrpSpPr/>
            <p:nvPr/>
          </p:nvGrpSpPr>
          <p:grpSpPr>
            <a:xfrm>
              <a:off x="7517408" y="2144658"/>
              <a:ext cx="1119998" cy="1559229"/>
              <a:chOff x="1811385" y="2623157"/>
              <a:chExt cx="1119998" cy="1559229"/>
            </a:xfrm>
            <a:effectLst>
              <a:outerShdw blurRad="50800" dist="50800" dir="5400000" algn="ctr" rotWithShape="0">
                <a:srgbClr val="000000"/>
              </a:outerShdw>
            </a:effectLst>
          </p:grpSpPr>
          <p:sp>
            <p:nvSpPr>
              <p:cNvPr id="72" name="Rectangle 71"/>
              <p:cNvSpPr/>
              <p:nvPr/>
            </p:nvSpPr>
            <p:spPr>
              <a:xfrm>
                <a:off x="1947165" y="2623157"/>
                <a:ext cx="901209" cy="461665"/>
              </a:xfrm>
              <a:prstGeom prst="rect">
                <a:avLst/>
              </a:prstGeom>
            </p:spPr>
            <p:txBody>
              <a:bodyPr wrap="none">
                <a:spAutoFit/>
              </a:bodyPr>
              <a:lstStyle/>
              <a:p>
                <a:r>
                  <a:rPr lang="en-US" sz="2400" dirty="0" err="1" smtClean="0"/>
                  <a:t>amod</a:t>
                </a:r>
                <a:endParaRPr lang="en-US" sz="2400" dirty="0"/>
              </a:p>
            </p:txBody>
          </p:sp>
          <p:sp>
            <p:nvSpPr>
              <p:cNvPr id="73" name="Circular Arrow 72"/>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solidFill>
                <a:schemeClr val="l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alpha val="20000"/>
                    </a:schemeClr>
                  </a:solidFill>
                </a:endParaRPr>
              </a:p>
            </p:txBody>
          </p:sp>
        </p:grpSp>
      </p:grpSp>
      <p:graphicFrame>
        <p:nvGraphicFramePr>
          <p:cNvPr id="58" name="Table 57"/>
          <p:cNvGraphicFramePr>
            <a:graphicFrameLocks noGrp="1"/>
          </p:cNvGraphicFramePr>
          <p:nvPr>
            <p:extLst>
              <p:ext uri="{D42A27DB-BD31-4B8C-83A1-F6EECF244321}">
                <p14:modId xmlns:p14="http://schemas.microsoft.com/office/powerpoint/2010/main" val="1921383093"/>
              </p:ext>
            </p:extLst>
          </p:nvPr>
        </p:nvGraphicFramePr>
        <p:xfrm>
          <a:off x="3018003" y="4916257"/>
          <a:ext cx="5798980" cy="518160"/>
        </p:xfrm>
        <a:graphic>
          <a:graphicData uri="http://schemas.openxmlformats.org/drawingml/2006/table">
            <a:tbl>
              <a:tblPr firstRow="1" bandRow="1">
                <a:tableStyleId>{5C22544A-7EE6-4342-B048-85BDC9FD1C3A}</a:tableStyleId>
              </a:tblPr>
              <a:tblGrid>
                <a:gridCol w="1159796"/>
                <a:gridCol w="1159796"/>
                <a:gridCol w="1159796"/>
                <a:gridCol w="1159796"/>
                <a:gridCol w="1159796"/>
              </a:tblGrid>
              <a:tr h="370840">
                <a:tc>
                  <a:txBody>
                    <a:bodyPr/>
                    <a:lstStyle/>
                    <a:p>
                      <a:r>
                        <a:rPr lang="en-US" sz="2800" dirty="0" err="1" smtClean="0"/>
                        <a:t>nsubj</a:t>
                      </a:r>
                      <a:endParaRPr lang="en-US" sz="2800" dirty="0"/>
                    </a:p>
                  </a:txBody>
                  <a:tcPr/>
                </a:tc>
                <a:tc>
                  <a:txBody>
                    <a:bodyPr/>
                    <a:lstStyle/>
                    <a:p>
                      <a:r>
                        <a:rPr lang="en-US" sz="2800" dirty="0" err="1" smtClean="0"/>
                        <a:t>dobj</a:t>
                      </a:r>
                      <a:endParaRPr lang="en-US" sz="2800" dirty="0"/>
                    </a:p>
                  </a:txBody>
                  <a:tcPr/>
                </a:tc>
                <a:tc>
                  <a:txBody>
                    <a:bodyPr/>
                    <a:lstStyle/>
                    <a:p>
                      <a:r>
                        <a:rPr lang="en-US" sz="2800" dirty="0" smtClean="0"/>
                        <a:t>case</a:t>
                      </a:r>
                      <a:endParaRPr lang="en-US" sz="2800" dirty="0"/>
                    </a:p>
                  </a:txBody>
                  <a:tcPr/>
                </a:tc>
                <a:tc>
                  <a:txBody>
                    <a:bodyPr/>
                    <a:lstStyle/>
                    <a:p>
                      <a:r>
                        <a:rPr lang="en-US" sz="2800" dirty="0" err="1" smtClean="0"/>
                        <a:t>amod</a:t>
                      </a:r>
                      <a:endParaRPr lang="en-US" sz="2800" dirty="0"/>
                    </a:p>
                  </a:txBody>
                  <a:tcPr/>
                </a:tc>
                <a:tc>
                  <a:txBody>
                    <a:bodyPr/>
                    <a:lstStyle/>
                    <a:p>
                      <a:r>
                        <a:rPr lang="mr-IN" sz="2800" dirty="0" smtClean="0"/>
                        <a:t>…</a:t>
                      </a:r>
                      <a:endParaRPr lang="en-US" sz="2800" dirty="0"/>
                    </a:p>
                  </a:txBody>
                  <a:tcPr/>
                </a:tc>
              </a:tr>
            </a:tbl>
          </a:graphicData>
        </a:graphic>
      </p:graphicFrame>
      <p:graphicFrame>
        <p:nvGraphicFramePr>
          <p:cNvPr id="84" name="Table 83"/>
          <p:cNvGraphicFramePr>
            <a:graphicFrameLocks noGrp="1"/>
          </p:cNvGraphicFramePr>
          <p:nvPr>
            <p:extLst>
              <p:ext uri="{D42A27DB-BD31-4B8C-83A1-F6EECF244321}">
                <p14:modId xmlns:p14="http://schemas.microsoft.com/office/powerpoint/2010/main" val="1101866574"/>
              </p:ext>
            </p:extLst>
          </p:nvPr>
        </p:nvGraphicFramePr>
        <p:xfrm>
          <a:off x="3018002" y="5458877"/>
          <a:ext cx="5798980" cy="518160"/>
        </p:xfrm>
        <a:graphic>
          <a:graphicData uri="http://schemas.openxmlformats.org/drawingml/2006/table">
            <a:tbl>
              <a:tblPr firstRow="1" bandRow="1">
                <a:tableStyleId>{5C22544A-7EE6-4342-B048-85BDC9FD1C3A}</a:tableStyleId>
              </a:tblPr>
              <a:tblGrid>
                <a:gridCol w="1159796"/>
                <a:gridCol w="1159796"/>
                <a:gridCol w="1159796"/>
                <a:gridCol w="1159796"/>
                <a:gridCol w="1159796"/>
              </a:tblGrid>
              <a:tr h="370840">
                <a:tc>
                  <a:txBody>
                    <a:bodyPr/>
                    <a:lstStyle/>
                    <a:p>
                      <a:r>
                        <a:rPr lang="en-US" sz="2800" dirty="0" smtClean="0"/>
                        <a:t>0.04</a:t>
                      </a:r>
                      <a:endParaRPr lang="en-US" sz="2800" dirty="0"/>
                    </a:p>
                  </a:txBody>
                  <a:tcPr>
                    <a:solidFill>
                      <a:schemeClr val="bg2">
                        <a:lumMod val="40000"/>
                        <a:lumOff val="60000"/>
                      </a:schemeClr>
                    </a:solidFill>
                  </a:tcPr>
                </a:tc>
                <a:tc>
                  <a:txBody>
                    <a:bodyPr/>
                    <a:lstStyle/>
                    <a:p>
                      <a:r>
                        <a:rPr lang="en-US" sz="2800" dirty="0" smtClean="0"/>
                        <a:t>0.96</a:t>
                      </a:r>
                      <a:endParaRPr lang="en-US" sz="2800" dirty="0"/>
                    </a:p>
                  </a:txBody>
                  <a:tcPr>
                    <a:solidFill>
                      <a:schemeClr val="bg2">
                        <a:lumMod val="40000"/>
                        <a:lumOff val="60000"/>
                      </a:schemeClr>
                    </a:solidFill>
                  </a:tcPr>
                </a:tc>
                <a:tc>
                  <a:txBody>
                    <a:bodyPr/>
                    <a:lstStyle/>
                    <a:p>
                      <a:r>
                        <a:rPr lang="en-US" sz="2800" dirty="0" smtClean="0"/>
                        <a:t>0.04</a:t>
                      </a:r>
                      <a:endParaRPr lang="en-US" sz="2800" dirty="0"/>
                    </a:p>
                  </a:txBody>
                  <a:tcPr>
                    <a:solidFill>
                      <a:schemeClr val="bg2">
                        <a:lumMod val="40000"/>
                        <a:lumOff val="60000"/>
                      </a:schemeClr>
                    </a:solidFill>
                  </a:tcPr>
                </a:tc>
                <a:tc>
                  <a:txBody>
                    <a:bodyPr/>
                    <a:lstStyle/>
                    <a:p>
                      <a:r>
                        <a:rPr lang="en-US" sz="2800" dirty="0" smtClean="0"/>
                        <a:t>0.03</a:t>
                      </a:r>
                      <a:endParaRPr lang="en-US" sz="2800" dirty="0"/>
                    </a:p>
                  </a:txBody>
                  <a:tcPr>
                    <a:solidFill>
                      <a:schemeClr val="bg2">
                        <a:lumMod val="40000"/>
                        <a:lumOff val="60000"/>
                      </a:schemeClr>
                    </a:solidFill>
                  </a:tcPr>
                </a:tc>
                <a:tc>
                  <a:txBody>
                    <a:bodyPr/>
                    <a:lstStyle/>
                    <a:p>
                      <a:r>
                        <a:rPr lang="mr-IN" sz="2800" dirty="0" smtClean="0"/>
                        <a:t>…</a:t>
                      </a:r>
                      <a:endParaRPr lang="en-US" sz="2800" dirty="0"/>
                    </a:p>
                  </a:txBody>
                  <a:tcPr>
                    <a:solidFill>
                      <a:schemeClr val="bg2">
                        <a:lumMod val="40000"/>
                        <a:lumOff val="60000"/>
                      </a:schemeClr>
                    </a:solidFill>
                  </a:tcPr>
                </a:tc>
              </a:tr>
            </a:tbl>
          </a:graphicData>
        </a:graphic>
      </p:graphicFrame>
      <p:grpSp>
        <p:nvGrpSpPr>
          <p:cNvPr id="46" name="Group 45"/>
          <p:cNvGrpSpPr/>
          <p:nvPr/>
        </p:nvGrpSpPr>
        <p:grpSpPr>
          <a:xfrm>
            <a:off x="5456320" y="3655602"/>
            <a:ext cx="3360664" cy="1007834"/>
            <a:chOff x="6746654" y="2084407"/>
            <a:chExt cx="3360664" cy="1007834"/>
          </a:xfrm>
        </p:grpSpPr>
        <p:sp>
          <p:nvSpPr>
            <p:cNvPr id="55" name="TextBox 54"/>
            <p:cNvSpPr txBox="1"/>
            <p:nvPr/>
          </p:nvSpPr>
          <p:spPr>
            <a:xfrm>
              <a:off x="6746654" y="2084407"/>
              <a:ext cx="3360664" cy="584775"/>
            </a:xfrm>
            <a:prstGeom prst="rect">
              <a:avLst/>
            </a:prstGeom>
            <a:noFill/>
          </p:spPr>
          <p:txBody>
            <a:bodyPr wrap="none" rtlCol="0">
              <a:spAutoFit/>
            </a:bodyPr>
            <a:lstStyle/>
            <a:p>
              <a:r>
                <a:rPr lang="en-US" sz="3200" dirty="0" smtClean="0">
                  <a:solidFill>
                    <a:srgbClr val="FFFF00"/>
                  </a:solidFill>
                </a:rPr>
                <a:t>Vector of length 57</a:t>
              </a:r>
              <a:endParaRPr lang="en-US" sz="3200" dirty="0">
                <a:solidFill>
                  <a:srgbClr val="FFFF00"/>
                </a:solidFill>
              </a:endParaRPr>
            </a:p>
          </p:txBody>
        </p:sp>
        <p:sp>
          <p:nvSpPr>
            <p:cNvPr id="83" name="Right Arrow 82"/>
            <p:cNvSpPr/>
            <p:nvPr/>
          </p:nvSpPr>
          <p:spPr>
            <a:xfrm rot="8146319">
              <a:off x="7388846" y="2856203"/>
              <a:ext cx="711777" cy="236038"/>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p:cNvSpPr/>
          <p:nvPr/>
        </p:nvSpPr>
        <p:spPr>
          <a:xfrm>
            <a:off x="2035239" y="3295499"/>
            <a:ext cx="883575" cy="553998"/>
          </a:xfrm>
          <a:prstGeom prst="rect">
            <a:avLst/>
          </a:prstGeom>
        </p:spPr>
        <p:txBody>
          <a:bodyPr wrap="none">
            <a:spAutoFit/>
          </a:bodyPr>
          <a:lstStyle/>
          <a:p>
            <a:pPr fontAlgn="t"/>
            <a:r>
              <a:rPr lang="en-US" sz="3000" dirty="0" smtClean="0">
                <a:latin typeface="Abadi MT Condensed Extra Bold" charset="0"/>
                <a:ea typeface="Abadi MT Condensed Extra Bold" charset="0"/>
                <a:cs typeface="Abadi MT Condensed Extra Bold" charset="0"/>
              </a:rPr>
              <a:t>0.04</a:t>
            </a:r>
            <a:endParaRPr lang="en-US" sz="3000" dirty="0">
              <a:latin typeface="Abadi MT Condensed Extra Bold" charset="0"/>
              <a:ea typeface="Abadi MT Condensed Extra Bold" charset="0"/>
              <a:cs typeface="Abadi MT Condensed Extra Bold" charset="0"/>
            </a:endParaRPr>
          </a:p>
        </p:txBody>
      </p:sp>
      <p:sp>
        <p:nvSpPr>
          <p:cNvPr id="54" name="Rectangle 53"/>
          <p:cNvSpPr/>
          <p:nvPr/>
        </p:nvSpPr>
        <p:spPr>
          <a:xfrm>
            <a:off x="1983882" y="5195128"/>
            <a:ext cx="883575" cy="553998"/>
          </a:xfrm>
          <a:prstGeom prst="rect">
            <a:avLst/>
          </a:prstGeom>
        </p:spPr>
        <p:txBody>
          <a:bodyPr wrap="none">
            <a:spAutoFit/>
          </a:bodyPr>
          <a:lstStyle/>
          <a:p>
            <a:r>
              <a:rPr lang="en-US" sz="3000" dirty="0" smtClean="0">
                <a:latin typeface="Abadi MT Condensed Extra Bold" charset="0"/>
                <a:ea typeface="Abadi MT Condensed Extra Bold" charset="0"/>
                <a:cs typeface="Abadi MT Condensed Extra Bold" charset="0"/>
              </a:rPr>
              <a:t>0.96</a:t>
            </a:r>
            <a:endParaRPr lang="en-US" sz="3000" dirty="0"/>
          </a:p>
        </p:txBody>
      </p:sp>
      <p:sp>
        <p:nvSpPr>
          <p:cNvPr id="57" name="Rectangle 56"/>
          <p:cNvSpPr/>
          <p:nvPr/>
        </p:nvSpPr>
        <p:spPr>
          <a:xfrm>
            <a:off x="4935804" y="3275657"/>
            <a:ext cx="883575" cy="553998"/>
          </a:xfrm>
          <a:prstGeom prst="rect">
            <a:avLst/>
          </a:prstGeom>
        </p:spPr>
        <p:txBody>
          <a:bodyPr wrap="none">
            <a:spAutoFit/>
          </a:bodyPr>
          <a:lstStyle/>
          <a:p>
            <a:pPr fontAlgn="t"/>
            <a:r>
              <a:rPr lang="en-US" sz="3000" dirty="0" smtClean="0">
                <a:latin typeface="Abadi MT Condensed Extra Bold" charset="0"/>
                <a:ea typeface="Abadi MT Condensed Extra Bold" charset="0"/>
                <a:cs typeface="Abadi MT Condensed Extra Bold" charset="0"/>
              </a:rPr>
              <a:t>0.04</a:t>
            </a:r>
            <a:endParaRPr lang="en-US" sz="3000" dirty="0">
              <a:latin typeface="Abadi MT Condensed Extra Bold" charset="0"/>
              <a:ea typeface="Abadi MT Condensed Extra Bold" charset="0"/>
              <a:cs typeface="Abadi MT Condensed Extra Bold" charset="0"/>
            </a:endParaRPr>
          </a:p>
        </p:txBody>
      </p:sp>
      <p:sp>
        <p:nvSpPr>
          <p:cNvPr id="60" name="Rectangle 59"/>
          <p:cNvSpPr/>
          <p:nvPr/>
        </p:nvSpPr>
        <p:spPr>
          <a:xfrm>
            <a:off x="7670822" y="3241796"/>
            <a:ext cx="883575" cy="553998"/>
          </a:xfrm>
          <a:prstGeom prst="rect">
            <a:avLst/>
          </a:prstGeom>
        </p:spPr>
        <p:txBody>
          <a:bodyPr wrap="none">
            <a:spAutoFit/>
          </a:bodyPr>
          <a:lstStyle/>
          <a:p>
            <a:pPr fontAlgn="t"/>
            <a:r>
              <a:rPr lang="en-US" sz="3000" dirty="0" smtClean="0">
                <a:latin typeface="Abadi MT Condensed Extra Bold" charset="0"/>
                <a:ea typeface="Abadi MT Condensed Extra Bold" charset="0"/>
                <a:cs typeface="Abadi MT Condensed Extra Bold" charset="0"/>
              </a:rPr>
              <a:t>0.03</a:t>
            </a:r>
            <a:endParaRPr lang="en-US" sz="3000" dirty="0">
              <a:latin typeface="Abadi MT Condensed Extra Bold" charset="0"/>
              <a:ea typeface="Abadi MT Condensed Extra Bold" charset="0"/>
              <a:cs typeface="Abadi MT Condensed Extra Bold" charset="0"/>
            </a:endParaRPr>
          </a:p>
        </p:txBody>
      </p:sp>
      <p:sp>
        <p:nvSpPr>
          <p:cNvPr id="76" name="Rectangle 75"/>
          <p:cNvSpPr/>
          <p:nvPr/>
        </p:nvSpPr>
        <p:spPr>
          <a:xfrm>
            <a:off x="2751240" y="4892074"/>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78" name="Rectangle 77"/>
          <p:cNvSpPr/>
          <p:nvPr/>
        </p:nvSpPr>
        <p:spPr>
          <a:xfrm>
            <a:off x="1864887" y="4892074"/>
            <a:ext cx="327334" cy="400110"/>
          </a:xfrm>
          <a:prstGeom prst="rect">
            <a:avLst/>
          </a:prstGeom>
        </p:spPr>
        <p:txBody>
          <a:bodyPr wrap="none">
            <a:spAutoFit/>
          </a:bodyPr>
          <a:lstStyle/>
          <a:p>
            <a:r>
              <a:rPr lang="en-US" sz="2000" dirty="0">
                <a:latin typeface="+mn-lt"/>
                <a:ea typeface="Abadi MT Condensed Extra Bold" charset="0"/>
                <a:cs typeface="Abadi MT Condensed Extra Bold" charset="0"/>
              </a:rPr>
              <a:t>V</a:t>
            </a:r>
          </a:p>
        </p:txBody>
      </p:sp>
      <p:sp>
        <p:nvSpPr>
          <p:cNvPr id="85" name="Rectangle 84"/>
          <p:cNvSpPr/>
          <p:nvPr/>
        </p:nvSpPr>
        <p:spPr>
          <a:xfrm>
            <a:off x="2738881" y="3011356"/>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86" name="Rectangle 85"/>
          <p:cNvSpPr/>
          <p:nvPr/>
        </p:nvSpPr>
        <p:spPr>
          <a:xfrm>
            <a:off x="1852528" y="3011356"/>
            <a:ext cx="327334" cy="400110"/>
          </a:xfrm>
          <a:prstGeom prst="rect">
            <a:avLst/>
          </a:prstGeom>
        </p:spPr>
        <p:txBody>
          <a:bodyPr wrap="none">
            <a:spAutoFit/>
          </a:bodyPr>
          <a:lstStyle/>
          <a:p>
            <a:r>
              <a:rPr lang="en-US" sz="2000" dirty="0">
                <a:latin typeface="+mn-lt"/>
                <a:ea typeface="Abadi MT Condensed Extra Bold" charset="0"/>
                <a:cs typeface="Abadi MT Condensed Extra Bold" charset="0"/>
              </a:rPr>
              <a:t>V</a:t>
            </a:r>
          </a:p>
        </p:txBody>
      </p:sp>
      <p:sp>
        <p:nvSpPr>
          <p:cNvPr id="87" name="Rectangle 86"/>
          <p:cNvSpPr/>
          <p:nvPr/>
        </p:nvSpPr>
        <p:spPr>
          <a:xfrm>
            <a:off x="5513155" y="3007821"/>
            <a:ext cx="649537" cy="400110"/>
          </a:xfrm>
          <a:prstGeom prst="rect">
            <a:avLst/>
          </a:prstGeom>
        </p:spPr>
        <p:txBody>
          <a:bodyPr wrap="none">
            <a:spAutoFit/>
          </a:bodyPr>
          <a:lstStyle/>
          <a:p>
            <a:r>
              <a:rPr lang="en-US" sz="2000" smtClean="0">
                <a:latin typeface="+mn-lt"/>
                <a:ea typeface="Abadi MT Condensed Extra Bold" charset="0"/>
                <a:cs typeface="Abadi MT Condensed Extra Bold" charset="0"/>
              </a:rPr>
              <a:t>ADP</a:t>
            </a:r>
            <a:endParaRPr lang="en-US" sz="2000" dirty="0">
              <a:latin typeface="+mn-lt"/>
              <a:ea typeface="Abadi MT Condensed Extra Bold" charset="0"/>
              <a:cs typeface="Abadi MT Condensed Extra Bold" charset="0"/>
            </a:endParaRPr>
          </a:p>
        </p:txBody>
      </p:sp>
      <p:sp>
        <p:nvSpPr>
          <p:cNvPr id="88" name="Rectangle 87"/>
          <p:cNvSpPr/>
          <p:nvPr/>
        </p:nvSpPr>
        <p:spPr>
          <a:xfrm>
            <a:off x="4763962" y="3007821"/>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89" name="Rectangle 88"/>
          <p:cNvSpPr/>
          <p:nvPr/>
        </p:nvSpPr>
        <p:spPr>
          <a:xfrm>
            <a:off x="8363533" y="3021861"/>
            <a:ext cx="343364" cy="400110"/>
          </a:xfrm>
          <a:prstGeom prst="rect">
            <a:avLst/>
          </a:prstGeom>
        </p:spPr>
        <p:txBody>
          <a:bodyPr wrap="none">
            <a:spAutoFit/>
          </a:bodyPr>
          <a:lstStyle/>
          <a:p>
            <a:r>
              <a:rPr lang="en-US" sz="2000">
                <a:latin typeface="+mn-lt"/>
                <a:ea typeface="Abadi MT Condensed Extra Bold" charset="0"/>
                <a:cs typeface="Abadi MT Condensed Extra Bold" charset="0"/>
              </a:rPr>
              <a:t>A</a:t>
            </a:r>
            <a:endParaRPr lang="en-US" sz="2000" dirty="0">
              <a:latin typeface="+mn-lt"/>
              <a:ea typeface="Abadi MT Condensed Extra Bold" charset="0"/>
              <a:cs typeface="Abadi MT Condensed Extra Bold" charset="0"/>
            </a:endParaRPr>
          </a:p>
        </p:txBody>
      </p:sp>
      <p:sp>
        <p:nvSpPr>
          <p:cNvPr id="90" name="Rectangle 89"/>
          <p:cNvSpPr/>
          <p:nvPr/>
        </p:nvSpPr>
        <p:spPr>
          <a:xfrm>
            <a:off x="7468036" y="3021861"/>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Tree>
    <p:extLst>
      <p:ext uri="{BB962C8B-B14F-4D97-AF65-F5344CB8AC3E}">
        <p14:creationId xmlns:p14="http://schemas.microsoft.com/office/powerpoint/2010/main" val="33169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 Induction is Broken!</a:t>
            </a:r>
            <a:endParaRPr lang="en-US" dirty="0"/>
          </a:p>
        </p:txBody>
      </p:sp>
      <p:sp>
        <p:nvSpPr>
          <p:cNvPr id="3" name="Content Placeholder 2"/>
          <p:cNvSpPr>
            <a:spLocks noGrp="1"/>
          </p:cNvSpPr>
          <p:nvPr>
            <p:ph idx="1"/>
          </p:nvPr>
        </p:nvSpPr>
        <p:spPr>
          <a:xfrm>
            <a:off x="288759" y="1600200"/>
            <a:ext cx="8855242" cy="4525963"/>
          </a:xfrm>
        </p:spPr>
        <p:txBody>
          <a:bodyPr>
            <a:normAutofit/>
          </a:bodyPr>
          <a:lstStyle/>
          <a:p>
            <a:r>
              <a:rPr lang="en-US" dirty="0">
                <a:solidFill>
                  <a:srgbClr val="FFFF00"/>
                </a:solidFill>
              </a:rPr>
              <a:t>This work tries to fix it!</a:t>
            </a:r>
          </a:p>
          <a:p>
            <a:pPr lvl="1"/>
            <a:r>
              <a:rPr lang="en-US" dirty="0" smtClean="0"/>
              <a:t>Starting with syntactic </a:t>
            </a:r>
            <a:r>
              <a:rPr lang="en-US" dirty="0"/>
              <a:t>typology </a:t>
            </a:r>
            <a:r>
              <a:rPr lang="en-US" dirty="0" smtClean="0"/>
              <a:t>induction</a:t>
            </a:r>
            <a:endParaRPr lang="en-US" dirty="0">
              <a:solidFill>
                <a:srgbClr val="FFFF00"/>
              </a:solidFill>
            </a:endParaRPr>
          </a:p>
          <a:p>
            <a:pPr lvl="1"/>
            <a:r>
              <a:rPr lang="en-US" dirty="0" smtClean="0"/>
              <a:t>Just do supervised learning!</a:t>
            </a:r>
          </a:p>
          <a:p>
            <a:r>
              <a:rPr lang="en-US" dirty="0" smtClean="0">
                <a:solidFill>
                  <a:srgbClr val="FFFF00"/>
                </a:solidFill>
              </a:rPr>
              <a:t>Unsupervised methods </a:t>
            </a:r>
            <a:r>
              <a:rPr lang="en-US" dirty="0">
                <a:solidFill>
                  <a:srgbClr val="FFFF00"/>
                </a:solidFill>
              </a:rPr>
              <a:t>(like EM)</a:t>
            </a:r>
          </a:p>
          <a:p>
            <a:pPr lvl="1"/>
            <a:r>
              <a:rPr lang="en-US" dirty="0" smtClean="0"/>
              <a:t>Only locally </a:t>
            </a:r>
            <a:r>
              <a:rPr lang="en-US" dirty="0"/>
              <a:t>optimal</a:t>
            </a:r>
          </a:p>
          <a:p>
            <a:pPr lvl="1"/>
            <a:r>
              <a:rPr lang="en-US" altLang="zh-CN" dirty="0"/>
              <a:t>Hard to harness</a:t>
            </a:r>
            <a:r>
              <a:rPr lang="zh-CN" altLang="en-US" dirty="0"/>
              <a:t> </a:t>
            </a:r>
            <a:r>
              <a:rPr lang="en-US" altLang="zh-CN" dirty="0"/>
              <a:t>linguistic</a:t>
            </a:r>
            <a:r>
              <a:rPr lang="zh-CN" altLang="en-US" dirty="0"/>
              <a:t> </a:t>
            </a:r>
            <a:r>
              <a:rPr lang="en-US" altLang="zh-CN" dirty="0" smtClean="0"/>
              <a:t>knowledge &amp; conventions</a:t>
            </a:r>
          </a:p>
          <a:p>
            <a:pPr lvl="1"/>
            <a:r>
              <a:rPr lang="en-US" dirty="0" smtClean="0"/>
              <a:t>Unusable performance in practice</a:t>
            </a:r>
            <a:endParaRPr lang="en-US" dirty="0"/>
          </a:p>
          <a:p>
            <a:endParaRPr lang="en-US" b="1" dirty="0"/>
          </a:p>
          <a:p>
            <a:pPr lvl="1"/>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2</a:t>
            </a:fld>
            <a:endParaRPr lang="en-US"/>
          </a:p>
        </p:txBody>
      </p:sp>
      <p:pic>
        <p:nvPicPr>
          <p:cNvPr id="21" name="Picture 20" descr="jhu-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1651"/>
            <a:ext cx="2769885" cy="477903"/>
          </a:xfrm>
          <a:prstGeom prst="rect">
            <a:avLst/>
          </a:prstGeom>
        </p:spPr>
      </p:pic>
      <p:pic>
        <p:nvPicPr>
          <p:cNvPr id="5" name="Picture 4"/>
          <p:cNvPicPr>
            <a:picLocks noChangeAspect="1"/>
          </p:cNvPicPr>
          <p:nvPr/>
        </p:nvPicPr>
        <p:blipFill>
          <a:blip r:embed="rId4"/>
          <a:stretch>
            <a:fillRect/>
          </a:stretch>
        </p:blipFill>
        <p:spPr>
          <a:xfrm>
            <a:off x="6469900" y="4940113"/>
            <a:ext cx="2674100" cy="1781362"/>
          </a:xfrm>
          <a:prstGeom prst="rect">
            <a:avLst/>
          </a:prstGeom>
        </p:spPr>
      </p:pic>
      <p:pic>
        <p:nvPicPr>
          <p:cNvPr id="8" name="Picture 7"/>
          <p:cNvPicPr>
            <a:picLocks noChangeAspect="1"/>
          </p:cNvPicPr>
          <p:nvPr/>
        </p:nvPicPr>
        <p:blipFill>
          <a:blip r:embed="rId5"/>
          <a:stretch>
            <a:fillRect/>
          </a:stretch>
        </p:blipFill>
        <p:spPr>
          <a:xfrm>
            <a:off x="6738937" y="2664027"/>
            <a:ext cx="1526583" cy="1526583"/>
          </a:xfrm>
          <a:prstGeom prst="rect">
            <a:avLst/>
          </a:prstGeom>
        </p:spPr>
      </p:pic>
    </p:spTree>
    <p:extLst>
      <p:ext uri="{BB962C8B-B14F-4D97-AF65-F5344CB8AC3E}">
        <p14:creationId xmlns:p14="http://schemas.microsoft.com/office/powerpoint/2010/main" val="119982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sz="3600" dirty="0">
                <a:solidFill>
                  <a:srgbClr val="FFFF00"/>
                </a:solidFill>
              </a:rPr>
              <a:t>Fine-grained</a:t>
            </a:r>
            <a:r>
              <a:rPr lang="en-US" altLang="zh-CN" sz="3600" dirty="0"/>
              <a:t> Syntactic </a:t>
            </a:r>
            <a:r>
              <a:rPr lang="en-US" altLang="zh-CN" sz="3600" dirty="0" smtClean="0"/>
              <a:t>Typology (of </a:t>
            </a:r>
            <a:r>
              <a:rPr lang="en-US" sz="3600" dirty="0" smtClean="0"/>
              <a:t>Japanese</a:t>
            </a:r>
            <a:r>
              <a:rPr lang="en-US" altLang="zh-CN" sz="3600" dirty="0" smtClean="0"/>
              <a:t>)</a:t>
            </a:r>
            <a:endParaRPr lang="en-US" sz="3600"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20</a:t>
            </a:fld>
            <a:endParaRPr lang="en-US" dirty="0"/>
          </a:p>
        </p:txBody>
      </p:sp>
      <p:sp>
        <p:nvSpPr>
          <p:cNvPr id="5" name="Rectangle 4"/>
          <p:cNvSpPr/>
          <p:nvPr/>
        </p:nvSpPr>
        <p:spPr>
          <a:xfrm>
            <a:off x="549045" y="1323474"/>
            <a:ext cx="2688685" cy="461665"/>
          </a:xfrm>
          <a:prstGeom prst="rect">
            <a:avLst/>
          </a:prstGeom>
        </p:spPr>
        <p:txBody>
          <a:bodyPr wrap="none">
            <a:spAutoFit/>
          </a:bodyPr>
          <a:lstStyle/>
          <a:p>
            <a:r>
              <a:rPr lang="en-US" sz="2400" dirty="0" smtClean="0"/>
              <a:t>Subject-Object-Verb</a:t>
            </a:r>
            <a:endParaRPr lang="en-US" sz="2400" dirty="0"/>
          </a:p>
        </p:txBody>
      </p:sp>
      <p:sp>
        <p:nvSpPr>
          <p:cNvPr id="31"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tx1">
                    <a:tint val="75000"/>
                  </a:schemeClr>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0E11CC8F-329F-8C41-AC6A-3ECAF67E5476}" type="slidenum">
              <a:rPr lang="en-US" smtClean="0"/>
              <a:pPr>
                <a:defRPr/>
              </a:pPr>
              <a:t>20</a:t>
            </a:fld>
            <a:endParaRPr lang="en-US"/>
          </a:p>
        </p:txBody>
      </p:sp>
      <p:grpSp>
        <p:nvGrpSpPr>
          <p:cNvPr id="47" name="Group 46"/>
          <p:cNvGrpSpPr/>
          <p:nvPr/>
        </p:nvGrpSpPr>
        <p:grpSpPr>
          <a:xfrm>
            <a:off x="1898004" y="2154490"/>
            <a:ext cx="1119998" cy="1559229"/>
            <a:chOff x="1811385" y="2623157"/>
            <a:chExt cx="1119998" cy="1559229"/>
          </a:xfrm>
          <a:effectLst>
            <a:outerShdw blurRad="50800" dist="50800" dir="5400000" algn="ctr" rotWithShape="0">
              <a:srgbClr val="000000"/>
            </a:outerShdw>
          </a:effectLst>
        </p:grpSpPr>
        <p:sp>
          <p:nvSpPr>
            <p:cNvPr id="43" name="Rectangle 42"/>
            <p:cNvSpPr/>
            <p:nvPr/>
          </p:nvSpPr>
          <p:spPr>
            <a:xfrm>
              <a:off x="1939214" y="2623157"/>
              <a:ext cx="864339" cy="461665"/>
            </a:xfrm>
            <a:prstGeom prst="rect">
              <a:avLst/>
            </a:prstGeom>
          </p:spPr>
          <p:txBody>
            <a:bodyPr wrap="none">
              <a:spAutoFit/>
            </a:bodyPr>
            <a:lstStyle/>
            <a:p>
              <a:r>
                <a:rPr lang="en-US" sz="2400" dirty="0" err="1" smtClean="0"/>
                <a:t>nsubj</a:t>
              </a:r>
              <a:endParaRPr lang="en-US" sz="2400" dirty="0"/>
            </a:p>
          </p:txBody>
        </p:sp>
        <p:sp>
          <p:nvSpPr>
            <p:cNvPr id="44" name="Circular Arrow 43"/>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solidFill>
              <a:schemeClr val="l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grpSp>
      <p:grpSp>
        <p:nvGrpSpPr>
          <p:cNvPr id="49" name="Group 48"/>
          <p:cNvGrpSpPr/>
          <p:nvPr/>
        </p:nvGrpSpPr>
        <p:grpSpPr>
          <a:xfrm>
            <a:off x="1898004" y="4045891"/>
            <a:ext cx="1119998" cy="1559229"/>
            <a:chOff x="1811385" y="2623157"/>
            <a:chExt cx="1119998" cy="1559229"/>
          </a:xfrm>
        </p:grpSpPr>
        <p:sp>
          <p:nvSpPr>
            <p:cNvPr id="50" name="Rectangle 49"/>
            <p:cNvSpPr/>
            <p:nvPr/>
          </p:nvSpPr>
          <p:spPr>
            <a:xfrm>
              <a:off x="2010776" y="2623157"/>
              <a:ext cx="744114" cy="461665"/>
            </a:xfrm>
            <a:prstGeom prst="rect">
              <a:avLst/>
            </a:prstGeom>
          </p:spPr>
          <p:txBody>
            <a:bodyPr wrap="none">
              <a:spAutoFit/>
            </a:bodyPr>
            <a:lstStyle/>
            <a:p>
              <a:r>
                <a:rPr lang="en-US" sz="2400" smtClean="0"/>
                <a:t>dobj</a:t>
              </a:r>
              <a:endParaRPr lang="en-US" sz="2400" dirty="0"/>
            </a:p>
          </p:txBody>
        </p:sp>
        <p:sp>
          <p:nvSpPr>
            <p:cNvPr id="51" name="Circular Arrow 50"/>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grpSp>
      <p:grpSp>
        <p:nvGrpSpPr>
          <p:cNvPr id="79" name="Group 78"/>
          <p:cNvGrpSpPr/>
          <p:nvPr/>
        </p:nvGrpSpPr>
        <p:grpSpPr>
          <a:xfrm>
            <a:off x="3855748" y="1317760"/>
            <a:ext cx="2087086" cy="2391533"/>
            <a:chOff x="3855748" y="1317760"/>
            <a:chExt cx="2087086" cy="2391533"/>
          </a:xfrm>
        </p:grpSpPr>
        <p:sp>
          <p:nvSpPr>
            <p:cNvPr id="61" name="Rectangle 60"/>
            <p:cNvSpPr/>
            <p:nvPr/>
          </p:nvSpPr>
          <p:spPr>
            <a:xfrm>
              <a:off x="3855748" y="1317760"/>
              <a:ext cx="1948034" cy="461665"/>
            </a:xfrm>
            <a:prstGeom prst="rect">
              <a:avLst/>
            </a:prstGeom>
          </p:spPr>
          <p:txBody>
            <a:bodyPr wrap="none">
              <a:spAutoFit/>
            </a:bodyPr>
            <a:lstStyle/>
            <a:p>
              <a:r>
                <a:rPr lang="en-US" sz="2400" dirty="0" smtClean="0"/>
                <a:t>Postpositional</a:t>
              </a:r>
              <a:endParaRPr lang="en-US" sz="2400" dirty="0"/>
            </a:p>
          </p:txBody>
        </p:sp>
        <p:grpSp>
          <p:nvGrpSpPr>
            <p:cNvPr id="62" name="Group 61"/>
            <p:cNvGrpSpPr/>
            <p:nvPr/>
          </p:nvGrpSpPr>
          <p:grpSpPr>
            <a:xfrm>
              <a:off x="4822836" y="2150064"/>
              <a:ext cx="1119998" cy="1559229"/>
              <a:chOff x="1811385" y="2623157"/>
              <a:chExt cx="1119998" cy="1559229"/>
            </a:xfrm>
            <a:effectLst>
              <a:outerShdw blurRad="50800" dist="50800" dir="5400000" algn="ctr" rotWithShape="0">
                <a:srgbClr val="000000"/>
              </a:outerShdw>
            </a:effectLst>
          </p:grpSpPr>
          <p:sp>
            <p:nvSpPr>
              <p:cNvPr id="63" name="Rectangle 62"/>
              <p:cNvSpPr/>
              <p:nvPr/>
            </p:nvSpPr>
            <p:spPr>
              <a:xfrm>
                <a:off x="2018728" y="2623157"/>
                <a:ext cx="733662" cy="461665"/>
              </a:xfrm>
              <a:prstGeom prst="rect">
                <a:avLst/>
              </a:prstGeom>
            </p:spPr>
            <p:txBody>
              <a:bodyPr wrap="none">
                <a:spAutoFit/>
              </a:bodyPr>
              <a:lstStyle/>
              <a:p>
                <a:r>
                  <a:rPr lang="en-US" sz="2400" dirty="0" smtClean="0"/>
                  <a:t>case</a:t>
                </a:r>
                <a:endParaRPr lang="en-US" sz="2400" dirty="0"/>
              </a:p>
            </p:txBody>
          </p:sp>
          <p:sp>
            <p:nvSpPr>
              <p:cNvPr id="64" name="Circular Arrow 63"/>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solidFill>
                <a:schemeClr val="l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alpha val="20000"/>
                    </a:schemeClr>
                  </a:solidFill>
                </a:endParaRPr>
              </a:p>
            </p:txBody>
          </p:sp>
        </p:grpSp>
      </p:grpSp>
      <p:sp>
        <p:nvSpPr>
          <p:cNvPr id="70" name="Rectangle 69"/>
          <p:cNvSpPr/>
          <p:nvPr/>
        </p:nvSpPr>
        <p:spPr>
          <a:xfrm>
            <a:off x="6791741" y="1317759"/>
            <a:ext cx="1377300" cy="461665"/>
          </a:xfrm>
          <a:prstGeom prst="rect">
            <a:avLst/>
          </a:prstGeom>
        </p:spPr>
        <p:txBody>
          <a:bodyPr wrap="none">
            <a:spAutoFit/>
          </a:bodyPr>
          <a:lstStyle/>
          <a:p>
            <a:r>
              <a:rPr lang="en-US" sz="2400" dirty="0" err="1" smtClean="0"/>
              <a:t>Adj</a:t>
            </a:r>
            <a:r>
              <a:rPr lang="en-US" sz="2400" dirty="0" smtClean="0"/>
              <a:t>-Noun</a:t>
            </a:r>
            <a:endParaRPr lang="en-US" sz="2400" dirty="0"/>
          </a:p>
        </p:txBody>
      </p:sp>
      <p:grpSp>
        <p:nvGrpSpPr>
          <p:cNvPr id="71" name="Group 70"/>
          <p:cNvGrpSpPr/>
          <p:nvPr/>
        </p:nvGrpSpPr>
        <p:grpSpPr>
          <a:xfrm>
            <a:off x="7517408" y="2144658"/>
            <a:ext cx="1119998" cy="1559229"/>
            <a:chOff x="1811385" y="2623157"/>
            <a:chExt cx="1119998" cy="1559229"/>
          </a:xfrm>
          <a:effectLst>
            <a:outerShdw blurRad="50800" dist="50800" dir="5400000" algn="ctr" rotWithShape="0">
              <a:srgbClr val="000000"/>
            </a:outerShdw>
          </a:effectLst>
        </p:grpSpPr>
        <p:sp>
          <p:nvSpPr>
            <p:cNvPr id="72" name="Rectangle 71"/>
            <p:cNvSpPr/>
            <p:nvPr/>
          </p:nvSpPr>
          <p:spPr>
            <a:xfrm>
              <a:off x="1947165" y="2623157"/>
              <a:ext cx="901209" cy="461665"/>
            </a:xfrm>
            <a:prstGeom prst="rect">
              <a:avLst/>
            </a:prstGeom>
          </p:spPr>
          <p:txBody>
            <a:bodyPr wrap="none">
              <a:spAutoFit/>
            </a:bodyPr>
            <a:lstStyle/>
            <a:p>
              <a:r>
                <a:rPr lang="en-US" sz="2400" dirty="0" err="1" smtClean="0"/>
                <a:t>amod</a:t>
              </a:r>
              <a:endParaRPr lang="en-US" sz="2400" dirty="0"/>
            </a:p>
          </p:txBody>
        </p:sp>
        <p:sp>
          <p:nvSpPr>
            <p:cNvPr id="73" name="Circular Arrow 72"/>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solidFill>
              <a:schemeClr val="l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alpha val="20000"/>
                  </a:schemeClr>
                </a:solidFill>
              </a:endParaRPr>
            </a:p>
          </p:txBody>
        </p:sp>
      </p:grpSp>
      <p:sp>
        <p:nvSpPr>
          <p:cNvPr id="34" name="Rectangle 33"/>
          <p:cNvSpPr/>
          <p:nvPr/>
        </p:nvSpPr>
        <p:spPr>
          <a:xfrm>
            <a:off x="2115921" y="3295499"/>
            <a:ext cx="688009" cy="553998"/>
          </a:xfrm>
          <a:prstGeom prst="rect">
            <a:avLst/>
          </a:prstGeom>
        </p:spPr>
        <p:txBody>
          <a:bodyPr wrap="none">
            <a:spAutoFit/>
          </a:bodyPr>
          <a:lstStyle/>
          <a:p>
            <a:pPr fontAlgn="t"/>
            <a:r>
              <a:rPr lang="en-US" sz="3000" dirty="0" smtClean="0">
                <a:latin typeface="Abadi MT Condensed Extra Bold" charset="0"/>
                <a:ea typeface="Abadi MT Condensed Extra Bold" charset="0"/>
                <a:cs typeface="Abadi MT Condensed Extra Bold" charset="0"/>
              </a:rPr>
              <a:t>0.0</a:t>
            </a:r>
            <a:endParaRPr lang="en-US" sz="3000" dirty="0">
              <a:latin typeface="Abadi MT Condensed Extra Bold" charset="0"/>
              <a:ea typeface="Abadi MT Condensed Extra Bold" charset="0"/>
              <a:cs typeface="Abadi MT Condensed Extra Bold" charset="0"/>
            </a:endParaRPr>
          </a:p>
        </p:txBody>
      </p:sp>
      <p:sp>
        <p:nvSpPr>
          <p:cNvPr id="35" name="Rectangle 34"/>
          <p:cNvSpPr/>
          <p:nvPr/>
        </p:nvSpPr>
        <p:spPr>
          <a:xfrm>
            <a:off x="2104905" y="5195128"/>
            <a:ext cx="688009" cy="553998"/>
          </a:xfrm>
          <a:prstGeom prst="rect">
            <a:avLst/>
          </a:prstGeom>
        </p:spPr>
        <p:txBody>
          <a:bodyPr wrap="none">
            <a:spAutoFit/>
          </a:bodyPr>
          <a:lstStyle/>
          <a:p>
            <a:r>
              <a:rPr lang="en-US" sz="3000" dirty="0" smtClean="0">
                <a:latin typeface="Abadi MT Condensed Extra Bold" charset="0"/>
                <a:ea typeface="Abadi MT Condensed Extra Bold" charset="0"/>
                <a:cs typeface="Abadi MT Condensed Extra Bold" charset="0"/>
              </a:rPr>
              <a:t>0.0</a:t>
            </a:r>
            <a:endParaRPr lang="en-US" sz="3000" dirty="0">
              <a:latin typeface="Abadi MT Condensed Extra Bold" charset="0"/>
              <a:ea typeface="Abadi MT Condensed Extra Bold" charset="0"/>
              <a:cs typeface="Abadi MT Condensed Extra Bold" charset="0"/>
            </a:endParaRPr>
          </a:p>
        </p:txBody>
      </p:sp>
      <p:sp>
        <p:nvSpPr>
          <p:cNvPr id="36" name="Rectangle 35"/>
          <p:cNvSpPr/>
          <p:nvPr/>
        </p:nvSpPr>
        <p:spPr>
          <a:xfrm>
            <a:off x="5029933" y="3275657"/>
            <a:ext cx="688009" cy="553998"/>
          </a:xfrm>
          <a:prstGeom prst="rect">
            <a:avLst/>
          </a:prstGeom>
        </p:spPr>
        <p:txBody>
          <a:bodyPr wrap="none">
            <a:spAutoFit/>
          </a:bodyPr>
          <a:lstStyle/>
          <a:p>
            <a:pPr fontAlgn="t"/>
            <a:r>
              <a:rPr lang="en-US" sz="3000" dirty="0" smtClean="0">
                <a:latin typeface="Abadi MT Condensed Extra Bold" charset="0"/>
                <a:ea typeface="Abadi MT Condensed Extra Bold" charset="0"/>
                <a:cs typeface="Abadi MT Condensed Extra Bold" charset="0"/>
              </a:rPr>
              <a:t>1.0</a:t>
            </a:r>
            <a:endParaRPr lang="en-US" sz="3000" dirty="0">
              <a:latin typeface="Abadi MT Condensed Extra Bold" charset="0"/>
              <a:ea typeface="Abadi MT Condensed Extra Bold" charset="0"/>
              <a:cs typeface="Abadi MT Condensed Extra Bold" charset="0"/>
            </a:endParaRPr>
          </a:p>
        </p:txBody>
      </p:sp>
      <p:sp>
        <p:nvSpPr>
          <p:cNvPr id="37" name="Rectangle 36"/>
          <p:cNvSpPr/>
          <p:nvPr/>
        </p:nvSpPr>
        <p:spPr>
          <a:xfrm>
            <a:off x="7738057" y="3241796"/>
            <a:ext cx="688009" cy="553998"/>
          </a:xfrm>
          <a:prstGeom prst="rect">
            <a:avLst/>
          </a:prstGeom>
        </p:spPr>
        <p:txBody>
          <a:bodyPr wrap="none">
            <a:spAutoFit/>
          </a:bodyPr>
          <a:lstStyle/>
          <a:p>
            <a:pPr fontAlgn="t"/>
            <a:r>
              <a:rPr lang="en-US" sz="3000" dirty="0" smtClean="0">
                <a:latin typeface="Abadi MT Condensed Extra Bold" charset="0"/>
                <a:ea typeface="Abadi MT Condensed Extra Bold" charset="0"/>
                <a:cs typeface="Abadi MT Condensed Extra Bold" charset="0"/>
              </a:rPr>
              <a:t>0.0</a:t>
            </a:r>
            <a:endParaRPr lang="en-US" sz="3000" dirty="0">
              <a:latin typeface="Abadi MT Condensed Extra Bold" charset="0"/>
              <a:ea typeface="Abadi MT Condensed Extra Bold" charset="0"/>
              <a:cs typeface="Abadi MT Condensed Extra Bold" charset="0"/>
            </a:endParaRPr>
          </a:p>
        </p:txBody>
      </p:sp>
      <p:graphicFrame>
        <p:nvGraphicFramePr>
          <p:cNvPr id="38" name="Table 37"/>
          <p:cNvGraphicFramePr>
            <a:graphicFrameLocks noGrp="1"/>
          </p:cNvGraphicFramePr>
          <p:nvPr>
            <p:extLst>
              <p:ext uri="{D42A27DB-BD31-4B8C-83A1-F6EECF244321}">
                <p14:modId xmlns:p14="http://schemas.microsoft.com/office/powerpoint/2010/main" val="1084898298"/>
              </p:ext>
            </p:extLst>
          </p:nvPr>
        </p:nvGraphicFramePr>
        <p:xfrm>
          <a:off x="3018003" y="4916257"/>
          <a:ext cx="5798980" cy="518160"/>
        </p:xfrm>
        <a:graphic>
          <a:graphicData uri="http://schemas.openxmlformats.org/drawingml/2006/table">
            <a:tbl>
              <a:tblPr firstRow="1" bandRow="1">
                <a:tableStyleId>{5C22544A-7EE6-4342-B048-85BDC9FD1C3A}</a:tableStyleId>
              </a:tblPr>
              <a:tblGrid>
                <a:gridCol w="1159796"/>
                <a:gridCol w="1159796"/>
                <a:gridCol w="1159796"/>
                <a:gridCol w="1159796"/>
                <a:gridCol w="1159796"/>
              </a:tblGrid>
              <a:tr h="370840">
                <a:tc>
                  <a:txBody>
                    <a:bodyPr/>
                    <a:lstStyle/>
                    <a:p>
                      <a:r>
                        <a:rPr lang="en-US" sz="2800" dirty="0" err="1" smtClean="0"/>
                        <a:t>nsubj</a:t>
                      </a:r>
                      <a:endParaRPr lang="en-US" sz="2800" dirty="0"/>
                    </a:p>
                  </a:txBody>
                  <a:tcPr/>
                </a:tc>
                <a:tc>
                  <a:txBody>
                    <a:bodyPr/>
                    <a:lstStyle/>
                    <a:p>
                      <a:r>
                        <a:rPr lang="en-US" sz="2800" dirty="0" err="1" smtClean="0"/>
                        <a:t>dobj</a:t>
                      </a:r>
                      <a:endParaRPr lang="en-US" sz="2800" dirty="0"/>
                    </a:p>
                  </a:txBody>
                  <a:tcPr/>
                </a:tc>
                <a:tc>
                  <a:txBody>
                    <a:bodyPr/>
                    <a:lstStyle/>
                    <a:p>
                      <a:r>
                        <a:rPr lang="en-US" sz="2800" dirty="0" smtClean="0"/>
                        <a:t>case</a:t>
                      </a:r>
                      <a:endParaRPr lang="en-US" sz="2800" dirty="0"/>
                    </a:p>
                  </a:txBody>
                  <a:tcPr/>
                </a:tc>
                <a:tc>
                  <a:txBody>
                    <a:bodyPr/>
                    <a:lstStyle/>
                    <a:p>
                      <a:r>
                        <a:rPr lang="en-US" sz="2800" dirty="0" err="1" smtClean="0"/>
                        <a:t>amod</a:t>
                      </a:r>
                      <a:endParaRPr lang="en-US" sz="2800" dirty="0"/>
                    </a:p>
                  </a:txBody>
                  <a:tcPr/>
                </a:tc>
                <a:tc>
                  <a:txBody>
                    <a:bodyPr/>
                    <a:lstStyle/>
                    <a:p>
                      <a:r>
                        <a:rPr lang="mr-IN" sz="2800" dirty="0" smtClean="0"/>
                        <a:t>…</a:t>
                      </a:r>
                      <a:endParaRPr lang="en-US" sz="2800" dirty="0"/>
                    </a:p>
                  </a:txBody>
                  <a:tcPr/>
                </a:tc>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1753960056"/>
              </p:ext>
            </p:extLst>
          </p:nvPr>
        </p:nvGraphicFramePr>
        <p:xfrm>
          <a:off x="3018002" y="5458877"/>
          <a:ext cx="5798980" cy="518160"/>
        </p:xfrm>
        <a:graphic>
          <a:graphicData uri="http://schemas.openxmlformats.org/drawingml/2006/table">
            <a:tbl>
              <a:tblPr firstRow="1" bandRow="1">
                <a:tableStyleId>{5C22544A-7EE6-4342-B048-85BDC9FD1C3A}</a:tableStyleId>
              </a:tblPr>
              <a:tblGrid>
                <a:gridCol w="1159796"/>
                <a:gridCol w="1159796"/>
                <a:gridCol w="1159796"/>
                <a:gridCol w="1159796"/>
                <a:gridCol w="1159796"/>
              </a:tblGrid>
              <a:tr h="370840">
                <a:tc>
                  <a:txBody>
                    <a:bodyPr/>
                    <a:lstStyle/>
                    <a:p>
                      <a:r>
                        <a:rPr lang="en-US" sz="2800" dirty="0" smtClean="0"/>
                        <a:t>0.0</a:t>
                      </a:r>
                      <a:endParaRPr lang="en-US" sz="2800" dirty="0"/>
                    </a:p>
                  </a:txBody>
                  <a:tcPr>
                    <a:solidFill>
                      <a:schemeClr val="bg2">
                        <a:lumMod val="40000"/>
                        <a:lumOff val="60000"/>
                      </a:schemeClr>
                    </a:solidFill>
                  </a:tcPr>
                </a:tc>
                <a:tc>
                  <a:txBody>
                    <a:bodyPr/>
                    <a:lstStyle/>
                    <a:p>
                      <a:r>
                        <a:rPr lang="en-US" sz="2800" dirty="0" smtClean="0"/>
                        <a:t>0.0</a:t>
                      </a:r>
                      <a:endParaRPr lang="en-US" sz="2800" dirty="0"/>
                    </a:p>
                  </a:txBody>
                  <a:tcPr>
                    <a:solidFill>
                      <a:schemeClr val="bg2">
                        <a:lumMod val="40000"/>
                        <a:lumOff val="60000"/>
                      </a:schemeClr>
                    </a:solidFill>
                  </a:tcPr>
                </a:tc>
                <a:tc>
                  <a:txBody>
                    <a:bodyPr/>
                    <a:lstStyle/>
                    <a:p>
                      <a:r>
                        <a:rPr lang="en-US" sz="2800" dirty="0" smtClean="0"/>
                        <a:t>1.0</a:t>
                      </a:r>
                      <a:endParaRPr lang="en-US" sz="2800" dirty="0"/>
                    </a:p>
                  </a:txBody>
                  <a:tcPr>
                    <a:solidFill>
                      <a:schemeClr val="bg2">
                        <a:lumMod val="40000"/>
                        <a:lumOff val="60000"/>
                      </a:schemeClr>
                    </a:solidFill>
                  </a:tcPr>
                </a:tc>
                <a:tc>
                  <a:txBody>
                    <a:bodyPr/>
                    <a:lstStyle/>
                    <a:p>
                      <a:r>
                        <a:rPr lang="en-US" sz="2800" dirty="0" smtClean="0"/>
                        <a:t>0.0</a:t>
                      </a:r>
                      <a:endParaRPr lang="en-US" sz="2800" dirty="0"/>
                    </a:p>
                  </a:txBody>
                  <a:tcPr>
                    <a:solidFill>
                      <a:schemeClr val="bg2">
                        <a:lumMod val="40000"/>
                        <a:lumOff val="60000"/>
                      </a:schemeClr>
                    </a:solidFill>
                  </a:tcPr>
                </a:tc>
                <a:tc>
                  <a:txBody>
                    <a:bodyPr/>
                    <a:lstStyle/>
                    <a:p>
                      <a:r>
                        <a:rPr lang="mr-IN" sz="2800" dirty="0" smtClean="0"/>
                        <a:t>…</a:t>
                      </a:r>
                      <a:endParaRPr lang="en-US" sz="2800" dirty="0"/>
                    </a:p>
                  </a:txBody>
                  <a:tcPr>
                    <a:solidFill>
                      <a:schemeClr val="bg2">
                        <a:lumMod val="40000"/>
                        <a:lumOff val="60000"/>
                      </a:schemeClr>
                    </a:solidFill>
                  </a:tcPr>
                </a:tc>
              </a:tr>
            </a:tbl>
          </a:graphicData>
        </a:graphic>
      </p:graphicFrame>
      <p:grpSp>
        <p:nvGrpSpPr>
          <p:cNvPr id="40" name="Group 39"/>
          <p:cNvGrpSpPr/>
          <p:nvPr/>
        </p:nvGrpSpPr>
        <p:grpSpPr>
          <a:xfrm>
            <a:off x="5456320" y="3655602"/>
            <a:ext cx="3360664" cy="1007834"/>
            <a:chOff x="6746654" y="2084407"/>
            <a:chExt cx="3360664" cy="1007834"/>
          </a:xfrm>
        </p:grpSpPr>
        <p:sp>
          <p:nvSpPr>
            <p:cNvPr id="41" name="TextBox 40"/>
            <p:cNvSpPr txBox="1"/>
            <p:nvPr/>
          </p:nvSpPr>
          <p:spPr>
            <a:xfrm>
              <a:off x="6746654" y="2084407"/>
              <a:ext cx="3360664" cy="584775"/>
            </a:xfrm>
            <a:prstGeom prst="rect">
              <a:avLst/>
            </a:prstGeom>
            <a:noFill/>
          </p:spPr>
          <p:txBody>
            <a:bodyPr wrap="none" rtlCol="0">
              <a:spAutoFit/>
            </a:bodyPr>
            <a:lstStyle/>
            <a:p>
              <a:r>
                <a:rPr lang="en-US" sz="3200" dirty="0" smtClean="0">
                  <a:solidFill>
                    <a:srgbClr val="FFFF00"/>
                  </a:solidFill>
                </a:rPr>
                <a:t>Vector of length 57</a:t>
              </a:r>
              <a:endParaRPr lang="en-US" sz="3200" dirty="0">
                <a:solidFill>
                  <a:srgbClr val="FFFF00"/>
                </a:solidFill>
              </a:endParaRPr>
            </a:p>
          </p:txBody>
        </p:sp>
        <p:sp>
          <p:nvSpPr>
            <p:cNvPr id="42" name="Right Arrow 41"/>
            <p:cNvSpPr/>
            <p:nvPr/>
          </p:nvSpPr>
          <p:spPr>
            <a:xfrm rot="8146319">
              <a:off x="7388846" y="2856203"/>
              <a:ext cx="711777" cy="236038"/>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p:cNvSpPr/>
          <p:nvPr/>
        </p:nvSpPr>
        <p:spPr>
          <a:xfrm>
            <a:off x="2751240" y="4892074"/>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48" name="Rectangle 47"/>
          <p:cNvSpPr/>
          <p:nvPr/>
        </p:nvSpPr>
        <p:spPr>
          <a:xfrm>
            <a:off x="1864887" y="4892074"/>
            <a:ext cx="327334" cy="400110"/>
          </a:xfrm>
          <a:prstGeom prst="rect">
            <a:avLst/>
          </a:prstGeom>
        </p:spPr>
        <p:txBody>
          <a:bodyPr wrap="none">
            <a:spAutoFit/>
          </a:bodyPr>
          <a:lstStyle/>
          <a:p>
            <a:r>
              <a:rPr lang="en-US" sz="2000" dirty="0">
                <a:latin typeface="+mn-lt"/>
                <a:ea typeface="Abadi MT Condensed Extra Bold" charset="0"/>
                <a:cs typeface="Abadi MT Condensed Extra Bold" charset="0"/>
              </a:rPr>
              <a:t>V</a:t>
            </a:r>
          </a:p>
        </p:txBody>
      </p:sp>
      <p:sp>
        <p:nvSpPr>
          <p:cNvPr id="52" name="Rectangle 51"/>
          <p:cNvSpPr/>
          <p:nvPr/>
        </p:nvSpPr>
        <p:spPr>
          <a:xfrm>
            <a:off x="2738881" y="3011356"/>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53" name="Rectangle 52"/>
          <p:cNvSpPr/>
          <p:nvPr/>
        </p:nvSpPr>
        <p:spPr>
          <a:xfrm>
            <a:off x="1852528" y="3011356"/>
            <a:ext cx="327334" cy="400110"/>
          </a:xfrm>
          <a:prstGeom prst="rect">
            <a:avLst/>
          </a:prstGeom>
        </p:spPr>
        <p:txBody>
          <a:bodyPr wrap="none">
            <a:spAutoFit/>
          </a:bodyPr>
          <a:lstStyle/>
          <a:p>
            <a:r>
              <a:rPr lang="en-US" sz="2000" dirty="0">
                <a:latin typeface="+mn-lt"/>
                <a:ea typeface="Abadi MT Condensed Extra Bold" charset="0"/>
                <a:cs typeface="Abadi MT Condensed Extra Bold" charset="0"/>
              </a:rPr>
              <a:t>V</a:t>
            </a:r>
          </a:p>
        </p:txBody>
      </p:sp>
      <p:sp>
        <p:nvSpPr>
          <p:cNvPr id="54" name="Rectangle 53"/>
          <p:cNvSpPr/>
          <p:nvPr/>
        </p:nvSpPr>
        <p:spPr>
          <a:xfrm>
            <a:off x="5513155" y="3007821"/>
            <a:ext cx="649537" cy="400110"/>
          </a:xfrm>
          <a:prstGeom prst="rect">
            <a:avLst/>
          </a:prstGeom>
        </p:spPr>
        <p:txBody>
          <a:bodyPr wrap="none">
            <a:spAutoFit/>
          </a:bodyPr>
          <a:lstStyle/>
          <a:p>
            <a:r>
              <a:rPr lang="en-US" sz="2000" smtClean="0">
                <a:latin typeface="+mn-lt"/>
                <a:ea typeface="Abadi MT Condensed Extra Bold" charset="0"/>
                <a:cs typeface="Abadi MT Condensed Extra Bold" charset="0"/>
              </a:rPr>
              <a:t>ADP</a:t>
            </a:r>
            <a:endParaRPr lang="en-US" sz="2000" dirty="0">
              <a:latin typeface="+mn-lt"/>
              <a:ea typeface="Abadi MT Condensed Extra Bold" charset="0"/>
              <a:cs typeface="Abadi MT Condensed Extra Bold" charset="0"/>
            </a:endParaRPr>
          </a:p>
        </p:txBody>
      </p:sp>
      <p:sp>
        <p:nvSpPr>
          <p:cNvPr id="57" name="Rectangle 56"/>
          <p:cNvSpPr/>
          <p:nvPr/>
        </p:nvSpPr>
        <p:spPr>
          <a:xfrm>
            <a:off x="4763962" y="3007821"/>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60" name="Rectangle 59"/>
          <p:cNvSpPr/>
          <p:nvPr/>
        </p:nvSpPr>
        <p:spPr>
          <a:xfrm>
            <a:off x="8363533" y="3021861"/>
            <a:ext cx="343364" cy="400110"/>
          </a:xfrm>
          <a:prstGeom prst="rect">
            <a:avLst/>
          </a:prstGeom>
        </p:spPr>
        <p:txBody>
          <a:bodyPr wrap="none">
            <a:spAutoFit/>
          </a:bodyPr>
          <a:lstStyle/>
          <a:p>
            <a:r>
              <a:rPr lang="en-US" sz="2000">
                <a:latin typeface="+mn-lt"/>
                <a:ea typeface="Abadi MT Condensed Extra Bold" charset="0"/>
                <a:cs typeface="Abadi MT Condensed Extra Bold" charset="0"/>
              </a:rPr>
              <a:t>A</a:t>
            </a:r>
            <a:endParaRPr lang="en-US" sz="2000" dirty="0">
              <a:latin typeface="+mn-lt"/>
              <a:ea typeface="Abadi MT Condensed Extra Bold" charset="0"/>
              <a:cs typeface="Abadi MT Condensed Extra Bold" charset="0"/>
            </a:endParaRPr>
          </a:p>
        </p:txBody>
      </p:sp>
      <p:sp>
        <p:nvSpPr>
          <p:cNvPr id="65" name="Rectangle 64"/>
          <p:cNvSpPr/>
          <p:nvPr/>
        </p:nvSpPr>
        <p:spPr>
          <a:xfrm>
            <a:off x="7468036" y="3021861"/>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Tree>
    <p:extLst>
      <p:ext uri="{BB962C8B-B14F-4D97-AF65-F5344CB8AC3E}">
        <p14:creationId xmlns:p14="http://schemas.microsoft.com/office/powerpoint/2010/main" val="97187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a:solidFill>
                  <a:srgbClr val="FFFF00"/>
                </a:solidFill>
              </a:rPr>
              <a:t>Fine-grained</a:t>
            </a:r>
            <a:r>
              <a:rPr lang="en-US" altLang="zh-CN" sz="3600" dirty="0"/>
              <a:t> Syntactic </a:t>
            </a:r>
            <a:r>
              <a:rPr lang="en-US" altLang="zh-CN" sz="3600" dirty="0" smtClean="0"/>
              <a:t>Typology (of </a:t>
            </a:r>
            <a:r>
              <a:rPr lang="en-US" sz="3600" dirty="0" smtClean="0"/>
              <a:t>Hindi</a:t>
            </a:r>
            <a:r>
              <a:rPr lang="en-US" altLang="zh-CN" sz="3600" dirty="0" smtClean="0"/>
              <a:t>)</a:t>
            </a:r>
            <a:endParaRPr lang="en-US" sz="3600"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21</a:t>
            </a:fld>
            <a:endParaRPr lang="en-US" dirty="0"/>
          </a:p>
        </p:txBody>
      </p:sp>
      <p:sp>
        <p:nvSpPr>
          <p:cNvPr id="5" name="Rectangle 4"/>
          <p:cNvSpPr/>
          <p:nvPr/>
        </p:nvSpPr>
        <p:spPr>
          <a:xfrm>
            <a:off x="549045" y="1323474"/>
            <a:ext cx="2688685" cy="461665"/>
          </a:xfrm>
          <a:prstGeom prst="rect">
            <a:avLst/>
          </a:prstGeom>
        </p:spPr>
        <p:txBody>
          <a:bodyPr wrap="none">
            <a:spAutoFit/>
          </a:bodyPr>
          <a:lstStyle/>
          <a:p>
            <a:r>
              <a:rPr lang="en-US" sz="2400" dirty="0" smtClean="0"/>
              <a:t>Subject-Object-Verb</a:t>
            </a:r>
            <a:endParaRPr lang="en-US" sz="2400" dirty="0"/>
          </a:p>
        </p:txBody>
      </p:sp>
      <p:sp>
        <p:nvSpPr>
          <p:cNvPr id="31"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tx1">
                    <a:tint val="75000"/>
                  </a:schemeClr>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0E11CC8F-329F-8C41-AC6A-3ECAF67E5476}" type="slidenum">
              <a:rPr lang="en-US" smtClean="0"/>
              <a:pPr>
                <a:defRPr/>
              </a:pPr>
              <a:t>21</a:t>
            </a:fld>
            <a:endParaRPr lang="en-US"/>
          </a:p>
        </p:txBody>
      </p:sp>
      <p:grpSp>
        <p:nvGrpSpPr>
          <p:cNvPr id="47" name="Group 46"/>
          <p:cNvGrpSpPr/>
          <p:nvPr/>
        </p:nvGrpSpPr>
        <p:grpSpPr>
          <a:xfrm>
            <a:off x="1898004" y="2154490"/>
            <a:ext cx="1119998" cy="1559229"/>
            <a:chOff x="1811385" y="2623157"/>
            <a:chExt cx="1119998" cy="1559229"/>
          </a:xfrm>
          <a:effectLst>
            <a:outerShdw blurRad="50800" dist="50800" dir="5400000" algn="ctr" rotWithShape="0">
              <a:srgbClr val="000000"/>
            </a:outerShdw>
          </a:effectLst>
        </p:grpSpPr>
        <p:sp>
          <p:nvSpPr>
            <p:cNvPr id="43" name="Rectangle 42"/>
            <p:cNvSpPr/>
            <p:nvPr/>
          </p:nvSpPr>
          <p:spPr>
            <a:xfrm>
              <a:off x="1939214" y="2623157"/>
              <a:ext cx="864339" cy="461665"/>
            </a:xfrm>
            <a:prstGeom prst="rect">
              <a:avLst/>
            </a:prstGeom>
          </p:spPr>
          <p:txBody>
            <a:bodyPr wrap="none">
              <a:spAutoFit/>
            </a:bodyPr>
            <a:lstStyle/>
            <a:p>
              <a:r>
                <a:rPr lang="en-US" sz="2400" dirty="0" err="1" smtClean="0"/>
                <a:t>nsubj</a:t>
              </a:r>
              <a:endParaRPr lang="en-US" sz="2400" dirty="0"/>
            </a:p>
          </p:txBody>
        </p:sp>
        <p:sp>
          <p:nvSpPr>
            <p:cNvPr id="44" name="Circular Arrow 43"/>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solidFill>
              <a:schemeClr val="l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grpSp>
      <p:grpSp>
        <p:nvGrpSpPr>
          <p:cNvPr id="49" name="Group 48"/>
          <p:cNvGrpSpPr/>
          <p:nvPr/>
        </p:nvGrpSpPr>
        <p:grpSpPr>
          <a:xfrm>
            <a:off x="1898004" y="4045891"/>
            <a:ext cx="1119998" cy="1559229"/>
            <a:chOff x="1811385" y="2623157"/>
            <a:chExt cx="1119998" cy="1559229"/>
          </a:xfrm>
        </p:grpSpPr>
        <p:sp>
          <p:nvSpPr>
            <p:cNvPr id="50" name="Rectangle 49"/>
            <p:cNvSpPr/>
            <p:nvPr/>
          </p:nvSpPr>
          <p:spPr>
            <a:xfrm>
              <a:off x="2010776" y="2623157"/>
              <a:ext cx="744114" cy="461665"/>
            </a:xfrm>
            <a:prstGeom prst="rect">
              <a:avLst/>
            </a:prstGeom>
          </p:spPr>
          <p:txBody>
            <a:bodyPr wrap="none">
              <a:spAutoFit/>
            </a:bodyPr>
            <a:lstStyle/>
            <a:p>
              <a:r>
                <a:rPr lang="en-US" sz="2400" smtClean="0"/>
                <a:t>dobj</a:t>
              </a:r>
              <a:endParaRPr lang="en-US" sz="2400" dirty="0"/>
            </a:p>
          </p:txBody>
        </p:sp>
        <p:sp>
          <p:nvSpPr>
            <p:cNvPr id="51" name="Circular Arrow 50"/>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grpSp>
      <p:grpSp>
        <p:nvGrpSpPr>
          <p:cNvPr id="79" name="Group 78"/>
          <p:cNvGrpSpPr/>
          <p:nvPr/>
        </p:nvGrpSpPr>
        <p:grpSpPr>
          <a:xfrm>
            <a:off x="3855748" y="1317760"/>
            <a:ext cx="2087086" cy="2391533"/>
            <a:chOff x="3855748" y="1317760"/>
            <a:chExt cx="2087086" cy="2391533"/>
          </a:xfrm>
        </p:grpSpPr>
        <p:sp>
          <p:nvSpPr>
            <p:cNvPr id="61" name="Rectangle 60"/>
            <p:cNvSpPr/>
            <p:nvPr/>
          </p:nvSpPr>
          <p:spPr>
            <a:xfrm>
              <a:off x="3855748" y="1317760"/>
              <a:ext cx="1948034" cy="461665"/>
            </a:xfrm>
            <a:prstGeom prst="rect">
              <a:avLst/>
            </a:prstGeom>
          </p:spPr>
          <p:txBody>
            <a:bodyPr wrap="none">
              <a:spAutoFit/>
            </a:bodyPr>
            <a:lstStyle/>
            <a:p>
              <a:r>
                <a:rPr lang="en-US" sz="2400" dirty="0" smtClean="0"/>
                <a:t>Postpositional</a:t>
              </a:r>
              <a:endParaRPr lang="en-US" sz="2400" dirty="0"/>
            </a:p>
          </p:txBody>
        </p:sp>
        <p:grpSp>
          <p:nvGrpSpPr>
            <p:cNvPr id="62" name="Group 61"/>
            <p:cNvGrpSpPr/>
            <p:nvPr/>
          </p:nvGrpSpPr>
          <p:grpSpPr>
            <a:xfrm>
              <a:off x="4822836" y="2150064"/>
              <a:ext cx="1119998" cy="1559229"/>
              <a:chOff x="1811385" y="2623157"/>
              <a:chExt cx="1119998" cy="1559229"/>
            </a:xfrm>
            <a:effectLst>
              <a:outerShdw blurRad="50800" dist="50800" dir="5400000" algn="ctr" rotWithShape="0">
                <a:srgbClr val="000000"/>
              </a:outerShdw>
            </a:effectLst>
          </p:grpSpPr>
          <p:sp>
            <p:nvSpPr>
              <p:cNvPr id="63" name="Rectangle 62"/>
              <p:cNvSpPr/>
              <p:nvPr/>
            </p:nvSpPr>
            <p:spPr>
              <a:xfrm>
                <a:off x="2018728" y="2623157"/>
                <a:ext cx="733662" cy="461665"/>
              </a:xfrm>
              <a:prstGeom prst="rect">
                <a:avLst/>
              </a:prstGeom>
            </p:spPr>
            <p:txBody>
              <a:bodyPr wrap="none">
                <a:spAutoFit/>
              </a:bodyPr>
              <a:lstStyle/>
              <a:p>
                <a:r>
                  <a:rPr lang="en-US" sz="2400" dirty="0" smtClean="0"/>
                  <a:t>case</a:t>
                </a:r>
                <a:endParaRPr lang="en-US" sz="2400" dirty="0"/>
              </a:p>
            </p:txBody>
          </p:sp>
          <p:sp>
            <p:nvSpPr>
              <p:cNvPr id="64" name="Circular Arrow 63"/>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solidFill>
                <a:schemeClr val="l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alpha val="20000"/>
                    </a:schemeClr>
                  </a:solidFill>
                </a:endParaRPr>
              </a:p>
            </p:txBody>
          </p:sp>
        </p:grpSp>
      </p:grpSp>
      <p:grpSp>
        <p:nvGrpSpPr>
          <p:cNvPr id="80" name="Group 79"/>
          <p:cNvGrpSpPr/>
          <p:nvPr/>
        </p:nvGrpSpPr>
        <p:grpSpPr>
          <a:xfrm>
            <a:off x="6791741" y="1317759"/>
            <a:ext cx="1845665" cy="2386128"/>
            <a:chOff x="6791741" y="1317759"/>
            <a:chExt cx="1845665" cy="2386128"/>
          </a:xfrm>
        </p:grpSpPr>
        <p:sp>
          <p:nvSpPr>
            <p:cNvPr id="70" name="Rectangle 69"/>
            <p:cNvSpPr/>
            <p:nvPr/>
          </p:nvSpPr>
          <p:spPr>
            <a:xfrm>
              <a:off x="6791741" y="1317759"/>
              <a:ext cx="1377300" cy="461665"/>
            </a:xfrm>
            <a:prstGeom prst="rect">
              <a:avLst/>
            </a:prstGeom>
          </p:spPr>
          <p:txBody>
            <a:bodyPr wrap="none">
              <a:spAutoFit/>
            </a:bodyPr>
            <a:lstStyle/>
            <a:p>
              <a:r>
                <a:rPr lang="en-US" sz="2400" dirty="0" err="1" smtClean="0"/>
                <a:t>Adj</a:t>
              </a:r>
              <a:r>
                <a:rPr lang="en-US" sz="2400" dirty="0" smtClean="0"/>
                <a:t>-Noun</a:t>
              </a:r>
              <a:endParaRPr lang="en-US" sz="2400" dirty="0"/>
            </a:p>
          </p:txBody>
        </p:sp>
        <p:grpSp>
          <p:nvGrpSpPr>
            <p:cNvPr id="71" name="Group 70"/>
            <p:cNvGrpSpPr/>
            <p:nvPr/>
          </p:nvGrpSpPr>
          <p:grpSpPr>
            <a:xfrm>
              <a:off x="7517408" y="2144658"/>
              <a:ext cx="1119998" cy="1559229"/>
              <a:chOff x="1811385" y="2623157"/>
              <a:chExt cx="1119998" cy="1559229"/>
            </a:xfrm>
            <a:effectLst>
              <a:outerShdw blurRad="50800" dist="50800" dir="5400000" algn="ctr" rotWithShape="0">
                <a:srgbClr val="000000"/>
              </a:outerShdw>
            </a:effectLst>
          </p:grpSpPr>
          <p:sp>
            <p:nvSpPr>
              <p:cNvPr id="72" name="Rectangle 71"/>
              <p:cNvSpPr/>
              <p:nvPr/>
            </p:nvSpPr>
            <p:spPr>
              <a:xfrm>
                <a:off x="1947165" y="2623157"/>
                <a:ext cx="901209" cy="461665"/>
              </a:xfrm>
              <a:prstGeom prst="rect">
                <a:avLst/>
              </a:prstGeom>
            </p:spPr>
            <p:txBody>
              <a:bodyPr wrap="none">
                <a:spAutoFit/>
              </a:bodyPr>
              <a:lstStyle/>
              <a:p>
                <a:r>
                  <a:rPr lang="en-US" sz="2400" dirty="0" err="1" smtClean="0"/>
                  <a:t>amod</a:t>
                </a:r>
                <a:endParaRPr lang="en-US" sz="2400" dirty="0"/>
              </a:p>
            </p:txBody>
          </p:sp>
          <p:sp>
            <p:nvSpPr>
              <p:cNvPr id="73" name="Circular Arrow 72"/>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solidFill>
                <a:schemeClr val="l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alpha val="20000"/>
                    </a:schemeClr>
                  </a:solidFill>
                </a:endParaRPr>
              </a:p>
            </p:txBody>
          </p:sp>
        </p:grpSp>
      </p:grpSp>
      <p:sp>
        <p:nvSpPr>
          <p:cNvPr id="33" name="Rectangle 32"/>
          <p:cNvSpPr/>
          <p:nvPr/>
        </p:nvSpPr>
        <p:spPr>
          <a:xfrm>
            <a:off x="2035239" y="3295499"/>
            <a:ext cx="883575" cy="553998"/>
          </a:xfrm>
          <a:prstGeom prst="rect">
            <a:avLst/>
          </a:prstGeom>
        </p:spPr>
        <p:txBody>
          <a:bodyPr wrap="none">
            <a:spAutoFit/>
          </a:bodyPr>
          <a:lstStyle/>
          <a:p>
            <a:pPr fontAlgn="t"/>
            <a:r>
              <a:rPr lang="en-US" sz="3000" dirty="0" smtClean="0">
                <a:latin typeface="Abadi MT Condensed Extra Bold" charset="0"/>
                <a:ea typeface="Abadi MT Condensed Extra Bold" charset="0"/>
                <a:cs typeface="Abadi MT Condensed Extra Bold" charset="0"/>
              </a:rPr>
              <a:t>0.01</a:t>
            </a:r>
            <a:endParaRPr lang="en-US" sz="3000" dirty="0">
              <a:latin typeface="Abadi MT Condensed Extra Bold" charset="0"/>
              <a:ea typeface="Abadi MT Condensed Extra Bold" charset="0"/>
              <a:cs typeface="Abadi MT Condensed Extra Bold" charset="0"/>
            </a:endParaRPr>
          </a:p>
        </p:txBody>
      </p:sp>
      <p:sp>
        <p:nvSpPr>
          <p:cNvPr id="34" name="Rectangle 33"/>
          <p:cNvSpPr/>
          <p:nvPr/>
        </p:nvSpPr>
        <p:spPr>
          <a:xfrm>
            <a:off x="1983882" y="5195128"/>
            <a:ext cx="883575" cy="553998"/>
          </a:xfrm>
          <a:prstGeom prst="rect">
            <a:avLst/>
          </a:prstGeom>
        </p:spPr>
        <p:txBody>
          <a:bodyPr wrap="none">
            <a:spAutoFit/>
          </a:bodyPr>
          <a:lstStyle/>
          <a:p>
            <a:r>
              <a:rPr lang="en-US" sz="3000" dirty="0" smtClean="0">
                <a:latin typeface="Abadi MT Condensed Extra Bold" charset="0"/>
                <a:ea typeface="Abadi MT Condensed Extra Bold" charset="0"/>
                <a:cs typeface="Abadi MT Condensed Extra Bold" charset="0"/>
              </a:rPr>
              <a:t>0.25</a:t>
            </a:r>
            <a:endParaRPr lang="en-US" sz="3000" dirty="0">
              <a:latin typeface="Abadi MT Condensed Extra Bold" charset="0"/>
              <a:ea typeface="Abadi MT Condensed Extra Bold" charset="0"/>
              <a:cs typeface="Abadi MT Condensed Extra Bold" charset="0"/>
            </a:endParaRPr>
          </a:p>
        </p:txBody>
      </p:sp>
      <p:sp>
        <p:nvSpPr>
          <p:cNvPr id="36" name="Rectangle 35"/>
          <p:cNvSpPr/>
          <p:nvPr/>
        </p:nvSpPr>
        <p:spPr>
          <a:xfrm>
            <a:off x="4935804" y="3275657"/>
            <a:ext cx="883575" cy="553998"/>
          </a:xfrm>
          <a:prstGeom prst="rect">
            <a:avLst/>
          </a:prstGeom>
        </p:spPr>
        <p:txBody>
          <a:bodyPr wrap="none">
            <a:spAutoFit/>
          </a:bodyPr>
          <a:lstStyle/>
          <a:p>
            <a:pPr fontAlgn="t"/>
            <a:r>
              <a:rPr lang="en-US" sz="3000" dirty="0" smtClean="0">
                <a:latin typeface="Abadi MT Condensed Extra Bold" charset="0"/>
                <a:ea typeface="Abadi MT Condensed Extra Bold" charset="0"/>
                <a:cs typeface="Abadi MT Condensed Extra Bold" charset="0"/>
              </a:rPr>
              <a:t>0.98</a:t>
            </a:r>
            <a:endParaRPr lang="en-US" sz="3000" dirty="0">
              <a:latin typeface="Abadi MT Condensed Extra Bold" charset="0"/>
              <a:ea typeface="Abadi MT Condensed Extra Bold" charset="0"/>
              <a:cs typeface="Abadi MT Condensed Extra Bold" charset="0"/>
            </a:endParaRPr>
          </a:p>
        </p:txBody>
      </p:sp>
      <p:sp>
        <p:nvSpPr>
          <p:cNvPr id="37" name="Rectangle 36"/>
          <p:cNvSpPr/>
          <p:nvPr/>
        </p:nvSpPr>
        <p:spPr>
          <a:xfrm>
            <a:off x="7670822" y="3241796"/>
            <a:ext cx="883575" cy="553998"/>
          </a:xfrm>
          <a:prstGeom prst="rect">
            <a:avLst/>
          </a:prstGeom>
        </p:spPr>
        <p:txBody>
          <a:bodyPr wrap="none">
            <a:spAutoFit/>
          </a:bodyPr>
          <a:lstStyle/>
          <a:p>
            <a:pPr fontAlgn="t"/>
            <a:r>
              <a:rPr lang="en-US" sz="3000" dirty="0" smtClean="0">
                <a:latin typeface="Abadi MT Condensed Extra Bold" charset="0"/>
                <a:ea typeface="Abadi MT Condensed Extra Bold" charset="0"/>
                <a:cs typeface="Abadi MT Condensed Extra Bold" charset="0"/>
              </a:rPr>
              <a:t>0.03</a:t>
            </a:r>
            <a:endParaRPr lang="en-US" sz="3000" dirty="0">
              <a:latin typeface="Abadi MT Condensed Extra Bold" charset="0"/>
              <a:ea typeface="Abadi MT Condensed Extra Bold" charset="0"/>
              <a:cs typeface="Abadi MT Condensed Extra Bold" charset="0"/>
            </a:endParaRPr>
          </a:p>
        </p:txBody>
      </p:sp>
      <p:graphicFrame>
        <p:nvGraphicFramePr>
          <p:cNvPr id="38" name="Table 37"/>
          <p:cNvGraphicFramePr>
            <a:graphicFrameLocks noGrp="1"/>
          </p:cNvGraphicFramePr>
          <p:nvPr>
            <p:extLst>
              <p:ext uri="{D42A27DB-BD31-4B8C-83A1-F6EECF244321}">
                <p14:modId xmlns:p14="http://schemas.microsoft.com/office/powerpoint/2010/main" val="798338895"/>
              </p:ext>
            </p:extLst>
          </p:nvPr>
        </p:nvGraphicFramePr>
        <p:xfrm>
          <a:off x="3018003" y="4916257"/>
          <a:ext cx="5798980" cy="518160"/>
        </p:xfrm>
        <a:graphic>
          <a:graphicData uri="http://schemas.openxmlformats.org/drawingml/2006/table">
            <a:tbl>
              <a:tblPr firstRow="1" bandRow="1">
                <a:tableStyleId>{5C22544A-7EE6-4342-B048-85BDC9FD1C3A}</a:tableStyleId>
              </a:tblPr>
              <a:tblGrid>
                <a:gridCol w="1159796"/>
                <a:gridCol w="1159796"/>
                <a:gridCol w="1159796"/>
                <a:gridCol w="1159796"/>
                <a:gridCol w="1159796"/>
              </a:tblGrid>
              <a:tr h="370840">
                <a:tc>
                  <a:txBody>
                    <a:bodyPr/>
                    <a:lstStyle/>
                    <a:p>
                      <a:r>
                        <a:rPr lang="en-US" sz="2800" dirty="0" err="1" smtClean="0"/>
                        <a:t>nsubj</a:t>
                      </a:r>
                      <a:endParaRPr lang="en-US" sz="2800" dirty="0"/>
                    </a:p>
                  </a:txBody>
                  <a:tcPr/>
                </a:tc>
                <a:tc>
                  <a:txBody>
                    <a:bodyPr/>
                    <a:lstStyle/>
                    <a:p>
                      <a:r>
                        <a:rPr lang="en-US" sz="2800" dirty="0" err="1" smtClean="0"/>
                        <a:t>dobj</a:t>
                      </a:r>
                      <a:endParaRPr lang="en-US" sz="2800" dirty="0"/>
                    </a:p>
                  </a:txBody>
                  <a:tcPr/>
                </a:tc>
                <a:tc>
                  <a:txBody>
                    <a:bodyPr/>
                    <a:lstStyle/>
                    <a:p>
                      <a:r>
                        <a:rPr lang="en-US" sz="2800" dirty="0" smtClean="0"/>
                        <a:t>case</a:t>
                      </a:r>
                      <a:endParaRPr lang="en-US" sz="2800" dirty="0"/>
                    </a:p>
                  </a:txBody>
                  <a:tcPr/>
                </a:tc>
                <a:tc>
                  <a:txBody>
                    <a:bodyPr/>
                    <a:lstStyle/>
                    <a:p>
                      <a:r>
                        <a:rPr lang="en-US" sz="2800" dirty="0" err="1" smtClean="0"/>
                        <a:t>amod</a:t>
                      </a:r>
                      <a:endParaRPr lang="en-US" sz="2800" dirty="0"/>
                    </a:p>
                  </a:txBody>
                  <a:tcPr/>
                </a:tc>
                <a:tc>
                  <a:txBody>
                    <a:bodyPr/>
                    <a:lstStyle/>
                    <a:p>
                      <a:r>
                        <a:rPr lang="mr-IN" sz="2800" dirty="0" smtClean="0"/>
                        <a:t>…</a:t>
                      </a:r>
                      <a:endParaRPr lang="en-US" sz="2800" dirty="0"/>
                    </a:p>
                  </a:txBody>
                  <a:tcPr/>
                </a:tc>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1120999099"/>
              </p:ext>
            </p:extLst>
          </p:nvPr>
        </p:nvGraphicFramePr>
        <p:xfrm>
          <a:off x="3018002" y="5458877"/>
          <a:ext cx="5798980" cy="518160"/>
        </p:xfrm>
        <a:graphic>
          <a:graphicData uri="http://schemas.openxmlformats.org/drawingml/2006/table">
            <a:tbl>
              <a:tblPr firstRow="1" bandRow="1">
                <a:tableStyleId>{5C22544A-7EE6-4342-B048-85BDC9FD1C3A}</a:tableStyleId>
              </a:tblPr>
              <a:tblGrid>
                <a:gridCol w="1159796"/>
                <a:gridCol w="1159796"/>
                <a:gridCol w="1159796"/>
                <a:gridCol w="1159796"/>
                <a:gridCol w="1159796"/>
              </a:tblGrid>
              <a:tr h="370840">
                <a:tc>
                  <a:txBody>
                    <a:bodyPr/>
                    <a:lstStyle/>
                    <a:p>
                      <a:r>
                        <a:rPr lang="en-US" sz="2800" dirty="0" smtClean="0"/>
                        <a:t>0.01</a:t>
                      </a:r>
                      <a:endParaRPr lang="en-US" sz="2800" dirty="0"/>
                    </a:p>
                  </a:txBody>
                  <a:tcPr>
                    <a:solidFill>
                      <a:schemeClr val="bg2">
                        <a:lumMod val="40000"/>
                        <a:lumOff val="60000"/>
                      </a:schemeClr>
                    </a:solidFill>
                  </a:tcPr>
                </a:tc>
                <a:tc>
                  <a:txBody>
                    <a:bodyPr/>
                    <a:lstStyle/>
                    <a:p>
                      <a:r>
                        <a:rPr lang="en-US" sz="2800" dirty="0" smtClean="0"/>
                        <a:t>0.25</a:t>
                      </a:r>
                      <a:endParaRPr lang="en-US" sz="2800" dirty="0"/>
                    </a:p>
                  </a:txBody>
                  <a:tcPr>
                    <a:solidFill>
                      <a:schemeClr val="bg2">
                        <a:lumMod val="40000"/>
                        <a:lumOff val="60000"/>
                      </a:schemeClr>
                    </a:solidFill>
                  </a:tcPr>
                </a:tc>
                <a:tc>
                  <a:txBody>
                    <a:bodyPr/>
                    <a:lstStyle/>
                    <a:p>
                      <a:r>
                        <a:rPr lang="en-US" sz="2800" dirty="0" smtClean="0"/>
                        <a:t>0.98</a:t>
                      </a:r>
                      <a:endParaRPr lang="en-US" sz="2800" dirty="0"/>
                    </a:p>
                  </a:txBody>
                  <a:tcPr>
                    <a:solidFill>
                      <a:schemeClr val="bg2">
                        <a:lumMod val="40000"/>
                        <a:lumOff val="60000"/>
                      </a:schemeClr>
                    </a:solidFill>
                  </a:tcPr>
                </a:tc>
                <a:tc>
                  <a:txBody>
                    <a:bodyPr/>
                    <a:lstStyle/>
                    <a:p>
                      <a:r>
                        <a:rPr lang="en-US" sz="2800" dirty="0" smtClean="0"/>
                        <a:t>0.03</a:t>
                      </a:r>
                      <a:endParaRPr lang="en-US" sz="2800" dirty="0"/>
                    </a:p>
                  </a:txBody>
                  <a:tcPr>
                    <a:solidFill>
                      <a:schemeClr val="bg2">
                        <a:lumMod val="40000"/>
                        <a:lumOff val="60000"/>
                      </a:schemeClr>
                    </a:solidFill>
                  </a:tcPr>
                </a:tc>
                <a:tc>
                  <a:txBody>
                    <a:bodyPr/>
                    <a:lstStyle/>
                    <a:p>
                      <a:r>
                        <a:rPr lang="mr-IN" sz="2800" dirty="0" smtClean="0"/>
                        <a:t>…</a:t>
                      </a:r>
                      <a:endParaRPr lang="en-US" sz="2800" dirty="0"/>
                    </a:p>
                  </a:txBody>
                  <a:tcPr>
                    <a:solidFill>
                      <a:schemeClr val="bg2">
                        <a:lumMod val="40000"/>
                        <a:lumOff val="60000"/>
                      </a:schemeClr>
                    </a:solidFill>
                  </a:tcPr>
                </a:tc>
              </a:tr>
            </a:tbl>
          </a:graphicData>
        </a:graphic>
      </p:graphicFrame>
      <p:grpSp>
        <p:nvGrpSpPr>
          <p:cNvPr id="40" name="Group 39"/>
          <p:cNvGrpSpPr/>
          <p:nvPr/>
        </p:nvGrpSpPr>
        <p:grpSpPr>
          <a:xfrm>
            <a:off x="5456320" y="3655602"/>
            <a:ext cx="3360664" cy="1007834"/>
            <a:chOff x="6746654" y="2084407"/>
            <a:chExt cx="3360664" cy="1007834"/>
          </a:xfrm>
        </p:grpSpPr>
        <p:sp>
          <p:nvSpPr>
            <p:cNvPr id="41" name="TextBox 40"/>
            <p:cNvSpPr txBox="1"/>
            <p:nvPr/>
          </p:nvSpPr>
          <p:spPr>
            <a:xfrm>
              <a:off x="6746654" y="2084407"/>
              <a:ext cx="3360664" cy="584775"/>
            </a:xfrm>
            <a:prstGeom prst="rect">
              <a:avLst/>
            </a:prstGeom>
            <a:noFill/>
          </p:spPr>
          <p:txBody>
            <a:bodyPr wrap="none" rtlCol="0">
              <a:spAutoFit/>
            </a:bodyPr>
            <a:lstStyle/>
            <a:p>
              <a:r>
                <a:rPr lang="en-US" sz="3200" dirty="0" smtClean="0">
                  <a:solidFill>
                    <a:srgbClr val="FFFF00"/>
                  </a:solidFill>
                </a:rPr>
                <a:t>Vector of length 57</a:t>
              </a:r>
              <a:endParaRPr lang="en-US" sz="3200" dirty="0">
                <a:solidFill>
                  <a:srgbClr val="FFFF00"/>
                </a:solidFill>
              </a:endParaRPr>
            </a:p>
          </p:txBody>
        </p:sp>
        <p:sp>
          <p:nvSpPr>
            <p:cNvPr id="42" name="Right Arrow 41"/>
            <p:cNvSpPr/>
            <p:nvPr/>
          </p:nvSpPr>
          <p:spPr>
            <a:xfrm rot="8146319">
              <a:off x="7388846" y="2856203"/>
              <a:ext cx="711777" cy="236038"/>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p:cNvSpPr/>
          <p:nvPr/>
        </p:nvSpPr>
        <p:spPr>
          <a:xfrm>
            <a:off x="2751240" y="4892074"/>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48" name="Rectangle 47"/>
          <p:cNvSpPr/>
          <p:nvPr/>
        </p:nvSpPr>
        <p:spPr>
          <a:xfrm>
            <a:off x="1864887" y="4892074"/>
            <a:ext cx="327334" cy="400110"/>
          </a:xfrm>
          <a:prstGeom prst="rect">
            <a:avLst/>
          </a:prstGeom>
        </p:spPr>
        <p:txBody>
          <a:bodyPr wrap="none">
            <a:spAutoFit/>
          </a:bodyPr>
          <a:lstStyle/>
          <a:p>
            <a:r>
              <a:rPr lang="en-US" sz="2000" dirty="0">
                <a:latin typeface="+mn-lt"/>
                <a:ea typeface="Abadi MT Condensed Extra Bold" charset="0"/>
                <a:cs typeface="Abadi MT Condensed Extra Bold" charset="0"/>
              </a:rPr>
              <a:t>V</a:t>
            </a:r>
          </a:p>
        </p:txBody>
      </p:sp>
      <p:sp>
        <p:nvSpPr>
          <p:cNvPr id="52" name="Rectangle 51"/>
          <p:cNvSpPr/>
          <p:nvPr/>
        </p:nvSpPr>
        <p:spPr>
          <a:xfrm>
            <a:off x="2738881" y="3011356"/>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53" name="Rectangle 52"/>
          <p:cNvSpPr/>
          <p:nvPr/>
        </p:nvSpPr>
        <p:spPr>
          <a:xfrm>
            <a:off x="1852528" y="3011356"/>
            <a:ext cx="327334" cy="400110"/>
          </a:xfrm>
          <a:prstGeom prst="rect">
            <a:avLst/>
          </a:prstGeom>
        </p:spPr>
        <p:txBody>
          <a:bodyPr wrap="none">
            <a:spAutoFit/>
          </a:bodyPr>
          <a:lstStyle/>
          <a:p>
            <a:r>
              <a:rPr lang="en-US" sz="2000" dirty="0">
                <a:latin typeface="+mn-lt"/>
                <a:ea typeface="Abadi MT Condensed Extra Bold" charset="0"/>
                <a:cs typeface="Abadi MT Condensed Extra Bold" charset="0"/>
              </a:rPr>
              <a:t>V</a:t>
            </a:r>
          </a:p>
        </p:txBody>
      </p:sp>
      <p:sp>
        <p:nvSpPr>
          <p:cNvPr id="54" name="Rectangle 53"/>
          <p:cNvSpPr/>
          <p:nvPr/>
        </p:nvSpPr>
        <p:spPr>
          <a:xfrm>
            <a:off x="5513155" y="3007821"/>
            <a:ext cx="649537" cy="400110"/>
          </a:xfrm>
          <a:prstGeom prst="rect">
            <a:avLst/>
          </a:prstGeom>
        </p:spPr>
        <p:txBody>
          <a:bodyPr wrap="none">
            <a:spAutoFit/>
          </a:bodyPr>
          <a:lstStyle/>
          <a:p>
            <a:r>
              <a:rPr lang="en-US" sz="2000" smtClean="0">
                <a:latin typeface="+mn-lt"/>
                <a:ea typeface="Abadi MT Condensed Extra Bold" charset="0"/>
                <a:cs typeface="Abadi MT Condensed Extra Bold" charset="0"/>
              </a:rPr>
              <a:t>ADP</a:t>
            </a:r>
            <a:endParaRPr lang="en-US" sz="2000" dirty="0">
              <a:latin typeface="+mn-lt"/>
              <a:ea typeface="Abadi MT Condensed Extra Bold" charset="0"/>
              <a:cs typeface="Abadi MT Condensed Extra Bold" charset="0"/>
            </a:endParaRPr>
          </a:p>
        </p:txBody>
      </p:sp>
      <p:sp>
        <p:nvSpPr>
          <p:cNvPr id="57" name="Rectangle 56"/>
          <p:cNvSpPr/>
          <p:nvPr/>
        </p:nvSpPr>
        <p:spPr>
          <a:xfrm>
            <a:off x="4763962" y="3007821"/>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60" name="Rectangle 59"/>
          <p:cNvSpPr/>
          <p:nvPr/>
        </p:nvSpPr>
        <p:spPr>
          <a:xfrm>
            <a:off x="8363533" y="3021861"/>
            <a:ext cx="343364" cy="400110"/>
          </a:xfrm>
          <a:prstGeom prst="rect">
            <a:avLst/>
          </a:prstGeom>
        </p:spPr>
        <p:txBody>
          <a:bodyPr wrap="none">
            <a:spAutoFit/>
          </a:bodyPr>
          <a:lstStyle/>
          <a:p>
            <a:r>
              <a:rPr lang="en-US" sz="2000">
                <a:latin typeface="+mn-lt"/>
                <a:ea typeface="Abadi MT Condensed Extra Bold" charset="0"/>
                <a:cs typeface="Abadi MT Condensed Extra Bold" charset="0"/>
              </a:rPr>
              <a:t>A</a:t>
            </a:r>
            <a:endParaRPr lang="en-US" sz="2000" dirty="0">
              <a:latin typeface="+mn-lt"/>
              <a:ea typeface="Abadi MT Condensed Extra Bold" charset="0"/>
              <a:cs typeface="Abadi MT Condensed Extra Bold" charset="0"/>
            </a:endParaRPr>
          </a:p>
        </p:txBody>
      </p:sp>
      <p:sp>
        <p:nvSpPr>
          <p:cNvPr id="65" name="Rectangle 64"/>
          <p:cNvSpPr/>
          <p:nvPr/>
        </p:nvSpPr>
        <p:spPr>
          <a:xfrm>
            <a:off x="7468036" y="3021861"/>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Tree>
    <p:extLst>
      <p:ext uri="{BB962C8B-B14F-4D97-AF65-F5344CB8AC3E}">
        <p14:creationId xmlns:p14="http://schemas.microsoft.com/office/powerpoint/2010/main" val="204000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sz="3600" dirty="0" smtClean="0">
                <a:solidFill>
                  <a:srgbClr val="FFFF00"/>
                </a:solidFill>
              </a:rPr>
              <a:t>Fine-grained</a:t>
            </a:r>
            <a:r>
              <a:rPr lang="en-US" altLang="zh-CN" sz="3600" dirty="0" smtClean="0"/>
              <a:t> Syntactic Typology (of </a:t>
            </a:r>
            <a:r>
              <a:rPr lang="en-US" sz="3600" dirty="0" smtClean="0"/>
              <a:t>French</a:t>
            </a:r>
            <a:r>
              <a:rPr lang="en-US" altLang="zh-CN" sz="3600" dirty="0" smtClean="0"/>
              <a:t>)</a:t>
            </a:r>
            <a:endParaRPr lang="en-US" sz="3600"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22</a:t>
            </a:fld>
            <a:endParaRPr lang="en-US" dirty="0"/>
          </a:p>
        </p:txBody>
      </p:sp>
      <p:sp>
        <p:nvSpPr>
          <p:cNvPr id="5" name="Rectangle 4"/>
          <p:cNvSpPr/>
          <p:nvPr/>
        </p:nvSpPr>
        <p:spPr>
          <a:xfrm>
            <a:off x="549045" y="1323474"/>
            <a:ext cx="2697918" cy="461665"/>
          </a:xfrm>
          <a:prstGeom prst="rect">
            <a:avLst/>
          </a:prstGeom>
        </p:spPr>
        <p:txBody>
          <a:bodyPr wrap="none">
            <a:spAutoFit/>
          </a:bodyPr>
          <a:lstStyle/>
          <a:p>
            <a:r>
              <a:rPr lang="en-US" sz="2400" dirty="0"/>
              <a:t>Subject-Verb-Object</a:t>
            </a:r>
          </a:p>
        </p:txBody>
      </p:sp>
      <p:sp>
        <p:nvSpPr>
          <p:cNvPr id="31"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tx1">
                    <a:tint val="75000"/>
                  </a:schemeClr>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0E11CC8F-329F-8C41-AC6A-3ECAF67E5476}" type="slidenum">
              <a:rPr lang="en-US" smtClean="0"/>
              <a:pPr>
                <a:defRPr/>
              </a:pPr>
              <a:t>22</a:t>
            </a:fld>
            <a:endParaRPr lang="en-US"/>
          </a:p>
        </p:txBody>
      </p:sp>
      <p:grpSp>
        <p:nvGrpSpPr>
          <p:cNvPr id="47" name="Group 46"/>
          <p:cNvGrpSpPr/>
          <p:nvPr/>
        </p:nvGrpSpPr>
        <p:grpSpPr>
          <a:xfrm>
            <a:off x="1898004" y="2154490"/>
            <a:ext cx="1119998" cy="1559229"/>
            <a:chOff x="1811385" y="2623157"/>
            <a:chExt cx="1119998" cy="1559229"/>
          </a:xfrm>
          <a:effectLst>
            <a:outerShdw blurRad="50800" dist="50800" dir="5400000" algn="ctr" rotWithShape="0">
              <a:srgbClr val="000000"/>
            </a:outerShdw>
          </a:effectLst>
        </p:grpSpPr>
        <p:sp>
          <p:nvSpPr>
            <p:cNvPr id="43" name="Rectangle 42"/>
            <p:cNvSpPr/>
            <p:nvPr/>
          </p:nvSpPr>
          <p:spPr>
            <a:xfrm>
              <a:off x="1939214" y="2623157"/>
              <a:ext cx="864339" cy="461665"/>
            </a:xfrm>
            <a:prstGeom prst="rect">
              <a:avLst/>
            </a:prstGeom>
          </p:spPr>
          <p:txBody>
            <a:bodyPr wrap="none">
              <a:spAutoFit/>
            </a:bodyPr>
            <a:lstStyle/>
            <a:p>
              <a:r>
                <a:rPr lang="en-US" sz="2400" dirty="0" err="1" smtClean="0"/>
                <a:t>nsubj</a:t>
              </a:r>
              <a:endParaRPr lang="en-US" sz="2400" dirty="0"/>
            </a:p>
          </p:txBody>
        </p:sp>
        <p:sp>
          <p:nvSpPr>
            <p:cNvPr id="44" name="Circular Arrow 43"/>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solidFill>
              <a:schemeClr val="l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grpSp>
      <p:grpSp>
        <p:nvGrpSpPr>
          <p:cNvPr id="49" name="Group 48"/>
          <p:cNvGrpSpPr/>
          <p:nvPr/>
        </p:nvGrpSpPr>
        <p:grpSpPr>
          <a:xfrm>
            <a:off x="1898004" y="4045891"/>
            <a:ext cx="1119998" cy="1559229"/>
            <a:chOff x="1811385" y="2623157"/>
            <a:chExt cx="1119998" cy="1559229"/>
          </a:xfrm>
        </p:grpSpPr>
        <p:sp>
          <p:nvSpPr>
            <p:cNvPr id="50" name="Rectangle 49"/>
            <p:cNvSpPr/>
            <p:nvPr/>
          </p:nvSpPr>
          <p:spPr>
            <a:xfrm>
              <a:off x="2010776" y="2623157"/>
              <a:ext cx="744114" cy="461665"/>
            </a:xfrm>
            <a:prstGeom prst="rect">
              <a:avLst/>
            </a:prstGeom>
          </p:spPr>
          <p:txBody>
            <a:bodyPr wrap="none">
              <a:spAutoFit/>
            </a:bodyPr>
            <a:lstStyle/>
            <a:p>
              <a:r>
                <a:rPr lang="en-US" sz="2400" smtClean="0"/>
                <a:t>dobj</a:t>
              </a:r>
              <a:endParaRPr lang="en-US" sz="2400" dirty="0"/>
            </a:p>
          </p:txBody>
        </p:sp>
        <p:sp>
          <p:nvSpPr>
            <p:cNvPr id="51" name="Circular Arrow 50"/>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grpSp>
      <p:grpSp>
        <p:nvGrpSpPr>
          <p:cNvPr id="79" name="Group 78"/>
          <p:cNvGrpSpPr/>
          <p:nvPr/>
        </p:nvGrpSpPr>
        <p:grpSpPr>
          <a:xfrm>
            <a:off x="3855748" y="1317760"/>
            <a:ext cx="2087086" cy="2391533"/>
            <a:chOff x="3855748" y="1317760"/>
            <a:chExt cx="2087086" cy="2391533"/>
          </a:xfrm>
        </p:grpSpPr>
        <p:sp>
          <p:nvSpPr>
            <p:cNvPr id="61" name="Rectangle 60"/>
            <p:cNvSpPr/>
            <p:nvPr/>
          </p:nvSpPr>
          <p:spPr>
            <a:xfrm>
              <a:off x="3855748" y="1317760"/>
              <a:ext cx="1830181" cy="461665"/>
            </a:xfrm>
            <a:prstGeom prst="rect">
              <a:avLst/>
            </a:prstGeom>
          </p:spPr>
          <p:txBody>
            <a:bodyPr wrap="none">
              <a:spAutoFit/>
            </a:bodyPr>
            <a:lstStyle/>
            <a:p>
              <a:r>
                <a:rPr lang="en-US" sz="2400" dirty="0" smtClean="0"/>
                <a:t>Prepositional</a:t>
              </a:r>
              <a:endParaRPr lang="en-US" sz="2400" dirty="0"/>
            </a:p>
          </p:txBody>
        </p:sp>
        <p:grpSp>
          <p:nvGrpSpPr>
            <p:cNvPr id="62" name="Group 61"/>
            <p:cNvGrpSpPr/>
            <p:nvPr/>
          </p:nvGrpSpPr>
          <p:grpSpPr>
            <a:xfrm>
              <a:off x="4822836" y="2150064"/>
              <a:ext cx="1119998" cy="1559229"/>
              <a:chOff x="1811385" y="2623157"/>
              <a:chExt cx="1119998" cy="1559229"/>
            </a:xfrm>
            <a:effectLst>
              <a:outerShdw blurRad="50800" dist="50800" dir="5400000" algn="ctr" rotWithShape="0">
                <a:srgbClr val="000000"/>
              </a:outerShdw>
            </a:effectLst>
          </p:grpSpPr>
          <p:sp>
            <p:nvSpPr>
              <p:cNvPr id="63" name="Rectangle 62"/>
              <p:cNvSpPr/>
              <p:nvPr/>
            </p:nvSpPr>
            <p:spPr>
              <a:xfrm>
                <a:off x="2018728" y="2623157"/>
                <a:ext cx="733662" cy="461665"/>
              </a:xfrm>
              <a:prstGeom prst="rect">
                <a:avLst/>
              </a:prstGeom>
            </p:spPr>
            <p:txBody>
              <a:bodyPr wrap="none">
                <a:spAutoFit/>
              </a:bodyPr>
              <a:lstStyle/>
              <a:p>
                <a:r>
                  <a:rPr lang="en-US" sz="2400" dirty="0" smtClean="0"/>
                  <a:t>case</a:t>
                </a:r>
                <a:endParaRPr lang="en-US" sz="2400" dirty="0"/>
              </a:p>
            </p:txBody>
          </p:sp>
          <p:sp>
            <p:nvSpPr>
              <p:cNvPr id="64" name="Circular Arrow 63"/>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solidFill>
                <a:schemeClr val="l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alpha val="20000"/>
                    </a:schemeClr>
                  </a:solidFill>
                </a:endParaRPr>
              </a:p>
            </p:txBody>
          </p:sp>
        </p:grpSp>
      </p:grpSp>
      <p:grpSp>
        <p:nvGrpSpPr>
          <p:cNvPr id="80" name="Group 79"/>
          <p:cNvGrpSpPr/>
          <p:nvPr/>
        </p:nvGrpSpPr>
        <p:grpSpPr>
          <a:xfrm>
            <a:off x="6791741" y="1317759"/>
            <a:ext cx="1845665" cy="2386128"/>
            <a:chOff x="6791741" y="1317759"/>
            <a:chExt cx="1845665" cy="2386128"/>
          </a:xfrm>
        </p:grpSpPr>
        <p:sp>
          <p:nvSpPr>
            <p:cNvPr id="70" name="Rectangle 69"/>
            <p:cNvSpPr/>
            <p:nvPr/>
          </p:nvSpPr>
          <p:spPr>
            <a:xfrm>
              <a:off x="6791741" y="1317759"/>
              <a:ext cx="1377300" cy="461665"/>
            </a:xfrm>
            <a:prstGeom prst="rect">
              <a:avLst/>
            </a:prstGeom>
          </p:spPr>
          <p:txBody>
            <a:bodyPr wrap="none">
              <a:spAutoFit/>
            </a:bodyPr>
            <a:lstStyle/>
            <a:p>
              <a:r>
                <a:rPr lang="en-US" sz="2400" dirty="0" smtClean="0"/>
                <a:t>Noun-</a:t>
              </a:r>
              <a:r>
                <a:rPr lang="en-US" sz="2400" dirty="0" err="1" smtClean="0"/>
                <a:t>Adj</a:t>
              </a:r>
              <a:endParaRPr lang="en-US" sz="2400" dirty="0"/>
            </a:p>
          </p:txBody>
        </p:sp>
        <p:grpSp>
          <p:nvGrpSpPr>
            <p:cNvPr id="71" name="Group 70"/>
            <p:cNvGrpSpPr/>
            <p:nvPr/>
          </p:nvGrpSpPr>
          <p:grpSpPr>
            <a:xfrm>
              <a:off x="7517408" y="2144658"/>
              <a:ext cx="1119998" cy="1559229"/>
              <a:chOff x="1811385" y="2623157"/>
              <a:chExt cx="1119998" cy="1559229"/>
            </a:xfrm>
            <a:effectLst>
              <a:outerShdw blurRad="50800" dist="50800" dir="5400000" algn="ctr" rotWithShape="0">
                <a:srgbClr val="000000"/>
              </a:outerShdw>
            </a:effectLst>
          </p:grpSpPr>
          <p:sp>
            <p:nvSpPr>
              <p:cNvPr id="72" name="Rectangle 71"/>
              <p:cNvSpPr/>
              <p:nvPr/>
            </p:nvSpPr>
            <p:spPr>
              <a:xfrm>
                <a:off x="1947165" y="2623157"/>
                <a:ext cx="901209" cy="461665"/>
              </a:xfrm>
              <a:prstGeom prst="rect">
                <a:avLst/>
              </a:prstGeom>
            </p:spPr>
            <p:txBody>
              <a:bodyPr wrap="none">
                <a:spAutoFit/>
              </a:bodyPr>
              <a:lstStyle/>
              <a:p>
                <a:r>
                  <a:rPr lang="en-US" sz="2400" dirty="0" err="1" smtClean="0"/>
                  <a:t>amod</a:t>
                </a:r>
                <a:endParaRPr lang="en-US" sz="2400" dirty="0"/>
              </a:p>
            </p:txBody>
          </p:sp>
          <p:sp>
            <p:nvSpPr>
              <p:cNvPr id="73" name="Circular Arrow 72"/>
              <p:cNvSpPr/>
              <p:nvPr/>
            </p:nvSpPr>
            <p:spPr>
              <a:xfrm>
                <a:off x="1811385" y="2950903"/>
                <a:ext cx="1119998" cy="1231483"/>
              </a:xfrm>
              <a:prstGeom prst="circularArrow">
                <a:avLst>
                  <a:gd name="adj1" fmla="val 5203"/>
                  <a:gd name="adj2" fmla="val 1051020"/>
                  <a:gd name="adj3" fmla="val 20487332"/>
                  <a:gd name="adj4" fmla="val 11052786"/>
                  <a:gd name="adj5" fmla="val 9527"/>
                </a:avLst>
              </a:prstGeom>
              <a:solidFill>
                <a:schemeClr val="l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alpha val="20000"/>
                    </a:schemeClr>
                  </a:solidFill>
                </a:endParaRPr>
              </a:p>
            </p:txBody>
          </p:sp>
        </p:grpSp>
      </p:grpSp>
      <p:sp>
        <p:nvSpPr>
          <p:cNvPr id="33" name="Rectangle 32"/>
          <p:cNvSpPr/>
          <p:nvPr/>
        </p:nvSpPr>
        <p:spPr>
          <a:xfrm>
            <a:off x="2035239" y="3295499"/>
            <a:ext cx="883575" cy="553998"/>
          </a:xfrm>
          <a:prstGeom prst="rect">
            <a:avLst/>
          </a:prstGeom>
        </p:spPr>
        <p:txBody>
          <a:bodyPr wrap="none">
            <a:spAutoFit/>
          </a:bodyPr>
          <a:lstStyle/>
          <a:p>
            <a:pPr fontAlgn="t"/>
            <a:r>
              <a:rPr lang="en-US" sz="3000" dirty="0" smtClean="0">
                <a:latin typeface="Abadi MT Condensed Extra Bold" charset="0"/>
                <a:ea typeface="Abadi MT Condensed Extra Bold" charset="0"/>
                <a:cs typeface="Abadi MT Condensed Extra Bold" charset="0"/>
              </a:rPr>
              <a:t>0.03</a:t>
            </a:r>
            <a:endParaRPr lang="en-US" sz="3000" dirty="0">
              <a:latin typeface="Abadi MT Condensed Extra Bold" charset="0"/>
              <a:ea typeface="Abadi MT Condensed Extra Bold" charset="0"/>
              <a:cs typeface="Abadi MT Condensed Extra Bold" charset="0"/>
            </a:endParaRPr>
          </a:p>
        </p:txBody>
      </p:sp>
      <p:sp>
        <p:nvSpPr>
          <p:cNvPr id="34" name="Rectangle 33"/>
          <p:cNvSpPr/>
          <p:nvPr/>
        </p:nvSpPr>
        <p:spPr>
          <a:xfrm>
            <a:off x="1983882" y="5195128"/>
            <a:ext cx="883575" cy="553998"/>
          </a:xfrm>
          <a:prstGeom prst="rect">
            <a:avLst/>
          </a:prstGeom>
        </p:spPr>
        <p:txBody>
          <a:bodyPr wrap="none">
            <a:spAutoFit/>
          </a:bodyPr>
          <a:lstStyle/>
          <a:p>
            <a:r>
              <a:rPr lang="en-US" sz="3000" dirty="0" smtClean="0">
                <a:latin typeface="Abadi MT Condensed Extra Bold" charset="0"/>
                <a:ea typeface="Abadi MT Condensed Extra Bold" charset="0"/>
                <a:cs typeface="Abadi MT Condensed Extra Bold" charset="0"/>
              </a:rPr>
              <a:t>0.76</a:t>
            </a:r>
            <a:endParaRPr lang="en-US" sz="3000" dirty="0">
              <a:latin typeface="Abadi MT Condensed Extra Bold" charset="0"/>
              <a:ea typeface="Abadi MT Condensed Extra Bold" charset="0"/>
              <a:cs typeface="Abadi MT Condensed Extra Bold" charset="0"/>
            </a:endParaRPr>
          </a:p>
        </p:txBody>
      </p:sp>
      <p:sp>
        <p:nvSpPr>
          <p:cNvPr id="35" name="Rectangle 34"/>
          <p:cNvSpPr/>
          <p:nvPr/>
        </p:nvSpPr>
        <p:spPr>
          <a:xfrm>
            <a:off x="4935804" y="3275657"/>
            <a:ext cx="883575" cy="553998"/>
          </a:xfrm>
          <a:prstGeom prst="rect">
            <a:avLst/>
          </a:prstGeom>
        </p:spPr>
        <p:txBody>
          <a:bodyPr wrap="none">
            <a:spAutoFit/>
          </a:bodyPr>
          <a:lstStyle/>
          <a:p>
            <a:pPr fontAlgn="t"/>
            <a:r>
              <a:rPr lang="en-US" sz="3000" dirty="0" smtClean="0">
                <a:latin typeface="Abadi MT Condensed Extra Bold" charset="0"/>
                <a:ea typeface="Abadi MT Condensed Extra Bold" charset="0"/>
                <a:cs typeface="Abadi MT Condensed Extra Bold" charset="0"/>
              </a:rPr>
              <a:t>0.01</a:t>
            </a:r>
            <a:endParaRPr lang="en-US" sz="3000" dirty="0">
              <a:latin typeface="Abadi MT Condensed Extra Bold" charset="0"/>
              <a:ea typeface="Abadi MT Condensed Extra Bold" charset="0"/>
              <a:cs typeface="Abadi MT Condensed Extra Bold" charset="0"/>
            </a:endParaRPr>
          </a:p>
        </p:txBody>
      </p:sp>
      <p:sp>
        <p:nvSpPr>
          <p:cNvPr id="36" name="Rectangle 35"/>
          <p:cNvSpPr/>
          <p:nvPr/>
        </p:nvSpPr>
        <p:spPr>
          <a:xfrm>
            <a:off x="7670822" y="3241796"/>
            <a:ext cx="883575" cy="553998"/>
          </a:xfrm>
          <a:prstGeom prst="rect">
            <a:avLst/>
          </a:prstGeom>
        </p:spPr>
        <p:txBody>
          <a:bodyPr wrap="none">
            <a:spAutoFit/>
          </a:bodyPr>
          <a:lstStyle/>
          <a:p>
            <a:pPr fontAlgn="t"/>
            <a:r>
              <a:rPr lang="en-US" sz="3000" dirty="0" smtClean="0">
                <a:latin typeface="Abadi MT Condensed Extra Bold" charset="0"/>
                <a:ea typeface="Abadi MT Condensed Extra Bold" charset="0"/>
                <a:cs typeface="Abadi MT Condensed Extra Bold" charset="0"/>
              </a:rPr>
              <a:t>0.73</a:t>
            </a:r>
            <a:endParaRPr lang="en-US" sz="3000" dirty="0">
              <a:latin typeface="Abadi MT Condensed Extra Bold" charset="0"/>
              <a:ea typeface="Abadi MT Condensed Extra Bold" charset="0"/>
              <a:cs typeface="Abadi MT Condensed Extra Bold" charset="0"/>
            </a:endParaRPr>
          </a:p>
        </p:txBody>
      </p:sp>
      <p:graphicFrame>
        <p:nvGraphicFramePr>
          <p:cNvPr id="37" name="Table 36"/>
          <p:cNvGraphicFramePr>
            <a:graphicFrameLocks noGrp="1"/>
          </p:cNvGraphicFramePr>
          <p:nvPr>
            <p:extLst>
              <p:ext uri="{D42A27DB-BD31-4B8C-83A1-F6EECF244321}">
                <p14:modId xmlns:p14="http://schemas.microsoft.com/office/powerpoint/2010/main" val="201918940"/>
              </p:ext>
            </p:extLst>
          </p:nvPr>
        </p:nvGraphicFramePr>
        <p:xfrm>
          <a:off x="3018003" y="4916257"/>
          <a:ext cx="5798980" cy="518160"/>
        </p:xfrm>
        <a:graphic>
          <a:graphicData uri="http://schemas.openxmlformats.org/drawingml/2006/table">
            <a:tbl>
              <a:tblPr firstRow="1" bandRow="1">
                <a:tableStyleId>{5C22544A-7EE6-4342-B048-85BDC9FD1C3A}</a:tableStyleId>
              </a:tblPr>
              <a:tblGrid>
                <a:gridCol w="1159796"/>
                <a:gridCol w="1159796"/>
                <a:gridCol w="1159796"/>
                <a:gridCol w="1159796"/>
                <a:gridCol w="1159796"/>
              </a:tblGrid>
              <a:tr h="370840">
                <a:tc>
                  <a:txBody>
                    <a:bodyPr/>
                    <a:lstStyle/>
                    <a:p>
                      <a:r>
                        <a:rPr lang="en-US" sz="2800" dirty="0" err="1" smtClean="0"/>
                        <a:t>nsubj</a:t>
                      </a:r>
                      <a:endParaRPr lang="en-US" sz="2800" dirty="0"/>
                    </a:p>
                  </a:txBody>
                  <a:tcPr/>
                </a:tc>
                <a:tc>
                  <a:txBody>
                    <a:bodyPr/>
                    <a:lstStyle/>
                    <a:p>
                      <a:r>
                        <a:rPr lang="en-US" sz="2800" dirty="0" err="1" smtClean="0"/>
                        <a:t>dobj</a:t>
                      </a:r>
                      <a:endParaRPr lang="en-US" sz="2800" dirty="0"/>
                    </a:p>
                  </a:txBody>
                  <a:tcPr/>
                </a:tc>
                <a:tc>
                  <a:txBody>
                    <a:bodyPr/>
                    <a:lstStyle/>
                    <a:p>
                      <a:r>
                        <a:rPr lang="en-US" sz="2800" dirty="0" smtClean="0"/>
                        <a:t>case</a:t>
                      </a:r>
                      <a:endParaRPr lang="en-US" sz="2800" dirty="0"/>
                    </a:p>
                  </a:txBody>
                  <a:tcPr/>
                </a:tc>
                <a:tc>
                  <a:txBody>
                    <a:bodyPr/>
                    <a:lstStyle/>
                    <a:p>
                      <a:r>
                        <a:rPr lang="en-US" sz="2800" dirty="0" err="1" smtClean="0"/>
                        <a:t>amod</a:t>
                      </a:r>
                      <a:endParaRPr lang="en-US" sz="2800" dirty="0"/>
                    </a:p>
                  </a:txBody>
                  <a:tcPr/>
                </a:tc>
                <a:tc>
                  <a:txBody>
                    <a:bodyPr/>
                    <a:lstStyle/>
                    <a:p>
                      <a:r>
                        <a:rPr lang="mr-IN" sz="2800" dirty="0" smtClean="0"/>
                        <a:t>…</a:t>
                      </a:r>
                      <a:endParaRPr lang="en-US" sz="2800" dirty="0"/>
                    </a:p>
                  </a:txBody>
                  <a:tcPr/>
                </a:tc>
              </a:tr>
            </a:tbl>
          </a:graphicData>
        </a:graphic>
      </p:graphicFrame>
      <p:grpSp>
        <p:nvGrpSpPr>
          <p:cNvPr id="38" name="Group 37"/>
          <p:cNvGrpSpPr/>
          <p:nvPr/>
        </p:nvGrpSpPr>
        <p:grpSpPr>
          <a:xfrm>
            <a:off x="5456320" y="3655602"/>
            <a:ext cx="3360664" cy="1007834"/>
            <a:chOff x="6746654" y="2084407"/>
            <a:chExt cx="3360664" cy="1007834"/>
          </a:xfrm>
        </p:grpSpPr>
        <p:sp>
          <p:nvSpPr>
            <p:cNvPr id="39" name="TextBox 38"/>
            <p:cNvSpPr txBox="1"/>
            <p:nvPr/>
          </p:nvSpPr>
          <p:spPr>
            <a:xfrm>
              <a:off x="6746654" y="2084407"/>
              <a:ext cx="3360664" cy="584775"/>
            </a:xfrm>
            <a:prstGeom prst="rect">
              <a:avLst/>
            </a:prstGeom>
            <a:noFill/>
          </p:spPr>
          <p:txBody>
            <a:bodyPr wrap="none" rtlCol="0">
              <a:spAutoFit/>
            </a:bodyPr>
            <a:lstStyle/>
            <a:p>
              <a:r>
                <a:rPr lang="en-US" sz="3200" dirty="0" smtClean="0">
                  <a:solidFill>
                    <a:srgbClr val="FFFF00"/>
                  </a:solidFill>
                </a:rPr>
                <a:t>Vector of length 57</a:t>
              </a:r>
              <a:endParaRPr lang="en-US" sz="3200" dirty="0">
                <a:solidFill>
                  <a:srgbClr val="FFFF00"/>
                </a:solidFill>
              </a:endParaRPr>
            </a:p>
          </p:txBody>
        </p:sp>
        <p:sp>
          <p:nvSpPr>
            <p:cNvPr id="40" name="Right Arrow 39"/>
            <p:cNvSpPr/>
            <p:nvPr/>
          </p:nvSpPr>
          <p:spPr>
            <a:xfrm rot="8146319">
              <a:off x="7388846" y="2856203"/>
              <a:ext cx="711777" cy="236038"/>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1" name="Table 40"/>
          <p:cNvGraphicFramePr>
            <a:graphicFrameLocks noGrp="1"/>
          </p:cNvGraphicFramePr>
          <p:nvPr>
            <p:extLst>
              <p:ext uri="{D42A27DB-BD31-4B8C-83A1-F6EECF244321}">
                <p14:modId xmlns:p14="http://schemas.microsoft.com/office/powerpoint/2010/main" val="1096778721"/>
              </p:ext>
            </p:extLst>
          </p:nvPr>
        </p:nvGraphicFramePr>
        <p:xfrm>
          <a:off x="3018002" y="5458877"/>
          <a:ext cx="5798980" cy="518160"/>
        </p:xfrm>
        <a:graphic>
          <a:graphicData uri="http://schemas.openxmlformats.org/drawingml/2006/table">
            <a:tbl>
              <a:tblPr firstRow="1" bandRow="1">
                <a:tableStyleId>{5C22544A-7EE6-4342-B048-85BDC9FD1C3A}</a:tableStyleId>
              </a:tblPr>
              <a:tblGrid>
                <a:gridCol w="1159796"/>
                <a:gridCol w="1159796"/>
                <a:gridCol w="1159796"/>
                <a:gridCol w="1159796"/>
                <a:gridCol w="1159796"/>
              </a:tblGrid>
              <a:tr h="370840">
                <a:tc>
                  <a:txBody>
                    <a:bodyPr/>
                    <a:lstStyle/>
                    <a:p>
                      <a:r>
                        <a:rPr lang="en-US" sz="2800" dirty="0" smtClean="0"/>
                        <a:t>0.03</a:t>
                      </a:r>
                      <a:endParaRPr lang="en-US" sz="2800" dirty="0"/>
                    </a:p>
                  </a:txBody>
                  <a:tcPr>
                    <a:solidFill>
                      <a:schemeClr val="bg2">
                        <a:lumMod val="40000"/>
                        <a:lumOff val="60000"/>
                      </a:schemeClr>
                    </a:solidFill>
                  </a:tcPr>
                </a:tc>
                <a:tc>
                  <a:txBody>
                    <a:bodyPr/>
                    <a:lstStyle/>
                    <a:p>
                      <a:r>
                        <a:rPr lang="en-US" sz="2800" dirty="0" smtClean="0"/>
                        <a:t>0.76</a:t>
                      </a:r>
                      <a:endParaRPr lang="en-US" sz="2800" dirty="0"/>
                    </a:p>
                  </a:txBody>
                  <a:tcPr>
                    <a:solidFill>
                      <a:schemeClr val="bg2">
                        <a:lumMod val="40000"/>
                        <a:lumOff val="60000"/>
                      </a:schemeClr>
                    </a:solidFill>
                  </a:tcPr>
                </a:tc>
                <a:tc>
                  <a:txBody>
                    <a:bodyPr/>
                    <a:lstStyle/>
                    <a:p>
                      <a:r>
                        <a:rPr lang="en-US" sz="2800" dirty="0" smtClean="0"/>
                        <a:t>0.01</a:t>
                      </a:r>
                      <a:endParaRPr lang="en-US" sz="2800" dirty="0"/>
                    </a:p>
                  </a:txBody>
                  <a:tcPr>
                    <a:solidFill>
                      <a:schemeClr val="bg2">
                        <a:lumMod val="40000"/>
                        <a:lumOff val="60000"/>
                      </a:schemeClr>
                    </a:solidFill>
                  </a:tcPr>
                </a:tc>
                <a:tc>
                  <a:txBody>
                    <a:bodyPr/>
                    <a:lstStyle/>
                    <a:p>
                      <a:r>
                        <a:rPr lang="en-US" sz="2800" dirty="0" smtClean="0"/>
                        <a:t>0.73</a:t>
                      </a:r>
                      <a:endParaRPr lang="en-US" sz="2800" dirty="0"/>
                    </a:p>
                  </a:txBody>
                  <a:tcPr>
                    <a:solidFill>
                      <a:schemeClr val="bg2">
                        <a:lumMod val="40000"/>
                        <a:lumOff val="60000"/>
                      </a:schemeClr>
                    </a:solidFill>
                  </a:tcPr>
                </a:tc>
                <a:tc>
                  <a:txBody>
                    <a:bodyPr/>
                    <a:lstStyle/>
                    <a:p>
                      <a:r>
                        <a:rPr lang="mr-IN" sz="2800" dirty="0" smtClean="0"/>
                        <a:t>…</a:t>
                      </a:r>
                      <a:endParaRPr lang="en-US" sz="2800" dirty="0"/>
                    </a:p>
                  </a:txBody>
                  <a:tcPr>
                    <a:solidFill>
                      <a:schemeClr val="bg2">
                        <a:lumMod val="40000"/>
                        <a:lumOff val="60000"/>
                      </a:schemeClr>
                    </a:solidFill>
                  </a:tcPr>
                </a:tc>
              </a:tr>
            </a:tbl>
          </a:graphicData>
        </a:graphic>
      </p:graphicFrame>
      <p:sp>
        <p:nvSpPr>
          <p:cNvPr id="42" name="Rectangle 41"/>
          <p:cNvSpPr/>
          <p:nvPr/>
        </p:nvSpPr>
        <p:spPr>
          <a:xfrm>
            <a:off x="2751240" y="4892074"/>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45" name="Rectangle 44"/>
          <p:cNvSpPr/>
          <p:nvPr/>
        </p:nvSpPr>
        <p:spPr>
          <a:xfrm>
            <a:off x="1864887" y="4892074"/>
            <a:ext cx="327334" cy="400110"/>
          </a:xfrm>
          <a:prstGeom prst="rect">
            <a:avLst/>
          </a:prstGeom>
        </p:spPr>
        <p:txBody>
          <a:bodyPr wrap="none">
            <a:spAutoFit/>
          </a:bodyPr>
          <a:lstStyle/>
          <a:p>
            <a:r>
              <a:rPr lang="en-US" sz="2000" dirty="0">
                <a:latin typeface="+mn-lt"/>
                <a:ea typeface="Abadi MT Condensed Extra Bold" charset="0"/>
                <a:cs typeface="Abadi MT Condensed Extra Bold" charset="0"/>
              </a:rPr>
              <a:t>V</a:t>
            </a:r>
          </a:p>
        </p:txBody>
      </p:sp>
      <p:sp>
        <p:nvSpPr>
          <p:cNvPr id="48" name="Rectangle 47"/>
          <p:cNvSpPr/>
          <p:nvPr/>
        </p:nvSpPr>
        <p:spPr>
          <a:xfrm>
            <a:off x="2738881" y="3011356"/>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52" name="Rectangle 51"/>
          <p:cNvSpPr/>
          <p:nvPr/>
        </p:nvSpPr>
        <p:spPr>
          <a:xfrm>
            <a:off x="1852528" y="3011356"/>
            <a:ext cx="327334" cy="400110"/>
          </a:xfrm>
          <a:prstGeom prst="rect">
            <a:avLst/>
          </a:prstGeom>
        </p:spPr>
        <p:txBody>
          <a:bodyPr wrap="none">
            <a:spAutoFit/>
          </a:bodyPr>
          <a:lstStyle/>
          <a:p>
            <a:r>
              <a:rPr lang="en-US" sz="2000" dirty="0">
                <a:latin typeface="+mn-lt"/>
                <a:ea typeface="Abadi MT Condensed Extra Bold" charset="0"/>
                <a:cs typeface="Abadi MT Condensed Extra Bold" charset="0"/>
              </a:rPr>
              <a:t>V</a:t>
            </a:r>
          </a:p>
        </p:txBody>
      </p:sp>
      <p:sp>
        <p:nvSpPr>
          <p:cNvPr id="53" name="Rectangle 52"/>
          <p:cNvSpPr/>
          <p:nvPr/>
        </p:nvSpPr>
        <p:spPr>
          <a:xfrm>
            <a:off x="5513155" y="3007821"/>
            <a:ext cx="649537" cy="400110"/>
          </a:xfrm>
          <a:prstGeom prst="rect">
            <a:avLst/>
          </a:prstGeom>
        </p:spPr>
        <p:txBody>
          <a:bodyPr wrap="none">
            <a:spAutoFit/>
          </a:bodyPr>
          <a:lstStyle/>
          <a:p>
            <a:r>
              <a:rPr lang="en-US" sz="2000" smtClean="0">
                <a:latin typeface="+mn-lt"/>
                <a:ea typeface="Abadi MT Condensed Extra Bold" charset="0"/>
                <a:cs typeface="Abadi MT Condensed Extra Bold" charset="0"/>
              </a:rPr>
              <a:t>ADP</a:t>
            </a:r>
            <a:endParaRPr lang="en-US" sz="2000" dirty="0">
              <a:latin typeface="+mn-lt"/>
              <a:ea typeface="Abadi MT Condensed Extra Bold" charset="0"/>
              <a:cs typeface="Abadi MT Condensed Extra Bold" charset="0"/>
            </a:endParaRPr>
          </a:p>
        </p:txBody>
      </p:sp>
      <p:sp>
        <p:nvSpPr>
          <p:cNvPr id="54" name="Rectangle 53"/>
          <p:cNvSpPr/>
          <p:nvPr/>
        </p:nvSpPr>
        <p:spPr>
          <a:xfrm>
            <a:off x="4763962" y="3007821"/>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57" name="Rectangle 56"/>
          <p:cNvSpPr/>
          <p:nvPr/>
        </p:nvSpPr>
        <p:spPr>
          <a:xfrm>
            <a:off x="8363533" y="3021861"/>
            <a:ext cx="343364" cy="400110"/>
          </a:xfrm>
          <a:prstGeom prst="rect">
            <a:avLst/>
          </a:prstGeom>
        </p:spPr>
        <p:txBody>
          <a:bodyPr wrap="none">
            <a:spAutoFit/>
          </a:bodyPr>
          <a:lstStyle/>
          <a:p>
            <a:r>
              <a:rPr lang="en-US" sz="2000">
                <a:latin typeface="+mn-lt"/>
                <a:ea typeface="Abadi MT Condensed Extra Bold" charset="0"/>
                <a:cs typeface="Abadi MT Condensed Extra Bold" charset="0"/>
              </a:rPr>
              <a:t>A</a:t>
            </a:r>
            <a:endParaRPr lang="en-US" sz="2000" dirty="0">
              <a:latin typeface="+mn-lt"/>
              <a:ea typeface="Abadi MT Condensed Extra Bold" charset="0"/>
              <a:cs typeface="Abadi MT Condensed Extra Bold" charset="0"/>
            </a:endParaRPr>
          </a:p>
        </p:txBody>
      </p:sp>
      <p:sp>
        <p:nvSpPr>
          <p:cNvPr id="60" name="Rectangle 59"/>
          <p:cNvSpPr/>
          <p:nvPr/>
        </p:nvSpPr>
        <p:spPr>
          <a:xfrm>
            <a:off x="7468036" y="3021861"/>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Tree>
    <p:extLst>
      <p:ext uri="{BB962C8B-B14F-4D97-AF65-F5344CB8AC3E}">
        <p14:creationId xmlns:p14="http://schemas.microsoft.com/office/powerpoint/2010/main" val="62281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solidFill>
                  <a:srgbClr val="FFFF00"/>
                </a:solidFill>
              </a:rPr>
              <a:t>Fine-grained</a:t>
            </a:r>
            <a:r>
              <a:rPr lang="en-US" altLang="zh-CN" dirty="0"/>
              <a:t> Syntactic </a:t>
            </a:r>
            <a:r>
              <a:rPr lang="en-US" altLang="zh-CN" dirty="0" smtClean="0"/>
              <a:t>Typology</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23</a:t>
            </a:fld>
            <a:endParaRPr lang="en-US" dirty="0"/>
          </a:p>
        </p:txBody>
      </p:sp>
      <p:sp>
        <p:nvSpPr>
          <p:cNvPr id="27" name="Right Arrow 26"/>
          <p:cNvSpPr/>
          <p:nvPr/>
        </p:nvSpPr>
        <p:spPr>
          <a:xfrm>
            <a:off x="3425195" y="3750655"/>
            <a:ext cx="770673" cy="197479"/>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3425194" y="4890651"/>
            <a:ext cx="770673" cy="221541"/>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3425195" y="2515241"/>
            <a:ext cx="770673" cy="197479"/>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a:off x="3425194" y="6054709"/>
            <a:ext cx="770673" cy="221541"/>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4" name="Table 43"/>
          <p:cNvGraphicFramePr>
            <a:graphicFrameLocks noGrp="1"/>
          </p:cNvGraphicFramePr>
          <p:nvPr>
            <p:extLst>
              <p:ext uri="{D42A27DB-BD31-4B8C-83A1-F6EECF244321}">
                <p14:modId xmlns:p14="http://schemas.microsoft.com/office/powerpoint/2010/main" val="658237622"/>
              </p:ext>
            </p:extLst>
          </p:nvPr>
        </p:nvGraphicFramePr>
        <p:xfrm>
          <a:off x="4403556" y="1778642"/>
          <a:ext cx="4572000" cy="37084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70840">
                <a:tc>
                  <a:txBody>
                    <a:bodyPr/>
                    <a:lstStyle/>
                    <a:p>
                      <a:r>
                        <a:rPr lang="en-US" dirty="0" err="1" smtClean="0"/>
                        <a:t>nsubj</a:t>
                      </a:r>
                      <a:endParaRPr lang="en-US" dirty="0"/>
                    </a:p>
                  </a:txBody>
                  <a:tcPr/>
                </a:tc>
                <a:tc>
                  <a:txBody>
                    <a:bodyPr/>
                    <a:lstStyle/>
                    <a:p>
                      <a:r>
                        <a:rPr lang="en-US" dirty="0" err="1" smtClean="0"/>
                        <a:t>dobj</a:t>
                      </a:r>
                      <a:endParaRPr lang="en-US" dirty="0"/>
                    </a:p>
                  </a:txBody>
                  <a:tcPr/>
                </a:tc>
                <a:tc>
                  <a:txBody>
                    <a:bodyPr/>
                    <a:lstStyle/>
                    <a:p>
                      <a:r>
                        <a:rPr lang="en-US" dirty="0" smtClean="0"/>
                        <a:t>case</a:t>
                      </a:r>
                      <a:endParaRPr lang="en-US" dirty="0"/>
                    </a:p>
                  </a:txBody>
                  <a:tcPr/>
                </a:tc>
                <a:tc>
                  <a:txBody>
                    <a:bodyPr/>
                    <a:lstStyle/>
                    <a:p>
                      <a:r>
                        <a:rPr lang="en-US" dirty="0" err="1" smtClean="0"/>
                        <a:t>amod</a:t>
                      </a:r>
                      <a:endParaRPr lang="en-US" dirty="0"/>
                    </a:p>
                  </a:txBody>
                  <a:tcPr/>
                </a:tc>
                <a:tc>
                  <a:txBody>
                    <a:bodyPr/>
                    <a:lstStyle/>
                    <a:p>
                      <a:r>
                        <a:rPr lang="mr-IN" dirty="0" smtClean="0"/>
                        <a:t>…</a:t>
                      </a:r>
                      <a:endParaRPr lang="en-US" dirty="0"/>
                    </a:p>
                  </a:txBody>
                  <a:tcPr/>
                </a:tc>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994119537"/>
              </p:ext>
            </p:extLst>
          </p:nvPr>
        </p:nvGraphicFramePr>
        <p:xfrm>
          <a:off x="4399541" y="2472464"/>
          <a:ext cx="4572000" cy="37084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70840">
                <a:tc>
                  <a:txBody>
                    <a:bodyPr/>
                    <a:lstStyle/>
                    <a:p>
                      <a:r>
                        <a:rPr lang="en-US" dirty="0" smtClean="0"/>
                        <a:t>0.04</a:t>
                      </a:r>
                      <a:endParaRPr lang="en-US" dirty="0"/>
                    </a:p>
                  </a:txBody>
                  <a:tcPr>
                    <a:solidFill>
                      <a:schemeClr val="bg2">
                        <a:lumMod val="40000"/>
                        <a:lumOff val="60000"/>
                      </a:schemeClr>
                    </a:solidFill>
                  </a:tcPr>
                </a:tc>
                <a:tc>
                  <a:txBody>
                    <a:bodyPr/>
                    <a:lstStyle/>
                    <a:p>
                      <a:r>
                        <a:rPr lang="en-US" dirty="0" smtClean="0"/>
                        <a:t>0.96</a:t>
                      </a:r>
                      <a:endParaRPr lang="en-US" dirty="0"/>
                    </a:p>
                  </a:txBody>
                  <a:tcPr>
                    <a:solidFill>
                      <a:schemeClr val="bg2">
                        <a:lumMod val="40000"/>
                        <a:lumOff val="60000"/>
                      </a:schemeClr>
                    </a:solidFill>
                  </a:tcPr>
                </a:tc>
                <a:tc>
                  <a:txBody>
                    <a:bodyPr/>
                    <a:lstStyle/>
                    <a:p>
                      <a:r>
                        <a:rPr lang="en-US" dirty="0" smtClean="0"/>
                        <a:t>0.04</a:t>
                      </a:r>
                      <a:endParaRPr lang="en-US" dirty="0"/>
                    </a:p>
                  </a:txBody>
                  <a:tcPr>
                    <a:solidFill>
                      <a:schemeClr val="bg2">
                        <a:lumMod val="40000"/>
                        <a:lumOff val="60000"/>
                      </a:schemeClr>
                    </a:solidFill>
                  </a:tcPr>
                </a:tc>
                <a:tc>
                  <a:txBody>
                    <a:bodyPr/>
                    <a:lstStyle/>
                    <a:p>
                      <a:r>
                        <a:rPr lang="en-US" dirty="0" smtClean="0"/>
                        <a:t>0.03</a:t>
                      </a:r>
                      <a:endParaRPr lang="en-US" dirty="0"/>
                    </a:p>
                  </a:txBody>
                  <a:tcPr>
                    <a:solidFill>
                      <a:schemeClr val="bg2">
                        <a:lumMod val="40000"/>
                        <a:lumOff val="60000"/>
                      </a:schemeClr>
                    </a:solidFill>
                  </a:tcPr>
                </a:tc>
                <a:tc>
                  <a:txBody>
                    <a:bodyPr/>
                    <a:lstStyle/>
                    <a:p>
                      <a:r>
                        <a:rPr lang="mr-IN" dirty="0" smtClean="0"/>
                        <a:t>…</a:t>
                      </a:r>
                      <a:endParaRPr lang="en-US" dirty="0"/>
                    </a:p>
                  </a:txBody>
                  <a:tcPr>
                    <a:solidFill>
                      <a:schemeClr val="bg2">
                        <a:lumMod val="40000"/>
                        <a:lumOff val="60000"/>
                      </a:schemeClr>
                    </a:solidFill>
                  </a:tcPr>
                </a:tc>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675223148"/>
              </p:ext>
            </p:extLst>
          </p:nvPr>
        </p:nvGraphicFramePr>
        <p:xfrm>
          <a:off x="4399541" y="3645462"/>
          <a:ext cx="4572000" cy="37084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70840">
                <a:tc>
                  <a:txBody>
                    <a:bodyPr/>
                    <a:lstStyle/>
                    <a:p>
                      <a:r>
                        <a:rPr lang="en-US" dirty="0" smtClean="0"/>
                        <a:t>0.0</a:t>
                      </a:r>
                      <a:endParaRPr lang="en-US" dirty="0"/>
                    </a:p>
                  </a:txBody>
                  <a:tcPr>
                    <a:solidFill>
                      <a:schemeClr val="bg2">
                        <a:lumMod val="40000"/>
                        <a:lumOff val="60000"/>
                      </a:schemeClr>
                    </a:solidFill>
                  </a:tcPr>
                </a:tc>
                <a:tc>
                  <a:txBody>
                    <a:bodyPr/>
                    <a:lstStyle/>
                    <a:p>
                      <a:r>
                        <a:rPr lang="en-US" dirty="0" smtClean="0"/>
                        <a:t>0.0</a:t>
                      </a:r>
                      <a:endParaRPr lang="en-US" dirty="0"/>
                    </a:p>
                  </a:txBody>
                  <a:tcPr>
                    <a:solidFill>
                      <a:schemeClr val="bg2">
                        <a:lumMod val="40000"/>
                        <a:lumOff val="60000"/>
                      </a:schemeClr>
                    </a:solidFill>
                  </a:tcPr>
                </a:tc>
                <a:tc>
                  <a:txBody>
                    <a:bodyPr/>
                    <a:lstStyle/>
                    <a:p>
                      <a:r>
                        <a:rPr lang="en-US" dirty="0" smtClean="0"/>
                        <a:t>1.0</a:t>
                      </a:r>
                      <a:endParaRPr lang="en-US" dirty="0"/>
                    </a:p>
                  </a:txBody>
                  <a:tcPr>
                    <a:solidFill>
                      <a:schemeClr val="bg2">
                        <a:lumMod val="40000"/>
                        <a:lumOff val="60000"/>
                      </a:schemeClr>
                    </a:solidFill>
                  </a:tcPr>
                </a:tc>
                <a:tc>
                  <a:txBody>
                    <a:bodyPr/>
                    <a:lstStyle/>
                    <a:p>
                      <a:r>
                        <a:rPr lang="en-US" dirty="0" smtClean="0"/>
                        <a:t>0.0</a:t>
                      </a:r>
                      <a:endParaRPr lang="en-US" dirty="0"/>
                    </a:p>
                  </a:txBody>
                  <a:tcPr>
                    <a:solidFill>
                      <a:schemeClr val="bg2">
                        <a:lumMod val="40000"/>
                        <a:lumOff val="60000"/>
                      </a:schemeClr>
                    </a:solidFill>
                  </a:tcPr>
                </a:tc>
                <a:tc>
                  <a:txBody>
                    <a:bodyPr/>
                    <a:lstStyle/>
                    <a:p>
                      <a:r>
                        <a:rPr lang="mr-IN" dirty="0" smtClean="0"/>
                        <a:t>…</a:t>
                      </a:r>
                      <a:endParaRPr lang="en-US" dirty="0"/>
                    </a:p>
                  </a:txBody>
                  <a:tcPr>
                    <a:solidFill>
                      <a:schemeClr val="bg2">
                        <a:lumMod val="40000"/>
                        <a:lumOff val="60000"/>
                      </a:schemeClr>
                    </a:solidFill>
                  </a:tcPr>
                </a:tc>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78697954"/>
              </p:ext>
            </p:extLst>
          </p:nvPr>
        </p:nvGraphicFramePr>
        <p:xfrm>
          <a:off x="4399541" y="4818460"/>
          <a:ext cx="4572000" cy="37084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70840">
                <a:tc>
                  <a:txBody>
                    <a:bodyPr/>
                    <a:lstStyle/>
                    <a:p>
                      <a:r>
                        <a:rPr lang="en-US" dirty="0" smtClean="0"/>
                        <a:t>0.01</a:t>
                      </a:r>
                      <a:endParaRPr lang="en-US" dirty="0"/>
                    </a:p>
                  </a:txBody>
                  <a:tcPr>
                    <a:solidFill>
                      <a:schemeClr val="bg2">
                        <a:lumMod val="40000"/>
                        <a:lumOff val="60000"/>
                      </a:schemeClr>
                    </a:solidFill>
                  </a:tcPr>
                </a:tc>
                <a:tc>
                  <a:txBody>
                    <a:bodyPr/>
                    <a:lstStyle/>
                    <a:p>
                      <a:r>
                        <a:rPr lang="en-US" dirty="0" smtClean="0"/>
                        <a:t>0.25</a:t>
                      </a:r>
                      <a:endParaRPr lang="en-US" dirty="0"/>
                    </a:p>
                  </a:txBody>
                  <a:tcPr>
                    <a:solidFill>
                      <a:schemeClr val="bg2">
                        <a:lumMod val="40000"/>
                        <a:lumOff val="60000"/>
                      </a:schemeClr>
                    </a:solidFill>
                  </a:tcPr>
                </a:tc>
                <a:tc>
                  <a:txBody>
                    <a:bodyPr/>
                    <a:lstStyle/>
                    <a:p>
                      <a:r>
                        <a:rPr lang="en-US" dirty="0" smtClean="0"/>
                        <a:t>0.98</a:t>
                      </a:r>
                      <a:endParaRPr lang="en-US" dirty="0"/>
                    </a:p>
                  </a:txBody>
                  <a:tcPr>
                    <a:solidFill>
                      <a:schemeClr val="bg2">
                        <a:lumMod val="40000"/>
                        <a:lumOff val="60000"/>
                      </a:schemeClr>
                    </a:solidFill>
                  </a:tcPr>
                </a:tc>
                <a:tc>
                  <a:txBody>
                    <a:bodyPr/>
                    <a:lstStyle/>
                    <a:p>
                      <a:r>
                        <a:rPr lang="en-US" dirty="0" smtClean="0"/>
                        <a:t>0.03</a:t>
                      </a:r>
                      <a:endParaRPr lang="en-US" dirty="0"/>
                    </a:p>
                  </a:txBody>
                  <a:tcPr>
                    <a:solidFill>
                      <a:schemeClr val="bg2">
                        <a:lumMod val="40000"/>
                        <a:lumOff val="60000"/>
                      </a:schemeClr>
                    </a:solidFill>
                  </a:tcPr>
                </a:tc>
                <a:tc>
                  <a:txBody>
                    <a:bodyPr/>
                    <a:lstStyle/>
                    <a:p>
                      <a:r>
                        <a:rPr lang="mr-IN" dirty="0" smtClean="0"/>
                        <a:t>…</a:t>
                      </a:r>
                      <a:endParaRPr lang="en-US" dirty="0"/>
                    </a:p>
                  </a:txBody>
                  <a:tcPr>
                    <a:solidFill>
                      <a:schemeClr val="bg2">
                        <a:lumMod val="40000"/>
                        <a:lumOff val="60000"/>
                      </a:schemeClr>
                    </a:solidFill>
                  </a:tcPr>
                </a:tc>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1836512780"/>
              </p:ext>
            </p:extLst>
          </p:nvPr>
        </p:nvGraphicFramePr>
        <p:xfrm>
          <a:off x="4399541" y="5991458"/>
          <a:ext cx="4572000" cy="37084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70840">
                <a:tc>
                  <a:txBody>
                    <a:bodyPr/>
                    <a:lstStyle/>
                    <a:p>
                      <a:r>
                        <a:rPr lang="en-US" dirty="0" smtClean="0"/>
                        <a:t>0.03</a:t>
                      </a:r>
                      <a:endParaRPr lang="en-US" dirty="0"/>
                    </a:p>
                  </a:txBody>
                  <a:tcPr>
                    <a:solidFill>
                      <a:schemeClr val="bg2">
                        <a:lumMod val="40000"/>
                        <a:lumOff val="60000"/>
                      </a:schemeClr>
                    </a:solidFill>
                  </a:tcPr>
                </a:tc>
                <a:tc>
                  <a:txBody>
                    <a:bodyPr/>
                    <a:lstStyle/>
                    <a:p>
                      <a:r>
                        <a:rPr lang="en-US" dirty="0" smtClean="0"/>
                        <a:t>0.76</a:t>
                      </a:r>
                      <a:endParaRPr lang="en-US" dirty="0"/>
                    </a:p>
                  </a:txBody>
                  <a:tcPr>
                    <a:solidFill>
                      <a:schemeClr val="bg2">
                        <a:lumMod val="40000"/>
                        <a:lumOff val="60000"/>
                      </a:schemeClr>
                    </a:solidFill>
                  </a:tcPr>
                </a:tc>
                <a:tc>
                  <a:txBody>
                    <a:bodyPr/>
                    <a:lstStyle/>
                    <a:p>
                      <a:r>
                        <a:rPr lang="en-US" dirty="0" smtClean="0"/>
                        <a:t>0.01</a:t>
                      </a:r>
                      <a:endParaRPr lang="en-US" dirty="0"/>
                    </a:p>
                  </a:txBody>
                  <a:tcPr>
                    <a:solidFill>
                      <a:schemeClr val="bg2">
                        <a:lumMod val="40000"/>
                        <a:lumOff val="60000"/>
                      </a:schemeClr>
                    </a:solidFill>
                  </a:tcPr>
                </a:tc>
                <a:tc>
                  <a:txBody>
                    <a:bodyPr/>
                    <a:lstStyle/>
                    <a:p>
                      <a:r>
                        <a:rPr lang="en-US" dirty="0" smtClean="0"/>
                        <a:t>0.73</a:t>
                      </a:r>
                      <a:endParaRPr lang="en-US" dirty="0"/>
                    </a:p>
                  </a:txBody>
                  <a:tcPr>
                    <a:solidFill>
                      <a:schemeClr val="bg2">
                        <a:lumMod val="40000"/>
                        <a:lumOff val="60000"/>
                      </a:schemeClr>
                    </a:solidFill>
                  </a:tcPr>
                </a:tc>
                <a:tc>
                  <a:txBody>
                    <a:bodyPr/>
                    <a:lstStyle/>
                    <a:p>
                      <a:r>
                        <a:rPr lang="mr-IN" dirty="0" smtClean="0"/>
                        <a:t>…</a:t>
                      </a:r>
                      <a:endParaRPr lang="en-US" dirty="0"/>
                    </a:p>
                  </a:txBody>
                  <a:tcPr>
                    <a:solidFill>
                      <a:schemeClr val="bg2">
                        <a:lumMod val="40000"/>
                        <a:lumOff val="60000"/>
                      </a:schemeClr>
                    </a:solidFill>
                  </a:tcPr>
                </a:tc>
              </a:tr>
            </a:tbl>
          </a:graphicData>
        </a:graphic>
      </p:graphicFrame>
      <p:sp>
        <p:nvSpPr>
          <p:cNvPr id="24" name="TextBox 23"/>
          <p:cNvSpPr txBox="1"/>
          <p:nvPr/>
        </p:nvSpPr>
        <p:spPr>
          <a:xfrm>
            <a:off x="5943772" y="1085176"/>
            <a:ext cx="1676228" cy="584775"/>
          </a:xfrm>
          <a:prstGeom prst="rect">
            <a:avLst/>
          </a:prstGeom>
          <a:noFill/>
        </p:spPr>
        <p:txBody>
          <a:bodyPr wrap="none" rtlCol="0">
            <a:spAutoFit/>
          </a:bodyPr>
          <a:lstStyle/>
          <a:p>
            <a:r>
              <a:rPr lang="en-US" sz="3200" dirty="0" smtClean="0"/>
              <a:t>Typology</a:t>
            </a:r>
            <a:endParaRPr lang="en-US" sz="3200" dirty="0"/>
          </a:p>
        </p:txBody>
      </p:sp>
      <p:sp>
        <p:nvSpPr>
          <p:cNvPr id="19" name="TextBox 18"/>
          <p:cNvSpPr txBox="1"/>
          <p:nvPr/>
        </p:nvSpPr>
        <p:spPr>
          <a:xfrm>
            <a:off x="961029" y="3533406"/>
            <a:ext cx="1710725" cy="584775"/>
          </a:xfrm>
          <a:prstGeom prst="rect">
            <a:avLst/>
          </a:prstGeom>
          <a:solidFill>
            <a:schemeClr val="bg2">
              <a:lumMod val="40000"/>
              <a:lumOff val="60000"/>
            </a:schemeClr>
          </a:solidFill>
        </p:spPr>
        <p:txBody>
          <a:bodyPr wrap="none" rtlCol="0">
            <a:spAutoFit/>
          </a:bodyPr>
          <a:lstStyle/>
          <a:p>
            <a:r>
              <a:rPr lang="en-US" sz="3200" dirty="0" smtClean="0"/>
              <a:t>Japanese</a:t>
            </a:r>
            <a:endParaRPr lang="en-US" sz="3200" dirty="0"/>
          </a:p>
        </p:txBody>
      </p:sp>
      <p:sp>
        <p:nvSpPr>
          <p:cNvPr id="20" name="TextBox 19"/>
          <p:cNvSpPr txBox="1"/>
          <p:nvPr/>
        </p:nvSpPr>
        <p:spPr>
          <a:xfrm>
            <a:off x="1237285" y="4745220"/>
            <a:ext cx="1063112" cy="584775"/>
          </a:xfrm>
          <a:prstGeom prst="rect">
            <a:avLst/>
          </a:prstGeom>
          <a:solidFill>
            <a:schemeClr val="bg2">
              <a:lumMod val="40000"/>
              <a:lumOff val="60000"/>
            </a:schemeClr>
          </a:solidFill>
        </p:spPr>
        <p:txBody>
          <a:bodyPr wrap="none" rtlCol="0">
            <a:spAutoFit/>
          </a:bodyPr>
          <a:lstStyle/>
          <a:p>
            <a:r>
              <a:rPr lang="en-US" sz="3200" dirty="0" smtClean="0"/>
              <a:t>Hindi</a:t>
            </a:r>
            <a:endParaRPr lang="en-US" sz="3200" dirty="0"/>
          </a:p>
        </p:txBody>
      </p:sp>
      <p:sp>
        <p:nvSpPr>
          <p:cNvPr id="21" name="TextBox 20"/>
          <p:cNvSpPr txBox="1"/>
          <p:nvPr/>
        </p:nvSpPr>
        <p:spPr>
          <a:xfrm>
            <a:off x="1135757" y="2321592"/>
            <a:ext cx="1361270" cy="584775"/>
          </a:xfrm>
          <a:prstGeom prst="rect">
            <a:avLst/>
          </a:prstGeom>
          <a:solidFill>
            <a:schemeClr val="bg2">
              <a:lumMod val="40000"/>
              <a:lumOff val="60000"/>
            </a:schemeClr>
          </a:solidFill>
        </p:spPr>
        <p:txBody>
          <a:bodyPr wrap="none" rtlCol="0">
            <a:spAutoFit/>
          </a:bodyPr>
          <a:lstStyle/>
          <a:p>
            <a:r>
              <a:rPr lang="en-US" sz="3200" dirty="0" smtClean="0"/>
              <a:t>English</a:t>
            </a:r>
            <a:endParaRPr lang="en-US" sz="3200" dirty="0"/>
          </a:p>
        </p:txBody>
      </p:sp>
      <p:sp>
        <p:nvSpPr>
          <p:cNvPr id="22" name="TextBox 21"/>
          <p:cNvSpPr txBox="1"/>
          <p:nvPr/>
        </p:nvSpPr>
        <p:spPr>
          <a:xfrm>
            <a:off x="1108499" y="5873091"/>
            <a:ext cx="1320683" cy="584775"/>
          </a:xfrm>
          <a:prstGeom prst="rect">
            <a:avLst/>
          </a:prstGeom>
          <a:solidFill>
            <a:schemeClr val="bg2">
              <a:lumMod val="40000"/>
              <a:lumOff val="60000"/>
            </a:schemeClr>
          </a:solidFill>
        </p:spPr>
        <p:txBody>
          <a:bodyPr wrap="none" rtlCol="0">
            <a:spAutoFit/>
          </a:bodyPr>
          <a:lstStyle/>
          <a:p>
            <a:r>
              <a:rPr lang="en-US" sz="3200" dirty="0" smtClean="0"/>
              <a:t>French</a:t>
            </a:r>
            <a:endParaRPr lang="en-US" sz="3200" dirty="0"/>
          </a:p>
        </p:txBody>
      </p:sp>
      <p:sp>
        <p:nvSpPr>
          <p:cNvPr id="23" name="TextBox 22"/>
          <p:cNvSpPr txBox="1"/>
          <p:nvPr/>
        </p:nvSpPr>
        <p:spPr>
          <a:xfrm>
            <a:off x="995526" y="1085176"/>
            <a:ext cx="1773178" cy="584775"/>
          </a:xfrm>
          <a:prstGeom prst="rect">
            <a:avLst/>
          </a:prstGeom>
          <a:noFill/>
        </p:spPr>
        <p:txBody>
          <a:bodyPr wrap="none" rtlCol="0">
            <a:spAutoFit/>
          </a:bodyPr>
          <a:lstStyle/>
          <a:p>
            <a:r>
              <a:rPr lang="en-US" sz="3200" dirty="0" smtClean="0"/>
              <a:t>Language</a:t>
            </a:r>
            <a:endParaRPr lang="en-US" sz="3200" dirty="0"/>
          </a:p>
        </p:txBody>
      </p:sp>
    </p:spTree>
    <p:extLst>
      <p:ext uri="{BB962C8B-B14F-4D97-AF65-F5344CB8AC3E}">
        <p14:creationId xmlns:p14="http://schemas.microsoft.com/office/powerpoint/2010/main" val="976946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Task</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24</a:t>
            </a:fld>
            <a:endParaRPr lang="en-US" dirty="0"/>
          </a:p>
        </p:txBody>
      </p:sp>
      <p:sp>
        <p:nvSpPr>
          <p:cNvPr id="27" name="Right Arrow 26"/>
          <p:cNvSpPr/>
          <p:nvPr/>
        </p:nvSpPr>
        <p:spPr>
          <a:xfrm>
            <a:off x="3425195" y="3750655"/>
            <a:ext cx="770673" cy="197479"/>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3425194" y="4890651"/>
            <a:ext cx="770673" cy="221541"/>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3425195" y="2515241"/>
            <a:ext cx="770673" cy="197479"/>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a:off x="3425194" y="6054709"/>
            <a:ext cx="770673" cy="221541"/>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4" name="Table 43"/>
          <p:cNvGraphicFramePr>
            <a:graphicFrameLocks noGrp="1"/>
          </p:cNvGraphicFramePr>
          <p:nvPr>
            <p:extLst/>
          </p:nvPr>
        </p:nvGraphicFramePr>
        <p:xfrm>
          <a:off x="4403556" y="1778642"/>
          <a:ext cx="4572000" cy="37084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70840">
                <a:tc>
                  <a:txBody>
                    <a:bodyPr/>
                    <a:lstStyle/>
                    <a:p>
                      <a:r>
                        <a:rPr lang="en-US" dirty="0" err="1" smtClean="0"/>
                        <a:t>nsubj</a:t>
                      </a:r>
                      <a:endParaRPr lang="en-US" dirty="0"/>
                    </a:p>
                  </a:txBody>
                  <a:tcPr/>
                </a:tc>
                <a:tc>
                  <a:txBody>
                    <a:bodyPr/>
                    <a:lstStyle/>
                    <a:p>
                      <a:r>
                        <a:rPr lang="en-US" dirty="0" err="1" smtClean="0"/>
                        <a:t>dobj</a:t>
                      </a:r>
                      <a:endParaRPr lang="en-US" dirty="0"/>
                    </a:p>
                  </a:txBody>
                  <a:tcPr/>
                </a:tc>
                <a:tc>
                  <a:txBody>
                    <a:bodyPr/>
                    <a:lstStyle/>
                    <a:p>
                      <a:r>
                        <a:rPr lang="en-US" dirty="0" smtClean="0"/>
                        <a:t>case</a:t>
                      </a:r>
                      <a:endParaRPr lang="en-US" dirty="0"/>
                    </a:p>
                  </a:txBody>
                  <a:tcPr/>
                </a:tc>
                <a:tc>
                  <a:txBody>
                    <a:bodyPr/>
                    <a:lstStyle/>
                    <a:p>
                      <a:r>
                        <a:rPr lang="en-US" dirty="0" err="1" smtClean="0"/>
                        <a:t>amod</a:t>
                      </a:r>
                      <a:endParaRPr lang="en-US" dirty="0"/>
                    </a:p>
                  </a:txBody>
                  <a:tcPr/>
                </a:tc>
                <a:tc>
                  <a:txBody>
                    <a:bodyPr/>
                    <a:lstStyle/>
                    <a:p>
                      <a:r>
                        <a:rPr lang="mr-IN" dirty="0" smtClean="0"/>
                        <a:t>…</a:t>
                      </a:r>
                      <a:endParaRPr lang="en-US" dirty="0"/>
                    </a:p>
                  </a:txBody>
                  <a:tcPr/>
                </a:tc>
              </a:tr>
            </a:tbl>
          </a:graphicData>
        </a:graphic>
      </p:graphicFrame>
      <p:sp>
        <p:nvSpPr>
          <p:cNvPr id="28" name="Document 27"/>
          <p:cNvSpPr/>
          <p:nvPr/>
        </p:nvSpPr>
        <p:spPr>
          <a:xfrm>
            <a:off x="611589" y="2263831"/>
            <a:ext cx="2606344" cy="80530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en-US" sz="1200" dirty="0"/>
              <a:t>Papa ate with the </a:t>
            </a:r>
            <a:r>
              <a:rPr lang="en-US" sz="1200" dirty="0" smtClean="0"/>
              <a:t>caviar </a:t>
            </a:r>
            <a:r>
              <a:rPr lang="en-US" sz="1200" dirty="0"/>
              <a:t>a spoon .</a:t>
            </a:r>
            <a:endParaRPr lang="en-US" sz="1200" dirty="0">
              <a:solidFill>
                <a:srgbClr val="FFC000"/>
              </a:solidFill>
            </a:endParaRPr>
          </a:p>
          <a:p>
            <a:pPr marL="171450" indent="-171450">
              <a:buFont typeface="Arial" charset="0"/>
              <a:buChar char="•"/>
            </a:pPr>
            <a:endParaRPr lang="en-US" sz="1200" dirty="0"/>
          </a:p>
          <a:p>
            <a:pPr marL="171450" indent="-171450">
              <a:buFont typeface="Arial" charset="0"/>
              <a:buChar char="•"/>
            </a:pPr>
            <a:r>
              <a:rPr lang="en-US" sz="1200" dirty="0"/>
              <a:t>Mama ate with the caviar a spoon </a:t>
            </a:r>
            <a:r>
              <a:rPr lang="en-US" sz="1200" dirty="0" smtClean="0"/>
              <a:t>.</a:t>
            </a:r>
          </a:p>
          <a:p>
            <a:r>
              <a:rPr lang="mr-IN" sz="1200" dirty="0" smtClean="0"/>
              <a:t>…</a:t>
            </a:r>
            <a:endParaRPr lang="en-US" sz="1200" dirty="0" smtClean="0"/>
          </a:p>
        </p:txBody>
      </p:sp>
      <p:sp>
        <p:nvSpPr>
          <p:cNvPr id="29" name="Document 28"/>
          <p:cNvSpPr/>
          <p:nvPr/>
        </p:nvSpPr>
        <p:spPr>
          <a:xfrm>
            <a:off x="611589" y="3519184"/>
            <a:ext cx="2606344" cy="80530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ja-JP" altLang="en-US" sz="1200" dirty="0"/>
              <a:t>パパはキャビアとスプーンを</a:t>
            </a:r>
            <a:r>
              <a:rPr lang="ja-JP" altLang="en-US" sz="1200" dirty="0" smtClean="0"/>
              <a:t>食。</a:t>
            </a:r>
            <a:endParaRPr lang="en-US" sz="1200" dirty="0">
              <a:solidFill>
                <a:srgbClr val="FFC000"/>
              </a:solidFill>
            </a:endParaRPr>
          </a:p>
          <a:p>
            <a:pPr marL="171450" indent="-171450">
              <a:buFont typeface="Arial" charset="0"/>
              <a:buChar char="•"/>
            </a:pPr>
            <a:endParaRPr lang="en-US" sz="1200" dirty="0"/>
          </a:p>
          <a:p>
            <a:pPr marL="171450" indent="-171450">
              <a:buFont typeface="Arial" charset="0"/>
              <a:buChar char="•"/>
            </a:pPr>
            <a:r>
              <a:rPr lang="ja-JP" altLang="en-US" sz="1200" dirty="0"/>
              <a:t>ママはキャビアとスプーンを</a:t>
            </a:r>
            <a:r>
              <a:rPr lang="ja-JP" altLang="en-US" sz="1200" dirty="0" smtClean="0"/>
              <a:t>食。</a:t>
            </a:r>
            <a:endParaRPr lang="en-US" sz="1200" dirty="0" smtClean="0"/>
          </a:p>
          <a:p>
            <a:r>
              <a:rPr lang="mr-IN" sz="1200" dirty="0" smtClean="0"/>
              <a:t>…</a:t>
            </a:r>
            <a:endParaRPr lang="en-US" sz="1200" dirty="0" smtClean="0"/>
          </a:p>
        </p:txBody>
      </p:sp>
      <p:sp>
        <p:nvSpPr>
          <p:cNvPr id="32" name="Document 31"/>
          <p:cNvSpPr/>
          <p:nvPr/>
        </p:nvSpPr>
        <p:spPr>
          <a:xfrm>
            <a:off x="611589" y="4646704"/>
            <a:ext cx="2606344" cy="80530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hi-in" sz="1200" dirty="0"/>
              <a:t>पापा ने कैवियार के साथ एक </a:t>
            </a:r>
            <a:r>
              <a:rPr lang="hi-in" sz="1200" dirty="0" smtClean="0"/>
              <a:t>चम्मच</a:t>
            </a:r>
            <a:endParaRPr lang="en-US" sz="1200" dirty="0">
              <a:solidFill>
                <a:srgbClr val="FFC000"/>
              </a:solidFill>
            </a:endParaRPr>
          </a:p>
          <a:p>
            <a:pPr marL="171450" indent="-171450">
              <a:buFont typeface="Arial" charset="0"/>
              <a:buChar char="•"/>
            </a:pPr>
            <a:endParaRPr lang="en-US" sz="1200" dirty="0"/>
          </a:p>
          <a:p>
            <a:pPr marL="171450" indent="-171450">
              <a:buFont typeface="Arial" charset="0"/>
              <a:buChar char="•"/>
            </a:pPr>
            <a:r>
              <a:rPr lang="hi-in" sz="1200" dirty="0"/>
              <a:t>माँ कैवियार एक चम्मच के साथ </a:t>
            </a:r>
            <a:r>
              <a:rPr lang="en-US" sz="1200" dirty="0" smtClean="0"/>
              <a:t>       </a:t>
            </a:r>
          </a:p>
          <a:p>
            <a:r>
              <a:rPr lang="mr-IN" sz="1200" dirty="0" smtClean="0"/>
              <a:t>…</a:t>
            </a:r>
            <a:endParaRPr lang="en-US" sz="1200" dirty="0" smtClean="0"/>
          </a:p>
        </p:txBody>
      </p:sp>
      <p:sp>
        <p:nvSpPr>
          <p:cNvPr id="33" name="Document 32"/>
          <p:cNvSpPr/>
          <p:nvPr/>
        </p:nvSpPr>
        <p:spPr>
          <a:xfrm>
            <a:off x="611589" y="5774224"/>
            <a:ext cx="2606344" cy="80530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fr-FR" sz="1200" dirty="0"/>
              <a:t>Papa a mangé au caviar </a:t>
            </a:r>
            <a:r>
              <a:rPr lang="fr-FR" sz="1200" dirty="0" smtClean="0"/>
              <a:t>cuillère</a:t>
            </a:r>
            <a:r>
              <a:rPr lang="fr-FR" sz="1200" dirty="0"/>
              <a:t>.</a:t>
            </a:r>
            <a:endParaRPr lang="en-US" sz="1200" dirty="0">
              <a:solidFill>
                <a:srgbClr val="FFC000"/>
              </a:solidFill>
            </a:endParaRPr>
          </a:p>
          <a:p>
            <a:pPr marL="171450" indent="-171450">
              <a:buFont typeface="Arial" charset="0"/>
              <a:buChar char="•"/>
            </a:pPr>
            <a:endParaRPr lang="en-US" sz="1200" dirty="0"/>
          </a:p>
          <a:p>
            <a:pPr marL="171450" indent="-171450">
              <a:buFont typeface="Arial" charset="0"/>
              <a:buChar char="•"/>
            </a:pPr>
            <a:r>
              <a:rPr lang="fr-FR" sz="1200" dirty="0"/>
              <a:t>Maman a mangé au caviar </a:t>
            </a:r>
            <a:r>
              <a:rPr lang="fr-FR" sz="1200" dirty="0" smtClean="0"/>
              <a:t>cuillère</a:t>
            </a:r>
            <a:r>
              <a:rPr lang="fr-FR" sz="1200" dirty="0"/>
              <a:t>.</a:t>
            </a:r>
            <a:endParaRPr lang="en-US" sz="1200" dirty="0" smtClean="0"/>
          </a:p>
          <a:p>
            <a:r>
              <a:rPr lang="mr-IN" sz="1200" dirty="0" smtClean="0"/>
              <a:t>…</a:t>
            </a:r>
            <a:endParaRPr lang="en-US" sz="1200" dirty="0" smtClean="0"/>
          </a:p>
        </p:txBody>
      </p:sp>
      <p:sp>
        <p:nvSpPr>
          <p:cNvPr id="18" name="TextBox 17"/>
          <p:cNvSpPr txBox="1"/>
          <p:nvPr/>
        </p:nvSpPr>
        <p:spPr>
          <a:xfrm>
            <a:off x="5943772" y="1085176"/>
            <a:ext cx="1676228" cy="584775"/>
          </a:xfrm>
          <a:prstGeom prst="rect">
            <a:avLst/>
          </a:prstGeom>
          <a:noFill/>
        </p:spPr>
        <p:txBody>
          <a:bodyPr wrap="none" rtlCol="0">
            <a:spAutoFit/>
          </a:bodyPr>
          <a:lstStyle/>
          <a:p>
            <a:r>
              <a:rPr lang="en-US" sz="3200" dirty="0" smtClean="0"/>
              <a:t>Typology</a:t>
            </a:r>
            <a:endParaRPr lang="en-US" sz="3200" dirty="0"/>
          </a:p>
        </p:txBody>
      </p:sp>
      <p:sp>
        <p:nvSpPr>
          <p:cNvPr id="19" name="TextBox 18"/>
          <p:cNvSpPr txBox="1"/>
          <p:nvPr/>
        </p:nvSpPr>
        <p:spPr>
          <a:xfrm>
            <a:off x="1073024" y="1105434"/>
            <a:ext cx="1776448" cy="584775"/>
          </a:xfrm>
          <a:prstGeom prst="rect">
            <a:avLst/>
          </a:prstGeom>
          <a:noFill/>
        </p:spPr>
        <p:txBody>
          <a:bodyPr wrap="none" rtlCol="0">
            <a:spAutoFit/>
          </a:bodyPr>
          <a:lstStyle/>
          <a:p>
            <a:r>
              <a:rPr lang="en-US" sz="3200" dirty="0" smtClean="0"/>
              <a:t>Corpus: u</a:t>
            </a:r>
            <a:endParaRPr lang="en-US" sz="3200" dirty="0"/>
          </a:p>
        </p:txBody>
      </p:sp>
      <p:graphicFrame>
        <p:nvGraphicFramePr>
          <p:cNvPr id="20" name="Table 19"/>
          <p:cNvGraphicFramePr>
            <a:graphicFrameLocks noGrp="1"/>
          </p:cNvGraphicFramePr>
          <p:nvPr>
            <p:extLst>
              <p:ext uri="{D42A27DB-BD31-4B8C-83A1-F6EECF244321}">
                <p14:modId xmlns:p14="http://schemas.microsoft.com/office/powerpoint/2010/main" val="953554865"/>
              </p:ext>
            </p:extLst>
          </p:nvPr>
        </p:nvGraphicFramePr>
        <p:xfrm>
          <a:off x="4399541" y="2472464"/>
          <a:ext cx="4572000" cy="37084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70840">
                <a:tc>
                  <a:txBody>
                    <a:bodyPr/>
                    <a:lstStyle/>
                    <a:p>
                      <a:r>
                        <a:rPr lang="en-US" dirty="0" smtClean="0"/>
                        <a:t>0.04</a:t>
                      </a:r>
                      <a:endParaRPr lang="en-US" dirty="0"/>
                    </a:p>
                  </a:txBody>
                  <a:tcPr>
                    <a:solidFill>
                      <a:schemeClr val="bg2">
                        <a:lumMod val="40000"/>
                        <a:lumOff val="60000"/>
                      </a:schemeClr>
                    </a:solidFill>
                  </a:tcPr>
                </a:tc>
                <a:tc>
                  <a:txBody>
                    <a:bodyPr/>
                    <a:lstStyle/>
                    <a:p>
                      <a:r>
                        <a:rPr lang="en-US" dirty="0" smtClean="0"/>
                        <a:t>0.96</a:t>
                      </a:r>
                      <a:endParaRPr lang="en-US" dirty="0"/>
                    </a:p>
                  </a:txBody>
                  <a:tcPr>
                    <a:solidFill>
                      <a:schemeClr val="bg2">
                        <a:lumMod val="40000"/>
                        <a:lumOff val="60000"/>
                      </a:schemeClr>
                    </a:solidFill>
                  </a:tcPr>
                </a:tc>
                <a:tc>
                  <a:txBody>
                    <a:bodyPr/>
                    <a:lstStyle/>
                    <a:p>
                      <a:r>
                        <a:rPr lang="en-US" dirty="0" smtClean="0"/>
                        <a:t>0.04</a:t>
                      </a:r>
                      <a:endParaRPr lang="en-US" dirty="0"/>
                    </a:p>
                  </a:txBody>
                  <a:tcPr>
                    <a:solidFill>
                      <a:schemeClr val="bg2">
                        <a:lumMod val="40000"/>
                        <a:lumOff val="60000"/>
                      </a:schemeClr>
                    </a:solidFill>
                  </a:tcPr>
                </a:tc>
                <a:tc>
                  <a:txBody>
                    <a:bodyPr/>
                    <a:lstStyle/>
                    <a:p>
                      <a:r>
                        <a:rPr lang="en-US" dirty="0" smtClean="0"/>
                        <a:t>0.03</a:t>
                      </a:r>
                      <a:endParaRPr lang="en-US" dirty="0"/>
                    </a:p>
                  </a:txBody>
                  <a:tcPr>
                    <a:solidFill>
                      <a:schemeClr val="bg2">
                        <a:lumMod val="40000"/>
                        <a:lumOff val="60000"/>
                      </a:schemeClr>
                    </a:solidFill>
                  </a:tcPr>
                </a:tc>
                <a:tc>
                  <a:txBody>
                    <a:bodyPr/>
                    <a:lstStyle/>
                    <a:p>
                      <a:r>
                        <a:rPr lang="mr-IN" dirty="0" smtClean="0"/>
                        <a:t>…</a:t>
                      </a:r>
                      <a:endParaRPr lang="en-US" dirty="0"/>
                    </a:p>
                  </a:txBody>
                  <a:tcPr>
                    <a:solidFill>
                      <a:schemeClr val="bg2">
                        <a:lumMod val="40000"/>
                        <a:lumOff val="60000"/>
                      </a:schemeClr>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873642141"/>
              </p:ext>
            </p:extLst>
          </p:nvPr>
        </p:nvGraphicFramePr>
        <p:xfrm>
          <a:off x="4399541" y="3645462"/>
          <a:ext cx="4572000" cy="37084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70840">
                <a:tc>
                  <a:txBody>
                    <a:bodyPr/>
                    <a:lstStyle/>
                    <a:p>
                      <a:r>
                        <a:rPr lang="en-US" dirty="0" smtClean="0"/>
                        <a:t>0.0</a:t>
                      </a:r>
                      <a:endParaRPr lang="en-US" dirty="0"/>
                    </a:p>
                  </a:txBody>
                  <a:tcPr>
                    <a:solidFill>
                      <a:schemeClr val="bg2">
                        <a:lumMod val="40000"/>
                        <a:lumOff val="60000"/>
                      </a:schemeClr>
                    </a:solidFill>
                  </a:tcPr>
                </a:tc>
                <a:tc>
                  <a:txBody>
                    <a:bodyPr/>
                    <a:lstStyle/>
                    <a:p>
                      <a:r>
                        <a:rPr lang="en-US" dirty="0" smtClean="0"/>
                        <a:t>0.0</a:t>
                      </a:r>
                      <a:endParaRPr lang="en-US" dirty="0"/>
                    </a:p>
                  </a:txBody>
                  <a:tcPr>
                    <a:solidFill>
                      <a:schemeClr val="bg2">
                        <a:lumMod val="40000"/>
                        <a:lumOff val="60000"/>
                      </a:schemeClr>
                    </a:solidFill>
                  </a:tcPr>
                </a:tc>
                <a:tc>
                  <a:txBody>
                    <a:bodyPr/>
                    <a:lstStyle/>
                    <a:p>
                      <a:r>
                        <a:rPr lang="en-US" dirty="0" smtClean="0"/>
                        <a:t>1.0</a:t>
                      </a:r>
                      <a:endParaRPr lang="en-US" dirty="0"/>
                    </a:p>
                  </a:txBody>
                  <a:tcPr>
                    <a:solidFill>
                      <a:schemeClr val="bg2">
                        <a:lumMod val="40000"/>
                        <a:lumOff val="60000"/>
                      </a:schemeClr>
                    </a:solidFill>
                  </a:tcPr>
                </a:tc>
                <a:tc>
                  <a:txBody>
                    <a:bodyPr/>
                    <a:lstStyle/>
                    <a:p>
                      <a:r>
                        <a:rPr lang="en-US" dirty="0" smtClean="0"/>
                        <a:t>0.0</a:t>
                      </a:r>
                      <a:endParaRPr lang="en-US" dirty="0"/>
                    </a:p>
                  </a:txBody>
                  <a:tcPr>
                    <a:solidFill>
                      <a:schemeClr val="bg2">
                        <a:lumMod val="40000"/>
                        <a:lumOff val="60000"/>
                      </a:schemeClr>
                    </a:solidFill>
                  </a:tcPr>
                </a:tc>
                <a:tc>
                  <a:txBody>
                    <a:bodyPr/>
                    <a:lstStyle/>
                    <a:p>
                      <a:r>
                        <a:rPr lang="mr-IN" dirty="0" smtClean="0"/>
                        <a:t>…</a:t>
                      </a:r>
                      <a:endParaRPr lang="en-US" dirty="0"/>
                    </a:p>
                  </a:txBody>
                  <a:tcPr>
                    <a:solidFill>
                      <a:schemeClr val="bg2">
                        <a:lumMod val="40000"/>
                        <a:lumOff val="60000"/>
                      </a:schemeClr>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750747826"/>
              </p:ext>
            </p:extLst>
          </p:nvPr>
        </p:nvGraphicFramePr>
        <p:xfrm>
          <a:off x="4399541" y="4818460"/>
          <a:ext cx="4572000" cy="37084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70840">
                <a:tc>
                  <a:txBody>
                    <a:bodyPr/>
                    <a:lstStyle/>
                    <a:p>
                      <a:r>
                        <a:rPr lang="en-US" dirty="0" smtClean="0"/>
                        <a:t>0.01</a:t>
                      </a:r>
                      <a:endParaRPr lang="en-US" dirty="0"/>
                    </a:p>
                  </a:txBody>
                  <a:tcPr>
                    <a:solidFill>
                      <a:schemeClr val="bg2">
                        <a:lumMod val="40000"/>
                        <a:lumOff val="60000"/>
                      </a:schemeClr>
                    </a:solidFill>
                  </a:tcPr>
                </a:tc>
                <a:tc>
                  <a:txBody>
                    <a:bodyPr/>
                    <a:lstStyle/>
                    <a:p>
                      <a:r>
                        <a:rPr lang="en-US" dirty="0" smtClean="0"/>
                        <a:t>0.25</a:t>
                      </a:r>
                      <a:endParaRPr lang="en-US" dirty="0"/>
                    </a:p>
                  </a:txBody>
                  <a:tcPr>
                    <a:solidFill>
                      <a:schemeClr val="bg2">
                        <a:lumMod val="40000"/>
                        <a:lumOff val="60000"/>
                      </a:schemeClr>
                    </a:solidFill>
                  </a:tcPr>
                </a:tc>
                <a:tc>
                  <a:txBody>
                    <a:bodyPr/>
                    <a:lstStyle/>
                    <a:p>
                      <a:r>
                        <a:rPr lang="en-US" dirty="0" smtClean="0"/>
                        <a:t>0.98</a:t>
                      </a:r>
                      <a:endParaRPr lang="en-US" dirty="0"/>
                    </a:p>
                  </a:txBody>
                  <a:tcPr>
                    <a:solidFill>
                      <a:schemeClr val="bg2">
                        <a:lumMod val="40000"/>
                        <a:lumOff val="60000"/>
                      </a:schemeClr>
                    </a:solidFill>
                  </a:tcPr>
                </a:tc>
                <a:tc>
                  <a:txBody>
                    <a:bodyPr/>
                    <a:lstStyle/>
                    <a:p>
                      <a:r>
                        <a:rPr lang="en-US" dirty="0" smtClean="0"/>
                        <a:t>0.03</a:t>
                      </a:r>
                      <a:endParaRPr lang="en-US" dirty="0"/>
                    </a:p>
                  </a:txBody>
                  <a:tcPr>
                    <a:solidFill>
                      <a:schemeClr val="bg2">
                        <a:lumMod val="40000"/>
                        <a:lumOff val="60000"/>
                      </a:schemeClr>
                    </a:solidFill>
                  </a:tcPr>
                </a:tc>
                <a:tc>
                  <a:txBody>
                    <a:bodyPr/>
                    <a:lstStyle/>
                    <a:p>
                      <a:r>
                        <a:rPr lang="mr-IN" dirty="0" smtClean="0"/>
                        <a:t>…</a:t>
                      </a:r>
                      <a:endParaRPr lang="en-US" dirty="0"/>
                    </a:p>
                  </a:txBody>
                  <a:tcPr>
                    <a:solidFill>
                      <a:schemeClr val="bg2">
                        <a:lumMod val="40000"/>
                        <a:lumOff val="60000"/>
                      </a:schemeClr>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145264035"/>
              </p:ext>
            </p:extLst>
          </p:nvPr>
        </p:nvGraphicFramePr>
        <p:xfrm>
          <a:off x="4399541" y="5991458"/>
          <a:ext cx="4572000" cy="37084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70840">
                <a:tc>
                  <a:txBody>
                    <a:bodyPr/>
                    <a:lstStyle/>
                    <a:p>
                      <a:r>
                        <a:rPr lang="en-US" dirty="0" smtClean="0"/>
                        <a:t>0.03</a:t>
                      </a:r>
                      <a:endParaRPr lang="en-US" dirty="0"/>
                    </a:p>
                  </a:txBody>
                  <a:tcPr>
                    <a:solidFill>
                      <a:schemeClr val="bg2">
                        <a:lumMod val="40000"/>
                        <a:lumOff val="60000"/>
                      </a:schemeClr>
                    </a:solidFill>
                  </a:tcPr>
                </a:tc>
                <a:tc>
                  <a:txBody>
                    <a:bodyPr/>
                    <a:lstStyle/>
                    <a:p>
                      <a:r>
                        <a:rPr lang="en-US" dirty="0" smtClean="0"/>
                        <a:t>0.76</a:t>
                      </a:r>
                      <a:endParaRPr lang="en-US" dirty="0"/>
                    </a:p>
                  </a:txBody>
                  <a:tcPr>
                    <a:solidFill>
                      <a:schemeClr val="bg2">
                        <a:lumMod val="40000"/>
                        <a:lumOff val="60000"/>
                      </a:schemeClr>
                    </a:solidFill>
                  </a:tcPr>
                </a:tc>
                <a:tc>
                  <a:txBody>
                    <a:bodyPr/>
                    <a:lstStyle/>
                    <a:p>
                      <a:r>
                        <a:rPr lang="en-US" dirty="0" smtClean="0"/>
                        <a:t>0.01</a:t>
                      </a:r>
                      <a:endParaRPr lang="en-US" dirty="0"/>
                    </a:p>
                  </a:txBody>
                  <a:tcPr>
                    <a:solidFill>
                      <a:schemeClr val="bg2">
                        <a:lumMod val="40000"/>
                        <a:lumOff val="60000"/>
                      </a:schemeClr>
                    </a:solidFill>
                  </a:tcPr>
                </a:tc>
                <a:tc>
                  <a:txBody>
                    <a:bodyPr/>
                    <a:lstStyle/>
                    <a:p>
                      <a:r>
                        <a:rPr lang="en-US" dirty="0" smtClean="0"/>
                        <a:t>0.73</a:t>
                      </a:r>
                      <a:endParaRPr lang="en-US" dirty="0"/>
                    </a:p>
                  </a:txBody>
                  <a:tcPr>
                    <a:solidFill>
                      <a:schemeClr val="bg2">
                        <a:lumMod val="40000"/>
                        <a:lumOff val="60000"/>
                      </a:schemeClr>
                    </a:solidFill>
                  </a:tcPr>
                </a:tc>
                <a:tc>
                  <a:txBody>
                    <a:bodyPr/>
                    <a:lstStyle/>
                    <a:p>
                      <a:r>
                        <a:rPr lang="mr-IN" dirty="0" smtClean="0"/>
                        <a:t>…</a:t>
                      </a:r>
                      <a:endParaRPr lang="en-US" dirty="0"/>
                    </a:p>
                  </a:txBody>
                  <a:tcPr>
                    <a:solidFill>
                      <a:schemeClr val="bg2">
                        <a:lumMod val="40000"/>
                        <a:lumOff val="60000"/>
                      </a:schemeClr>
                    </a:solidFill>
                  </a:tcPr>
                </a:tc>
              </a:tr>
            </a:tbl>
          </a:graphicData>
        </a:graphic>
      </p:graphicFrame>
    </p:spTree>
    <p:extLst>
      <p:ext uri="{BB962C8B-B14F-4D97-AF65-F5344CB8AC3E}">
        <p14:creationId xmlns:p14="http://schemas.microsoft.com/office/powerpoint/2010/main" val="106720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Challenge 1:</a:t>
            </a:r>
            <a:r>
              <a:rPr lang="en-US" dirty="0" smtClean="0"/>
              <a:t> Difference </a:t>
            </a:r>
            <a:r>
              <a:rPr lang="en-US" dirty="0"/>
              <a:t>of Lexicon</a:t>
            </a:r>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25</a:t>
            </a:fld>
            <a:endParaRPr lang="en-US"/>
          </a:p>
        </p:txBody>
      </p:sp>
      <p:pic>
        <p:nvPicPr>
          <p:cNvPr id="16" name="Picture 15" descr="jhu-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8671"/>
            <a:ext cx="2769885" cy="477903"/>
          </a:xfrm>
          <a:prstGeom prst="rect">
            <a:avLst/>
          </a:prstGeom>
        </p:spPr>
      </p:pic>
      <p:pic>
        <p:nvPicPr>
          <p:cNvPr id="9" name="Picture 8"/>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25125" y="5669643"/>
            <a:ext cx="975360" cy="499872"/>
          </a:xfrm>
          <a:prstGeom prst="rect">
            <a:avLst/>
          </a:prstGeom>
        </p:spPr>
      </p:pic>
      <p:pic>
        <p:nvPicPr>
          <p:cNvPr id="10" name="Picture 9"/>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925157" y="5678648"/>
            <a:ext cx="280416" cy="499872"/>
          </a:xfrm>
          <a:prstGeom prst="rect">
            <a:avLst/>
          </a:prstGeom>
        </p:spPr>
      </p:pic>
      <p:pic>
        <p:nvPicPr>
          <p:cNvPr id="11" name="Picture 10"/>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435745" y="5678648"/>
            <a:ext cx="1213104" cy="499872"/>
          </a:xfrm>
          <a:prstGeom prst="rect">
            <a:avLst/>
          </a:prstGeom>
        </p:spPr>
      </p:pic>
      <p:pic>
        <p:nvPicPr>
          <p:cNvPr id="12" name="Picture 11"/>
          <p:cNvPicPr>
            <a:picLocks noChangeAspect="1"/>
          </p:cNvPicPr>
          <p:nvPr/>
        </p:nvPicPr>
        <p:blipFill>
          <a:blip r:embed="rId7">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888457" y="5669643"/>
            <a:ext cx="542544" cy="499872"/>
          </a:xfrm>
          <a:prstGeom prst="rect">
            <a:avLst/>
          </a:prstGeom>
        </p:spPr>
      </p:pic>
      <p:pic>
        <p:nvPicPr>
          <p:cNvPr id="13" name="Picture 12"/>
          <p:cNvPicPr>
            <a:picLocks noChangeAspect="1"/>
          </p:cNvPicPr>
          <p:nvPr/>
        </p:nvPicPr>
        <p:blipFill>
          <a:blip r:embed="rId8">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679557" y="5662384"/>
            <a:ext cx="987552" cy="499872"/>
          </a:xfrm>
          <a:prstGeom prst="rect">
            <a:avLst/>
          </a:prstGeom>
        </p:spPr>
      </p:pic>
      <p:pic>
        <p:nvPicPr>
          <p:cNvPr id="14" name="Picture 13"/>
          <p:cNvPicPr>
            <a:picLocks noChangeAspect="1"/>
          </p:cNvPicPr>
          <p:nvPr/>
        </p:nvPicPr>
        <p:blipFill>
          <a:blip r:embed="rId9">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924677" y="5655286"/>
            <a:ext cx="804672" cy="499872"/>
          </a:xfrm>
          <a:prstGeom prst="rect">
            <a:avLst/>
          </a:prstGeom>
        </p:spPr>
      </p:pic>
      <p:pic>
        <p:nvPicPr>
          <p:cNvPr id="15" name="Picture 14"/>
          <p:cNvPicPr>
            <a:picLocks noChangeAspect="1"/>
          </p:cNvPicPr>
          <p:nvPr/>
        </p:nvPicPr>
        <p:blipFill>
          <a:blip r:embed="rId10">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881996" y="5677368"/>
            <a:ext cx="792480" cy="499872"/>
          </a:xfrm>
          <a:prstGeom prst="rect">
            <a:avLst/>
          </a:prstGeom>
        </p:spPr>
      </p:pic>
      <p:sp>
        <p:nvSpPr>
          <p:cNvPr id="27" name="TextBox 26"/>
          <p:cNvSpPr txBox="1"/>
          <p:nvPr/>
        </p:nvSpPr>
        <p:spPr>
          <a:xfrm>
            <a:off x="1310467" y="1291938"/>
            <a:ext cx="840945" cy="461665"/>
          </a:xfrm>
          <a:prstGeom prst="rect">
            <a:avLst/>
          </a:prstGeom>
          <a:noFill/>
        </p:spPr>
        <p:txBody>
          <a:bodyPr wrap="none" rtlCol="0">
            <a:spAutoFit/>
          </a:bodyPr>
          <a:lstStyle/>
          <a:p>
            <a:r>
              <a:rPr lang="en-US" sz="2400" dirty="0">
                <a:solidFill>
                  <a:srgbClr val="FFC000"/>
                </a:solidFill>
                <a:latin typeface="Candara"/>
                <a:cs typeface="Candara"/>
              </a:rPr>
              <a:t>must</a:t>
            </a:r>
          </a:p>
        </p:txBody>
      </p:sp>
      <p:sp>
        <p:nvSpPr>
          <p:cNvPr id="28" name="TextBox 27"/>
          <p:cNvSpPr txBox="1"/>
          <p:nvPr/>
        </p:nvSpPr>
        <p:spPr>
          <a:xfrm>
            <a:off x="598007" y="1282762"/>
            <a:ext cx="749949" cy="461665"/>
          </a:xfrm>
          <a:prstGeom prst="rect">
            <a:avLst/>
          </a:prstGeom>
          <a:noFill/>
        </p:spPr>
        <p:txBody>
          <a:bodyPr wrap="none" rtlCol="0">
            <a:spAutoFit/>
          </a:bodyPr>
          <a:lstStyle/>
          <a:p>
            <a:r>
              <a:rPr lang="en-US" sz="2400" dirty="0">
                <a:solidFill>
                  <a:srgbClr val="FFC000"/>
                </a:solidFill>
                <a:latin typeface="Candara"/>
                <a:cs typeface="Candara"/>
              </a:rPr>
              <a:t>You </a:t>
            </a:r>
          </a:p>
        </p:txBody>
      </p:sp>
      <p:sp>
        <p:nvSpPr>
          <p:cNvPr id="29" name="TextBox 28"/>
          <p:cNvSpPr txBox="1"/>
          <p:nvPr/>
        </p:nvSpPr>
        <p:spPr>
          <a:xfrm>
            <a:off x="2113778" y="1296102"/>
            <a:ext cx="675335" cy="461665"/>
          </a:xfrm>
          <a:prstGeom prst="rect">
            <a:avLst/>
          </a:prstGeom>
          <a:noFill/>
        </p:spPr>
        <p:txBody>
          <a:bodyPr wrap="none" rtlCol="0">
            <a:spAutoFit/>
          </a:bodyPr>
          <a:lstStyle/>
          <a:p>
            <a:r>
              <a:rPr lang="en-US" sz="2400" dirty="0">
                <a:solidFill>
                  <a:srgbClr val="FFC000"/>
                </a:solidFill>
                <a:latin typeface="Candara"/>
                <a:cs typeface="Candara"/>
              </a:rPr>
              <a:t>feel</a:t>
            </a:r>
          </a:p>
        </p:txBody>
      </p:sp>
      <p:sp>
        <p:nvSpPr>
          <p:cNvPr id="30" name="TextBox 29"/>
          <p:cNvSpPr txBox="1"/>
          <p:nvPr/>
        </p:nvSpPr>
        <p:spPr>
          <a:xfrm>
            <a:off x="4224884" y="1291034"/>
            <a:ext cx="1117614" cy="461665"/>
          </a:xfrm>
          <a:prstGeom prst="rect">
            <a:avLst/>
          </a:prstGeom>
          <a:noFill/>
        </p:spPr>
        <p:txBody>
          <a:bodyPr wrap="none" rtlCol="0">
            <a:spAutoFit/>
          </a:bodyPr>
          <a:lstStyle/>
          <a:p>
            <a:r>
              <a:rPr lang="en-US" sz="2400" dirty="0">
                <a:solidFill>
                  <a:srgbClr val="FFC000"/>
                </a:solidFill>
                <a:latin typeface="Candara"/>
                <a:cs typeface="Candara"/>
              </a:rPr>
              <a:t>around</a:t>
            </a:r>
          </a:p>
        </p:txBody>
      </p:sp>
      <p:sp>
        <p:nvSpPr>
          <p:cNvPr id="31" name="TextBox 30"/>
          <p:cNvSpPr txBox="1"/>
          <p:nvPr/>
        </p:nvSpPr>
        <p:spPr>
          <a:xfrm>
            <a:off x="5393749" y="1262981"/>
            <a:ext cx="731290" cy="461665"/>
          </a:xfrm>
          <a:prstGeom prst="rect">
            <a:avLst/>
          </a:prstGeom>
          <a:noFill/>
        </p:spPr>
        <p:txBody>
          <a:bodyPr wrap="none" rtlCol="0">
            <a:spAutoFit/>
          </a:bodyPr>
          <a:lstStyle/>
          <a:p>
            <a:r>
              <a:rPr lang="en-US" sz="2400" dirty="0">
                <a:solidFill>
                  <a:srgbClr val="FFC000"/>
                </a:solidFill>
                <a:latin typeface="Candara"/>
                <a:cs typeface="Candara"/>
              </a:rPr>
              <a:t>you </a:t>
            </a:r>
          </a:p>
        </p:txBody>
      </p:sp>
      <p:sp>
        <p:nvSpPr>
          <p:cNvPr id="32" name="TextBox 31"/>
          <p:cNvSpPr txBox="1"/>
          <p:nvPr/>
        </p:nvSpPr>
        <p:spPr>
          <a:xfrm>
            <a:off x="2729137" y="1283957"/>
            <a:ext cx="619731" cy="461665"/>
          </a:xfrm>
          <a:prstGeom prst="rect">
            <a:avLst/>
          </a:prstGeom>
          <a:noFill/>
        </p:spPr>
        <p:txBody>
          <a:bodyPr wrap="none" rtlCol="0">
            <a:spAutoFit/>
          </a:bodyPr>
          <a:lstStyle/>
          <a:p>
            <a:r>
              <a:rPr lang="en-US" sz="2400" dirty="0">
                <a:solidFill>
                  <a:srgbClr val="FFC000"/>
                </a:solidFill>
                <a:latin typeface="Candara"/>
                <a:cs typeface="Candara"/>
              </a:rPr>
              <a:t>the</a:t>
            </a:r>
          </a:p>
        </p:txBody>
      </p:sp>
      <p:sp>
        <p:nvSpPr>
          <p:cNvPr id="33" name="TextBox 32"/>
          <p:cNvSpPr txBox="1"/>
          <p:nvPr/>
        </p:nvSpPr>
        <p:spPr>
          <a:xfrm>
            <a:off x="3298433" y="1294156"/>
            <a:ext cx="913231" cy="461665"/>
          </a:xfrm>
          <a:prstGeom prst="rect">
            <a:avLst/>
          </a:prstGeom>
          <a:noFill/>
        </p:spPr>
        <p:txBody>
          <a:bodyPr wrap="none" rtlCol="0">
            <a:spAutoFit/>
          </a:bodyPr>
          <a:lstStyle/>
          <a:p>
            <a:r>
              <a:rPr lang="en-US" sz="2400" dirty="0">
                <a:solidFill>
                  <a:srgbClr val="FFC000"/>
                </a:solidFill>
                <a:latin typeface="Candara"/>
                <a:cs typeface="Candara"/>
              </a:rPr>
              <a:t>Force</a:t>
            </a:r>
          </a:p>
        </p:txBody>
      </p:sp>
      <p:sp>
        <p:nvSpPr>
          <p:cNvPr id="51" name="TextBox 50"/>
          <p:cNvSpPr txBox="1"/>
          <p:nvPr/>
        </p:nvSpPr>
        <p:spPr>
          <a:xfrm>
            <a:off x="1323364" y="1907388"/>
            <a:ext cx="800219" cy="461665"/>
          </a:xfrm>
          <a:prstGeom prst="rect">
            <a:avLst/>
          </a:prstGeom>
          <a:noFill/>
        </p:spPr>
        <p:txBody>
          <a:bodyPr wrap="none" rtlCol="0">
            <a:spAutoFit/>
          </a:bodyPr>
          <a:lstStyle/>
          <a:p>
            <a:r>
              <a:rPr lang="zh-CN" altLang="en-US" sz="2400" dirty="0">
                <a:solidFill>
                  <a:srgbClr val="FFC000"/>
                </a:solidFill>
              </a:rPr>
              <a:t>必须</a:t>
            </a:r>
            <a:endParaRPr lang="en-US" sz="2400" dirty="0">
              <a:solidFill>
                <a:srgbClr val="FFC000"/>
              </a:solidFill>
              <a:latin typeface="Candara"/>
              <a:cs typeface="Candara"/>
            </a:endParaRPr>
          </a:p>
        </p:txBody>
      </p:sp>
      <p:sp>
        <p:nvSpPr>
          <p:cNvPr id="52" name="TextBox 51"/>
          <p:cNvSpPr txBox="1"/>
          <p:nvPr/>
        </p:nvSpPr>
        <p:spPr>
          <a:xfrm>
            <a:off x="588305" y="1905674"/>
            <a:ext cx="492443" cy="461665"/>
          </a:xfrm>
          <a:prstGeom prst="rect">
            <a:avLst/>
          </a:prstGeom>
          <a:noFill/>
        </p:spPr>
        <p:txBody>
          <a:bodyPr wrap="none" rtlCol="0">
            <a:spAutoFit/>
          </a:bodyPr>
          <a:lstStyle/>
          <a:p>
            <a:r>
              <a:rPr lang="zh-CN" altLang="en-US" sz="2400" dirty="0">
                <a:solidFill>
                  <a:srgbClr val="FFC000"/>
                </a:solidFill>
              </a:rPr>
              <a:t>你</a:t>
            </a:r>
            <a:endParaRPr lang="en-US" sz="2400" dirty="0">
              <a:solidFill>
                <a:srgbClr val="FFC000"/>
              </a:solidFill>
              <a:latin typeface="Candara"/>
              <a:cs typeface="Candara"/>
            </a:endParaRPr>
          </a:p>
        </p:txBody>
      </p:sp>
      <p:sp>
        <p:nvSpPr>
          <p:cNvPr id="53" name="TextBox 52"/>
          <p:cNvSpPr txBox="1"/>
          <p:nvPr/>
        </p:nvSpPr>
        <p:spPr>
          <a:xfrm>
            <a:off x="2010352" y="1903224"/>
            <a:ext cx="800219" cy="461665"/>
          </a:xfrm>
          <a:prstGeom prst="rect">
            <a:avLst/>
          </a:prstGeom>
          <a:noFill/>
        </p:spPr>
        <p:txBody>
          <a:bodyPr wrap="none" rtlCol="0">
            <a:spAutoFit/>
          </a:bodyPr>
          <a:lstStyle/>
          <a:p>
            <a:r>
              <a:rPr lang="zh-CN" altLang="en-US" sz="2400" dirty="0">
                <a:solidFill>
                  <a:srgbClr val="FFC000"/>
                </a:solidFill>
              </a:rPr>
              <a:t>感受</a:t>
            </a:r>
            <a:endParaRPr lang="en-US" sz="2400" dirty="0">
              <a:solidFill>
                <a:srgbClr val="FFC000"/>
              </a:solidFill>
              <a:latin typeface="Candara"/>
              <a:cs typeface="Candara"/>
            </a:endParaRPr>
          </a:p>
        </p:txBody>
      </p:sp>
      <p:sp>
        <p:nvSpPr>
          <p:cNvPr id="54" name="TextBox 53"/>
          <p:cNvSpPr txBox="1"/>
          <p:nvPr/>
        </p:nvSpPr>
        <p:spPr>
          <a:xfrm>
            <a:off x="3740175" y="1907387"/>
            <a:ext cx="800219" cy="461665"/>
          </a:xfrm>
          <a:prstGeom prst="rect">
            <a:avLst/>
          </a:prstGeom>
          <a:noFill/>
        </p:spPr>
        <p:txBody>
          <a:bodyPr wrap="none" rtlCol="0">
            <a:spAutoFit/>
          </a:bodyPr>
          <a:lstStyle/>
          <a:p>
            <a:r>
              <a:rPr lang="zh-CN" altLang="en-US" sz="2400" dirty="0">
                <a:solidFill>
                  <a:srgbClr val="FFC000"/>
                </a:solidFill>
              </a:rPr>
              <a:t>周围</a:t>
            </a:r>
            <a:endParaRPr lang="en-US" sz="2400" dirty="0">
              <a:solidFill>
                <a:srgbClr val="FFC000"/>
              </a:solidFill>
              <a:latin typeface="Candara"/>
              <a:cs typeface="Candara"/>
            </a:endParaRPr>
          </a:p>
        </p:txBody>
      </p:sp>
      <p:sp>
        <p:nvSpPr>
          <p:cNvPr id="55" name="TextBox 54"/>
          <p:cNvSpPr txBox="1"/>
          <p:nvPr/>
        </p:nvSpPr>
        <p:spPr>
          <a:xfrm>
            <a:off x="4461850" y="1896806"/>
            <a:ext cx="492443" cy="461665"/>
          </a:xfrm>
          <a:prstGeom prst="rect">
            <a:avLst/>
          </a:prstGeom>
          <a:noFill/>
        </p:spPr>
        <p:txBody>
          <a:bodyPr wrap="none" rtlCol="0">
            <a:spAutoFit/>
          </a:bodyPr>
          <a:lstStyle/>
          <a:p>
            <a:r>
              <a:rPr lang="zh-CN" altLang="en-US" sz="2400" dirty="0">
                <a:solidFill>
                  <a:srgbClr val="FFC000"/>
                </a:solidFill>
              </a:rPr>
              <a:t>的</a:t>
            </a:r>
            <a:endParaRPr lang="en-US" sz="2400" dirty="0">
              <a:solidFill>
                <a:srgbClr val="FFC000"/>
              </a:solidFill>
              <a:latin typeface="Candara"/>
              <a:cs typeface="Candara"/>
            </a:endParaRPr>
          </a:p>
        </p:txBody>
      </p:sp>
      <p:sp>
        <p:nvSpPr>
          <p:cNvPr id="56" name="TextBox 55"/>
          <p:cNvSpPr txBox="1"/>
          <p:nvPr/>
        </p:nvSpPr>
        <p:spPr>
          <a:xfrm>
            <a:off x="2792175" y="1907460"/>
            <a:ext cx="492443" cy="461665"/>
          </a:xfrm>
          <a:prstGeom prst="rect">
            <a:avLst/>
          </a:prstGeom>
          <a:noFill/>
        </p:spPr>
        <p:txBody>
          <a:bodyPr wrap="none" rtlCol="0">
            <a:spAutoFit/>
          </a:bodyPr>
          <a:lstStyle/>
          <a:p>
            <a:r>
              <a:rPr lang="zh-CN" altLang="en-US" sz="2400" dirty="0">
                <a:solidFill>
                  <a:srgbClr val="FFC000"/>
                </a:solidFill>
              </a:rPr>
              <a:t>到</a:t>
            </a:r>
            <a:endParaRPr lang="en-US" sz="2400" dirty="0">
              <a:solidFill>
                <a:srgbClr val="FFC000"/>
              </a:solidFill>
              <a:latin typeface="Candara"/>
              <a:cs typeface="Candara"/>
            </a:endParaRPr>
          </a:p>
        </p:txBody>
      </p:sp>
      <p:sp>
        <p:nvSpPr>
          <p:cNvPr id="57" name="TextBox 56"/>
          <p:cNvSpPr txBox="1"/>
          <p:nvPr/>
        </p:nvSpPr>
        <p:spPr>
          <a:xfrm>
            <a:off x="3267318" y="1917826"/>
            <a:ext cx="492443" cy="461665"/>
          </a:xfrm>
          <a:prstGeom prst="rect">
            <a:avLst/>
          </a:prstGeom>
          <a:noFill/>
        </p:spPr>
        <p:txBody>
          <a:bodyPr wrap="none" rtlCol="0">
            <a:spAutoFit/>
          </a:bodyPr>
          <a:lstStyle/>
          <a:p>
            <a:r>
              <a:rPr lang="zh-CN" altLang="en-US" sz="2400" dirty="0">
                <a:solidFill>
                  <a:srgbClr val="FFC000"/>
                </a:solidFill>
              </a:rPr>
              <a:t>你</a:t>
            </a:r>
            <a:endParaRPr lang="en-US" sz="2400" dirty="0">
              <a:solidFill>
                <a:srgbClr val="FFC000"/>
              </a:solidFill>
              <a:latin typeface="Candara"/>
              <a:cs typeface="Candara"/>
            </a:endParaRPr>
          </a:p>
        </p:txBody>
      </p:sp>
      <p:sp>
        <p:nvSpPr>
          <p:cNvPr id="107" name="TextBox 106"/>
          <p:cNvSpPr txBox="1"/>
          <p:nvPr/>
        </p:nvSpPr>
        <p:spPr>
          <a:xfrm>
            <a:off x="4932686" y="1891162"/>
            <a:ext cx="800219" cy="461665"/>
          </a:xfrm>
          <a:prstGeom prst="rect">
            <a:avLst/>
          </a:prstGeom>
          <a:noFill/>
        </p:spPr>
        <p:txBody>
          <a:bodyPr wrap="none" rtlCol="0">
            <a:spAutoFit/>
          </a:bodyPr>
          <a:lstStyle/>
          <a:p>
            <a:r>
              <a:rPr lang="zh-CN" altLang="en-US" sz="2400">
                <a:solidFill>
                  <a:srgbClr val="FFC000"/>
                </a:solidFill>
              </a:rPr>
              <a:t>原力</a:t>
            </a:r>
            <a:endParaRPr lang="en-US" sz="2400" dirty="0">
              <a:solidFill>
                <a:srgbClr val="FFC000"/>
              </a:solidFill>
              <a:latin typeface="Candara"/>
              <a:cs typeface="Candara"/>
            </a:endParaRPr>
          </a:p>
        </p:txBody>
      </p:sp>
      <p:sp>
        <p:nvSpPr>
          <p:cNvPr id="109" name="TextBox 108"/>
          <p:cNvSpPr txBox="1"/>
          <p:nvPr/>
        </p:nvSpPr>
        <p:spPr>
          <a:xfrm>
            <a:off x="1454301" y="2501036"/>
            <a:ext cx="908903" cy="461665"/>
          </a:xfrm>
          <a:prstGeom prst="rect">
            <a:avLst/>
          </a:prstGeom>
          <a:noFill/>
        </p:spPr>
        <p:txBody>
          <a:bodyPr wrap="none" rtlCol="0">
            <a:spAutoFit/>
          </a:bodyPr>
          <a:lstStyle/>
          <a:p>
            <a:r>
              <a:rPr lang="en-US" sz="2400" dirty="0" err="1">
                <a:solidFill>
                  <a:srgbClr val="FFC000"/>
                </a:solidFill>
              </a:rPr>
              <a:t>devez</a:t>
            </a:r>
            <a:endParaRPr lang="en-US" sz="2400" dirty="0">
              <a:solidFill>
                <a:srgbClr val="FFC000"/>
              </a:solidFill>
              <a:latin typeface="Candara"/>
              <a:cs typeface="Candara"/>
            </a:endParaRPr>
          </a:p>
        </p:txBody>
      </p:sp>
      <p:sp>
        <p:nvSpPr>
          <p:cNvPr id="110" name="TextBox 109"/>
          <p:cNvSpPr txBox="1"/>
          <p:nvPr/>
        </p:nvSpPr>
        <p:spPr>
          <a:xfrm>
            <a:off x="598007" y="2509796"/>
            <a:ext cx="790794" cy="461665"/>
          </a:xfrm>
          <a:prstGeom prst="rect">
            <a:avLst/>
          </a:prstGeom>
          <a:noFill/>
        </p:spPr>
        <p:txBody>
          <a:bodyPr wrap="none" rtlCol="0">
            <a:spAutoFit/>
          </a:bodyPr>
          <a:lstStyle/>
          <a:p>
            <a:r>
              <a:rPr lang="en-US" sz="2400" dirty="0" err="1">
                <a:solidFill>
                  <a:srgbClr val="FFC000"/>
                </a:solidFill>
              </a:rPr>
              <a:t>Vous</a:t>
            </a:r>
            <a:endParaRPr lang="en-US" sz="2400" dirty="0">
              <a:solidFill>
                <a:srgbClr val="FFC000"/>
              </a:solidFill>
              <a:latin typeface="Candara"/>
              <a:cs typeface="Candara"/>
            </a:endParaRPr>
          </a:p>
        </p:txBody>
      </p:sp>
      <p:sp>
        <p:nvSpPr>
          <p:cNvPr id="111" name="TextBox 110"/>
          <p:cNvSpPr txBox="1"/>
          <p:nvPr/>
        </p:nvSpPr>
        <p:spPr>
          <a:xfrm>
            <a:off x="2311954" y="2499591"/>
            <a:ext cx="1275990" cy="461665"/>
          </a:xfrm>
          <a:prstGeom prst="rect">
            <a:avLst/>
          </a:prstGeom>
          <a:noFill/>
        </p:spPr>
        <p:txBody>
          <a:bodyPr wrap="none" rtlCol="0">
            <a:spAutoFit/>
          </a:bodyPr>
          <a:lstStyle/>
          <a:p>
            <a:r>
              <a:rPr lang="en-US" sz="2400" dirty="0" err="1">
                <a:solidFill>
                  <a:srgbClr val="FFC000"/>
                </a:solidFill>
              </a:rPr>
              <a:t>ressentir</a:t>
            </a:r>
            <a:endParaRPr lang="en-US" sz="2400" dirty="0">
              <a:solidFill>
                <a:srgbClr val="FFC000"/>
              </a:solidFill>
              <a:latin typeface="Candara"/>
              <a:cs typeface="Candara"/>
            </a:endParaRPr>
          </a:p>
        </p:txBody>
      </p:sp>
      <p:sp>
        <p:nvSpPr>
          <p:cNvPr id="112" name="TextBox 111"/>
          <p:cNvSpPr txBox="1"/>
          <p:nvPr/>
        </p:nvSpPr>
        <p:spPr>
          <a:xfrm>
            <a:off x="4820977" y="2494769"/>
            <a:ext cx="1025089" cy="461665"/>
          </a:xfrm>
          <a:prstGeom prst="rect">
            <a:avLst/>
          </a:prstGeom>
          <a:noFill/>
        </p:spPr>
        <p:txBody>
          <a:bodyPr wrap="none" rtlCol="0">
            <a:spAutoFit/>
          </a:bodyPr>
          <a:lstStyle/>
          <a:p>
            <a:r>
              <a:rPr lang="en-US" sz="2400" dirty="0" err="1">
                <a:solidFill>
                  <a:srgbClr val="FFC000"/>
                </a:solidFill>
              </a:rPr>
              <a:t>autour</a:t>
            </a:r>
            <a:endParaRPr lang="en-US" sz="2400" dirty="0">
              <a:solidFill>
                <a:srgbClr val="FFC000"/>
              </a:solidFill>
              <a:latin typeface="Candara"/>
              <a:cs typeface="Candara"/>
            </a:endParaRPr>
          </a:p>
        </p:txBody>
      </p:sp>
      <p:sp>
        <p:nvSpPr>
          <p:cNvPr id="113" name="TextBox 112"/>
          <p:cNvSpPr txBox="1"/>
          <p:nvPr/>
        </p:nvSpPr>
        <p:spPr>
          <a:xfrm>
            <a:off x="5786414" y="2484381"/>
            <a:ext cx="500458" cy="461665"/>
          </a:xfrm>
          <a:prstGeom prst="rect">
            <a:avLst/>
          </a:prstGeom>
          <a:noFill/>
        </p:spPr>
        <p:txBody>
          <a:bodyPr wrap="none" rtlCol="0">
            <a:spAutoFit/>
          </a:bodyPr>
          <a:lstStyle/>
          <a:p>
            <a:r>
              <a:rPr lang="en-US" sz="2400" dirty="0">
                <a:solidFill>
                  <a:srgbClr val="FFC000"/>
                </a:solidFill>
              </a:rPr>
              <a:t>de</a:t>
            </a:r>
            <a:endParaRPr lang="en-US" sz="2400" dirty="0">
              <a:solidFill>
                <a:srgbClr val="FFC000"/>
              </a:solidFill>
              <a:latin typeface="Candara"/>
              <a:cs typeface="Candara"/>
            </a:endParaRPr>
          </a:p>
        </p:txBody>
      </p:sp>
      <p:sp>
        <p:nvSpPr>
          <p:cNvPr id="114" name="TextBox 113"/>
          <p:cNvSpPr txBox="1"/>
          <p:nvPr/>
        </p:nvSpPr>
        <p:spPr>
          <a:xfrm>
            <a:off x="3584453" y="2515165"/>
            <a:ext cx="402674" cy="461665"/>
          </a:xfrm>
          <a:prstGeom prst="rect">
            <a:avLst/>
          </a:prstGeom>
          <a:noFill/>
        </p:spPr>
        <p:txBody>
          <a:bodyPr wrap="none" rtlCol="0">
            <a:spAutoFit/>
          </a:bodyPr>
          <a:lstStyle/>
          <a:p>
            <a:r>
              <a:rPr lang="en-US" sz="2400">
                <a:solidFill>
                  <a:srgbClr val="FFC000"/>
                </a:solidFill>
              </a:rPr>
              <a:t>la</a:t>
            </a:r>
            <a:endParaRPr lang="en-US" sz="2400" dirty="0">
              <a:solidFill>
                <a:srgbClr val="FFC000"/>
              </a:solidFill>
              <a:latin typeface="Candara"/>
              <a:cs typeface="Candara"/>
            </a:endParaRPr>
          </a:p>
        </p:txBody>
      </p:sp>
      <p:sp>
        <p:nvSpPr>
          <p:cNvPr id="115" name="TextBox 114"/>
          <p:cNvSpPr txBox="1"/>
          <p:nvPr/>
        </p:nvSpPr>
        <p:spPr>
          <a:xfrm>
            <a:off x="3995753" y="2499590"/>
            <a:ext cx="870495" cy="461665"/>
          </a:xfrm>
          <a:prstGeom prst="rect">
            <a:avLst/>
          </a:prstGeom>
          <a:noFill/>
        </p:spPr>
        <p:txBody>
          <a:bodyPr wrap="none" rtlCol="0">
            <a:spAutoFit/>
          </a:bodyPr>
          <a:lstStyle/>
          <a:p>
            <a:r>
              <a:rPr lang="en-US" sz="2400" dirty="0">
                <a:solidFill>
                  <a:srgbClr val="FFC000"/>
                </a:solidFill>
              </a:rPr>
              <a:t>Force</a:t>
            </a:r>
            <a:endParaRPr lang="en-US" sz="2400" dirty="0">
              <a:solidFill>
                <a:srgbClr val="FFC000"/>
              </a:solidFill>
              <a:latin typeface="Candara"/>
              <a:cs typeface="Candara"/>
            </a:endParaRPr>
          </a:p>
        </p:txBody>
      </p:sp>
      <p:sp>
        <p:nvSpPr>
          <p:cNvPr id="116" name="TextBox 115"/>
          <p:cNvSpPr txBox="1"/>
          <p:nvPr/>
        </p:nvSpPr>
        <p:spPr>
          <a:xfrm>
            <a:off x="6274417" y="2473548"/>
            <a:ext cx="765402" cy="461665"/>
          </a:xfrm>
          <a:prstGeom prst="rect">
            <a:avLst/>
          </a:prstGeom>
          <a:noFill/>
        </p:spPr>
        <p:txBody>
          <a:bodyPr wrap="none" rtlCol="0">
            <a:spAutoFit/>
          </a:bodyPr>
          <a:lstStyle/>
          <a:p>
            <a:r>
              <a:rPr lang="en-US" sz="2400" dirty="0" err="1">
                <a:solidFill>
                  <a:srgbClr val="FFC000"/>
                </a:solidFill>
              </a:rPr>
              <a:t>vous</a:t>
            </a:r>
            <a:endParaRPr lang="en-US" sz="2400" dirty="0">
              <a:solidFill>
                <a:srgbClr val="FFC000"/>
              </a:solidFill>
              <a:latin typeface="Candara"/>
              <a:cs typeface="Candara"/>
            </a:endParaRPr>
          </a:p>
        </p:txBody>
      </p:sp>
      <p:sp>
        <p:nvSpPr>
          <p:cNvPr id="117" name="TextBox 116"/>
          <p:cNvSpPr txBox="1"/>
          <p:nvPr/>
        </p:nvSpPr>
        <p:spPr>
          <a:xfrm>
            <a:off x="1551266" y="3130410"/>
            <a:ext cx="817853" cy="461665"/>
          </a:xfrm>
          <a:prstGeom prst="rect">
            <a:avLst/>
          </a:prstGeom>
          <a:noFill/>
        </p:spPr>
        <p:txBody>
          <a:bodyPr wrap="none" rtlCol="0">
            <a:spAutoFit/>
          </a:bodyPr>
          <a:lstStyle/>
          <a:p>
            <a:r>
              <a:rPr lang="hi-in" sz="2400" dirty="0" smtClean="0">
                <a:solidFill>
                  <a:srgbClr val="FFC000"/>
                </a:solidFill>
              </a:rPr>
              <a:t>अपने</a:t>
            </a:r>
            <a:endParaRPr lang="en-US" sz="2400" dirty="0">
              <a:solidFill>
                <a:srgbClr val="FFC000"/>
              </a:solidFill>
              <a:latin typeface="Candara"/>
              <a:cs typeface="Candara"/>
            </a:endParaRPr>
          </a:p>
        </p:txBody>
      </p:sp>
      <p:sp>
        <p:nvSpPr>
          <p:cNvPr id="118" name="TextBox 117"/>
          <p:cNvSpPr txBox="1"/>
          <p:nvPr/>
        </p:nvSpPr>
        <p:spPr>
          <a:xfrm>
            <a:off x="598007" y="3128609"/>
            <a:ext cx="1011815" cy="461665"/>
          </a:xfrm>
          <a:prstGeom prst="rect">
            <a:avLst/>
          </a:prstGeom>
          <a:noFill/>
        </p:spPr>
        <p:txBody>
          <a:bodyPr wrap="none" rtlCol="0">
            <a:spAutoFit/>
          </a:bodyPr>
          <a:lstStyle/>
          <a:p>
            <a:r>
              <a:rPr lang="hi-in" sz="2400" dirty="0">
                <a:solidFill>
                  <a:srgbClr val="FFC000"/>
                </a:solidFill>
              </a:rPr>
              <a:t>आपको</a:t>
            </a:r>
            <a:endParaRPr lang="en-US" sz="2400" dirty="0">
              <a:solidFill>
                <a:srgbClr val="FFC000"/>
              </a:solidFill>
              <a:latin typeface="Candara"/>
              <a:cs typeface="Candara"/>
            </a:endParaRPr>
          </a:p>
        </p:txBody>
      </p:sp>
      <p:sp>
        <p:nvSpPr>
          <p:cNvPr id="119" name="TextBox 118"/>
          <p:cNvSpPr txBox="1"/>
          <p:nvPr/>
        </p:nvSpPr>
        <p:spPr>
          <a:xfrm>
            <a:off x="2364247" y="3135183"/>
            <a:ext cx="1220206" cy="461665"/>
          </a:xfrm>
          <a:prstGeom prst="rect">
            <a:avLst/>
          </a:prstGeom>
          <a:noFill/>
        </p:spPr>
        <p:txBody>
          <a:bodyPr wrap="none" rtlCol="0">
            <a:spAutoFit/>
          </a:bodyPr>
          <a:lstStyle/>
          <a:p>
            <a:r>
              <a:rPr lang="hi-in" sz="2400" dirty="0">
                <a:solidFill>
                  <a:srgbClr val="FFC000"/>
                </a:solidFill>
              </a:rPr>
              <a:t>आसपास</a:t>
            </a:r>
            <a:endParaRPr lang="en-US" sz="2400" dirty="0">
              <a:solidFill>
                <a:srgbClr val="FFC000"/>
              </a:solidFill>
              <a:latin typeface="Candara"/>
              <a:cs typeface="Candara"/>
            </a:endParaRPr>
          </a:p>
        </p:txBody>
      </p:sp>
      <p:sp>
        <p:nvSpPr>
          <p:cNvPr id="120" name="TextBox 119"/>
          <p:cNvSpPr txBox="1"/>
          <p:nvPr/>
        </p:nvSpPr>
        <p:spPr>
          <a:xfrm>
            <a:off x="4845393" y="3123054"/>
            <a:ext cx="1026243" cy="461665"/>
          </a:xfrm>
          <a:prstGeom prst="rect">
            <a:avLst/>
          </a:prstGeom>
          <a:noFill/>
        </p:spPr>
        <p:txBody>
          <a:bodyPr wrap="none" rtlCol="0">
            <a:spAutoFit/>
          </a:bodyPr>
          <a:lstStyle/>
          <a:p>
            <a:r>
              <a:rPr lang="hi-in" sz="2400" dirty="0">
                <a:solidFill>
                  <a:srgbClr val="FFC000"/>
                </a:solidFill>
              </a:rPr>
              <a:t>महसूस</a:t>
            </a:r>
            <a:endParaRPr lang="en-US" sz="2400" dirty="0">
              <a:solidFill>
                <a:srgbClr val="FFC000"/>
              </a:solidFill>
              <a:latin typeface="Candara"/>
              <a:cs typeface="Candara"/>
            </a:endParaRPr>
          </a:p>
        </p:txBody>
      </p:sp>
      <p:sp>
        <p:nvSpPr>
          <p:cNvPr id="121" name="TextBox 120"/>
          <p:cNvSpPr txBox="1"/>
          <p:nvPr/>
        </p:nvSpPr>
        <p:spPr>
          <a:xfrm>
            <a:off x="5871259" y="3117713"/>
            <a:ext cx="857927" cy="461665"/>
          </a:xfrm>
          <a:prstGeom prst="rect">
            <a:avLst/>
          </a:prstGeom>
          <a:noFill/>
        </p:spPr>
        <p:txBody>
          <a:bodyPr wrap="none" rtlCol="0">
            <a:spAutoFit/>
          </a:bodyPr>
          <a:lstStyle/>
          <a:p>
            <a:r>
              <a:rPr lang="hi-in" sz="2400" dirty="0">
                <a:solidFill>
                  <a:srgbClr val="FFC000"/>
                </a:solidFill>
              </a:rPr>
              <a:t>करना</a:t>
            </a:r>
            <a:endParaRPr lang="en-US" sz="2400" dirty="0">
              <a:solidFill>
                <a:srgbClr val="FFC000"/>
              </a:solidFill>
              <a:latin typeface="Candara"/>
              <a:cs typeface="Candara"/>
            </a:endParaRPr>
          </a:p>
        </p:txBody>
      </p:sp>
      <p:sp>
        <p:nvSpPr>
          <p:cNvPr id="122" name="TextBox 121"/>
          <p:cNvSpPr txBox="1"/>
          <p:nvPr/>
        </p:nvSpPr>
        <p:spPr>
          <a:xfrm>
            <a:off x="3586196" y="3128610"/>
            <a:ext cx="729687" cy="461665"/>
          </a:xfrm>
          <a:prstGeom prst="rect">
            <a:avLst/>
          </a:prstGeom>
          <a:noFill/>
        </p:spPr>
        <p:txBody>
          <a:bodyPr wrap="none" rtlCol="0">
            <a:spAutoFit/>
          </a:bodyPr>
          <a:lstStyle/>
          <a:p>
            <a:r>
              <a:rPr lang="hi-in" sz="2400" dirty="0">
                <a:solidFill>
                  <a:srgbClr val="FFC000"/>
                </a:solidFill>
              </a:rPr>
              <a:t>फोर्स</a:t>
            </a:r>
            <a:endParaRPr lang="en-US" sz="2400" dirty="0">
              <a:solidFill>
                <a:srgbClr val="FFC000"/>
              </a:solidFill>
              <a:latin typeface="Candara"/>
              <a:cs typeface="Candara"/>
            </a:endParaRPr>
          </a:p>
        </p:txBody>
      </p:sp>
      <p:sp>
        <p:nvSpPr>
          <p:cNvPr id="123" name="TextBox 122"/>
          <p:cNvSpPr txBox="1"/>
          <p:nvPr/>
        </p:nvSpPr>
        <p:spPr>
          <a:xfrm>
            <a:off x="4319366" y="3128609"/>
            <a:ext cx="505267" cy="461665"/>
          </a:xfrm>
          <a:prstGeom prst="rect">
            <a:avLst/>
          </a:prstGeom>
          <a:noFill/>
        </p:spPr>
        <p:txBody>
          <a:bodyPr wrap="none" rtlCol="0">
            <a:spAutoFit/>
          </a:bodyPr>
          <a:lstStyle/>
          <a:p>
            <a:r>
              <a:rPr lang="hi-in" sz="2400">
                <a:solidFill>
                  <a:srgbClr val="FFC000"/>
                </a:solidFill>
              </a:rPr>
              <a:t>को</a:t>
            </a:r>
            <a:endParaRPr lang="en-US" sz="2400" dirty="0">
              <a:solidFill>
                <a:srgbClr val="FFC000"/>
              </a:solidFill>
              <a:latin typeface="Candara"/>
              <a:cs typeface="Candara"/>
            </a:endParaRPr>
          </a:p>
        </p:txBody>
      </p:sp>
      <p:sp>
        <p:nvSpPr>
          <p:cNvPr id="124" name="TextBox 123"/>
          <p:cNvSpPr txBox="1"/>
          <p:nvPr/>
        </p:nvSpPr>
        <p:spPr>
          <a:xfrm>
            <a:off x="6729186" y="3123054"/>
            <a:ext cx="930063" cy="461665"/>
          </a:xfrm>
          <a:prstGeom prst="rect">
            <a:avLst/>
          </a:prstGeom>
          <a:noFill/>
        </p:spPr>
        <p:txBody>
          <a:bodyPr wrap="none" rtlCol="0">
            <a:spAutoFit/>
          </a:bodyPr>
          <a:lstStyle/>
          <a:p>
            <a:r>
              <a:rPr lang="hi-in" sz="2400">
                <a:solidFill>
                  <a:srgbClr val="FFC000"/>
                </a:solidFill>
              </a:rPr>
              <a:t>चाहिए</a:t>
            </a:r>
            <a:endParaRPr lang="en-US" sz="2400" dirty="0">
              <a:solidFill>
                <a:srgbClr val="FFC000"/>
              </a:solidFill>
              <a:latin typeface="Candara"/>
              <a:cs typeface="Candara"/>
            </a:endParaRPr>
          </a:p>
        </p:txBody>
      </p:sp>
      <p:sp>
        <p:nvSpPr>
          <p:cNvPr id="125" name="TextBox 124"/>
          <p:cNvSpPr txBox="1"/>
          <p:nvPr/>
        </p:nvSpPr>
        <p:spPr>
          <a:xfrm>
            <a:off x="1413009" y="3781029"/>
            <a:ext cx="492443" cy="461665"/>
          </a:xfrm>
          <a:prstGeom prst="rect">
            <a:avLst/>
          </a:prstGeom>
          <a:noFill/>
        </p:spPr>
        <p:txBody>
          <a:bodyPr wrap="none" rtlCol="0">
            <a:spAutoFit/>
          </a:bodyPr>
          <a:lstStyle/>
          <a:p>
            <a:r>
              <a:rPr lang="ja-JP" altLang="en-US" sz="2400" dirty="0">
                <a:solidFill>
                  <a:srgbClr val="FFC000"/>
                </a:solidFill>
              </a:rPr>
              <a:t>は</a:t>
            </a:r>
            <a:endParaRPr lang="en-US" sz="2400" dirty="0">
              <a:solidFill>
                <a:srgbClr val="FFC000"/>
              </a:solidFill>
              <a:latin typeface="Candara"/>
              <a:cs typeface="Candara"/>
            </a:endParaRPr>
          </a:p>
        </p:txBody>
      </p:sp>
      <p:sp>
        <p:nvSpPr>
          <p:cNvPr id="126" name="TextBox 125"/>
          <p:cNvSpPr txBox="1"/>
          <p:nvPr/>
        </p:nvSpPr>
        <p:spPr>
          <a:xfrm>
            <a:off x="573961" y="3782465"/>
            <a:ext cx="1035861" cy="461665"/>
          </a:xfrm>
          <a:prstGeom prst="rect">
            <a:avLst/>
          </a:prstGeom>
          <a:noFill/>
        </p:spPr>
        <p:txBody>
          <a:bodyPr wrap="none" rtlCol="0">
            <a:spAutoFit/>
          </a:bodyPr>
          <a:lstStyle/>
          <a:p>
            <a:r>
              <a:rPr lang="ja-JP" altLang="en-US" sz="2400" dirty="0">
                <a:solidFill>
                  <a:srgbClr val="FFC000"/>
                </a:solidFill>
              </a:rPr>
              <a:t>あなた</a:t>
            </a:r>
            <a:endParaRPr lang="en-US" sz="2400" dirty="0">
              <a:solidFill>
                <a:srgbClr val="FFC000"/>
              </a:solidFill>
              <a:latin typeface="Candara"/>
              <a:cs typeface="Candara"/>
            </a:endParaRPr>
          </a:p>
        </p:txBody>
      </p:sp>
      <p:sp>
        <p:nvSpPr>
          <p:cNvPr id="127" name="TextBox 126"/>
          <p:cNvSpPr txBox="1"/>
          <p:nvPr/>
        </p:nvSpPr>
        <p:spPr>
          <a:xfrm>
            <a:off x="1735282" y="3779593"/>
            <a:ext cx="1035861" cy="461665"/>
          </a:xfrm>
          <a:prstGeom prst="rect">
            <a:avLst/>
          </a:prstGeom>
          <a:noFill/>
        </p:spPr>
        <p:txBody>
          <a:bodyPr wrap="none" rtlCol="0">
            <a:spAutoFit/>
          </a:bodyPr>
          <a:lstStyle/>
          <a:p>
            <a:r>
              <a:rPr lang="ja-JP" altLang="en-US" sz="2400" dirty="0">
                <a:solidFill>
                  <a:srgbClr val="FFC000"/>
                </a:solidFill>
              </a:rPr>
              <a:t>あなた</a:t>
            </a:r>
            <a:endParaRPr lang="en-US" sz="2400" dirty="0">
              <a:solidFill>
                <a:srgbClr val="FFC000"/>
              </a:solidFill>
              <a:latin typeface="Candara"/>
              <a:cs typeface="Candara"/>
            </a:endParaRPr>
          </a:p>
        </p:txBody>
      </p:sp>
      <p:sp>
        <p:nvSpPr>
          <p:cNvPr id="128" name="TextBox 127"/>
          <p:cNvSpPr txBox="1"/>
          <p:nvPr/>
        </p:nvSpPr>
        <p:spPr>
          <a:xfrm>
            <a:off x="4043529" y="3774788"/>
            <a:ext cx="990977" cy="461665"/>
          </a:xfrm>
          <a:prstGeom prst="rect">
            <a:avLst/>
          </a:prstGeom>
          <a:noFill/>
        </p:spPr>
        <p:txBody>
          <a:bodyPr wrap="none" rtlCol="0">
            <a:spAutoFit/>
          </a:bodyPr>
          <a:lstStyle/>
          <a:p>
            <a:r>
              <a:rPr lang="ja-JP" altLang="en-US" sz="2400" dirty="0">
                <a:solidFill>
                  <a:srgbClr val="FFC000"/>
                </a:solidFill>
              </a:rPr>
              <a:t>を感じ</a:t>
            </a:r>
            <a:endParaRPr lang="en-US" sz="2400" dirty="0">
              <a:solidFill>
                <a:srgbClr val="FFC000"/>
              </a:solidFill>
              <a:latin typeface="Candara"/>
              <a:cs typeface="Candara"/>
            </a:endParaRPr>
          </a:p>
        </p:txBody>
      </p:sp>
      <p:sp>
        <p:nvSpPr>
          <p:cNvPr id="129" name="TextBox 128"/>
          <p:cNvSpPr txBox="1"/>
          <p:nvPr/>
        </p:nvSpPr>
        <p:spPr>
          <a:xfrm>
            <a:off x="4865055" y="3755826"/>
            <a:ext cx="1061509" cy="461665"/>
          </a:xfrm>
          <a:prstGeom prst="rect">
            <a:avLst/>
          </a:prstGeom>
          <a:noFill/>
        </p:spPr>
        <p:txBody>
          <a:bodyPr wrap="none" rtlCol="0">
            <a:spAutoFit/>
          </a:bodyPr>
          <a:lstStyle/>
          <a:p>
            <a:r>
              <a:rPr lang="ja-JP" altLang="en-US" sz="2400" dirty="0">
                <a:solidFill>
                  <a:srgbClr val="FFC000"/>
                </a:solidFill>
              </a:rPr>
              <a:t>なけれ</a:t>
            </a:r>
            <a:endParaRPr lang="en-US" sz="2400" dirty="0">
              <a:solidFill>
                <a:srgbClr val="FFC000"/>
              </a:solidFill>
              <a:latin typeface="Candara"/>
              <a:cs typeface="Candara"/>
            </a:endParaRPr>
          </a:p>
        </p:txBody>
      </p:sp>
      <p:sp>
        <p:nvSpPr>
          <p:cNvPr id="130" name="TextBox 129"/>
          <p:cNvSpPr txBox="1"/>
          <p:nvPr/>
        </p:nvSpPr>
        <p:spPr>
          <a:xfrm>
            <a:off x="2591966" y="3787542"/>
            <a:ext cx="1337226" cy="461665"/>
          </a:xfrm>
          <a:prstGeom prst="rect">
            <a:avLst/>
          </a:prstGeom>
          <a:noFill/>
        </p:spPr>
        <p:txBody>
          <a:bodyPr wrap="none" rtlCol="0">
            <a:spAutoFit/>
          </a:bodyPr>
          <a:lstStyle/>
          <a:p>
            <a:r>
              <a:rPr lang="ja-JP" altLang="en-US" sz="2400" dirty="0">
                <a:solidFill>
                  <a:srgbClr val="FFC000"/>
                </a:solidFill>
              </a:rPr>
              <a:t>の周りの</a:t>
            </a:r>
            <a:endParaRPr lang="en-US" sz="2400" dirty="0">
              <a:solidFill>
                <a:srgbClr val="FFC000"/>
              </a:solidFill>
              <a:latin typeface="Candara"/>
              <a:cs typeface="Candara"/>
            </a:endParaRPr>
          </a:p>
        </p:txBody>
      </p:sp>
      <p:sp>
        <p:nvSpPr>
          <p:cNvPr id="131" name="TextBox 130"/>
          <p:cNvSpPr txBox="1"/>
          <p:nvPr/>
        </p:nvSpPr>
        <p:spPr>
          <a:xfrm>
            <a:off x="3731929" y="3771967"/>
            <a:ext cx="492443" cy="461665"/>
          </a:xfrm>
          <a:prstGeom prst="rect">
            <a:avLst/>
          </a:prstGeom>
          <a:noFill/>
        </p:spPr>
        <p:txBody>
          <a:bodyPr wrap="none" rtlCol="0">
            <a:spAutoFit/>
          </a:bodyPr>
          <a:lstStyle/>
          <a:p>
            <a:r>
              <a:rPr lang="ja-JP" altLang="en-US" sz="2400" dirty="0">
                <a:solidFill>
                  <a:srgbClr val="FFC000"/>
                </a:solidFill>
              </a:rPr>
              <a:t>力</a:t>
            </a:r>
            <a:endParaRPr lang="en-US" sz="2400" dirty="0">
              <a:solidFill>
                <a:srgbClr val="FFC000"/>
              </a:solidFill>
              <a:latin typeface="Candara"/>
              <a:cs typeface="Candara"/>
            </a:endParaRPr>
          </a:p>
        </p:txBody>
      </p:sp>
      <p:sp>
        <p:nvSpPr>
          <p:cNvPr id="132" name="TextBox 131"/>
          <p:cNvSpPr txBox="1"/>
          <p:nvPr/>
        </p:nvSpPr>
        <p:spPr>
          <a:xfrm>
            <a:off x="5718399" y="3766836"/>
            <a:ext cx="1877437" cy="461665"/>
          </a:xfrm>
          <a:prstGeom prst="rect">
            <a:avLst/>
          </a:prstGeom>
          <a:noFill/>
        </p:spPr>
        <p:txBody>
          <a:bodyPr wrap="none" rtlCol="0">
            <a:spAutoFit/>
          </a:bodyPr>
          <a:lstStyle/>
          <a:p>
            <a:r>
              <a:rPr lang="ja-JP" altLang="en-US" sz="2400" dirty="0">
                <a:solidFill>
                  <a:srgbClr val="FFC000"/>
                </a:solidFill>
              </a:rPr>
              <a:t>ばなりません</a:t>
            </a:r>
            <a:endParaRPr lang="en-US" sz="2400" dirty="0">
              <a:solidFill>
                <a:srgbClr val="FFC000"/>
              </a:solidFill>
              <a:latin typeface="Candara"/>
              <a:cs typeface="Candara"/>
            </a:endParaRPr>
          </a:p>
        </p:txBody>
      </p:sp>
      <p:sp>
        <p:nvSpPr>
          <p:cNvPr id="133" name="TextBox 132"/>
          <p:cNvSpPr txBox="1"/>
          <p:nvPr/>
        </p:nvSpPr>
        <p:spPr>
          <a:xfrm>
            <a:off x="1619606" y="4394421"/>
            <a:ext cx="1034257" cy="461665"/>
          </a:xfrm>
          <a:prstGeom prst="rect">
            <a:avLst/>
          </a:prstGeom>
          <a:noFill/>
        </p:spPr>
        <p:txBody>
          <a:bodyPr wrap="none" rtlCol="0">
            <a:spAutoFit/>
          </a:bodyPr>
          <a:lstStyle/>
          <a:p>
            <a:r>
              <a:rPr lang="ka-GE" sz="2400" dirty="0">
                <a:solidFill>
                  <a:srgbClr val="FFC000"/>
                </a:solidFill>
              </a:rPr>
              <a:t>უნდა</a:t>
            </a:r>
            <a:endParaRPr lang="en-US" sz="2400" dirty="0">
              <a:solidFill>
                <a:srgbClr val="FFC000"/>
              </a:solidFill>
              <a:latin typeface="Candara"/>
              <a:cs typeface="Candara"/>
            </a:endParaRPr>
          </a:p>
        </p:txBody>
      </p:sp>
      <p:sp>
        <p:nvSpPr>
          <p:cNvPr id="134" name="TextBox 133"/>
          <p:cNvSpPr txBox="1"/>
          <p:nvPr/>
        </p:nvSpPr>
        <p:spPr>
          <a:xfrm>
            <a:off x="575854" y="4403389"/>
            <a:ext cx="1117614" cy="461665"/>
          </a:xfrm>
          <a:prstGeom prst="rect">
            <a:avLst/>
          </a:prstGeom>
          <a:noFill/>
        </p:spPr>
        <p:txBody>
          <a:bodyPr wrap="none" rtlCol="0">
            <a:spAutoFit/>
          </a:bodyPr>
          <a:lstStyle/>
          <a:p>
            <a:r>
              <a:rPr lang="ka-GE" sz="2400" dirty="0">
                <a:solidFill>
                  <a:srgbClr val="FFC000"/>
                </a:solidFill>
              </a:rPr>
              <a:t>თქვენ</a:t>
            </a:r>
            <a:endParaRPr lang="en-US" sz="2400" dirty="0">
              <a:solidFill>
                <a:srgbClr val="FFC000"/>
              </a:solidFill>
              <a:latin typeface="Candara"/>
              <a:cs typeface="Candara"/>
            </a:endParaRPr>
          </a:p>
        </p:txBody>
      </p:sp>
      <p:sp>
        <p:nvSpPr>
          <p:cNvPr id="135" name="TextBox 134"/>
          <p:cNvSpPr txBox="1"/>
          <p:nvPr/>
        </p:nvSpPr>
        <p:spPr>
          <a:xfrm>
            <a:off x="2557177" y="4394421"/>
            <a:ext cx="1678665" cy="461665"/>
          </a:xfrm>
          <a:prstGeom prst="rect">
            <a:avLst/>
          </a:prstGeom>
          <a:noFill/>
        </p:spPr>
        <p:txBody>
          <a:bodyPr wrap="none" rtlCol="0">
            <a:spAutoFit/>
          </a:bodyPr>
          <a:lstStyle/>
          <a:p>
            <a:r>
              <a:rPr lang="ka-GE" sz="2400" dirty="0">
                <a:solidFill>
                  <a:srgbClr val="FFC000"/>
                </a:solidFill>
              </a:rPr>
              <a:t>იგრძნოთ</a:t>
            </a:r>
            <a:endParaRPr lang="en-US" sz="2400" dirty="0">
              <a:solidFill>
                <a:srgbClr val="FFC000"/>
              </a:solidFill>
              <a:latin typeface="Candara"/>
              <a:cs typeface="Candara"/>
            </a:endParaRPr>
          </a:p>
        </p:txBody>
      </p:sp>
      <p:sp>
        <p:nvSpPr>
          <p:cNvPr id="138" name="TextBox 137"/>
          <p:cNvSpPr txBox="1"/>
          <p:nvPr/>
        </p:nvSpPr>
        <p:spPr>
          <a:xfrm>
            <a:off x="4093292" y="4386812"/>
            <a:ext cx="987771" cy="461665"/>
          </a:xfrm>
          <a:prstGeom prst="rect">
            <a:avLst/>
          </a:prstGeom>
          <a:noFill/>
        </p:spPr>
        <p:txBody>
          <a:bodyPr wrap="none" rtlCol="0">
            <a:spAutoFit/>
          </a:bodyPr>
          <a:lstStyle/>
          <a:p>
            <a:r>
              <a:rPr lang="ka-GE" sz="2400" dirty="0">
                <a:solidFill>
                  <a:srgbClr val="FFC000"/>
                </a:solidFill>
              </a:rPr>
              <a:t>ძალა</a:t>
            </a:r>
            <a:endParaRPr lang="en-US" sz="2400" dirty="0">
              <a:solidFill>
                <a:srgbClr val="FFC000"/>
              </a:solidFill>
              <a:latin typeface="Candara"/>
              <a:cs typeface="Candara"/>
            </a:endParaRPr>
          </a:p>
        </p:txBody>
      </p:sp>
      <p:sp>
        <p:nvSpPr>
          <p:cNvPr id="139" name="TextBox 138"/>
          <p:cNvSpPr txBox="1"/>
          <p:nvPr/>
        </p:nvSpPr>
        <p:spPr>
          <a:xfrm>
            <a:off x="4995597" y="4375381"/>
            <a:ext cx="1680268" cy="461665"/>
          </a:xfrm>
          <a:prstGeom prst="rect">
            <a:avLst/>
          </a:prstGeom>
          <a:noFill/>
        </p:spPr>
        <p:txBody>
          <a:bodyPr wrap="none" rtlCol="0">
            <a:spAutoFit/>
          </a:bodyPr>
          <a:lstStyle/>
          <a:p>
            <a:r>
              <a:rPr lang="ka-GE" sz="2400" dirty="0">
                <a:solidFill>
                  <a:srgbClr val="FFC000"/>
                </a:solidFill>
              </a:rPr>
              <a:t>ირგვლივ</a:t>
            </a:r>
            <a:endParaRPr lang="en-US" sz="2400" dirty="0">
              <a:solidFill>
                <a:srgbClr val="FFC000"/>
              </a:solidFill>
              <a:latin typeface="Candara"/>
              <a:cs typeface="Candara"/>
            </a:endParaRPr>
          </a:p>
        </p:txBody>
      </p:sp>
      <p:sp>
        <p:nvSpPr>
          <p:cNvPr id="141" name="TextBox 140"/>
          <p:cNvSpPr txBox="1"/>
          <p:nvPr/>
        </p:nvSpPr>
        <p:spPr>
          <a:xfrm>
            <a:off x="1248878" y="4972739"/>
            <a:ext cx="617798" cy="461665"/>
          </a:xfrm>
          <a:prstGeom prst="rect">
            <a:avLst/>
          </a:prstGeom>
          <a:noFill/>
        </p:spPr>
        <p:txBody>
          <a:bodyPr wrap="none" rtlCol="0">
            <a:spAutoFit/>
          </a:bodyPr>
          <a:lstStyle/>
          <a:p>
            <a:r>
              <a:rPr lang="en-US" sz="2400" dirty="0" err="1">
                <a:solidFill>
                  <a:srgbClr val="FFC000"/>
                </a:solidFill>
              </a:rPr>
              <a:t>ave</a:t>
            </a:r>
            <a:endParaRPr lang="en-US" sz="2400" dirty="0">
              <a:solidFill>
                <a:srgbClr val="FFC000"/>
              </a:solidFill>
              <a:latin typeface="Candara"/>
              <a:cs typeface="Candara"/>
            </a:endParaRPr>
          </a:p>
        </p:txBody>
      </p:sp>
      <p:sp>
        <p:nvSpPr>
          <p:cNvPr id="142" name="TextBox 141"/>
          <p:cNvSpPr txBox="1"/>
          <p:nvPr/>
        </p:nvSpPr>
        <p:spPr>
          <a:xfrm>
            <a:off x="603221" y="4965961"/>
            <a:ext cx="490840" cy="461665"/>
          </a:xfrm>
          <a:prstGeom prst="rect">
            <a:avLst/>
          </a:prstGeom>
          <a:noFill/>
        </p:spPr>
        <p:txBody>
          <a:bodyPr wrap="none" rtlCol="0">
            <a:spAutoFit/>
          </a:bodyPr>
          <a:lstStyle/>
          <a:p>
            <a:r>
              <a:rPr lang="en-US" sz="2400" dirty="0" err="1">
                <a:solidFill>
                  <a:srgbClr val="FFC000"/>
                </a:solidFill>
              </a:rPr>
              <a:t>jin</a:t>
            </a:r>
            <a:endParaRPr lang="en-US" sz="2400" dirty="0">
              <a:solidFill>
                <a:srgbClr val="FFC000"/>
              </a:solidFill>
              <a:latin typeface="Candara"/>
              <a:cs typeface="Candara"/>
            </a:endParaRPr>
          </a:p>
        </p:txBody>
      </p:sp>
      <p:sp>
        <p:nvSpPr>
          <p:cNvPr id="143" name="TextBox 142"/>
          <p:cNvSpPr txBox="1"/>
          <p:nvPr/>
        </p:nvSpPr>
        <p:spPr>
          <a:xfrm>
            <a:off x="1888169" y="4961470"/>
            <a:ext cx="881716" cy="461665"/>
          </a:xfrm>
          <a:prstGeom prst="rect">
            <a:avLst/>
          </a:prstGeom>
          <a:noFill/>
        </p:spPr>
        <p:txBody>
          <a:bodyPr wrap="none" rtlCol="0">
            <a:spAutoFit/>
          </a:bodyPr>
          <a:lstStyle/>
          <a:p>
            <a:r>
              <a:rPr lang="en-US" sz="2400" dirty="0" err="1">
                <a:solidFill>
                  <a:srgbClr val="FFC000"/>
                </a:solidFill>
              </a:rPr>
              <a:t>sekke</a:t>
            </a:r>
            <a:endParaRPr lang="en-US" sz="2400" dirty="0">
              <a:solidFill>
                <a:srgbClr val="FFC000"/>
              </a:solidFill>
              <a:latin typeface="Candara"/>
              <a:cs typeface="Candara"/>
            </a:endParaRPr>
          </a:p>
        </p:txBody>
      </p:sp>
      <p:sp>
        <p:nvSpPr>
          <p:cNvPr id="144" name="TextBox 143"/>
          <p:cNvSpPr txBox="1"/>
          <p:nvPr/>
        </p:nvSpPr>
        <p:spPr>
          <a:xfrm>
            <a:off x="4598635" y="4958036"/>
            <a:ext cx="1594347" cy="461665"/>
          </a:xfrm>
          <a:prstGeom prst="rect">
            <a:avLst/>
          </a:prstGeom>
          <a:noFill/>
        </p:spPr>
        <p:txBody>
          <a:bodyPr wrap="none" rtlCol="0">
            <a:spAutoFit/>
          </a:bodyPr>
          <a:lstStyle/>
          <a:p>
            <a:r>
              <a:rPr lang="en-US" sz="2400" dirty="0" err="1">
                <a:solidFill>
                  <a:srgbClr val="FFC000"/>
                </a:solidFill>
              </a:rPr>
              <a:t>m'orvikoon</a:t>
            </a:r>
            <a:endParaRPr lang="en-US" sz="2400" dirty="0">
              <a:solidFill>
                <a:srgbClr val="FFC000"/>
              </a:solidFill>
              <a:latin typeface="Candara"/>
              <a:cs typeface="Candara"/>
            </a:endParaRPr>
          </a:p>
        </p:txBody>
      </p:sp>
      <p:sp>
        <p:nvSpPr>
          <p:cNvPr id="146" name="TextBox 145"/>
          <p:cNvSpPr txBox="1"/>
          <p:nvPr/>
        </p:nvSpPr>
        <p:spPr>
          <a:xfrm>
            <a:off x="2751430" y="4958335"/>
            <a:ext cx="1037913" cy="461665"/>
          </a:xfrm>
          <a:prstGeom prst="rect">
            <a:avLst/>
          </a:prstGeom>
          <a:noFill/>
        </p:spPr>
        <p:txBody>
          <a:bodyPr wrap="none" rtlCol="0">
            <a:spAutoFit/>
          </a:bodyPr>
          <a:lstStyle/>
          <a:p>
            <a:r>
              <a:rPr lang="en-US" sz="2400" dirty="0" err="1">
                <a:solidFill>
                  <a:srgbClr val="FFC000"/>
                </a:solidFill>
              </a:rPr>
              <a:t>verven</a:t>
            </a:r>
            <a:endParaRPr lang="en-US" sz="2400" dirty="0">
              <a:solidFill>
                <a:srgbClr val="FFC000"/>
              </a:solidFill>
              <a:latin typeface="Candara"/>
              <a:cs typeface="Candara"/>
            </a:endParaRPr>
          </a:p>
        </p:txBody>
      </p:sp>
      <p:sp>
        <p:nvSpPr>
          <p:cNvPr id="147" name="TextBox 146"/>
          <p:cNvSpPr txBox="1"/>
          <p:nvPr/>
        </p:nvSpPr>
        <p:spPr>
          <a:xfrm>
            <a:off x="3821037" y="4961469"/>
            <a:ext cx="726481" cy="461665"/>
          </a:xfrm>
          <a:prstGeom prst="rect">
            <a:avLst/>
          </a:prstGeom>
          <a:noFill/>
        </p:spPr>
        <p:txBody>
          <a:bodyPr wrap="none" rtlCol="0">
            <a:spAutoFit/>
          </a:bodyPr>
          <a:lstStyle/>
          <a:p>
            <a:r>
              <a:rPr lang="en-US" sz="2400" dirty="0" err="1">
                <a:solidFill>
                  <a:srgbClr val="FFC000"/>
                </a:solidFill>
              </a:rPr>
              <a:t>anni</a:t>
            </a:r>
            <a:endParaRPr lang="en-US" sz="2400" dirty="0">
              <a:solidFill>
                <a:srgbClr val="FFC000"/>
              </a:solidFill>
              <a:latin typeface="Candara"/>
              <a:cs typeface="Candara"/>
            </a:endParaRPr>
          </a:p>
        </p:txBody>
      </p:sp>
    </p:spTree>
    <p:extLst>
      <p:ext uri="{BB962C8B-B14F-4D97-AF65-F5344CB8AC3E}">
        <p14:creationId xmlns:p14="http://schemas.microsoft.com/office/powerpoint/2010/main" val="1542439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Delexicalization</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26</a:t>
            </a:fld>
            <a:endParaRPr lang="en-US"/>
          </a:p>
        </p:txBody>
      </p:sp>
      <p:pic>
        <p:nvPicPr>
          <p:cNvPr id="16" name="Picture 15" descr="jhu-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8671"/>
            <a:ext cx="2769885" cy="477903"/>
          </a:xfrm>
          <a:prstGeom prst="rect">
            <a:avLst/>
          </a:prstGeom>
        </p:spPr>
      </p:pic>
      <p:pic>
        <p:nvPicPr>
          <p:cNvPr id="9" name="Picture 8"/>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25125" y="5669643"/>
            <a:ext cx="975360" cy="499872"/>
          </a:xfrm>
          <a:prstGeom prst="rect">
            <a:avLst/>
          </a:prstGeom>
        </p:spPr>
      </p:pic>
      <p:pic>
        <p:nvPicPr>
          <p:cNvPr id="10" name="Picture 9"/>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925157" y="5678648"/>
            <a:ext cx="280416" cy="499872"/>
          </a:xfrm>
          <a:prstGeom prst="rect">
            <a:avLst/>
          </a:prstGeom>
        </p:spPr>
      </p:pic>
      <p:pic>
        <p:nvPicPr>
          <p:cNvPr id="11" name="Picture 10"/>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435745" y="5678648"/>
            <a:ext cx="1213104" cy="499872"/>
          </a:xfrm>
          <a:prstGeom prst="rect">
            <a:avLst/>
          </a:prstGeom>
        </p:spPr>
      </p:pic>
      <p:pic>
        <p:nvPicPr>
          <p:cNvPr id="12" name="Picture 11"/>
          <p:cNvPicPr>
            <a:picLocks noChangeAspect="1"/>
          </p:cNvPicPr>
          <p:nvPr/>
        </p:nvPicPr>
        <p:blipFill>
          <a:blip r:embed="rId7">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888457" y="5669643"/>
            <a:ext cx="542544" cy="499872"/>
          </a:xfrm>
          <a:prstGeom prst="rect">
            <a:avLst/>
          </a:prstGeom>
        </p:spPr>
      </p:pic>
      <p:pic>
        <p:nvPicPr>
          <p:cNvPr id="13" name="Picture 12"/>
          <p:cNvPicPr>
            <a:picLocks noChangeAspect="1"/>
          </p:cNvPicPr>
          <p:nvPr/>
        </p:nvPicPr>
        <p:blipFill>
          <a:blip r:embed="rId8">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679557" y="5662384"/>
            <a:ext cx="987552" cy="499872"/>
          </a:xfrm>
          <a:prstGeom prst="rect">
            <a:avLst/>
          </a:prstGeom>
        </p:spPr>
      </p:pic>
      <p:pic>
        <p:nvPicPr>
          <p:cNvPr id="14" name="Picture 13"/>
          <p:cNvPicPr>
            <a:picLocks noChangeAspect="1"/>
          </p:cNvPicPr>
          <p:nvPr/>
        </p:nvPicPr>
        <p:blipFill>
          <a:blip r:embed="rId9">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924677" y="5655286"/>
            <a:ext cx="804672" cy="499872"/>
          </a:xfrm>
          <a:prstGeom prst="rect">
            <a:avLst/>
          </a:prstGeom>
        </p:spPr>
      </p:pic>
      <p:pic>
        <p:nvPicPr>
          <p:cNvPr id="15" name="Picture 14"/>
          <p:cNvPicPr>
            <a:picLocks noChangeAspect="1"/>
          </p:cNvPicPr>
          <p:nvPr/>
        </p:nvPicPr>
        <p:blipFill>
          <a:blip r:embed="rId10">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881996" y="5677368"/>
            <a:ext cx="792480" cy="499872"/>
          </a:xfrm>
          <a:prstGeom prst="rect">
            <a:avLst/>
          </a:prstGeom>
        </p:spPr>
      </p:pic>
      <p:sp>
        <p:nvSpPr>
          <p:cNvPr id="27" name="TextBox 26"/>
          <p:cNvSpPr txBox="1"/>
          <p:nvPr/>
        </p:nvSpPr>
        <p:spPr>
          <a:xfrm>
            <a:off x="1310467" y="1291938"/>
            <a:ext cx="840945" cy="461665"/>
          </a:xfrm>
          <a:prstGeom prst="rect">
            <a:avLst/>
          </a:prstGeom>
          <a:noFill/>
        </p:spPr>
        <p:txBody>
          <a:bodyPr wrap="none" rtlCol="0">
            <a:spAutoFit/>
          </a:bodyPr>
          <a:lstStyle/>
          <a:p>
            <a:r>
              <a:rPr lang="en-US" sz="2400" dirty="0">
                <a:solidFill>
                  <a:srgbClr val="FFC000"/>
                </a:solidFill>
                <a:latin typeface="Candara"/>
                <a:cs typeface="Candara"/>
              </a:rPr>
              <a:t>must</a:t>
            </a:r>
          </a:p>
        </p:txBody>
      </p:sp>
      <p:sp>
        <p:nvSpPr>
          <p:cNvPr id="28" name="TextBox 27"/>
          <p:cNvSpPr txBox="1"/>
          <p:nvPr/>
        </p:nvSpPr>
        <p:spPr>
          <a:xfrm>
            <a:off x="598007" y="1282762"/>
            <a:ext cx="749949" cy="461665"/>
          </a:xfrm>
          <a:prstGeom prst="rect">
            <a:avLst/>
          </a:prstGeom>
          <a:noFill/>
        </p:spPr>
        <p:txBody>
          <a:bodyPr wrap="none" rtlCol="0">
            <a:spAutoFit/>
          </a:bodyPr>
          <a:lstStyle/>
          <a:p>
            <a:r>
              <a:rPr lang="en-US" sz="2400" dirty="0">
                <a:solidFill>
                  <a:srgbClr val="FFC000"/>
                </a:solidFill>
                <a:latin typeface="Candara"/>
                <a:cs typeface="Candara"/>
              </a:rPr>
              <a:t>You </a:t>
            </a:r>
          </a:p>
        </p:txBody>
      </p:sp>
      <p:sp>
        <p:nvSpPr>
          <p:cNvPr id="29" name="TextBox 28"/>
          <p:cNvSpPr txBox="1"/>
          <p:nvPr/>
        </p:nvSpPr>
        <p:spPr>
          <a:xfrm>
            <a:off x="2113778" y="1296102"/>
            <a:ext cx="675335" cy="461665"/>
          </a:xfrm>
          <a:prstGeom prst="rect">
            <a:avLst/>
          </a:prstGeom>
          <a:noFill/>
        </p:spPr>
        <p:txBody>
          <a:bodyPr wrap="none" rtlCol="0">
            <a:spAutoFit/>
          </a:bodyPr>
          <a:lstStyle/>
          <a:p>
            <a:r>
              <a:rPr lang="en-US" sz="2400" dirty="0">
                <a:solidFill>
                  <a:srgbClr val="FFC000"/>
                </a:solidFill>
                <a:latin typeface="Candara"/>
                <a:cs typeface="Candara"/>
              </a:rPr>
              <a:t>feel</a:t>
            </a:r>
          </a:p>
        </p:txBody>
      </p:sp>
      <p:sp>
        <p:nvSpPr>
          <p:cNvPr id="30" name="TextBox 29"/>
          <p:cNvSpPr txBox="1"/>
          <p:nvPr/>
        </p:nvSpPr>
        <p:spPr>
          <a:xfrm>
            <a:off x="4224884" y="1291034"/>
            <a:ext cx="1117614" cy="461665"/>
          </a:xfrm>
          <a:prstGeom prst="rect">
            <a:avLst/>
          </a:prstGeom>
          <a:noFill/>
        </p:spPr>
        <p:txBody>
          <a:bodyPr wrap="none" rtlCol="0">
            <a:spAutoFit/>
          </a:bodyPr>
          <a:lstStyle/>
          <a:p>
            <a:r>
              <a:rPr lang="en-US" sz="2400" dirty="0">
                <a:solidFill>
                  <a:srgbClr val="FFC000"/>
                </a:solidFill>
                <a:latin typeface="Candara"/>
                <a:cs typeface="Candara"/>
              </a:rPr>
              <a:t>around</a:t>
            </a:r>
          </a:p>
        </p:txBody>
      </p:sp>
      <p:sp>
        <p:nvSpPr>
          <p:cNvPr id="31" name="TextBox 30"/>
          <p:cNvSpPr txBox="1"/>
          <p:nvPr/>
        </p:nvSpPr>
        <p:spPr>
          <a:xfrm>
            <a:off x="5393749" y="1262981"/>
            <a:ext cx="731290" cy="461665"/>
          </a:xfrm>
          <a:prstGeom prst="rect">
            <a:avLst/>
          </a:prstGeom>
          <a:noFill/>
        </p:spPr>
        <p:txBody>
          <a:bodyPr wrap="none" rtlCol="0">
            <a:spAutoFit/>
          </a:bodyPr>
          <a:lstStyle/>
          <a:p>
            <a:r>
              <a:rPr lang="en-US" sz="2400" dirty="0">
                <a:solidFill>
                  <a:srgbClr val="FFC000"/>
                </a:solidFill>
                <a:latin typeface="Candara"/>
                <a:cs typeface="Candara"/>
              </a:rPr>
              <a:t>you </a:t>
            </a:r>
          </a:p>
        </p:txBody>
      </p:sp>
      <p:sp>
        <p:nvSpPr>
          <p:cNvPr id="32" name="TextBox 31"/>
          <p:cNvSpPr txBox="1"/>
          <p:nvPr/>
        </p:nvSpPr>
        <p:spPr>
          <a:xfrm>
            <a:off x="2729137" y="1283957"/>
            <a:ext cx="619731" cy="461665"/>
          </a:xfrm>
          <a:prstGeom prst="rect">
            <a:avLst/>
          </a:prstGeom>
          <a:noFill/>
        </p:spPr>
        <p:txBody>
          <a:bodyPr wrap="none" rtlCol="0">
            <a:spAutoFit/>
          </a:bodyPr>
          <a:lstStyle/>
          <a:p>
            <a:r>
              <a:rPr lang="en-US" sz="2400" dirty="0">
                <a:solidFill>
                  <a:srgbClr val="FFC000"/>
                </a:solidFill>
                <a:latin typeface="Candara"/>
                <a:cs typeface="Candara"/>
              </a:rPr>
              <a:t>the</a:t>
            </a:r>
          </a:p>
        </p:txBody>
      </p:sp>
      <p:sp>
        <p:nvSpPr>
          <p:cNvPr id="33" name="TextBox 32"/>
          <p:cNvSpPr txBox="1"/>
          <p:nvPr/>
        </p:nvSpPr>
        <p:spPr>
          <a:xfrm>
            <a:off x="3298433" y="1294156"/>
            <a:ext cx="913231" cy="461665"/>
          </a:xfrm>
          <a:prstGeom prst="rect">
            <a:avLst/>
          </a:prstGeom>
          <a:noFill/>
        </p:spPr>
        <p:txBody>
          <a:bodyPr wrap="none" rtlCol="0">
            <a:spAutoFit/>
          </a:bodyPr>
          <a:lstStyle/>
          <a:p>
            <a:r>
              <a:rPr lang="en-US" sz="2400" dirty="0">
                <a:solidFill>
                  <a:srgbClr val="FFC000"/>
                </a:solidFill>
                <a:latin typeface="Candara"/>
                <a:cs typeface="Candara"/>
              </a:rPr>
              <a:t>Force</a:t>
            </a:r>
          </a:p>
        </p:txBody>
      </p:sp>
      <p:sp>
        <p:nvSpPr>
          <p:cNvPr id="51" name="TextBox 50"/>
          <p:cNvSpPr txBox="1"/>
          <p:nvPr/>
        </p:nvSpPr>
        <p:spPr>
          <a:xfrm>
            <a:off x="1323364" y="1907388"/>
            <a:ext cx="800219" cy="461665"/>
          </a:xfrm>
          <a:prstGeom prst="rect">
            <a:avLst/>
          </a:prstGeom>
          <a:noFill/>
        </p:spPr>
        <p:txBody>
          <a:bodyPr wrap="none" rtlCol="0">
            <a:spAutoFit/>
          </a:bodyPr>
          <a:lstStyle/>
          <a:p>
            <a:r>
              <a:rPr lang="zh-CN" altLang="en-US" sz="2400" dirty="0">
                <a:solidFill>
                  <a:srgbClr val="FFC000"/>
                </a:solidFill>
              </a:rPr>
              <a:t>必须</a:t>
            </a:r>
            <a:endParaRPr lang="en-US" sz="2400" dirty="0">
              <a:solidFill>
                <a:srgbClr val="FFC000"/>
              </a:solidFill>
              <a:latin typeface="Candara"/>
              <a:cs typeface="Candara"/>
            </a:endParaRPr>
          </a:p>
        </p:txBody>
      </p:sp>
      <p:sp>
        <p:nvSpPr>
          <p:cNvPr id="52" name="TextBox 51"/>
          <p:cNvSpPr txBox="1"/>
          <p:nvPr/>
        </p:nvSpPr>
        <p:spPr>
          <a:xfrm>
            <a:off x="588305" y="1905674"/>
            <a:ext cx="492443" cy="461665"/>
          </a:xfrm>
          <a:prstGeom prst="rect">
            <a:avLst/>
          </a:prstGeom>
          <a:noFill/>
        </p:spPr>
        <p:txBody>
          <a:bodyPr wrap="none" rtlCol="0">
            <a:spAutoFit/>
          </a:bodyPr>
          <a:lstStyle/>
          <a:p>
            <a:r>
              <a:rPr lang="zh-CN" altLang="en-US" sz="2400" dirty="0">
                <a:solidFill>
                  <a:srgbClr val="FFC000"/>
                </a:solidFill>
              </a:rPr>
              <a:t>你</a:t>
            </a:r>
            <a:endParaRPr lang="en-US" sz="2400" dirty="0">
              <a:solidFill>
                <a:srgbClr val="FFC000"/>
              </a:solidFill>
              <a:latin typeface="Candara"/>
              <a:cs typeface="Candara"/>
            </a:endParaRPr>
          </a:p>
        </p:txBody>
      </p:sp>
      <p:sp>
        <p:nvSpPr>
          <p:cNvPr id="53" name="TextBox 52"/>
          <p:cNvSpPr txBox="1"/>
          <p:nvPr/>
        </p:nvSpPr>
        <p:spPr>
          <a:xfrm>
            <a:off x="2010352" y="1903224"/>
            <a:ext cx="800219" cy="461665"/>
          </a:xfrm>
          <a:prstGeom prst="rect">
            <a:avLst/>
          </a:prstGeom>
          <a:noFill/>
        </p:spPr>
        <p:txBody>
          <a:bodyPr wrap="none" rtlCol="0">
            <a:spAutoFit/>
          </a:bodyPr>
          <a:lstStyle/>
          <a:p>
            <a:r>
              <a:rPr lang="zh-CN" altLang="en-US" sz="2400" dirty="0">
                <a:solidFill>
                  <a:srgbClr val="FFC000"/>
                </a:solidFill>
              </a:rPr>
              <a:t>感受</a:t>
            </a:r>
            <a:endParaRPr lang="en-US" sz="2400" dirty="0">
              <a:solidFill>
                <a:srgbClr val="FFC000"/>
              </a:solidFill>
              <a:latin typeface="Candara"/>
              <a:cs typeface="Candara"/>
            </a:endParaRPr>
          </a:p>
        </p:txBody>
      </p:sp>
      <p:sp>
        <p:nvSpPr>
          <p:cNvPr id="54" name="TextBox 53"/>
          <p:cNvSpPr txBox="1"/>
          <p:nvPr/>
        </p:nvSpPr>
        <p:spPr>
          <a:xfrm>
            <a:off x="3740175" y="1907387"/>
            <a:ext cx="800219" cy="461665"/>
          </a:xfrm>
          <a:prstGeom prst="rect">
            <a:avLst/>
          </a:prstGeom>
          <a:noFill/>
        </p:spPr>
        <p:txBody>
          <a:bodyPr wrap="none" rtlCol="0">
            <a:spAutoFit/>
          </a:bodyPr>
          <a:lstStyle/>
          <a:p>
            <a:r>
              <a:rPr lang="zh-CN" altLang="en-US" sz="2400" dirty="0">
                <a:solidFill>
                  <a:srgbClr val="FFC000"/>
                </a:solidFill>
              </a:rPr>
              <a:t>周围</a:t>
            </a:r>
            <a:endParaRPr lang="en-US" sz="2400" dirty="0">
              <a:solidFill>
                <a:srgbClr val="FFC000"/>
              </a:solidFill>
              <a:latin typeface="Candara"/>
              <a:cs typeface="Candara"/>
            </a:endParaRPr>
          </a:p>
        </p:txBody>
      </p:sp>
      <p:sp>
        <p:nvSpPr>
          <p:cNvPr id="55" name="TextBox 54"/>
          <p:cNvSpPr txBox="1"/>
          <p:nvPr/>
        </p:nvSpPr>
        <p:spPr>
          <a:xfrm>
            <a:off x="4461850" y="1896806"/>
            <a:ext cx="492443" cy="461665"/>
          </a:xfrm>
          <a:prstGeom prst="rect">
            <a:avLst/>
          </a:prstGeom>
          <a:noFill/>
        </p:spPr>
        <p:txBody>
          <a:bodyPr wrap="none" rtlCol="0">
            <a:spAutoFit/>
          </a:bodyPr>
          <a:lstStyle/>
          <a:p>
            <a:r>
              <a:rPr lang="zh-CN" altLang="en-US" sz="2400" dirty="0">
                <a:solidFill>
                  <a:srgbClr val="FFC000"/>
                </a:solidFill>
              </a:rPr>
              <a:t>的</a:t>
            </a:r>
            <a:endParaRPr lang="en-US" sz="2400" dirty="0">
              <a:solidFill>
                <a:srgbClr val="FFC000"/>
              </a:solidFill>
              <a:latin typeface="Candara"/>
              <a:cs typeface="Candara"/>
            </a:endParaRPr>
          </a:p>
        </p:txBody>
      </p:sp>
      <p:sp>
        <p:nvSpPr>
          <p:cNvPr id="56" name="TextBox 55"/>
          <p:cNvSpPr txBox="1"/>
          <p:nvPr/>
        </p:nvSpPr>
        <p:spPr>
          <a:xfrm>
            <a:off x="2792175" y="1907460"/>
            <a:ext cx="492443" cy="461665"/>
          </a:xfrm>
          <a:prstGeom prst="rect">
            <a:avLst/>
          </a:prstGeom>
          <a:noFill/>
        </p:spPr>
        <p:txBody>
          <a:bodyPr wrap="none" rtlCol="0">
            <a:spAutoFit/>
          </a:bodyPr>
          <a:lstStyle/>
          <a:p>
            <a:r>
              <a:rPr lang="zh-CN" altLang="en-US" sz="2400" dirty="0">
                <a:solidFill>
                  <a:srgbClr val="FFC000"/>
                </a:solidFill>
              </a:rPr>
              <a:t>到</a:t>
            </a:r>
            <a:endParaRPr lang="en-US" sz="2400" dirty="0">
              <a:solidFill>
                <a:srgbClr val="FFC000"/>
              </a:solidFill>
              <a:latin typeface="Candara"/>
              <a:cs typeface="Candara"/>
            </a:endParaRPr>
          </a:p>
        </p:txBody>
      </p:sp>
      <p:sp>
        <p:nvSpPr>
          <p:cNvPr id="57" name="TextBox 56"/>
          <p:cNvSpPr txBox="1"/>
          <p:nvPr/>
        </p:nvSpPr>
        <p:spPr>
          <a:xfrm>
            <a:off x="3267318" y="1917826"/>
            <a:ext cx="492443" cy="461665"/>
          </a:xfrm>
          <a:prstGeom prst="rect">
            <a:avLst/>
          </a:prstGeom>
          <a:noFill/>
        </p:spPr>
        <p:txBody>
          <a:bodyPr wrap="none" rtlCol="0">
            <a:spAutoFit/>
          </a:bodyPr>
          <a:lstStyle/>
          <a:p>
            <a:r>
              <a:rPr lang="zh-CN" altLang="en-US" sz="2400" dirty="0">
                <a:solidFill>
                  <a:srgbClr val="FFC000"/>
                </a:solidFill>
              </a:rPr>
              <a:t>你</a:t>
            </a:r>
            <a:endParaRPr lang="en-US" sz="2400" dirty="0">
              <a:solidFill>
                <a:srgbClr val="FFC000"/>
              </a:solidFill>
              <a:latin typeface="Candara"/>
              <a:cs typeface="Candara"/>
            </a:endParaRPr>
          </a:p>
        </p:txBody>
      </p:sp>
      <p:sp>
        <p:nvSpPr>
          <p:cNvPr id="107" name="TextBox 106"/>
          <p:cNvSpPr txBox="1"/>
          <p:nvPr/>
        </p:nvSpPr>
        <p:spPr>
          <a:xfrm>
            <a:off x="4932686" y="1891162"/>
            <a:ext cx="800219" cy="461665"/>
          </a:xfrm>
          <a:prstGeom prst="rect">
            <a:avLst/>
          </a:prstGeom>
          <a:noFill/>
        </p:spPr>
        <p:txBody>
          <a:bodyPr wrap="none" rtlCol="0">
            <a:spAutoFit/>
          </a:bodyPr>
          <a:lstStyle/>
          <a:p>
            <a:r>
              <a:rPr lang="zh-CN" altLang="en-US" sz="2400">
                <a:solidFill>
                  <a:srgbClr val="FFC000"/>
                </a:solidFill>
              </a:rPr>
              <a:t>原力</a:t>
            </a:r>
            <a:endParaRPr lang="en-US" sz="2400" dirty="0">
              <a:solidFill>
                <a:srgbClr val="FFC000"/>
              </a:solidFill>
              <a:latin typeface="Candara"/>
              <a:cs typeface="Candara"/>
            </a:endParaRPr>
          </a:p>
        </p:txBody>
      </p:sp>
      <p:sp>
        <p:nvSpPr>
          <p:cNvPr id="109" name="TextBox 108"/>
          <p:cNvSpPr txBox="1"/>
          <p:nvPr/>
        </p:nvSpPr>
        <p:spPr>
          <a:xfrm>
            <a:off x="1454301" y="2501036"/>
            <a:ext cx="908903" cy="461665"/>
          </a:xfrm>
          <a:prstGeom prst="rect">
            <a:avLst/>
          </a:prstGeom>
          <a:noFill/>
        </p:spPr>
        <p:txBody>
          <a:bodyPr wrap="none" rtlCol="0">
            <a:spAutoFit/>
          </a:bodyPr>
          <a:lstStyle/>
          <a:p>
            <a:r>
              <a:rPr lang="en-US" sz="2400" dirty="0" err="1">
                <a:solidFill>
                  <a:srgbClr val="FFC000"/>
                </a:solidFill>
              </a:rPr>
              <a:t>devez</a:t>
            </a:r>
            <a:endParaRPr lang="en-US" sz="2400" dirty="0">
              <a:solidFill>
                <a:srgbClr val="FFC000"/>
              </a:solidFill>
              <a:latin typeface="Candara"/>
              <a:cs typeface="Candara"/>
            </a:endParaRPr>
          </a:p>
        </p:txBody>
      </p:sp>
      <p:sp>
        <p:nvSpPr>
          <p:cNvPr id="110" name="TextBox 109"/>
          <p:cNvSpPr txBox="1"/>
          <p:nvPr/>
        </p:nvSpPr>
        <p:spPr>
          <a:xfrm>
            <a:off x="598007" y="2509796"/>
            <a:ext cx="790794" cy="461665"/>
          </a:xfrm>
          <a:prstGeom prst="rect">
            <a:avLst/>
          </a:prstGeom>
          <a:noFill/>
        </p:spPr>
        <p:txBody>
          <a:bodyPr wrap="none" rtlCol="0">
            <a:spAutoFit/>
          </a:bodyPr>
          <a:lstStyle/>
          <a:p>
            <a:r>
              <a:rPr lang="en-US" sz="2400" dirty="0" err="1">
                <a:solidFill>
                  <a:srgbClr val="FFC000"/>
                </a:solidFill>
              </a:rPr>
              <a:t>Vous</a:t>
            </a:r>
            <a:endParaRPr lang="en-US" sz="2400" dirty="0">
              <a:solidFill>
                <a:srgbClr val="FFC000"/>
              </a:solidFill>
              <a:latin typeface="Candara"/>
              <a:cs typeface="Candara"/>
            </a:endParaRPr>
          </a:p>
        </p:txBody>
      </p:sp>
      <p:sp>
        <p:nvSpPr>
          <p:cNvPr id="111" name="TextBox 110"/>
          <p:cNvSpPr txBox="1"/>
          <p:nvPr/>
        </p:nvSpPr>
        <p:spPr>
          <a:xfrm>
            <a:off x="2311954" y="2499591"/>
            <a:ext cx="1275990" cy="461665"/>
          </a:xfrm>
          <a:prstGeom prst="rect">
            <a:avLst/>
          </a:prstGeom>
          <a:noFill/>
        </p:spPr>
        <p:txBody>
          <a:bodyPr wrap="none" rtlCol="0">
            <a:spAutoFit/>
          </a:bodyPr>
          <a:lstStyle/>
          <a:p>
            <a:r>
              <a:rPr lang="en-US" sz="2400" dirty="0" err="1">
                <a:solidFill>
                  <a:srgbClr val="FFC000"/>
                </a:solidFill>
              </a:rPr>
              <a:t>ressentir</a:t>
            </a:r>
            <a:endParaRPr lang="en-US" sz="2400" dirty="0">
              <a:solidFill>
                <a:srgbClr val="FFC000"/>
              </a:solidFill>
              <a:latin typeface="Candara"/>
              <a:cs typeface="Candara"/>
            </a:endParaRPr>
          </a:p>
        </p:txBody>
      </p:sp>
      <p:sp>
        <p:nvSpPr>
          <p:cNvPr id="112" name="TextBox 111"/>
          <p:cNvSpPr txBox="1"/>
          <p:nvPr/>
        </p:nvSpPr>
        <p:spPr>
          <a:xfrm>
            <a:off x="4820977" y="2494769"/>
            <a:ext cx="1025089" cy="461665"/>
          </a:xfrm>
          <a:prstGeom prst="rect">
            <a:avLst/>
          </a:prstGeom>
          <a:noFill/>
        </p:spPr>
        <p:txBody>
          <a:bodyPr wrap="none" rtlCol="0">
            <a:spAutoFit/>
          </a:bodyPr>
          <a:lstStyle/>
          <a:p>
            <a:r>
              <a:rPr lang="en-US" sz="2400" dirty="0" err="1">
                <a:solidFill>
                  <a:srgbClr val="FFC000"/>
                </a:solidFill>
              </a:rPr>
              <a:t>autour</a:t>
            </a:r>
            <a:endParaRPr lang="en-US" sz="2400" dirty="0">
              <a:solidFill>
                <a:srgbClr val="FFC000"/>
              </a:solidFill>
              <a:latin typeface="Candara"/>
              <a:cs typeface="Candara"/>
            </a:endParaRPr>
          </a:p>
        </p:txBody>
      </p:sp>
      <p:sp>
        <p:nvSpPr>
          <p:cNvPr id="113" name="TextBox 112"/>
          <p:cNvSpPr txBox="1"/>
          <p:nvPr/>
        </p:nvSpPr>
        <p:spPr>
          <a:xfrm>
            <a:off x="5786414" y="2484381"/>
            <a:ext cx="500458" cy="461665"/>
          </a:xfrm>
          <a:prstGeom prst="rect">
            <a:avLst/>
          </a:prstGeom>
          <a:noFill/>
        </p:spPr>
        <p:txBody>
          <a:bodyPr wrap="none" rtlCol="0">
            <a:spAutoFit/>
          </a:bodyPr>
          <a:lstStyle/>
          <a:p>
            <a:r>
              <a:rPr lang="en-US" sz="2400" dirty="0">
                <a:solidFill>
                  <a:srgbClr val="FFC000"/>
                </a:solidFill>
              </a:rPr>
              <a:t>de</a:t>
            </a:r>
            <a:endParaRPr lang="en-US" sz="2400" dirty="0">
              <a:solidFill>
                <a:srgbClr val="FFC000"/>
              </a:solidFill>
              <a:latin typeface="Candara"/>
              <a:cs typeface="Candara"/>
            </a:endParaRPr>
          </a:p>
        </p:txBody>
      </p:sp>
      <p:sp>
        <p:nvSpPr>
          <p:cNvPr id="114" name="TextBox 113"/>
          <p:cNvSpPr txBox="1"/>
          <p:nvPr/>
        </p:nvSpPr>
        <p:spPr>
          <a:xfrm>
            <a:off x="3584453" y="2515165"/>
            <a:ext cx="402674" cy="461665"/>
          </a:xfrm>
          <a:prstGeom prst="rect">
            <a:avLst/>
          </a:prstGeom>
          <a:noFill/>
        </p:spPr>
        <p:txBody>
          <a:bodyPr wrap="none" rtlCol="0">
            <a:spAutoFit/>
          </a:bodyPr>
          <a:lstStyle/>
          <a:p>
            <a:r>
              <a:rPr lang="en-US" sz="2400">
                <a:solidFill>
                  <a:srgbClr val="FFC000"/>
                </a:solidFill>
              </a:rPr>
              <a:t>la</a:t>
            </a:r>
            <a:endParaRPr lang="en-US" sz="2400" dirty="0">
              <a:solidFill>
                <a:srgbClr val="FFC000"/>
              </a:solidFill>
              <a:latin typeface="Candara"/>
              <a:cs typeface="Candara"/>
            </a:endParaRPr>
          </a:p>
        </p:txBody>
      </p:sp>
      <p:sp>
        <p:nvSpPr>
          <p:cNvPr id="115" name="TextBox 114"/>
          <p:cNvSpPr txBox="1"/>
          <p:nvPr/>
        </p:nvSpPr>
        <p:spPr>
          <a:xfrm>
            <a:off x="3995753" y="2499590"/>
            <a:ext cx="870495" cy="461665"/>
          </a:xfrm>
          <a:prstGeom prst="rect">
            <a:avLst/>
          </a:prstGeom>
          <a:noFill/>
        </p:spPr>
        <p:txBody>
          <a:bodyPr wrap="none" rtlCol="0">
            <a:spAutoFit/>
          </a:bodyPr>
          <a:lstStyle/>
          <a:p>
            <a:r>
              <a:rPr lang="en-US" sz="2400" dirty="0">
                <a:solidFill>
                  <a:srgbClr val="FFC000"/>
                </a:solidFill>
              </a:rPr>
              <a:t>Force</a:t>
            </a:r>
            <a:endParaRPr lang="en-US" sz="2400" dirty="0">
              <a:solidFill>
                <a:srgbClr val="FFC000"/>
              </a:solidFill>
              <a:latin typeface="Candara"/>
              <a:cs typeface="Candara"/>
            </a:endParaRPr>
          </a:p>
        </p:txBody>
      </p:sp>
      <p:sp>
        <p:nvSpPr>
          <p:cNvPr id="116" name="TextBox 115"/>
          <p:cNvSpPr txBox="1"/>
          <p:nvPr/>
        </p:nvSpPr>
        <p:spPr>
          <a:xfrm>
            <a:off x="6274417" y="2473548"/>
            <a:ext cx="765402" cy="461665"/>
          </a:xfrm>
          <a:prstGeom prst="rect">
            <a:avLst/>
          </a:prstGeom>
          <a:noFill/>
        </p:spPr>
        <p:txBody>
          <a:bodyPr wrap="none" rtlCol="0">
            <a:spAutoFit/>
          </a:bodyPr>
          <a:lstStyle/>
          <a:p>
            <a:r>
              <a:rPr lang="en-US" sz="2400" dirty="0" err="1">
                <a:solidFill>
                  <a:srgbClr val="FFC000"/>
                </a:solidFill>
              </a:rPr>
              <a:t>vous</a:t>
            </a:r>
            <a:endParaRPr lang="en-US" sz="2400" dirty="0">
              <a:solidFill>
                <a:srgbClr val="FFC000"/>
              </a:solidFill>
              <a:latin typeface="Candara"/>
              <a:cs typeface="Candara"/>
            </a:endParaRPr>
          </a:p>
        </p:txBody>
      </p:sp>
      <p:sp>
        <p:nvSpPr>
          <p:cNvPr id="117" name="TextBox 116"/>
          <p:cNvSpPr txBox="1"/>
          <p:nvPr/>
        </p:nvSpPr>
        <p:spPr>
          <a:xfrm>
            <a:off x="1551266" y="3130410"/>
            <a:ext cx="817853" cy="461665"/>
          </a:xfrm>
          <a:prstGeom prst="rect">
            <a:avLst/>
          </a:prstGeom>
          <a:noFill/>
        </p:spPr>
        <p:txBody>
          <a:bodyPr wrap="none" rtlCol="0">
            <a:spAutoFit/>
          </a:bodyPr>
          <a:lstStyle/>
          <a:p>
            <a:r>
              <a:rPr lang="hi-in" sz="2400" dirty="0" smtClean="0">
                <a:solidFill>
                  <a:srgbClr val="FFC000"/>
                </a:solidFill>
              </a:rPr>
              <a:t>अपने</a:t>
            </a:r>
            <a:endParaRPr lang="en-US" sz="2400" dirty="0">
              <a:solidFill>
                <a:srgbClr val="FFC000"/>
              </a:solidFill>
              <a:latin typeface="Candara"/>
              <a:cs typeface="Candara"/>
            </a:endParaRPr>
          </a:p>
        </p:txBody>
      </p:sp>
      <p:sp>
        <p:nvSpPr>
          <p:cNvPr id="118" name="TextBox 117"/>
          <p:cNvSpPr txBox="1"/>
          <p:nvPr/>
        </p:nvSpPr>
        <p:spPr>
          <a:xfrm>
            <a:off x="598007" y="3128609"/>
            <a:ext cx="1011815" cy="461665"/>
          </a:xfrm>
          <a:prstGeom prst="rect">
            <a:avLst/>
          </a:prstGeom>
          <a:noFill/>
        </p:spPr>
        <p:txBody>
          <a:bodyPr wrap="none" rtlCol="0">
            <a:spAutoFit/>
          </a:bodyPr>
          <a:lstStyle/>
          <a:p>
            <a:r>
              <a:rPr lang="hi-in" sz="2400" dirty="0">
                <a:solidFill>
                  <a:srgbClr val="FFC000"/>
                </a:solidFill>
              </a:rPr>
              <a:t>आपको</a:t>
            </a:r>
            <a:endParaRPr lang="en-US" sz="2400" dirty="0">
              <a:solidFill>
                <a:srgbClr val="FFC000"/>
              </a:solidFill>
              <a:latin typeface="Candara"/>
              <a:cs typeface="Candara"/>
            </a:endParaRPr>
          </a:p>
        </p:txBody>
      </p:sp>
      <p:sp>
        <p:nvSpPr>
          <p:cNvPr id="119" name="TextBox 118"/>
          <p:cNvSpPr txBox="1"/>
          <p:nvPr/>
        </p:nvSpPr>
        <p:spPr>
          <a:xfrm>
            <a:off x="2364247" y="3135183"/>
            <a:ext cx="1220206" cy="461665"/>
          </a:xfrm>
          <a:prstGeom prst="rect">
            <a:avLst/>
          </a:prstGeom>
          <a:noFill/>
        </p:spPr>
        <p:txBody>
          <a:bodyPr wrap="none" rtlCol="0">
            <a:spAutoFit/>
          </a:bodyPr>
          <a:lstStyle/>
          <a:p>
            <a:r>
              <a:rPr lang="hi-in" sz="2400" dirty="0">
                <a:solidFill>
                  <a:srgbClr val="FFC000"/>
                </a:solidFill>
              </a:rPr>
              <a:t>आसपास</a:t>
            </a:r>
            <a:endParaRPr lang="en-US" sz="2400" dirty="0">
              <a:solidFill>
                <a:srgbClr val="FFC000"/>
              </a:solidFill>
              <a:latin typeface="Candara"/>
              <a:cs typeface="Candara"/>
            </a:endParaRPr>
          </a:p>
        </p:txBody>
      </p:sp>
      <p:sp>
        <p:nvSpPr>
          <p:cNvPr id="120" name="TextBox 119"/>
          <p:cNvSpPr txBox="1"/>
          <p:nvPr/>
        </p:nvSpPr>
        <p:spPr>
          <a:xfrm>
            <a:off x="4845393" y="3123054"/>
            <a:ext cx="1026243" cy="461665"/>
          </a:xfrm>
          <a:prstGeom prst="rect">
            <a:avLst/>
          </a:prstGeom>
          <a:noFill/>
        </p:spPr>
        <p:txBody>
          <a:bodyPr wrap="none" rtlCol="0">
            <a:spAutoFit/>
          </a:bodyPr>
          <a:lstStyle/>
          <a:p>
            <a:r>
              <a:rPr lang="hi-in" sz="2400" dirty="0">
                <a:solidFill>
                  <a:srgbClr val="FFC000"/>
                </a:solidFill>
              </a:rPr>
              <a:t>महसूस</a:t>
            </a:r>
            <a:endParaRPr lang="en-US" sz="2400" dirty="0">
              <a:solidFill>
                <a:srgbClr val="FFC000"/>
              </a:solidFill>
              <a:latin typeface="Candara"/>
              <a:cs typeface="Candara"/>
            </a:endParaRPr>
          </a:p>
        </p:txBody>
      </p:sp>
      <p:sp>
        <p:nvSpPr>
          <p:cNvPr id="121" name="TextBox 120"/>
          <p:cNvSpPr txBox="1"/>
          <p:nvPr/>
        </p:nvSpPr>
        <p:spPr>
          <a:xfrm>
            <a:off x="5871259" y="3117713"/>
            <a:ext cx="857927" cy="461665"/>
          </a:xfrm>
          <a:prstGeom prst="rect">
            <a:avLst/>
          </a:prstGeom>
          <a:noFill/>
        </p:spPr>
        <p:txBody>
          <a:bodyPr wrap="none" rtlCol="0">
            <a:spAutoFit/>
          </a:bodyPr>
          <a:lstStyle/>
          <a:p>
            <a:r>
              <a:rPr lang="hi-in" sz="2400" dirty="0">
                <a:solidFill>
                  <a:srgbClr val="FFC000"/>
                </a:solidFill>
              </a:rPr>
              <a:t>करना</a:t>
            </a:r>
            <a:endParaRPr lang="en-US" sz="2400" dirty="0">
              <a:solidFill>
                <a:srgbClr val="FFC000"/>
              </a:solidFill>
              <a:latin typeface="Candara"/>
              <a:cs typeface="Candara"/>
            </a:endParaRPr>
          </a:p>
        </p:txBody>
      </p:sp>
      <p:sp>
        <p:nvSpPr>
          <p:cNvPr id="122" name="TextBox 121"/>
          <p:cNvSpPr txBox="1"/>
          <p:nvPr/>
        </p:nvSpPr>
        <p:spPr>
          <a:xfrm>
            <a:off x="3586196" y="3128610"/>
            <a:ext cx="729687" cy="461665"/>
          </a:xfrm>
          <a:prstGeom prst="rect">
            <a:avLst/>
          </a:prstGeom>
          <a:noFill/>
        </p:spPr>
        <p:txBody>
          <a:bodyPr wrap="none" rtlCol="0">
            <a:spAutoFit/>
          </a:bodyPr>
          <a:lstStyle/>
          <a:p>
            <a:r>
              <a:rPr lang="hi-in" sz="2400" dirty="0">
                <a:solidFill>
                  <a:srgbClr val="FFC000"/>
                </a:solidFill>
              </a:rPr>
              <a:t>फोर्स</a:t>
            </a:r>
            <a:endParaRPr lang="en-US" sz="2400" dirty="0">
              <a:solidFill>
                <a:srgbClr val="FFC000"/>
              </a:solidFill>
              <a:latin typeface="Candara"/>
              <a:cs typeface="Candara"/>
            </a:endParaRPr>
          </a:p>
        </p:txBody>
      </p:sp>
      <p:sp>
        <p:nvSpPr>
          <p:cNvPr id="123" name="TextBox 122"/>
          <p:cNvSpPr txBox="1"/>
          <p:nvPr/>
        </p:nvSpPr>
        <p:spPr>
          <a:xfrm>
            <a:off x="4319366" y="3128609"/>
            <a:ext cx="505267" cy="461665"/>
          </a:xfrm>
          <a:prstGeom prst="rect">
            <a:avLst/>
          </a:prstGeom>
          <a:noFill/>
        </p:spPr>
        <p:txBody>
          <a:bodyPr wrap="none" rtlCol="0">
            <a:spAutoFit/>
          </a:bodyPr>
          <a:lstStyle/>
          <a:p>
            <a:r>
              <a:rPr lang="hi-in" sz="2400" dirty="0">
                <a:solidFill>
                  <a:srgbClr val="FFC000"/>
                </a:solidFill>
              </a:rPr>
              <a:t>को</a:t>
            </a:r>
            <a:endParaRPr lang="en-US" sz="2400" dirty="0">
              <a:solidFill>
                <a:srgbClr val="FFC000"/>
              </a:solidFill>
              <a:latin typeface="Candara"/>
              <a:cs typeface="Candara"/>
            </a:endParaRPr>
          </a:p>
        </p:txBody>
      </p:sp>
      <p:sp>
        <p:nvSpPr>
          <p:cNvPr id="124" name="TextBox 123"/>
          <p:cNvSpPr txBox="1"/>
          <p:nvPr/>
        </p:nvSpPr>
        <p:spPr>
          <a:xfrm>
            <a:off x="6729186" y="3123054"/>
            <a:ext cx="930063" cy="461665"/>
          </a:xfrm>
          <a:prstGeom prst="rect">
            <a:avLst/>
          </a:prstGeom>
          <a:noFill/>
        </p:spPr>
        <p:txBody>
          <a:bodyPr wrap="none" rtlCol="0">
            <a:spAutoFit/>
          </a:bodyPr>
          <a:lstStyle/>
          <a:p>
            <a:r>
              <a:rPr lang="hi-in" sz="2400" dirty="0">
                <a:solidFill>
                  <a:srgbClr val="FFC000"/>
                </a:solidFill>
              </a:rPr>
              <a:t>चाहिए</a:t>
            </a:r>
            <a:endParaRPr lang="en-US" sz="2400" dirty="0">
              <a:solidFill>
                <a:srgbClr val="FFC000"/>
              </a:solidFill>
              <a:latin typeface="Candara"/>
              <a:cs typeface="Candara"/>
            </a:endParaRPr>
          </a:p>
        </p:txBody>
      </p:sp>
      <p:sp>
        <p:nvSpPr>
          <p:cNvPr id="125" name="TextBox 124"/>
          <p:cNvSpPr txBox="1"/>
          <p:nvPr/>
        </p:nvSpPr>
        <p:spPr>
          <a:xfrm>
            <a:off x="1413009" y="3781029"/>
            <a:ext cx="492443" cy="461665"/>
          </a:xfrm>
          <a:prstGeom prst="rect">
            <a:avLst/>
          </a:prstGeom>
          <a:noFill/>
        </p:spPr>
        <p:txBody>
          <a:bodyPr wrap="none" rtlCol="0">
            <a:spAutoFit/>
          </a:bodyPr>
          <a:lstStyle/>
          <a:p>
            <a:r>
              <a:rPr lang="ja-JP" altLang="en-US" sz="2400" dirty="0">
                <a:solidFill>
                  <a:srgbClr val="FFC000"/>
                </a:solidFill>
              </a:rPr>
              <a:t>は</a:t>
            </a:r>
            <a:endParaRPr lang="en-US" sz="2400" dirty="0">
              <a:solidFill>
                <a:srgbClr val="FFC000"/>
              </a:solidFill>
              <a:latin typeface="Candara"/>
              <a:cs typeface="Candara"/>
            </a:endParaRPr>
          </a:p>
        </p:txBody>
      </p:sp>
      <p:sp>
        <p:nvSpPr>
          <p:cNvPr id="126" name="TextBox 125"/>
          <p:cNvSpPr txBox="1"/>
          <p:nvPr/>
        </p:nvSpPr>
        <p:spPr>
          <a:xfrm>
            <a:off x="573961" y="3782465"/>
            <a:ext cx="1035861" cy="461665"/>
          </a:xfrm>
          <a:prstGeom prst="rect">
            <a:avLst/>
          </a:prstGeom>
          <a:noFill/>
        </p:spPr>
        <p:txBody>
          <a:bodyPr wrap="none" rtlCol="0">
            <a:spAutoFit/>
          </a:bodyPr>
          <a:lstStyle/>
          <a:p>
            <a:r>
              <a:rPr lang="ja-JP" altLang="en-US" sz="2400" dirty="0">
                <a:solidFill>
                  <a:srgbClr val="FFC000"/>
                </a:solidFill>
              </a:rPr>
              <a:t>あなた</a:t>
            </a:r>
            <a:endParaRPr lang="en-US" sz="2400" dirty="0">
              <a:solidFill>
                <a:srgbClr val="FFC000"/>
              </a:solidFill>
              <a:latin typeface="Candara"/>
              <a:cs typeface="Candara"/>
            </a:endParaRPr>
          </a:p>
        </p:txBody>
      </p:sp>
      <p:sp>
        <p:nvSpPr>
          <p:cNvPr id="127" name="TextBox 126"/>
          <p:cNvSpPr txBox="1"/>
          <p:nvPr/>
        </p:nvSpPr>
        <p:spPr>
          <a:xfrm>
            <a:off x="1735282" y="3779593"/>
            <a:ext cx="1035861" cy="461665"/>
          </a:xfrm>
          <a:prstGeom prst="rect">
            <a:avLst/>
          </a:prstGeom>
          <a:noFill/>
        </p:spPr>
        <p:txBody>
          <a:bodyPr wrap="none" rtlCol="0">
            <a:spAutoFit/>
          </a:bodyPr>
          <a:lstStyle/>
          <a:p>
            <a:r>
              <a:rPr lang="ja-JP" altLang="en-US" sz="2400" dirty="0">
                <a:solidFill>
                  <a:srgbClr val="FFC000"/>
                </a:solidFill>
              </a:rPr>
              <a:t>あなた</a:t>
            </a:r>
            <a:endParaRPr lang="en-US" sz="2400" dirty="0">
              <a:solidFill>
                <a:srgbClr val="FFC000"/>
              </a:solidFill>
              <a:latin typeface="Candara"/>
              <a:cs typeface="Candara"/>
            </a:endParaRPr>
          </a:p>
        </p:txBody>
      </p:sp>
      <p:sp>
        <p:nvSpPr>
          <p:cNvPr id="128" name="TextBox 127"/>
          <p:cNvSpPr txBox="1"/>
          <p:nvPr/>
        </p:nvSpPr>
        <p:spPr>
          <a:xfrm>
            <a:off x="4043529" y="3774788"/>
            <a:ext cx="990977" cy="461665"/>
          </a:xfrm>
          <a:prstGeom prst="rect">
            <a:avLst/>
          </a:prstGeom>
          <a:noFill/>
        </p:spPr>
        <p:txBody>
          <a:bodyPr wrap="none" rtlCol="0">
            <a:spAutoFit/>
          </a:bodyPr>
          <a:lstStyle/>
          <a:p>
            <a:r>
              <a:rPr lang="ja-JP" altLang="en-US" sz="2400" dirty="0">
                <a:solidFill>
                  <a:srgbClr val="FFC000"/>
                </a:solidFill>
              </a:rPr>
              <a:t>を感じ</a:t>
            </a:r>
            <a:endParaRPr lang="en-US" sz="2400" dirty="0">
              <a:solidFill>
                <a:srgbClr val="FFC000"/>
              </a:solidFill>
              <a:latin typeface="Candara"/>
              <a:cs typeface="Candara"/>
            </a:endParaRPr>
          </a:p>
        </p:txBody>
      </p:sp>
      <p:sp>
        <p:nvSpPr>
          <p:cNvPr id="129" name="TextBox 128"/>
          <p:cNvSpPr txBox="1"/>
          <p:nvPr/>
        </p:nvSpPr>
        <p:spPr>
          <a:xfrm>
            <a:off x="4865055" y="3755826"/>
            <a:ext cx="1061509" cy="461665"/>
          </a:xfrm>
          <a:prstGeom prst="rect">
            <a:avLst/>
          </a:prstGeom>
          <a:noFill/>
        </p:spPr>
        <p:txBody>
          <a:bodyPr wrap="none" rtlCol="0">
            <a:spAutoFit/>
          </a:bodyPr>
          <a:lstStyle/>
          <a:p>
            <a:r>
              <a:rPr lang="ja-JP" altLang="en-US" sz="2400" dirty="0">
                <a:solidFill>
                  <a:srgbClr val="FFC000"/>
                </a:solidFill>
              </a:rPr>
              <a:t>なけれ</a:t>
            </a:r>
            <a:endParaRPr lang="en-US" sz="2400" dirty="0">
              <a:solidFill>
                <a:srgbClr val="FFC000"/>
              </a:solidFill>
              <a:latin typeface="Candara"/>
              <a:cs typeface="Candara"/>
            </a:endParaRPr>
          </a:p>
        </p:txBody>
      </p:sp>
      <p:sp>
        <p:nvSpPr>
          <p:cNvPr id="130" name="TextBox 129"/>
          <p:cNvSpPr txBox="1"/>
          <p:nvPr/>
        </p:nvSpPr>
        <p:spPr>
          <a:xfrm>
            <a:off x="2591966" y="3787542"/>
            <a:ext cx="1337226" cy="461665"/>
          </a:xfrm>
          <a:prstGeom prst="rect">
            <a:avLst/>
          </a:prstGeom>
          <a:noFill/>
        </p:spPr>
        <p:txBody>
          <a:bodyPr wrap="none" rtlCol="0">
            <a:spAutoFit/>
          </a:bodyPr>
          <a:lstStyle/>
          <a:p>
            <a:r>
              <a:rPr lang="ja-JP" altLang="en-US" sz="2400" dirty="0">
                <a:solidFill>
                  <a:srgbClr val="FFC000"/>
                </a:solidFill>
              </a:rPr>
              <a:t>の周りの</a:t>
            </a:r>
            <a:endParaRPr lang="en-US" sz="2400" dirty="0">
              <a:solidFill>
                <a:srgbClr val="FFC000"/>
              </a:solidFill>
              <a:latin typeface="Candara"/>
              <a:cs typeface="Candara"/>
            </a:endParaRPr>
          </a:p>
        </p:txBody>
      </p:sp>
      <p:sp>
        <p:nvSpPr>
          <p:cNvPr id="131" name="TextBox 130"/>
          <p:cNvSpPr txBox="1"/>
          <p:nvPr/>
        </p:nvSpPr>
        <p:spPr>
          <a:xfrm>
            <a:off x="3731929" y="3771967"/>
            <a:ext cx="492443" cy="461665"/>
          </a:xfrm>
          <a:prstGeom prst="rect">
            <a:avLst/>
          </a:prstGeom>
          <a:noFill/>
        </p:spPr>
        <p:txBody>
          <a:bodyPr wrap="none" rtlCol="0">
            <a:spAutoFit/>
          </a:bodyPr>
          <a:lstStyle/>
          <a:p>
            <a:r>
              <a:rPr lang="ja-JP" altLang="en-US" sz="2400" dirty="0">
                <a:solidFill>
                  <a:srgbClr val="FFC000"/>
                </a:solidFill>
              </a:rPr>
              <a:t>力</a:t>
            </a:r>
            <a:endParaRPr lang="en-US" sz="2400" dirty="0">
              <a:solidFill>
                <a:srgbClr val="FFC000"/>
              </a:solidFill>
              <a:latin typeface="Candara"/>
              <a:cs typeface="Candara"/>
            </a:endParaRPr>
          </a:p>
        </p:txBody>
      </p:sp>
      <p:sp>
        <p:nvSpPr>
          <p:cNvPr id="132" name="TextBox 131"/>
          <p:cNvSpPr txBox="1"/>
          <p:nvPr/>
        </p:nvSpPr>
        <p:spPr>
          <a:xfrm>
            <a:off x="5718399" y="3766836"/>
            <a:ext cx="1877437" cy="461665"/>
          </a:xfrm>
          <a:prstGeom prst="rect">
            <a:avLst/>
          </a:prstGeom>
          <a:noFill/>
        </p:spPr>
        <p:txBody>
          <a:bodyPr wrap="none" rtlCol="0">
            <a:spAutoFit/>
          </a:bodyPr>
          <a:lstStyle/>
          <a:p>
            <a:r>
              <a:rPr lang="ja-JP" altLang="en-US" sz="2400" dirty="0">
                <a:solidFill>
                  <a:srgbClr val="FFC000"/>
                </a:solidFill>
              </a:rPr>
              <a:t>ばなりません</a:t>
            </a:r>
            <a:endParaRPr lang="en-US" sz="2400" dirty="0">
              <a:solidFill>
                <a:srgbClr val="FFC000"/>
              </a:solidFill>
              <a:latin typeface="Candara"/>
              <a:cs typeface="Candara"/>
            </a:endParaRPr>
          </a:p>
        </p:txBody>
      </p:sp>
      <p:sp>
        <p:nvSpPr>
          <p:cNvPr id="133" name="TextBox 132"/>
          <p:cNvSpPr txBox="1"/>
          <p:nvPr/>
        </p:nvSpPr>
        <p:spPr>
          <a:xfrm>
            <a:off x="1619606" y="4394421"/>
            <a:ext cx="1034257" cy="461665"/>
          </a:xfrm>
          <a:prstGeom prst="rect">
            <a:avLst/>
          </a:prstGeom>
          <a:noFill/>
        </p:spPr>
        <p:txBody>
          <a:bodyPr wrap="none" rtlCol="0">
            <a:spAutoFit/>
          </a:bodyPr>
          <a:lstStyle/>
          <a:p>
            <a:r>
              <a:rPr lang="ka-GE" sz="2400" dirty="0">
                <a:solidFill>
                  <a:srgbClr val="FFC000"/>
                </a:solidFill>
              </a:rPr>
              <a:t>უნდა</a:t>
            </a:r>
            <a:endParaRPr lang="en-US" sz="2400" dirty="0">
              <a:solidFill>
                <a:srgbClr val="FFC000"/>
              </a:solidFill>
              <a:latin typeface="Candara"/>
              <a:cs typeface="Candara"/>
            </a:endParaRPr>
          </a:p>
        </p:txBody>
      </p:sp>
      <p:sp>
        <p:nvSpPr>
          <p:cNvPr id="134" name="TextBox 133"/>
          <p:cNvSpPr txBox="1"/>
          <p:nvPr/>
        </p:nvSpPr>
        <p:spPr>
          <a:xfrm>
            <a:off x="575854" y="4403389"/>
            <a:ext cx="1117614" cy="461665"/>
          </a:xfrm>
          <a:prstGeom prst="rect">
            <a:avLst/>
          </a:prstGeom>
          <a:noFill/>
        </p:spPr>
        <p:txBody>
          <a:bodyPr wrap="none" rtlCol="0">
            <a:spAutoFit/>
          </a:bodyPr>
          <a:lstStyle/>
          <a:p>
            <a:r>
              <a:rPr lang="ka-GE" sz="2400" dirty="0">
                <a:solidFill>
                  <a:srgbClr val="FFC000"/>
                </a:solidFill>
              </a:rPr>
              <a:t>თქვენ</a:t>
            </a:r>
            <a:endParaRPr lang="en-US" sz="2400" dirty="0">
              <a:solidFill>
                <a:srgbClr val="FFC000"/>
              </a:solidFill>
              <a:latin typeface="Candara"/>
              <a:cs typeface="Candara"/>
            </a:endParaRPr>
          </a:p>
        </p:txBody>
      </p:sp>
      <p:sp>
        <p:nvSpPr>
          <p:cNvPr id="135" name="TextBox 134"/>
          <p:cNvSpPr txBox="1"/>
          <p:nvPr/>
        </p:nvSpPr>
        <p:spPr>
          <a:xfrm>
            <a:off x="2557177" y="4394421"/>
            <a:ext cx="1678665" cy="461665"/>
          </a:xfrm>
          <a:prstGeom prst="rect">
            <a:avLst/>
          </a:prstGeom>
          <a:noFill/>
        </p:spPr>
        <p:txBody>
          <a:bodyPr wrap="none" rtlCol="0">
            <a:spAutoFit/>
          </a:bodyPr>
          <a:lstStyle/>
          <a:p>
            <a:r>
              <a:rPr lang="ka-GE" sz="2400" dirty="0">
                <a:solidFill>
                  <a:srgbClr val="FFC000"/>
                </a:solidFill>
              </a:rPr>
              <a:t>იგრძნოთ</a:t>
            </a:r>
            <a:endParaRPr lang="en-US" sz="2400" dirty="0">
              <a:solidFill>
                <a:srgbClr val="FFC000"/>
              </a:solidFill>
              <a:latin typeface="Candara"/>
              <a:cs typeface="Candara"/>
            </a:endParaRPr>
          </a:p>
        </p:txBody>
      </p:sp>
      <p:sp>
        <p:nvSpPr>
          <p:cNvPr id="138" name="TextBox 137"/>
          <p:cNvSpPr txBox="1"/>
          <p:nvPr/>
        </p:nvSpPr>
        <p:spPr>
          <a:xfrm>
            <a:off x="4093292" y="4386812"/>
            <a:ext cx="987771" cy="461665"/>
          </a:xfrm>
          <a:prstGeom prst="rect">
            <a:avLst/>
          </a:prstGeom>
          <a:noFill/>
        </p:spPr>
        <p:txBody>
          <a:bodyPr wrap="none" rtlCol="0">
            <a:spAutoFit/>
          </a:bodyPr>
          <a:lstStyle/>
          <a:p>
            <a:r>
              <a:rPr lang="ka-GE" sz="2400" dirty="0">
                <a:solidFill>
                  <a:srgbClr val="FFC000"/>
                </a:solidFill>
              </a:rPr>
              <a:t>ძალა</a:t>
            </a:r>
            <a:endParaRPr lang="en-US" sz="2400" dirty="0">
              <a:solidFill>
                <a:srgbClr val="FFC000"/>
              </a:solidFill>
              <a:latin typeface="Candara"/>
              <a:cs typeface="Candara"/>
            </a:endParaRPr>
          </a:p>
        </p:txBody>
      </p:sp>
      <p:sp>
        <p:nvSpPr>
          <p:cNvPr id="139" name="TextBox 138"/>
          <p:cNvSpPr txBox="1"/>
          <p:nvPr/>
        </p:nvSpPr>
        <p:spPr>
          <a:xfrm>
            <a:off x="4995597" y="4375381"/>
            <a:ext cx="1680268" cy="461665"/>
          </a:xfrm>
          <a:prstGeom prst="rect">
            <a:avLst/>
          </a:prstGeom>
          <a:noFill/>
        </p:spPr>
        <p:txBody>
          <a:bodyPr wrap="none" rtlCol="0">
            <a:spAutoFit/>
          </a:bodyPr>
          <a:lstStyle/>
          <a:p>
            <a:r>
              <a:rPr lang="ka-GE" sz="2400" dirty="0">
                <a:solidFill>
                  <a:srgbClr val="FFC000"/>
                </a:solidFill>
              </a:rPr>
              <a:t>ირგვლივ</a:t>
            </a:r>
            <a:endParaRPr lang="en-US" sz="2400" dirty="0">
              <a:solidFill>
                <a:srgbClr val="FFC000"/>
              </a:solidFill>
              <a:latin typeface="Candara"/>
              <a:cs typeface="Candara"/>
            </a:endParaRPr>
          </a:p>
        </p:txBody>
      </p:sp>
      <p:sp>
        <p:nvSpPr>
          <p:cNvPr id="141" name="TextBox 140"/>
          <p:cNvSpPr txBox="1"/>
          <p:nvPr/>
        </p:nvSpPr>
        <p:spPr>
          <a:xfrm>
            <a:off x="1248878" y="4972739"/>
            <a:ext cx="617798" cy="461665"/>
          </a:xfrm>
          <a:prstGeom prst="rect">
            <a:avLst/>
          </a:prstGeom>
          <a:noFill/>
        </p:spPr>
        <p:txBody>
          <a:bodyPr wrap="none" rtlCol="0">
            <a:spAutoFit/>
          </a:bodyPr>
          <a:lstStyle/>
          <a:p>
            <a:r>
              <a:rPr lang="en-US" sz="2400" dirty="0" err="1">
                <a:solidFill>
                  <a:srgbClr val="FFC000"/>
                </a:solidFill>
              </a:rPr>
              <a:t>ave</a:t>
            </a:r>
            <a:endParaRPr lang="en-US" sz="2400" dirty="0">
              <a:solidFill>
                <a:srgbClr val="FFC000"/>
              </a:solidFill>
              <a:latin typeface="Candara"/>
              <a:cs typeface="Candara"/>
            </a:endParaRPr>
          </a:p>
        </p:txBody>
      </p:sp>
      <p:sp>
        <p:nvSpPr>
          <p:cNvPr id="142" name="TextBox 141"/>
          <p:cNvSpPr txBox="1"/>
          <p:nvPr/>
        </p:nvSpPr>
        <p:spPr>
          <a:xfrm>
            <a:off x="603221" y="4965961"/>
            <a:ext cx="490840" cy="461665"/>
          </a:xfrm>
          <a:prstGeom prst="rect">
            <a:avLst/>
          </a:prstGeom>
          <a:noFill/>
        </p:spPr>
        <p:txBody>
          <a:bodyPr wrap="none" rtlCol="0">
            <a:spAutoFit/>
          </a:bodyPr>
          <a:lstStyle/>
          <a:p>
            <a:r>
              <a:rPr lang="en-US" sz="2400" dirty="0" err="1">
                <a:solidFill>
                  <a:srgbClr val="FFC000"/>
                </a:solidFill>
              </a:rPr>
              <a:t>jin</a:t>
            </a:r>
            <a:endParaRPr lang="en-US" sz="2400" dirty="0">
              <a:solidFill>
                <a:srgbClr val="FFC000"/>
              </a:solidFill>
              <a:latin typeface="Candara"/>
              <a:cs typeface="Candara"/>
            </a:endParaRPr>
          </a:p>
        </p:txBody>
      </p:sp>
      <p:sp>
        <p:nvSpPr>
          <p:cNvPr id="143" name="TextBox 142"/>
          <p:cNvSpPr txBox="1"/>
          <p:nvPr/>
        </p:nvSpPr>
        <p:spPr>
          <a:xfrm>
            <a:off x="1888169" y="4961470"/>
            <a:ext cx="881716" cy="461665"/>
          </a:xfrm>
          <a:prstGeom prst="rect">
            <a:avLst/>
          </a:prstGeom>
          <a:noFill/>
        </p:spPr>
        <p:txBody>
          <a:bodyPr wrap="none" rtlCol="0">
            <a:spAutoFit/>
          </a:bodyPr>
          <a:lstStyle/>
          <a:p>
            <a:r>
              <a:rPr lang="en-US" sz="2400" dirty="0" err="1">
                <a:solidFill>
                  <a:srgbClr val="FFC000"/>
                </a:solidFill>
              </a:rPr>
              <a:t>sekke</a:t>
            </a:r>
            <a:endParaRPr lang="en-US" sz="2400" dirty="0">
              <a:solidFill>
                <a:srgbClr val="FFC000"/>
              </a:solidFill>
              <a:latin typeface="Candara"/>
              <a:cs typeface="Candara"/>
            </a:endParaRPr>
          </a:p>
        </p:txBody>
      </p:sp>
      <p:sp>
        <p:nvSpPr>
          <p:cNvPr id="144" name="TextBox 143"/>
          <p:cNvSpPr txBox="1"/>
          <p:nvPr/>
        </p:nvSpPr>
        <p:spPr>
          <a:xfrm>
            <a:off x="4598635" y="4958036"/>
            <a:ext cx="1594347" cy="461665"/>
          </a:xfrm>
          <a:prstGeom prst="rect">
            <a:avLst/>
          </a:prstGeom>
          <a:noFill/>
        </p:spPr>
        <p:txBody>
          <a:bodyPr wrap="none" rtlCol="0">
            <a:spAutoFit/>
          </a:bodyPr>
          <a:lstStyle/>
          <a:p>
            <a:r>
              <a:rPr lang="en-US" sz="2400" dirty="0" err="1">
                <a:solidFill>
                  <a:srgbClr val="FFC000"/>
                </a:solidFill>
              </a:rPr>
              <a:t>m'orvikoon</a:t>
            </a:r>
            <a:endParaRPr lang="en-US" sz="2400" dirty="0">
              <a:solidFill>
                <a:srgbClr val="FFC000"/>
              </a:solidFill>
              <a:latin typeface="Candara"/>
              <a:cs typeface="Candara"/>
            </a:endParaRPr>
          </a:p>
        </p:txBody>
      </p:sp>
      <p:sp>
        <p:nvSpPr>
          <p:cNvPr id="146" name="TextBox 145"/>
          <p:cNvSpPr txBox="1"/>
          <p:nvPr/>
        </p:nvSpPr>
        <p:spPr>
          <a:xfrm>
            <a:off x="2751430" y="4958335"/>
            <a:ext cx="1037913" cy="461665"/>
          </a:xfrm>
          <a:prstGeom prst="rect">
            <a:avLst/>
          </a:prstGeom>
          <a:noFill/>
        </p:spPr>
        <p:txBody>
          <a:bodyPr wrap="none" rtlCol="0">
            <a:spAutoFit/>
          </a:bodyPr>
          <a:lstStyle/>
          <a:p>
            <a:r>
              <a:rPr lang="en-US" sz="2400" dirty="0" err="1">
                <a:solidFill>
                  <a:srgbClr val="FFC000"/>
                </a:solidFill>
              </a:rPr>
              <a:t>verven</a:t>
            </a:r>
            <a:endParaRPr lang="en-US" sz="2400" dirty="0">
              <a:solidFill>
                <a:srgbClr val="FFC000"/>
              </a:solidFill>
              <a:latin typeface="Candara"/>
              <a:cs typeface="Candara"/>
            </a:endParaRPr>
          </a:p>
        </p:txBody>
      </p:sp>
      <p:sp>
        <p:nvSpPr>
          <p:cNvPr id="147" name="TextBox 146"/>
          <p:cNvSpPr txBox="1"/>
          <p:nvPr/>
        </p:nvSpPr>
        <p:spPr>
          <a:xfrm>
            <a:off x="3821037" y="4961469"/>
            <a:ext cx="726481" cy="461665"/>
          </a:xfrm>
          <a:prstGeom prst="rect">
            <a:avLst/>
          </a:prstGeom>
          <a:noFill/>
        </p:spPr>
        <p:txBody>
          <a:bodyPr wrap="none" rtlCol="0">
            <a:spAutoFit/>
          </a:bodyPr>
          <a:lstStyle/>
          <a:p>
            <a:r>
              <a:rPr lang="en-US" sz="2400" dirty="0" err="1">
                <a:solidFill>
                  <a:srgbClr val="FFC000"/>
                </a:solidFill>
              </a:rPr>
              <a:t>anni</a:t>
            </a:r>
            <a:endParaRPr lang="en-US" sz="2400" dirty="0">
              <a:solidFill>
                <a:srgbClr val="FFC000"/>
              </a:solidFill>
              <a:latin typeface="Candara"/>
              <a:cs typeface="Candara"/>
            </a:endParaRPr>
          </a:p>
        </p:txBody>
      </p:sp>
      <p:sp>
        <p:nvSpPr>
          <p:cNvPr id="62" name="TextBox 61"/>
          <p:cNvSpPr txBox="1"/>
          <p:nvPr/>
        </p:nvSpPr>
        <p:spPr>
          <a:xfrm>
            <a:off x="1369746" y="1331004"/>
            <a:ext cx="610616" cy="369332"/>
          </a:xfrm>
          <a:prstGeom prst="rect">
            <a:avLst/>
          </a:prstGeom>
          <a:noFill/>
        </p:spPr>
        <p:txBody>
          <a:bodyPr wrap="none" rtlCol="0">
            <a:spAutoFit/>
          </a:bodyPr>
          <a:lstStyle/>
          <a:p>
            <a:r>
              <a:rPr lang="en-US" dirty="0" smtClean="0">
                <a:solidFill>
                  <a:srgbClr val="FFC000"/>
                </a:solidFill>
                <a:latin typeface="Candara"/>
                <a:cs typeface="Candara"/>
              </a:rPr>
              <a:t>AUX</a:t>
            </a:r>
            <a:endParaRPr lang="en-US" dirty="0">
              <a:solidFill>
                <a:srgbClr val="FFC000"/>
              </a:solidFill>
              <a:latin typeface="Candara"/>
              <a:cs typeface="Candara"/>
            </a:endParaRPr>
          </a:p>
        </p:txBody>
      </p:sp>
      <p:sp>
        <p:nvSpPr>
          <p:cNvPr id="63" name="TextBox 62"/>
          <p:cNvSpPr txBox="1"/>
          <p:nvPr/>
        </p:nvSpPr>
        <p:spPr>
          <a:xfrm>
            <a:off x="595774" y="1331004"/>
            <a:ext cx="817853" cy="369332"/>
          </a:xfrm>
          <a:prstGeom prst="rect">
            <a:avLst/>
          </a:prstGeom>
          <a:noFill/>
        </p:spPr>
        <p:txBody>
          <a:bodyPr wrap="none" rtlCol="0">
            <a:spAutoFit/>
          </a:bodyPr>
          <a:lstStyle/>
          <a:p>
            <a:r>
              <a:rPr lang="en-US" dirty="0" smtClean="0">
                <a:solidFill>
                  <a:srgbClr val="FFC000"/>
                </a:solidFill>
                <a:latin typeface="Candara"/>
                <a:cs typeface="Candara"/>
              </a:rPr>
              <a:t>PRON </a:t>
            </a:r>
            <a:endParaRPr lang="en-US" dirty="0">
              <a:solidFill>
                <a:srgbClr val="FFC000"/>
              </a:solidFill>
              <a:latin typeface="Candara"/>
              <a:cs typeface="Candara"/>
            </a:endParaRPr>
          </a:p>
        </p:txBody>
      </p:sp>
      <p:sp>
        <p:nvSpPr>
          <p:cNvPr id="64" name="TextBox 63"/>
          <p:cNvSpPr txBox="1"/>
          <p:nvPr/>
        </p:nvSpPr>
        <p:spPr>
          <a:xfrm>
            <a:off x="2022384" y="1324307"/>
            <a:ext cx="707245" cy="369332"/>
          </a:xfrm>
          <a:prstGeom prst="rect">
            <a:avLst/>
          </a:prstGeom>
          <a:noFill/>
        </p:spPr>
        <p:txBody>
          <a:bodyPr wrap="none" rtlCol="0">
            <a:spAutoFit/>
          </a:bodyPr>
          <a:lstStyle/>
          <a:p>
            <a:r>
              <a:rPr lang="en-US" dirty="0" smtClean="0">
                <a:solidFill>
                  <a:srgbClr val="FFC000"/>
                </a:solidFill>
                <a:latin typeface="Candara"/>
                <a:cs typeface="Candara"/>
              </a:rPr>
              <a:t>VERB</a:t>
            </a:r>
            <a:endParaRPr lang="en-US" dirty="0">
              <a:solidFill>
                <a:srgbClr val="FFC000"/>
              </a:solidFill>
              <a:latin typeface="Candara"/>
              <a:cs typeface="Candara"/>
            </a:endParaRPr>
          </a:p>
        </p:txBody>
      </p:sp>
      <p:sp>
        <p:nvSpPr>
          <p:cNvPr id="65" name="TextBox 64"/>
          <p:cNvSpPr txBox="1"/>
          <p:nvPr/>
        </p:nvSpPr>
        <p:spPr>
          <a:xfrm>
            <a:off x="4404719" y="1324307"/>
            <a:ext cx="604653" cy="369332"/>
          </a:xfrm>
          <a:prstGeom prst="rect">
            <a:avLst/>
          </a:prstGeom>
          <a:noFill/>
        </p:spPr>
        <p:txBody>
          <a:bodyPr wrap="none" rtlCol="0">
            <a:spAutoFit/>
          </a:bodyPr>
          <a:lstStyle/>
          <a:p>
            <a:r>
              <a:rPr lang="en-US" dirty="0" smtClean="0">
                <a:solidFill>
                  <a:srgbClr val="FFC000"/>
                </a:solidFill>
                <a:latin typeface="Candara"/>
                <a:cs typeface="Candara"/>
              </a:rPr>
              <a:t>ADP</a:t>
            </a:r>
            <a:endParaRPr lang="en-US" dirty="0">
              <a:solidFill>
                <a:srgbClr val="FFC000"/>
              </a:solidFill>
              <a:latin typeface="Candara"/>
              <a:cs typeface="Candara"/>
            </a:endParaRPr>
          </a:p>
        </p:txBody>
      </p:sp>
      <p:sp>
        <p:nvSpPr>
          <p:cNvPr id="66" name="TextBox 65"/>
          <p:cNvSpPr txBox="1"/>
          <p:nvPr/>
        </p:nvSpPr>
        <p:spPr>
          <a:xfrm>
            <a:off x="5334319" y="1318198"/>
            <a:ext cx="768159" cy="369332"/>
          </a:xfrm>
          <a:prstGeom prst="rect">
            <a:avLst/>
          </a:prstGeom>
          <a:noFill/>
        </p:spPr>
        <p:txBody>
          <a:bodyPr wrap="none" rtlCol="0">
            <a:spAutoFit/>
          </a:bodyPr>
          <a:lstStyle/>
          <a:p>
            <a:r>
              <a:rPr lang="en-US" dirty="0" smtClean="0">
                <a:solidFill>
                  <a:srgbClr val="FFC000"/>
                </a:solidFill>
                <a:latin typeface="Candara"/>
                <a:cs typeface="Candara"/>
              </a:rPr>
              <a:t>PRON</a:t>
            </a:r>
            <a:endParaRPr lang="en-US" dirty="0">
              <a:solidFill>
                <a:srgbClr val="FFC000"/>
              </a:solidFill>
              <a:latin typeface="Candara"/>
              <a:cs typeface="Candara"/>
            </a:endParaRPr>
          </a:p>
        </p:txBody>
      </p:sp>
      <p:sp>
        <p:nvSpPr>
          <p:cNvPr id="67" name="TextBox 66"/>
          <p:cNvSpPr txBox="1"/>
          <p:nvPr/>
        </p:nvSpPr>
        <p:spPr>
          <a:xfrm>
            <a:off x="2742249" y="1324307"/>
            <a:ext cx="570990" cy="369332"/>
          </a:xfrm>
          <a:prstGeom prst="rect">
            <a:avLst/>
          </a:prstGeom>
          <a:noFill/>
        </p:spPr>
        <p:txBody>
          <a:bodyPr wrap="none" rtlCol="0">
            <a:spAutoFit/>
          </a:bodyPr>
          <a:lstStyle/>
          <a:p>
            <a:r>
              <a:rPr lang="en-US" dirty="0" smtClean="0">
                <a:solidFill>
                  <a:srgbClr val="FFC000"/>
                </a:solidFill>
                <a:latin typeface="Candara"/>
                <a:cs typeface="Candara"/>
              </a:rPr>
              <a:t>DET</a:t>
            </a:r>
            <a:endParaRPr lang="en-US" dirty="0">
              <a:solidFill>
                <a:srgbClr val="FFC000"/>
              </a:solidFill>
              <a:latin typeface="Candara"/>
              <a:cs typeface="Candara"/>
            </a:endParaRPr>
          </a:p>
        </p:txBody>
      </p:sp>
      <p:sp>
        <p:nvSpPr>
          <p:cNvPr id="68" name="TextBox 67"/>
          <p:cNvSpPr txBox="1"/>
          <p:nvPr/>
        </p:nvSpPr>
        <p:spPr>
          <a:xfrm>
            <a:off x="3318797" y="1343013"/>
            <a:ext cx="896399" cy="369332"/>
          </a:xfrm>
          <a:prstGeom prst="rect">
            <a:avLst/>
          </a:prstGeom>
          <a:noFill/>
        </p:spPr>
        <p:txBody>
          <a:bodyPr wrap="none" rtlCol="0">
            <a:spAutoFit/>
          </a:bodyPr>
          <a:lstStyle/>
          <a:p>
            <a:r>
              <a:rPr lang="en-US" dirty="0" smtClean="0">
                <a:solidFill>
                  <a:srgbClr val="FFC000"/>
                </a:solidFill>
                <a:latin typeface="Candara"/>
                <a:cs typeface="Candara"/>
              </a:rPr>
              <a:t>PROPN</a:t>
            </a:r>
            <a:endParaRPr lang="en-US" dirty="0">
              <a:solidFill>
                <a:srgbClr val="FFC000"/>
              </a:solidFill>
              <a:latin typeface="Candara"/>
              <a:cs typeface="Candara"/>
            </a:endParaRPr>
          </a:p>
        </p:txBody>
      </p:sp>
      <p:sp>
        <p:nvSpPr>
          <p:cNvPr id="76" name="TextBox 75"/>
          <p:cNvSpPr txBox="1"/>
          <p:nvPr/>
        </p:nvSpPr>
        <p:spPr>
          <a:xfrm>
            <a:off x="1456979" y="1998077"/>
            <a:ext cx="562718" cy="338554"/>
          </a:xfrm>
          <a:prstGeom prst="rect">
            <a:avLst/>
          </a:prstGeom>
          <a:noFill/>
        </p:spPr>
        <p:txBody>
          <a:bodyPr wrap="none" rtlCol="0">
            <a:spAutoFit/>
          </a:bodyPr>
          <a:lstStyle/>
          <a:p>
            <a:r>
              <a:rPr lang="en-US" sz="1600" dirty="0" smtClean="0">
                <a:solidFill>
                  <a:srgbClr val="FFC000"/>
                </a:solidFill>
                <a:latin typeface="Candara"/>
                <a:cs typeface="Candara"/>
              </a:rPr>
              <a:t>AUX</a:t>
            </a:r>
            <a:endParaRPr lang="en-US" sz="1600" dirty="0">
              <a:solidFill>
                <a:srgbClr val="FFC000"/>
              </a:solidFill>
              <a:latin typeface="Candara"/>
              <a:cs typeface="Candara"/>
            </a:endParaRPr>
          </a:p>
        </p:txBody>
      </p:sp>
      <p:sp>
        <p:nvSpPr>
          <p:cNvPr id="77" name="TextBox 76"/>
          <p:cNvSpPr txBox="1"/>
          <p:nvPr/>
        </p:nvSpPr>
        <p:spPr>
          <a:xfrm>
            <a:off x="586748" y="1973623"/>
            <a:ext cx="748923" cy="338554"/>
          </a:xfrm>
          <a:prstGeom prst="rect">
            <a:avLst/>
          </a:prstGeom>
          <a:noFill/>
        </p:spPr>
        <p:txBody>
          <a:bodyPr wrap="none" rtlCol="0">
            <a:spAutoFit/>
          </a:bodyPr>
          <a:lstStyle/>
          <a:p>
            <a:r>
              <a:rPr lang="en-US" sz="1600" dirty="0" smtClean="0">
                <a:solidFill>
                  <a:srgbClr val="FFC000"/>
                </a:solidFill>
                <a:latin typeface="Candara"/>
                <a:cs typeface="Candara"/>
              </a:rPr>
              <a:t>PRON </a:t>
            </a:r>
            <a:endParaRPr lang="en-US" sz="1600" dirty="0">
              <a:solidFill>
                <a:srgbClr val="FFC000"/>
              </a:solidFill>
              <a:latin typeface="Candara"/>
              <a:cs typeface="Candara"/>
            </a:endParaRPr>
          </a:p>
        </p:txBody>
      </p:sp>
      <p:sp>
        <p:nvSpPr>
          <p:cNvPr id="78" name="TextBox 77"/>
          <p:cNvSpPr txBox="1"/>
          <p:nvPr/>
        </p:nvSpPr>
        <p:spPr>
          <a:xfrm>
            <a:off x="2109617" y="1991380"/>
            <a:ext cx="651140" cy="338554"/>
          </a:xfrm>
          <a:prstGeom prst="rect">
            <a:avLst/>
          </a:prstGeom>
          <a:noFill/>
        </p:spPr>
        <p:txBody>
          <a:bodyPr wrap="none" rtlCol="0">
            <a:spAutoFit/>
          </a:bodyPr>
          <a:lstStyle/>
          <a:p>
            <a:r>
              <a:rPr lang="en-US" sz="1600" dirty="0" smtClean="0">
                <a:solidFill>
                  <a:srgbClr val="FFC000"/>
                </a:solidFill>
                <a:latin typeface="Candara"/>
                <a:cs typeface="Candara"/>
              </a:rPr>
              <a:t>VERB</a:t>
            </a:r>
            <a:endParaRPr lang="en-US" sz="1600" dirty="0">
              <a:solidFill>
                <a:srgbClr val="FFC000"/>
              </a:solidFill>
              <a:latin typeface="Candara"/>
              <a:cs typeface="Candara"/>
            </a:endParaRPr>
          </a:p>
        </p:txBody>
      </p:sp>
      <p:sp>
        <p:nvSpPr>
          <p:cNvPr id="79" name="TextBox 78"/>
          <p:cNvSpPr txBox="1"/>
          <p:nvPr/>
        </p:nvSpPr>
        <p:spPr>
          <a:xfrm>
            <a:off x="3879889" y="1976873"/>
            <a:ext cx="556563" cy="338554"/>
          </a:xfrm>
          <a:prstGeom prst="rect">
            <a:avLst/>
          </a:prstGeom>
          <a:noFill/>
        </p:spPr>
        <p:txBody>
          <a:bodyPr wrap="none" rtlCol="0">
            <a:spAutoFit/>
          </a:bodyPr>
          <a:lstStyle/>
          <a:p>
            <a:r>
              <a:rPr lang="en-US" sz="1600" dirty="0" smtClean="0">
                <a:solidFill>
                  <a:srgbClr val="FFC000"/>
                </a:solidFill>
                <a:latin typeface="Candara"/>
                <a:cs typeface="Candara"/>
              </a:rPr>
              <a:t>ADP</a:t>
            </a:r>
            <a:endParaRPr lang="en-US" sz="1600" dirty="0">
              <a:solidFill>
                <a:srgbClr val="FFC000"/>
              </a:solidFill>
              <a:latin typeface="Candara"/>
              <a:cs typeface="Candara"/>
            </a:endParaRPr>
          </a:p>
        </p:txBody>
      </p:sp>
      <p:sp>
        <p:nvSpPr>
          <p:cNvPr id="80" name="TextBox 79"/>
          <p:cNvSpPr txBox="1"/>
          <p:nvPr/>
        </p:nvSpPr>
        <p:spPr>
          <a:xfrm>
            <a:off x="4984822" y="1956394"/>
            <a:ext cx="817853" cy="338554"/>
          </a:xfrm>
          <a:prstGeom prst="rect">
            <a:avLst/>
          </a:prstGeom>
          <a:noFill/>
        </p:spPr>
        <p:txBody>
          <a:bodyPr wrap="none" rtlCol="0">
            <a:spAutoFit/>
          </a:bodyPr>
          <a:lstStyle/>
          <a:p>
            <a:r>
              <a:rPr lang="en-US" sz="1600" dirty="0" smtClean="0">
                <a:solidFill>
                  <a:srgbClr val="FFC000"/>
                </a:solidFill>
                <a:latin typeface="Candara"/>
                <a:cs typeface="Candara"/>
              </a:rPr>
              <a:t>PROPN</a:t>
            </a:r>
            <a:endParaRPr lang="en-US" sz="1600" dirty="0">
              <a:solidFill>
                <a:srgbClr val="FFC000"/>
              </a:solidFill>
              <a:latin typeface="Candara"/>
              <a:cs typeface="Candara"/>
            </a:endParaRPr>
          </a:p>
        </p:txBody>
      </p:sp>
      <p:sp>
        <p:nvSpPr>
          <p:cNvPr id="81" name="TextBox 80"/>
          <p:cNvSpPr txBox="1"/>
          <p:nvPr/>
        </p:nvSpPr>
        <p:spPr>
          <a:xfrm>
            <a:off x="2720359" y="1983143"/>
            <a:ext cx="650243" cy="338554"/>
          </a:xfrm>
          <a:prstGeom prst="rect">
            <a:avLst/>
          </a:prstGeom>
          <a:noFill/>
        </p:spPr>
        <p:txBody>
          <a:bodyPr wrap="none" rtlCol="0">
            <a:spAutoFit/>
          </a:bodyPr>
          <a:lstStyle/>
          <a:p>
            <a:r>
              <a:rPr lang="en-US" sz="1600" dirty="0" smtClean="0">
                <a:solidFill>
                  <a:srgbClr val="FFC000"/>
                </a:solidFill>
                <a:latin typeface="Candara"/>
                <a:cs typeface="Candara"/>
              </a:rPr>
              <a:t>PART</a:t>
            </a:r>
            <a:endParaRPr lang="en-US" sz="1600" dirty="0">
              <a:solidFill>
                <a:srgbClr val="FFC000"/>
              </a:solidFill>
              <a:latin typeface="Candara"/>
              <a:cs typeface="Candara"/>
            </a:endParaRPr>
          </a:p>
        </p:txBody>
      </p:sp>
      <p:sp>
        <p:nvSpPr>
          <p:cNvPr id="82" name="TextBox 81"/>
          <p:cNvSpPr txBox="1"/>
          <p:nvPr/>
        </p:nvSpPr>
        <p:spPr>
          <a:xfrm>
            <a:off x="3240219" y="1980008"/>
            <a:ext cx="704039" cy="338554"/>
          </a:xfrm>
          <a:prstGeom prst="rect">
            <a:avLst/>
          </a:prstGeom>
          <a:noFill/>
        </p:spPr>
        <p:txBody>
          <a:bodyPr wrap="none" rtlCol="0">
            <a:spAutoFit/>
          </a:bodyPr>
          <a:lstStyle/>
          <a:p>
            <a:r>
              <a:rPr lang="en-US" sz="1600" dirty="0" smtClean="0">
                <a:solidFill>
                  <a:srgbClr val="FFC000"/>
                </a:solidFill>
                <a:latin typeface="Candara"/>
                <a:cs typeface="Candara"/>
              </a:rPr>
              <a:t>PRON</a:t>
            </a:r>
            <a:endParaRPr lang="en-US" sz="1600" dirty="0">
              <a:solidFill>
                <a:srgbClr val="FFC000"/>
              </a:solidFill>
              <a:latin typeface="Candara"/>
              <a:cs typeface="Candara"/>
            </a:endParaRPr>
          </a:p>
        </p:txBody>
      </p:sp>
      <p:sp>
        <p:nvSpPr>
          <p:cNvPr id="83" name="TextBox 82"/>
          <p:cNvSpPr txBox="1"/>
          <p:nvPr/>
        </p:nvSpPr>
        <p:spPr>
          <a:xfrm>
            <a:off x="4412674" y="1962645"/>
            <a:ext cx="650243" cy="338554"/>
          </a:xfrm>
          <a:prstGeom prst="rect">
            <a:avLst/>
          </a:prstGeom>
          <a:noFill/>
        </p:spPr>
        <p:txBody>
          <a:bodyPr wrap="none" rtlCol="0">
            <a:spAutoFit/>
          </a:bodyPr>
          <a:lstStyle/>
          <a:p>
            <a:r>
              <a:rPr lang="en-US" sz="1600" dirty="0" smtClean="0">
                <a:solidFill>
                  <a:srgbClr val="FFC000"/>
                </a:solidFill>
                <a:latin typeface="Candara"/>
                <a:cs typeface="Candara"/>
              </a:rPr>
              <a:t>PART</a:t>
            </a:r>
            <a:endParaRPr lang="en-US" sz="1600" dirty="0">
              <a:solidFill>
                <a:srgbClr val="FFC000"/>
              </a:solidFill>
              <a:latin typeface="Candara"/>
              <a:cs typeface="Candara"/>
            </a:endParaRPr>
          </a:p>
        </p:txBody>
      </p:sp>
      <p:sp>
        <p:nvSpPr>
          <p:cNvPr id="84" name="TextBox 83"/>
          <p:cNvSpPr txBox="1"/>
          <p:nvPr/>
        </p:nvSpPr>
        <p:spPr>
          <a:xfrm>
            <a:off x="1623377" y="2597512"/>
            <a:ext cx="562718" cy="338554"/>
          </a:xfrm>
          <a:prstGeom prst="rect">
            <a:avLst/>
          </a:prstGeom>
          <a:noFill/>
        </p:spPr>
        <p:txBody>
          <a:bodyPr wrap="none" rtlCol="0">
            <a:spAutoFit/>
          </a:bodyPr>
          <a:lstStyle/>
          <a:p>
            <a:r>
              <a:rPr lang="en-US" sz="1600" dirty="0" smtClean="0">
                <a:solidFill>
                  <a:srgbClr val="FFC000"/>
                </a:solidFill>
                <a:latin typeface="Candara"/>
                <a:cs typeface="Candara"/>
              </a:rPr>
              <a:t>AUX</a:t>
            </a:r>
            <a:endParaRPr lang="en-US" sz="1600" dirty="0">
              <a:solidFill>
                <a:srgbClr val="FFC000"/>
              </a:solidFill>
              <a:latin typeface="Candara"/>
              <a:cs typeface="Candara"/>
            </a:endParaRPr>
          </a:p>
        </p:txBody>
      </p:sp>
      <p:sp>
        <p:nvSpPr>
          <p:cNvPr id="85" name="TextBox 84"/>
          <p:cNvSpPr txBox="1"/>
          <p:nvPr/>
        </p:nvSpPr>
        <p:spPr>
          <a:xfrm>
            <a:off x="603221" y="2607461"/>
            <a:ext cx="748923" cy="338554"/>
          </a:xfrm>
          <a:prstGeom prst="rect">
            <a:avLst/>
          </a:prstGeom>
          <a:noFill/>
        </p:spPr>
        <p:txBody>
          <a:bodyPr wrap="none" rtlCol="0">
            <a:spAutoFit/>
          </a:bodyPr>
          <a:lstStyle/>
          <a:p>
            <a:r>
              <a:rPr lang="en-US" sz="1600" dirty="0" smtClean="0">
                <a:solidFill>
                  <a:srgbClr val="FFC000"/>
                </a:solidFill>
                <a:latin typeface="Candara"/>
                <a:cs typeface="Candara"/>
              </a:rPr>
              <a:t>PRON </a:t>
            </a:r>
            <a:endParaRPr lang="en-US" sz="1600" dirty="0">
              <a:solidFill>
                <a:srgbClr val="FFC000"/>
              </a:solidFill>
              <a:latin typeface="Candara"/>
              <a:cs typeface="Candara"/>
            </a:endParaRPr>
          </a:p>
        </p:txBody>
      </p:sp>
      <p:sp>
        <p:nvSpPr>
          <p:cNvPr id="86" name="TextBox 85"/>
          <p:cNvSpPr txBox="1"/>
          <p:nvPr/>
        </p:nvSpPr>
        <p:spPr>
          <a:xfrm>
            <a:off x="2494369" y="2583830"/>
            <a:ext cx="651140" cy="338554"/>
          </a:xfrm>
          <a:prstGeom prst="rect">
            <a:avLst/>
          </a:prstGeom>
          <a:noFill/>
        </p:spPr>
        <p:txBody>
          <a:bodyPr wrap="none" rtlCol="0">
            <a:spAutoFit/>
          </a:bodyPr>
          <a:lstStyle/>
          <a:p>
            <a:r>
              <a:rPr lang="en-US" sz="1600" dirty="0" smtClean="0">
                <a:solidFill>
                  <a:srgbClr val="FFC000"/>
                </a:solidFill>
                <a:latin typeface="Candara"/>
                <a:cs typeface="Candara"/>
              </a:rPr>
              <a:t>VERB</a:t>
            </a:r>
            <a:endParaRPr lang="en-US" sz="1600" dirty="0">
              <a:solidFill>
                <a:srgbClr val="FFC000"/>
              </a:solidFill>
              <a:latin typeface="Candara"/>
              <a:cs typeface="Candara"/>
            </a:endParaRPr>
          </a:p>
        </p:txBody>
      </p:sp>
      <p:sp>
        <p:nvSpPr>
          <p:cNvPr id="87" name="TextBox 86"/>
          <p:cNvSpPr txBox="1"/>
          <p:nvPr/>
        </p:nvSpPr>
        <p:spPr>
          <a:xfrm>
            <a:off x="5007986" y="2578284"/>
            <a:ext cx="556563" cy="338554"/>
          </a:xfrm>
          <a:prstGeom prst="rect">
            <a:avLst/>
          </a:prstGeom>
          <a:noFill/>
        </p:spPr>
        <p:txBody>
          <a:bodyPr wrap="none" rtlCol="0">
            <a:spAutoFit/>
          </a:bodyPr>
          <a:lstStyle/>
          <a:p>
            <a:r>
              <a:rPr lang="en-US" sz="1600" dirty="0" smtClean="0">
                <a:solidFill>
                  <a:srgbClr val="FFC000"/>
                </a:solidFill>
                <a:latin typeface="Candara"/>
                <a:cs typeface="Candara"/>
              </a:rPr>
              <a:t>ADP</a:t>
            </a:r>
            <a:endParaRPr lang="en-US" sz="1600" dirty="0">
              <a:solidFill>
                <a:srgbClr val="FFC000"/>
              </a:solidFill>
              <a:latin typeface="Candara"/>
              <a:cs typeface="Candara"/>
            </a:endParaRPr>
          </a:p>
        </p:txBody>
      </p:sp>
      <p:sp>
        <p:nvSpPr>
          <p:cNvPr id="88" name="TextBox 87"/>
          <p:cNvSpPr txBox="1"/>
          <p:nvPr/>
        </p:nvSpPr>
        <p:spPr>
          <a:xfrm>
            <a:off x="4040591" y="2579663"/>
            <a:ext cx="817853" cy="338554"/>
          </a:xfrm>
          <a:prstGeom prst="rect">
            <a:avLst/>
          </a:prstGeom>
          <a:noFill/>
        </p:spPr>
        <p:txBody>
          <a:bodyPr wrap="none" rtlCol="0">
            <a:spAutoFit/>
          </a:bodyPr>
          <a:lstStyle/>
          <a:p>
            <a:r>
              <a:rPr lang="en-US" sz="1600" dirty="0" smtClean="0">
                <a:solidFill>
                  <a:srgbClr val="FFC000"/>
                </a:solidFill>
                <a:latin typeface="Candara"/>
                <a:cs typeface="Candara"/>
              </a:rPr>
              <a:t>PROPN</a:t>
            </a:r>
            <a:endParaRPr lang="en-US" sz="1600" dirty="0">
              <a:solidFill>
                <a:srgbClr val="FFC000"/>
              </a:solidFill>
              <a:latin typeface="Candara"/>
              <a:cs typeface="Candara"/>
            </a:endParaRPr>
          </a:p>
        </p:txBody>
      </p:sp>
      <p:sp>
        <p:nvSpPr>
          <p:cNvPr id="89" name="TextBox 88"/>
          <p:cNvSpPr txBox="1"/>
          <p:nvPr/>
        </p:nvSpPr>
        <p:spPr>
          <a:xfrm>
            <a:off x="3522626" y="2586236"/>
            <a:ext cx="527709" cy="338554"/>
          </a:xfrm>
          <a:prstGeom prst="rect">
            <a:avLst/>
          </a:prstGeom>
          <a:noFill/>
        </p:spPr>
        <p:txBody>
          <a:bodyPr wrap="none" rtlCol="0">
            <a:spAutoFit/>
          </a:bodyPr>
          <a:lstStyle/>
          <a:p>
            <a:r>
              <a:rPr lang="en-US" sz="1600" dirty="0" smtClean="0">
                <a:solidFill>
                  <a:srgbClr val="FFC000"/>
                </a:solidFill>
                <a:latin typeface="Candara"/>
                <a:cs typeface="Candara"/>
              </a:rPr>
              <a:t>DET</a:t>
            </a:r>
            <a:endParaRPr lang="en-US" sz="1600" dirty="0">
              <a:solidFill>
                <a:srgbClr val="FFC000"/>
              </a:solidFill>
              <a:latin typeface="Candara"/>
              <a:cs typeface="Candara"/>
            </a:endParaRPr>
          </a:p>
        </p:txBody>
      </p:sp>
      <p:sp>
        <p:nvSpPr>
          <p:cNvPr id="90" name="TextBox 89"/>
          <p:cNvSpPr txBox="1"/>
          <p:nvPr/>
        </p:nvSpPr>
        <p:spPr>
          <a:xfrm>
            <a:off x="6322754" y="2578284"/>
            <a:ext cx="704039" cy="338554"/>
          </a:xfrm>
          <a:prstGeom prst="rect">
            <a:avLst/>
          </a:prstGeom>
          <a:noFill/>
        </p:spPr>
        <p:txBody>
          <a:bodyPr wrap="none" rtlCol="0">
            <a:spAutoFit/>
          </a:bodyPr>
          <a:lstStyle/>
          <a:p>
            <a:r>
              <a:rPr lang="en-US" sz="1600" dirty="0" smtClean="0">
                <a:solidFill>
                  <a:srgbClr val="FFC000"/>
                </a:solidFill>
                <a:latin typeface="Candara"/>
                <a:cs typeface="Candara"/>
              </a:rPr>
              <a:t>PRON</a:t>
            </a:r>
            <a:endParaRPr lang="en-US" sz="1600" dirty="0">
              <a:solidFill>
                <a:srgbClr val="FFC000"/>
              </a:solidFill>
              <a:latin typeface="Candara"/>
              <a:cs typeface="Candara"/>
            </a:endParaRPr>
          </a:p>
        </p:txBody>
      </p:sp>
      <p:sp>
        <p:nvSpPr>
          <p:cNvPr id="91" name="TextBox 90"/>
          <p:cNvSpPr txBox="1"/>
          <p:nvPr/>
        </p:nvSpPr>
        <p:spPr>
          <a:xfrm>
            <a:off x="5735231" y="2596049"/>
            <a:ext cx="650243" cy="338554"/>
          </a:xfrm>
          <a:prstGeom prst="rect">
            <a:avLst/>
          </a:prstGeom>
          <a:noFill/>
        </p:spPr>
        <p:txBody>
          <a:bodyPr wrap="none" rtlCol="0">
            <a:spAutoFit/>
          </a:bodyPr>
          <a:lstStyle/>
          <a:p>
            <a:r>
              <a:rPr lang="en-US" sz="1600" dirty="0" smtClean="0">
                <a:solidFill>
                  <a:srgbClr val="FFC000"/>
                </a:solidFill>
                <a:latin typeface="Candara"/>
                <a:cs typeface="Candara"/>
              </a:rPr>
              <a:t>PART</a:t>
            </a:r>
            <a:endParaRPr lang="en-US" sz="1600" dirty="0">
              <a:solidFill>
                <a:srgbClr val="FFC000"/>
              </a:solidFill>
              <a:latin typeface="Candara"/>
              <a:cs typeface="Candara"/>
            </a:endParaRPr>
          </a:p>
        </p:txBody>
      </p:sp>
      <p:sp>
        <p:nvSpPr>
          <p:cNvPr id="92" name="TextBox 91"/>
          <p:cNvSpPr txBox="1"/>
          <p:nvPr/>
        </p:nvSpPr>
        <p:spPr>
          <a:xfrm>
            <a:off x="1612310" y="3189611"/>
            <a:ext cx="704039" cy="338554"/>
          </a:xfrm>
          <a:prstGeom prst="rect">
            <a:avLst/>
          </a:prstGeom>
          <a:noFill/>
        </p:spPr>
        <p:txBody>
          <a:bodyPr wrap="none" rtlCol="0">
            <a:spAutoFit/>
          </a:bodyPr>
          <a:lstStyle/>
          <a:p>
            <a:r>
              <a:rPr lang="en-US" sz="1600" dirty="0" smtClean="0">
                <a:solidFill>
                  <a:srgbClr val="FFC000"/>
                </a:solidFill>
                <a:latin typeface="Candara"/>
                <a:cs typeface="Candara"/>
              </a:rPr>
              <a:t>PRON</a:t>
            </a:r>
            <a:endParaRPr lang="en-US" sz="1600" dirty="0">
              <a:solidFill>
                <a:srgbClr val="FFC000"/>
              </a:solidFill>
              <a:latin typeface="Candara"/>
              <a:cs typeface="Candara"/>
            </a:endParaRPr>
          </a:p>
        </p:txBody>
      </p:sp>
      <p:sp>
        <p:nvSpPr>
          <p:cNvPr id="93" name="TextBox 92"/>
          <p:cNvSpPr txBox="1"/>
          <p:nvPr/>
        </p:nvSpPr>
        <p:spPr>
          <a:xfrm>
            <a:off x="606305" y="3184991"/>
            <a:ext cx="748923" cy="338554"/>
          </a:xfrm>
          <a:prstGeom prst="rect">
            <a:avLst/>
          </a:prstGeom>
          <a:noFill/>
        </p:spPr>
        <p:txBody>
          <a:bodyPr wrap="none" rtlCol="0">
            <a:spAutoFit/>
          </a:bodyPr>
          <a:lstStyle/>
          <a:p>
            <a:r>
              <a:rPr lang="en-US" sz="1600" dirty="0" smtClean="0">
                <a:solidFill>
                  <a:srgbClr val="FFC000"/>
                </a:solidFill>
                <a:latin typeface="Candara"/>
                <a:cs typeface="Candara"/>
              </a:rPr>
              <a:t>PRON </a:t>
            </a:r>
            <a:endParaRPr lang="en-US" sz="1600" dirty="0">
              <a:solidFill>
                <a:srgbClr val="FFC000"/>
              </a:solidFill>
              <a:latin typeface="Candara"/>
              <a:cs typeface="Candara"/>
            </a:endParaRPr>
          </a:p>
        </p:txBody>
      </p:sp>
      <p:sp>
        <p:nvSpPr>
          <p:cNvPr id="94" name="TextBox 93"/>
          <p:cNvSpPr txBox="1"/>
          <p:nvPr/>
        </p:nvSpPr>
        <p:spPr>
          <a:xfrm>
            <a:off x="2649643" y="3184991"/>
            <a:ext cx="556563" cy="338554"/>
          </a:xfrm>
          <a:prstGeom prst="rect">
            <a:avLst/>
          </a:prstGeom>
          <a:noFill/>
        </p:spPr>
        <p:txBody>
          <a:bodyPr wrap="none" rtlCol="0">
            <a:spAutoFit/>
          </a:bodyPr>
          <a:lstStyle/>
          <a:p>
            <a:r>
              <a:rPr lang="en-US" sz="1600" dirty="0" smtClean="0">
                <a:solidFill>
                  <a:srgbClr val="FFC000"/>
                </a:solidFill>
                <a:latin typeface="Candara"/>
                <a:cs typeface="Candara"/>
              </a:rPr>
              <a:t>ADP</a:t>
            </a:r>
            <a:endParaRPr lang="en-US" sz="1600" dirty="0">
              <a:solidFill>
                <a:srgbClr val="FFC000"/>
              </a:solidFill>
              <a:latin typeface="Candara"/>
              <a:cs typeface="Candara"/>
            </a:endParaRPr>
          </a:p>
        </p:txBody>
      </p:sp>
      <p:sp>
        <p:nvSpPr>
          <p:cNvPr id="95" name="TextBox 94"/>
          <p:cNvSpPr txBox="1"/>
          <p:nvPr/>
        </p:nvSpPr>
        <p:spPr>
          <a:xfrm>
            <a:off x="5035015" y="3181767"/>
            <a:ext cx="651140" cy="338554"/>
          </a:xfrm>
          <a:prstGeom prst="rect">
            <a:avLst/>
          </a:prstGeom>
          <a:noFill/>
        </p:spPr>
        <p:txBody>
          <a:bodyPr wrap="none" rtlCol="0">
            <a:spAutoFit/>
          </a:bodyPr>
          <a:lstStyle/>
          <a:p>
            <a:r>
              <a:rPr lang="en-US" sz="1600" dirty="0" smtClean="0">
                <a:solidFill>
                  <a:srgbClr val="FFC000"/>
                </a:solidFill>
                <a:latin typeface="Candara"/>
                <a:cs typeface="Candara"/>
              </a:rPr>
              <a:t>VERB</a:t>
            </a:r>
            <a:endParaRPr lang="en-US" sz="1600" dirty="0">
              <a:solidFill>
                <a:srgbClr val="FFC000"/>
              </a:solidFill>
              <a:latin typeface="Candara"/>
              <a:cs typeface="Candara"/>
            </a:endParaRPr>
          </a:p>
        </p:txBody>
      </p:sp>
      <p:sp>
        <p:nvSpPr>
          <p:cNvPr id="96" name="TextBox 95"/>
          <p:cNvSpPr txBox="1"/>
          <p:nvPr/>
        </p:nvSpPr>
        <p:spPr>
          <a:xfrm>
            <a:off x="4288532" y="3178096"/>
            <a:ext cx="650243" cy="338554"/>
          </a:xfrm>
          <a:prstGeom prst="rect">
            <a:avLst/>
          </a:prstGeom>
          <a:noFill/>
        </p:spPr>
        <p:txBody>
          <a:bodyPr wrap="none" rtlCol="0">
            <a:spAutoFit/>
          </a:bodyPr>
          <a:lstStyle/>
          <a:p>
            <a:r>
              <a:rPr lang="en-US" sz="1600" smtClean="0">
                <a:solidFill>
                  <a:srgbClr val="FFC000"/>
                </a:solidFill>
                <a:latin typeface="Candara"/>
                <a:cs typeface="Candara"/>
              </a:rPr>
              <a:t>PART</a:t>
            </a:r>
            <a:endParaRPr lang="en-US" sz="1600" dirty="0">
              <a:solidFill>
                <a:srgbClr val="FFC000"/>
              </a:solidFill>
              <a:latin typeface="Candara"/>
              <a:cs typeface="Candara"/>
            </a:endParaRPr>
          </a:p>
        </p:txBody>
      </p:sp>
      <p:sp>
        <p:nvSpPr>
          <p:cNvPr id="97" name="TextBox 96"/>
          <p:cNvSpPr txBox="1"/>
          <p:nvPr/>
        </p:nvSpPr>
        <p:spPr>
          <a:xfrm>
            <a:off x="3567867" y="3193671"/>
            <a:ext cx="817853" cy="338554"/>
          </a:xfrm>
          <a:prstGeom prst="rect">
            <a:avLst/>
          </a:prstGeom>
          <a:noFill/>
        </p:spPr>
        <p:txBody>
          <a:bodyPr wrap="none" rtlCol="0">
            <a:spAutoFit/>
          </a:bodyPr>
          <a:lstStyle/>
          <a:p>
            <a:r>
              <a:rPr lang="en-US" sz="1600" dirty="0" smtClean="0">
                <a:solidFill>
                  <a:srgbClr val="FFC000"/>
                </a:solidFill>
                <a:latin typeface="Candara"/>
                <a:cs typeface="Candara"/>
              </a:rPr>
              <a:t>PROPN</a:t>
            </a:r>
            <a:endParaRPr lang="en-US" sz="1600" dirty="0">
              <a:solidFill>
                <a:srgbClr val="FFC000"/>
              </a:solidFill>
              <a:latin typeface="Candara"/>
              <a:cs typeface="Candara"/>
            </a:endParaRPr>
          </a:p>
        </p:txBody>
      </p:sp>
      <p:sp>
        <p:nvSpPr>
          <p:cNvPr id="98" name="TextBox 97"/>
          <p:cNvSpPr txBox="1"/>
          <p:nvPr/>
        </p:nvSpPr>
        <p:spPr>
          <a:xfrm>
            <a:off x="6918825" y="3193671"/>
            <a:ext cx="562718" cy="338554"/>
          </a:xfrm>
          <a:prstGeom prst="rect">
            <a:avLst/>
          </a:prstGeom>
          <a:noFill/>
        </p:spPr>
        <p:txBody>
          <a:bodyPr wrap="none" rtlCol="0">
            <a:spAutoFit/>
          </a:bodyPr>
          <a:lstStyle/>
          <a:p>
            <a:r>
              <a:rPr lang="en-US" sz="1600" smtClean="0">
                <a:solidFill>
                  <a:srgbClr val="FFC000"/>
                </a:solidFill>
                <a:latin typeface="Candara"/>
                <a:cs typeface="Candara"/>
              </a:rPr>
              <a:t>AUX</a:t>
            </a:r>
            <a:endParaRPr lang="en-US" sz="1600" dirty="0">
              <a:solidFill>
                <a:srgbClr val="FFC000"/>
              </a:solidFill>
              <a:latin typeface="Candara"/>
              <a:cs typeface="Candara"/>
            </a:endParaRPr>
          </a:p>
        </p:txBody>
      </p:sp>
      <p:sp>
        <p:nvSpPr>
          <p:cNvPr id="99" name="TextBox 98"/>
          <p:cNvSpPr txBox="1"/>
          <p:nvPr/>
        </p:nvSpPr>
        <p:spPr>
          <a:xfrm>
            <a:off x="6026221" y="3181648"/>
            <a:ext cx="562718" cy="338554"/>
          </a:xfrm>
          <a:prstGeom prst="rect">
            <a:avLst/>
          </a:prstGeom>
          <a:noFill/>
        </p:spPr>
        <p:txBody>
          <a:bodyPr wrap="none" rtlCol="0">
            <a:spAutoFit/>
          </a:bodyPr>
          <a:lstStyle/>
          <a:p>
            <a:r>
              <a:rPr lang="en-US" sz="1600" dirty="0" smtClean="0">
                <a:solidFill>
                  <a:srgbClr val="FFC000"/>
                </a:solidFill>
                <a:latin typeface="Candara"/>
                <a:cs typeface="Candara"/>
              </a:rPr>
              <a:t>AUX</a:t>
            </a:r>
            <a:endParaRPr lang="en-US" sz="1600" dirty="0">
              <a:solidFill>
                <a:srgbClr val="FFC000"/>
              </a:solidFill>
              <a:latin typeface="Candara"/>
              <a:cs typeface="Candara"/>
            </a:endParaRPr>
          </a:p>
        </p:txBody>
      </p:sp>
      <p:sp>
        <p:nvSpPr>
          <p:cNvPr id="100" name="TextBox 99"/>
          <p:cNvSpPr txBox="1"/>
          <p:nvPr/>
        </p:nvSpPr>
        <p:spPr>
          <a:xfrm>
            <a:off x="1387840" y="3829611"/>
            <a:ext cx="562718" cy="338554"/>
          </a:xfrm>
          <a:prstGeom prst="rect">
            <a:avLst/>
          </a:prstGeom>
          <a:noFill/>
        </p:spPr>
        <p:txBody>
          <a:bodyPr wrap="none" rtlCol="0">
            <a:spAutoFit/>
          </a:bodyPr>
          <a:lstStyle/>
          <a:p>
            <a:r>
              <a:rPr lang="en-US" sz="1600" dirty="0" smtClean="0">
                <a:solidFill>
                  <a:srgbClr val="FFC000"/>
                </a:solidFill>
                <a:latin typeface="Candara"/>
                <a:cs typeface="Candara"/>
              </a:rPr>
              <a:t>AUX</a:t>
            </a:r>
            <a:endParaRPr lang="en-US" sz="1600" dirty="0">
              <a:solidFill>
                <a:srgbClr val="FFC000"/>
              </a:solidFill>
              <a:latin typeface="Candara"/>
              <a:cs typeface="Candara"/>
            </a:endParaRPr>
          </a:p>
        </p:txBody>
      </p:sp>
      <p:sp>
        <p:nvSpPr>
          <p:cNvPr id="101" name="TextBox 100"/>
          <p:cNvSpPr txBox="1"/>
          <p:nvPr/>
        </p:nvSpPr>
        <p:spPr>
          <a:xfrm>
            <a:off x="609991" y="3854798"/>
            <a:ext cx="748923" cy="338554"/>
          </a:xfrm>
          <a:prstGeom prst="rect">
            <a:avLst/>
          </a:prstGeom>
          <a:noFill/>
        </p:spPr>
        <p:txBody>
          <a:bodyPr wrap="none" rtlCol="0">
            <a:spAutoFit/>
          </a:bodyPr>
          <a:lstStyle/>
          <a:p>
            <a:r>
              <a:rPr lang="en-US" sz="1600" dirty="0" smtClean="0">
                <a:solidFill>
                  <a:srgbClr val="FFC000"/>
                </a:solidFill>
                <a:latin typeface="Candara"/>
                <a:cs typeface="Candara"/>
              </a:rPr>
              <a:t>PRON </a:t>
            </a:r>
            <a:endParaRPr lang="en-US" sz="1600" dirty="0">
              <a:solidFill>
                <a:srgbClr val="FFC000"/>
              </a:solidFill>
              <a:latin typeface="Candara"/>
              <a:cs typeface="Candara"/>
            </a:endParaRPr>
          </a:p>
        </p:txBody>
      </p:sp>
      <p:sp>
        <p:nvSpPr>
          <p:cNvPr id="102" name="TextBox 101"/>
          <p:cNvSpPr txBox="1"/>
          <p:nvPr/>
        </p:nvSpPr>
        <p:spPr>
          <a:xfrm>
            <a:off x="1874051" y="3817841"/>
            <a:ext cx="704039" cy="338554"/>
          </a:xfrm>
          <a:prstGeom prst="rect">
            <a:avLst/>
          </a:prstGeom>
          <a:noFill/>
        </p:spPr>
        <p:txBody>
          <a:bodyPr wrap="none" rtlCol="0">
            <a:spAutoFit/>
          </a:bodyPr>
          <a:lstStyle/>
          <a:p>
            <a:r>
              <a:rPr lang="en-US" sz="1600" smtClean="0">
                <a:solidFill>
                  <a:srgbClr val="FFC000"/>
                </a:solidFill>
                <a:latin typeface="Candara"/>
                <a:cs typeface="Candara"/>
              </a:rPr>
              <a:t>PRON</a:t>
            </a:r>
            <a:endParaRPr lang="en-US" sz="1600" dirty="0">
              <a:solidFill>
                <a:srgbClr val="FFC000"/>
              </a:solidFill>
              <a:latin typeface="Candara"/>
              <a:cs typeface="Candara"/>
            </a:endParaRPr>
          </a:p>
        </p:txBody>
      </p:sp>
      <p:sp>
        <p:nvSpPr>
          <p:cNvPr id="103" name="TextBox 102"/>
          <p:cNvSpPr txBox="1"/>
          <p:nvPr/>
        </p:nvSpPr>
        <p:spPr>
          <a:xfrm>
            <a:off x="2835392" y="3843141"/>
            <a:ext cx="556563" cy="338554"/>
          </a:xfrm>
          <a:prstGeom prst="rect">
            <a:avLst/>
          </a:prstGeom>
          <a:noFill/>
        </p:spPr>
        <p:txBody>
          <a:bodyPr wrap="none" rtlCol="0">
            <a:spAutoFit/>
          </a:bodyPr>
          <a:lstStyle/>
          <a:p>
            <a:r>
              <a:rPr lang="en-US" sz="1600" dirty="0" smtClean="0">
                <a:solidFill>
                  <a:srgbClr val="FFC000"/>
                </a:solidFill>
                <a:latin typeface="Candara"/>
                <a:cs typeface="Candara"/>
              </a:rPr>
              <a:t>ADP</a:t>
            </a:r>
            <a:endParaRPr lang="en-US" sz="1600" dirty="0">
              <a:solidFill>
                <a:srgbClr val="FFC000"/>
              </a:solidFill>
              <a:latin typeface="Candara"/>
              <a:cs typeface="Candara"/>
            </a:endParaRPr>
          </a:p>
        </p:txBody>
      </p:sp>
      <p:sp>
        <p:nvSpPr>
          <p:cNvPr id="104" name="TextBox 103"/>
          <p:cNvSpPr txBox="1"/>
          <p:nvPr/>
        </p:nvSpPr>
        <p:spPr>
          <a:xfrm>
            <a:off x="3548992" y="3841240"/>
            <a:ext cx="817853" cy="338554"/>
          </a:xfrm>
          <a:prstGeom prst="rect">
            <a:avLst/>
          </a:prstGeom>
          <a:noFill/>
        </p:spPr>
        <p:txBody>
          <a:bodyPr wrap="none" rtlCol="0">
            <a:spAutoFit/>
          </a:bodyPr>
          <a:lstStyle/>
          <a:p>
            <a:r>
              <a:rPr lang="en-US" sz="1600" dirty="0" smtClean="0">
                <a:solidFill>
                  <a:srgbClr val="FFC000"/>
                </a:solidFill>
                <a:latin typeface="Candara"/>
                <a:cs typeface="Candara"/>
              </a:rPr>
              <a:t>PROPN</a:t>
            </a:r>
            <a:endParaRPr lang="en-US" sz="1600" dirty="0">
              <a:solidFill>
                <a:srgbClr val="FFC000"/>
              </a:solidFill>
              <a:latin typeface="Candara"/>
              <a:cs typeface="Candara"/>
            </a:endParaRPr>
          </a:p>
        </p:txBody>
      </p:sp>
      <p:sp>
        <p:nvSpPr>
          <p:cNvPr id="106" name="TextBox 105"/>
          <p:cNvSpPr txBox="1"/>
          <p:nvPr/>
        </p:nvSpPr>
        <p:spPr>
          <a:xfrm>
            <a:off x="5135840" y="3837535"/>
            <a:ext cx="650243" cy="338554"/>
          </a:xfrm>
          <a:prstGeom prst="rect">
            <a:avLst/>
          </a:prstGeom>
          <a:noFill/>
        </p:spPr>
        <p:txBody>
          <a:bodyPr wrap="none" rtlCol="0">
            <a:spAutoFit/>
          </a:bodyPr>
          <a:lstStyle/>
          <a:p>
            <a:r>
              <a:rPr lang="en-US" sz="1600" smtClean="0">
                <a:solidFill>
                  <a:srgbClr val="FFC000"/>
                </a:solidFill>
                <a:latin typeface="Candara"/>
                <a:cs typeface="Candara"/>
              </a:rPr>
              <a:t>PART</a:t>
            </a:r>
            <a:endParaRPr lang="en-US" sz="1600" dirty="0">
              <a:solidFill>
                <a:srgbClr val="FFC000"/>
              </a:solidFill>
              <a:latin typeface="Candara"/>
              <a:cs typeface="Candara"/>
            </a:endParaRPr>
          </a:p>
        </p:txBody>
      </p:sp>
      <p:sp>
        <p:nvSpPr>
          <p:cNvPr id="108" name="TextBox 107"/>
          <p:cNvSpPr txBox="1"/>
          <p:nvPr/>
        </p:nvSpPr>
        <p:spPr>
          <a:xfrm>
            <a:off x="4318395" y="3837535"/>
            <a:ext cx="651140" cy="338554"/>
          </a:xfrm>
          <a:prstGeom prst="rect">
            <a:avLst/>
          </a:prstGeom>
          <a:noFill/>
        </p:spPr>
        <p:txBody>
          <a:bodyPr wrap="none" rtlCol="0">
            <a:spAutoFit/>
          </a:bodyPr>
          <a:lstStyle/>
          <a:p>
            <a:r>
              <a:rPr lang="en-US" sz="1600" dirty="0" smtClean="0">
                <a:solidFill>
                  <a:srgbClr val="FFC000"/>
                </a:solidFill>
                <a:latin typeface="Candara"/>
                <a:cs typeface="Candara"/>
              </a:rPr>
              <a:t>VERB</a:t>
            </a:r>
            <a:endParaRPr lang="en-US" sz="1600" dirty="0">
              <a:solidFill>
                <a:srgbClr val="FFC000"/>
              </a:solidFill>
              <a:latin typeface="Candara"/>
              <a:cs typeface="Candara"/>
            </a:endParaRPr>
          </a:p>
        </p:txBody>
      </p:sp>
      <p:sp>
        <p:nvSpPr>
          <p:cNvPr id="136" name="TextBox 135"/>
          <p:cNvSpPr txBox="1"/>
          <p:nvPr/>
        </p:nvSpPr>
        <p:spPr>
          <a:xfrm>
            <a:off x="1685362" y="4490287"/>
            <a:ext cx="562718" cy="338554"/>
          </a:xfrm>
          <a:prstGeom prst="rect">
            <a:avLst/>
          </a:prstGeom>
          <a:noFill/>
        </p:spPr>
        <p:txBody>
          <a:bodyPr wrap="none" rtlCol="0">
            <a:spAutoFit/>
          </a:bodyPr>
          <a:lstStyle/>
          <a:p>
            <a:r>
              <a:rPr lang="en-US" sz="1600" dirty="0" smtClean="0">
                <a:solidFill>
                  <a:srgbClr val="FFC000"/>
                </a:solidFill>
                <a:latin typeface="Candara"/>
                <a:cs typeface="Candara"/>
              </a:rPr>
              <a:t>AUX</a:t>
            </a:r>
            <a:endParaRPr lang="en-US" sz="1600" dirty="0">
              <a:solidFill>
                <a:srgbClr val="FFC000"/>
              </a:solidFill>
              <a:latin typeface="Candara"/>
              <a:cs typeface="Candara"/>
            </a:endParaRPr>
          </a:p>
        </p:txBody>
      </p:sp>
      <p:sp>
        <p:nvSpPr>
          <p:cNvPr id="137" name="TextBox 136"/>
          <p:cNvSpPr txBox="1"/>
          <p:nvPr/>
        </p:nvSpPr>
        <p:spPr>
          <a:xfrm>
            <a:off x="595774" y="4476620"/>
            <a:ext cx="748923" cy="338554"/>
          </a:xfrm>
          <a:prstGeom prst="rect">
            <a:avLst/>
          </a:prstGeom>
          <a:noFill/>
        </p:spPr>
        <p:txBody>
          <a:bodyPr wrap="none" rtlCol="0">
            <a:spAutoFit/>
          </a:bodyPr>
          <a:lstStyle/>
          <a:p>
            <a:r>
              <a:rPr lang="en-US" sz="1600" dirty="0" smtClean="0">
                <a:solidFill>
                  <a:srgbClr val="FFC000"/>
                </a:solidFill>
                <a:latin typeface="Candara"/>
                <a:cs typeface="Candara"/>
              </a:rPr>
              <a:t>PRON </a:t>
            </a:r>
            <a:endParaRPr lang="en-US" sz="1600" dirty="0">
              <a:solidFill>
                <a:srgbClr val="FFC000"/>
              </a:solidFill>
              <a:latin typeface="Candara"/>
              <a:cs typeface="Candara"/>
            </a:endParaRPr>
          </a:p>
        </p:txBody>
      </p:sp>
      <p:sp>
        <p:nvSpPr>
          <p:cNvPr id="140" name="TextBox 139"/>
          <p:cNvSpPr txBox="1"/>
          <p:nvPr/>
        </p:nvSpPr>
        <p:spPr>
          <a:xfrm>
            <a:off x="2556354" y="4476605"/>
            <a:ext cx="651140" cy="338554"/>
          </a:xfrm>
          <a:prstGeom prst="rect">
            <a:avLst/>
          </a:prstGeom>
          <a:noFill/>
        </p:spPr>
        <p:txBody>
          <a:bodyPr wrap="none" rtlCol="0">
            <a:spAutoFit/>
          </a:bodyPr>
          <a:lstStyle/>
          <a:p>
            <a:r>
              <a:rPr lang="en-US" sz="1600" dirty="0" smtClean="0">
                <a:solidFill>
                  <a:srgbClr val="FFC000"/>
                </a:solidFill>
                <a:latin typeface="Candara"/>
                <a:cs typeface="Candara"/>
              </a:rPr>
              <a:t>VERB</a:t>
            </a:r>
            <a:endParaRPr lang="en-US" sz="1600" dirty="0">
              <a:solidFill>
                <a:srgbClr val="FFC000"/>
              </a:solidFill>
              <a:latin typeface="Candara"/>
              <a:cs typeface="Candara"/>
            </a:endParaRPr>
          </a:p>
        </p:txBody>
      </p:sp>
      <p:sp>
        <p:nvSpPr>
          <p:cNvPr id="145" name="TextBox 144"/>
          <p:cNvSpPr txBox="1"/>
          <p:nvPr/>
        </p:nvSpPr>
        <p:spPr>
          <a:xfrm>
            <a:off x="5478191" y="4479011"/>
            <a:ext cx="556563" cy="338554"/>
          </a:xfrm>
          <a:prstGeom prst="rect">
            <a:avLst/>
          </a:prstGeom>
          <a:noFill/>
        </p:spPr>
        <p:txBody>
          <a:bodyPr wrap="none" rtlCol="0">
            <a:spAutoFit/>
          </a:bodyPr>
          <a:lstStyle/>
          <a:p>
            <a:r>
              <a:rPr lang="en-US" sz="1600" dirty="0" smtClean="0">
                <a:solidFill>
                  <a:srgbClr val="FFC000"/>
                </a:solidFill>
                <a:latin typeface="Candara"/>
                <a:cs typeface="Candara"/>
              </a:rPr>
              <a:t>ADP</a:t>
            </a:r>
            <a:endParaRPr lang="en-US" sz="1600" dirty="0">
              <a:solidFill>
                <a:srgbClr val="FFC000"/>
              </a:solidFill>
              <a:latin typeface="Candara"/>
              <a:cs typeface="Candara"/>
            </a:endParaRPr>
          </a:p>
        </p:txBody>
      </p:sp>
      <p:sp>
        <p:nvSpPr>
          <p:cNvPr id="148" name="TextBox 147"/>
          <p:cNvSpPr txBox="1"/>
          <p:nvPr/>
        </p:nvSpPr>
        <p:spPr>
          <a:xfrm>
            <a:off x="4102576" y="4472438"/>
            <a:ext cx="817853" cy="338554"/>
          </a:xfrm>
          <a:prstGeom prst="rect">
            <a:avLst/>
          </a:prstGeom>
          <a:noFill/>
        </p:spPr>
        <p:txBody>
          <a:bodyPr wrap="none" rtlCol="0">
            <a:spAutoFit/>
          </a:bodyPr>
          <a:lstStyle/>
          <a:p>
            <a:r>
              <a:rPr lang="en-US" sz="1600" dirty="0" smtClean="0">
                <a:solidFill>
                  <a:srgbClr val="FFC000"/>
                </a:solidFill>
                <a:latin typeface="Candara"/>
                <a:cs typeface="Candara"/>
              </a:rPr>
              <a:t>PROPN</a:t>
            </a:r>
            <a:endParaRPr lang="en-US" sz="1600" dirty="0">
              <a:solidFill>
                <a:srgbClr val="FFC000"/>
              </a:solidFill>
              <a:latin typeface="Candara"/>
              <a:cs typeface="Candara"/>
            </a:endParaRPr>
          </a:p>
        </p:txBody>
      </p:sp>
      <p:sp>
        <p:nvSpPr>
          <p:cNvPr id="149" name="TextBox 148"/>
          <p:cNvSpPr txBox="1"/>
          <p:nvPr/>
        </p:nvSpPr>
        <p:spPr>
          <a:xfrm>
            <a:off x="3584611" y="4479011"/>
            <a:ext cx="527709" cy="338554"/>
          </a:xfrm>
          <a:prstGeom prst="rect">
            <a:avLst/>
          </a:prstGeom>
          <a:noFill/>
        </p:spPr>
        <p:txBody>
          <a:bodyPr wrap="none" rtlCol="0">
            <a:spAutoFit/>
          </a:bodyPr>
          <a:lstStyle/>
          <a:p>
            <a:r>
              <a:rPr lang="en-US" sz="1600" dirty="0" smtClean="0">
                <a:solidFill>
                  <a:srgbClr val="FFC000"/>
                </a:solidFill>
                <a:latin typeface="Candara"/>
                <a:cs typeface="Candara"/>
              </a:rPr>
              <a:t>DET</a:t>
            </a:r>
            <a:endParaRPr lang="en-US" sz="1600" dirty="0">
              <a:solidFill>
                <a:srgbClr val="FFC000"/>
              </a:solidFill>
              <a:latin typeface="Candara"/>
              <a:cs typeface="Candara"/>
            </a:endParaRPr>
          </a:p>
        </p:txBody>
      </p:sp>
      <p:sp>
        <p:nvSpPr>
          <p:cNvPr id="152" name="TextBox 151"/>
          <p:cNvSpPr txBox="1"/>
          <p:nvPr/>
        </p:nvSpPr>
        <p:spPr>
          <a:xfrm>
            <a:off x="5008256" y="5073349"/>
            <a:ext cx="562718" cy="338554"/>
          </a:xfrm>
          <a:prstGeom prst="rect">
            <a:avLst/>
          </a:prstGeom>
          <a:noFill/>
        </p:spPr>
        <p:txBody>
          <a:bodyPr wrap="none" rtlCol="0">
            <a:spAutoFit/>
          </a:bodyPr>
          <a:lstStyle/>
          <a:p>
            <a:r>
              <a:rPr lang="en-US" sz="1600" dirty="0" smtClean="0">
                <a:solidFill>
                  <a:srgbClr val="FFC000"/>
                </a:solidFill>
                <a:latin typeface="Candara"/>
                <a:cs typeface="Candara"/>
              </a:rPr>
              <a:t>AUX</a:t>
            </a:r>
            <a:endParaRPr lang="en-US" sz="1600" dirty="0">
              <a:solidFill>
                <a:srgbClr val="FFC000"/>
              </a:solidFill>
              <a:latin typeface="Candara"/>
              <a:cs typeface="Candara"/>
            </a:endParaRPr>
          </a:p>
        </p:txBody>
      </p:sp>
      <p:sp>
        <p:nvSpPr>
          <p:cNvPr id="154" name="TextBox 153"/>
          <p:cNvSpPr txBox="1"/>
          <p:nvPr/>
        </p:nvSpPr>
        <p:spPr>
          <a:xfrm>
            <a:off x="586668" y="5082524"/>
            <a:ext cx="651140" cy="338554"/>
          </a:xfrm>
          <a:prstGeom prst="rect">
            <a:avLst/>
          </a:prstGeom>
          <a:noFill/>
        </p:spPr>
        <p:txBody>
          <a:bodyPr wrap="none" rtlCol="0">
            <a:spAutoFit/>
          </a:bodyPr>
          <a:lstStyle/>
          <a:p>
            <a:r>
              <a:rPr lang="en-US" sz="1600" dirty="0" smtClean="0">
                <a:solidFill>
                  <a:srgbClr val="FFC000"/>
                </a:solidFill>
                <a:latin typeface="Candara"/>
                <a:cs typeface="Candara"/>
              </a:rPr>
              <a:t>VERB</a:t>
            </a:r>
            <a:endParaRPr lang="en-US" sz="1600" dirty="0">
              <a:solidFill>
                <a:srgbClr val="FFC000"/>
              </a:solidFill>
              <a:latin typeface="Candara"/>
              <a:cs typeface="Candara"/>
            </a:endParaRPr>
          </a:p>
        </p:txBody>
      </p:sp>
      <p:sp>
        <p:nvSpPr>
          <p:cNvPr id="155" name="TextBox 154"/>
          <p:cNvSpPr txBox="1"/>
          <p:nvPr/>
        </p:nvSpPr>
        <p:spPr>
          <a:xfrm>
            <a:off x="3017318" y="5073349"/>
            <a:ext cx="556563" cy="338554"/>
          </a:xfrm>
          <a:prstGeom prst="rect">
            <a:avLst/>
          </a:prstGeom>
          <a:noFill/>
        </p:spPr>
        <p:txBody>
          <a:bodyPr wrap="none" rtlCol="0">
            <a:spAutoFit/>
          </a:bodyPr>
          <a:lstStyle/>
          <a:p>
            <a:r>
              <a:rPr lang="en-US" sz="1600" dirty="0" smtClean="0">
                <a:solidFill>
                  <a:srgbClr val="FFC000"/>
                </a:solidFill>
                <a:latin typeface="Candara"/>
                <a:cs typeface="Candara"/>
              </a:rPr>
              <a:t>ADP</a:t>
            </a:r>
            <a:endParaRPr lang="en-US" sz="1600" dirty="0">
              <a:solidFill>
                <a:srgbClr val="FFC000"/>
              </a:solidFill>
              <a:latin typeface="Candara"/>
              <a:cs typeface="Candara"/>
            </a:endParaRPr>
          </a:p>
        </p:txBody>
      </p:sp>
      <p:sp>
        <p:nvSpPr>
          <p:cNvPr id="156" name="TextBox 155"/>
          <p:cNvSpPr txBox="1"/>
          <p:nvPr/>
        </p:nvSpPr>
        <p:spPr>
          <a:xfrm>
            <a:off x="2078651" y="5065804"/>
            <a:ext cx="817853" cy="338554"/>
          </a:xfrm>
          <a:prstGeom prst="rect">
            <a:avLst/>
          </a:prstGeom>
          <a:noFill/>
        </p:spPr>
        <p:txBody>
          <a:bodyPr wrap="none" rtlCol="0">
            <a:spAutoFit/>
          </a:bodyPr>
          <a:lstStyle/>
          <a:p>
            <a:r>
              <a:rPr lang="en-US" sz="1600" dirty="0" smtClean="0">
                <a:solidFill>
                  <a:srgbClr val="FFC000"/>
                </a:solidFill>
                <a:latin typeface="Candara"/>
                <a:cs typeface="Candara"/>
              </a:rPr>
              <a:t>PROPN</a:t>
            </a:r>
            <a:endParaRPr lang="en-US" sz="1600" dirty="0">
              <a:solidFill>
                <a:srgbClr val="FFC000"/>
              </a:solidFill>
              <a:latin typeface="Candara"/>
              <a:cs typeface="Candara"/>
            </a:endParaRPr>
          </a:p>
        </p:txBody>
      </p:sp>
      <p:sp>
        <p:nvSpPr>
          <p:cNvPr id="157" name="TextBox 156"/>
          <p:cNvSpPr txBox="1"/>
          <p:nvPr/>
        </p:nvSpPr>
        <p:spPr>
          <a:xfrm>
            <a:off x="1332235" y="5093467"/>
            <a:ext cx="527709" cy="338554"/>
          </a:xfrm>
          <a:prstGeom prst="rect">
            <a:avLst/>
          </a:prstGeom>
          <a:noFill/>
        </p:spPr>
        <p:txBody>
          <a:bodyPr wrap="none" rtlCol="0">
            <a:spAutoFit/>
          </a:bodyPr>
          <a:lstStyle/>
          <a:p>
            <a:r>
              <a:rPr lang="en-US" sz="1600" dirty="0" smtClean="0">
                <a:solidFill>
                  <a:srgbClr val="FFC000"/>
                </a:solidFill>
                <a:latin typeface="Candara"/>
                <a:cs typeface="Candara"/>
              </a:rPr>
              <a:t>DET</a:t>
            </a:r>
            <a:endParaRPr lang="en-US" sz="1600" dirty="0">
              <a:solidFill>
                <a:srgbClr val="FFC000"/>
              </a:solidFill>
              <a:latin typeface="Candara"/>
              <a:cs typeface="Candara"/>
            </a:endParaRPr>
          </a:p>
        </p:txBody>
      </p:sp>
      <p:sp>
        <p:nvSpPr>
          <p:cNvPr id="160" name="TextBox 159"/>
          <p:cNvSpPr txBox="1"/>
          <p:nvPr/>
        </p:nvSpPr>
        <p:spPr>
          <a:xfrm>
            <a:off x="1786023" y="5794281"/>
            <a:ext cx="556563" cy="338554"/>
          </a:xfrm>
          <a:prstGeom prst="rect">
            <a:avLst/>
          </a:prstGeom>
          <a:noFill/>
        </p:spPr>
        <p:txBody>
          <a:bodyPr wrap="none" rtlCol="0">
            <a:spAutoFit/>
          </a:bodyPr>
          <a:lstStyle/>
          <a:p>
            <a:r>
              <a:rPr lang="en-US" sz="1600" dirty="0" smtClean="0">
                <a:solidFill>
                  <a:srgbClr val="FFC000"/>
                </a:solidFill>
                <a:latin typeface="Candara"/>
                <a:cs typeface="Candara"/>
              </a:rPr>
              <a:t>ADP</a:t>
            </a:r>
            <a:endParaRPr lang="en-US" sz="1600" dirty="0">
              <a:solidFill>
                <a:srgbClr val="FFC000"/>
              </a:solidFill>
              <a:latin typeface="Candara"/>
              <a:cs typeface="Candara"/>
            </a:endParaRPr>
          </a:p>
        </p:txBody>
      </p:sp>
      <p:sp>
        <p:nvSpPr>
          <p:cNvPr id="161" name="TextBox 160"/>
          <p:cNvSpPr txBox="1"/>
          <p:nvPr/>
        </p:nvSpPr>
        <p:spPr>
          <a:xfrm>
            <a:off x="595774" y="5790541"/>
            <a:ext cx="862737" cy="338554"/>
          </a:xfrm>
          <a:prstGeom prst="rect">
            <a:avLst/>
          </a:prstGeom>
          <a:noFill/>
        </p:spPr>
        <p:txBody>
          <a:bodyPr wrap="none" rtlCol="0">
            <a:spAutoFit/>
          </a:bodyPr>
          <a:lstStyle/>
          <a:p>
            <a:r>
              <a:rPr lang="en-US" sz="1600" dirty="0" smtClean="0">
                <a:solidFill>
                  <a:srgbClr val="FFC000"/>
                </a:solidFill>
                <a:latin typeface="Candara"/>
                <a:cs typeface="Candara"/>
              </a:rPr>
              <a:t>PROPN </a:t>
            </a:r>
            <a:endParaRPr lang="en-US" sz="1600" dirty="0">
              <a:solidFill>
                <a:srgbClr val="FFC000"/>
              </a:solidFill>
              <a:latin typeface="Candara"/>
              <a:cs typeface="Candara"/>
            </a:endParaRPr>
          </a:p>
        </p:txBody>
      </p:sp>
      <p:sp>
        <p:nvSpPr>
          <p:cNvPr id="162" name="TextBox 161"/>
          <p:cNvSpPr txBox="1"/>
          <p:nvPr/>
        </p:nvSpPr>
        <p:spPr>
          <a:xfrm>
            <a:off x="2664176" y="5800901"/>
            <a:ext cx="651140" cy="338554"/>
          </a:xfrm>
          <a:prstGeom prst="rect">
            <a:avLst/>
          </a:prstGeom>
          <a:noFill/>
        </p:spPr>
        <p:txBody>
          <a:bodyPr wrap="none" rtlCol="0">
            <a:spAutoFit/>
          </a:bodyPr>
          <a:lstStyle/>
          <a:p>
            <a:r>
              <a:rPr lang="en-US" sz="1600" dirty="0" smtClean="0">
                <a:solidFill>
                  <a:srgbClr val="FFC000"/>
                </a:solidFill>
                <a:latin typeface="Candara"/>
                <a:cs typeface="Candara"/>
              </a:rPr>
              <a:t>VERB</a:t>
            </a:r>
            <a:endParaRPr lang="en-US" sz="1600" dirty="0">
              <a:solidFill>
                <a:srgbClr val="FFC000"/>
              </a:solidFill>
              <a:latin typeface="Candara"/>
              <a:cs typeface="Candara"/>
            </a:endParaRPr>
          </a:p>
        </p:txBody>
      </p:sp>
      <p:sp>
        <p:nvSpPr>
          <p:cNvPr id="164" name="TextBox 163"/>
          <p:cNvSpPr txBox="1"/>
          <p:nvPr/>
        </p:nvSpPr>
        <p:spPr>
          <a:xfrm>
            <a:off x="4821378" y="5804641"/>
            <a:ext cx="704039" cy="338554"/>
          </a:xfrm>
          <a:prstGeom prst="rect">
            <a:avLst/>
          </a:prstGeom>
          <a:noFill/>
        </p:spPr>
        <p:txBody>
          <a:bodyPr wrap="none" rtlCol="0">
            <a:spAutoFit/>
          </a:bodyPr>
          <a:lstStyle/>
          <a:p>
            <a:r>
              <a:rPr lang="en-US" sz="1600" dirty="0" smtClean="0">
                <a:solidFill>
                  <a:srgbClr val="FFC000"/>
                </a:solidFill>
                <a:latin typeface="Candara"/>
                <a:cs typeface="Candara"/>
              </a:rPr>
              <a:t>PRON</a:t>
            </a:r>
            <a:endParaRPr lang="en-US" sz="1600" dirty="0">
              <a:solidFill>
                <a:srgbClr val="FFC000"/>
              </a:solidFill>
              <a:latin typeface="Candara"/>
              <a:cs typeface="Candara"/>
            </a:endParaRPr>
          </a:p>
        </p:txBody>
      </p:sp>
      <p:sp>
        <p:nvSpPr>
          <p:cNvPr id="165" name="TextBox 164"/>
          <p:cNvSpPr txBox="1"/>
          <p:nvPr/>
        </p:nvSpPr>
        <p:spPr>
          <a:xfrm>
            <a:off x="3717796" y="5781376"/>
            <a:ext cx="704039" cy="338554"/>
          </a:xfrm>
          <a:prstGeom prst="rect">
            <a:avLst/>
          </a:prstGeom>
          <a:noFill/>
        </p:spPr>
        <p:txBody>
          <a:bodyPr wrap="none" rtlCol="0">
            <a:spAutoFit/>
          </a:bodyPr>
          <a:lstStyle/>
          <a:p>
            <a:r>
              <a:rPr lang="en-US" sz="1600" dirty="0" smtClean="0">
                <a:solidFill>
                  <a:srgbClr val="FFC000"/>
                </a:solidFill>
                <a:latin typeface="Candara"/>
                <a:cs typeface="Candara"/>
              </a:rPr>
              <a:t>PRON</a:t>
            </a:r>
            <a:endParaRPr lang="en-US" sz="1600" dirty="0">
              <a:solidFill>
                <a:srgbClr val="FFC000"/>
              </a:solidFill>
              <a:latin typeface="Candara"/>
              <a:cs typeface="Candara"/>
            </a:endParaRPr>
          </a:p>
        </p:txBody>
      </p:sp>
      <p:sp>
        <p:nvSpPr>
          <p:cNvPr id="166" name="TextBox 165"/>
          <p:cNvSpPr txBox="1"/>
          <p:nvPr/>
        </p:nvSpPr>
        <p:spPr>
          <a:xfrm>
            <a:off x="6895810" y="5779129"/>
            <a:ext cx="650243" cy="338554"/>
          </a:xfrm>
          <a:prstGeom prst="rect">
            <a:avLst/>
          </a:prstGeom>
          <a:noFill/>
        </p:spPr>
        <p:txBody>
          <a:bodyPr wrap="none" rtlCol="0">
            <a:spAutoFit/>
          </a:bodyPr>
          <a:lstStyle/>
          <a:p>
            <a:r>
              <a:rPr lang="en-US" sz="1600" dirty="0" smtClean="0">
                <a:solidFill>
                  <a:srgbClr val="FFC000"/>
                </a:solidFill>
                <a:latin typeface="Candara"/>
                <a:cs typeface="Candara"/>
              </a:rPr>
              <a:t>PART</a:t>
            </a:r>
            <a:endParaRPr lang="en-US" sz="1600" dirty="0">
              <a:solidFill>
                <a:srgbClr val="FFC000"/>
              </a:solidFill>
              <a:latin typeface="Candara"/>
              <a:cs typeface="Candara"/>
            </a:endParaRPr>
          </a:p>
        </p:txBody>
      </p:sp>
      <p:sp>
        <p:nvSpPr>
          <p:cNvPr id="167" name="TextBox 166"/>
          <p:cNvSpPr txBox="1"/>
          <p:nvPr/>
        </p:nvSpPr>
        <p:spPr>
          <a:xfrm>
            <a:off x="5947082" y="5790541"/>
            <a:ext cx="562718" cy="338554"/>
          </a:xfrm>
          <a:prstGeom prst="rect">
            <a:avLst/>
          </a:prstGeom>
          <a:noFill/>
        </p:spPr>
        <p:txBody>
          <a:bodyPr wrap="none" rtlCol="0">
            <a:spAutoFit/>
          </a:bodyPr>
          <a:lstStyle/>
          <a:p>
            <a:r>
              <a:rPr lang="en-US" sz="1600" dirty="0" smtClean="0">
                <a:solidFill>
                  <a:srgbClr val="FFC000"/>
                </a:solidFill>
                <a:latin typeface="Candara"/>
                <a:cs typeface="Candara"/>
              </a:rPr>
              <a:t>AUX</a:t>
            </a:r>
            <a:endParaRPr lang="en-US" sz="1600" dirty="0">
              <a:solidFill>
                <a:srgbClr val="FFC000"/>
              </a:solidFill>
              <a:latin typeface="Candara"/>
              <a:cs typeface="Candara"/>
            </a:endParaRPr>
          </a:p>
        </p:txBody>
      </p:sp>
      <p:sp>
        <p:nvSpPr>
          <p:cNvPr id="168" name="TextBox 167"/>
          <p:cNvSpPr txBox="1"/>
          <p:nvPr/>
        </p:nvSpPr>
        <p:spPr>
          <a:xfrm>
            <a:off x="6047786" y="3831212"/>
            <a:ext cx="562718" cy="338554"/>
          </a:xfrm>
          <a:prstGeom prst="rect">
            <a:avLst/>
          </a:prstGeom>
          <a:noFill/>
        </p:spPr>
        <p:txBody>
          <a:bodyPr wrap="none" rtlCol="0">
            <a:spAutoFit/>
          </a:bodyPr>
          <a:lstStyle/>
          <a:p>
            <a:r>
              <a:rPr lang="en-US" sz="1600" dirty="0" smtClean="0">
                <a:solidFill>
                  <a:srgbClr val="FFC000"/>
                </a:solidFill>
                <a:latin typeface="Candara"/>
                <a:cs typeface="Candara"/>
              </a:rPr>
              <a:t>AUX</a:t>
            </a:r>
            <a:endParaRPr lang="en-US" sz="1600" dirty="0">
              <a:solidFill>
                <a:srgbClr val="FFC000"/>
              </a:solidFill>
              <a:latin typeface="Candara"/>
              <a:cs typeface="Candara"/>
            </a:endParaRPr>
          </a:p>
        </p:txBody>
      </p:sp>
      <p:sp>
        <p:nvSpPr>
          <p:cNvPr id="169" name="TextBox 168"/>
          <p:cNvSpPr txBox="1"/>
          <p:nvPr/>
        </p:nvSpPr>
        <p:spPr>
          <a:xfrm>
            <a:off x="3905160" y="5074097"/>
            <a:ext cx="748923" cy="338554"/>
          </a:xfrm>
          <a:prstGeom prst="rect">
            <a:avLst/>
          </a:prstGeom>
          <a:noFill/>
        </p:spPr>
        <p:txBody>
          <a:bodyPr wrap="none" rtlCol="0">
            <a:spAutoFit/>
          </a:bodyPr>
          <a:lstStyle/>
          <a:p>
            <a:r>
              <a:rPr lang="en-US" sz="1600" dirty="0" smtClean="0">
                <a:solidFill>
                  <a:srgbClr val="FFC000"/>
                </a:solidFill>
                <a:latin typeface="Candara"/>
                <a:cs typeface="Candara"/>
              </a:rPr>
              <a:t>PRON </a:t>
            </a:r>
            <a:endParaRPr lang="en-US" sz="1600" dirty="0">
              <a:solidFill>
                <a:srgbClr val="FFC000"/>
              </a:solidFill>
              <a:latin typeface="Candara"/>
              <a:cs typeface="Candara"/>
            </a:endParaRPr>
          </a:p>
        </p:txBody>
      </p:sp>
      <p:sp>
        <p:nvSpPr>
          <p:cNvPr id="170" name="TextBox 169"/>
          <p:cNvSpPr txBox="1"/>
          <p:nvPr/>
        </p:nvSpPr>
        <p:spPr>
          <a:xfrm rot="19824531">
            <a:off x="6271650" y="841298"/>
            <a:ext cx="2441181" cy="1261884"/>
          </a:xfrm>
          <a:prstGeom prst="rect">
            <a:avLst/>
          </a:prstGeom>
          <a:noFill/>
        </p:spPr>
        <p:txBody>
          <a:bodyPr wrap="none" rtlCol="0">
            <a:spAutoFit/>
          </a:bodyPr>
          <a:lstStyle/>
          <a:p>
            <a:pPr algn="ctr"/>
            <a:r>
              <a:rPr lang="en-US" sz="3600" dirty="0" smtClean="0">
                <a:solidFill>
                  <a:srgbClr val="FFFF00"/>
                </a:solidFill>
                <a:latin typeface="Candara"/>
                <a:cs typeface="Candara"/>
              </a:rPr>
              <a:t>Let’s cheat!</a:t>
            </a:r>
          </a:p>
          <a:p>
            <a:pPr algn="ctr"/>
            <a:r>
              <a:rPr lang="en-US" altLang="zh-CN" sz="2000" dirty="0">
                <a:solidFill>
                  <a:srgbClr val="FFFF00"/>
                </a:solidFill>
              </a:rPr>
              <a:t>(</a:t>
            </a:r>
            <a:r>
              <a:rPr lang="en-US" sz="2000" dirty="0" smtClean="0">
                <a:solidFill>
                  <a:srgbClr val="FFFF00"/>
                </a:solidFill>
              </a:rPr>
              <a:t>like other </a:t>
            </a:r>
            <a:r>
              <a:rPr lang="en-US" sz="2000" dirty="0">
                <a:solidFill>
                  <a:srgbClr val="FFFF00"/>
                </a:solidFill>
              </a:rPr>
              <a:t>grammar </a:t>
            </a:r>
            <a:endParaRPr lang="en-US" sz="2000" dirty="0" smtClean="0">
              <a:solidFill>
                <a:srgbClr val="FFFF00"/>
              </a:solidFill>
            </a:endParaRPr>
          </a:p>
          <a:p>
            <a:pPr algn="ctr"/>
            <a:r>
              <a:rPr lang="en-US" sz="2000" dirty="0" smtClean="0">
                <a:solidFill>
                  <a:srgbClr val="FFFF00"/>
                </a:solidFill>
              </a:rPr>
              <a:t>induction systems</a:t>
            </a:r>
            <a:r>
              <a:rPr lang="en-US" altLang="zh-CN" sz="2000" dirty="0" smtClean="0">
                <a:solidFill>
                  <a:srgbClr val="FFFF00"/>
                </a:solidFill>
              </a:rPr>
              <a:t>)</a:t>
            </a:r>
            <a:endParaRPr lang="en-US" sz="2000" dirty="0" smtClean="0">
              <a:solidFill>
                <a:srgbClr val="FFFF00"/>
              </a:solidFill>
              <a:latin typeface="Candara"/>
              <a:cs typeface="Candara"/>
            </a:endParaRPr>
          </a:p>
        </p:txBody>
      </p:sp>
    </p:spTree>
    <p:extLst>
      <p:ext uri="{BB962C8B-B14F-4D97-AF65-F5344CB8AC3E}">
        <p14:creationId xmlns:p14="http://schemas.microsoft.com/office/powerpoint/2010/main" val="163481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xit" presetSubtype="10" fill="hold" grpId="0" nodeType="clickEffect">
                                  <p:stCondLst>
                                    <p:cond delay="0"/>
                                  </p:stCondLst>
                                  <p:childTnLst>
                                    <p:anim calcmode="lin" valueType="num">
                                      <p:cBhvr>
                                        <p:cTn id="6" dur="500"/>
                                        <p:tgtEl>
                                          <p:spTgt spid="27"/>
                                        </p:tgtEl>
                                        <p:attrNameLst>
                                          <p:attrName>ppt_h</p:attrName>
                                        </p:attrNameLst>
                                      </p:cBhvr>
                                      <p:tavLst>
                                        <p:tav tm="0">
                                          <p:val>
                                            <p:strVal val="ppt_h"/>
                                          </p:val>
                                        </p:tav>
                                        <p:tav tm="100000">
                                          <p:val>
                                            <p:strVal val="ppt_h"/>
                                          </p:val>
                                        </p:tav>
                                      </p:tavLst>
                                    </p:anim>
                                    <p:anim calcmode="lin" valueType="num">
                                      <p:cBhvr>
                                        <p:cTn id="7" dur="500"/>
                                        <p:tgtEl>
                                          <p:spTgt spid="2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
                                          </p:stCondLst>
                                        </p:cTn>
                                        <p:tgtEl>
                                          <p:spTgt spid="27"/>
                                        </p:tgtEl>
                                        <p:attrNameLst>
                                          <p:attrName>style.visibility</p:attrName>
                                        </p:attrNameLst>
                                      </p:cBhvr>
                                      <p:to>
                                        <p:strVal val="hidden"/>
                                      </p:to>
                                    </p:set>
                                  </p:childTnLst>
                                </p:cTn>
                              </p:par>
                              <p:par>
                                <p:cTn id="9" presetID="19" presetClass="exit" presetSubtype="10" fill="hold" grpId="0" nodeType="withEffect">
                                  <p:stCondLst>
                                    <p:cond delay="0"/>
                                  </p:stCondLst>
                                  <p:childTnLst>
                                    <p:anim calcmode="lin" valueType="num">
                                      <p:cBhvr>
                                        <p:cTn id="10" dur="500"/>
                                        <p:tgtEl>
                                          <p:spTgt spid="28"/>
                                        </p:tgtEl>
                                        <p:attrNameLst>
                                          <p:attrName>ppt_h</p:attrName>
                                        </p:attrNameLst>
                                      </p:cBhvr>
                                      <p:tavLst>
                                        <p:tav tm="0">
                                          <p:val>
                                            <p:strVal val="ppt_h"/>
                                          </p:val>
                                        </p:tav>
                                        <p:tav tm="100000">
                                          <p:val>
                                            <p:strVal val="ppt_h"/>
                                          </p:val>
                                        </p:tav>
                                      </p:tavLst>
                                    </p:anim>
                                    <p:anim calcmode="lin" valueType="num">
                                      <p:cBhvr>
                                        <p:cTn id="11" dur="500"/>
                                        <p:tgtEl>
                                          <p:spTgt spid="2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2" dur="1" fill="hold">
                                          <p:stCondLst>
                                            <p:cond delay="499"/>
                                          </p:stCondLst>
                                        </p:cTn>
                                        <p:tgtEl>
                                          <p:spTgt spid="28"/>
                                        </p:tgtEl>
                                        <p:attrNameLst>
                                          <p:attrName>style.visibility</p:attrName>
                                        </p:attrNameLst>
                                      </p:cBhvr>
                                      <p:to>
                                        <p:strVal val="hidden"/>
                                      </p:to>
                                    </p:set>
                                  </p:childTnLst>
                                </p:cTn>
                              </p:par>
                              <p:par>
                                <p:cTn id="13" presetID="19" presetClass="exit" presetSubtype="10" fill="hold" grpId="0" nodeType="withEffect">
                                  <p:stCondLst>
                                    <p:cond delay="0"/>
                                  </p:stCondLst>
                                  <p:childTnLst>
                                    <p:anim calcmode="lin" valueType="num">
                                      <p:cBhvr>
                                        <p:cTn id="14" dur="500"/>
                                        <p:tgtEl>
                                          <p:spTgt spid="29"/>
                                        </p:tgtEl>
                                        <p:attrNameLst>
                                          <p:attrName>ppt_h</p:attrName>
                                        </p:attrNameLst>
                                      </p:cBhvr>
                                      <p:tavLst>
                                        <p:tav tm="0">
                                          <p:val>
                                            <p:strVal val="ppt_h"/>
                                          </p:val>
                                        </p:tav>
                                        <p:tav tm="100000">
                                          <p:val>
                                            <p:strVal val="ppt_h"/>
                                          </p:val>
                                        </p:tav>
                                      </p:tavLst>
                                    </p:anim>
                                    <p:anim calcmode="lin" valueType="num">
                                      <p:cBhvr>
                                        <p:cTn id="15" dur="50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6" dur="1" fill="hold">
                                          <p:stCondLst>
                                            <p:cond delay="499"/>
                                          </p:stCondLst>
                                        </p:cTn>
                                        <p:tgtEl>
                                          <p:spTgt spid="29"/>
                                        </p:tgtEl>
                                        <p:attrNameLst>
                                          <p:attrName>style.visibility</p:attrName>
                                        </p:attrNameLst>
                                      </p:cBhvr>
                                      <p:to>
                                        <p:strVal val="hidden"/>
                                      </p:to>
                                    </p:set>
                                  </p:childTnLst>
                                </p:cTn>
                              </p:par>
                              <p:par>
                                <p:cTn id="17" presetID="19" presetClass="exit" presetSubtype="10" fill="hold" grpId="0" nodeType="withEffect">
                                  <p:stCondLst>
                                    <p:cond delay="0"/>
                                  </p:stCondLst>
                                  <p:childTnLst>
                                    <p:anim calcmode="lin" valueType="num">
                                      <p:cBhvr>
                                        <p:cTn id="18" dur="500"/>
                                        <p:tgtEl>
                                          <p:spTgt spid="30"/>
                                        </p:tgtEl>
                                        <p:attrNameLst>
                                          <p:attrName>ppt_h</p:attrName>
                                        </p:attrNameLst>
                                      </p:cBhvr>
                                      <p:tavLst>
                                        <p:tav tm="0">
                                          <p:val>
                                            <p:strVal val="ppt_h"/>
                                          </p:val>
                                        </p:tav>
                                        <p:tav tm="100000">
                                          <p:val>
                                            <p:strVal val="ppt_h"/>
                                          </p:val>
                                        </p:tav>
                                      </p:tavLst>
                                    </p:anim>
                                    <p:anim calcmode="lin" valueType="num">
                                      <p:cBhvr>
                                        <p:cTn id="19" dur="500"/>
                                        <p:tgtEl>
                                          <p:spTgt spid="3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0" dur="1" fill="hold">
                                          <p:stCondLst>
                                            <p:cond delay="499"/>
                                          </p:stCondLst>
                                        </p:cTn>
                                        <p:tgtEl>
                                          <p:spTgt spid="30"/>
                                        </p:tgtEl>
                                        <p:attrNameLst>
                                          <p:attrName>style.visibility</p:attrName>
                                        </p:attrNameLst>
                                      </p:cBhvr>
                                      <p:to>
                                        <p:strVal val="hidden"/>
                                      </p:to>
                                    </p:set>
                                  </p:childTnLst>
                                </p:cTn>
                              </p:par>
                              <p:par>
                                <p:cTn id="21" presetID="19" presetClass="exit" presetSubtype="10" fill="hold" grpId="0" nodeType="withEffect">
                                  <p:stCondLst>
                                    <p:cond delay="0"/>
                                  </p:stCondLst>
                                  <p:childTnLst>
                                    <p:anim calcmode="lin" valueType="num">
                                      <p:cBhvr>
                                        <p:cTn id="22" dur="500"/>
                                        <p:tgtEl>
                                          <p:spTgt spid="31"/>
                                        </p:tgtEl>
                                        <p:attrNameLst>
                                          <p:attrName>ppt_h</p:attrName>
                                        </p:attrNameLst>
                                      </p:cBhvr>
                                      <p:tavLst>
                                        <p:tav tm="0">
                                          <p:val>
                                            <p:strVal val="ppt_h"/>
                                          </p:val>
                                        </p:tav>
                                        <p:tav tm="100000">
                                          <p:val>
                                            <p:strVal val="ppt_h"/>
                                          </p:val>
                                        </p:tav>
                                      </p:tavLst>
                                    </p:anim>
                                    <p:anim calcmode="lin" valueType="num">
                                      <p:cBhvr>
                                        <p:cTn id="23" dur="500"/>
                                        <p:tgtEl>
                                          <p:spTgt spid="3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4" dur="1" fill="hold">
                                          <p:stCondLst>
                                            <p:cond delay="499"/>
                                          </p:stCondLst>
                                        </p:cTn>
                                        <p:tgtEl>
                                          <p:spTgt spid="31"/>
                                        </p:tgtEl>
                                        <p:attrNameLst>
                                          <p:attrName>style.visibility</p:attrName>
                                        </p:attrNameLst>
                                      </p:cBhvr>
                                      <p:to>
                                        <p:strVal val="hidden"/>
                                      </p:to>
                                    </p:set>
                                  </p:childTnLst>
                                </p:cTn>
                              </p:par>
                              <p:par>
                                <p:cTn id="25" presetID="19" presetClass="exit" presetSubtype="10" fill="hold" grpId="0" nodeType="withEffect">
                                  <p:stCondLst>
                                    <p:cond delay="0"/>
                                  </p:stCondLst>
                                  <p:childTnLst>
                                    <p:anim calcmode="lin" valueType="num">
                                      <p:cBhvr>
                                        <p:cTn id="26" dur="500"/>
                                        <p:tgtEl>
                                          <p:spTgt spid="32"/>
                                        </p:tgtEl>
                                        <p:attrNameLst>
                                          <p:attrName>ppt_h</p:attrName>
                                        </p:attrNameLst>
                                      </p:cBhvr>
                                      <p:tavLst>
                                        <p:tav tm="0">
                                          <p:val>
                                            <p:strVal val="ppt_h"/>
                                          </p:val>
                                        </p:tav>
                                        <p:tav tm="100000">
                                          <p:val>
                                            <p:strVal val="ppt_h"/>
                                          </p:val>
                                        </p:tav>
                                      </p:tavLst>
                                    </p:anim>
                                    <p:anim calcmode="lin" valueType="num">
                                      <p:cBhvr>
                                        <p:cTn id="27" dur="500"/>
                                        <p:tgtEl>
                                          <p:spTgt spid="3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8" dur="1" fill="hold">
                                          <p:stCondLst>
                                            <p:cond delay="499"/>
                                          </p:stCondLst>
                                        </p:cTn>
                                        <p:tgtEl>
                                          <p:spTgt spid="32"/>
                                        </p:tgtEl>
                                        <p:attrNameLst>
                                          <p:attrName>style.visibility</p:attrName>
                                        </p:attrNameLst>
                                      </p:cBhvr>
                                      <p:to>
                                        <p:strVal val="hidden"/>
                                      </p:to>
                                    </p:set>
                                  </p:childTnLst>
                                </p:cTn>
                              </p:par>
                              <p:par>
                                <p:cTn id="29" presetID="19" presetClass="exit" presetSubtype="10" fill="hold" grpId="0" nodeType="withEffect">
                                  <p:stCondLst>
                                    <p:cond delay="0"/>
                                  </p:stCondLst>
                                  <p:childTnLst>
                                    <p:anim calcmode="lin" valueType="num">
                                      <p:cBhvr>
                                        <p:cTn id="30" dur="500"/>
                                        <p:tgtEl>
                                          <p:spTgt spid="33"/>
                                        </p:tgtEl>
                                        <p:attrNameLst>
                                          <p:attrName>ppt_h</p:attrName>
                                        </p:attrNameLst>
                                      </p:cBhvr>
                                      <p:tavLst>
                                        <p:tav tm="0">
                                          <p:val>
                                            <p:strVal val="ppt_h"/>
                                          </p:val>
                                        </p:tav>
                                        <p:tav tm="100000">
                                          <p:val>
                                            <p:strVal val="ppt_h"/>
                                          </p:val>
                                        </p:tav>
                                      </p:tavLst>
                                    </p:anim>
                                    <p:anim calcmode="lin" valueType="num">
                                      <p:cBhvr>
                                        <p:cTn id="31" dur="500"/>
                                        <p:tgtEl>
                                          <p:spTgt spid="3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32" dur="1" fill="hold">
                                          <p:stCondLst>
                                            <p:cond delay="499"/>
                                          </p:stCondLst>
                                        </p:cTn>
                                        <p:tgtEl>
                                          <p:spTgt spid="33"/>
                                        </p:tgtEl>
                                        <p:attrNameLst>
                                          <p:attrName>style.visibility</p:attrName>
                                        </p:attrNameLst>
                                      </p:cBhvr>
                                      <p:to>
                                        <p:strVal val="hidden"/>
                                      </p:to>
                                    </p:set>
                                  </p:childTnLst>
                                </p:cTn>
                              </p:par>
                              <p:par>
                                <p:cTn id="33" presetID="19" presetClass="exit" presetSubtype="10" fill="hold" grpId="0" nodeType="withEffect">
                                  <p:stCondLst>
                                    <p:cond delay="0"/>
                                  </p:stCondLst>
                                  <p:childTnLst>
                                    <p:anim calcmode="lin" valueType="num">
                                      <p:cBhvr>
                                        <p:cTn id="34" dur="500"/>
                                        <p:tgtEl>
                                          <p:spTgt spid="51"/>
                                        </p:tgtEl>
                                        <p:attrNameLst>
                                          <p:attrName>ppt_h</p:attrName>
                                        </p:attrNameLst>
                                      </p:cBhvr>
                                      <p:tavLst>
                                        <p:tav tm="0">
                                          <p:val>
                                            <p:strVal val="ppt_h"/>
                                          </p:val>
                                        </p:tav>
                                        <p:tav tm="100000">
                                          <p:val>
                                            <p:strVal val="ppt_h"/>
                                          </p:val>
                                        </p:tav>
                                      </p:tavLst>
                                    </p:anim>
                                    <p:anim calcmode="lin" valueType="num">
                                      <p:cBhvr>
                                        <p:cTn id="35" dur="500"/>
                                        <p:tgtEl>
                                          <p:spTgt spid="5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36" dur="1" fill="hold">
                                          <p:stCondLst>
                                            <p:cond delay="499"/>
                                          </p:stCondLst>
                                        </p:cTn>
                                        <p:tgtEl>
                                          <p:spTgt spid="51"/>
                                        </p:tgtEl>
                                        <p:attrNameLst>
                                          <p:attrName>style.visibility</p:attrName>
                                        </p:attrNameLst>
                                      </p:cBhvr>
                                      <p:to>
                                        <p:strVal val="hidden"/>
                                      </p:to>
                                    </p:set>
                                  </p:childTnLst>
                                </p:cTn>
                              </p:par>
                              <p:par>
                                <p:cTn id="37" presetID="19" presetClass="exit" presetSubtype="10" fill="hold" grpId="0" nodeType="withEffect">
                                  <p:stCondLst>
                                    <p:cond delay="0"/>
                                  </p:stCondLst>
                                  <p:childTnLst>
                                    <p:anim calcmode="lin" valueType="num">
                                      <p:cBhvr>
                                        <p:cTn id="38" dur="500"/>
                                        <p:tgtEl>
                                          <p:spTgt spid="52"/>
                                        </p:tgtEl>
                                        <p:attrNameLst>
                                          <p:attrName>ppt_h</p:attrName>
                                        </p:attrNameLst>
                                      </p:cBhvr>
                                      <p:tavLst>
                                        <p:tav tm="0">
                                          <p:val>
                                            <p:strVal val="ppt_h"/>
                                          </p:val>
                                        </p:tav>
                                        <p:tav tm="100000">
                                          <p:val>
                                            <p:strVal val="ppt_h"/>
                                          </p:val>
                                        </p:tav>
                                      </p:tavLst>
                                    </p:anim>
                                    <p:anim calcmode="lin" valueType="num">
                                      <p:cBhvr>
                                        <p:cTn id="39" dur="500"/>
                                        <p:tgtEl>
                                          <p:spTgt spid="5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40" dur="1" fill="hold">
                                          <p:stCondLst>
                                            <p:cond delay="499"/>
                                          </p:stCondLst>
                                        </p:cTn>
                                        <p:tgtEl>
                                          <p:spTgt spid="52"/>
                                        </p:tgtEl>
                                        <p:attrNameLst>
                                          <p:attrName>style.visibility</p:attrName>
                                        </p:attrNameLst>
                                      </p:cBhvr>
                                      <p:to>
                                        <p:strVal val="hidden"/>
                                      </p:to>
                                    </p:set>
                                  </p:childTnLst>
                                </p:cTn>
                              </p:par>
                              <p:par>
                                <p:cTn id="41" presetID="19" presetClass="exit" presetSubtype="10" fill="hold" grpId="0" nodeType="withEffect">
                                  <p:stCondLst>
                                    <p:cond delay="0"/>
                                  </p:stCondLst>
                                  <p:childTnLst>
                                    <p:anim calcmode="lin" valueType="num">
                                      <p:cBhvr>
                                        <p:cTn id="42" dur="500"/>
                                        <p:tgtEl>
                                          <p:spTgt spid="53"/>
                                        </p:tgtEl>
                                        <p:attrNameLst>
                                          <p:attrName>ppt_h</p:attrName>
                                        </p:attrNameLst>
                                      </p:cBhvr>
                                      <p:tavLst>
                                        <p:tav tm="0">
                                          <p:val>
                                            <p:strVal val="ppt_h"/>
                                          </p:val>
                                        </p:tav>
                                        <p:tav tm="100000">
                                          <p:val>
                                            <p:strVal val="ppt_h"/>
                                          </p:val>
                                        </p:tav>
                                      </p:tavLst>
                                    </p:anim>
                                    <p:anim calcmode="lin" valueType="num">
                                      <p:cBhvr>
                                        <p:cTn id="43" dur="500"/>
                                        <p:tgtEl>
                                          <p:spTgt spid="5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44" dur="1" fill="hold">
                                          <p:stCondLst>
                                            <p:cond delay="499"/>
                                          </p:stCondLst>
                                        </p:cTn>
                                        <p:tgtEl>
                                          <p:spTgt spid="53"/>
                                        </p:tgtEl>
                                        <p:attrNameLst>
                                          <p:attrName>style.visibility</p:attrName>
                                        </p:attrNameLst>
                                      </p:cBhvr>
                                      <p:to>
                                        <p:strVal val="hidden"/>
                                      </p:to>
                                    </p:set>
                                  </p:childTnLst>
                                </p:cTn>
                              </p:par>
                              <p:par>
                                <p:cTn id="45" presetID="19" presetClass="exit" presetSubtype="10" fill="hold" grpId="0" nodeType="withEffect">
                                  <p:stCondLst>
                                    <p:cond delay="0"/>
                                  </p:stCondLst>
                                  <p:childTnLst>
                                    <p:anim calcmode="lin" valueType="num">
                                      <p:cBhvr>
                                        <p:cTn id="46" dur="500"/>
                                        <p:tgtEl>
                                          <p:spTgt spid="54"/>
                                        </p:tgtEl>
                                        <p:attrNameLst>
                                          <p:attrName>ppt_h</p:attrName>
                                        </p:attrNameLst>
                                      </p:cBhvr>
                                      <p:tavLst>
                                        <p:tav tm="0">
                                          <p:val>
                                            <p:strVal val="ppt_h"/>
                                          </p:val>
                                        </p:tav>
                                        <p:tav tm="100000">
                                          <p:val>
                                            <p:strVal val="ppt_h"/>
                                          </p:val>
                                        </p:tav>
                                      </p:tavLst>
                                    </p:anim>
                                    <p:anim calcmode="lin" valueType="num">
                                      <p:cBhvr>
                                        <p:cTn id="47" dur="500"/>
                                        <p:tgtEl>
                                          <p:spTgt spid="5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48" dur="1" fill="hold">
                                          <p:stCondLst>
                                            <p:cond delay="499"/>
                                          </p:stCondLst>
                                        </p:cTn>
                                        <p:tgtEl>
                                          <p:spTgt spid="54"/>
                                        </p:tgtEl>
                                        <p:attrNameLst>
                                          <p:attrName>style.visibility</p:attrName>
                                        </p:attrNameLst>
                                      </p:cBhvr>
                                      <p:to>
                                        <p:strVal val="hidden"/>
                                      </p:to>
                                    </p:set>
                                  </p:childTnLst>
                                </p:cTn>
                              </p:par>
                              <p:par>
                                <p:cTn id="49" presetID="19" presetClass="exit" presetSubtype="10" fill="hold" grpId="0" nodeType="withEffect">
                                  <p:stCondLst>
                                    <p:cond delay="0"/>
                                  </p:stCondLst>
                                  <p:childTnLst>
                                    <p:anim calcmode="lin" valueType="num">
                                      <p:cBhvr>
                                        <p:cTn id="50" dur="500"/>
                                        <p:tgtEl>
                                          <p:spTgt spid="55"/>
                                        </p:tgtEl>
                                        <p:attrNameLst>
                                          <p:attrName>ppt_h</p:attrName>
                                        </p:attrNameLst>
                                      </p:cBhvr>
                                      <p:tavLst>
                                        <p:tav tm="0">
                                          <p:val>
                                            <p:strVal val="ppt_h"/>
                                          </p:val>
                                        </p:tav>
                                        <p:tav tm="100000">
                                          <p:val>
                                            <p:strVal val="ppt_h"/>
                                          </p:val>
                                        </p:tav>
                                      </p:tavLst>
                                    </p:anim>
                                    <p:anim calcmode="lin" valueType="num">
                                      <p:cBhvr>
                                        <p:cTn id="51" dur="500"/>
                                        <p:tgtEl>
                                          <p:spTgt spid="5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52" dur="1" fill="hold">
                                          <p:stCondLst>
                                            <p:cond delay="499"/>
                                          </p:stCondLst>
                                        </p:cTn>
                                        <p:tgtEl>
                                          <p:spTgt spid="55"/>
                                        </p:tgtEl>
                                        <p:attrNameLst>
                                          <p:attrName>style.visibility</p:attrName>
                                        </p:attrNameLst>
                                      </p:cBhvr>
                                      <p:to>
                                        <p:strVal val="hidden"/>
                                      </p:to>
                                    </p:set>
                                  </p:childTnLst>
                                </p:cTn>
                              </p:par>
                              <p:par>
                                <p:cTn id="53" presetID="19" presetClass="exit" presetSubtype="10" fill="hold" grpId="0" nodeType="withEffect">
                                  <p:stCondLst>
                                    <p:cond delay="0"/>
                                  </p:stCondLst>
                                  <p:childTnLst>
                                    <p:anim calcmode="lin" valueType="num">
                                      <p:cBhvr>
                                        <p:cTn id="54" dur="500"/>
                                        <p:tgtEl>
                                          <p:spTgt spid="56"/>
                                        </p:tgtEl>
                                        <p:attrNameLst>
                                          <p:attrName>ppt_h</p:attrName>
                                        </p:attrNameLst>
                                      </p:cBhvr>
                                      <p:tavLst>
                                        <p:tav tm="0">
                                          <p:val>
                                            <p:strVal val="ppt_h"/>
                                          </p:val>
                                        </p:tav>
                                        <p:tav tm="100000">
                                          <p:val>
                                            <p:strVal val="ppt_h"/>
                                          </p:val>
                                        </p:tav>
                                      </p:tavLst>
                                    </p:anim>
                                    <p:anim calcmode="lin" valueType="num">
                                      <p:cBhvr>
                                        <p:cTn id="55" dur="500"/>
                                        <p:tgtEl>
                                          <p:spTgt spid="5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56" dur="1" fill="hold">
                                          <p:stCondLst>
                                            <p:cond delay="499"/>
                                          </p:stCondLst>
                                        </p:cTn>
                                        <p:tgtEl>
                                          <p:spTgt spid="56"/>
                                        </p:tgtEl>
                                        <p:attrNameLst>
                                          <p:attrName>style.visibility</p:attrName>
                                        </p:attrNameLst>
                                      </p:cBhvr>
                                      <p:to>
                                        <p:strVal val="hidden"/>
                                      </p:to>
                                    </p:set>
                                  </p:childTnLst>
                                </p:cTn>
                              </p:par>
                              <p:par>
                                <p:cTn id="57" presetID="19" presetClass="exit" presetSubtype="10" fill="hold" grpId="0" nodeType="withEffect">
                                  <p:stCondLst>
                                    <p:cond delay="0"/>
                                  </p:stCondLst>
                                  <p:childTnLst>
                                    <p:anim calcmode="lin" valueType="num">
                                      <p:cBhvr>
                                        <p:cTn id="58" dur="500"/>
                                        <p:tgtEl>
                                          <p:spTgt spid="57"/>
                                        </p:tgtEl>
                                        <p:attrNameLst>
                                          <p:attrName>ppt_h</p:attrName>
                                        </p:attrNameLst>
                                      </p:cBhvr>
                                      <p:tavLst>
                                        <p:tav tm="0">
                                          <p:val>
                                            <p:strVal val="ppt_h"/>
                                          </p:val>
                                        </p:tav>
                                        <p:tav tm="100000">
                                          <p:val>
                                            <p:strVal val="ppt_h"/>
                                          </p:val>
                                        </p:tav>
                                      </p:tavLst>
                                    </p:anim>
                                    <p:anim calcmode="lin" valueType="num">
                                      <p:cBhvr>
                                        <p:cTn id="59" dur="500"/>
                                        <p:tgtEl>
                                          <p:spTgt spid="5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60" dur="1" fill="hold">
                                          <p:stCondLst>
                                            <p:cond delay="499"/>
                                          </p:stCondLst>
                                        </p:cTn>
                                        <p:tgtEl>
                                          <p:spTgt spid="57"/>
                                        </p:tgtEl>
                                        <p:attrNameLst>
                                          <p:attrName>style.visibility</p:attrName>
                                        </p:attrNameLst>
                                      </p:cBhvr>
                                      <p:to>
                                        <p:strVal val="hidden"/>
                                      </p:to>
                                    </p:set>
                                  </p:childTnLst>
                                </p:cTn>
                              </p:par>
                              <p:par>
                                <p:cTn id="61" presetID="19" presetClass="exit" presetSubtype="10" fill="hold" grpId="0" nodeType="withEffect">
                                  <p:stCondLst>
                                    <p:cond delay="0"/>
                                  </p:stCondLst>
                                  <p:childTnLst>
                                    <p:anim calcmode="lin" valueType="num">
                                      <p:cBhvr>
                                        <p:cTn id="62" dur="500"/>
                                        <p:tgtEl>
                                          <p:spTgt spid="107"/>
                                        </p:tgtEl>
                                        <p:attrNameLst>
                                          <p:attrName>ppt_h</p:attrName>
                                        </p:attrNameLst>
                                      </p:cBhvr>
                                      <p:tavLst>
                                        <p:tav tm="0">
                                          <p:val>
                                            <p:strVal val="ppt_h"/>
                                          </p:val>
                                        </p:tav>
                                        <p:tav tm="100000">
                                          <p:val>
                                            <p:strVal val="ppt_h"/>
                                          </p:val>
                                        </p:tav>
                                      </p:tavLst>
                                    </p:anim>
                                    <p:anim calcmode="lin" valueType="num">
                                      <p:cBhvr>
                                        <p:cTn id="63" dur="500"/>
                                        <p:tgtEl>
                                          <p:spTgt spid="10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64" dur="1" fill="hold">
                                          <p:stCondLst>
                                            <p:cond delay="499"/>
                                          </p:stCondLst>
                                        </p:cTn>
                                        <p:tgtEl>
                                          <p:spTgt spid="107"/>
                                        </p:tgtEl>
                                        <p:attrNameLst>
                                          <p:attrName>style.visibility</p:attrName>
                                        </p:attrNameLst>
                                      </p:cBhvr>
                                      <p:to>
                                        <p:strVal val="hidden"/>
                                      </p:to>
                                    </p:set>
                                  </p:childTnLst>
                                </p:cTn>
                              </p:par>
                              <p:par>
                                <p:cTn id="65" presetID="19" presetClass="exit" presetSubtype="10" fill="hold" grpId="0" nodeType="withEffect">
                                  <p:stCondLst>
                                    <p:cond delay="0"/>
                                  </p:stCondLst>
                                  <p:childTnLst>
                                    <p:anim calcmode="lin" valueType="num">
                                      <p:cBhvr>
                                        <p:cTn id="66" dur="500"/>
                                        <p:tgtEl>
                                          <p:spTgt spid="109"/>
                                        </p:tgtEl>
                                        <p:attrNameLst>
                                          <p:attrName>ppt_h</p:attrName>
                                        </p:attrNameLst>
                                      </p:cBhvr>
                                      <p:tavLst>
                                        <p:tav tm="0">
                                          <p:val>
                                            <p:strVal val="ppt_h"/>
                                          </p:val>
                                        </p:tav>
                                        <p:tav tm="100000">
                                          <p:val>
                                            <p:strVal val="ppt_h"/>
                                          </p:val>
                                        </p:tav>
                                      </p:tavLst>
                                    </p:anim>
                                    <p:anim calcmode="lin" valueType="num">
                                      <p:cBhvr>
                                        <p:cTn id="67" dur="500"/>
                                        <p:tgtEl>
                                          <p:spTgt spid="10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68" dur="1" fill="hold">
                                          <p:stCondLst>
                                            <p:cond delay="499"/>
                                          </p:stCondLst>
                                        </p:cTn>
                                        <p:tgtEl>
                                          <p:spTgt spid="109"/>
                                        </p:tgtEl>
                                        <p:attrNameLst>
                                          <p:attrName>style.visibility</p:attrName>
                                        </p:attrNameLst>
                                      </p:cBhvr>
                                      <p:to>
                                        <p:strVal val="hidden"/>
                                      </p:to>
                                    </p:set>
                                  </p:childTnLst>
                                </p:cTn>
                              </p:par>
                              <p:par>
                                <p:cTn id="69" presetID="19" presetClass="exit" presetSubtype="10" fill="hold" grpId="0" nodeType="withEffect">
                                  <p:stCondLst>
                                    <p:cond delay="0"/>
                                  </p:stCondLst>
                                  <p:childTnLst>
                                    <p:anim calcmode="lin" valueType="num">
                                      <p:cBhvr>
                                        <p:cTn id="70" dur="500"/>
                                        <p:tgtEl>
                                          <p:spTgt spid="110"/>
                                        </p:tgtEl>
                                        <p:attrNameLst>
                                          <p:attrName>ppt_h</p:attrName>
                                        </p:attrNameLst>
                                      </p:cBhvr>
                                      <p:tavLst>
                                        <p:tav tm="0">
                                          <p:val>
                                            <p:strVal val="ppt_h"/>
                                          </p:val>
                                        </p:tav>
                                        <p:tav tm="100000">
                                          <p:val>
                                            <p:strVal val="ppt_h"/>
                                          </p:val>
                                        </p:tav>
                                      </p:tavLst>
                                    </p:anim>
                                    <p:anim calcmode="lin" valueType="num">
                                      <p:cBhvr>
                                        <p:cTn id="71" dur="500"/>
                                        <p:tgtEl>
                                          <p:spTgt spid="1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72" dur="1" fill="hold">
                                          <p:stCondLst>
                                            <p:cond delay="499"/>
                                          </p:stCondLst>
                                        </p:cTn>
                                        <p:tgtEl>
                                          <p:spTgt spid="110"/>
                                        </p:tgtEl>
                                        <p:attrNameLst>
                                          <p:attrName>style.visibility</p:attrName>
                                        </p:attrNameLst>
                                      </p:cBhvr>
                                      <p:to>
                                        <p:strVal val="hidden"/>
                                      </p:to>
                                    </p:set>
                                  </p:childTnLst>
                                </p:cTn>
                              </p:par>
                              <p:par>
                                <p:cTn id="73" presetID="19" presetClass="exit" presetSubtype="10" fill="hold" grpId="0" nodeType="withEffect">
                                  <p:stCondLst>
                                    <p:cond delay="0"/>
                                  </p:stCondLst>
                                  <p:childTnLst>
                                    <p:anim calcmode="lin" valueType="num">
                                      <p:cBhvr>
                                        <p:cTn id="74" dur="500"/>
                                        <p:tgtEl>
                                          <p:spTgt spid="111"/>
                                        </p:tgtEl>
                                        <p:attrNameLst>
                                          <p:attrName>ppt_h</p:attrName>
                                        </p:attrNameLst>
                                      </p:cBhvr>
                                      <p:tavLst>
                                        <p:tav tm="0">
                                          <p:val>
                                            <p:strVal val="ppt_h"/>
                                          </p:val>
                                        </p:tav>
                                        <p:tav tm="100000">
                                          <p:val>
                                            <p:strVal val="ppt_h"/>
                                          </p:val>
                                        </p:tav>
                                      </p:tavLst>
                                    </p:anim>
                                    <p:anim calcmode="lin" valueType="num">
                                      <p:cBhvr>
                                        <p:cTn id="75" dur="500"/>
                                        <p:tgtEl>
                                          <p:spTgt spid="1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76" dur="1" fill="hold">
                                          <p:stCondLst>
                                            <p:cond delay="499"/>
                                          </p:stCondLst>
                                        </p:cTn>
                                        <p:tgtEl>
                                          <p:spTgt spid="111"/>
                                        </p:tgtEl>
                                        <p:attrNameLst>
                                          <p:attrName>style.visibility</p:attrName>
                                        </p:attrNameLst>
                                      </p:cBhvr>
                                      <p:to>
                                        <p:strVal val="hidden"/>
                                      </p:to>
                                    </p:set>
                                  </p:childTnLst>
                                </p:cTn>
                              </p:par>
                              <p:par>
                                <p:cTn id="77" presetID="19" presetClass="exit" presetSubtype="10" fill="hold" grpId="0" nodeType="withEffect">
                                  <p:stCondLst>
                                    <p:cond delay="0"/>
                                  </p:stCondLst>
                                  <p:childTnLst>
                                    <p:anim calcmode="lin" valueType="num">
                                      <p:cBhvr>
                                        <p:cTn id="78" dur="500"/>
                                        <p:tgtEl>
                                          <p:spTgt spid="112"/>
                                        </p:tgtEl>
                                        <p:attrNameLst>
                                          <p:attrName>ppt_h</p:attrName>
                                        </p:attrNameLst>
                                      </p:cBhvr>
                                      <p:tavLst>
                                        <p:tav tm="0">
                                          <p:val>
                                            <p:strVal val="ppt_h"/>
                                          </p:val>
                                        </p:tav>
                                        <p:tav tm="100000">
                                          <p:val>
                                            <p:strVal val="ppt_h"/>
                                          </p:val>
                                        </p:tav>
                                      </p:tavLst>
                                    </p:anim>
                                    <p:anim calcmode="lin" valueType="num">
                                      <p:cBhvr>
                                        <p:cTn id="79" dur="500"/>
                                        <p:tgtEl>
                                          <p:spTgt spid="1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0" dur="1" fill="hold">
                                          <p:stCondLst>
                                            <p:cond delay="499"/>
                                          </p:stCondLst>
                                        </p:cTn>
                                        <p:tgtEl>
                                          <p:spTgt spid="112"/>
                                        </p:tgtEl>
                                        <p:attrNameLst>
                                          <p:attrName>style.visibility</p:attrName>
                                        </p:attrNameLst>
                                      </p:cBhvr>
                                      <p:to>
                                        <p:strVal val="hidden"/>
                                      </p:to>
                                    </p:set>
                                  </p:childTnLst>
                                </p:cTn>
                              </p:par>
                              <p:par>
                                <p:cTn id="81" presetID="19" presetClass="exit" presetSubtype="10" fill="hold" grpId="0" nodeType="withEffect">
                                  <p:stCondLst>
                                    <p:cond delay="0"/>
                                  </p:stCondLst>
                                  <p:childTnLst>
                                    <p:anim calcmode="lin" valueType="num">
                                      <p:cBhvr>
                                        <p:cTn id="82" dur="500"/>
                                        <p:tgtEl>
                                          <p:spTgt spid="113"/>
                                        </p:tgtEl>
                                        <p:attrNameLst>
                                          <p:attrName>ppt_h</p:attrName>
                                        </p:attrNameLst>
                                      </p:cBhvr>
                                      <p:tavLst>
                                        <p:tav tm="0">
                                          <p:val>
                                            <p:strVal val="ppt_h"/>
                                          </p:val>
                                        </p:tav>
                                        <p:tav tm="100000">
                                          <p:val>
                                            <p:strVal val="ppt_h"/>
                                          </p:val>
                                        </p:tav>
                                      </p:tavLst>
                                    </p:anim>
                                    <p:anim calcmode="lin" valueType="num">
                                      <p:cBhvr>
                                        <p:cTn id="83" dur="500"/>
                                        <p:tgtEl>
                                          <p:spTgt spid="1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4" dur="1" fill="hold">
                                          <p:stCondLst>
                                            <p:cond delay="499"/>
                                          </p:stCondLst>
                                        </p:cTn>
                                        <p:tgtEl>
                                          <p:spTgt spid="113"/>
                                        </p:tgtEl>
                                        <p:attrNameLst>
                                          <p:attrName>style.visibility</p:attrName>
                                        </p:attrNameLst>
                                      </p:cBhvr>
                                      <p:to>
                                        <p:strVal val="hidden"/>
                                      </p:to>
                                    </p:set>
                                  </p:childTnLst>
                                </p:cTn>
                              </p:par>
                              <p:par>
                                <p:cTn id="85" presetID="19" presetClass="exit" presetSubtype="10" fill="hold" grpId="0" nodeType="withEffect">
                                  <p:stCondLst>
                                    <p:cond delay="0"/>
                                  </p:stCondLst>
                                  <p:childTnLst>
                                    <p:anim calcmode="lin" valueType="num">
                                      <p:cBhvr>
                                        <p:cTn id="86" dur="500"/>
                                        <p:tgtEl>
                                          <p:spTgt spid="114"/>
                                        </p:tgtEl>
                                        <p:attrNameLst>
                                          <p:attrName>ppt_h</p:attrName>
                                        </p:attrNameLst>
                                      </p:cBhvr>
                                      <p:tavLst>
                                        <p:tav tm="0">
                                          <p:val>
                                            <p:strVal val="ppt_h"/>
                                          </p:val>
                                        </p:tav>
                                        <p:tav tm="100000">
                                          <p:val>
                                            <p:strVal val="ppt_h"/>
                                          </p:val>
                                        </p:tav>
                                      </p:tavLst>
                                    </p:anim>
                                    <p:anim calcmode="lin" valueType="num">
                                      <p:cBhvr>
                                        <p:cTn id="87" dur="500"/>
                                        <p:tgtEl>
                                          <p:spTgt spid="1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8" dur="1" fill="hold">
                                          <p:stCondLst>
                                            <p:cond delay="499"/>
                                          </p:stCondLst>
                                        </p:cTn>
                                        <p:tgtEl>
                                          <p:spTgt spid="114"/>
                                        </p:tgtEl>
                                        <p:attrNameLst>
                                          <p:attrName>style.visibility</p:attrName>
                                        </p:attrNameLst>
                                      </p:cBhvr>
                                      <p:to>
                                        <p:strVal val="hidden"/>
                                      </p:to>
                                    </p:set>
                                  </p:childTnLst>
                                </p:cTn>
                              </p:par>
                              <p:par>
                                <p:cTn id="89" presetID="19" presetClass="exit" presetSubtype="10" fill="hold" grpId="0" nodeType="withEffect">
                                  <p:stCondLst>
                                    <p:cond delay="0"/>
                                  </p:stCondLst>
                                  <p:childTnLst>
                                    <p:anim calcmode="lin" valueType="num">
                                      <p:cBhvr>
                                        <p:cTn id="90" dur="500"/>
                                        <p:tgtEl>
                                          <p:spTgt spid="115"/>
                                        </p:tgtEl>
                                        <p:attrNameLst>
                                          <p:attrName>ppt_h</p:attrName>
                                        </p:attrNameLst>
                                      </p:cBhvr>
                                      <p:tavLst>
                                        <p:tav tm="0">
                                          <p:val>
                                            <p:strVal val="ppt_h"/>
                                          </p:val>
                                        </p:tav>
                                        <p:tav tm="100000">
                                          <p:val>
                                            <p:strVal val="ppt_h"/>
                                          </p:val>
                                        </p:tav>
                                      </p:tavLst>
                                    </p:anim>
                                    <p:anim calcmode="lin" valueType="num">
                                      <p:cBhvr>
                                        <p:cTn id="91" dur="500"/>
                                        <p:tgtEl>
                                          <p:spTgt spid="11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92" dur="1" fill="hold">
                                          <p:stCondLst>
                                            <p:cond delay="499"/>
                                          </p:stCondLst>
                                        </p:cTn>
                                        <p:tgtEl>
                                          <p:spTgt spid="115"/>
                                        </p:tgtEl>
                                        <p:attrNameLst>
                                          <p:attrName>style.visibility</p:attrName>
                                        </p:attrNameLst>
                                      </p:cBhvr>
                                      <p:to>
                                        <p:strVal val="hidden"/>
                                      </p:to>
                                    </p:set>
                                  </p:childTnLst>
                                </p:cTn>
                              </p:par>
                              <p:par>
                                <p:cTn id="93" presetID="19" presetClass="exit" presetSubtype="10" fill="hold" grpId="0" nodeType="withEffect">
                                  <p:stCondLst>
                                    <p:cond delay="0"/>
                                  </p:stCondLst>
                                  <p:childTnLst>
                                    <p:anim calcmode="lin" valueType="num">
                                      <p:cBhvr>
                                        <p:cTn id="94" dur="500"/>
                                        <p:tgtEl>
                                          <p:spTgt spid="116"/>
                                        </p:tgtEl>
                                        <p:attrNameLst>
                                          <p:attrName>ppt_h</p:attrName>
                                        </p:attrNameLst>
                                      </p:cBhvr>
                                      <p:tavLst>
                                        <p:tav tm="0">
                                          <p:val>
                                            <p:strVal val="ppt_h"/>
                                          </p:val>
                                        </p:tav>
                                        <p:tav tm="100000">
                                          <p:val>
                                            <p:strVal val="ppt_h"/>
                                          </p:val>
                                        </p:tav>
                                      </p:tavLst>
                                    </p:anim>
                                    <p:anim calcmode="lin" valueType="num">
                                      <p:cBhvr>
                                        <p:cTn id="95" dur="500"/>
                                        <p:tgtEl>
                                          <p:spTgt spid="1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96" dur="1" fill="hold">
                                          <p:stCondLst>
                                            <p:cond delay="499"/>
                                          </p:stCondLst>
                                        </p:cTn>
                                        <p:tgtEl>
                                          <p:spTgt spid="116"/>
                                        </p:tgtEl>
                                        <p:attrNameLst>
                                          <p:attrName>style.visibility</p:attrName>
                                        </p:attrNameLst>
                                      </p:cBhvr>
                                      <p:to>
                                        <p:strVal val="hidden"/>
                                      </p:to>
                                    </p:set>
                                  </p:childTnLst>
                                </p:cTn>
                              </p:par>
                              <p:par>
                                <p:cTn id="97" presetID="19" presetClass="exit" presetSubtype="10" fill="hold" grpId="0" nodeType="withEffect">
                                  <p:stCondLst>
                                    <p:cond delay="0"/>
                                  </p:stCondLst>
                                  <p:childTnLst>
                                    <p:anim calcmode="lin" valueType="num">
                                      <p:cBhvr>
                                        <p:cTn id="98" dur="500"/>
                                        <p:tgtEl>
                                          <p:spTgt spid="117"/>
                                        </p:tgtEl>
                                        <p:attrNameLst>
                                          <p:attrName>ppt_h</p:attrName>
                                        </p:attrNameLst>
                                      </p:cBhvr>
                                      <p:tavLst>
                                        <p:tav tm="0">
                                          <p:val>
                                            <p:strVal val="ppt_h"/>
                                          </p:val>
                                        </p:tav>
                                        <p:tav tm="100000">
                                          <p:val>
                                            <p:strVal val="ppt_h"/>
                                          </p:val>
                                        </p:tav>
                                      </p:tavLst>
                                    </p:anim>
                                    <p:anim calcmode="lin" valueType="num">
                                      <p:cBhvr>
                                        <p:cTn id="99" dur="500"/>
                                        <p:tgtEl>
                                          <p:spTgt spid="1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00" dur="1" fill="hold">
                                          <p:stCondLst>
                                            <p:cond delay="499"/>
                                          </p:stCondLst>
                                        </p:cTn>
                                        <p:tgtEl>
                                          <p:spTgt spid="117"/>
                                        </p:tgtEl>
                                        <p:attrNameLst>
                                          <p:attrName>style.visibility</p:attrName>
                                        </p:attrNameLst>
                                      </p:cBhvr>
                                      <p:to>
                                        <p:strVal val="hidden"/>
                                      </p:to>
                                    </p:set>
                                  </p:childTnLst>
                                </p:cTn>
                              </p:par>
                              <p:par>
                                <p:cTn id="101" presetID="19" presetClass="exit" presetSubtype="10" fill="hold" grpId="0" nodeType="withEffect">
                                  <p:stCondLst>
                                    <p:cond delay="0"/>
                                  </p:stCondLst>
                                  <p:childTnLst>
                                    <p:anim calcmode="lin" valueType="num">
                                      <p:cBhvr>
                                        <p:cTn id="102" dur="500"/>
                                        <p:tgtEl>
                                          <p:spTgt spid="118"/>
                                        </p:tgtEl>
                                        <p:attrNameLst>
                                          <p:attrName>ppt_h</p:attrName>
                                        </p:attrNameLst>
                                      </p:cBhvr>
                                      <p:tavLst>
                                        <p:tav tm="0">
                                          <p:val>
                                            <p:strVal val="ppt_h"/>
                                          </p:val>
                                        </p:tav>
                                        <p:tav tm="100000">
                                          <p:val>
                                            <p:strVal val="ppt_h"/>
                                          </p:val>
                                        </p:tav>
                                      </p:tavLst>
                                    </p:anim>
                                    <p:anim calcmode="lin" valueType="num">
                                      <p:cBhvr>
                                        <p:cTn id="103" dur="500"/>
                                        <p:tgtEl>
                                          <p:spTgt spid="1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04" dur="1" fill="hold">
                                          <p:stCondLst>
                                            <p:cond delay="499"/>
                                          </p:stCondLst>
                                        </p:cTn>
                                        <p:tgtEl>
                                          <p:spTgt spid="118"/>
                                        </p:tgtEl>
                                        <p:attrNameLst>
                                          <p:attrName>style.visibility</p:attrName>
                                        </p:attrNameLst>
                                      </p:cBhvr>
                                      <p:to>
                                        <p:strVal val="hidden"/>
                                      </p:to>
                                    </p:set>
                                  </p:childTnLst>
                                </p:cTn>
                              </p:par>
                              <p:par>
                                <p:cTn id="105" presetID="19" presetClass="exit" presetSubtype="10" fill="hold" grpId="0" nodeType="withEffect">
                                  <p:stCondLst>
                                    <p:cond delay="0"/>
                                  </p:stCondLst>
                                  <p:childTnLst>
                                    <p:anim calcmode="lin" valueType="num">
                                      <p:cBhvr>
                                        <p:cTn id="106" dur="500"/>
                                        <p:tgtEl>
                                          <p:spTgt spid="119"/>
                                        </p:tgtEl>
                                        <p:attrNameLst>
                                          <p:attrName>ppt_h</p:attrName>
                                        </p:attrNameLst>
                                      </p:cBhvr>
                                      <p:tavLst>
                                        <p:tav tm="0">
                                          <p:val>
                                            <p:strVal val="ppt_h"/>
                                          </p:val>
                                        </p:tav>
                                        <p:tav tm="100000">
                                          <p:val>
                                            <p:strVal val="ppt_h"/>
                                          </p:val>
                                        </p:tav>
                                      </p:tavLst>
                                    </p:anim>
                                    <p:anim calcmode="lin" valueType="num">
                                      <p:cBhvr>
                                        <p:cTn id="107" dur="500"/>
                                        <p:tgtEl>
                                          <p:spTgt spid="11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08" dur="1" fill="hold">
                                          <p:stCondLst>
                                            <p:cond delay="499"/>
                                          </p:stCondLst>
                                        </p:cTn>
                                        <p:tgtEl>
                                          <p:spTgt spid="119"/>
                                        </p:tgtEl>
                                        <p:attrNameLst>
                                          <p:attrName>style.visibility</p:attrName>
                                        </p:attrNameLst>
                                      </p:cBhvr>
                                      <p:to>
                                        <p:strVal val="hidden"/>
                                      </p:to>
                                    </p:set>
                                  </p:childTnLst>
                                </p:cTn>
                              </p:par>
                              <p:par>
                                <p:cTn id="109" presetID="19" presetClass="exit" presetSubtype="10" fill="hold" grpId="0" nodeType="withEffect">
                                  <p:stCondLst>
                                    <p:cond delay="0"/>
                                  </p:stCondLst>
                                  <p:childTnLst>
                                    <p:anim calcmode="lin" valueType="num">
                                      <p:cBhvr>
                                        <p:cTn id="110" dur="500"/>
                                        <p:tgtEl>
                                          <p:spTgt spid="120"/>
                                        </p:tgtEl>
                                        <p:attrNameLst>
                                          <p:attrName>ppt_h</p:attrName>
                                        </p:attrNameLst>
                                      </p:cBhvr>
                                      <p:tavLst>
                                        <p:tav tm="0">
                                          <p:val>
                                            <p:strVal val="ppt_h"/>
                                          </p:val>
                                        </p:tav>
                                        <p:tav tm="100000">
                                          <p:val>
                                            <p:strVal val="ppt_h"/>
                                          </p:val>
                                        </p:tav>
                                      </p:tavLst>
                                    </p:anim>
                                    <p:anim calcmode="lin" valueType="num">
                                      <p:cBhvr>
                                        <p:cTn id="111" dur="500"/>
                                        <p:tgtEl>
                                          <p:spTgt spid="1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12" dur="1" fill="hold">
                                          <p:stCondLst>
                                            <p:cond delay="499"/>
                                          </p:stCondLst>
                                        </p:cTn>
                                        <p:tgtEl>
                                          <p:spTgt spid="120"/>
                                        </p:tgtEl>
                                        <p:attrNameLst>
                                          <p:attrName>style.visibility</p:attrName>
                                        </p:attrNameLst>
                                      </p:cBhvr>
                                      <p:to>
                                        <p:strVal val="hidden"/>
                                      </p:to>
                                    </p:set>
                                  </p:childTnLst>
                                </p:cTn>
                              </p:par>
                              <p:par>
                                <p:cTn id="113" presetID="19" presetClass="exit" presetSubtype="10" fill="hold" grpId="0" nodeType="withEffect">
                                  <p:stCondLst>
                                    <p:cond delay="0"/>
                                  </p:stCondLst>
                                  <p:childTnLst>
                                    <p:anim calcmode="lin" valueType="num">
                                      <p:cBhvr>
                                        <p:cTn id="114" dur="500"/>
                                        <p:tgtEl>
                                          <p:spTgt spid="121"/>
                                        </p:tgtEl>
                                        <p:attrNameLst>
                                          <p:attrName>ppt_h</p:attrName>
                                        </p:attrNameLst>
                                      </p:cBhvr>
                                      <p:tavLst>
                                        <p:tav tm="0">
                                          <p:val>
                                            <p:strVal val="ppt_h"/>
                                          </p:val>
                                        </p:tav>
                                        <p:tav tm="100000">
                                          <p:val>
                                            <p:strVal val="ppt_h"/>
                                          </p:val>
                                        </p:tav>
                                      </p:tavLst>
                                    </p:anim>
                                    <p:anim calcmode="lin" valueType="num">
                                      <p:cBhvr>
                                        <p:cTn id="115" dur="500"/>
                                        <p:tgtEl>
                                          <p:spTgt spid="12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16" dur="1" fill="hold">
                                          <p:stCondLst>
                                            <p:cond delay="499"/>
                                          </p:stCondLst>
                                        </p:cTn>
                                        <p:tgtEl>
                                          <p:spTgt spid="121"/>
                                        </p:tgtEl>
                                        <p:attrNameLst>
                                          <p:attrName>style.visibility</p:attrName>
                                        </p:attrNameLst>
                                      </p:cBhvr>
                                      <p:to>
                                        <p:strVal val="hidden"/>
                                      </p:to>
                                    </p:set>
                                  </p:childTnLst>
                                </p:cTn>
                              </p:par>
                              <p:par>
                                <p:cTn id="117" presetID="19" presetClass="exit" presetSubtype="10" fill="hold" grpId="0" nodeType="withEffect">
                                  <p:stCondLst>
                                    <p:cond delay="0"/>
                                  </p:stCondLst>
                                  <p:childTnLst>
                                    <p:anim calcmode="lin" valueType="num">
                                      <p:cBhvr>
                                        <p:cTn id="118" dur="500"/>
                                        <p:tgtEl>
                                          <p:spTgt spid="122"/>
                                        </p:tgtEl>
                                        <p:attrNameLst>
                                          <p:attrName>ppt_h</p:attrName>
                                        </p:attrNameLst>
                                      </p:cBhvr>
                                      <p:tavLst>
                                        <p:tav tm="0">
                                          <p:val>
                                            <p:strVal val="ppt_h"/>
                                          </p:val>
                                        </p:tav>
                                        <p:tav tm="100000">
                                          <p:val>
                                            <p:strVal val="ppt_h"/>
                                          </p:val>
                                        </p:tav>
                                      </p:tavLst>
                                    </p:anim>
                                    <p:anim calcmode="lin" valueType="num">
                                      <p:cBhvr>
                                        <p:cTn id="119" dur="500"/>
                                        <p:tgtEl>
                                          <p:spTgt spid="12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20" dur="1" fill="hold">
                                          <p:stCondLst>
                                            <p:cond delay="499"/>
                                          </p:stCondLst>
                                        </p:cTn>
                                        <p:tgtEl>
                                          <p:spTgt spid="122"/>
                                        </p:tgtEl>
                                        <p:attrNameLst>
                                          <p:attrName>style.visibility</p:attrName>
                                        </p:attrNameLst>
                                      </p:cBhvr>
                                      <p:to>
                                        <p:strVal val="hidden"/>
                                      </p:to>
                                    </p:set>
                                  </p:childTnLst>
                                </p:cTn>
                              </p:par>
                              <p:par>
                                <p:cTn id="121" presetID="19" presetClass="exit" presetSubtype="10" fill="hold" grpId="0" nodeType="withEffect">
                                  <p:stCondLst>
                                    <p:cond delay="0"/>
                                  </p:stCondLst>
                                  <p:childTnLst>
                                    <p:anim calcmode="lin" valueType="num">
                                      <p:cBhvr>
                                        <p:cTn id="122" dur="500"/>
                                        <p:tgtEl>
                                          <p:spTgt spid="123"/>
                                        </p:tgtEl>
                                        <p:attrNameLst>
                                          <p:attrName>ppt_h</p:attrName>
                                        </p:attrNameLst>
                                      </p:cBhvr>
                                      <p:tavLst>
                                        <p:tav tm="0">
                                          <p:val>
                                            <p:strVal val="ppt_h"/>
                                          </p:val>
                                        </p:tav>
                                        <p:tav tm="100000">
                                          <p:val>
                                            <p:strVal val="ppt_h"/>
                                          </p:val>
                                        </p:tav>
                                      </p:tavLst>
                                    </p:anim>
                                    <p:anim calcmode="lin" valueType="num">
                                      <p:cBhvr>
                                        <p:cTn id="123" dur="500"/>
                                        <p:tgtEl>
                                          <p:spTgt spid="1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24" dur="1" fill="hold">
                                          <p:stCondLst>
                                            <p:cond delay="499"/>
                                          </p:stCondLst>
                                        </p:cTn>
                                        <p:tgtEl>
                                          <p:spTgt spid="123"/>
                                        </p:tgtEl>
                                        <p:attrNameLst>
                                          <p:attrName>style.visibility</p:attrName>
                                        </p:attrNameLst>
                                      </p:cBhvr>
                                      <p:to>
                                        <p:strVal val="hidden"/>
                                      </p:to>
                                    </p:set>
                                  </p:childTnLst>
                                </p:cTn>
                              </p:par>
                              <p:par>
                                <p:cTn id="125" presetID="19" presetClass="exit" presetSubtype="10" fill="hold" grpId="0" nodeType="withEffect">
                                  <p:stCondLst>
                                    <p:cond delay="0"/>
                                  </p:stCondLst>
                                  <p:childTnLst>
                                    <p:anim calcmode="lin" valueType="num">
                                      <p:cBhvr>
                                        <p:cTn id="126" dur="500"/>
                                        <p:tgtEl>
                                          <p:spTgt spid="124"/>
                                        </p:tgtEl>
                                        <p:attrNameLst>
                                          <p:attrName>ppt_h</p:attrName>
                                        </p:attrNameLst>
                                      </p:cBhvr>
                                      <p:tavLst>
                                        <p:tav tm="0">
                                          <p:val>
                                            <p:strVal val="ppt_h"/>
                                          </p:val>
                                        </p:tav>
                                        <p:tav tm="100000">
                                          <p:val>
                                            <p:strVal val="ppt_h"/>
                                          </p:val>
                                        </p:tav>
                                      </p:tavLst>
                                    </p:anim>
                                    <p:anim calcmode="lin" valueType="num">
                                      <p:cBhvr>
                                        <p:cTn id="127" dur="500"/>
                                        <p:tgtEl>
                                          <p:spTgt spid="12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28" dur="1" fill="hold">
                                          <p:stCondLst>
                                            <p:cond delay="499"/>
                                          </p:stCondLst>
                                        </p:cTn>
                                        <p:tgtEl>
                                          <p:spTgt spid="124"/>
                                        </p:tgtEl>
                                        <p:attrNameLst>
                                          <p:attrName>style.visibility</p:attrName>
                                        </p:attrNameLst>
                                      </p:cBhvr>
                                      <p:to>
                                        <p:strVal val="hidden"/>
                                      </p:to>
                                    </p:set>
                                  </p:childTnLst>
                                </p:cTn>
                              </p:par>
                              <p:par>
                                <p:cTn id="129" presetID="19" presetClass="exit" presetSubtype="10" fill="hold" grpId="0" nodeType="withEffect">
                                  <p:stCondLst>
                                    <p:cond delay="0"/>
                                  </p:stCondLst>
                                  <p:childTnLst>
                                    <p:anim calcmode="lin" valueType="num">
                                      <p:cBhvr>
                                        <p:cTn id="130" dur="500"/>
                                        <p:tgtEl>
                                          <p:spTgt spid="125"/>
                                        </p:tgtEl>
                                        <p:attrNameLst>
                                          <p:attrName>ppt_h</p:attrName>
                                        </p:attrNameLst>
                                      </p:cBhvr>
                                      <p:tavLst>
                                        <p:tav tm="0">
                                          <p:val>
                                            <p:strVal val="ppt_h"/>
                                          </p:val>
                                        </p:tav>
                                        <p:tav tm="100000">
                                          <p:val>
                                            <p:strVal val="ppt_h"/>
                                          </p:val>
                                        </p:tav>
                                      </p:tavLst>
                                    </p:anim>
                                    <p:anim calcmode="lin" valueType="num">
                                      <p:cBhvr>
                                        <p:cTn id="131" dur="500"/>
                                        <p:tgtEl>
                                          <p:spTgt spid="12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32" dur="1" fill="hold">
                                          <p:stCondLst>
                                            <p:cond delay="499"/>
                                          </p:stCondLst>
                                        </p:cTn>
                                        <p:tgtEl>
                                          <p:spTgt spid="125"/>
                                        </p:tgtEl>
                                        <p:attrNameLst>
                                          <p:attrName>style.visibility</p:attrName>
                                        </p:attrNameLst>
                                      </p:cBhvr>
                                      <p:to>
                                        <p:strVal val="hidden"/>
                                      </p:to>
                                    </p:set>
                                  </p:childTnLst>
                                </p:cTn>
                              </p:par>
                              <p:par>
                                <p:cTn id="133" presetID="19" presetClass="exit" presetSubtype="10" fill="hold" grpId="0" nodeType="withEffect">
                                  <p:stCondLst>
                                    <p:cond delay="0"/>
                                  </p:stCondLst>
                                  <p:childTnLst>
                                    <p:anim calcmode="lin" valueType="num">
                                      <p:cBhvr>
                                        <p:cTn id="134" dur="500"/>
                                        <p:tgtEl>
                                          <p:spTgt spid="126"/>
                                        </p:tgtEl>
                                        <p:attrNameLst>
                                          <p:attrName>ppt_h</p:attrName>
                                        </p:attrNameLst>
                                      </p:cBhvr>
                                      <p:tavLst>
                                        <p:tav tm="0">
                                          <p:val>
                                            <p:strVal val="ppt_h"/>
                                          </p:val>
                                        </p:tav>
                                        <p:tav tm="100000">
                                          <p:val>
                                            <p:strVal val="ppt_h"/>
                                          </p:val>
                                        </p:tav>
                                      </p:tavLst>
                                    </p:anim>
                                    <p:anim calcmode="lin" valueType="num">
                                      <p:cBhvr>
                                        <p:cTn id="135" dur="500"/>
                                        <p:tgtEl>
                                          <p:spTgt spid="1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36" dur="1" fill="hold">
                                          <p:stCondLst>
                                            <p:cond delay="499"/>
                                          </p:stCondLst>
                                        </p:cTn>
                                        <p:tgtEl>
                                          <p:spTgt spid="126"/>
                                        </p:tgtEl>
                                        <p:attrNameLst>
                                          <p:attrName>style.visibility</p:attrName>
                                        </p:attrNameLst>
                                      </p:cBhvr>
                                      <p:to>
                                        <p:strVal val="hidden"/>
                                      </p:to>
                                    </p:set>
                                  </p:childTnLst>
                                </p:cTn>
                              </p:par>
                              <p:par>
                                <p:cTn id="137" presetID="19" presetClass="exit" presetSubtype="10" fill="hold" grpId="0" nodeType="withEffect">
                                  <p:stCondLst>
                                    <p:cond delay="0"/>
                                  </p:stCondLst>
                                  <p:childTnLst>
                                    <p:anim calcmode="lin" valueType="num">
                                      <p:cBhvr>
                                        <p:cTn id="138" dur="500"/>
                                        <p:tgtEl>
                                          <p:spTgt spid="127"/>
                                        </p:tgtEl>
                                        <p:attrNameLst>
                                          <p:attrName>ppt_h</p:attrName>
                                        </p:attrNameLst>
                                      </p:cBhvr>
                                      <p:tavLst>
                                        <p:tav tm="0">
                                          <p:val>
                                            <p:strVal val="ppt_h"/>
                                          </p:val>
                                        </p:tav>
                                        <p:tav tm="100000">
                                          <p:val>
                                            <p:strVal val="ppt_h"/>
                                          </p:val>
                                        </p:tav>
                                      </p:tavLst>
                                    </p:anim>
                                    <p:anim calcmode="lin" valueType="num">
                                      <p:cBhvr>
                                        <p:cTn id="139" dur="500"/>
                                        <p:tgtEl>
                                          <p:spTgt spid="12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40" dur="1" fill="hold">
                                          <p:stCondLst>
                                            <p:cond delay="499"/>
                                          </p:stCondLst>
                                        </p:cTn>
                                        <p:tgtEl>
                                          <p:spTgt spid="127"/>
                                        </p:tgtEl>
                                        <p:attrNameLst>
                                          <p:attrName>style.visibility</p:attrName>
                                        </p:attrNameLst>
                                      </p:cBhvr>
                                      <p:to>
                                        <p:strVal val="hidden"/>
                                      </p:to>
                                    </p:set>
                                  </p:childTnLst>
                                </p:cTn>
                              </p:par>
                              <p:par>
                                <p:cTn id="141" presetID="19" presetClass="exit" presetSubtype="10" fill="hold" grpId="0" nodeType="withEffect">
                                  <p:stCondLst>
                                    <p:cond delay="0"/>
                                  </p:stCondLst>
                                  <p:childTnLst>
                                    <p:anim calcmode="lin" valueType="num">
                                      <p:cBhvr>
                                        <p:cTn id="142" dur="500"/>
                                        <p:tgtEl>
                                          <p:spTgt spid="128"/>
                                        </p:tgtEl>
                                        <p:attrNameLst>
                                          <p:attrName>ppt_h</p:attrName>
                                        </p:attrNameLst>
                                      </p:cBhvr>
                                      <p:tavLst>
                                        <p:tav tm="0">
                                          <p:val>
                                            <p:strVal val="ppt_h"/>
                                          </p:val>
                                        </p:tav>
                                        <p:tav tm="100000">
                                          <p:val>
                                            <p:strVal val="ppt_h"/>
                                          </p:val>
                                        </p:tav>
                                      </p:tavLst>
                                    </p:anim>
                                    <p:anim calcmode="lin" valueType="num">
                                      <p:cBhvr>
                                        <p:cTn id="143" dur="500"/>
                                        <p:tgtEl>
                                          <p:spTgt spid="12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44" dur="1" fill="hold">
                                          <p:stCondLst>
                                            <p:cond delay="499"/>
                                          </p:stCondLst>
                                        </p:cTn>
                                        <p:tgtEl>
                                          <p:spTgt spid="128"/>
                                        </p:tgtEl>
                                        <p:attrNameLst>
                                          <p:attrName>style.visibility</p:attrName>
                                        </p:attrNameLst>
                                      </p:cBhvr>
                                      <p:to>
                                        <p:strVal val="hidden"/>
                                      </p:to>
                                    </p:set>
                                  </p:childTnLst>
                                </p:cTn>
                              </p:par>
                              <p:par>
                                <p:cTn id="145" presetID="19" presetClass="exit" presetSubtype="10" fill="hold" grpId="0" nodeType="withEffect">
                                  <p:stCondLst>
                                    <p:cond delay="0"/>
                                  </p:stCondLst>
                                  <p:childTnLst>
                                    <p:anim calcmode="lin" valueType="num">
                                      <p:cBhvr>
                                        <p:cTn id="146" dur="500"/>
                                        <p:tgtEl>
                                          <p:spTgt spid="129"/>
                                        </p:tgtEl>
                                        <p:attrNameLst>
                                          <p:attrName>ppt_h</p:attrName>
                                        </p:attrNameLst>
                                      </p:cBhvr>
                                      <p:tavLst>
                                        <p:tav tm="0">
                                          <p:val>
                                            <p:strVal val="ppt_h"/>
                                          </p:val>
                                        </p:tav>
                                        <p:tav tm="100000">
                                          <p:val>
                                            <p:strVal val="ppt_h"/>
                                          </p:val>
                                        </p:tav>
                                      </p:tavLst>
                                    </p:anim>
                                    <p:anim calcmode="lin" valueType="num">
                                      <p:cBhvr>
                                        <p:cTn id="147" dur="500"/>
                                        <p:tgtEl>
                                          <p:spTgt spid="1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48" dur="1" fill="hold">
                                          <p:stCondLst>
                                            <p:cond delay="499"/>
                                          </p:stCondLst>
                                        </p:cTn>
                                        <p:tgtEl>
                                          <p:spTgt spid="129"/>
                                        </p:tgtEl>
                                        <p:attrNameLst>
                                          <p:attrName>style.visibility</p:attrName>
                                        </p:attrNameLst>
                                      </p:cBhvr>
                                      <p:to>
                                        <p:strVal val="hidden"/>
                                      </p:to>
                                    </p:set>
                                  </p:childTnLst>
                                </p:cTn>
                              </p:par>
                              <p:par>
                                <p:cTn id="149" presetID="19" presetClass="exit" presetSubtype="10" fill="hold" grpId="0" nodeType="withEffect">
                                  <p:stCondLst>
                                    <p:cond delay="0"/>
                                  </p:stCondLst>
                                  <p:childTnLst>
                                    <p:anim calcmode="lin" valueType="num">
                                      <p:cBhvr>
                                        <p:cTn id="150" dur="500"/>
                                        <p:tgtEl>
                                          <p:spTgt spid="130"/>
                                        </p:tgtEl>
                                        <p:attrNameLst>
                                          <p:attrName>ppt_h</p:attrName>
                                        </p:attrNameLst>
                                      </p:cBhvr>
                                      <p:tavLst>
                                        <p:tav tm="0">
                                          <p:val>
                                            <p:strVal val="ppt_h"/>
                                          </p:val>
                                        </p:tav>
                                        <p:tav tm="100000">
                                          <p:val>
                                            <p:strVal val="ppt_h"/>
                                          </p:val>
                                        </p:tav>
                                      </p:tavLst>
                                    </p:anim>
                                    <p:anim calcmode="lin" valueType="num">
                                      <p:cBhvr>
                                        <p:cTn id="151" dur="500"/>
                                        <p:tgtEl>
                                          <p:spTgt spid="13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52" dur="1" fill="hold">
                                          <p:stCondLst>
                                            <p:cond delay="499"/>
                                          </p:stCondLst>
                                        </p:cTn>
                                        <p:tgtEl>
                                          <p:spTgt spid="130"/>
                                        </p:tgtEl>
                                        <p:attrNameLst>
                                          <p:attrName>style.visibility</p:attrName>
                                        </p:attrNameLst>
                                      </p:cBhvr>
                                      <p:to>
                                        <p:strVal val="hidden"/>
                                      </p:to>
                                    </p:set>
                                  </p:childTnLst>
                                </p:cTn>
                              </p:par>
                              <p:par>
                                <p:cTn id="153" presetID="19" presetClass="exit" presetSubtype="10" fill="hold" grpId="0" nodeType="withEffect">
                                  <p:stCondLst>
                                    <p:cond delay="0"/>
                                  </p:stCondLst>
                                  <p:childTnLst>
                                    <p:anim calcmode="lin" valueType="num">
                                      <p:cBhvr>
                                        <p:cTn id="154" dur="500"/>
                                        <p:tgtEl>
                                          <p:spTgt spid="131"/>
                                        </p:tgtEl>
                                        <p:attrNameLst>
                                          <p:attrName>ppt_h</p:attrName>
                                        </p:attrNameLst>
                                      </p:cBhvr>
                                      <p:tavLst>
                                        <p:tav tm="0">
                                          <p:val>
                                            <p:strVal val="ppt_h"/>
                                          </p:val>
                                        </p:tav>
                                        <p:tav tm="100000">
                                          <p:val>
                                            <p:strVal val="ppt_h"/>
                                          </p:val>
                                        </p:tav>
                                      </p:tavLst>
                                    </p:anim>
                                    <p:anim calcmode="lin" valueType="num">
                                      <p:cBhvr>
                                        <p:cTn id="155" dur="500"/>
                                        <p:tgtEl>
                                          <p:spTgt spid="13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56" dur="1" fill="hold">
                                          <p:stCondLst>
                                            <p:cond delay="499"/>
                                          </p:stCondLst>
                                        </p:cTn>
                                        <p:tgtEl>
                                          <p:spTgt spid="131"/>
                                        </p:tgtEl>
                                        <p:attrNameLst>
                                          <p:attrName>style.visibility</p:attrName>
                                        </p:attrNameLst>
                                      </p:cBhvr>
                                      <p:to>
                                        <p:strVal val="hidden"/>
                                      </p:to>
                                    </p:set>
                                  </p:childTnLst>
                                </p:cTn>
                              </p:par>
                              <p:par>
                                <p:cTn id="157" presetID="19" presetClass="exit" presetSubtype="10" fill="hold" grpId="0" nodeType="withEffect">
                                  <p:stCondLst>
                                    <p:cond delay="0"/>
                                  </p:stCondLst>
                                  <p:childTnLst>
                                    <p:anim calcmode="lin" valueType="num">
                                      <p:cBhvr>
                                        <p:cTn id="158" dur="500"/>
                                        <p:tgtEl>
                                          <p:spTgt spid="132"/>
                                        </p:tgtEl>
                                        <p:attrNameLst>
                                          <p:attrName>ppt_h</p:attrName>
                                        </p:attrNameLst>
                                      </p:cBhvr>
                                      <p:tavLst>
                                        <p:tav tm="0">
                                          <p:val>
                                            <p:strVal val="ppt_h"/>
                                          </p:val>
                                        </p:tav>
                                        <p:tav tm="100000">
                                          <p:val>
                                            <p:strVal val="ppt_h"/>
                                          </p:val>
                                        </p:tav>
                                      </p:tavLst>
                                    </p:anim>
                                    <p:anim calcmode="lin" valueType="num">
                                      <p:cBhvr>
                                        <p:cTn id="159" dur="500"/>
                                        <p:tgtEl>
                                          <p:spTgt spid="13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60" dur="1" fill="hold">
                                          <p:stCondLst>
                                            <p:cond delay="499"/>
                                          </p:stCondLst>
                                        </p:cTn>
                                        <p:tgtEl>
                                          <p:spTgt spid="132"/>
                                        </p:tgtEl>
                                        <p:attrNameLst>
                                          <p:attrName>style.visibility</p:attrName>
                                        </p:attrNameLst>
                                      </p:cBhvr>
                                      <p:to>
                                        <p:strVal val="hidden"/>
                                      </p:to>
                                    </p:set>
                                  </p:childTnLst>
                                </p:cTn>
                              </p:par>
                              <p:par>
                                <p:cTn id="161" presetID="19" presetClass="exit" presetSubtype="10" fill="hold" grpId="0" nodeType="withEffect">
                                  <p:stCondLst>
                                    <p:cond delay="0"/>
                                  </p:stCondLst>
                                  <p:childTnLst>
                                    <p:anim calcmode="lin" valueType="num">
                                      <p:cBhvr>
                                        <p:cTn id="162" dur="500"/>
                                        <p:tgtEl>
                                          <p:spTgt spid="133"/>
                                        </p:tgtEl>
                                        <p:attrNameLst>
                                          <p:attrName>ppt_h</p:attrName>
                                        </p:attrNameLst>
                                      </p:cBhvr>
                                      <p:tavLst>
                                        <p:tav tm="0">
                                          <p:val>
                                            <p:strVal val="ppt_h"/>
                                          </p:val>
                                        </p:tav>
                                        <p:tav tm="100000">
                                          <p:val>
                                            <p:strVal val="ppt_h"/>
                                          </p:val>
                                        </p:tav>
                                      </p:tavLst>
                                    </p:anim>
                                    <p:anim calcmode="lin" valueType="num">
                                      <p:cBhvr>
                                        <p:cTn id="163" dur="500"/>
                                        <p:tgtEl>
                                          <p:spTgt spid="13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64" dur="1" fill="hold">
                                          <p:stCondLst>
                                            <p:cond delay="499"/>
                                          </p:stCondLst>
                                        </p:cTn>
                                        <p:tgtEl>
                                          <p:spTgt spid="133"/>
                                        </p:tgtEl>
                                        <p:attrNameLst>
                                          <p:attrName>style.visibility</p:attrName>
                                        </p:attrNameLst>
                                      </p:cBhvr>
                                      <p:to>
                                        <p:strVal val="hidden"/>
                                      </p:to>
                                    </p:set>
                                  </p:childTnLst>
                                </p:cTn>
                              </p:par>
                              <p:par>
                                <p:cTn id="165" presetID="19" presetClass="exit" presetSubtype="10" fill="hold" grpId="0" nodeType="withEffect">
                                  <p:stCondLst>
                                    <p:cond delay="0"/>
                                  </p:stCondLst>
                                  <p:childTnLst>
                                    <p:anim calcmode="lin" valueType="num">
                                      <p:cBhvr>
                                        <p:cTn id="166" dur="500"/>
                                        <p:tgtEl>
                                          <p:spTgt spid="134"/>
                                        </p:tgtEl>
                                        <p:attrNameLst>
                                          <p:attrName>ppt_h</p:attrName>
                                        </p:attrNameLst>
                                      </p:cBhvr>
                                      <p:tavLst>
                                        <p:tav tm="0">
                                          <p:val>
                                            <p:strVal val="ppt_h"/>
                                          </p:val>
                                        </p:tav>
                                        <p:tav tm="100000">
                                          <p:val>
                                            <p:strVal val="ppt_h"/>
                                          </p:val>
                                        </p:tav>
                                      </p:tavLst>
                                    </p:anim>
                                    <p:anim calcmode="lin" valueType="num">
                                      <p:cBhvr>
                                        <p:cTn id="167" dur="500"/>
                                        <p:tgtEl>
                                          <p:spTgt spid="13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68" dur="1" fill="hold">
                                          <p:stCondLst>
                                            <p:cond delay="499"/>
                                          </p:stCondLst>
                                        </p:cTn>
                                        <p:tgtEl>
                                          <p:spTgt spid="134"/>
                                        </p:tgtEl>
                                        <p:attrNameLst>
                                          <p:attrName>style.visibility</p:attrName>
                                        </p:attrNameLst>
                                      </p:cBhvr>
                                      <p:to>
                                        <p:strVal val="hidden"/>
                                      </p:to>
                                    </p:set>
                                  </p:childTnLst>
                                </p:cTn>
                              </p:par>
                              <p:par>
                                <p:cTn id="169" presetID="19" presetClass="exit" presetSubtype="10" fill="hold" grpId="0" nodeType="withEffect">
                                  <p:stCondLst>
                                    <p:cond delay="0"/>
                                  </p:stCondLst>
                                  <p:childTnLst>
                                    <p:anim calcmode="lin" valueType="num">
                                      <p:cBhvr>
                                        <p:cTn id="170" dur="500"/>
                                        <p:tgtEl>
                                          <p:spTgt spid="135"/>
                                        </p:tgtEl>
                                        <p:attrNameLst>
                                          <p:attrName>ppt_h</p:attrName>
                                        </p:attrNameLst>
                                      </p:cBhvr>
                                      <p:tavLst>
                                        <p:tav tm="0">
                                          <p:val>
                                            <p:strVal val="ppt_h"/>
                                          </p:val>
                                        </p:tav>
                                        <p:tav tm="100000">
                                          <p:val>
                                            <p:strVal val="ppt_h"/>
                                          </p:val>
                                        </p:tav>
                                      </p:tavLst>
                                    </p:anim>
                                    <p:anim calcmode="lin" valueType="num">
                                      <p:cBhvr>
                                        <p:cTn id="171" dur="500"/>
                                        <p:tgtEl>
                                          <p:spTgt spid="13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72" dur="1" fill="hold">
                                          <p:stCondLst>
                                            <p:cond delay="499"/>
                                          </p:stCondLst>
                                        </p:cTn>
                                        <p:tgtEl>
                                          <p:spTgt spid="135"/>
                                        </p:tgtEl>
                                        <p:attrNameLst>
                                          <p:attrName>style.visibility</p:attrName>
                                        </p:attrNameLst>
                                      </p:cBhvr>
                                      <p:to>
                                        <p:strVal val="hidden"/>
                                      </p:to>
                                    </p:set>
                                  </p:childTnLst>
                                </p:cTn>
                              </p:par>
                              <p:par>
                                <p:cTn id="173" presetID="19" presetClass="exit" presetSubtype="10" fill="hold" grpId="0" nodeType="withEffect">
                                  <p:stCondLst>
                                    <p:cond delay="0"/>
                                  </p:stCondLst>
                                  <p:childTnLst>
                                    <p:anim calcmode="lin" valueType="num">
                                      <p:cBhvr>
                                        <p:cTn id="174" dur="500"/>
                                        <p:tgtEl>
                                          <p:spTgt spid="138"/>
                                        </p:tgtEl>
                                        <p:attrNameLst>
                                          <p:attrName>ppt_h</p:attrName>
                                        </p:attrNameLst>
                                      </p:cBhvr>
                                      <p:tavLst>
                                        <p:tav tm="0">
                                          <p:val>
                                            <p:strVal val="ppt_h"/>
                                          </p:val>
                                        </p:tav>
                                        <p:tav tm="100000">
                                          <p:val>
                                            <p:strVal val="ppt_h"/>
                                          </p:val>
                                        </p:tav>
                                      </p:tavLst>
                                    </p:anim>
                                    <p:anim calcmode="lin" valueType="num">
                                      <p:cBhvr>
                                        <p:cTn id="175" dur="500"/>
                                        <p:tgtEl>
                                          <p:spTgt spid="13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76" dur="1" fill="hold">
                                          <p:stCondLst>
                                            <p:cond delay="499"/>
                                          </p:stCondLst>
                                        </p:cTn>
                                        <p:tgtEl>
                                          <p:spTgt spid="138"/>
                                        </p:tgtEl>
                                        <p:attrNameLst>
                                          <p:attrName>style.visibility</p:attrName>
                                        </p:attrNameLst>
                                      </p:cBhvr>
                                      <p:to>
                                        <p:strVal val="hidden"/>
                                      </p:to>
                                    </p:set>
                                  </p:childTnLst>
                                </p:cTn>
                              </p:par>
                              <p:par>
                                <p:cTn id="177" presetID="19" presetClass="exit" presetSubtype="10" fill="hold" grpId="0" nodeType="withEffect">
                                  <p:stCondLst>
                                    <p:cond delay="0"/>
                                  </p:stCondLst>
                                  <p:childTnLst>
                                    <p:anim calcmode="lin" valueType="num">
                                      <p:cBhvr>
                                        <p:cTn id="178" dur="500"/>
                                        <p:tgtEl>
                                          <p:spTgt spid="139"/>
                                        </p:tgtEl>
                                        <p:attrNameLst>
                                          <p:attrName>ppt_h</p:attrName>
                                        </p:attrNameLst>
                                      </p:cBhvr>
                                      <p:tavLst>
                                        <p:tav tm="0">
                                          <p:val>
                                            <p:strVal val="ppt_h"/>
                                          </p:val>
                                        </p:tav>
                                        <p:tav tm="100000">
                                          <p:val>
                                            <p:strVal val="ppt_h"/>
                                          </p:val>
                                        </p:tav>
                                      </p:tavLst>
                                    </p:anim>
                                    <p:anim calcmode="lin" valueType="num">
                                      <p:cBhvr>
                                        <p:cTn id="179" dur="500"/>
                                        <p:tgtEl>
                                          <p:spTgt spid="13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80" dur="1" fill="hold">
                                          <p:stCondLst>
                                            <p:cond delay="499"/>
                                          </p:stCondLst>
                                        </p:cTn>
                                        <p:tgtEl>
                                          <p:spTgt spid="139"/>
                                        </p:tgtEl>
                                        <p:attrNameLst>
                                          <p:attrName>style.visibility</p:attrName>
                                        </p:attrNameLst>
                                      </p:cBhvr>
                                      <p:to>
                                        <p:strVal val="hidden"/>
                                      </p:to>
                                    </p:set>
                                  </p:childTnLst>
                                </p:cTn>
                              </p:par>
                              <p:par>
                                <p:cTn id="181" presetID="19" presetClass="exit" presetSubtype="10" fill="hold" grpId="0" nodeType="withEffect">
                                  <p:stCondLst>
                                    <p:cond delay="0"/>
                                  </p:stCondLst>
                                  <p:childTnLst>
                                    <p:anim calcmode="lin" valueType="num">
                                      <p:cBhvr>
                                        <p:cTn id="182" dur="500"/>
                                        <p:tgtEl>
                                          <p:spTgt spid="141"/>
                                        </p:tgtEl>
                                        <p:attrNameLst>
                                          <p:attrName>ppt_h</p:attrName>
                                        </p:attrNameLst>
                                      </p:cBhvr>
                                      <p:tavLst>
                                        <p:tav tm="0">
                                          <p:val>
                                            <p:strVal val="ppt_h"/>
                                          </p:val>
                                        </p:tav>
                                        <p:tav tm="100000">
                                          <p:val>
                                            <p:strVal val="ppt_h"/>
                                          </p:val>
                                        </p:tav>
                                      </p:tavLst>
                                    </p:anim>
                                    <p:anim calcmode="lin" valueType="num">
                                      <p:cBhvr>
                                        <p:cTn id="183" dur="500"/>
                                        <p:tgtEl>
                                          <p:spTgt spid="14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84" dur="1" fill="hold">
                                          <p:stCondLst>
                                            <p:cond delay="499"/>
                                          </p:stCondLst>
                                        </p:cTn>
                                        <p:tgtEl>
                                          <p:spTgt spid="141"/>
                                        </p:tgtEl>
                                        <p:attrNameLst>
                                          <p:attrName>style.visibility</p:attrName>
                                        </p:attrNameLst>
                                      </p:cBhvr>
                                      <p:to>
                                        <p:strVal val="hidden"/>
                                      </p:to>
                                    </p:set>
                                  </p:childTnLst>
                                </p:cTn>
                              </p:par>
                              <p:par>
                                <p:cTn id="185" presetID="19" presetClass="exit" presetSubtype="10" fill="hold" grpId="0" nodeType="withEffect">
                                  <p:stCondLst>
                                    <p:cond delay="0"/>
                                  </p:stCondLst>
                                  <p:childTnLst>
                                    <p:anim calcmode="lin" valueType="num">
                                      <p:cBhvr>
                                        <p:cTn id="186" dur="500"/>
                                        <p:tgtEl>
                                          <p:spTgt spid="142"/>
                                        </p:tgtEl>
                                        <p:attrNameLst>
                                          <p:attrName>ppt_h</p:attrName>
                                        </p:attrNameLst>
                                      </p:cBhvr>
                                      <p:tavLst>
                                        <p:tav tm="0">
                                          <p:val>
                                            <p:strVal val="ppt_h"/>
                                          </p:val>
                                        </p:tav>
                                        <p:tav tm="100000">
                                          <p:val>
                                            <p:strVal val="ppt_h"/>
                                          </p:val>
                                        </p:tav>
                                      </p:tavLst>
                                    </p:anim>
                                    <p:anim calcmode="lin" valueType="num">
                                      <p:cBhvr>
                                        <p:cTn id="187" dur="500"/>
                                        <p:tgtEl>
                                          <p:spTgt spid="14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88" dur="1" fill="hold">
                                          <p:stCondLst>
                                            <p:cond delay="499"/>
                                          </p:stCondLst>
                                        </p:cTn>
                                        <p:tgtEl>
                                          <p:spTgt spid="142"/>
                                        </p:tgtEl>
                                        <p:attrNameLst>
                                          <p:attrName>style.visibility</p:attrName>
                                        </p:attrNameLst>
                                      </p:cBhvr>
                                      <p:to>
                                        <p:strVal val="hidden"/>
                                      </p:to>
                                    </p:set>
                                  </p:childTnLst>
                                </p:cTn>
                              </p:par>
                              <p:par>
                                <p:cTn id="189" presetID="19" presetClass="exit" presetSubtype="10" fill="hold" grpId="0" nodeType="withEffect">
                                  <p:stCondLst>
                                    <p:cond delay="0"/>
                                  </p:stCondLst>
                                  <p:childTnLst>
                                    <p:anim calcmode="lin" valueType="num">
                                      <p:cBhvr>
                                        <p:cTn id="190" dur="500"/>
                                        <p:tgtEl>
                                          <p:spTgt spid="143"/>
                                        </p:tgtEl>
                                        <p:attrNameLst>
                                          <p:attrName>ppt_h</p:attrName>
                                        </p:attrNameLst>
                                      </p:cBhvr>
                                      <p:tavLst>
                                        <p:tav tm="0">
                                          <p:val>
                                            <p:strVal val="ppt_h"/>
                                          </p:val>
                                        </p:tav>
                                        <p:tav tm="100000">
                                          <p:val>
                                            <p:strVal val="ppt_h"/>
                                          </p:val>
                                        </p:tav>
                                      </p:tavLst>
                                    </p:anim>
                                    <p:anim calcmode="lin" valueType="num">
                                      <p:cBhvr>
                                        <p:cTn id="191" dur="500"/>
                                        <p:tgtEl>
                                          <p:spTgt spid="14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92" dur="1" fill="hold">
                                          <p:stCondLst>
                                            <p:cond delay="499"/>
                                          </p:stCondLst>
                                        </p:cTn>
                                        <p:tgtEl>
                                          <p:spTgt spid="143"/>
                                        </p:tgtEl>
                                        <p:attrNameLst>
                                          <p:attrName>style.visibility</p:attrName>
                                        </p:attrNameLst>
                                      </p:cBhvr>
                                      <p:to>
                                        <p:strVal val="hidden"/>
                                      </p:to>
                                    </p:set>
                                  </p:childTnLst>
                                </p:cTn>
                              </p:par>
                              <p:par>
                                <p:cTn id="193" presetID="19" presetClass="exit" presetSubtype="10" fill="hold" grpId="0" nodeType="withEffect">
                                  <p:stCondLst>
                                    <p:cond delay="0"/>
                                  </p:stCondLst>
                                  <p:childTnLst>
                                    <p:anim calcmode="lin" valueType="num">
                                      <p:cBhvr>
                                        <p:cTn id="194" dur="500"/>
                                        <p:tgtEl>
                                          <p:spTgt spid="144"/>
                                        </p:tgtEl>
                                        <p:attrNameLst>
                                          <p:attrName>ppt_h</p:attrName>
                                        </p:attrNameLst>
                                      </p:cBhvr>
                                      <p:tavLst>
                                        <p:tav tm="0">
                                          <p:val>
                                            <p:strVal val="ppt_h"/>
                                          </p:val>
                                        </p:tav>
                                        <p:tav tm="100000">
                                          <p:val>
                                            <p:strVal val="ppt_h"/>
                                          </p:val>
                                        </p:tav>
                                      </p:tavLst>
                                    </p:anim>
                                    <p:anim calcmode="lin" valueType="num">
                                      <p:cBhvr>
                                        <p:cTn id="195" dur="500"/>
                                        <p:tgtEl>
                                          <p:spTgt spid="14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96" dur="1" fill="hold">
                                          <p:stCondLst>
                                            <p:cond delay="499"/>
                                          </p:stCondLst>
                                        </p:cTn>
                                        <p:tgtEl>
                                          <p:spTgt spid="144"/>
                                        </p:tgtEl>
                                        <p:attrNameLst>
                                          <p:attrName>style.visibility</p:attrName>
                                        </p:attrNameLst>
                                      </p:cBhvr>
                                      <p:to>
                                        <p:strVal val="hidden"/>
                                      </p:to>
                                    </p:set>
                                  </p:childTnLst>
                                </p:cTn>
                              </p:par>
                              <p:par>
                                <p:cTn id="197" presetID="19" presetClass="exit" presetSubtype="10" fill="hold" grpId="0" nodeType="withEffect">
                                  <p:stCondLst>
                                    <p:cond delay="0"/>
                                  </p:stCondLst>
                                  <p:childTnLst>
                                    <p:anim calcmode="lin" valueType="num">
                                      <p:cBhvr>
                                        <p:cTn id="198" dur="500"/>
                                        <p:tgtEl>
                                          <p:spTgt spid="146"/>
                                        </p:tgtEl>
                                        <p:attrNameLst>
                                          <p:attrName>ppt_h</p:attrName>
                                        </p:attrNameLst>
                                      </p:cBhvr>
                                      <p:tavLst>
                                        <p:tav tm="0">
                                          <p:val>
                                            <p:strVal val="ppt_h"/>
                                          </p:val>
                                        </p:tav>
                                        <p:tav tm="100000">
                                          <p:val>
                                            <p:strVal val="ppt_h"/>
                                          </p:val>
                                        </p:tav>
                                      </p:tavLst>
                                    </p:anim>
                                    <p:anim calcmode="lin" valueType="num">
                                      <p:cBhvr>
                                        <p:cTn id="199" dur="500"/>
                                        <p:tgtEl>
                                          <p:spTgt spid="14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00" dur="1" fill="hold">
                                          <p:stCondLst>
                                            <p:cond delay="499"/>
                                          </p:stCondLst>
                                        </p:cTn>
                                        <p:tgtEl>
                                          <p:spTgt spid="146"/>
                                        </p:tgtEl>
                                        <p:attrNameLst>
                                          <p:attrName>style.visibility</p:attrName>
                                        </p:attrNameLst>
                                      </p:cBhvr>
                                      <p:to>
                                        <p:strVal val="hidden"/>
                                      </p:to>
                                    </p:set>
                                  </p:childTnLst>
                                </p:cTn>
                              </p:par>
                              <p:par>
                                <p:cTn id="201" presetID="19" presetClass="exit" presetSubtype="10" fill="hold" grpId="0" nodeType="withEffect">
                                  <p:stCondLst>
                                    <p:cond delay="0"/>
                                  </p:stCondLst>
                                  <p:childTnLst>
                                    <p:anim calcmode="lin" valueType="num">
                                      <p:cBhvr>
                                        <p:cTn id="202" dur="500"/>
                                        <p:tgtEl>
                                          <p:spTgt spid="147"/>
                                        </p:tgtEl>
                                        <p:attrNameLst>
                                          <p:attrName>ppt_h</p:attrName>
                                        </p:attrNameLst>
                                      </p:cBhvr>
                                      <p:tavLst>
                                        <p:tav tm="0">
                                          <p:val>
                                            <p:strVal val="ppt_h"/>
                                          </p:val>
                                        </p:tav>
                                        <p:tav tm="100000">
                                          <p:val>
                                            <p:strVal val="ppt_h"/>
                                          </p:val>
                                        </p:tav>
                                      </p:tavLst>
                                    </p:anim>
                                    <p:anim calcmode="lin" valueType="num">
                                      <p:cBhvr>
                                        <p:cTn id="203" dur="500"/>
                                        <p:tgtEl>
                                          <p:spTgt spid="14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04" dur="1" fill="hold">
                                          <p:stCondLst>
                                            <p:cond delay="499"/>
                                          </p:stCondLst>
                                        </p:cTn>
                                        <p:tgtEl>
                                          <p:spTgt spid="147"/>
                                        </p:tgtEl>
                                        <p:attrNameLst>
                                          <p:attrName>style.visibility</p:attrName>
                                        </p:attrNameLst>
                                      </p:cBhvr>
                                      <p:to>
                                        <p:strVal val="hidden"/>
                                      </p:to>
                                    </p:set>
                                  </p:childTnLst>
                                </p:cTn>
                              </p:par>
                              <p:par>
                                <p:cTn id="205" presetID="19" presetClass="exit" presetSubtype="10" fill="hold" nodeType="withEffect">
                                  <p:stCondLst>
                                    <p:cond delay="0"/>
                                  </p:stCondLst>
                                  <p:childTnLst>
                                    <p:anim calcmode="lin" valueType="num">
                                      <p:cBhvr>
                                        <p:cTn id="206" dur="500"/>
                                        <p:tgtEl>
                                          <p:spTgt spid="9"/>
                                        </p:tgtEl>
                                        <p:attrNameLst>
                                          <p:attrName>ppt_h</p:attrName>
                                        </p:attrNameLst>
                                      </p:cBhvr>
                                      <p:tavLst>
                                        <p:tav tm="0">
                                          <p:val>
                                            <p:strVal val="ppt_h"/>
                                          </p:val>
                                        </p:tav>
                                        <p:tav tm="100000">
                                          <p:val>
                                            <p:strVal val="ppt_h"/>
                                          </p:val>
                                        </p:tav>
                                      </p:tavLst>
                                    </p:anim>
                                    <p:anim calcmode="lin" valueType="num">
                                      <p:cBhvr>
                                        <p:cTn id="207" dur="5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08" dur="1" fill="hold">
                                          <p:stCondLst>
                                            <p:cond delay="499"/>
                                          </p:stCondLst>
                                        </p:cTn>
                                        <p:tgtEl>
                                          <p:spTgt spid="9"/>
                                        </p:tgtEl>
                                        <p:attrNameLst>
                                          <p:attrName>style.visibility</p:attrName>
                                        </p:attrNameLst>
                                      </p:cBhvr>
                                      <p:to>
                                        <p:strVal val="hidden"/>
                                      </p:to>
                                    </p:set>
                                  </p:childTnLst>
                                </p:cTn>
                              </p:par>
                              <p:par>
                                <p:cTn id="209" presetID="19" presetClass="exit" presetSubtype="10" fill="hold" nodeType="withEffect">
                                  <p:stCondLst>
                                    <p:cond delay="0"/>
                                  </p:stCondLst>
                                  <p:childTnLst>
                                    <p:anim calcmode="lin" valueType="num">
                                      <p:cBhvr>
                                        <p:cTn id="210" dur="500"/>
                                        <p:tgtEl>
                                          <p:spTgt spid="10"/>
                                        </p:tgtEl>
                                        <p:attrNameLst>
                                          <p:attrName>ppt_h</p:attrName>
                                        </p:attrNameLst>
                                      </p:cBhvr>
                                      <p:tavLst>
                                        <p:tav tm="0">
                                          <p:val>
                                            <p:strVal val="ppt_h"/>
                                          </p:val>
                                        </p:tav>
                                        <p:tav tm="100000">
                                          <p:val>
                                            <p:strVal val="ppt_h"/>
                                          </p:val>
                                        </p:tav>
                                      </p:tavLst>
                                    </p:anim>
                                    <p:anim calcmode="lin" valueType="num">
                                      <p:cBhvr>
                                        <p:cTn id="211" dur="5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12" dur="1" fill="hold">
                                          <p:stCondLst>
                                            <p:cond delay="499"/>
                                          </p:stCondLst>
                                        </p:cTn>
                                        <p:tgtEl>
                                          <p:spTgt spid="10"/>
                                        </p:tgtEl>
                                        <p:attrNameLst>
                                          <p:attrName>style.visibility</p:attrName>
                                        </p:attrNameLst>
                                      </p:cBhvr>
                                      <p:to>
                                        <p:strVal val="hidden"/>
                                      </p:to>
                                    </p:set>
                                  </p:childTnLst>
                                </p:cTn>
                              </p:par>
                              <p:par>
                                <p:cTn id="213" presetID="19" presetClass="exit" presetSubtype="10" fill="hold" nodeType="withEffect">
                                  <p:stCondLst>
                                    <p:cond delay="0"/>
                                  </p:stCondLst>
                                  <p:childTnLst>
                                    <p:anim calcmode="lin" valueType="num">
                                      <p:cBhvr>
                                        <p:cTn id="214" dur="500"/>
                                        <p:tgtEl>
                                          <p:spTgt spid="11"/>
                                        </p:tgtEl>
                                        <p:attrNameLst>
                                          <p:attrName>ppt_h</p:attrName>
                                        </p:attrNameLst>
                                      </p:cBhvr>
                                      <p:tavLst>
                                        <p:tav tm="0">
                                          <p:val>
                                            <p:strVal val="ppt_h"/>
                                          </p:val>
                                        </p:tav>
                                        <p:tav tm="100000">
                                          <p:val>
                                            <p:strVal val="ppt_h"/>
                                          </p:val>
                                        </p:tav>
                                      </p:tavLst>
                                    </p:anim>
                                    <p:anim calcmode="lin" valueType="num">
                                      <p:cBhvr>
                                        <p:cTn id="215" dur="5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16" dur="1" fill="hold">
                                          <p:stCondLst>
                                            <p:cond delay="499"/>
                                          </p:stCondLst>
                                        </p:cTn>
                                        <p:tgtEl>
                                          <p:spTgt spid="11"/>
                                        </p:tgtEl>
                                        <p:attrNameLst>
                                          <p:attrName>style.visibility</p:attrName>
                                        </p:attrNameLst>
                                      </p:cBhvr>
                                      <p:to>
                                        <p:strVal val="hidden"/>
                                      </p:to>
                                    </p:set>
                                  </p:childTnLst>
                                </p:cTn>
                              </p:par>
                              <p:par>
                                <p:cTn id="217" presetID="19" presetClass="exit" presetSubtype="10" fill="hold" nodeType="withEffect">
                                  <p:stCondLst>
                                    <p:cond delay="0"/>
                                  </p:stCondLst>
                                  <p:childTnLst>
                                    <p:anim calcmode="lin" valueType="num">
                                      <p:cBhvr>
                                        <p:cTn id="218" dur="500"/>
                                        <p:tgtEl>
                                          <p:spTgt spid="12"/>
                                        </p:tgtEl>
                                        <p:attrNameLst>
                                          <p:attrName>ppt_h</p:attrName>
                                        </p:attrNameLst>
                                      </p:cBhvr>
                                      <p:tavLst>
                                        <p:tav tm="0">
                                          <p:val>
                                            <p:strVal val="ppt_h"/>
                                          </p:val>
                                        </p:tav>
                                        <p:tav tm="100000">
                                          <p:val>
                                            <p:strVal val="ppt_h"/>
                                          </p:val>
                                        </p:tav>
                                      </p:tavLst>
                                    </p:anim>
                                    <p:anim calcmode="lin" valueType="num">
                                      <p:cBhvr>
                                        <p:cTn id="219" dur="5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20" dur="1" fill="hold">
                                          <p:stCondLst>
                                            <p:cond delay="499"/>
                                          </p:stCondLst>
                                        </p:cTn>
                                        <p:tgtEl>
                                          <p:spTgt spid="12"/>
                                        </p:tgtEl>
                                        <p:attrNameLst>
                                          <p:attrName>style.visibility</p:attrName>
                                        </p:attrNameLst>
                                      </p:cBhvr>
                                      <p:to>
                                        <p:strVal val="hidden"/>
                                      </p:to>
                                    </p:set>
                                  </p:childTnLst>
                                </p:cTn>
                              </p:par>
                              <p:par>
                                <p:cTn id="221" presetID="19" presetClass="exit" presetSubtype="10" fill="hold" nodeType="withEffect">
                                  <p:stCondLst>
                                    <p:cond delay="0"/>
                                  </p:stCondLst>
                                  <p:childTnLst>
                                    <p:anim calcmode="lin" valueType="num">
                                      <p:cBhvr>
                                        <p:cTn id="222" dur="500"/>
                                        <p:tgtEl>
                                          <p:spTgt spid="13"/>
                                        </p:tgtEl>
                                        <p:attrNameLst>
                                          <p:attrName>ppt_h</p:attrName>
                                        </p:attrNameLst>
                                      </p:cBhvr>
                                      <p:tavLst>
                                        <p:tav tm="0">
                                          <p:val>
                                            <p:strVal val="ppt_h"/>
                                          </p:val>
                                        </p:tav>
                                        <p:tav tm="100000">
                                          <p:val>
                                            <p:strVal val="ppt_h"/>
                                          </p:val>
                                        </p:tav>
                                      </p:tavLst>
                                    </p:anim>
                                    <p:anim calcmode="lin" valueType="num">
                                      <p:cBhvr>
                                        <p:cTn id="223" dur="5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24" dur="1" fill="hold">
                                          <p:stCondLst>
                                            <p:cond delay="499"/>
                                          </p:stCondLst>
                                        </p:cTn>
                                        <p:tgtEl>
                                          <p:spTgt spid="13"/>
                                        </p:tgtEl>
                                        <p:attrNameLst>
                                          <p:attrName>style.visibility</p:attrName>
                                        </p:attrNameLst>
                                      </p:cBhvr>
                                      <p:to>
                                        <p:strVal val="hidden"/>
                                      </p:to>
                                    </p:set>
                                  </p:childTnLst>
                                </p:cTn>
                              </p:par>
                              <p:par>
                                <p:cTn id="225" presetID="19" presetClass="exit" presetSubtype="10" fill="hold" nodeType="withEffect">
                                  <p:stCondLst>
                                    <p:cond delay="0"/>
                                  </p:stCondLst>
                                  <p:childTnLst>
                                    <p:anim calcmode="lin" valueType="num">
                                      <p:cBhvr>
                                        <p:cTn id="226" dur="500"/>
                                        <p:tgtEl>
                                          <p:spTgt spid="14"/>
                                        </p:tgtEl>
                                        <p:attrNameLst>
                                          <p:attrName>ppt_h</p:attrName>
                                        </p:attrNameLst>
                                      </p:cBhvr>
                                      <p:tavLst>
                                        <p:tav tm="0">
                                          <p:val>
                                            <p:strVal val="ppt_h"/>
                                          </p:val>
                                        </p:tav>
                                        <p:tav tm="100000">
                                          <p:val>
                                            <p:strVal val="ppt_h"/>
                                          </p:val>
                                        </p:tav>
                                      </p:tavLst>
                                    </p:anim>
                                    <p:anim calcmode="lin" valueType="num">
                                      <p:cBhvr>
                                        <p:cTn id="227" dur="50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28" dur="1" fill="hold">
                                          <p:stCondLst>
                                            <p:cond delay="499"/>
                                          </p:stCondLst>
                                        </p:cTn>
                                        <p:tgtEl>
                                          <p:spTgt spid="14"/>
                                        </p:tgtEl>
                                        <p:attrNameLst>
                                          <p:attrName>style.visibility</p:attrName>
                                        </p:attrNameLst>
                                      </p:cBhvr>
                                      <p:to>
                                        <p:strVal val="hidden"/>
                                      </p:to>
                                    </p:set>
                                  </p:childTnLst>
                                </p:cTn>
                              </p:par>
                              <p:par>
                                <p:cTn id="229" presetID="19" presetClass="exit" presetSubtype="10" fill="hold" nodeType="withEffect">
                                  <p:stCondLst>
                                    <p:cond delay="0"/>
                                  </p:stCondLst>
                                  <p:childTnLst>
                                    <p:anim calcmode="lin" valueType="num">
                                      <p:cBhvr>
                                        <p:cTn id="230" dur="500"/>
                                        <p:tgtEl>
                                          <p:spTgt spid="15"/>
                                        </p:tgtEl>
                                        <p:attrNameLst>
                                          <p:attrName>ppt_h</p:attrName>
                                        </p:attrNameLst>
                                      </p:cBhvr>
                                      <p:tavLst>
                                        <p:tav tm="0">
                                          <p:val>
                                            <p:strVal val="ppt_h"/>
                                          </p:val>
                                        </p:tav>
                                        <p:tav tm="100000">
                                          <p:val>
                                            <p:strVal val="ppt_h"/>
                                          </p:val>
                                        </p:tav>
                                      </p:tavLst>
                                    </p:anim>
                                    <p:anim calcmode="lin" valueType="num">
                                      <p:cBhvr>
                                        <p:cTn id="231" dur="500"/>
                                        <p:tgtEl>
                                          <p:spTgt spid="1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32" dur="1" fill="hold">
                                          <p:stCondLst>
                                            <p:cond delay="499"/>
                                          </p:stCondLst>
                                        </p:cTn>
                                        <p:tgtEl>
                                          <p:spTgt spid="15"/>
                                        </p:tgtEl>
                                        <p:attrNameLst>
                                          <p:attrName>style.visibility</p:attrName>
                                        </p:attrNameLst>
                                      </p:cBhvr>
                                      <p:to>
                                        <p:strVal val="hidden"/>
                                      </p:to>
                                    </p:set>
                                  </p:childTnLst>
                                </p:cTn>
                              </p:par>
                              <p:par>
                                <p:cTn id="233" presetID="19" presetClass="entr" presetSubtype="10" fill="hold" grpId="0" nodeType="withEffect">
                                  <p:stCondLst>
                                    <p:cond delay="0"/>
                                  </p:stCondLst>
                                  <p:childTnLst>
                                    <p:set>
                                      <p:cBhvr>
                                        <p:cTn id="234" dur="1" fill="hold">
                                          <p:stCondLst>
                                            <p:cond delay="0"/>
                                          </p:stCondLst>
                                        </p:cTn>
                                        <p:tgtEl>
                                          <p:spTgt spid="62"/>
                                        </p:tgtEl>
                                        <p:attrNameLst>
                                          <p:attrName>style.visibility</p:attrName>
                                        </p:attrNameLst>
                                      </p:cBhvr>
                                      <p:to>
                                        <p:strVal val="visible"/>
                                      </p:to>
                                    </p:set>
                                    <p:anim calcmode="lin" valueType="num">
                                      <p:cBhvr>
                                        <p:cTn id="235" dur="500" fill="hold"/>
                                        <p:tgtEl>
                                          <p:spTgt spid="62"/>
                                        </p:tgtEl>
                                        <p:attrNameLst>
                                          <p:attrName>ppt_w</p:attrName>
                                        </p:attrNameLst>
                                      </p:cBhvr>
                                      <p:tavLst>
                                        <p:tav tm="0" fmla="#ppt_w*sin(2.5*pi*$)">
                                          <p:val>
                                            <p:fltVal val="0"/>
                                          </p:val>
                                        </p:tav>
                                        <p:tav tm="100000">
                                          <p:val>
                                            <p:fltVal val="1"/>
                                          </p:val>
                                        </p:tav>
                                      </p:tavLst>
                                    </p:anim>
                                    <p:anim calcmode="lin" valueType="num">
                                      <p:cBhvr>
                                        <p:cTn id="236" dur="500" fill="hold"/>
                                        <p:tgtEl>
                                          <p:spTgt spid="62"/>
                                        </p:tgtEl>
                                        <p:attrNameLst>
                                          <p:attrName>ppt_h</p:attrName>
                                        </p:attrNameLst>
                                      </p:cBhvr>
                                      <p:tavLst>
                                        <p:tav tm="0">
                                          <p:val>
                                            <p:strVal val="#ppt_h"/>
                                          </p:val>
                                        </p:tav>
                                        <p:tav tm="100000">
                                          <p:val>
                                            <p:strVal val="#ppt_h"/>
                                          </p:val>
                                        </p:tav>
                                      </p:tavLst>
                                    </p:anim>
                                  </p:childTnLst>
                                </p:cTn>
                              </p:par>
                              <p:par>
                                <p:cTn id="237" presetID="19" presetClass="entr" presetSubtype="10" fill="hold" grpId="0" nodeType="withEffect">
                                  <p:stCondLst>
                                    <p:cond delay="0"/>
                                  </p:stCondLst>
                                  <p:childTnLst>
                                    <p:set>
                                      <p:cBhvr>
                                        <p:cTn id="238" dur="1" fill="hold">
                                          <p:stCondLst>
                                            <p:cond delay="0"/>
                                          </p:stCondLst>
                                        </p:cTn>
                                        <p:tgtEl>
                                          <p:spTgt spid="63"/>
                                        </p:tgtEl>
                                        <p:attrNameLst>
                                          <p:attrName>style.visibility</p:attrName>
                                        </p:attrNameLst>
                                      </p:cBhvr>
                                      <p:to>
                                        <p:strVal val="visible"/>
                                      </p:to>
                                    </p:set>
                                    <p:anim calcmode="lin" valueType="num">
                                      <p:cBhvr>
                                        <p:cTn id="239" dur="500" fill="hold"/>
                                        <p:tgtEl>
                                          <p:spTgt spid="63"/>
                                        </p:tgtEl>
                                        <p:attrNameLst>
                                          <p:attrName>ppt_w</p:attrName>
                                        </p:attrNameLst>
                                      </p:cBhvr>
                                      <p:tavLst>
                                        <p:tav tm="0" fmla="#ppt_w*sin(2.5*pi*$)">
                                          <p:val>
                                            <p:fltVal val="0"/>
                                          </p:val>
                                        </p:tav>
                                        <p:tav tm="100000">
                                          <p:val>
                                            <p:fltVal val="1"/>
                                          </p:val>
                                        </p:tav>
                                      </p:tavLst>
                                    </p:anim>
                                    <p:anim calcmode="lin" valueType="num">
                                      <p:cBhvr>
                                        <p:cTn id="240" dur="500" fill="hold"/>
                                        <p:tgtEl>
                                          <p:spTgt spid="63"/>
                                        </p:tgtEl>
                                        <p:attrNameLst>
                                          <p:attrName>ppt_h</p:attrName>
                                        </p:attrNameLst>
                                      </p:cBhvr>
                                      <p:tavLst>
                                        <p:tav tm="0">
                                          <p:val>
                                            <p:strVal val="#ppt_h"/>
                                          </p:val>
                                        </p:tav>
                                        <p:tav tm="100000">
                                          <p:val>
                                            <p:strVal val="#ppt_h"/>
                                          </p:val>
                                        </p:tav>
                                      </p:tavLst>
                                    </p:anim>
                                  </p:childTnLst>
                                </p:cTn>
                              </p:par>
                              <p:par>
                                <p:cTn id="241" presetID="19" presetClass="entr" presetSubtype="10" fill="hold" grpId="0" nodeType="withEffect">
                                  <p:stCondLst>
                                    <p:cond delay="0"/>
                                  </p:stCondLst>
                                  <p:childTnLst>
                                    <p:set>
                                      <p:cBhvr>
                                        <p:cTn id="242" dur="1" fill="hold">
                                          <p:stCondLst>
                                            <p:cond delay="0"/>
                                          </p:stCondLst>
                                        </p:cTn>
                                        <p:tgtEl>
                                          <p:spTgt spid="64"/>
                                        </p:tgtEl>
                                        <p:attrNameLst>
                                          <p:attrName>style.visibility</p:attrName>
                                        </p:attrNameLst>
                                      </p:cBhvr>
                                      <p:to>
                                        <p:strVal val="visible"/>
                                      </p:to>
                                    </p:set>
                                    <p:anim calcmode="lin" valueType="num">
                                      <p:cBhvr>
                                        <p:cTn id="243" dur="500" fill="hold"/>
                                        <p:tgtEl>
                                          <p:spTgt spid="64"/>
                                        </p:tgtEl>
                                        <p:attrNameLst>
                                          <p:attrName>ppt_w</p:attrName>
                                        </p:attrNameLst>
                                      </p:cBhvr>
                                      <p:tavLst>
                                        <p:tav tm="0" fmla="#ppt_w*sin(2.5*pi*$)">
                                          <p:val>
                                            <p:fltVal val="0"/>
                                          </p:val>
                                        </p:tav>
                                        <p:tav tm="100000">
                                          <p:val>
                                            <p:fltVal val="1"/>
                                          </p:val>
                                        </p:tav>
                                      </p:tavLst>
                                    </p:anim>
                                    <p:anim calcmode="lin" valueType="num">
                                      <p:cBhvr>
                                        <p:cTn id="244" dur="500" fill="hold"/>
                                        <p:tgtEl>
                                          <p:spTgt spid="64"/>
                                        </p:tgtEl>
                                        <p:attrNameLst>
                                          <p:attrName>ppt_h</p:attrName>
                                        </p:attrNameLst>
                                      </p:cBhvr>
                                      <p:tavLst>
                                        <p:tav tm="0">
                                          <p:val>
                                            <p:strVal val="#ppt_h"/>
                                          </p:val>
                                        </p:tav>
                                        <p:tav tm="100000">
                                          <p:val>
                                            <p:strVal val="#ppt_h"/>
                                          </p:val>
                                        </p:tav>
                                      </p:tavLst>
                                    </p:anim>
                                  </p:childTnLst>
                                </p:cTn>
                              </p:par>
                              <p:par>
                                <p:cTn id="245" presetID="19" presetClass="entr" presetSubtype="10" fill="hold" grpId="0" nodeType="withEffect">
                                  <p:stCondLst>
                                    <p:cond delay="0"/>
                                  </p:stCondLst>
                                  <p:childTnLst>
                                    <p:set>
                                      <p:cBhvr>
                                        <p:cTn id="246" dur="1" fill="hold">
                                          <p:stCondLst>
                                            <p:cond delay="0"/>
                                          </p:stCondLst>
                                        </p:cTn>
                                        <p:tgtEl>
                                          <p:spTgt spid="65"/>
                                        </p:tgtEl>
                                        <p:attrNameLst>
                                          <p:attrName>style.visibility</p:attrName>
                                        </p:attrNameLst>
                                      </p:cBhvr>
                                      <p:to>
                                        <p:strVal val="visible"/>
                                      </p:to>
                                    </p:set>
                                    <p:anim calcmode="lin" valueType="num">
                                      <p:cBhvr>
                                        <p:cTn id="247" dur="500" fill="hold"/>
                                        <p:tgtEl>
                                          <p:spTgt spid="65"/>
                                        </p:tgtEl>
                                        <p:attrNameLst>
                                          <p:attrName>ppt_w</p:attrName>
                                        </p:attrNameLst>
                                      </p:cBhvr>
                                      <p:tavLst>
                                        <p:tav tm="0" fmla="#ppt_w*sin(2.5*pi*$)">
                                          <p:val>
                                            <p:fltVal val="0"/>
                                          </p:val>
                                        </p:tav>
                                        <p:tav tm="100000">
                                          <p:val>
                                            <p:fltVal val="1"/>
                                          </p:val>
                                        </p:tav>
                                      </p:tavLst>
                                    </p:anim>
                                    <p:anim calcmode="lin" valueType="num">
                                      <p:cBhvr>
                                        <p:cTn id="248" dur="500" fill="hold"/>
                                        <p:tgtEl>
                                          <p:spTgt spid="65"/>
                                        </p:tgtEl>
                                        <p:attrNameLst>
                                          <p:attrName>ppt_h</p:attrName>
                                        </p:attrNameLst>
                                      </p:cBhvr>
                                      <p:tavLst>
                                        <p:tav tm="0">
                                          <p:val>
                                            <p:strVal val="#ppt_h"/>
                                          </p:val>
                                        </p:tav>
                                        <p:tav tm="100000">
                                          <p:val>
                                            <p:strVal val="#ppt_h"/>
                                          </p:val>
                                        </p:tav>
                                      </p:tavLst>
                                    </p:anim>
                                  </p:childTnLst>
                                </p:cTn>
                              </p:par>
                              <p:par>
                                <p:cTn id="249" presetID="19" presetClass="entr" presetSubtype="10" fill="hold" grpId="0" nodeType="withEffect">
                                  <p:stCondLst>
                                    <p:cond delay="0"/>
                                  </p:stCondLst>
                                  <p:childTnLst>
                                    <p:set>
                                      <p:cBhvr>
                                        <p:cTn id="250" dur="1" fill="hold">
                                          <p:stCondLst>
                                            <p:cond delay="0"/>
                                          </p:stCondLst>
                                        </p:cTn>
                                        <p:tgtEl>
                                          <p:spTgt spid="66"/>
                                        </p:tgtEl>
                                        <p:attrNameLst>
                                          <p:attrName>style.visibility</p:attrName>
                                        </p:attrNameLst>
                                      </p:cBhvr>
                                      <p:to>
                                        <p:strVal val="visible"/>
                                      </p:to>
                                    </p:set>
                                    <p:anim calcmode="lin" valueType="num">
                                      <p:cBhvr>
                                        <p:cTn id="251" dur="500" fill="hold"/>
                                        <p:tgtEl>
                                          <p:spTgt spid="66"/>
                                        </p:tgtEl>
                                        <p:attrNameLst>
                                          <p:attrName>ppt_w</p:attrName>
                                        </p:attrNameLst>
                                      </p:cBhvr>
                                      <p:tavLst>
                                        <p:tav tm="0" fmla="#ppt_w*sin(2.5*pi*$)">
                                          <p:val>
                                            <p:fltVal val="0"/>
                                          </p:val>
                                        </p:tav>
                                        <p:tav tm="100000">
                                          <p:val>
                                            <p:fltVal val="1"/>
                                          </p:val>
                                        </p:tav>
                                      </p:tavLst>
                                    </p:anim>
                                    <p:anim calcmode="lin" valueType="num">
                                      <p:cBhvr>
                                        <p:cTn id="252" dur="500" fill="hold"/>
                                        <p:tgtEl>
                                          <p:spTgt spid="66"/>
                                        </p:tgtEl>
                                        <p:attrNameLst>
                                          <p:attrName>ppt_h</p:attrName>
                                        </p:attrNameLst>
                                      </p:cBhvr>
                                      <p:tavLst>
                                        <p:tav tm="0">
                                          <p:val>
                                            <p:strVal val="#ppt_h"/>
                                          </p:val>
                                        </p:tav>
                                        <p:tav tm="100000">
                                          <p:val>
                                            <p:strVal val="#ppt_h"/>
                                          </p:val>
                                        </p:tav>
                                      </p:tavLst>
                                    </p:anim>
                                  </p:childTnLst>
                                </p:cTn>
                              </p:par>
                              <p:par>
                                <p:cTn id="253" presetID="19" presetClass="entr" presetSubtype="10" fill="hold" grpId="0" nodeType="withEffect">
                                  <p:stCondLst>
                                    <p:cond delay="0"/>
                                  </p:stCondLst>
                                  <p:childTnLst>
                                    <p:set>
                                      <p:cBhvr>
                                        <p:cTn id="254" dur="1" fill="hold">
                                          <p:stCondLst>
                                            <p:cond delay="0"/>
                                          </p:stCondLst>
                                        </p:cTn>
                                        <p:tgtEl>
                                          <p:spTgt spid="67"/>
                                        </p:tgtEl>
                                        <p:attrNameLst>
                                          <p:attrName>style.visibility</p:attrName>
                                        </p:attrNameLst>
                                      </p:cBhvr>
                                      <p:to>
                                        <p:strVal val="visible"/>
                                      </p:to>
                                    </p:set>
                                    <p:anim calcmode="lin" valueType="num">
                                      <p:cBhvr>
                                        <p:cTn id="255" dur="500" fill="hold"/>
                                        <p:tgtEl>
                                          <p:spTgt spid="67"/>
                                        </p:tgtEl>
                                        <p:attrNameLst>
                                          <p:attrName>ppt_w</p:attrName>
                                        </p:attrNameLst>
                                      </p:cBhvr>
                                      <p:tavLst>
                                        <p:tav tm="0" fmla="#ppt_w*sin(2.5*pi*$)">
                                          <p:val>
                                            <p:fltVal val="0"/>
                                          </p:val>
                                        </p:tav>
                                        <p:tav tm="100000">
                                          <p:val>
                                            <p:fltVal val="1"/>
                                          </p:val>
                                        </p:tav>
                                      </p:tavLst>
                                    </p:anim>
                                    <p:anim calcmode="lin" valueType="num">
                                      <p:cBhvr>
                                        <p:cTn id="256" dur="500" fill="hold"/>
                                        <p:tgtEl>
                                          <p:spTgt spid="67"/>
                                        </p:tgtEl>
                                        <p:attrNameLst>
                                          <p:attrName>ppt_h</p:attrName>
                                        </p:attrNameLst>
                                      </p:cBhvr>
                                      <p:tavLst>
                                        <p:tav tm="0">
                                          <p:val>
                                            <p:strVal val="#ppt_h"/>
                                          </p:val>
                                        </p:tav>
                                        <p:tav tm="100000">
                                          <p:val>
                                            <p:strVal val="#ppt_h"/>
                                          </p:val>
                                        </p:tav>
                                      </p:tavLst>
                                    </p:anim>
                                  </p:childTnLst>
                                </p:cTn>
                              </p:par>
                              <p:par>
                                <p:cTn id="257" presetID="19" presetClass="entr" presetSubtype="10" fill="hold" grpId="0" nodeType="withEffect">
                                  <p:stCondLst>
                                    <p:cond delay="0"/>
                                  </p:stCondLst>
                                  <p:childTnLst>
                                    <p:set>
                                      <p:cBhvr>
                                        <p:cTn id="258" dur="1" fill="hold">
                                          <p:stCondLst>
                                            <p:cond delay="0"/>
                                          </p:stCondLst>
                                        </p:cTn>
                                        <p:tgtEl>
                                          <p:spTgt spid="68"/>
                                        </p:tgtEl>
                                        <p:attrNameLst>
                                          <p:attrName>style.visibility</p:attrName>
                                        </p:attrNameLst>
                                      </p:cBhvr>
                                      <p:to>
                                        <p:strVal val="visible"/>
                                      </p:to>
                                    </p:set>
                                    <p:anim calcmode="lin" valueType="num">
                                      <p:cBhvr>
                                        <p:cTn id="259" dur="500" fill="hold"/>
                                        <p:tgtEl>
                                          <p:spTgt spid="68"/>
                                        </p:tgtEl>
                                        <p:attrNameLst>
                                          <p:attrName>ppt_w</p:attrName>
                                        </p:attrNameLst>
                                      </p:cBhvr>
                                      <p:tavLst>
                                        <p:tav tm="0" fmla="#ppt_w*sin(2.5*pi*$)">
                                          <p:val>
                                            <p:fltVal val="0"/>
                                          </p:val>
                                        </p:tav>
                                        <p:tav tm="100000">
                                          <p:val>
                                            <p:fltVal val="1"/>
                                          </p:val>
                                        </p:tav>
                                      </p:tavLst>
                                    </p:anim>
                                    <p:anim calcmode="lin" valueType="num">
                                      <p:cBhvr>
                                        <p:cTn id="260" dur="500" fill="hold"/>
                                        <p:tgtEl>
                                          <p:spTgt spid="68"/>
                                        </p:tgtEl>
                                        <p:attrNameLst>
                                          <p:attrName>ppt_h</p:attrName>
                                        </p:attrNameLst>
                                      </p:cBhvr>
                                      <p:tavLst>
                                        <p:tav tm="0">
                                          <p:val>
                                            <p:strVal val="#ppt_h"/>
                                          </p:val>
                                        </p:tav>
                                        <p:tav tm="100000">
                                          <p:val>
                                            <p:strVal val="#ppt_h"/>
                                          </p:val>
                                        </p:tav>
                                      </p:tavLst>
                                    </p:anim>
                                  </p:childTnLst>
                                </p:cTn>
                              </p:par>
                              <p:par>
                                <p:cTn id="261" presetID="19" presetClass="entr" presetSubtype="10" fill="hold" grpId="0" nodeType="withEffect">
                                  <p:stCondLst>
                                    <p:cond delay="0"/>
                                  </p:stCondLst>
                                  <p:childTnLst>
                                    <p:set>
                                      <p:cBhvr>
                                        <p:cTn id="262" dur="1" fill="hold">
                                          <p:stCondLst>
                                            <p:cond delay="0"/>
                                          </p:stCondLst>
                                        </p:cTn>
                                        <p:tgtEl>
                                          <p:spTgt spid="76"/>
                                        </p:tgtEl>
                                        <p:attrNameLst>
                                          <p:attrName>style.visibility</p:attrName>
                                        </p:attrNameLst>
                                      </p:cBhvr>
                                      <p:to>
                                        <p:strVal val="visible"/>
                                      </p:to>
                                    </p:set>
                                    <p:anim calcmode="lin" valueType="num">
                                      <p:cBhvr>
                                        <p:cTn id="263" dur="500" fill="hold"/>
                                        <p:tgtEl>
                                          <p:spTgt spid="76"/>
                                        </p:tgtEl>
                                        <p:attrNameLst>
                                          <p:attrName>ppt_w</p:attrName>
                                        </p:attrNameLst>
                                      </p:cBhvr>
                                      <p:tavLst>
                                        <p:tav tm="0" fmla="#ppt_w*sin(2.5*pi*$)">
                                          <p:val>
                                            <p:fltVal val="0"/>
                                          </p:val>
                                        </p:tav>
                                        <p:tav tm="100000">
                                          <p:val>
                                            <p:fltVal val="1"/>
                                          </p:val>
                                        </p:tav>
                                      </p:tavLst>
                                    </p:anim>
                                    <p:anim calcmode="lin" valueType="num">
                                      <p:cBhvr>
                                        <p:cTn id="264" dur="500" fill="hold"/>
                                        <p:tgtEl>
                                          <p:spTgt spid="76"/>
                                        </p:tgtEl>
                                        <p:attrNameLst>
                                          <p:attrName>ppt_h</p:attrName>
                                        </p:attrNameLst>
                                      </p:cBhvr>
                                      <p:tavLst>
                                        <p:tav tm="0">
                                          <p:val>
                                            <p:strVal val="#ppt_h"/>
                                          </p:val>
                                        </p:tav>
                                        <p:tav tm="100000">
                                          <p:val>
                                            <p:strVal val="#ppt_h"/>
                                          </p:val>
                                        </p:tav>
                                      </p:tavLst>
                                    </p:anim>
                                  </p:childTnLst>
                                </p:cTn>
                              </p:par>
                              <p:par>
                                <p:cTn id="265" presetID="19" presetClass="entr" presetSubtype="10" fill="hold" grpId="0" nodeType="withEffect">
                                  <p:stCondLst>
                                    <p:cond delay="0"/>
                                  </p:stCondLst>
                                  <p:childTnLst>
                                    <p:set>
                                      <p:cBhvr>
                                        <p:cTn id="266" dur="1" fill="hold">
                                          <p:stCondLst>
                                            <p:cond delay="0"/>
                                          </p:stCondLst>
                                        </p:cTn>
                                        <p:tgtEl>
                                          <p:spTgt spid="77"/>
                                        </p:tgtEl>
                                        <p:attrNameLst>
                                          <p:attrName>style.visibility</p:attrName>
                                        </p:attrNameLst>
                                      </p:cBhvr>
                                      <p:to>
                                        <p:strVal val="visible"/>
                                      </p:to>
                                    </p:set>
                                    <p:anim calcmode="lin" valueType="num">
                                      <p:cBhvr>
                                        <p:cTn id="267" dur="500" fill="hold"/>
                                        <p:tgtEl>
                                          <p:spTgt spid="77"/>
                                        </p:tgtEl>
                                        <p:attrNameLst>
                                          <p:attrName>ppt_w</p:attrName>
                                        </p:attrNameLst>
                                      </p:cBhvr>
                                      <p:tavLst>
                                        <p:tav tm="0" fmla="#ppt_w*sin(2.5*pi*$)">
                                          <p:val>
                                            <p:fltVal val="0"/>
                                          </p:val>
                                        </p:tav>
                                        <p:tav tm="100000">
                                          <p:val>
                                            <p:fltVal val="1"/>
                                          </p:val>
                                        </p:tav>
                                      </p:tavLst>
                                    </p:anim>
                                    <p:anim calcmode="lin" valueType="num">
                                      <p:cBhvr>
                                        <p:cTn id="268" dur="500" fill="hold"/>
                                        <p:tgtEl>
                                          <p:spTgt spid="77"/>
                                        </p:tgtEl>
                                        <p:attrNameLst>
                                          <p:attrName>ppt_h</p:attrName>
                                        </p:attrNameLst>
                                      </p:cBhvr>
                                      <p:tavLst>
                                        <p:tav tm="0">
                                          <p:val>
                                            <p:strVal val="#ppt_h"/>
                                          </p:val>
                                        </p:tav>
                                        <p:tav tm="100000">
                                          <p:val>
                                            <p:strVal val="#ppt_h"/>
                                          </p:val>
                                        </p:tav>
                                      </p:tavLst>
                                    </p:anim>
                                  </p:childTnLst>
                                </p:cTn>
                              </p:par>
                              <p:par>
                                <p:cTn id="269" presetID="19" presetClass="entr" presetSubtype="10" fill="hold" grpId="0" nodeType="withEffect">
                                  <p:stCondLst>
                                    <p:cond delay="0"/>
                                  </p:stCondLst>
                                  <p:childTnLst>
                                    <p:set>
                                      <p:cBhvr>
                                        <p:cTn id="270" dur="1" fill="hold">
                                          <p:stCondLst>
                                            <p:cond delay="0"/>
                                          </p:stCondLst>
                                        </p:cTn>
                                        <p:tgtEl>
                                          <p:spTgt spid="78"/>
                                        </p:tgtEl>
                                        <p:attrNameLst>
                                          <p:attrName>style.visibility</p:attrName>
                                        </p:attrNameLst>
                                      </p:cBhvr>
                                      <p:to>
                                        <p:strVal val="visible"/>
                                      </p:to>
                                    </p:set>
                                    <p:anim calcmode="lin" valueType="num">
                                      <p:cBhvr>
                                        <p:cTn id="271" dur="500" fill="hold"/>
                                        <p:tgtEl>
                                          <p:spTgt spid="78"/>
                                        </p:tgtEl>
                                        <p:attrNameLst>
                                          <p:attrName>ppt_w</p:attrName>
                                        </p:attrNameLst>
                                      </p:cBhvr>
                                      <p:tavLst>
                                        <p:tav tm="0" fmla="#ppt_w*sin(2.5*pi*$)">
                                          <p:val>
                                            <p:fltVal val="0"/>
                                          </p:val>
                                        </p:tav>
                                        <p:tav tm="100000">
                                          <p:val>
                                            <p:fltVal val="1"/>
                                          </p:val>
                                        </p:tav>
                                      </p:tavLst>
                                    </p:anim>
                                    <p:anim calcmode="lin" valueType="num">
                                      <p:cBhvr>
                                        <p:cTn id="272" dur="500" fill="hold"/>
                                        <p:tgtEl>
                                          <p:spTgt spid="78"/>
                                        </p:tgtEl>
                                        <p:attrNameLst>
                                          <p:attrName>ppt_h</p:attrName>
                                        </p:attrNameLst>
                                      </p:cBhvr>
                                      <p:tavLst>
                                        <p:tav tm="0">
                                          <p:val>
                                            <p:strVal val="#ppt_h"/>
                                          </p:val>
                                        </p:tav>
                                        <p:tav tm="100000">
                                          <p:val>
                                            <p:strVal val="#ppt_h"/>
                                          </p:val>
                                        </p:tav>
                                      </p:tavLst>
                                    </p:anim>
                                  </p:childTnLst>
                                </p:cTn>
                              </p:par>
                              <p:par>
                                <p:cTn id="273" presetID="19" presetClass="entr" presetSubtype="10" fill="hold" grpId="0" nodeType="withEffect">
                                  <p:stCondLst>
                                    <p:cond delay="0"/>
                                  </p:stCondLst>
                                  <p:childTnLst>
                                    <p:set>
                                      <p:cBhvr>
                                        <p:cTn id="274" dur="1" fill="hold">
                                          <p:stCondLst>
                                            <p:cond delay="0"/>
                                          </p:stCondLst>
                                        </p:cTn>
                                        <p:tgtEl>
                                          <p:spTgt spid="79"/>
                                        </p:tgtEl>
                                        <p:attrNameLst>
                                          <p:attrName>style.visibility</p:attrName>
                                        </p:attrNameLst>
                                      </p:cBhvr>
                                      <p:to>
                                        <p:strVal val="visible"/>
                                      </p:to>
                                    </p:set>
                                    <p:anim calcmode="lin" valueType="num">
                                      <p:cBhvr>
                                        <p:cTn id="275" dur="500" fill="hold"/>
                                        <p:tgtEl>
                                          <p:spTgt spid="79"/>
                                        </p:tgtEl>
                                        <p:attrNameLst>
                                          <p:attrName>ppt_w</p:attrName>
                                        </p:attrNameLst>
                                      </p:cBhvr>
                                      <p:tavLst>
                                        <p:tav tm="0" fmla="#ppt_w*sin(2.5*pi*$)">
                                          <p:val>
                                            <p:fltVal val="0"/>
                                          </p:val>
                                        </p:tav>
                                        <p:tav tm="100000">
                                          <p:val>
                                            <p:fltVal val="1"/>
                                          </p:val>
                                        </p:tav>
                                      </p:tavLst>
                                    </p:anim>
                                    <p:anim calcmode="lin" valueType="num">
                                      <p:cBhvr>
                                        <p:cTn id="276" dur="500" fill="hold"/>
                                        <p:tgtEl>
                                          <p:spTgt spid="79"/>
                                        </p:tgtEl>
                                        <p:attrNameLst>
                                          <p:attrName>ppt_h</p:attrName>
                                        </p:attrNameLst>
                                      </p:cBhvr>
                                      <p:tavLst>
                                        <p:tav tm="0">
                                          <p:val>
                                            <p:strVal val="#ppt_h"/>
                                          </p:val>
                                        </p:tav>
                                        <p:tav tm="100000">
                                          <p:val>
                                            <p:strVal val="#ppt_h"/>
                                          </p:val>
                                        </p:tav>
                                      </p:tavLst>
                                    </p:anim>
                                  </p:childTnLst>
                                </p:cTn>
                              </p:par>
                              <p:par>
                                <p:cTn id="277" presetID="19" presetClass="entr" presetSubtype="10" fill="hold" grpId="0" nodeType="withEffect">
                                  <p:stCondLst>
                                    <p:cond delay="0"/>
                                  </p:stCondLst>
                                  <p:childTnLst>
                                    <p:set>
                                      <p:cBhvr>
                                        <p:cTn id="278" dur="1" fill="hold">
                                          <p:stCondLst>
                                            <p:cond delay="0"/>
                                          </p:stCondLst>
                                        </p:cTn>
                                        <p:tgtEl>
                                          <p:spTgt spid="80"/>
                                        </p:tgtEl>
                                        <p:attrNameLst>
                                          <p:attrName>style.visibility</p:attrName>
                                        </p:attrNameLst>
                                      </p:cBhvr>
                                      <p:to>
                                        <p:strVal val="visible"/>
                                      </p:to>
                                    </p:set>
                                    <p:anim calcmode="lin" valueType="num">
                                      <p:cBhvr>
                                        <p:cTn id="279" dur="500" fill="hold"/>
                                        <p:tgtEl>
                                          <p:spTgt spid="80"/>
                                        </p:tgtEl>
                                        <p:attrNameLst>
                                          <p:attrName>ppt_w</p:attrName>
                                        </p:attrNameLst>
                                      </p:cBhvr>
                                      <p:tavLst>
                                        <p:tav tm="0" fmla="#ppt_w*sin(2.5*pi*$)">
                                          <p:val>
                                            <p:fltVal val="0"/>
                                          </p:val>
                                        </p:tav>
                                        <p:tav tm="100000">
                                          <p:val>
                                            <p:fltVal val="1"/>
                                          </p:val>
                                        </p:tav>
                                      </p:tavLst>
                                    </p:anim>
                                    <p:anim calcmode="lin" valueType="num">
                                      <p:cBhvr>
                                        <p:cTn id="280" dur="500" fill="hold"/>
                                        <p:tgtEl>
                                          <p:spTgt spid="80"/>
                                        </p:tgtEl>
                                        <p:attrNameLst>
                                          <p:attrName>ppt_h</p:attrName>
                                        </p:attrNameLst>
                                      </p:cBhvr>
                                      <p:tavLst>
                                        <p:tav tm="0">
                                          <p:val>
                                            <p:strVal val="#ppt_h"/>
                                          </p:val>
                                        </p:tav>
                                        <p:tav tm="100000">
                                          <p:val>
                                            <p:strVal val="#ppt_h"/>
                                          </p:val>
                                        </p:tav>
                                      </p:tavLst>
                                    </p:anim>
                                  </p:childTnLst>
                                </p:cTn>
                              </p:par>
                              <p:par>
                                <p:cTn id="281" presetID="19" presetClass="entr" presetSubtype="10" fill="hold" grpId="0" nodeType="withEffect">
                                  <p:stCondLst>
                                    <p:cond delay="0"/>
                                  </p:stCondLst>
                                  <p:childTnLst>
                                    <p:set>
                                      <p:cBhvr>
                                        <p:cTn id="282" dur="1" fill="hold">
                                          <p:stCondLst>
                                            <p:cond delay="0"/>
                                          </p:stCondLst>
                                        </p:cTn>
                                        <p:tgtEl>
                                          <p:spTgt spid="81"/>
                                        </p:tgtEl>
                                        <p:attrNameLst>
                                          <p:attrName>style.visibility</p:attrName>
                                        </p:attrNameLst>
                                      </p:cBhvr>
                                      <p:to>
                                        <p:strVal val="visible"/>
                                      </p:to>
                                    </p:set>
                                    <p:anim calcmode="lin" valueType="num">
                                      <p:cBhvr>
                                        <p:cTn id="283" dur="500" fill="hold"/>
                                        <p:tgtEl>
                                          <p:spTgt spid="81"/>
                                        </p:tgtEl>
                                        <p:attrNameLst>
                                          <p:attrName>ppt_w</p:attrName>
                                        </p:attrNameLst>
                                      </p:cBhvr>
                                      <p:tavLst>
                                        <p:tav tm="0" fmla="#ppt_w*sin(2.5*pi*$)">
                                          <p:val>
                                            <p:fltVal val="0"/>
                                          </p:val>
                                        </p:tav>
                                        <p:tav tm="100000">
                                          <p:val>
                                            <p:fltVal val="1"/>
                                          </p:val>
                                        </p:tav>
                                      </p:tavLst>
                                    </p:anim>
                                    <p:anim calcmode="lin" valueType="num">
                                      <p:cBhvr>
                                        <p:cTn id="284" dur="500" fill="hold"/>
                                        <p:tgtEl>
                                          <p:spTgt spid="81"/>
                                        </p:tgtEl>
                                        <p:attrNameLst>
                                          <p:attrName>ppt_h</p:attrName>
                                        </p:attrNameLst>
                                      </p:cBhvr>
                                      <p:tavLst>
                                        <p:tav tm="0">
                                          <p:val>
                                            <p:strVal val="#ppt_h"/>
                                          </p:val>
                                        </p:tav>
                                        <p:tav tm="100000">
                                          <p:val>
                                            <p:strVal val="#ppt_h"/>
                                          </p:val>
                                        </p:tav>
                                      </p:tavLst>
                                    </p:anim>
                                  </p:childTnLst>
                                </p:cTn>
                              </p:par>
                              <p:par>
                                <p:cTn id="285" presetID="19" presetClass="entr" presetSubtype="10" fill="hold" grpId="0" nodeType="withEffect">
                                  <p:stCondLst>
                                    <p:cond delay="0"/>
                                  </p:stCondLst>
                                  <p:childTnLst>
                                    <p:set>
                                      <p:cBhvr>
                                        <p:cTn id="286" dur="1" fill="hold">
                                          <p:stCondLst>
                                            <p:cond delay="0"/>
                                          </p:stCondLst>
                                        </p:cTn>
                                        <p:tgtEl>
                                          <p:spTgt spid="82"/>
                                        </p:tgtEl>
                                        <p:attrNameLst>
                                          <p:attrName>style.visibility</p:attrName>
                                        </p:attrNameLst>
                                      </p:cBhvr>
                                      <p:to>
                                        <p:strVal val="visible"/>
                                      </p:to>
                                    </p:set>
                                    <p:anim calcmode="lin" valueType="num">
                                      <p:cBhvr>
                                        <p:cTn id="287" dur="500" fill="hold"/>
                                        <p:tgtEl>
                                          <p:spTgt spid="82"/>
                                        </p:tgtEl>
                                        <p:attrNameLst>
                                          <p:attrName>ppt_w</p:attrName>
                                        </p:attrNameLst>
                                      </p:cBhvr>
                                      <p:tavLst>
                                        <p:tav tm="0" fmla="#ppt_w*sin(2.5*pi*$)">
                                          <p:val>
                                            <p:fltVal val="0"/>
                                          </p:val>
                                        </p:tav>
                                        <p:tav tm="100000">
                                          <p:val>
                                            <p:fltVal val="1"/>
                                          </p:val>
                                        </p:tav>
                                      </p:tavLst>
                                    </p:anim>
                                    <p:anim calcmode="lin" valueType="num">
                                      <p:cBhvr>
                                        <p:cTn id="288" dur="500" fill="hold"/>
                                        <p:tgtEl>
                                          <p:spTgt spid="82"/>
                                        </p:tgtEl>
                                        <p:attrNameLst>
                                          <p:attrName>ppt_h</p:attrName>
                                        </p:attrNameLst>
                                      </p:cBhvr>
                                      <p:tavLst>
                                        <p:tav tm="0">
                                          <p:val>
                                            <p:strVal val="#ppt_h"/>
                                          </p:val>
                                        </p:tav>
                                        <p:tav tm="100000">
                                          <p:val>
                                            <p:strVal val="#ppt_h"/>
                                          </p:val>
                                        </p:tav>
                                      </p:tavLst>
                                    </p:anim>
                                  </p:childTnLst>
                                </p:cTn>
                              </p:par>
                              <p:par>
                                <p:cTn id="289" presetID="19" presetClass="entr" presetSubtype="10" fill="hold" grpId="0" nodeType="withEffect">
                                  <p:stCondLst>
                                    <p:cond delay="0"/>
                                  </p:stCondLst>
                                  <p:childTnLst>
                                    <p:set>
                                      <p:cBhvr>
                                        <p:cTn id="290" dur="1" fill="hold">
                                          <p:stCondLst>
                                            <p:cond delay="0"/>
                                          </p:stCondLst>
                                        </p:cTn>
                                        <p:tgtEl>
                                          <p:spTgt spid="83"/>
                                        </p:tgtEl>
                                        <p:attrNameLst>
                                          <p:attrName>style.visibility</p:attrName>
                                        </p:attrNameLst>
                                      </p:cBhvr>
                                      <p:to>
                                        <p:strVal val="visible"/>
                                      </p:to>
                                    </p:set>
                                    <p:anim calcmode="lin" valueType="num">
                                      <p:cBhvr>
                                        <p:cTn id="291" dur="500" fill="hold"/>
                                        <p:tgtEl>
                                          <p:spTgt spid="83"/>
                                        </p:tgtEl>
                                        <p:attrNameLst>
                                          <p:attrName>ppt_w</p:attrName>
                                        </p:attrNameLst>
                                      </p:cBhvr>
                                      <p:tavLst>
                                        <p:tav tm="0" fmla="#ppt_w*sin(2.5*pi*$)">
                                          <p:val>
                                            <p:fltVal val="0"/>
                                          </p:val>
                                        </p:tav>
                                        <p:tav tm="100000">
                                          <p:val>
                                            <p:fltVal val="1"/>
                                          </p:val>
                                        </p:tav>
                                      </p:tavLst>
                                    </p:anim>
                                    <p:anim calcmode="lin" valueType="num">
                                      <p:cBhvr>
                                        <p:cTn id="292" dur="500" fill="hold"/>
                                        <p:tgtEl>
                                          <p:spTgt spid="83"/>
                                        </p:tgtEl>
                                        <p:attrNameLst>
                                          <p:attrName>ppt_h</p:attrName>
                                        </p:attrNameLst>
                                      </p:cBhvr>
                                      <p:tavLst>
                                        <p:tav tm="0">
                                          <p:val>
                                            <p:strVal val="#ppt_h"/>
                                          </p:val>
                                        </p:tav>
                                        <p:tav tm="100000">
                                          <p:val>
                                            <p:strVal val="#ppt_h"/>
                                          </p:val>
                                        </p:tav>
                                      </p:tavLst>
                                    </p:anim>
                                  </p:childTnLst>
                                </p:cTn>
                              </p:par>
                              <p:par>
                                <p:cTn id="293" presetID="19" presetClass="entr" presetSubtype="10" fill="hold" grpId="0" nodeType="withEffect">
                                  <p:stCondLst>
                                    <p:cond delay="0"/>
                                  </p:stCondLst>
                                  <p:childTnLst>
                                    <p:set>
                                      <p:cBhvr>
                                        <p:cTn id="294" dur="1" fill="hold">
                                          <p:stCondLst>
                                            <p:cond delay="0"/>
                                          </p:stCondLst>
                                        </p:cTn>
                                        <p:tgtEl>
                                          <p:spTgt spid="84"/>
                                        </p:tgtEl>
                                        <p:attrNameLst>
                                          <p:attrName>style.visibility</p:attrName>
                                        </p:attrNameLst>
                                      </p:cBhvr>
                                      <p:to>
                                        <p:strVal val="visible"/>
                                      </p:to>
                                    </p:set>
                                    <p:anim calcmode="lin" valueType="num">
                                      <p:cBhvr>
                                        <p:cTn id="295" dur="500" fill="hold"/>
                                        <p:tgtEl>
                                          <p:spTgt spid="84"/>
                                        </p:tgtEl>
                                        <p:attrNameLst>
                                          <p:attrName>ppt_w</p:attrName>
                                        </p:attrNameLst>
                                      </p:cBhvr>
                                      <p:tavLst>
                                        <p:tav tm="0" fmla="#ppt_w*sin(2.5*pi*$)">
                                          <p:val>
                                            <p:fltVal val="0"/>
                                          </p:val>
                                        </p:tav>
                                        <p:tav tm="100000">
                                          <p:val>
                                            <p:fltVal val="1"/>
                                          </p:val>
                                        </p:tav>
                                      </p:tavLst>
                                    </p:anim>
                                    <p:anim calcmode="lin" valueType="num">
                                      <p:cBhvr>
                                        <p:cTn id="296" dur="500" fill="hold"/>
                                        <p:tgtEl>
                                          <p:spTgt spid="84"/>
                                        </p:tgtEl>
                                        <p:attrNameLst>
                                          <p:attrName>ppt_h</p:attrName>
                                        </p:attrNameLst>
                                      </p:cBhvr>
                                      <p:tavLst>
                                        <p:tav tm="0">
                                          <p:val>
                                            <p:strVal val="#ppt_h"/>
                                          </p:val>
                                        </p:tav>
                                        <p:tav tm="100000">
                                          <p:val>
                                            <p:strVal val="#ppt_h"/>
                                          </p:val>
                                        </p:tav>
                                      </p:tavLst>
                                    </p:anim>
                                  </p:childTnLst>
                                </p:cTn>
                              </p:par>
                              <p:par>
                                <p:cTn id="297" presetID="19" presetClass="entr" presetSubtype="10" fill="hold" grpId="0" nodeType="withEffect">
                                  <p:stCondLst>
                                    <p:cond delay="0"/>
                                  </p:stCondLst>
                                  <p:childTnLst>
                                    <p:set>
                                      <p:cBhvr>
                                        <p:cTn id="298" dur="1" fill="hold">
                                          <p:stCondLst>
                                            <p:cond delay="0"/>
                                          </p:stCondLst>
                                        </p:cTn>
                                        <p:tgtEl>
                                          <p:spTgt spid="85"/>
                                        </p:tgtEl>
                                        <p:attrNameLst>
                                          <p:attrName>style.visibility</p:attrName>
                                        </p:attrNameLst>
                                      </p:cBhvr>
                                      <p:to>
                                        <p:strVal val="visible"/>
                                      </p:to>
                                    </p:set>
                                    <p:anim calcmode="lin" valueType="num">
                                      <p:cBhvr>
                                        <p:cTn id="299" dur="500" fill="hold"/>
                                        <p:tgtEl>
                                          <p:spTgt spid="85"/>
                                        </p:tgtEl>
                                        <p:attrNameLst>
                                          <p:attrName>ppt_w</p:attrName>
                                        </p:attrNameLst>
                                      </p:cBhvr>
                                      <p:tavLst>
                                        <p:tav tm="0" fmla="#ppt_w*sin(2.5*pi*$)">
                                          <p:val>
                                            <p:fltVal val="0"/>
                                          </p:val>
                                        </p:tav>
                                        <p:tav tm="100000">
                                          <p:val>
                                            <p:fltVal val="1"/>
                                          </p:val>
                                        </p:tav>
                                      </p:tavLst>
                                    </p:anim>
                                    <p:anim calcmode="lin" valueType="num">
                                      <p:cBhvr>
                                        <p:cTn id="300" dur="500" fill="hold"/>
                                        <p:tgtEl>
                                          <p:spTgt spid="85"/>
                                        </p:tgtEl>
                                        <p:attrNameLst>
                                          <p:attrName>ppt_h</p:attrName>
                                        </p:attrNameLst>
                                      </p:cBhvr>
                                      <p:tavLst>
                                        <p:tav tm="0">
                                          <p:val>
                                            <p:strVal val="#ppt_h"/>
                                          </p:val>
                                        </p:tav>
                                        <p:tav tm="100000">
                                          <p:val>
                                            <p:strVal val="#ppt_h"/>
                                          </p:val>
                                        </p:tav>
                                      </p:tavLst>
                                    </p:anim>
                                  </p:childTnLst>
                                </p:cTn>
                              </p:par>
                              <p:par>
                                <p:cTn id="301" presetID="19" presetClass="entr" presetSubtype="10" fill="hold" grpId="0" nodeType="withEffect">
                                  <p:stCondLst>
                                    <p:cond delay="0"/>
                                  </p:stCondLst>
                                  <p:childTnLst>
                                    <p:set>
                                      <p:cBhvr>
                                        <p:cTn id="302" dur="1" fill="hold">
                                          <p:stCondLst>
                                            <p:cond delay="0"/>
                                          </p:stCondLst>
                                        </p:cTn>
                                        <p:tgtEl>
                                          <p:spTgt spid="86"/>
                                        </p:tgtEl>
                                        <p:attrNameLst>
                                          <p:attrName>style.visibility</p:attrName>
                                        </p:attrNameLst>
                                      </p:cBhvr>
                                      <p:to>
                                        <p:strVal val="visible"/>
                                      </p:to>
                                    </p:set>
                                    <p:anim calcmode="lin" valueType="num">
                                      <p:cBhvr>
                                        <p:cTn id="303" dur="500" fill="hold"/>
                                        <p:tgtEl>
                                          <p:spTgt spid="86"/>
                                        </p:tgtEl>
                                        <p:attrNameLst>
                                          <p:attrName>ppt_w</p:attrName>
                                        </p:attrNameLst>
                                      </p:cBhvr>
                                      <p:tavLst>
                                        <p:tav tm="0" fmla="#ppt_w*sin(2.5*pi*$)">
                                          <p:val>
                                            <p:fltVal val="0"/>
                                          </p:val>
                                        </p:tav>
                                        <p:tav tm="100000">
                                          <p:val>
                                            <p:fltVal val="1"/>
                                          </p:val>
                                        </p:tav>
                                      </p:tavLst>
                                    </p:anim>
                                    <p:anim calcmode="lin" valueType="num">
                                      <p:cBhvr>
                                        <p:cTn id="304" dur="500" fill="hold"/>
                                        <p:tgtEl>
                                          <p:spTgt spid="86"/>
                                        </p:tgtEl>
                                        <p:attrNameLst>
                                          <p:attrName>ppt_h</p:attrName>
                                        </p:attrNameLst>
                                      </p:cBhvr>
                                      <p:tavLst>
                                        <p:tav tm="0">
                                          <p:val>
                                            <p:strVal val="#ppt_h"/>
                                          </p:val>
                                        </p:tav>
                                        <p:tav tm="100000">
                                          <p:val>
                                            <p:strVal val="#ppt_h"/>
                                          </p:val>
                                        </p:tav>
                                      </p:tavLst>
                                    </p:anim>
                                  </p:childTnLst>
                                </p:cTn>
                              </p:par>
                              <p:par>
                                <p:cTn id="305" presetID="19" presetClass="entr" presetSubtype="10" fill="hold" grpId="0" nodeType="withEffect">
                                  <p:stCondLst>
                                    <p:cond delay="0"/>
                                  </p:stCondLst>
                                  <p:childTnLst>
                                    <p:set>
                                      <p:cBhvr>
                                        <p:cTn id="306" dur="1" fill="hold">
                                          <p:stCondLst>
                                            <p:cond delay="0"/>
                                          </p:stCondLst>
                                        </p:cTn>
                                        <p:tgtEl>
                                          <p:spTgt spid="87"/>
                                        </p:tgtEl>
                                        <p:attrNameLst>
                                          <p:attrName>style.visibility</p:attrName>
                                        </p:attrNameLst>
                                      </p:cBhvr>
                                      <p:to>
                                        <p:strVal val="visible"/>
                                      </p:to>
                                    </p:set>
                                    <p:anim calcmode="lin" valueType="num">
                                      <p:cBhvr>
                                        <p:cTn id="307" dur="500" fill="hold"/>
                                        <p:tgtEl>
                                          <p:spTgt spid="87"/>
                                        </p:tgtEl>
                                        <p:attrNameLst>
                                          <p:attrName>ppt_w</p:attrName>
                                        </p:attrNameLst>
                                      </p:cBhvr>
                                      <p:tavLst>
                                        <p:tav tm="0" fmla="#ppt_w*sin(2.5*pi*$)">
                                          <p:val>
                                            <p:fltVal val="0"/>
                                          </p:val>
                                        </p:tav>
                                        <p:tav tm="100000">
                                          <p:val>
                                            <p:fltVal val="1"/>
                                          </p:val>
                                        </p:tav>
                                      </p:tavLst>
                                    </p:anim>
                                    <p:anim calcmode="lin" valueType="num">
                                      <p:cBhvr>
                                        <p:cTn id="308" dur="500" fill="hold"/>
                                        <p:tgtEl>
                                          <p:spTgt spid="87"/>
                                        </p:tgtEl>
                                        <p:attrNameLst>
                                          <p:attrName>ppt_h</p:attrName>
                                        </p:attrNameLst>
                                      </p:cBhvr>
                                      <p:tavLst>
                                        <p:tav tm="0">
                                          <p:val>
                                            <p:strVal val="#ppt_h"/>
                                          </p:val>
                                        </p:tav>
                                        <p:tav tm="100000">
                                          <p:val>
                                            <p:strVal val="#ppt_h"/>
                                          </p:val>
                                        </p:tav>
                                      </p:tavLst>
                                    </p:anim>
                                  </p:childTnLst>
                                </p:cTn>
                              </p:par>
                              <p:par>
                                <p:cTn id="309" presetID="19" presetClass="entr" presetSubtype="10" fill="hold" grpId="0" nodeType="withEffect">
                                  <p:stCondLst>
                                    <p:cond delay="0"/>
                                  </p:stCondLst>
                                  <p:childTnLst>
                                    <p:set>
                                      <p:cBhvr>
                                        <p:cTn id="310" dur="1" fill="hold">
                                          <p:stCondLst>
                                            <p:cond delay="0"/>
                                          </p:stCondLst>
                                        </p:cTn>
                                        <p:tgtEl>
                                          <p:spTgt spid="88"/>
                                        </p:tgtEl>
                                        <p:attrNameLst>
                                          <p:attrName>style.visibility</p:attrName>
                                        </p:attrNameLst>
                                      </p:cBhvr>
                                      <p:to>
                                        <p:strVal val="visible"/>
                                      </p:to>
                                    </p:set>
                                    <p:anim calcmode="lin" valueType="num">
                                      <p:cBhvr>
                                        <p:cTn id="311" dur="500" fill="hold"/>
                                        <p:tgtEl>
                                          <p:spTgt spid="88"/>
                                        </p:tgtEl>
                                        <p:attrNameLst>
                                          <p:attrName>ppt_w</p:attrName>
                                        </p:attrNameLst>
                                      </p:cBhvr>
                                      <p:tavLst>
                                        <p:tav tm="0" fmla="#ppt_w*sin(2.5*pi*$)">
                                          <p:val>
                                            <p:fltVal val="0"/>
                                          </p:val>
                                        </p:tav>
                                        <p:tav tm="100000">
                                          <p:val>
                                            <p:fltVal val="1"/>
                                          </p:val>
                                        </p:tav>
                                      </p:tavLst>
                                    </p:anim>
                                    <p:anim calcmode="lin" valueType="num">
                                      <p:cBhvr>
                                        <p:cTn id="312" dur="500" fill="hold"/>
                                        <p:tgtEl>
                                          <p:spTgt spid="88"/>
                                        </p:tgtEl>
                                        <p:attrNameLst>
                                          <p:attrName>ppt_h</p:attrName>
                                        </p:attrNameLst>
                                      </p:cBhvr>
                                      <p:tavLst>
                                        <p:tav tm="0">
                                          <p:val>
                                            <p:strVal val="#ppt_h"/>
                                          </p:val>
                                        </p:tav>
                                        <p:tav tm="100000">
                                          <p:val>
                                            <p:strVal val="#ppt_h"/>
                                          </p:val>
                                        </p:tav>
                                      </p:tavLst>
                                    </p:anim>
                                  </p:childTnLst>
                                </p:cTn>
                              </p:par>
                              <p:par>
                                <p:cTn id="313" presetID="19" presetClass="entr" presetSubtype="10" fill="hold" grpId="0" nodeType="withEffect">
                                  <p:stCondLst>
                                    <p:cond delay="0"/>
                                  </p:stCondLst>
                                  <p:childTnLst>
                                    <p:set>
                                      <p:cBhvr>
                                        <p:cTn id="314" dur="1" fill="hold">
                                          <p:stCondLst>
                                            <p:cond delay="0"/>
                                          </p:stCondLst>
                                        </p:cTn>
                                        <p:tgtEl>
                                          <p:spTgt spid="89"/>
                                        </p:tgtEl>
                                        <p:attrNameLst>
                                          <p:attrName>style.visibility</p:attrName>
                                        </p:attrNameLst>
                                      </p:cBhvr>
                                      <p:to>
                                        <p:strVal val="visible"/>
                                      </p:to>
                                    </p:set>
                                    <p:anim calcmode="lin" valueType="num">
                                      <p:cBhvr>
                                        <p:cTn id="315" dur="500" fill="hold"/>
                                        <p:tgtEl>
                                          <p:spTgt spid="89"/>
                                        </p:tgtEl>
                                        <p:attrNameLst>
                                          <p:attrName>ppt_w</p:attrName>
                                        </p:attrNameLst>
                                      </p:cBhvr>
                                      <p:tavLst>
                                        <p:tav tm="0" fmla="#ppt_w*sin(2.5*pi*$)">
                                          <p:val>
                                            <p:fltVal val="0"/>
                                          </p:val>
                                        </p:tav>
                                        <p:tav tm="100000">
                                          <p:val>
                                            <p:fltVal val="1"/>
                                          </p:val>
                                        </p:tav>
                                      </p:tavLst>
                                    </p:anim>
                                    <p:anim calcmode="lin" valueType="num">
                                      <p:cBhvr>
                                        <p:cTn id="316" dur="500" fill="hold"/>
                                        <p:tgtEl>
                                          <p:spTgt spid="89"/>
                                        </p:tgtEl>
                                        <p:attrNameLst>
                                          <p:attrName>ppt_h</p:attrName>
                                        </p:attrNameLst>
                                      </p:cBhvr>
                                      <p:tavLst>
                                        <p:tav tm="0">
                                          <p:val>
                                            <p:strVal val="#ppt_h"/>
                                          </p:val>
                                        </p:tav>
                                        <p:tav tm="100000">
                                          <p:val>
                                            <p:strVal val="#ppt_h"/>
                                          </p:val>
                                        </p:tav>
                                      </p:tavLst>
                                    </p:anim>
                                  </p:childTnLst>
                                </p:cTn>
                              </p:par>
                              <p:par>
                                <p:cTn id="317" presetID="19" presetClass="entr" presetSubtype="10" fill="hold" grpId="0" nodeType="withEffect">
                                  <p:stCondLst>
                                    <p:cond delay="0"/>
                                  </p:stCondLst>
                                  <p:childTnLst>
                                    <p:set>
                                      <p:cBhvr>
                                        <p:cTn id="318" dur="1" fill="hold">
                                          <p:stCondLst>
                                            <p:cond delay="0"/>
                                          </p:stCondLst>
                                        </p:cTn>
                                        <p:tgtEl>
                                          <p:spTgt spid="90"/>
                                        </p:tgtEl>
                                        <p:attrNameLst>
                                          <p:attrName>style.visibility</p:attrName>
                                        </p:attrNameLst>
                                      </p:cBhvr>
                                      <p:to>
                                        <p:strVal val="visible"/>
                                      </p:to>
                                    </p:set>
                                    <p:anim calcmode="lin" valueType="num">
                                      <p:cBhvr>
                                        <p:cTn id="319" dur="500" fill="hold"/>
                                        <p:tgtEl>
                                          <p:spTgt spid="90"/>
                                        </p:tgtEl>
                                        <p:attrNameLst>
                                          <p:attrName>ppt_w</p:attrName>
                                        </p:attrNameLst>
                                      </p:cBhvr>
                                      <p:tavLst>
                                        <p:tav tm="0" fmla="#ppt_w*sin(2.5*pi*$)">
                                          <p:val>
                                            <p:fltVal val="0"/>
                                          </p:val>
                                        </p:tav>
                                        <p:tav tm="100000">
                                          <p:val>
                                            <p:fltVal val="1"/>
                                          </p:val>
                                        </p:tav>
                                      </p:tavLst>
                                    </p:anim>
                                    <p:anim calcmode="lin" valueType="num">
                                      <p:cBhvr>
                                        <p:cTn id="320" dur="500" fill="hold"/>
                                        <p:tgtEl>
                                          <p:spTgt spid="90"/>
                                        </p:tgtEl>
                                        <p:attrNameLst>
                                          <p:attrName>ppt_h</p:attrName>
                                        </p:attrNameLst>
                                      </p:cBhvr>
                                      <p:tavLst>
                                        <p:tav tm="0">
                                          <p:val>
                                            <p:strVal val="#ppt_h"/>
                                          </p:val>
                                        </p:tav>
                                        <p:tav tm="100000">
                                          <p:val>
                                            <p:strVal val="#ppt_h"/>
                                          </p:val>
                                        </p:tav>
                                      </p:tavLst>
                                    </p:anim>
                                  </p:childTnLst>
                                </p:cTn>
                              </p:par>
                              <p:par>
                                <p:cTn id="321" presetID="19" presetClass="entr" presetSubtype="10" fill="hold" grpId="0" nodeType="withEffect">
                                  <p:stCondLst>
                                    <p:cond delay="0"/>
                                  </p:stCondLst>
                                  <p:childTnLst>
                                    <p:set>
                                      <p:cBhvr>
                                        <p:cTn id="322" dur="1" fill="hold">
                                          <p:stCondLst>
                                            <p:cond delay="0"/>
                                          </p:stCondLst>
                                        </p:cTn>
                                        <p:tgtEl>
                                          <p:spTgt spid="91"/>
                                        </p:tgtEl>
                                        <p:attrNameLst>
                                          <p:attrName>style.visibility</p:attrName>
                                        </p:attrNameLst>
                                      </p:cBhvr>
                                      <p:to>
                                        <p:strVal val="visible"/>
                                      </p:to>
                                    </p:set>
                                    <p:anim calcmode="lin" valueType="num">
                                      <p:cBhvr>
                                        <p:cTn id="323" dur="500" fill="hold"/>
                                        <p:tgtEl>
                                          <p:spTgt spid="91"/>
                                        </p:tgtEl>
                                        <p:attrNameLst>
                                          <p:attrName>ppt_w</p:attrName>
                                        </p:attrNameLst>
                                      </p:cBhvr>
                                      <p:tavLst>
                                        <p:tav tm="0" fmla="#ppt_w*sin(2.5*pi*$)">
                                          <p:val>
                                            <p:fltVal val="0"/>
                                          </p:val>
                                        </p:tav>
                                        <p:tav tm="100000">
                                          <p:val>
                                            <p:fltVal val="1"/>
                                          </p:val>
                                        </p:tav>
                                      </p:tavLst>
                                    </p:anim>
                                    <p:anim calcmode="lin" valueType="num">
                                      <p:cBhvr>
                                        <p:cTn id="324" dur="500" fill="hold"/>
                                        <p:tgtEl>
                                          <p:spTgt spid="91"/>
                                        </p:tgtEl>
                                        <p:attrNameLst>
                                          <p:attrName>ppt_h</p:attrName>
                                        </p:attrNameLst>
                                      </p:cBhvr>
                                      <p:tavLst>
                                        <p:tav tm="0">
                                          <p:val>
                                            <p:strVal val="#ppt_h"/>
                                          </p:val>
                                        </p:tav>
                                        <p:tav tm="100000">
                                          <p:val>
                                            <p:strVal val="#ppt_h"/>
                                          </p:val>
                                        </p:tav>
                                      </p:tavLst>
                                    </p:anim>
                                  </p:childTnLst>
                                </p:cTn>
                              </p:par>
                              <p:par>
                                <p:cTn id="325" presetID="19" presetClass="entr" presetSubtype="10" fill="hold" grpId="0" nodeType="withEffect">
                                  <p:stCondLst>
                                    <p:cond delay="0"/>
                                  </p:stCondLst>
                                  <p:childTnLst>
                                    <p:set>
                                      <p:cBhvr>
                                        <p:cTn id="326" dur="1" fill="hold">
                                          <p:stCondLst>
                                            <p:cond delay="0"/>
                                          </p:stCondLst>
                                        </p:cTn>
                                        <p:tgtEl>
                                          <p:spTgt spid="92"/>
                                        </p:tgtEl>
                                        <p:attrNameLst>
                                          <p:attrName>style.visibility</p:attrName>
                                        </p:attrNameLst>
                                      </p:cBhvr>
                                      <p:to>
                                        <p:strVal val="visible"/>
                                      </p:to>
                                    </p:set>
                                    <p:anim calcmode="lin" valueType="num">
                                      <p:cBhvr>
                                        <p:cTn id="327" dur="500" fill="hold"/>
                                        <p:tgtEl>
                                          <p:spTgt spid="92"/>
                                        </p:tgtEl>
                                        <p:attrNameLst>
                                          <p:attrName>ppt_w</p:attrName>
                                        </p:attrNameLst>
                                      </p:cBhvr>
                                      <p:tavLst>
                                        <p:tav tm="0" fmla="#ppt_w*sin(2.5*pi*$)">
                                          <p:val>
                                            <p:fltVal val="0"/>
                                          </p:val>
                                        </p:tav>
                                        <p:tav tm="100000">
                                          <p:val>
                                            <p:fltVal val="1"/>
                                          </p:val>
                                        </p:tav>
                                      </p:tavLst>
                                    </p:anim>
                                    <p:anim calcmode="lin" valueType="num">
                                      <p:cBhvr>
                                        <p:cTn id="328" dur="500" fill="hold"/>
                                        <p:tgtEl>
                                          <p:spTgt spid="92"/>
                                        </p:tgtEl>
                                        <p:attrNameLst>
                                          <p:attrName>ppt_h</p:attrName>
                                        </p:attrNameLst>
                                      </p:cBhvr>
                                      <p:tavLst>
                                        <p:tav tm="0">
                                          <p:val>
                                            <p:strVal val="#ppt_h"/>
                                          </p:val>
                                        </p:tav>
                                        <p:tav tm="100000">
                                          <p:val>
                                            <p:strVal val="#ppt_h"/>
                                          </p:val>
                                        </p:tav>
                                      </p:tavLst>
                                    </p:anim>
                                  </p:childTnLst>
                                </p:cTn>
                              </p:par>
                              <p:par>
                                <p:cTn id="329" presetID="19" presetClass="entr" presetSubtype="10" fill="hold" grpId="0" nodeType="withEffect">
                                  <p:stCondLst>
                                    <p:cond delay="0"/>
                                  </p:stCondLst>
                                  <p:childTnLst>
                                    <p:set>
                                      <p:cBhvr>
                                        <p:cTn id="330" dur="1" fill="hold">
                                          <p:stCondLst>
                                            <p:cond delay="0"/>
                                          </p:stCondLst>
                                        </p:cTn>
                                        <p:tgtEl>
                                          <p:spTgt spid="93"/>
                                        </p:tgtEl>
                                        <p:attrNameLst>
                                          <p:attrName>style.visibility</p:attrName>
                                        </p:attrNameLst>
                                      </p:cBhvr>
                                      <p:to>
                                        <p:strVal val="visible"/>
                                      </p:to>
                                    </p:set>
                                    <p:anim calcmode="lin" valueType="num">
                                      <p:cBhvr>
                                        <p:cTn id="331" dur="500" fill="hold"/>
                                        <p:tgtEl>
                                          <p:spTgt spid="93"/>
                                        </p:tgtEl>
                                        <p:attrNameLst>
                                          <p:attrName>ppt_w</p:attrName>
                                        </p:attrNameLst>
                                      </p:cBhvr>
                                      <p:tavLst>
                                        <p:tav tm="0" fmla="#ppt_w*sin(2.5*pi*$)">
                                          <p:val>
                                            <p:fltVal val="0"/>
                                          </p:val>
                                        </p:tav>
                                        <p:tav tm="100000">
                                          <p:val>
                                            <p:fltVal val="1"/>
                                          </p:val>
                                        </p:tav>
                                      </p:tavLst>
                                    </p:anim>
                                    <p:anim calcmode="lin" valueType="num">
                                      <p:cBhvr>
                                        <p:cTn id="332" dur="500" fill="hold"/>
                                        <p:tgtEl>
                                          <p:spTgt spid="93"/>
                                        </p:tgtEl>
                                        <p:attrNameLst>
                                          <p:attrName>ppt_h</p:attrName>
                                        </p:attrNameLst>
                                      </p:cBhvr>
                                      <p:tavLst>
                                        <p:tav tm="0">
                                          <p:val>
                                            <p:strVal val="#ppt_h"/>
                                          </p:val>
                                        </p:tav>
                                        <p:tav tm="100000">
                                          <p:val>
                                            <p:strVal val="#ppt_h"/>
                                          </p:val>
                                        </p:tav>
                                      </p:tavLst>
                                    </p:anim>
                                  </p:childTnLst>
                                </p:cTn>
                              </p:par>
                              <p:par>
                                <p:cTn id="333" presetID="19" presetClass="entr" presetSubtype="10" fill="hold" grpId="0" nodeType="withEffect">
                                  <p:stCondLst>
                                    <p:cond delay="0"/>
                                  </p:stCondLst>
                                  <p:childTnLst>
                                    <p:set>
                                      <p:cBhvr>
                                        <p:cTn id="334" dur="1" fill="hold">
                                          <p:stCondLst>
                                            <p:cond delay="0"/>
                                          </p:stCondLst>
                                        </p:cTn>
                                        <p:tgtEl>
                                          <p:spTgt spid="94"/>
                                        </p:tgtEl>
                                        <p:attrNameLst>
                                          <p:attrName>style.visibility</p:attrName>
                                        </p:attrNameLst>
                                      </p:cBhvr>
                                      <p:to>
                                        <p:strVal val="visible"/>
                                      </p:to>
                                    </p:set>
                                    <p:anim calcmode="lin" valueType="num">
                                      <p:cBhvr>
                                        <p:cTn id="335" dur="500" fill="hold"/>
                                        <p:tgtEl>
                                          <p:spTgt spid="94"/>
                                        </p:tgtEl>
                                        <p:attrNameLst>
                                          <p:attrName>ppt_w</p:attrName>
                                        </p:attrNameLst>
                                      </p:cBhvr>
                                      <p:tavLst>
                                        <p:tav tm="0" fmla="#ppt_w*sin(2.5*pi*$)">
                                          <p:val>
                                            <p:fltVal val="0"/>
                                          </p:val>
                                        </p:tav>
                                        <p:tav tm="100000">
                                          <p:val>
                                            <p:fltVal val="1"/>
                                          </p:val>
                                        </p:tav>
                                      </p:tavLst>
                                    </p:anim>
                                    <p:anim calcmode="lin" valueType="num">
                                      <p:cBhvr>
                                        <p:cTn id="336" dur="500" fill="hold"/>
                                        <p:tgtEl>
                                          <p:spTgt spid="94"/>
                                        </p:tgtEl>
                                        <p:attrNameLst>
                                          <p:attrName>ppt_h</p:attrName>
                                        </p:attrNameLst>
                                      </p:cBhvr>
                                      <p:tavLst>
                                        <p:tav tm="0">
                                          <p:val>
                                            <p:strVal val="#ppt_h"/>
                                          </p:val>
                                        </p:tav>
                                        <p:tav tm="100000">
                                          <p:val>
                                            <p:strVal val="#ppt_h"/>
                                          </p:val>
                                        </p:tav>
                                      </p:tavLst>
                                    </p:anim>
                                  </p:childTnLst>
                                </p:cTn>
                              </p:par>
                              <p:par>
                                <p:cTn id="337" presetID="19" presetClass="entr" presetSubtype="10" fill="hold" grpId="0" nodeType="withEffect">
                                  <p:stCondLst>
                                    <p:cond delay="0"/>
                                  </p:stCondLst>
                                  <p:childTnLst>
                                    <p:set>
                                      <p:cBhvr>
                                        <p:cTn id="338" dur="1" fill="hold">
                                          <p:stCondLst>
                                            <p:cond delay="0"/>
                                          </p:stCondLst>
                                        </p:cTn>
                                        <p:tgtEl>
                                          <p:spTgt spid="95"/>
                                        </p:tgtEl>
                                        <p:attrNameLst>
                                          <p:attrName>style.visibility</p:attrName>
                                        </p:attrNameLst>
                                      </p:cBhvr>
                                      <p:to>
                                        <p:strVal val="visible"/>
                                      </p:to>
                                    </p:set>
                                    <p:anim calcmode="lin" valueType="num">
                                      <p:cBhvr>
                                        <p:cTn id="339" dur="500" fill="hold"/>
                                        <p:tgtEl>
                                          <p:spTgt spid="95"/>
                                        </p:tgtEl>
                                        <p:attrNameLst>
                                          <p:attrName>ppt_w</p:attrName>
                                        </p:attrNameLst>
                                      </p:cBhvr>
                                      <p:tavLst>
                                        <p:tav tm="0" fmla="#ppt_w*sin(2.5*pi*$)">
                                          <p:val>
                                            <p:fltVal val="0"/>
                                          </p:val>
                                        </p:tav>
                                        <p:tav tm="100000">
                                          <p:val>
                                            <p:fltVal val="1"/>
                                          </p:val>
                                        </p:tav>
                                      </p:tavLst>
                                    </p:anim>
                                    <p:anim calcmode="lin" valueType="num">
                                      <p:cBhvr>
                                        <p:cTn id="340" dur="500" fill="hold"/>
                                        <p:tgtEl>
                                          <p:spTgt spid="95"/>
                                        </p:tgtEl>
                                        <p:attrNameLst>
                                          <p:attrName>ppt_h</p:attrName>
                                        </p:attrNameLst>
                                      </p:cBhvr>
                                      <p:tavLst>
                                        <p:tav tm="0">
                                          <p:val>
                                            <p:strVal val="#ppt_h"/>
                                          </p:val>
                                        </p:tav>
                                        <p:tav tm="100000">
                                          <p:val>
                                            <p:strVal val="#ppt_h"/>
                                          </p:val>
                                        </p:tav>
                                      </p:tavLst>
                                    </p:anim>
                                  </p:childTnLst>
                                </p:cTn>
                              </p:par>
                              <p:par>
                                <p:cTn id="341" presetID="19" presetClass="entr" presetSubtype="10" fill="hold" grpId="0" nodeType="withEffect">
                                  <p:stCondLst>
                                    <p:cond delay="0"/>
                                  </p:stCondLst>
                                  <p:childTnLst>
                                    <p:set>
                                      <p:cBhvr>
                                        <p:cTn id="342" dur="1" fill="hold">
                                          <p:stCondLst>
                                            <p:cond delay="0"/>
                                          </p:stCondLst>
                                        </p:cTn>
                                        <p:tgtEl>
                                          <p:spTgt spid="96"/>
                                        </p:tgtEl>
                                        <p:attrNameLst>
                                          <p:attrName>style.visibility</p:attrName>
                                        </p:attrNameLst>
                                      </p:cBhvr>
                                      <p:to>
                                        <p:strVal val="visible"/>
                                      </p:to>
                                    </p:set>
                                    <p:anim calcmode="lin" valueType="num">
                                      <p:cBhvr>
                                        <p:cTn id="343" dur="500" fill="hold"/>
                                        <p:tgtEl>
                                          <p:spTgt spid="96"/>
                                        </p:tgtEl>
                                        <p:attrNameLst>
                                          <p:attrName>ppt_w</p:attrName>
                                        </p:attrNameLst>
                                      </p:cBhvr>
                                      <p:tavLst>
                                        <p:tav tm="0" fmla="#ppt_w*sin(2.5*pi*$)">
                                          <p:val>
                                            <p:fltVal val="0"/>
                                          </p:val>
                                        </p:tav>
                                        <p:tav tm="100000">
                                          <p:val>
                                            <p:fltVal val="1"/>
                                          </p:val>
                                        </p:tav>
                                      </p:tavLst>
                                    </p:anim>
                                    <p:anim calcmode="lin" valueType="num">
                                      <p:cBhvr>
                                        <p:cTn id="344" dur="500" fill="hold"/>
                                        <p:tgtEl>
                                          <p:spTgt spid="96"/>
                                        </p:tgtEl>
                                        <p:attrNameLst>
                                          <p:attrName>ppt_h</p:attrName>
                                        </p:attrNameLst>
                                      </p:cBhvr>
                                      <p:tavLst>
                                        <p:tav tm="0">
                                          <p:val>
                                            <p:strVal val="#ppt_h"/>
                                          </p:val>
                                        </p:tav>
                                        <p:tav tm="100000">
                                          <p:val>
                                            <p:strVal val="#ppt_h"/>
                                          </p:val>
                                        </p:tav>
                                      </p:tavLst>
                                    </p:anim>
                                  </p:childTnLst>
                                </p:cTn>
                              </p:par>
                              <p:par>
                                <p:cTn id="345" presetID="19" presetClass="entr" presetSubtype="10" fill="hold" grpId="0" nodeType="withEffect">
                                  <p:stCondLst>
                                    <p:cond delay="0"/>
                                  </p:stCondLst>
                                  <p:childTnLst>
                                    <p:set>
                                      <p:cBhvr>
                                        <p:cTn id="346" dur="1" fill="hold">
                                          <p:stCondLst>
                                            <p:cond delay="0"/>
                                          </p:stCondLst>
                                        </p:cTn>
                                        <p:tgtEl>
                                          <p:spTgt spid="97"/>
                                        </p:tgtEl>
                                        <p:attrNameLst>
                                          <p:attrName>style.visibility</p:attrName>
                                        </p:attrNameLst>
                                      </p:cBhvr>
                                      <p:to>
                                        <p:strVal val="visible"/>
                                      </p:to>
                                    </p:set>
                                    <p:anim calcmode="lin" valueType="num">
                                      <p:cBhvr>
                                        <p:cTn id="347" dur="500" fill="hold"/>
                                        <p:tgtEl>
                                          <p:spTgt spid="97"/>
                                        </p:tgtEl>
                                        <p:attrNameLst>
                                          <p:attrName>ppt_w</p:attrName>
                                        </p:attrNameLst>
                                      </p:cBhvr>
                                      <p:tavLst>
                                        <p:tav tm="0" fmla="#ppt_w*sin(2.5*pi*$)">
                                          <p:val>
                                            <p:fltVal val="0"/>
                                          </p:val>
                                        </p:tav>
                                        <p:tav tm="100000">
                                          <p:val>
                                            <p:fltVal val="1"/>
                                          </p:val>
                                        </p:tav>
                                      </p:tavLst>
                                    </p:anim>
                                    <p:anim calcmode="lin" valueType="num">
                                      <p:cBhvr>
                                        <p:cTn id="348" dur="500" fill="hold"/>
                                        <p:tgtEl>
                                          <p:spTgt spid="97"/>
                                        </p:tgtEl>
                                        <p:attrNameLst>
                                          <p:attrName>ppt_h</p:attrName>
                                        </p:attrNameLst>
                                      </p:cBhvr>
                                      <p:tavLst>
                                        <p:tav tm="0">
                                          <p:val>
                                            <p:strVal val="#ppt_h"/>
                                          </p:val>
                                        </p:tav>
                                        <p:tav tm="100000">
                                          <p:val>
                                            <p:strVal val="#ppt_h"/>
                                          </p:val>
                                        </p:tav>
                                      </p:tavLst>
                                    </p:anim>
                                  </p:childTnLst>
                                </p:cTn>
                              </p:par>
                              <p:par>
                                <p:cTn id="349" presetID="19" presetClass="entr" presetSubtype="10" fill="hold" grpId="0" nodeType="withEffect">
                                  <p:stCondLst>
                                    <p:cond delay="0"/>
                                  </p:stCondLst>
                                  <p:childTnLst>
                                    <p:set>
                                      <p:cBhvr>
                                        <p:cTn id="350" dur="1" fill="hold">
                                          <p:stCondLst>
                                            <p:cond delay="0"/>
                                          </p:stCondLst>
                                        </p:cTn>
                                        <p:tgtEl>
                                          <p:spTgt spid="98"/>
                                        </p:tgtEl>
                                        <p:attrNameLst>
                                          <p:attrName>style.visibility</p:attrName>
                                        </p:attrNameLst>
                                      </p:cBhvr>
                                      <p:to>
                                        <p:strVal val="visible"/>
                                      </p:to>
                                    </p:set>
                                    <p:anim calcmode="lin" valueType="num">
                                      <p:cBhvr>
                                        <p:cTn id="351" dur="500" fill="hold"/>
                                        <p:tgtEl>
                                          <p:spTgt spid="98"/>
                                        </p:tgtEl>
                                        <p:attrNameLst>
                                          <p:attrName>ppt_w</p:attrName>
                                        </p:attrNameLst>
                                      </p:cBhvr>
                                      <p:tavLst>
                                        <p:tav tm="0" fmla="#ppt_w*sin(2.5*pi*$)">
                                          <p:val>
                                            <p:fltVal val="0"/>
                                          </p:val>
                                        </p:tav>
                                        <p:tav tm="100000">
                                          <p:val>
                                            <p:fltVal val="1"/>
                                          </p:val>
                                        </p:tav>
                                      </p:tavLst>
                                    </p:anim>
                                    <p:anim calcmode="lin" valueType="num">
                                      <p:cBhvr>
                                        <p:cTn id="352" dur="500" fill="hold"/>
                                        <p:tgtEl>
                                          <p:spTgt spid="98"/>
                                        </p:tgtEl>
                                        <p:attrNameLst>
                                          <p:attrName>ppt_h</p:attrName>
                                        </p:attrNameLst>
                                      </p:cBhvr>
                                      <p:tavLst>
                                        <p:tav tm="0">
                                          <p:val>
                                            <p:strVal val="#ppt_h"/>
                                          </p:val>
                                        </p:tav>
                                        <p:tav tm="100000">
                                          <p:val>
                                            <p:strVal val="#ppt_h"/>
                                          </p:val>
                                        </p:tav>
                                      </p:tavLst>
                                    </p:anim>
                                  </p:childTnLst>
                                </p:cTn>
                              </p:par>
                              <p:par>
                                <p:cTn id="353" presetID="19" presetClass="entr" presetSubtype="10" fill="hold" grpId="0" nodeType="withEffect">
                                  <p:stCondLst>
                                    <p:cond delay="0"/>
                                  </p:stCondLst>
                                  <p:childTnLst>
                                    <p:set>
                                      <p:cBhvr>
                                        <p:cTn id="354" dur="1" fill="hold">
                                          <p:stCondLst>
                                            <p:cond delay="0"/>
                                          </p:stCondLst>
                                        </p:cTn>
                                        <p:tgtEl>
                                          <p:spTgt spid="99"/>
                                        </p:tgtEl>
                                        <p:attrNameLst>
                                          <p:attrName>style.visibility</p:attrName>
                                        </p:attrNameLst>
                                      </p:cBhvr>
                                      <p:to>
                                        <p:strVal val="visible"/>
                                      </p:to>
                                    </p:set>
                                    <p:anim calcmode="lin" valueType="num">
                                      <p:cBhvr>
                                        <p:cTn id="355" dur="500" fill="hold"/>
                                        <p:tgtEl>
                                          <p:spTgt spid="99"/>
                                        </p:tgtEl>
                                        <p:attrNameLst>
                                          <p:attrName>ppt_w</p:attrName>
                                        </p:attrNameLst>
                                      </p:cBhvr>
                                      <p:tavLst>
                                        <p:tav tm="0" fmla="#ppt_w*sin(2.5*pi*$)">
                                          <p:val>
                                            <p:fltVal val="0"/>
                                          </p:val>
                                        </p:tav>
                                        <p:tav tm="100000">
                                          <p:val>
                                            <p:fltVal val="1"/>
                                          </p:val>
                                        </p:tav>
                                      </p:tavLst>
                                    </p:anim>
                                    <p:anim calcmode="lin" valueType="num">
                                      <p:cBhvr>
                                        <p:cTn id="356" dur="500" fill="hold"/>
                                        <p:tgtEl>
                                          <p:spTgt spid="99"/>
                                        </p:tgtEl>
                                        <p:attrNameLst>
                                          <p:attrName>ppt_h</p:attrName>
                                        </p:attrNameLst>
                                      </p:cBhvr>
                                      <p:tavLst>
                                        <p:tav tm="0">
                                          <p:val>
                                            <p:strVal val="#ppt_h"/>
                                          </p:val>
                                        </p:tav>
                                        <p:tav tm="100000">
                                          <p:val>
                                            <p:strVal val="#ppt_h"/>
                                          </p:val>
                                        </p:tav>
                                      </p:tavLst>
                                    </p:anim>
                                  </p:childTnLst>
                                </p:cTn>
                              </p:par>
                              <p:par>
                                <p:cTn id="357" presetID="19" presetClass="entr" presetSubtype="10" fill="hold" grpId="0" nodeType="withEffect">
                                  <p:stCondLst>
                                    <p:cond delay="0"/>
                                  </p:stCondLst>
                                  <p:childTnLst>
                                    <p:set>
                                      <p:cBhvr>
                                        <p:cTn id="358" dur="1" fill="hold">
                                          <p:stCondLst>
                                            <p:cond delay="0"/>
                                          </p:stCondLst>
                                        </p:cTn>
                                        <p:tgtEl>
                                          <p:spTgt spid="100"/>
                                        </p:tgtEl>
                                        <p:attrNameLst>
                                          <p:attrName>style.visibility</p:attrName>
                                        </p:attrNameLst>
                                      </p:cBhvr>
                                      <p:to>
                                        <p:strVal val="visible"/>
                                      </p:to>
                                    </p:set>
                                    <p:anim calcmode="lin" valueType="num">
                                      <p:cBhvr>
                                        <p:cTn id="359" dur="500" fill="hold"/>
                                        <p:tgtEl>
                                          <p:spTgt spid="100"/>
                                        </p:tgtEl>
                                        <p:attrNameLst>
                                          <p:attrName>ppt_w</p:attrName>
                                        </p:attrNameLst>
                                      </p:cBhvr>
                                      <p:tavLst>
                                        <p:tav tm="0" fmla="#ppt_w*sin(2.5*pi*$)">
                                          <p:val>
                                            <p:fltVal val="0"/>
                                          </p:val>
                                        </p:tav>
                                        <p:tav tm="100000">
                                          <p:val>
                                            <p:fltVal val="1"/>
                                          </p:val>
                                        </p:tav>
                                      </p:tavLst>
                                    </p:anim>
                                    <p:anim calcmode="lin" valueType="num">
                                      <p:cBhvr>
                                        <p:cTn id="360" dur="500" fill="hold"/>
                                        <p:tgtEl>
                                          <p:spTgt spid="100"/>
                                        </p:tgtEl>
                                        <p:attrNameLst>
                                          <p:attrName>ppt_h</p:attrName>
                                        </p:attrNameLst>
                                      </p:cBhvr>
                                      <p:tavLst>
                                        <p:tav tm="0">
                                          <p:val>
                                            <p:strVal val="#ppt_h"/>
                                          </p:val>
                                        </p:tav>
                                        <p:tav tm="100000">
                                          <p:val>
                                            <p:strVal val="#ppt_h"/>
                                          </p:val>
                                        </p:tav>
                                      </p:tavLst>
                                    </p:anim>
                                  </p:childTnLst>
                                </p:cTn>
                              </p:par>
                              <p:par>
                                <p:cTn id="361" presetID="19" presetClass="entr" presetSubtype="10" fill="hold" grpId="0" nodeType="withEffect">
                                  <p:stCondLst>
                                    <p:cond delay="0"/>
                                  </p:stCondLst>
                                  <p:childTnLst>
                                    <p:set>
                                      <p:cBhvr>
                                        <p:cTn id="362" dur="1" fill="hold">
                                          <p:stCondLst>
                                            <p:cond delay="0"/>
                                          </p:stCondLst>
                                        </p:cTn>
                                        <p:tgtEl>
                                          <p:spTgt spid="101"/>
                                        </p:tgtEl>
                                        <p:attrNameLst>
                                          <p:attrName>style.visibility</p:attrName>
                                        </p:attrNameLst>
                                      </p:cBhvr>
                                      <p:to>
                                        <p:strVal val="visible"/>
                                      </p:to>
                                    </p:set>
                                    <p:anim calcmode="lin" valueType="num">
                                      <p:cBhvr>
                                        <p:cTn id="363" dur="500" fill="hold"/>
                                        <p:tgtEl>
                                          <p:spTgt spid="101"/>
                                        </p:tgtEl>
                                        <p:attrNameLst>
                                          <p:attrName>ppt_w</p:attrName>
                                        </p:attrNameLst>
                                      </p:cBhvr>
                                      <p:tavLst>
                                        <p:tav tm="0" fmla="#ppt_w*sin(2.5*pi*$)">
                                          <p:val>
                                            <p:fltVal val="0"/>
                                          </p:val>
                                        </p:tav>
                                        <p:tav tm="100000">
                                          <p:val>
                                            <p:fltVal val="1"/>
                                          </p:val>
                                        </p:tav>
                                      </p:tavLst>
                                    </p:anim>
                                    <p:anim calcmode="lin" valueType="num">
                                      <p:cBhvr>
                                        <p:cTn id="364" dur="500" fill="hold"/>
                                        <p:tgtEl>
                                          <p:spTgt spid="101"/>
                                        </p:tgtEl>
                                        <p:attrNameLst>
                                          <p:attrName>ppt_h</p:attrName>
                                        </p:attrNameLst>
                                      </p:cBhvr>
                                      <p:tavLst>
                                        <p:tav tm="0">
                                          <p:val>
                                            <p:strVal val="#ppt_h"/>
                                          </p:val>
                                        </p:tav>
                                        <p:tav tm="100000">
                                          <p:val>
                                            <p:strVal val="#ppt_h"/>
                                          </p:val>
                                        </p:tav>
                                      </p:tavLst>
                                    </p:anim>
                                  </p:childTnLst>
                                </p:cTn>
                              </p:par>
                              <p:par>
                                <p:cTn id="365" presetID="19" presetClass="entr" presetSubtype="10" fill="hold" grpId="0" nodeType="withEffect">
                                  <p:stCondLst>
                                    <p:cond delay="0"/>
                                  </p:stCondLst>
                                  <p:childTnLst>
                                    <p:set>
                                      <p:cBhvr>
                                        <p:cTn id="366" dur="1" fill="hold">
                                          <p:stCondLst>
                                            <p:cond delay="0"/>
                                          </p:stCondLst>
                                        </p:cTn>
                                        <p:tgtEl>
                                          <p:spTgt spid="102"/>
                                        </p:tgtEl>
                                        <p:attrNameLst>
                                          <p:attrName>style.visibility</p:attrName>
                                        </p:attrNameLst>
                                      </p:cBhvr>
                                      <p:to>
                                        <p:strVal val="visible"/>
                                      </p:to>
                                    </p:set>
                                    <p:anim calcmode="lin" valueType="num">
                                      <p:cBhvr>
                                        <p:cTn id="367" dur="500" fill="hold"/>
                                        <p:tgtEl>
                                          <p:spTgt spid="102"/>
                                        </p:tgtEl>
                                        <p:attrNameLst>
                                          <p:attrName>ppt_w</p:attrName>
                                        </p:attrNameLst>
                                      </p:cBhvr>
                                      <p:tavLst>
                                        <p:tav tm="0" fmla="#ppt_w*sin(2.5*pi*$)">
                                          <p:val>
                                            <p:fltVal val="0"/>
                                          </p:val>
                                        </p:tav>
                                        <p:tav tm="100000">
                                          <p:val>
                                            <p:fltVal val="1"/>
                                          </p:val>
                                        </p:tav>
                                      </p:tavLst>
                                    </p:anim>
                                    <p:anim calcmode="lin" valueType="num">
                                      <p:cBhvr>
                                        <p:cTn id="368" dur="500" fill="hold"/>
                                        <p:tgtEl>
                                          <p:spTgt spid="102"/>
                                        </p:tgtEl>
                                        <p:attrNameLst>
                                          <p:attrName>ppt_h</p:attrName>
                                        </p:attrNameLst>
                                      </p:cBhvr>
                                      <p:tavLst>
                                        <p:tav tm="0">
                                          <p:val>
                                            <p:strVal val="#ppt_h"/>
                                          </p:val>
                                        </p:tav>
                                        <p:tav tm="100000">
                                          <p:val>
                                            <p:strVal val="#ppt_h"/>
                                          </p:val>
                                        </p:tav>
                                      </p:tavLst>
                                    </p:anim>
                                  </p:childTnLst>
                                </p:cTn>
                              </p:par>
                              <p:par>
                                <p:cTn id="369" presetID="19" presetClass="entr" presetSubtype="10" fill="hold" grpId="0" nodeType="withEffect">
                                  <p:stCondLst>
                                    <p:cond delay="0"/>
                                  </p:stCondLst>
                                  <p:childTnLst>
                                    <p:set>
                                      <p:cBhvr>
                                        <p:cTn id="370" dur="1" fill="hold">
                                          <p:stCondLst>
                                            <p:cond delay="0"/>
                                          </p:stCondLst>
                                        </p:cTn>
                                        <p:tgtEl>
                                          <p:spTgt spid="103"/>
                                        </p:tgtEl>
                                        <p:attrNameLst>
                                          <p:attrName>style.visibility</p:attrName>
                                        </p:attrNameLst>
                                      </p:cBhvr>
                                      <p:to>
                                        <p:strVal val="visible"/>
                                      </p:to>
                                    </p:set>
                                    <p:anim calcmode="lin" valueType="num">
                                      <p:cBhvr>
                                        <p:cTn id="371" dur="500" fill="hold"/>
                                        <p:tgtEl>
                                          <p:spTgt spid="103"/>
                                        </p:tgtEl>
                                        <p:attrNameLst>
                                          <p:attrName>ppt_w</p:attrName>
                                        </p:attrNameLst>
                                      </p:cBhvr>
                                      <p:tavLst>
                                        <p:tav tm="0" fmla="#ppt_w*sin(2.5*pi*$)">
                                          <p:val>
                                            <p:fltVal val="0"/>
                                          </p:val>
                                        </p:tav>
                                        <p:tav tm="100000">
                                          <p:val>
                                            <p:fltVal val="1"/>
                                          </p:val>
                                        </p:tav>
                                      </p:tavLst>
                                    </p:anim>
                                    <p:anim calcmode="lin" valueType="num">
                                      <p:cBhvr>
                                        <p:cTn id="372" dur="500" fill="hold"/>
                                        <p:tgtEl>
                                          <p:spTgt spid="103"/>
                                        </p:tgtEl>
                                        <p:attrNameLst>
                                          <p:attrName>ppt_h</p:attrName>
                                        </p:attrNameLst>
                                      </p:cBhvr>
                                      <p:tavLst>
                                        <p:tav tm="0">
                                          <p:val>
                                            <p:strVal val="#ppt_h"/>
                                          </p:val>
                                        </p:tav>
                                        <p:tav tm="100000">
                                          <p:val>
                                            <p:strVal val="#ppt_h"/>
                                          </p:val>
                                        </p:tav>
                                      </p:tavLst>
                                    </p:anim>
                                  </p:childTnLst>
                                </p:cTn>
                              </p:par>
                              <p:par>
                                <p:cTn id="373" presetID="19" presetClass="entr" presetSubtype="10" fill="hold" grpId="0" nodeType="withEffect">
                                  <p:stCondLst>
                                    <p:cond delay="0"/>
                                  </p:stCondLst>
                                  <p:childTnLst>
                                    <p:set>
                                      <p:cBhvr>
                                        <p:cTn id="374" dur="1" fill="hold">
                                          <p:stCondLst>
                                            <p:cond delay="0"/>
                                          </p:stCondLst>
                                        </p:cTn>
                                        <p:tgtEl>
                                          <p:spTgt spid="104"/>
                                        </p:tgtEl>
                                        <p:attrNameLst>
                                          <p:attrName>style.visibility</p:attrName>
                                        </p:attrNameLst>
                                      </p:cBhvr>
                                      <p:to>
                                        <p:strVal val="visible"/>
                                      </p:to>
                                    </p:set>
                                    <p:anim calcmode="lin" valueType="num">
                                      <p:cBhvr>
                                        <p:cTn id="375" dur="500" fill="hold"/>
                                        <p:tgtEl>
                                          <p:spTgt spid="104"/>
                                        </p:tgtEl>
                                        <p:attrNameLst>
                                          <p:attrName>ppt_w</p:attrName>
                                        </p:attrNameLst>
                                      </p:cBhvr>
                                      <p:tavLst>
                                        <p:tav tm="0" fmla="#ppt_w*sin(2.5*pi*$)">
                                          <p:val>
                                            <p:fltVal val="0"/>
                                          </p:val>
                                        </p:tav>
                                        <p:tav tm="100000">
                                          <p:val>
                                            <p:fltVal val="1"/>
                                          </p:val>
                                        </p:tav>
                                      </p:tavLst>
                                    </p:anim>
                                    <p:anim calcmode="lin" valueType="num">
                                      <p:cBhvr>
                                        <p:cTn id="376" dur="500" fill="hold"/>
                                        <p:tgtEl>
                                          <p:spTgt spid="104"/>
                                        </p:tgtEl>
                                        <p:attrNameLst>
                                          <p:attrName>ppt_h</p:attrName>
                                        </p:attrNameLst>
                                      </p:cBhvr>
                                      <p:tavLst>
                                        <p:tav tm="0">
                                          <p:val>
                                            <p:strVal val="#ppt_h"/>
                                          </p:val>
                                        </p:tav>
                                        <p:tav tm="100000">
                                          <p:val>
                                            <p:strVal val="#ppt_h"/>
                                          </p:val>
                                        </p:tav>
                                      </p:tavLst>
                                    </p:anim>
                                  </p:childTnLst>
                                </p:cTn>
                              </p:par>
                              <p:par>
                                <p:cTn id="377" presetID="19" presetClass="entr" presetSubtype="10" fill="hold" grpId="0" nodeType="withEffect">
                                  <p:stCondLst>
                                    <p:cond delay="0"/>
                                  </p:stCondLst>
                                  <p:childTnLst>
                                    <p:set>
                                      <p:cBhvr>
                                        <p:cTn id="378" dur="1" fill="hold">
                                          <p:stCondLst>
                                            <p:cond delay="0"/>
                                          </p:stCondLst>
                                        </p:cTn>
                                        <p:tgtEl>
                                          <p:spTgt spid="106"/>
                                        </p:tgtEl>
                                        <p:attrNameLst>
                                          <p:attrName>style.visibility</p:attrName>
                                        </p:attrNameLst>
                                      </p:cBhvr>
                                      <p:to>
                                        <p:strVal val="visible"/>
                                      </p:to>
                                    </p:set>
                                    <p:anim calcmode="lin" valueType="num">
                                      <p:cBhvr>
                                        <p:cTn id="379" dur="500" fill="hold"/>
                                        <p:tgtEl>
                                          <p:spTgt spid="106"/>
                                        </p:tgtEl>
                                        <p:attrNameLst>
                                          <p:attrName>ppt_w</p:attrName>
                                        </p:attrNameLst>
                                      </p:cBhvr>
                                      <p:tavLst>
                                        <p:tav tm="0" fmla="#ppt_w*sin(2.5*pi*$)">
                                          <p:val>
                                            <p:fltVal val="0"/>
                                          </p:val>
                                        </p:tav>
                                        <p:tav tm="100000">
                                          <p:val>
                                            <p:fltVal val="1"/>
                                          </p:val>
                                        </p:tav>
                                      </p:tavLst>
                                    </p:anim>
                                    <p:anim calcmode="lin" valueType="num">
                                      <p:cBhvr>
                                        <p:cTn id="380" dur="500" fill="hold"/>
                                        <p:tgtEl>
                                          <p:spTgt spid="106"/>
                                        </p:tgtEl>
                                        <p:attrNameLst>
                                          <p:attrName>ppt_h</p:attrName>
                                        </p:attrNameLst>
                                      </p:cBhvr>
                                      <p:tavLst>
                                        <p:tav tm="0">
                                          <p:val>
                                            <p:strVal val="#ppt_h"/>
                                          </p:val>
                                        </p:tav>
                                        <p:tav tm="100000">
                                          <p:val>
                                            <p:strVal val="#ppt_h"/>
                                          </p:val>
                                        </p:tav>
                                      </p:tavLst>
                                    </p:anim>
                                  </p:childTnLst>
                                </p:cTn>
                              </p:par>
                              <p:par>
                                <p:cTn id="381" presetID="19" presetClass="entr" presetSubtype="10" fill="hold" grpId="0" nodeType="withEffect">
                                  <p:stCondLst>
                                    <p:cond delay="0"/>
                                  </p:stCondLst>
                                  <p:childTnLst>
                                    <p:set>
                                      <p:cBhvr>
                                        <p:cTn id="382" dur="1" fill="hold">
                                          <p:stCondLst>
                                            <p:cond delay="0"/>
                                          </p:stCondLst>
                                        </p:cTn>
                                        <p:tgtEl>
                                          <p:spTgt spid="108"/>
                                        </p:tgtEl>
                                        <p:attrNameLst>
                                          <p:attrName>style.visibility</p:attrName>
                                        </p:attrNameLst>
                                      </p:cBhvr>
                                      <p:to>
                                        <p:strVal val="visible"/>
                                      </p:to>
                                    </p:set>
                                    <p:anim calcmode="lin" valueType="num">
                                      <p:cBhvr>
                                        <p:cTn id="383" dur="500" fill="hold"/>
                                        <p:tgtEl>
                                          <p:spTgt spid="108"/>
                                        </p:tgtEl>
                                        <p:attrNameLst>
                                          <p:attrName>ppt_w</p:attrName>
                                        </p:attrNameLst>
                                      </p:cBhvr>
                                      <p:tavLst>
                                        <p:tav tm="0" fmla="#ppt_w*sin(2.5*pi*$)">
                                          <p:val>
                                            <p:fltVal val="0"/>
                                          </p:val>
                                        </p:tav>
                                        <p:tav tm="100000">
                                          <p:val>
                                            <p:fltVal val="1"/>
                                          </p:val>
                                        </p:tav>
                                      </p:tavLst>
                                    </p:anim>
                                    <p:anim calcmode="lin" valueType="num">
                                      <p:cBhvr>
                                        <p:cTn id="384" dur="500" fill="hold"/>
                                        <p:tgtEl>
                                          <p:spTgt spid="108"/>
                                        </p:tgtEl>
                                        <p:attrNameLst>
                                          <p:attrName>ppt_h</p:attrName>
                                        </p:attrNameLst>
                                      </p:cBhvr>
                                      <p:tavLst>
                                        <p:tav tm="0">
                                          <p:val>
                                            <p:strVal val="#ppt_h"/>
                                          </p:val>
                                        </p:tav>
                                        <p:tav tm="100000">
                                          <p:val>
                                            <p:strVal val="#ppt_h"/>
                                          </p:val>
                                        </p:tav>
                                      </p:tavLst>
                                    </p:anim>
                                  </p:childTnLst>
                                </p:cTn>
                              </p:par>
                              <p:par>
                                <p:cTn id="385" presetID="19" presetClass="entr" presetSubtype="10" fill="hold" grpId="0" nodeType="withEffect">
                                  <p:stCondLst>
                                    <p:cond delay="0"/>
                                  </p:stCondLst>
                                  <p:childTnLst>
                                    <p:set>
                                      <p:cBhvr>
                                        <p:cTn id="386" dur="1" fill="hold">
                                          <p:stCondLst>
                                            <p:cond delay="0"/>
                                          </p:stCondLst>
                                        </p:cTn>
                                        <p:tgtEl>
                                          <p:spTgt spid="136"/>
                                        </p:tgtEl>
                                        <p:attrNameLst>
                                          <p:attrName>style.visibility</p:attrName>
                                        </p:attrNameLst>
                                      </p:cBhvr>
                                      <p:to>
                                        <p:strVal val="visible"/>
                                      </p:to>
                                    </p:set>
                                    <p:anim calcmode="lin" valueType="num">
                                      <p:cBhvr>
                                        <p:cTn id="387" dur="500" fill="hold"/>
                                        <p:tgtEl>
                                          <p:spTgt spid="136"/>
                                        </p:tgtEl>
                                        <p:attrNameLst>
                                          <p:attrName>ppt_w</p:attrName>
                                        </p:attrNameLst>
                                      </p:cBhvr>
                                      <p:tavLst>
                                        <p:tav tm="0" fmla="#ppt_w*sin(2.5*pi*$)">
                                          <p:val>
                                            <p:fltVal val="0"/>
                                          </p:val>
                                        </p:tav>
                                        <p:tav tm="100000">
                                          <p:val>
                                            <p:fltVal val="1"/>
                                          </p:val>
                                        </p:tav>
                                      </p:tavLst>
                                    </p:anim>
                                    <p:anim calcmode="lin" valueType="num">
                                      <p:cBhvr>
                                        <p:cTn id="388" dur="500" fill="hold"/>
                                        <p:tgtEl>
                                          <p:spTgt spid="136"/>
                                        </p:tgtEl>
                                        <p:attrNameLst>
                                          <p:attrName>ppt_h</p:attrName>
                                        </p:attrNameLst>
                                      </p:cBhvr>
                                      <p:tavLst>
                                        <p:tav tm="0">
                                          <p:val>
                                            <p:strVal val="#ppt_h"/>
                                          </p:val>
                                        </p:tav>
                                        <p:tav tm="100000">
                                          <p:val>
                                            <p:strVal val="#ppt_h"/>
                                          </p:val>
                                        </p:tav>
                                      </p:tavLst>
                                    </p:anim>
                                  </p:childTnLst>
                                </p:cTn>
                              </p:par>
                              <p:par>
                                <p:cTn id="389" presetID="19" presetClass="entr" presetSubtype="10" fill="hold" grpId="0" nodeType="withEffect">
                                  <p:stCondLst>
                                    <p:cond delay="0"/>
                                  </p:stCondLst>
                                  <p:childTnLst>
                                    <p:set>
                                      <p:cBhvr>
                                        <p:cTn id="390" dur="1" fill="hold">
                                          <p:stCondLst>
                                            <p:cond delay="0"/>
                                          </p:stCondLst>
                                        </p:cTn>
                                        <p:tgtEl>
                                          <p:spTgt spid="137"/>
                                        </p:tgtEl>
                                        <p:attrNameLst>
                                          <p:attrName>style.visibility</p:attrName>
                                        </p:attrNameLst>
                                      </p:cBhvr>
                                      <p:to>
                                        <p:strVal val="visible"/>
                                      </p:to>
                                    </p:set>
                                    <p:anim calcmode="lin" valueType="num">
                                      <p:cBhvr>
                                        <p:cTn id="391" dur="500" fill="hold"/>
                                        <p:tgtEl>
                                          <p:spTgt spid="137"/>
                                        </p:tgtEl>
                                        <p:attrNameLst>
                                          <p:attrName>ppt_w</p:attrName>
                                        </p:attrNameLst>
                                      </p:cBhvr>
                                      <p:tavLst>
                                        <p:tav tm="0" fmla="#ppt_w*sin(2.5*pi*$)">
                                          <p:val>
                                            <p:fltVal val="0"/>
                                          </p:val>
                                        </p:tav>
                                        <p:tav tm="100000">
                                          <p:val>
                                            <p:fltVal val="1"/>
                                          </p:val>
                                        </p:tav>
                                      </p:tavLst>
                                    </p:anim>
                                    <p:anim calcmode="lin" valueType="num">
                                      <p:cBhvr>
                                        <p:cTn id="392" dur="500" fill="hold"/>
                                        <p:tgtEl>
                                          <p:spTgt spid="137"/>
                                        </p:tgtEl>
                                        <p:attrNameLst>
                                          <p:attrName>ppt_h</p:attrName>
                                        </p:attrNameLst>
                                      </p:cBhvr>
                                      <p:tavLst>
                                        <p:tav tm="0">
                                          <p:val>
                                            <p:strVal val="#ppt_h"/>
                                          </p:val>
                                        </p:tav>
                                        <p:tav tm="100000">
                                          <p:val>
                                            <p:strVal val="#ppt_h"/>
                                          </p:val>
                                        </p:tav>
                                      </p:tavLst>
                                    </p:anim>
                                  </p:childTnLst>
                                </p:cTn>
                              </p:par>
                              <p:par>
                                <p:cTn id="393" presetID="19" presetClass="entr" presetSubtype="10" fill="hold" grpId="0" nodeType="withEffect">
                                  <p:stCondLst>
                                    <p:cond delay="0"/>
                                  </p:stCondLst>
                                  <p:childTnLst>
                                    <p:set>
                                      <p:cBhvr>
                                        <p:cTn id="394" dur="1" fill="hold">
                                          <p:stCondLst>
                                            <p:cond delay="0"/>
                                          </p:stCondLst>
                                        </p:cTn>
                                        <p:tgtEl>
                                          <p:spTgt spid="140"/>
                                        </p:tgtEl>
                                        <p:attrNameLst>
                                          <p:attrName>style.visibility</p:attrName>
                                        </p:attrNameLst>
                                      </p:cBhvr>
                                      <p:to>
                                        <p:strVal val="visible"/>
                                      </p:to>
                                    </p:set>
                                    <p:anim calcmode="lin" valueType="num">
                                      <p:cBhvr>
                                        <p:cTn id="395" dur="500" fill="hold"/>
                                        <p:tgtEl>
                                          <p:spTgt spid="140"/>
                                        </p:tgtEl>
                                        <p:attrNameLst>
                                          <p:attrName>ppt_w</p:attrName>
                                        </p:attrNameLst>
                                      </p:cBhvr>
                                      <p:tavLst>
                                        <p:tav tm="0" fmla="#ppt_w*sin(2.5*pi*$)">
                                          <p:val>
                                            <p:fltVal val="0"/>
                                          </p:val>
                                        </p:tav>
                                        <p:tav tm="100000">
                                          <p:val>
                                            <p:fltVal val="1"/>
                                          </p:val>
                                        </p:tav>
                                      </p:tavLst>
                                    </p:anim>
                                    <p:anim calcmode="lin" valueType="num">
                                      <p:cBhvr>
                                        <p:cTn id="396" dur="500" fill="hold"/>
                                        <p:tgtEl>
                                          <p:spTgt spid="140"/>
                                        </p:tgtEl>
                                        <p:attrNameLst>
                                          <p:attrName>ppt_h</p:attrName>
                                        </p:attrNameLst>
                                      </p:cBhvr>
                                      <p:tavLst>
                                        <p:tav tm="0">
                                          <p:val>
                                            <p:strVal val="#ppt_h"/>
                                          </p:val>
                                        </p:tav>
                                        <p:tav tm="100000">
                                          <p:val>
                                            <p:strVal val="#ppt_h"/>
                                          </p:val>
                                        </p:tav>
                                      </p:tavLst>
                                    </p:anim>
                                  </p:childTnLst>
                                </p:cTn>
                              </p:par>
                              <p:par>
                                <p:cTn id="397" presetID="19" presetClass="entr" presetSubtype="10" fill="hold" grpId="0" nodeType="withEffect">
                                  <p:stCondLst>
                                    <p:cond delay="0"/>
                                  </p:stCondLst>
                                  <p:childTnLst>
                                    <p:set>
                                      <p:cBhvr>
                                        <p:cTn id="398" dur="1" fill="hold">
                                          <p:stCondLst>
                                            <p:cond delay="0"/>
                                          </p:stCondLst>
                                        </p:cTn>
                                        <p:tgtEl>
                                          <p:spTgt spid="145"/>
                                        </p:tgtEl>
                                        <p:attrNameLst>
                                          <p:attrName>style.visibility</p:attrName>
                                        </p:attrNameLst>
                                      </p:cBhvr>
                                      <p:to>
                                        <p:strVal val="visible"/>
                                      </p:to>
                                    </p:set>
                                    <p:anim calcmode="lin" valueType="num">
                                      <p:cBhvr>
                                        <p:cTn id="399" dur="500" fill="hold"/>
                                        <p:tgtEl>
                                          <p:spTgt spid="145"/>
                                        </p:tgtEl>
                                        <p:attrNameLst>
                                          <p:attrName>ppt_w</p:attrName>
                                        </p:attrNameLst>
                                      </p:cBhvr>
                                      <p:tavLst>
                                        <p:tav tm="0" fmla="#ppt_w*sin(2.5*pi*$)">
                                          <p:val>
                                            <p:fltVal val="0"/>
                                          </p:val>
                                        </p:tav>
                                        <p:tav tm="100000">
                                          <p:val>
                                            <p:fltVal val="1"/>
                                          </p:val>
                                        </p:tav>
                                      </p:tavLst>
                                    </p:anim>
                                    <p:anim calcmode="lin" valueType="num">
                                      <p:cBhvr>
                                        <p:cTn id="400" dur="500" fill="hold"/>
                                        <p:tgtEl>
                                          <p:spTgt spid="145"/>
                                        </p:tgtEl>
                                        <p:attrNameLst>
                                          <p:attrName>ppt_h</p:attrName>
                                        </p:attrNameLst>
                                      </p:cBhvr>
                                      <p:tavLst>
                                        <p:tav tm="0">
                                          <p:val>
                                            <p:strVal val="#ppt_h"/>
                                          </p:val>
                                        </p:tav>
                                        <p:tav tm="100000">
                                          <p:val>
                                            <p:strVal val="#ppt_h"/>
                                          </p:val>
                                        </p:tav>
                                      </p:tavLst>
                                    </p:anim>
                                  </p:childTnLst>
                                </p:cTn>
                              </p:par>
                              <p:par>
                                <p:cTn id="401" presetID="19" presetClass="entr" presetSubtype="10" fill="hold" grpId="0" nodeType="withEffect">
                                  <p:stCondLst>
                                    <p:cond delay="0"/>
                                  </p:stCondLst>
                                  <p:childTnLst>
                                    <p:set>
                                      <p:cBhvr>
                                        <p:cTn id="402" dur="1" fill="hold">
                                          <p:stCondLst>
                                            <p:cond delay="0"/>
                                          </p:stCondLst>
                                        </p:cTn>
                                        <p:tgtEl>
                                          <p:spTgt spid="148"/>
                                        </p:tgtEl>
                                        <p:attrNameLst>
                                          <p:attrName>style.visibility</p:attrName>
                                        </p:attrNameLst>
                                      </p:cBhvr>
                                      <p:to>
                                        <p:strVal val="visible"/>
                                      </p:to>
                                    </p:set>
                                    <p:anim calcmode="lin" valueType="num">
                                      <p:cBhvr>
                                        <p:cTn id="403" dur="500" fill="hold"/>
                                        <p:tgtEl>
                                          <p:spTgt spid="148"/>
                                        </p:tgtEl>
                                        <p:attrNameLst>
                                          <p:attrName>ppt_w</p:attrName>
                                        </p:attrNameLst>
                                      </p:cBhvr>
                                      <p:tavLst>
                                        <p:tav tm="0" fmla="#ppt_w*sin(2.5*pi*$)">
                                          <p:val>
                                            <p:fltVal val="0"/>
                                          </p:val>
                                        </p:tav>
                                        <p:tav tm="100000">
                                          <p:val>
                                            <p:fltVal val="1"/>
                                          </p:val>
                                        </p:tav>
                                      </p:tavLst>
                                    </p:anim>
                                    <p:anim calcmode="lin" valueType="num">
                                      <p:cBhvr>
                                        <p:cTn id="404" dur="500" fill="hold"/>
                                        <p:tgtEl>
                                          <p:spTgt spid="148"/>
                                        </p:tgtEl>
                                        <p:attrNameLst>
                                          <p:attrName>ppt_h</p:attrName>
                                        </p:attrNameLst>
                                      </p:cBhvr>
                                      <p:tavLst>
                                        <p:tav tm="0">
                                          <p:val>
                                            <p:strVal val="#ppt_h"/>
                                          </p:val>
                                        </p:tav>
                                        <p:tav tm="100000">
                                          <p:val>
                                            <p:strVal val="#ppt_h"/>
                                          </p:val>
                                        </p:tav>
                                      </p:tavLst>
                                    </p:anim>
                                  </p:childTnLst>
                                </p:cTn>
                              </p:par>
                              <p:par>
                                <p:cTn id="405" presetID="19" presetClass="entr" presetSubtype="10" fill="hold" grpId="0" nodeType="withEffect">
                                  <p:stCondLst>
                                    <p:cond delay="0"/>
                                  </p:stCondLst>
                                  <p:childTnLst>
                                    <p:set>
                                      <p:cBhvr>
                                        <p:cTn id="406" dur="1" fill="hold">
                                          <p:stCondLst>
                                            <p:cond delay="0"/>
                                          </p:stCondLst>
                                        </p:cTn>
                                        <p:tgtEl>
                                          <p:spTgt spid="149"/>
                                        </p:tgtEl>
                                        <p:attrNameLst>
                                          <p:attrName>style.visibility</p:attrName>
                                        </p:attrNameLst>
                                      </p:cBhvr>
                                      <p:to>
                                        <p:strVal val="visible"/>
                                      </p:to>
                                    </p:set>
                                    <p:anim calcmode="lin" valueType="num">
                                      <p:cBhvr>
                                        <p:cTn id="407" dur="500" fill="hold"/>
                                        <p:tgtEl>
                                          <p:spTgt spid="149"/>
                                        </p:tgtEl>
                                        <p:attrNameLst>
                                          <p:attrName>ppt_w</p:attrName>
                                        </p:attrNameLst>
                                      </p:cBhvr>
                                      <p:tavLst>
                                        <p:tav tm="0" fmla="#ppt_w*sin(2.5*pi*$)">
                                          <p:val>
                                            <p:fltVal val="0"/>
                                          </p:val>
                                        </p:tav>
                                        <p:tav tm="100000">
                                          <p:val>
                                            <p:fltVal val="1"/>
                                          </p:val>
                                        </p:tav>
                                      </p:tavLst>
                                    </p:anim>
                                    <p:anim calcmode="lin" valueType="num">
                                      <p:cBhvr>
                                        <p:cTn id="408" dur="500" fill="hold"/>
                                        <p:tgtEl>
                                          <p:spTgt spid="149"/>
                                        </p:tgtEl>
                                        <p:attrNameLst>
                                          <p:attrName>ppt_h</p:attrName>
                                        </p:attrNameLst>
                                      </p:cBhvr>
                                      <p:tavLst>
                                        <p:tav tm="0">
                                          <p:val>
                                            <p:strVal val="#ppt_h"/>
                                          </p:val>
                                        </p:tav>
                                        <p:tav tm="100000">
                                          <p:val>
                                            <p:strVal val="#ppt_h"/>
                                          </p:val>
                                        </p:tav>
                                      </p:tavLst>
                                    </p:anim>
                                  </p:childTnLst>
                                </p:cTn>
                              </p:par>
                              <p:par>
                                <p:cTn id="409" presetID="19" presetClass="entr" presetSubtype="10" fill="hold" grpId="0" nodeType="withEffect">
                                  <p:stCondLst>
                                    <p:cond delay="0"/>
                                  </p:stCondLst>
                                  <p:childTnLst>
                                    <p:set>
                                      <p:cBhvr>
                                        <p:cTn id="410" dur="1" fill="hold">
                                          <p:stCondLst>
                                            <p:cond delay="0"/>
                                          </p:stCondLst>
                                        </p:cTn>
                                        <p:tgtEl>
                                          <p:spTgt spid="152"/>
                                        </p:tgtEl>
                                        <p:attrNameLst>
                                          <p:attrName>style.visibility</p:attrName>
                                        </p:attrNameLst>
                                      </p:cBhvr>
                                      <p:to>
                                        <p:strVal val="visible"/>
                                      </p:to>
                                    </p:set>
                                    <p:anim calcmode="lin" valueType="num">
                                      <p:cBhvr>
                                        <p:cTn id="411" dur="500" fill="hold"/>
                                        <p:tgtEl>
                                          <p:spTgt spid="152"/>
                                        </p:tgtEl>
                                        <p:attrNameLst>
                                          <p:attrName>ppt_w</p:attrName>
                                        </p:attrNameLst>
                                      </p:cBhvr>
                                      <p:tavLst>
                                        <p:tav tm="0" fmla="#ppt_w*sin(2.5*pi*$)">
                                          <p:val>
                                            <p:fltVal val="0"/>
                                          </p:val>
                                        </p:tav>
                                        <p:tav tm="100000">
                                          <p:val>
                                            <p:fltVal val="1"/>
                                          </p:val>
                                        </p:tav>
                                      </p:tavLst>
                                    </p:anim>
                                    <p:anim calcmode="lin" valueType="num">
                                      <p:cBhvr>
                                        <p:cTn id="412" dur="500" fill="hold"/>
                                        <p:tgtEl>
                                          <p:spTgt spid="152"/>
                                        </p:tgtEl>
                                        <p:attrNameLst>
                                          <p:attrName>ppt_h</p:attrName>
                                        </p:attrNameLst>
                                      </p:cBhvr>
                                      <p:tavLst>
                                        <p:tav tm="0">
                                          <p:val>
                                            <p:strVal val="#ppt_h"/>
                                          </p:val>
                                        </p:tav>
                                        <p:tav tm="100000">
                                          <p:val>
                                            <p:strVal val="#ppt_h"/>
                                          </p:val>
                                        </p:tav>
                                      </p:tavLst>
                                    </p:anim>
                                  </p:childTnLst>
                                </p:cTn>
                              </p:par>
                              <p:par>
                                <p:cTn id="413" presetID="19" presetClass="entr" presetSubtype="10" fill="hold" grpId="0" nodeType="withEffect">
                                  <p:stCondLst>
                                    <p:cond delay="0"/>
                                  </p:stCondLst>
                                  <p:childTnLst>
                                    <p:set>
                                      <p:cBhvr>
                                        <p:cTn id="414" dur="1" fill="hold">
                                          <p:stCondLst>
                                            <p:cond delay="0"/>
                                          </p:stCondLst>
                                        </p:cTn>
                                        <p:tgtEl>
                                          <p:spTgt spid="154"/>
                                        </p:tgtEl>
                                        <p:attrNameLst>
                                          <p:attrName>style.visibility</p:attrName>
                                        </p:attrNameLst>
                                      </p:cBhvr>
                                      <p:to>
                                        <p:strVal val="visible"/>
                                      </p:to>
                                    </p:set>
                                    <p:anim calcmode="lin" valueType="num">
                                      <p:cBhvr>
                                        <p:cTn id="415" dur="500" fill="hold"/>
                                        <p:tgtEl>
                                          <p:spTgt spid="154"/>
                                        </p:tgtEl>
                                        <p:attrNameLst>
                                          <p:attrName>ppt_w</p:attrName>
                                        </p:attrNameLst>
                                      </p:cBhvr>
                                      <p:tavLst>
                                        <p:tav tm="0" fmla="#ppt_w*sin(2.5*pi*$)">
                                          <p:val>
                                            <p:fltVal val="0"/>
                                          </p:val>
                                        </p:tav>
                                        <p:tav tm="100000">
                                          <p:val>
                                            <p:fltVal val="1"/>
                                          </p:val>
                                        </p:tav>
                                      </p:tavLst>
                                    </p:anim>
                                    <p:anim calcmode="lin" valueType="num">
                                      <p:cBhvr>
                                        <p:cTn id="416" dur="500" fill="hold"/>
                                        <p:tgtEl>
                                          <p:spTgt spid="154"/>
                                        </p:tgtEl>
                                        <p:attrNameLst>
                                          <p:attrName>ppt_h</p:attrName>
                                        </p:attrNameLst>
                                      </p:cBhvr>
                                      <p:tavLst>
                                        <p:tav tm="0">
                                          <p:val>
                                            <p:strVal val="#ppt_h"/>
                                          </p:val>
                                        </p:tav>
                                        <p:tav tm="100000">
                                          <p:val>
                                            <p:strVal val="#ppt_h"/>
                                          </p:val>
                                        </p:tav>
                                      </p:tavLst>
                                    </p:anim>
                                  </p:childTnLst>
                                </p:cTn>
                              </p:par>
                              <p:par>
                                <p:cTn id="417" presetID="19" presetClass="entr" presetSubtype="10" fill="hold" grpId="0" nodeType="withEffect">
                                  <p:stCondLst>
                                    <p:cond delay="0"/>
                                  </p:stCondLst>
                                  <p:childTnLst>
                                    <p:set>
                                      <p:cBhvr>
                                        <p:cTn id="418" dur="1" fill="hold">
                                          <p:stCondLst>
                                            <p:cond delay="0"/>
                                          </p:stCondLst>
                                        </p:cTn>
                                        <p:tgtEl>
                                          <p:spTgt spid="155"/>
                                        </p:tgtEl>
                                        <p:attrNameLst>
                                          <p:attrName>style.visibility</p:attrName>
                                        </p:attrNameLst>
                                      </p:cBhvr>
                                      <p:to>
                                        <p:strVal val="visible"/>
                                      </p:to>
                                    </p:set>
                                    <p:anim calcmode="lin" valueType="num">
                                      <p:cBhvr>
                                        <p:cTn id="419" dur="500" fill="hold"/>
                                        <p:tgtEl>
                                          <p:spTgt spid="155"/>
                                        </p:tgtEl>
                                        <p:attrNameLst>
                                          <p:attrName>ppt_w</p:attrName>
                                        </p:attrNameLst>
                                      </p:cBhvr>
                                      <p:tavLst>
                                        <p:tav tm="0" fmla="#ppt_w*sin(2.5*pi*$)">
                                          <p:val>
                                            <p:fltVal val="0"/>
                                          </p:val>
                                        </p:tav>
                                        <p:tav tm="100000">
                                          <p:val>
                                            <p:fltVal val="1"/>
                                          </p:val>
                                        </p:tav>
                                      </p:tavLst>
                                    </p:anim>
                                    <p:anim calcmode="lin" valueType="num">
                                      <p:cBhvr>
                                        <p:cTn id="420" dur="500" fill="hold"/>
                                        <p:tgtEl>
                                          <p:spTgt spid="155"/>
                                        </p:tgtEl>
                                        <p:attrNameLst>
                                          <p:attrName>ppt_h</p:attrName>
                                        </p:attrNameLst>
                                      </p:cBhvr>
                                      <p:tavLst>
                                        <p:tav tm="0">
                                          <p:val>
                                            <p:strVal val="#ppt_h"/>
                                          </p:val>
                                        </p:tav>
                                        <p:tav tm="100000">
                                          <p:val>
                                            <p:strVal val="#ppt_h"/>
                                          </p:val>
                                        </p:tav>
                                      </p:tavLst>
                                    </p:anim>
                                  </p:childTnLst>
                                </p:cTn>
                              </p:par>
                              <p:par>
                                <p:cTn id="421" presetID="19" presetClass="entr" presetSubtype="10" fill="hold" grpId="0" nodeType="withEffect">
                                  <p:stCondLst>
                                    <p:cond delay="0"/>
                                  </p:stCondLst>
                                  <p:childTnLst>
                                    <p:set>
                                      <p:cBhvr>
                                        <p:cTn id="422" dur="1" fill="hold">
                                          <p:stCondLst>
                                            <p:cond delay="0"/>
                                          </p:stCondLst>
                                        </p:cTn>
                                        <p:tgtEl>
                                          <p:spTgt spid="156"/>
                                        </p:tgtEl>
                                        <p:attrNameLst>
                                          <p:attrName>style.visibility</p:attrName>
                                        </p:attrNameLst>
                                      </p:cBhvr>
                                      <p:to>
                                        <p:strVal val="visible"/>
                                      </p:to>
                                    </p:set>
                                    <p:anim calcmode="lin" valueType="num">
                                      <p:cBhvr>
                                        <p:cTn id="423" dur="500" fill="hold"/>
                                        <p:tgtEl>
                                          <p:spTgt spid="156"/>
                                        </p:tgtEl>
                                        <p:attrNameLst>
                                          <p:attrName>ppt_w</p:attrName>
                                        </p:attrNameLst>
                                      </p:cBhvr>
                                      <p:tavLst>
                                        <p:tav tm="0" fmla="#ppt_w*sin(2.5*pi*$)">
                                          <p:val>
                                            <p:fltVal val="0"/>
                                          </p:val>
                                        </p:tav>
                                        <p:tav tm="100000">
                                          <p:val>
                                            <p:fltVal val="1"/>
                                          </p:val>
                                        </p:tav>
                                      </p:tavLst>
                                    </p:anim>
                                    <p:anim calcmode="lin" valueType="num">
                                      <p:cBhvr>
                                        <p:cTn id="424" dur="500" fill="hold"/>
                                        <p:tgtEl>
                                          <p:spTgt spid="156"/>
                                        </p:tgtEl>
                                        <p:attrNameLst>
                                          <p:attrName>ppt_h</p:attrName>
                                        </p:attrNameLst>
                                      </p:cBhvr>
                                      <p:tavLst>
                                        <p:tav tm="0">
                                          <p:val>
                                            <p:strVal val="#ppt_h"/>
                                          </p:val>
                                        </p:tav>
                                        <p:tav tm="100000">
                                          <p:val>
                                            <p:strVal val="#ppt_h"/>
                                          </p:val>
                                        </p:tav>
                                      </p:tavLst>
                                    </p:anim>
                                  </p:childTnLst>
                                </p:cTn>
                              </p:par>
                              <p:par>
                                <p:cTn id="425" presetID="19" presetClass="entr" presetSubtype="10" fill="hold" grpId="0" nodeType="withEffect">
                                  <p:stCondLst>
                                    <p:cond delay="0"/>
                                  </p:stCondLst>
                                  <p:childTnLst>
                                    <p:set>
                                      <p:cBhvr>
                                        <p:cTn id="426" dur="1" fill="hold">
                                          <p:stCondLst>
                                            <p:cond delay="0"/>
                                          </p:stCondLst>
                                        </p:cTn>
                                        <p:tgtEl>
                                          <p:spTgt spid="157"/>
                                        </p:tgtEl>
                                        <p:attrNameLst>
                                          <p:attrName>style.visibility</p:attrName>
                                        </p:attrNameLst>
                                      </p:cBhvr>
                                      <p:to>
                                        <p:strVal val="visible"/>
                                      </p:to>
                                    </p:set>
                                    <p:anim calcmode="lin" valueType="num">
                                      <p:cBhvr>
                                        <p:cTn id="427" dur="500" fill="hold"/>
                                        <p:tgtEl>
                                          <p:spTgt spid="157"/>
                                        </p:tgtEl>
                                        <p:attrNameLst>
                                          <p:attrName>ppt_w</p:attrName>
                                        </p:attrNameLst>
                                      </p:cBhvr>
                                      <p:tavLst>
                                        <p:tav tm="0" fmla="#ppt_w*sin(2.5*pi*$)">
                                          <p:val>
                                            <p:fltVal val="0"/>
                                          </p:val>
                                        </p:tav>
                                        <p:tav tm="100000">
                                          <p:val>
                                            <p:fltVal val="1"/>
                                          </p:val>
                                        </p:tav>
                                      </p:tavLst>
                                    </p:anim>
                                    <p:anim calcmode="lin" valueType="num">
                                      <p:cBhvr>
                                        <p:cTn id="428" dur="500" fill="hold"/>
                                        <p:tgtEl>
                                          <p:spTgt spid="157"/>
                                        </p:tgtEl>
                                        <p:attrNameLst>
                                          <p:attrName>ppt_h</p:attrName>
                                        </p:attrNameLst>
                                      </p:cBhvr>
                                      <p:tavLst>
                                        <p:tav tm="0">
                                          <p:val>
                                            <p:strVal val="#ppt_h"/>
                                          </p:val>
                                        </p:tav>
                                        <p:tav tm="100000">
                                          <p:val>
                                            <p:strVal val="#ppt_h"/>
                                          </p:val>
                                        </p:tav>
                                      </p:tavLst>
                                    </p:anim>
                                  </p:childTnLst>
                                </p:cTn>
                              </p:par>
                              <p:par>
                                <p:cTn id="429" presetID="19" presetClass="entr" presetSubtype="10" fill="hold" grpId="0" nodeType="withEffect">
                                  <p:stCondLst>
                                    <p:cond delay="0"/>
                                  </p:stCondLst>
                                  <p:childTnLst>
                                    <p:set>
                                      <p:cBhvr>
                                        <p:cTn id="430" dur="1" fill="hold">
                                          <p:stCondLst>
                                            <p:cond delay="0"/>
                                          </p:stCondLst>
                                        </p:cTn>
                                        <p:tgtEl>
                                          <p:spTgt spid="160"/>
                                        </p:tgtEl>
                                        <p:attrNameLst>
                                          <p:attrName>style.visibility</p:attrName>
                                        </p:attrNameLst>
                                      </p:cBhvr>
                                      <p:to>
                                        <p:strVal val="visible"/>
                                      </p:to>
                                    </p:set>
                                    <p:anim calcmode="lin" valueType="num">
                                      <p:cBhvr>
                                        <p:cTn id="431" dur="500" fill="hold"/>
                                        <p:tgtEl>
                                          <p:spTgt spid="160"/>
                                        </p:tgtEl>
                                        <p:attrNameLst>
                                          <p:attrName>ppt_w</p:attrName>
                                        </p:attrNameLst>
                                      </p:cBhvr>
                                      <p:tavLst>
                                        <p:tav tm="0" fmla="#ppt_w*sin(2.5*pi*$)">
                                          <p:val>
                                            <p:fltVal val="0"/>
                                          </p:val>
                                        </p:tav>
                                        <p:tav tm="100000">
                                          <p:val>
                                            <p:fltVal val="1"/>
                                          </p:val>
                                        </p:tav>
                                      </p:tavLst>
                                    </p:anim>
                                    <p:anim calcmode="lin" valueType="num">
                                      <p:cBhvr>
                                        <p:cTn id="432" dur="500" fill="hold"/>
                                        <p:tgtEl>
                                          <p:spTgt spid="160"/>
                                        </p:tgtEl>
                                        <p:attrNameLst>
                                          <p:attrName>ppt_h</p:attrName>
                                        </p:attrNameLst>
                                      </p:cBhvr>
                                      <p:tavLst>
                                        <p:tav tm="0">
                                          <p:val>
                                            <p:strVal val="#ppt_h"/>
                                          </p:val>
                                        </p:tav>
                                        <p:tav tm="100000">
                                          <p:val>
                                            <p:strVal val="#ppt_h"/>
                                          </p:val>
                                        </p:tav>
                                      </p:tavLst>
                                    </p:anim>
                                  </p:childTnLst>
                                </p:cTn>
                              </p:par>
                              <p:par>
                                <p:cTn id="433" presetID="19" presetClass="entr" presetSubtype="10" fill="hold" grpId="0" nodeType="withEffect">
                                  <p:stCondLst>
                                    <p:cond delay="0"/>
                                  </p:stCondLst>
                                  <p:childTnLst>
                                    <p:set>
                                      <p:cBhvr>
                                        <p:cTn id="434" dur="1" fill="hold">
                                          <p:stCondLst>
                                            <p:cond delay="0"/>
                                          </p:stCondLst>
                                        </p:cTn>
                                        <p:tgtEl>
                                          <p:spTgt spid="161"/>
                                        </p:tgtEl>
                                        <p:attrNameLst>
                                          <p:attrName>style.visibility</p:attrName>
                                        </p:attrNameLst>
                                      </p:cBhvr>
                                      <p:to>
                                        <p:strVal val="visible"/>
                                      </p:to>
                                    </p:set>
                                    <p:anim calcmode="lin" valueType="num">
                                      <p:cBhvr>
                                        <p:cTn id="435" dur="500" fill="hold"/>
                                        <p:tgtEl>
                                          <p:spTgt spid="161"/>
                                        </p:tgtEl>
                                        <p:attrNameLst>
                                          <p:attrName>ppt_w</p:attrName>
                                        </p:attrNameLst>
                                      </p:cBhvr>
                                      <p:tavLst>
                                        <p:tav tm="0" fmla="#ppt_w*sin(2.5*pi*$)">
                                          <p:val>
                                            <p:fltVal val="0"/>
                                          </p:val>
                                        </p:tav>
                                        <p:tav tm="100000">
                                          <p:val>
                                            <p:fltVal val="1"/>
                                          </p:val>
                                        </p:tav>
                                      </p:tavLst>
                                    </p:anim>
                                    <p:anim calcmode="lin" valueType="num">
                                      <p:cBhvr>
                                        <p:cTn id="436" dur="500" fill="hold"/>
                                        <p:tgtEl>
                                          <p:spTgt spid="161"/>
                                        </p:tgtEl>
                                        <p:attrNameLst>
                                          <p:attrName>ppt_h</p:attrName>
                                        </p:attrNameLst>
                                      </p:cBhvr>
                                      <p:tavLst>
                                        <p:tav tm="0">
                                          <p:val>
                                            <p:strVal val="#ppt_h"/>
                                          </p:val>
                                        </p:tav>
                                        <p:tav tm="100000">
                                          <p:val>
                                            <p:strVal val="#ppt_h"/>
                                          </p:val>
                                        </p:tav>
                                      </p:tavLst>
                                    </p:anim>
                                  </p:childTnLst>
                                </p:cTn>
                              </p:par>
                              <p:par>
                                <p:cTn id="437" presetID="19" presetClass="entr" presetSubtype="10" fill="hold" grpId="0" nodeType="withEffect">
                                  <p:stCondLst>
                                    <p:cond delay="0"/>
                                  </p:stCondLst>
                                  <p:childTnLst>
                                    <p:set>
                                      <p:cBhvr>
                                        <p:cTn id="438" dur="1" fill="hold">
                                          <p:stCondLst>
                                            <p:cond delay="0"/>
                                          </p:stCondLst>
                                        </p:cTn>
                                        <p:tgtEl>
                                          <p:spTgt spid="162"/>
                                        </p:tgtEl>
                                        <p:attrNameLst>
                                          <p:attrName>style.visibility</p:attrName>
                                        </p:attrNameLst>
                                      </p:cBhvr>
                                      <p:to>
                                        <p:strVal val="visible"/>
                                      </p:to>
                                    </p:set>
                                    <p:anim calcmode="lin" valueType="num">
                                      <p:cBhvr>
                                        <p:cTn id="439" dur="500" fill="hold"/>
                                        <p:tgtEl>
                                          <p:spTgt spid="162"/>
                                        </p:tgtEl>
                                        <p:attrNameLst>
                                          <p:attrName>ppt_w</p:attrName>
                                        </p:attrNameLst>
                                      </p:cBhvr>
                                      <p:tavLst>
                                        <p:tav tm="0" fmla="#ppt_w*sin(2.5*pi*$)">
                                          <p:val>
                                            <p:fltVal val="0"/>
                                          </p:val>
                                        </p:tav>
                                        <p:tav tm="100000">
                                          <p:val>
                                            <p:fltVal val="1"/>
                                          </p:val>
                                        </p:tav>
                                      </p:tavLst>
                                    </p:anim>
                                    <p:anim calcmode="lin" valueType="num">
                                      <p:cBhvr>
                                        <p:cTn id="440" dur="500" fill="hold"/>
                                        <p:tgtEl>
                                          <p:spTgt spid="162"/>
                                        </p:tgtEl>
                                        <p:attrNameLst>
                                          <p:attrName>ppt_h</p:attrName>
                                        </p:attrNameLst>
                                      </p:cBhvr>
                                      <p:tavLst>
                                        <p:tav tm="0">
                                          <p:val>
                                            <p:strVal val="#ppt_h"/>
                                          </p:val>
                                        </p:tav>
                                        <p:tav tm="100000">
                                          <p:val>
                                            <p:strVal val="#ppt_h"/>
                                          </p:val>
                                        </p:tav>
                                      </p:tavLst>
                                    </p:anim>
                                  </p:childTnLst>
                                </p:cTn>
                              </p:par>
                              <p:par>
                                <p:cTn id="441" presetID="19" presetClass="entr" presetSubtype="10" fill="hold" grpId="0" nodeType="withEffect">
                                  <p:stCondLst>
                                    <p:cond delay="0"/>
                                  </p:stCondLst>
                                  <p:childTnLst>
                                    <p:set>
                                      <p:cBhvr>
                                        <p:cTn id="442" dur="1" fill="hold">
                                          <p:stCondLst>
                                            <p:cond delay="0"/>
                                          </p:stCondLst>
                                        </p:cTn>
                                        <p:tgtEl>
                                          <p:spTgt spid="164"/>
                                        </p:tgtEl>
                                        <p:attrNameLst>
                                          <p:attrName>style.visibility</p:attrName>
                                        </p:attrNameLst>
                                      </p:cBhvr>
                                      <p:to>
                                        <p:strVal val="visible"/>
                                      </p:to>
                                    </p:set>
                                    <p:anim calcmode="lin" valueType="num">
                                      <p:cBhvr>
                                        <p:cTn id="443" dur="500" fill="hold"/>
                                        <p:tgtEl>
                                          <p:spTgt spid="164"/>
                                        </p:tgtEl>
                                        <p:attrNameLst>
                                          <p:attrName>ppt_w</p:attrName>
                                        </p:attrNameLst>
                                      </p:cBhvr>
                                      <p:tavLst>
                                        <p:tav tm="0" fmla="#ppt_w*sin(2.5*pi*$)">
                                          <p:val>
                                            <p:fltVal val="0"/>
                                          </p:val>
                                        </p:tav>
                                        <p:tav tm="100000">
                                          <p:val>
                                            <p:fltVal val="1"/>
                                          </p:val>
                                        </p:tav>
                                      </p:tavLst>
                                    </p:anim>
                                    <p:anim calcmode="lin" valueType="num">
                                      <p:cBhvr>
                                        <p:cTn id="444" dur="500" fill="hold"/>
                                        <p:tgtEl>
                                          <p:spTgt spid="164"/>
                                        </p:tgtEl>
                                        <p:attrNameLst>
                                          <p:attrName>ppt_h</p:attrName>
                                        </p:attrNameLst>
                                      </p:cBhvr>
                                      <p:tavLst>
                                        <p:tav tm="0">
                                          <p:val>
                                            <p:strVal val="#ppt_h"/>
                                          </p:val>
                                        </p:tav>
                                        <p:tav tm="100000">
                                          <p:val>
                                            <p:strVal val="#ppt_h"/>
                                          </p:val>
                                        </p:tav>
                                      </p:tavLst>
                                    </p:anim>
                                  </p:childTnLst>
                                </p:cTn>
                              </p:par>
                              <p:par>
                                <p:cTn id="445" presetID="19" presetClass="entr" presetSubtype="10" fill="hold" grpId="0" nodeType="withEffect">
                                  <p:stCondLst>
                                    <p:cond delay="0"/>
                                  </p:stCondLst>
                                  <p:childTnLst>
                                    <p:set>
                                      <p:cBhvr>
                                        <p:cTn id="446" dur="1" fill="hold">
                                          <p:stCondLst>
                                            <p:cond delay="0"/>
                                          </p:stCondLst>
                                        </p:cTn>
                                        <p:tgtEl>
                                          <p:spTgt spid="165"/>
                                        </p:tgtEl>
                                        <p:attrNameLst>
                                          <p:attrName>style.visibility</p:attrName>
                                        </p:attrNameLst>
                                      </p:cBhvr>
                                      <p:to>
                                        <p:strVal val="visible"/>
                                      </p:to>
                                    </p:set>
                                    <p:anim calcmode="lin" valueType="num">
                                      <p:cBhvr>
                                        <p:cTn id="447" dur="500" fill="hold"/>
                                        <p:tgtEl>
                                          <p:spTgt spid="165"/>
                                        </p:tgtEl>
                                        <p:attrNameLst>
                                          <p:attrName>ppt_w</p:attrName>
                                        </p:attrNameLst>
                                      </p:cBhvr>
                                      <p:tavLst>
                                        <p:tav tm="0" fmla="#ppt_w*sin(2.5*pi*$)">
                                          <p:val>
                                            <p:fltVal val="0"/>
                                          </p:val>
                                        </p:tav>
                                        <p:tav tm="100000">
                                          <p:val>
                                            <p:fltVal val="1"/>
                                          </p:val>
                                        </p:tav>
                                      </p:tavLst>
                                    </p:anim>
                                    <p:anim calcmode="lin" valueType="num">
                                      <p:cBhvr>
                                        <p:cTn id="448" dur="500" fill="hold"/>
                                        <p:tgtEl>
                                          <p:spTgt spid="165"/>
                                        </p:tgtEl>
                                        <p:attrNameLst>
                                          <p:attrName>ppt_h</p:attrName>
                                        </p:attrNameLst>
                                      </p:cBhvr>
                                      <p:tavLst>
                                        <p:tav tm="0">
                                          <p:val>
                                            <p:strVal val="#ppt_h"/>
                                          </p:val>
                                        </p:tav>
                                        <p:tav tm="100000">
                                          <p:val>
                                            <p:strVal val="#ppt_h"/>
                                          </p:val>
                                        </p:tav>
                                      </p:tavLst>
                                    </p:anim>
                                  </p:childTnLst>
                                </p:cTn>
                              </p:par>
                              <p:par>
                                <p:cTn id="449" presetID="19" presetClass="entr" presetSubtype="10" fill="hold" grpId="0" nodeType="withEffect">
                                  <p:stCondLst>
                                    <p:cond delay="0"/>
                                  </p:stCondLst>
                                  <p:childTnLst>
                                    <p:set>
                                      <p:cBhvr>
                                        <p:cTn id="450" dur="1" fill="hold">
                                          <p:stCondLst>
                                            <p:cond delay="0"/>
                                          </p:stCondLst>
                                        </p:cTn>
                                        <p:tgtEl>
                                          <p:spTgt spid="166"/>
                                        </p:tgtEl>
                                        <p:attrNameLst>
                                          <p:attrName>style.visibility</p:attrName>
                                        </p:attrNameLst>
                                      </p:cBhvr>
                                      <p:to>
                                        <p:strVal val="visible"/>
                                      </p:to>
                                    </p:set>
                                    <p:anim calcmode="lin" valueType="num">
                                      <p:cBhvr>
                                        <p:cTn id="451" dur="500" fill="hold"/>
                                        <p:tgtEl>
                                          <p:spTgt spid="166"/>
                                        </p:tgtEl>
                                        <p:attrNameLst>
                                          <p:attrName>ppt_w</p:attrName>
                                        </p:attrNameLst>
                                      </p:cBhvr>
                                      <p:tavLst>
                                        <p:tav tm="0" fmla="#ppt_w*sin(2.5*pi*$)">
                                          <p:val>
                                            <p:fltVal val="0"/>
                                          </p:val>
                                        </p:tav>
                                        <p:tav tm="100000">
                                          <p:val>
                                            <p:fltVal val="1"/>
                                          </p:val>
                                        </p:tav>
                                      </p:tavLst>
                                    </p:anim>
                                    <p:anim calcmode="lin" valueType="num">
                                      <p:cBhvr>
                                        <p:cTn id="452" dur="500" fill="hold"/>
                                        <p:tgtEl>
                                          <p:spTgt spid="166"/>
                                        </p:tgtEl>
                                        <p:attrNameLst>
                                          <p:attrName>ppt_h</p:attrName>
                                        </p:attrNameLst>
                                      </p:cBhvr>
                                      <p:tavLst>
                                        <p:tav tm="0">
                                          <p:val>
                                            <p:strVal val="#ppt_h"/>
                                          </p:val>
                                        </p:tav>
                                        <p:tav tm="100000">
                                          <p:val>
                                            <p:strVal val="#ppt_h"/>
                                          </p:val>
                                        </p:tav>
                                      </p:tavLst>
                                    </p:anim>
                                  </p:childTnLst>
                                </p:cTn>
                              </p:par>
                              <p:par>
                                <p:cTn id="453" presetID="19" presetClass="entr" presetSubtype="10" fill="hold" grpId="0" nodeType="withEffect">
                                  <p:stCondLst>
                                    <p:cond delay="0"/>
                                  </p:stCondLst>
                                  <p:childTnLst>
                                    <p:set>
                                      <p:cBhvr>
                                        <p:cTn id="454" dur="1" fill="hold">
                                          <p:stCondLst>
                                            <p:cond delay="0"/>
                                          </p:stCondLst>
                                        </p:cTn>
                                        <p:tgtEl>
                                          <p:spTgt spid="167"/>
                                        </p:tgtEl>
                                        <p:attrNameLst>
                                          <p:attrName>style.visibility</p:attrName>
                                        </p:attrNameLst>
                                      </p:cBhvr>
                                      <p:to>
                                        <p:strVal val="visible"/>
                                      </p:to>
                                    </p:set>
                                    <p:anim calcmode="lin" valueType="num">
                                      <p:cBhvr>
                                        <p:cTn id="455" dur="500" fill="hold"/>
                                        <p:tgtEl>
                                          <p:spTgt spid="167"/>
                                        </p:tgtEl>
                                        <p:attrNameLst>
                                          <p:attrName>ppt_w</p:attrName>
                                        </p:attrNameLst>
                                      </p:cBhvr>
                                      <p:tavLst>
                                        <p:tav tm="0" fmla="#ppt_w*sin(2.5*pi*$)">
                                          <p:val>
                                            <p:fltVal val="0"/>
                                          </p:val>
                                        </p:tav>
                                        <p:tav tm="100000">
                                          <p:val>
                                            <p:fltVal val="1"/>
                                          </p:val>
                                        </p:tav>
                                      </p:tavLst>
                                    </p:anim>
                                    <p:anim calcmode="lin" valueType="num">
                                      <p:cBhvr>
                                        <p:cTn id="456" dur="500" fill="hold"/>
                                        <p:tgtEl>
                                          <p:spTgt spid="167"/>
                                        </p:tgtEl>
                                        <p:attrNameLst>
                                          <p:attrName>ppt_h</p:attrName>
                                        </p:attrNameLst>
                                      </p:cBhvr>
                                      <p:tavLst>
                                        <p:tav tm="0">
                                          <p:val>
                                            <p:strVal val="#ppt_h"/>
                                          </p:val>
                                        </p:tav>
                                        <p:tav tm="100000">
                                          <p:val>
                                            <p:strVal val="#ppt_h"/>
                                          </p:val>
                                        </p:tav>
                                      </p:tavLst>
                                    </p:anim>
                                  </p:childTnLst>
                                </p:cTn>
                              </p:par>
                              <p:par>
                                <p:cTn id="457" presetID="19" presetClass="entr" presetSubtype="10" fill="hold" grpId="0" nodeType="withEffect">
                                  <p:stCondLst>
                                    <p:cond delay="0"/>
                                  </p:stCondLst>
                                  <p:childTnLst>
                                    <p:set>
                                      <p:cBhvr>
                                        <p:cTn id="458" dur="1" fill="hold">
                                          <p:stCondLst>
                                            <p:cond delay="0"/>
                                          </p:stCondLst>
                                        </p:cTn>
                                        <p:tgtEl>
                                          <p:spTgt spid="168"/>
                                        </p:tgtEl>
                                        <p:attrNameLst>
                                          <p:attrName>style.visibility</p:attrName>
                                        </p:attrNameLst>
                                      </p:cBhvr>
                                      <p:to>
                                        <p:strVal val="visible"/>
                                      </p:to>
                                    </p:set>
                                    <p:anim calcmode="lin" valueType="num">
                                      <p:cBhvr>
                                        <p:cTn id="459" dur="500" fill="hold"/>
                                        <p:tgtEl>
                                          <p:spTgt spid="168"/>
                                        </p:tgtEl>
                                        <p:attrNameLst>
                                          <p:attrName>ppt_w</p:attrName>
                                        </p:attrNameLst>
                                      </p:cBhvr>
                                      <p:tavLst>
                                        <p:tav tm="0" fmla="#ppt_w*sin(2.5*pi*$)">
                                          <p:val>
                                            <p:fltVal val="0"/>
                                          </p:val>
                                        </p:tav>
                                        <p:tav tm="100000">
                                          <p:val>
                                            <p:fltVal val="1"/>
                                          </p:val>
                                        </p:tav>
                                      </p:tavLst>
                                    </p:anim>
                                    <p:anim calcmode="lin" valueType="num">
                                      <p:cBhvr>
                                        <p:cTn id="460" dur="500" fill="hold"/>
                                        <p:tgtEl>
                                          <p:spTgt spid="168"/>
                                        </p:tgtEl>
                                        <p:attrNameLst>
                                          <p:attrName>ppt_h</p:attrName>
                                        </p:attrNameLst>
                                      </p:cBhvr>
                                      <p:tavLst>
                                        <p:tav tm="0">
                                          <p:val>
                                            <p:strVal val="#ppt_h"/>
                                          </p:val>
                                        </p:tav>
                                        <p:tav tm="100000">
                                          <p:val>
                                            <p:strVal val="#ppt_h"/>
                                          </p:val>
                                        </p:tav>
                                      </p:tavLst>
                                    </p:anim>
                                  </p:childTnLst>
                                </p:cTn>
                              </p:par>
                              <p:par>
                                <p:cTn id="461" presetID="19" presetClass="entr" presetSubtype="10" fill="hold" grpId="0" nodeType="withEffect">
                                  <p:stCondLst>
                                    <p:cond delay="0"/>
                                  </p:stCondLst>
                                  <p:childTnLst>
                                    <p:set>
                                      <p:cBhvr>
                                        <p:cTn id="462" dur="1" fill="hold">
                                          <p:stCondLst>
                                            <p:cond delay="0"/>
                                          </p:stCondLst>
                                        </p:cTn>
                                        <p:tgtEl>
                                          <p:spTgt spid="169"/>
                                        </p:tgtEl>
                                        <p:attrNameLst>
                                          <p:attrName>style.visibility</p:attrName>
                                        </p:attrNameLst>
                                      </p:cBhvr>
                                      <p:to>
                                        <p:strVal val="visible"/>
                                      </p:to>
                                    </p:set>
                                    <p:anim calcmode="lin" valueType="num">
                                      <p:cBhvr>
                                        <p:cTn id="463" dur="500" fill="hold"/>
                                        <p:tgtEl>
                                          <p:spTgt spid="169"/>
                                        </p:tgtEl>
                                        <p:attrNameLst>
                                          <p:attrName>ppt_w</p:attrName>
                                        </p:attrNameLst>
                                      </p:cBhvr>
                                      <p:tavLst>
                                        <p:tav tm="0" fmla="#ppt_w*sin(2.5*pi*$)">
                                          <p:val>
                                            <p:fltVal val="0"/>
                                          </p:val>
                                        </p:tav>
                                        <p:tav tm="100000">
                                          <p:val>
                                            <p:fltVal val="1"/>
                                          </p:val>
                                        </p:tav>
                                      </p:tavLst>
                                    </p:anim>
                                    <p:anim calcmode="lin" valueType="num">
                                      <p:cBhvr>
                                        <p:cTn id="464" dur="500" fill="hold"/>
                                        <p:tgtEl>
                                          <p:spTgt spid="169"/>
                                        </p:tgtEl>
                                        <p:attrNameLst>
                                          <p:attrName>ppt_h</p:attrName>
                                        </p:attrNameLst>
                                      </p:cBhvr>
                                      <p:tavLst>
                                        <p:tav tm="0">
                                          <p:val>
                                            <p:strVal val="#ppt_h"/>
                                          </p:val>
                                        </p:tav>
                                        <p:tav tm="100000">
                                          <p:val>
                                            <p:strVal val="#ppt_h"/>
                                          </p:val>
                                        </p:tav>
                                      </p:tavLst>
                                    </p:anim>
                                  </p:childTnLst>
                                </p:cTn>
                              </p:par>
                            </p:childTnLst>
                          </p:cTn>
                        </p:par>
                      </p:childTnLst>
                    </p:cTn>
                  </p:par>
                  <p:par>
                    <p:cTn id="465" fill="hold">
                      <p:stCondLst>
                        <p:cond delay="indefinite"/>
                      </p:stCondLst>
                      <p:childTnLst>
                        <p:par>
                          <p:cTn id="466" fill="hold">
                            <p:stCondLst>
                              <p:cond delay="0"/>
                            </p:stCondLst>
                            <p:childTnLst>
                              <p:par>
                                <p:cTn id="467" presetID="1" presetClass="entr" presetSubtype="0" fill="hold" grpId="1" nodeType="clickEffect">
                                  <p:stCondLst>
                                    <p:cond delay="0"/>
                                  </p:stCondLst>
                                  <p:childTnLst>
                                    <p:set>
                                      <p:cBhvr>
                                        <p:cTn id="468"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51" grpId="0"/>
      <p:bldP spid="52" grpId="0"/>
      <p:bldP spid="53" grpId="0"/>
      <p:bldP spid="54" grpId="0"/>
      <p:bldP spid="55" grpId="0"/>
      <p:bldP spid="56" grpId="0"/>
      <p:bldP spid="57" grpId="0"/>
      <p:bldP spid="107"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8" grpId="0"/>
      <p:bldP spid="139" grpId="0"/>
      <p:bldP spid="141" grpId="0"/>
      <p:bldP spid="142" grpId="0"/>
      <p:bldP spid="143" grpId="0"/>
      <p:bldP spid="144" grpId="0"/>
      <p:bldP spid="146" grpId="0"/>
      <p:bldP spid="147" grpId="0"/>
      <p:bldP spid="62" grpId="0"/>
      <p:bldP spid="63" grpId="0"/>
      <p:bldP spid="64" grpId="0"/>
      <p:bldP spid="65" grpId="0"/>
      <p:bldP spid="66" grpId="0"/>
      <p:bldP spid="67" grpId="0"/>
      <p:bldP spid="68"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3" grpId="0"/>
      <p:bldP spid="104" grpId="0"/>
      <p:bldP spid="106" grpId="0"/>
      <p:bldP spid="108" grpId="0"/>
      <p:bldP spid="136" grpId="0"/>
      <p:bldP spid="137" grpId="0"/>
      <p:bldP spid="140" grpId="0"/>
      <p:bldP spid="145" grpId="0"/>
      <p:bldP spid="148" grpId="0"/>
      <p:bldP spid="149" grpId="0"/>
      <p:bldP spid="152" grpId="0"/>
      <p:bldP spid="154" grpId="0"/>
      <p:bldP spid="155" grpId="0"/>
      <p:bldP spid="156" grpId="0"/>
      <p:bldP spid="157" grpId="0"/>
      <p:bldP spid="160" grpId="0"/>
      <p:bldP spid="161" grpId="0"/>
      <p:bldP spid="162" grpId="0"/>
      <p:bldP spid="164" grpId="0"/>
      <p:bldP spid="165" grpId="0"/>
      <p:bldP spid="166" grpId="0"/>
      <p:bldP spid="167" grpId="0"/>
      <p:bldP spid="168" grpId="0"/>
      <p:bldP spid="169" grpId="0"/>
      <p:bldP spid="170"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Task</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27</a:t>
            </a:fld>
            <a:endParaRPr lang="en-US" dirty="0"/>
          </a:p>
        </p:txBody>
      </p:sp>
      <p:sp>
        <p:nvSpPr>
          <p:cNvPr id="27" name="Right Arrow 26"/>
          <p:cNvSpPr/>
          <p:nvPr/>
        </p:nvSpPr>
        <p:spPr>
          <a:xfrm>
            <a:off x="3425195" y="3750655"/>
            <a:ext cx="770673" cy="197479"/>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3425194" y="4890651"/>
            <a:ext cx="770673" cy="221541"/>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3425195" y="2515241"/>
            <a:ext cx="770673" cy="197479"/>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a:off x="3425194" y="6054709"/>
            <a:ext cx="770673" cy="221541"/>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4" name="Table 43"/>
          <p:cNvGraphicFramePr>
            <a:graphicFrameLocks noGrp="1"/>
          </p:cNvGraphicFramePr>
          <p:nvPr>
            <p:extLst/>
          </p:nvPr>
        </p:nvGraphicFramePr>
        <p:xfrm>
          <a:off x="4403556" y="1778642"/>
          <a:ext cx="4572000" cy="37084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70840">
                <a:tc>
                  <a:txBody>
                    <a:bodyPr/>
                    <a:lstStyle/>
                    <a:p>
                      <a:r>
                        <a:rPr lang="en-US" dirty="0" err="1" smtClean="0"/>
                        <a:t>nsubj</a:t>
                      </a:r>
                      <a:endParaRPr lang="en-US" dirty="0"/>
                    </a:p>
                  </a:txBody>
                  <a:tcPr/>
                </a:tc>
                <a:tc>
                  <a:txBody>
                    <a:bodyPr/>
                    <a:lstStyle/>
                    <a:p>
                      <a:r>
                        <a:rPr lang="en-US" dirty="0" err="1" smtClean="0"/>
                        <a:t>dobj</a:t>
                      </a:r>
                      <a:endParaRPr lang="en-US" dirty="0"/>
                    </a:p>
                  </a:txBody>
                  <a:tcPr/>
                </a:tc>
                <a:tc>
                  <a:txBody>
                    <a:bodyPr/>
                    <a:lstStyle/>
                    <a:p>
                      <a:r>
                        <a:rPr lang="en-US" dirty="0" smtClean="0"/>
                        <a:t>case</a:t>
                      </a:r>
                      <a:endParaRPr lang="en-US" dirty="0"/>
                    </a:p>
                  </a:txBody>
                  <a:tcPr/>
                </a:tc>
                <a:tc>
                  <a:txBody>
                    <a:bodyPr/>
                    <a:lstStyle/>
                    <a:p>
                      <a:r>
                        <a:rPr lang="en-US" dirty="0" err="1" smtClean="0"/>
                        <a:t>amod</a:t>
                      </a:r>
                      <a:endParaRPr lang="en-US" dirty="0"/>
                    </a:p>
                  </a:txBody>
                  <a:tcPr/>
                </a:tc>
                <a:tc>
                  <a:txBody>
                    <a:bodyPr/>
                    <a:lstStyle/>
                    <a:p>
                      <a:r>
                        <a:rPr lang="mr-IN" dirty="0" smtClean="0"/>
                        <a:t>…</a:t>
                      </a:r>
                      <a:endParaRPr lang="en-US" dirty="0"/>
                    </a:p>
                  </a:txBody>
                  <a:tcPr/>
                </a:tc>
              </a:tr>
            </a:tbl>
          </a:graphicData>
        </a:graphic>
      </p:graphicFrame>
      <p:sp>
        <p:nvSpPr>
          <p:cNvPr id="28" name="Document 27"/>
          <p:cNvSpPr/>
          <p:nvPr/>
        </p:nvSpPr>
        <p:spPr>
          <a:xfrm>
            <a:off x="611589" y="2263831"/>
            <a:ext cx="2606344" cy="80530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en-US" sz="1200" dirty="0"/>
              <a:t>Papa ate with the </a:t>
            </a:r>
            <a:r>
              <a:rPr lang="en-US" sz="1200" dirty="0" smtClean="0"/>
              <a:t>caviar </a:t>
            </a:r>
            <a:r>
              <a:rPr lang="en-US" sz="1200" dirty="0"/>
              <a:t>a spoon .</a:t>
            </a:r>
            <a:endParaRPr lang="en-US" sz="1200" dirty="0">
              <a:solidFill>
                <a:srgbClr val="FFC000"/>
              </a:solidFill>
            </a:endParaRPr>
          </a:p>
          <a:p>
            <a:pPr marL="171450" indent="-171450">
              <a:buFont typeface="Arial" charset="0"/>
              <a:buChar char="•"/>
            </a:pPr>
            <a:endParaRPr lang="en-US" sz="1200" dirty="0"/>
          </a:p>
          <a:p>
            <a:pPr marL="171450" indent="-171450">
              <a:buFont typeface="Arial" charset="0"/>
              <a:buChar char="•"/>
            </a:pPr>
            <a:r>
              <a:rPr lang="en-US" sz="1200" dirty="0"/>
              <a:t>Mama ate with the caviar a spoon </a:t>
            </a:r>
            <a:r>
              <a:rPr lang="en-US" sz="1200" dirty="0" smtClean="0"/>
              <a:t>.</a:t>
            </a:r>
          </a:p>
          <a:p>
            <a:r>
              <a:rPr lang="mr-IN" sz="1200" dirty="0" smtClean="0"/>
              <a:t>…</a:t>
            </a:r>
            <a:endParaRPr lang="en-US" sz="1200" dirty="0" smtClean="0"/>
          </a:p>
        </p:txBody>
      </p:sp>
      <p:sp>
        <p:nvSpPr>
          <p:cNvPr id="29" name="Document 28"/>
          <p:cNvSpPr/>
          <p:nvPr/>
        </p:nvSpPr>
        <p:spPr>
          <a:xfrm>
            <a:off x="611589" y="3519184"/>
            <a:ext cx="2606344" cy="80530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ja-JP" altLang="en-US" sz="1200" dirty="0"/>
              <a:t>パパはキャビアとスプーンを</a:t>
            </a:r>
            <a:r>
              <a:rPr lang="ja-JP" altLang="en-US" sz="1200" dirty="0" smtClean="0"/>
              <a:t>食。</a:t>
            </a:r>
            <a:endParaRPr lang="en-US" sz="1200" dirty="0">
              <a:solidFill>
                <a:srgbClr val="FFC000"/>
              </a:solidFill>
            </a:endParaRPr>
          </a:p>
          <a:p>
            <a:pPr marL="171450" indent="-171450">
              <a:buFont typeface="Arial" charset="0"/>
              <a:buChar char="•"/>
            </a:pPr>
            <a:endParaRPr lang="en-US" sz="1200" dirty="0"/>
          </a:p>
          <a:p>
            <a:pPr marL="171450" indent="-171450">
              <a:buFont typeface="Arial" charset="0"/>
              <a:buChar char="•"/>
            </a:pPr>
            <a:r>
              <a:rPr lang="ja-JP" altLang="en-US" sz="1200" dirty="0"/>
              <a:t>ママはキャビアとスプーンを</a:t>
            </a:r>
            <a:r>
              <a:rPr lang="ja-JP" altLang="en-US" sz="1200" dirty="0" smtClean="0"/>
              <a:t>食。</a:t>
            </a:r>
            <a:endParaRPr lang="en-US" sz="1200" dirty="0" smtClean="0"/>
          </a:p>
          <a:p>
            <a:r>
              <a:rPr lang="mr-IN" sz="1200" dirty="0" smtClean="0"/>
              <a:t>…</a:t>
            </a:r>
            <a:endParaRPr lang="en-US" sz="1200" dirty="0" smtClean="0"/>
          </a:p>
        </p:txBody>
      </p:sp>
      <p:sp>
        <p:nvSpPr>
          <p:cNvPr id="32" name="Document 31"/>
          <p:cNvSpPr/>
          <p:nvPr/>
        </p:nvSpPr>
        <p:spPr>
          <a:xfrm>
            <a:off x="611589" y="4646704"/>
            <a:ext cx="2606344" cy="80530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hi-in" sz="1200" dirty="0"/>
              <a:t>पापा ने कैवियार के साथ एक </a:t>
            </a:r>
            <a:r>
              <a:rPr lang="hi-in" sz="1200" dirty="0" smtClean="0"/>
              <a:t>चम्मच</a:t>
            </a:r>
            <a:endParaRPr lang="en-US" sz="1200" dirty="0">
              <a:solidFill>
                <a:srgbClr val="FFC000"/>
              </a:solidFill>
            </a:endParaRPr>
          </a:p>
          <a:p>
            <a:pPr marL="171450" indent="-171450">
              <a:buFont typeface="Arial" charset="0"/>
              <a:buChar char="•"/>
            </a:pPr>
            <a:endParaRPr lang="en-US" sz="1200" dirty="0"/>
          </a:p>
          <a:p>
            <a:pPr marL="171450" indent="-171450">
              <a:buFont typeface="Arial" charset="0"/>
              <a:buChar char="•"/>
            </a:pPr>
            <a:r>
              <a:rPr lang="hi-in" sz="1200" dirty="0"/>
              <a:t>माँ कैवियार एक चम्मच के साथ </a:t>
            </a:r>
            <a:r>
              <a:rPr lang="en-US" sz="1200" dirty="0" smtClean="0"/>
              <a:t>       </a:t>
            </a:r>
          </a:p>
          <a:p>
            <a:r>
              <a:rPr lang="mr-IN" sz="1200" dirty="0" smtClean="0"/>
              <a:t>…</a:t>
            </a:r>
            <a:endParaRPr lang="en-US" sz="1200" dirty="0" smtClean="0"/>
          </a:p>
        </p:txBody>
      </p:sp>
      <p:sp>
        <p:nvSpPr>
          <p:cNvPr id="33" name="Document 32"/>
          <p:cNvSpPr/>
          <p:nvPr/>
        </p:nvSpPr>
        <p:spPr>
          <a:xfrm>
            <a:off x="611589" y="5774224"/>
            <a:ext cx="2606344" cy="80530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fr-FR" sz="1200" dirty="0"/>
              <a:t>Papa a mangé au caviar </a:t>
            </a:r>
            <a:r>
              <a:rPr lang="fr-FR" sz="1200" dirty="0" smtClean="0"/>
              <a:t>cuillère</a:t>
            </a:r>
            <a:r>
              <a:rPr lang="fr-FR" sz="1200" dirty="0"/>
              <a:t>.</a:t>
            </a:r>
            <a:endParaRPr lang="en-US" sz="1200" dirty="0">
              <a:solidFill>
                <a:srgbClr val="FFC000"/>
              </a:solidFill>
            </a:endParaRPr>
          </a:p>
          <a:p>
            <a:pPr marL="171450" indent="-171450">
              <a:buFont typeface="Arial" charset="0"/>
              <a:buChar char="•"/>
            </a:pPr>
            <a:endParaRPr lang="en-US" sz="1200" dirty="0"/>
          </a:p>
          <a:p>
            <a:pPr marL="171450" indent="-171450">
              <a:buFont typeface="Arial" charset="0"/>
              <a:buChar char="•"/>
            </a:pPr>
            <a:r>
              <a:rPr lang="fr-FR" sz="1200" dirty="0"/>
              <a:t>Maman a mangé au caviar </a:t>
            </a:r>
            <a:r>
              <a:rPr lang="fr-FR" sz="1200" dirty="0" smtClean="0"/>
              <a:t>cuillère</a:t>
            </a:r>
            <a:r>
              <a:rPr lang="fr-FR" sz="1200" dirty="0"/>
              <a:t>.</a:t>
            </a:r>
            <a:endParaRPr lang="en-US" sz="1200" dirty="0" smtClean="0"/>
          </a:p>
          <a:p>
            <a:r>
              <a:rPr lang="mr-IN" sz="1200" dirty="0" smtClean="0"/>
              <a:t>…</a:t>
            </a:r>
            <a:endParaRPr lang="en-US" sz="1200" dirty="0" smtClean="0"/>
          </a:p>
        </p:txBody>
      </p:sp>
      <p:sp>
        <p:nvSpPr>
          <p:cNvPr id="18" name="TextBox 17"/>
          <p:cNvSpPr txBox="1"/>
          <p:nvPr/>
        </p:nvSpPr>
        <p:spPr>
          <a:xfrm>
            <a:off x="5943772" y="1085176"/>
            <a:ext cx="1676228" cy="584775"/>
          </a:xfrm>
          <a:prstGeom prst="rect">
            <a:avLst/>
          </a:prstGeom>
          <a:noFill/>
        </p:spPr>
        <p:txBody>
          <a:bodyPr wrap="none" rtlCol="0">
            <a:spAutoFit/>
          </a:bodyPr>
          <a:lstStyle/>
          <a:p>
            <a:r>
              <a:rPr lang="en-US" sz="3200" dirty="0" smtClean="0"/>
              <a:t>Typology</a:t>
            </a:r>
            <a:endParaRPr lang="en-US" sz="3200" dirty="0"/>
          </a:p>
        </p:txBody>
      </p:sp>
      <p:graphicFrame>
        <p:nvGraphicFramePr>
          <p:cNvPr id="20" name="Table 19"/>
          <p:cNvGraphicFramePr>
            <a:graphicFrameLocks noGrp="1"/>
          </p:cNvGraphicFramePr>
          <p:nvPr>
            <p:extLst>
              <p:ext uri="{D42A27DB-BD31-4B8C-83A1-F6EECF244321}">
                <p14:modId xmlns:p14="http://schemas.microsoft.com/office/powerpoint/2010/main" val="953554865"/>
              </p:ext>
            </p:extLst>
          </p:nvPr>
        </p:nvGraphicFramePr>
        <p:xfrm>
          <a:off x="4399541" y="2472464"/>
          <a:ext cx="4572000" cy="37084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70840">
                <a:tc>
                  <a:txBody>
                    <a:bodyPr/>
                    <a:lstStyle/>
                    <a:p>
                      <a:r>
                        <a:rPr lang="en-US" dirty="0" smtClean="0"/>
                        <a:t>0.04</a:t>
                      </a:r>
                      <a:endParaRPr lang="en-US" dirty="0"/>
                    </a:p>
                  </a:txBody>
                  <a:tcPr>
                    <a:solidFill>
                      <a:schemeClr val="bg2">
                        <a:lumMod val="40000"/>
                        <a:lumOff val="60000"/>
                      </a:schemeClr>
                    </a:solidFill>
                  </a:tcPr>
                </a:tc>
                <a:tc>
                  <a:txBody>
                    <a:bodyPr/>
                    <a:lstStyle/>
                    <a:p>
                      <a:r>
                        <a:rPr lang="en-US" dirty="0" smtClean="0"/>
                        <a:t>0.96</a:t>
                      </a:r>
                      <a:endParaRPr lang="en-US" dirty="0"/>
                    </a:p>
                  </a:txBody>
                  <a:tcPr>
                    <a:solidFill>
                      <a:schemeClr val="bg2">
                        <a:lumMod val="40000"/>
                        <a:lumOff val="60000"/>
                      </a:schemeClr>
                    </a:solidFill>
                  </a:tcPr>
                </a:tc>
                <a:tc>
                  <a:txBody>
                    <a:bodyPr/>
                    <a:lstStyle/>
                    <a:p>
                      <a:r>
                        <a:rPr lang="en-US" dirty="0" smtClean="0"/>
                        <a:t>0.04</a:t>
                      </a:r>
                      <a:endParaRPr lang="en-US" dirty="0"/>
                    </a:p>
                  </a:txBody>
                  <a:tcPr>
                    <a:solidFill>
                      <a:schemeClr val="bg2">
                        <a:lumMod val="40000"/>
                        <a:lumOff val="60000"/>
                      </a:schemeClr>
                    </a:solidFill>
                  </a:tcPr>
                </a:tc>
                <a:tc>
                  <a:txBody>
                    <a:bodyPr/>
                    <a:lstStyle/>
                    <a:p>
                      <a:r>
                        <a:rPr lang="en-US" dirty="0" smtClean="0"/>
                        <a:t>0.03</a:t>
                      </a:r>
                      <a:endParaRPr lang="en-US" dirty="0"/>
                    </a:p>
                  </a:txBody>
                  <a:tcPr>
                    <a:solidFill>
                      <a:schemeClr val="bg2">
                        <a:lumMod val="40000"/>
                        <a:lumOff val="60000"/>
                      </a:schemeClr>
                    </a:solidFill>
                  </a:tcPr>
                </a:tc>
                <a:tc>
                  <a:txBody>
                    <a:bodyPr/>
                    <a:lstStyle/>
                    <a:p>
                      <a:r>
                        <a:rPr lang="mr-IN" dirty="0" smtClean="0"/>
                        <a:t>…</a:t>
                      </a:r>
                      <a:endParaRPr lang="en-US" dirty="0"/>
                    </a:p>
                  </a:txBody>
                  <a:tcPr>
                    <a:solidFill>
                      <a:schemeClr val="bg2">
                        <a:lumMod val="40000"/>
                        <a:lumOff val="60000"/>
                      </a:schemeClr>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873642141"/>
              </p:ext>
            </p:extLst>
          </p:nvPr>
        </p:nvGraphicFramePr>
        <p:xfrm>
          <a:off x="4399541" y="3645462"/>
          <a:ext cx="4572000" cy="37084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70840">
                <a:tc>
                  <a:txBody>
                    <a:bodyPr/>
                    <a:lstStyle/>
                    <a:p>
                      <a:r>
                        <a:rPr lang="en-US" dirty="0" smtClean="0"/>
                        <a:t>0.0</a:t>
                      </a:r>
                      <a:endParaRPr lang="en-US" dirty="0"/>
                    </a:p>
                  </a:txBody>
                  <a:tcPr>
                    <a:solidFill>
                      <a:schemeClr val="bg2">
                        <a:lumMod val="40000"/>
                        <a:lumOff val="60000"/>
                      </a:schemeClr>
                    </a:solidFill>
                  </a:tcPr>
                </a:tc>
                <a:tc>
                  <a:txBody>
                    <a:bodyPr/>
                    <a:lstStyle/>
                    <a:p>
                      <a:r>
                        <a:rPr lang="en-US" dirty="0" smtClean="0"/>
                        <a:t>0.0</a:t>
                      </a:r>
                      <a:endParaRPr lang="en-US" dirty="0"/>
                    </a:p>
                  </a:txBody>
                  <a:tcPr>
                    <a:solidFill>
                      <a:schemeClr val="bg2">
                        <a:lumMod val="40000"/>
                        <a:lumOff val="60000"/>
                      </a:schemeClr>
                    </a:solidFill>
                  </a:tcPr>
                </a:tc>
                <a:tc>
                  <a:txBody>
                    <a:bodyPr/>
                    <a:lstStyle/>
                    <a:p>
                      <a:r>
                        <a:rPr lang="en-US" dirty="0" smtClean="0"/>
                        <a:t>1.0</a:t>
                      </a:r>
                      <a:endParaRPr lang="en-US" dirty="0"/>
                    </a:p>
                  </a:txBody>
                  <a:tcPr>
                    <a:solidFill>
                      <a:schemeClr val="bg2">
                        <a:lumMod val="40000"/>
                        <a:lumOff val="60000"/>
                      </a:schemeClr>
                    </a:solidFill>
                  </a:tcPr>
                </a:tc>
                <a:tc>
                  <a:txBody>
                    <a:bodyPr/>
                    <a:lstStyle/>
                    <a:p>
                      <a:r>
                        <a:rPr lang="en-US" dirty="0" smtClean="0"/>
                        <a:t>0.0</a:t>
                      </a:r>
                      <a:endParaRPr lang="en-US" dirty="0"/>
                    </a:p>
                  </a:txBody>
                  <a:tcPr>
                    <a:solidFill>
                      <a:schemeClr val="bg2">
                        <a:lumMod val="40000"/>
                        <a:lumOff val="60000"/>
                      </a:schemeClr>
                    </a:solidFill>
                  </a:tcPr>
                </a:tc>
                <a:tc>
                  <a:txBody>
                    <a:bodyPr/>
                    <a:lstStyle/>
                    <a:p>
                      <a:r>
                        <a:rPr lang="mr-IN" dirty="0" smtClean="0"/>
                        <a:t>…</a:t>
                      </a:r>
                      <a:endParaRPr lang="en-US" dirty="0"/>
                    </a:p>
                  </a:txBody>
                  <a:tcPr>
                    <a:solidFill>
                      <a:schemeClr val="bg2">
                        <a:lumMod val="40000"/>
                        <a:lumOff val="60000"/>
                      </a:schemeClr>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750747826"/>
              </p:ext>
            </p:extLst>
          </p:nvPr>
        </p:nvGraphicFramePr>
        <p:xfrm>
          <a:off x="4399541" y="4818460"/>
          <a:ext cx="4572000" cy="37084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70840">
                <a:tc>
                  <a:txBody>
                    <a:bodyPr/>
                    <a:lstStyle/>
                    <a:p>
                      <a:r>
                        <a:rPr lang="en-US" dirty="0" smtClean="0"/>
                        <a:t>0.01</a:t>
                      </a:r>
                      <a:endParaRPr lang="en-US" dirty="0"/>
                    </a:p>
                  </a:txBody>
                  <a:tcPr>
                    <a:solidFill>
                      <a:schemeClr val="bg2">
                        <a:lumMod val="40000"/>
                        <a:lumOff val="60000"/>
                      </a:schemeClr>
                    </a:solidFill>
                  </a:tcPr>
                </a:tc>
                <a:tc>
                  <a:txBody>
                    <a:bodyPr/>
                    <a:lstStyle/>
                    <a:p>
                      <a:r>
                        <a:rPr lang="en-US" dirty="0" smtClean="0"/>
                        <a:t>0.25</a:t>
                      </a:r>
                      <a:endParaRPr lang="en-US" dirty="0"/>
                    </a:p>
                  </a:txBody>
                  <a:tcPr>
                    <a:solidFill>
                      <a:schemeClr val="bg2">
                        <a:lumMod val="40000"/>
                        <a:lumOff val="60000"/>
                      </a:schemeClr>
                    </a:solidFill>
                  </a:tcPr>
                </a:tc>
                <a:tc>
                  <a:txBody>
                    <a:bodyPr/>
                    <a:lstStyle/>
                    <a:p>
                      <a:r>
                        <a:rPr lang="en-US" dirty="0" smtClean="0"/>
                        <a:t>0.98</a:t>
                      </a:r>
                      <a:endParaRPr lang="en-US" dirty="0"/>
                    </a:p>
                  </a:txBody>
                  <a:tcPr>
                    <a:solidFill>
                      <a:schemeClr val="bg2">
                        <a:lumMod val="40000"/>
                        <a:lumOff val="60000"/>
                      </a:schemeClr>
                    </a:solidFill>
                  </a:tcPr>
                </a:tc>
                <a:tc>
                  <a:txBody>
                    <a:bodyPr/>
                    <a:lstStyle/>
                    <a:p>
                      <a:r>
                        <a:rPr lang="en-US" dirty="0" smtClean="0"/>
                        <a:t>0.03</a:t>
                      </a:r>
                      <a:endParaRPr lang="en-US" dirty="0"/>
                    </a:p>
                  </a:txBody>
                  <a:tcPr>
                    <a:solidFill>
                      <a:schemeClr val="bg2">
                        <a:lumMod val="40000"/>
                        <a:lumOff val="60000"/>
                      </a:schemeClr>
                    </a:solidFill>
                  </a:tcPr>
                </a:tc>
                <a:tc>
                  <a:txBody>
                    <a:bodyPr/>
                    <a:lstStyle/>
                    <a:p>
                      <a:r>
                        <a:rPr lang="mr-IN" dirty="0" smtClean="0"/>
                        <a:t>…</a:t>
                      </a:r>
                      <a:endParaRPr lang="en-US" dirty="0"/>
                    </a:p>
                  </a:txBody>
                  <a:tcPr>
                    <a:solidFill>
                      <a:schemeClr val="bg2">
                        <a:lumMod val="40000"/>
                        <a:lumOff val="60000"/>
                      </a:schemeClr>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145264035"/>
              </p:ext>
            </p:extLst>
          </p:nvPr>
        </p:nvGraphicFramePr>
        <p:xfrm>
          <a:off x="4399541" y="5991458"/>
          <a:ext cx="4572000" cy="37084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70840">
                <a:tc>
                  <a:txBody>
                    <a:bodyPr/>
                    <a:lstStyle/>
                    <a:p>
                      <a:r>
                        <a:rPr lang="en-US" dirty="0" smtClean="0"/>
                        <a:t>0.03</a:t>
                      </a:r>
                      <a:endParaRPr lang="en-US" dirty="0"/>
                    </a:p>
                  </a:txBody>
                  <a:tcPr>
                    <a:solidFill>
                      <a:schemeClr val="bg2">
                        <a:lumMod val="40000"/>
                        <a:lumOff val="60000"/>
                      </a:schemeClr>
                    </a:solidFill>
                  </a:tcPr>
                </a:tc>
                <a:tc>
                  <a:txBody>
                    <a:bodyPr/>
                    <a:lstStyle/>
                    <a:p>
                      <a:r>
                        <a:rPr lang="en-US" dirty="0" smtClean="0"/>
                        <a:t>0.76</a:t>
                      </a:r>
                      <a:endParaRPr lang="en-US" dirty="0"/>
                    </a:p>
                  </a:txBody>
                  <a:tcPr>
                    <a:solidFill>
                      <a:schemeClr val="bg2">
                        <a:lumMod val="40000"/>
                        <a:lumOff val="60000"/>
                      </a:schemeClr>
                    </a:solidFill>
                  </a:tcPr>
                </a:tc>
                <a:tc>
                  <a:txBody>
                    <a:bodyPr/>
                    <a:lstStyle/>
                    <a:p>
                      <a:r>
                        <a:rPr lang="en-US" dirty="0" smtClean="0"/>
                        <a:t>0.01</a:t>
                      </a:r>
                      <a:endParaRPr lang="en-US" dirty="0"/>
                    </a:p>
                  </a:txBody>
                  <a:tcPr>
                    <a:solidFill>
                      <a:schemeClr val="bg2">
                        <a:lumMod val="40000"/>
                        <a:lumOff val="60000"/>
                      </a:schemeClr>
                    </a:solidFill>
                  </a:tcPr>
                </a:tc>
                <a:tc>
                  <a:txBody>
                    <a:bodyPr/>
                    <a:lstStyle/>
                    <a:p>
                      <a:r>
                        <a:rPr lang="en-US" dirty="0" smtClean="0"/>
                        <a:t>0.73</a:t>
                      </a:r>
                      <a:endParaRPr lang="en-US" dirty="0"/>
                    </a:p>
                  </a:txBody>
                  <a:tcPr>
                    <a:solidFill>
                      <a:schemeClr val="bg2">
                        <a:lumMod val="40000"/>
                        <a:lumOff val="60000"/>
                      </a:schemeClr>
                    </a:solidFill>
                  </a:tcPr>
                </a:tc>
                <a:tc>
                  <a:txBody>
                    <a:bodyPr/>
                    <a:lstStyle/>
                    <a:p>
                      <a:r>
                        <a:rPr lang="mr-IN" dirty="0" smtClean="0"/>
                        <a:t>…</a:t>
                      </a:r>
                      <a:endParaRPr lang="en-US" dirty="0"/>
                    </a:p>
                  </a:txBody>
                  <a:tcPr>
                    <a:solidFill>
                      <a:schemeClr val="bg2">
                        <a:lumMod val="40000"/>
                        <a:lumOff val="60000"/>
                      </a:schemeClr>
                    </a:solidFill>
                  </a:tcPr>
                </a:tc>
              </a:tr>
            </a:tbl>
          </a:graphicData>
        </a:graphic>
      </p:graphicFrame>
      <p:sp>
        <p:nvSpPr>
          <p:cNvPr id="25" name="TextBox 24"/>
          <p:cNvSpPr txBox="1"/>
          <p:nvPr/>
        </p:nvSpPr>
        <p:spPr>
          <a:xfrm>
            <a:off x="1073024" y="1105434"/>
            <a:ext cx="1776448" cy="584775"/>
          </a:xfrm>
          <a:prstGeom prst="rect">
            <a:avLst/>
          </a:prstGeom>
          <a:noFill/>
        </p:spPr>
        <p:txBody>
          <a:bodyPr wrap="none" rtlCol="0">
            <a:spAutoFit/>
          </a:bodyPr>
          <a:lstStyle/>
          <a:p>
            <a:r>
              <a:rPr lang="en-US" sz="3200" dirty="0" smtClean="0"/>
              <a:t>Corpus: u</a:t>
            </a:r>
            <a:endParaRPr lang="en-US" sz="3200" dirty="0"/>
          </a:p>
        </p:txBody>
      </p:sp>
    </p:spTree>
    <p:extLst>
      <p:ext uri="{BB962C8B-B14F-4D97-AF65-F5344CB8AC3E}">
        <p14:creationId xmlns:p14="http://schemas.microsoft.com/office/powerpoint/2010/main" val="1711573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Task (</a:t>
            </a:r>
            <a:r>
              <a:rPr lang="en-US" dirty="0" err="1"/>
              <a:t>Delex</a:t>
            </a:r>
            <a:r>
              <a:rPr lang="en-US" dirty="0"/>
              <a:t>)</a:t>
            </a:r>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28</a:t>
            </a:fld>
            <a:endParaRPr lang="en-US" dirty="0"/>
          </a:p>
        </p:txBody>
      </p:sp>
      <p:sp>
        <p:nvSpPr>
          <p:cNvPr id="27" name="Right Arrow 26"/>
          <p:cNvSpPr/>
          <p:nvPr/>
        </p:nvSpPr>
        <p:spPr>
          <a:xfrm>
            <a:off x="3425195" y="3750655"/>
            <a:ext cx="770673" cy="197479"/>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3425194" y="4890651"/>
            <a:ext cx="770673" cy="221541"/>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3425195" y="2515241"/>
            <a:ext cx="770673" cy="197479"/>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a:off x="3425194" y="6054709"/>
            <a:ext cx="770673" cy="221541"/>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4" name="Table 43"/>
          <p:cNvGraphicFramePr>
            <a:graphicFrameLocks noGrp="1"/>
          </p:cNvGraphicFramePr>
          <p:nvPr>
            <p:extLst/>
          </p:nvPr>
        </p:nvGraphicFramePr>
        <p:xfrm>
          <a:off x="4403556" y="1778642"/>
          <a:ext cx="4572000" cy="37084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70840">
                <a:tc>
                  <a:txBody>
                    <a:bodyPr/>
                    <a:lstStyle/>
                    <a:p>
                      <a:r>
                        <a:rPr lang="en-US" dirty="0" err="1" smtClean="0"/>
                        <a:t>nsubj</a:t>
                      </a:r>
                      <a:endParaRPr lang="en-US" dirty="0"/>
                    </a:p>
                  </a:txBody>
                  <a:tcPr/>
                </a:tc>
                <a:tc>
                  <a:txBody>
                    <a:bodyPr/>
                    <a:lstStyle/>
                    <a:p>
                      <a:r>
                        <a:rPr lang="en-US" dirty="0" err="1" smtClean="0"/>
                        <a:t>dobj</a:t>
                      </a:r>
                      <a:endParaRPr lang="en-US" dirty="0"/>
                    </a:p>
                  </a:txBody>
                  <a:tcPr/>
                </a:tc>
                <a:tc>
                  <a:txBody>
                    <a:bodyPr/>
                    <a:lstStyle/>
                    <a:p>
                      <a:r>
                        <a:rPr lang="en-US" dirty="0" smtClean="0"/>
                        <a:t>case</a:t>
                      </a:r>
                      <a:endParaRPr lang="en-US" dirty="0"/>
                    </a:p>
                  </a:txBody>
                  <a:tcPr/>
                </a:tc>
                <a:tc>
                  <a:txBody>
                    <a:bodyPr/>
                    <a:lstStyle/>
                    <a:p>
                      <a:r>
                        <a:rPr lang="en-US" dirty="0" err="1" smtClean="0"/>
                        <a:t>amod</a:t>
                      </a:r>
                      <a:endParaRPr lang="en-US" dirty="0"/>
                    </a:p>
                  </a:txBody>
                  <a:tcPr/>
                </a:tc>
                <a:tc>
                  <a:txBody>
                    <a:bodyPr/>
                    <a:lstStyle/>
                    <a:p>
                      <a:r>
                        <a:rPr lang="mr-IN" dirty="0" smtClean="0"/>
                        <a:t>…</a:t>
                      </a:r>
                      <a:endParaRPr lang="en-US" dirty="0"/>
                    </a:p>
                  </a:txBody>
                  <a:tcPr/>
                </a:tc>
              </a:tr>
            </a:tbl>
          </a:graphicData>
        </a:graphic>
      </p:graphicFrame>
      <p:sp>
        <p:nvSpPr>
          <p:cNvPr id="28" name="Document 27"/>
          <p:cNvSpPr/>
          <p:nvPr/>
        </p:nvSpPr>
        <p:spPr>
          <a:xfrm>
            <a:off x="611589" y="2263831"/>
            <a:ext cx="2606344" cy="80530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en-US" sz="1200" dirty="0" smtClean="0"/>
              <a:t>NOUN VERB ADP NOUN PUNCT</a:t>
            </a:r>
            <a:endParaRPr lang="en-US" sz="1200" dirty="0">
              <a:solidFill>
                <a:srgbClr val="FFC000"/>
              </a:solidFill>
            </a:endParaRPr>
          </a:p>
          <a:p>
            <a:pPr marL="171450" indent="-171450">
              <a:buFont typeface="Arial" charset="0"/>
              <a:buChar char="•"/>
            </a:pPr>
            <a:endParaRPr lang="en-US" sz="1200" dirty="0"/>
          </a:p>
          <a:p>
            <a:pPr marL="171450" indent="-171450">
              <a:buFont typeface="Arial" charset="0"/>
              <a:buChar char="•"/>
            </a:pPr>
            <a:r>
              <a:rPr lang="en-US" altLang="zh-CN" sz="1200" dirty="0"/>
              <a:t>NOUN VERB</a:t>
            </a:r>
            <a:r>
              <a:rPr lang="en-US" sz="1200" dirty="0"/>
              <a:t> PART NOUN </a:t>
            </a:r>
            <a:r>
              <a:rPr lang="en-US" sz="1200" dirty="0" smtClean="0"/>
              <a:t>PUNCT</a:t>
            </a:r>
          </a:p>
          <a:p>
            <a:r>
              <a:rPr lang="mr-IN" sz="1200" dirty="0" smtClean="0"/>
              <a:t>…</a:t>
            </a:r>
            <a:endParaRPr lang="en-US" sz="1200" dirty="0" smtClean="0"/>
          </a:p>
        </p:txBody>
      </p:sp>
      <p:sp>
        <p:nvSpPr>
          <p:cNvPr id="29" name="Document 28"/>
          <p:cNvSpPr/>
          <p:nvPr/>
        </p:nvSpPr>
        <p:spPr>
          <a:xfrm>
            <a:off x="611589" y="3519184"/>
            <a:ext cx="2606344" cy="80530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en-US" altLang="ja-JP" sz="1200" dirty="0" smtClean="0"/>
              <a:t>NOUN DET NOUN VERB PUNCT</a:t>
            </a:r>
            <a:endParaRPr lang="en-US" sz="1200" dirty="0">
              <a:solidFill>
                <a:srgbClr val="FFC000"/>
              </a:solidFill>
            </a:endParaRPr>
          </a:p>
          <a:p>
            <a:pPr marL="171450" indent="-171450">
              <a:buFont typeface="Arial" charset="0"/>
              <a:buChar char="•"/>
            </a:pPr>
            <a:endParaRPr lang="en-US" sz="1200" dirty="0"/>
          </a:p>
          <a:p>
            <a:pPr marL="171450" indent="-171450">
              <a:buFont typeface="Arial" charset="0"/>
              <a:buChar char="•"/>
            </a:pPr>
            <a:r>
              <a:rPr lang="en-US" sz="1200" dirty="0" smtClean="0"/>
              <a:t>NOUN NOUN VERB PART</a:t>
            </a:r>
          </a:p>
          <a:p>
            <a:r>
              <a:rPr lang="mr-IN" sz="1200" dirty="0" smtClean="0"/>
              <a:t>…</a:t>
            </a:r>
            <a:endParaRPr lang="en-US" sz="1200" dirty="0" smtClean="0"/>
          </a:p>
        </p:txBody>
      </p:sp>
      <p:sp>
        <p:nvSpPr>
          <p:cNvPr id="32" name="Document 31"/>
          <p:cNvSpPr/>
          <p:nvPr/>
        </p:nvSpPr>
        <p:spPr>
          <a:xfrm>
            <a:off x="611589" y="4646704"/>
            <a:ext cx="2606344" cy="80530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en-US" sz="1200" dirty="0" smtClean="0"/>
              <a:t>NOUN</a:t>
            </a:r>
            <a:r>
              <a:rPr lang="hi-in" sz="1200" dirty="0" smtClean="0"/>
              <a:t> </a:t>
            </a:r>
            <a:r>
              <a:rPr lang="en-US" sz="1200" dirty="0" smtClean="0"/>
              <a:t>AUX</a:t>
            </a:r>
            <a:r>
              <a:rPr lang="hi-in" sz="1200" dirty="0" smtClean="0"/>
              <a:t> </a:t>
            </a:r>
            <a:r>
              <a:rPr lang="en-US" sz="1200" dirty="0" smtClean="0"/>
              <a:t>NOUN ADP</a:t>
            </a:r>
            <a:r>
              <a:rPr lang="hi-in" sz="1200" dirty="0" smtClean="0"/>
              <a:t> </a:t>
            </a:r>
            <a:r>
              <a:rPr lang="en-US" sz="1200" dirty="0" smtClean="0"/>
              <a:t> PUNCT</a:t>
            </a:r>
            <a:endParaRPr lang="en-US" sz="1200" dirty="0">
              <a:solidFill>
                <a:srgbClr val="FFC000"/>
              </a:solidFill>
            </a:endParaRPr>
          </a:p>
          <a:p>
            <a:pPr marL="171450" indent="-171450">
              <a:buFont typeface="Arial" charset="0"/>
              <a:buChar char="•"/>
            </a:pPr>
            <a:endParaRPr lang="en-US" sz="1200" dirty="0"/>
          </a:p>
          <a:p>
            <a:pPr marL="171450" indent="-171450">
              <a:buFont typeface="Arial" charset="0"/>
              <a:buChar char="•"/>
            </a:pPr>
            <a:r>
              <a:rPr lang="en-US" sz="1200" dirty="0" smtClean="0"/>
              <a:t>AUX NOUN NUM NOUN VERB</a:t>
            </a:r>
            <a:r>
              <a:rPr lang="hi-in" sz="1200" dirty="0" smtClean="0"/>
              <a:t> </a:t>
            </a:r>
            <a:r>
              <a:rPr lang="en-US" sz="1200" dirty="0" smtClean="0"/>
              <a:t>       </a:t>
            </a:r>
          </a:p>
          <a:p>
            <a:r>
              <a:rPr lang="mr-IN" sz="1200" dirty="0" smtClean="0"/>
              <a:t>…</a:t>
            </a:r>
            <a:endParaRPr lang="en-US" sz="1200" dirty="0" smtClean="0"/>
          </a:p>
        </p:txBody>
      </p:sp>
      <p:sp>
        <p:nvSpPr>
          <p:cNvPr id="33" name="Document 32"/>
          <p:cNvSpPr/>
          <p:nvPr/>
        </p:nvSpPr>
        <p:spPr>
          <a:xfrm>
            <a:off x="611589" y="5774224"/>
            <a:ext cx="2606344" cy="80530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en-US" sz="1200" dirty="0"/>
              <a:t>NOUN VERB ADP NOUN PUNCT</a:t>
            </a:r>
            <a:endParaRPr lang="en-US" sz="1200" dirty="0">
              <a:solidFill>
                <a:srgbClr val="FFC000"/>
              </a:solidFill>
            </a:endParaRPr>
          </a:p>
          <a:p>
            <a:pPr marL="171450" indent="-171450">
              <a:buFont typeface="Arial" charset="0"/>
              <a:buChar char="•"/>
            </a:pPr>
            <a:endParaRPr lang="en-US" sz="1200" dirty="0"/>
          </a:p>
          <a:p>
            <a:pPr marL="171450" indent="-171450">
              <a:buFont typeface="Arial" charset="0"/>
              <a:buChar char="•"/>
            </a:pPr>
            <a:r>
              <a:rPr lang="en-US" altLang="zh-CN" sz="1200" dirty="0"/>
              <a:t>NOUN VERB</a:t>
            </a:r>
            <a:r>
              <a:rPr lang="en-US" sz="1200" dirty="0"/>
              <a:t> </a:t>
            </a:r>
            <a:r>
              <a:rPr lang="en-US" sz="1200" dirty="0" smtClean="0"/>
              <a:t>NOUN </a:t>
            </a:r>
            <a:r>
              <a:rPr lang="en-US" sz="1200" dirty="0"/>
              <a:t>PUNCT</a:t>
            </a:r>
            <a:endParaRPr lang="en-US" sz="1200" dirty="0" smtClean="0"/>
          </a:p>
          <a:p>
            <a:r>
              <a:rPr lang="mr-IN" sz="1200" dirty="0" smtClean="0"/>
              <a:t>…</a:t>
            </a:r>
            <a:endParaRPr lang="en-US" sz="1200" dirty="0" smtClean="0"/>
          </a:p>
        </p:txBody>
      </p:sp>
      <p:sp>
        <p:nvSpPr>
          <p:cNvPr id="18" name="TextBox 17"/>
          <p:cNvSpPr txBox="1"/>
          <p:nvPr/>
        </p:nvSpPr>
        <p:spPr>
          <a:xfrm>
            <a:off x="5943772" y="1085176"/>
            <a:ext cx="1676228" cy="584775"/>
          </a:xfrm>
          <a:prstGeom prst="rect">
            <a:avLst/>
          </a:prstGeom>
          <a:noFill/>
        </p:spPr>
        <p:txBody>
          <a:bodyPr wrap="none" rtlCol="0">
            <a:spAutoFit/>
          </a:bodyPr>
          <a:lstStyle/>
          <a:p>
            <a:r>
              <a:rPr lang="en-US" sz="3200" dirty="0" smtClean="0"/>
              <a:t>Typology</a:t>
            </a:r>
            <a:endParaRPr lang="en-US" sz="3200" dirty="0"/>
          </a:p>
        </p:txBody>
      </p:sp>
      <p:sp>
        <p:nvSpPr>
          <p:cNvPr id="19" name="TextBox 18"/>
          <p:cNvSpPr txBox="1"/>
          <p:nvPr/>
        </p:nvSpPr>
        <p:spPr>
          <a:xfrm>
            <a:off x="517460" y="1085176"/>
            <a:ext cx="2988190" cy="584775"/>
          </a:xfrm>
          <a:prstGeom prst="rect">
            <a:avLst/>
          </a:prstGeom>
          <a:noFill/>
        </p:spPr>
        <p:txBody>
          <a:bodyPr wrap="none" rtlCol="0">
            <a:spAutoFit/>
          </a:bodyPr>
          <a:lstStyle/>
          <a:p>
            <a:r>
              <a:rPr lang="en-US" altLang="zh-CN" sz="3200"/>
              <a:t>Corpus of </a:t>
            </a:r>
            <a:r>
              <a:rPr lang="en-US" altLang="zh-CN" sz="3200" smtClean="0"/>
              <a:t>tags: </a:t>
            </a:r>
            <a:r>
              <a:rPr lang="en-US" sz="3200" dirty="0" err="1" smtClean="0"/>
              <a:t>ũ</a:t>
            </a:r>
            <a:endParaRPr lang="en-US" sz="3200" dirty="0"/>
          </a:p>
        </p:txBody>
      </p:sp>
      <p:graphicFrame>
        <p:nvGraphicFramePr>
          <p:cNvPr id="20" name="Table 19"/>
          <p:cNvGraphicFramePr>
            <a:graphicFrameLocks noGrp="1"/>
          </p:cNvGraphicFramePr>
          <p:nvPr>
            <p:extLst>
              <p:ext uri="{D42A27DB-BD31-4B8C-83A1-F6EECF244321}">
                <p14:modId xmlns:p14="http://schemas.microsoft.com/office/powerpoint/2010/main" val="953554865"/>
              </p:ext>
            </p:extLst>
          </p:nvPr>
        </p:nvGraphicFramePr>
        <p:xfrm>
          <a:off x="4399541" y="2472464"/>
          <a:ext cx="4572000" cy="37084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70840">
                <a:tc>
                  <a:txBody>
                    <a:bodyPr/>
                    <a:lstStyle/>
                    <a:p>
                      <a:r>
                        <a:rPr lang="en-US" dirty="0" smtClean="0"/>
                        <a:t>0.04</a:t>
                      </a:r>
                      <a:endParaRPr lang="en-US" dirty="0"/>
                    </a:p>
                  </a:txBody>
                  <a:tcPr>
                    <a:solidFill>
                      <a:schemeClr val="bg2">
                        <a:lumMod val="40000"/>
                        <a:lumOff val="60000"/>
                      </a:schemeClr>
                    </a:solidFill>
                  </a:tcPr>
                </a:tc>
                <a:tc>
                  <a:txBody>
                    <a:bodyPr/>
                    <a:lstStyle/>
                    <a:p>
                      <a:r>
                        <a:rPr lang="en-US" dirty="0" smtClean="0"/>
                        <a:t>0.96</a:t>
                      </a:r>
                      <a:endParaRPr lang="en-US" dirty="0"/>
                    </a:p>
                  </a:txBody>
                  <a:tcPr>
                    <a:solidFill>
                      <a:schemeClr val="bg2">
                        <a:lumMod val="40000"/>
                        <a:lumOff val="60000"/>
                      </a:schemeClr>
                    </a:solidFill>
                  </a:tcPr>
                </a:tc>
                <a:tc>
                  <a:txBody>
                    <a:bodyPr/>
                    <a:lstStyle/>
                    <a:p>
                      <a:r>
                        <a:rPr lang="en-US" dirty="0" smtClean="0"/>
                        <a:t>0.04</a:t>
                      </a:r>
                      <a:endParaRPr lang="en-US" dirty="0"/>
                    </a:p>
                  </a:txBody>
                  <a:tcPr>
                    <a:solidFill>
                      <a:schemeClr val="bg2">
                        <a:lumMod val="40000"/>
                        <a:lumOff val="60000"/>
                      </a:schemeClr>
                    </a:solidFill>
                  </a:tcPr>
                </a:tc>
                <a:tc>
                  <a:txBody>
                    <a:bodyPr/>
                    <a:lstStyle/>
                    <a:p>
                      <a:r>
                        <a:rPr lang="en-US" dirty="0" smtClean="0"/>
                        <a:t>0.03</a:t>
                      </a:r>
                      <a:endParaRPr lang="en-US" dirty="0"/>
                    </a:p>
                  </a:txBody>
                  <a:tcPr>
                    <a:solidFill>
                      <a:schemeClr val="bg2">
                        <a:lumMod val="40000"/>
                        <a:lumOff val="60000"/>
                      </a:schemeClr>
                    </a:solidFill>
                  </a:tcPr>
                </a:tc>
                <a:tc>
                  <a:txBody>
                    <a:bodyPr/>
                    <a:lstStyle/>
                    <a:p>
                      <a:r>
                        <a:rPr lang="mr-IN" dirty="0" smtClean="0"/>
                        <a:t>…</a:t>
                      </a:r>
                      <a:endParaRPr lang="en-US" dirty="0"/>
                    </a:p>
                  </a:txBody>
                  <a:tcPr>
                    <a:solidFill>
                      <a:schemeClr val="bg2">
                        <a:lumMod val="40000"/>
                        <a:lumOff val="60000"/>
                      </a:schemeClr>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873642141"/>
              </p:ext>
            </p:extLst>
          </p:nvPr>
        </p:nvGraphicFramePr>
        <p:xfrm>
          <a:off x="4399541" y="3645462"/>
          <a:ext cx="4572000" cy="37084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70840">
                <a:tc>
                  <a:txBody>
                    <a:bodyPr/>
                    <a:lstStyle/>
                    <a:p>
                      <a:r>
                        <a:rPr lang="en-US" dirty="0" smtClean="0"/>
                        <a:t>0.0</a:t>
                      </a:r>
                      <a:endParaRPr lang="en-US" dirty="0"/>
                    </a:p>
                  </a:txBody>
                  <a:tcPr>
                    <a:solidFill>
                      <a:schemeClr val="bg2">
                        <a:lumMod val="40000"/>
                        <a:lumOff val="60000"/>
                      </a:schemeClr>
                    </a:solidFill>
                  </a:tcPr>
                </a:tc>
                <a:tc>
                  <a:txBody>
                    <a:bodyPr/>
                    <a:lstStyle/>
                    <a:p>
                      <a:r>
                        <a:rPr lang="en-US" dirty="0" smtClean="0"/>
                        <a:t>0.0</a:t>
                      </a:r>
                      <a:endParaRPr lang="en-US" dirty="0"/>
                    </a:p>
                  </a:txBody>
                  <a:tcPr>
                    <a:solidFill>
                      <a:schemeClr val="bg2">
                        <a:lumMod val="40000"/>
                        <a:lumOff val="60000"/>
                      </a:schemeClr>
                    </a:solidFill>
                  </a:tcPr>
                </a:tc>
                <a:tc>
                  <a:txBody>
                    <a:bodyPr/>
                    <a:lstStyle/>
                    <a:p>
                      <a:r>
                        <a:rPr lang="en-US" dirty="0" smtClean="0"/>
                        <a:t>1.0</a:t>
                      </a:r>
                      <a:endParaRPr lang="en-US" dirty="0"/>
                    </a:p>
                  </a:txBody>
                  <a:tcPr>
                    <a:solidFill>
                      <a:schemeClr val="bg2">
                        <a:lumMod val="40000"/>
                        <a:lumOff val="60000"/>
                      </a:schemeClr>
                    </a:solidFill>
                  </a:tcPr>
                </a:tc>
                <a:tc>
                  <a:txBody>
                    <a:bodyPr/>
                    <a:lstStyle/>
                    <a:p>
                      <a:r>
                        <a:rPr lang="en-US" dirty="0" smtClean="0"/>
                        <a:t>0.0</a:t>
                      </a:r>
                      <a:endParaRPr lang="en-US" dirty="0"/>
                    </a:p>
                  </a:txBody>
                  <a:tcPr>
                    <a:solidFill>
                      <a:schemeClr val="bg2">
                        <a:lumMod val="40000"/>
                        <a:lumOff val="60000"/>
                      </a:schemeClr>
                    </a:solidFill>
                  </a:tcPr>
                </a:tc>
                <a:tc>
                  <a:txBody>
                    <a:bodyPr/>
                    <a:lstStyle/>
                    <a:p>
                      <a:r>
                        <a:rPr lang="mr-IN" dirty="0" smtClean="0"/>
                        <a:t>…</a:t>
                      </a:r>
                      <a:endParaRPr lang="en-US" dirty="0"/>
                    </a:p>
                  </a:txBody>
                  <a:tcPr>
                    <a:solidFill>
                      <a:schemeClr val="bg2">
                        <a:lumMod val="40000"/>
                        <a:lumOff val="60000"/>
                      </a:schemeClr>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750747826"/>
              </p:ext>
            </p:extLst>
          </p:nvPr>
        </p:nvGraphicFramePr>
        <p:xfrm>
          <a:off x="4399541" y="4818460"/>
          <a:ext cx="4572000" cy="37084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70840">
                <a:tc>
                  <a:txBody>
                    <a:bodyPr/>
                    <a:lstStyle/>
                    <a:p>
                      <a:r>
                        <a:rPr lang="en-US" dirty="0" smtClean="0"/>
                        <a:t>0.01</a:t>
                      </a:r>
                      <a:endParaRPr lang="en-US" dirty="0"/>
                    </a:p>
                  </a:txBody>
                  <a:tcPr>
                    <a:solidFill>
                      <a:schemeClr val="bg2">
                        <a:lumMod val="40000"/>
                        <a:lumOff val="60000"/>
                      </a:schemeClr>
                    </a:solidFill>
                  </a:tcPr>
                </a:tc>
                <a:tc>
                  <a:txBody>
                    <a:bodyPr/>
                    <a:lstStyle/>
                    <a:p>
                      <a:r>
                        <a:rPr lang="en-US" dirty="0" smtClean="0"/>
                        <a:t>0.25</a:t>
                      </a:r>
                      <a:endParaRPr lang="en-US" dirty="0"/>
                    </a:p>
                  </a:txBody>
                  <a:tcPr>
                    <a:solidFill>
                      <a:schemeClr val="bg2">
                        <a:lumMod val="40000"/>
                        <a:lumOff val="60000"/>
                      </a:schemeClr>
                    </a:solidFill>
                  </a:tcPr>
                </a:tc>
                <a:tc>
                  <a:txBody>
                    <a:bodyPr/>
                    <a:lstStyle/>
                    <a:p>
                      <a:r>
                        <a:rPr lang="en-US" dirty="0" smtClean="0"/>
                        <a:t>0.98</a:t>
                      </a:r>
                      <a:endParaRPr lang="en-US" dirty="0"/>
                    </a:p>
                  </a:txBody>
                  <a:tcPr>
                    <a:solidFill>
                      <a:schemeClr val="bg2">
                        <a:lumMod val="40000"/>
                        <a:lumOff val="60000"/>
                      </a:schemeClr>
                    </a:solidFill>
                  </a:tcPr>
                </a:tc>
                <a:tc>
                  <a:txBody>
                    <a:bodyPr/>
                    <a:lstStyle/>
                    <a:p>
                      <a:r>
                        <a:rPr lang="en-US" dirty="0" smtClean="0"/>
                        <a:t>0.03</a:t>
                      </a:r>
                      <a:endParaRPr lang="en-US" dirty="0"/>
                    </a:p>
                  </a:txBody>
                  <a:tcPr>
                    <a:solidFill>
                      <a:schemeClr val="bg2">
                        <a:lumMod val="40000"/>
                        <a:lumOff val="60000"/>
                      </a:schemeClr>
                    </a:solidFill>
                  </a:tcPr>
                </a:tc>
                <a:tc>
                  <a:txBody>
                    <a:bodyPr/>
                    <a:lstStyle/>
                    <a:p>
                      <a:r>
                        <a:rPr lang="mr-IN" dirty="0" smtClean="0"/>
                        <a:t>…</a:t>
                      </a:r>
                      <a:endParaRPr lang="en-US" dirty="0"/>
                    </a:p>
                  </a:txBody>
                  <a:tcPr>
                    <a:solidFill>
                      <a:schemeClr val="bg2">
                        <a:lumMod val="40000"/>
                        <a:lumOff val="60000"/>
                      </a:schemeClr>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145264035"/>
              </p:ext>
            </p:extLst>
          </p:nvPr>
        </p:nvGraphicFramePr>
        <p:xfrm>
          <a:off x="4399541" y="5991458"/>
          <a:ext cx="4572000" cy="37084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70840">
                <a:tc>
                  <a:txBody>
                    <a:bodyPr/>
                    <a:lstStyle/>
                    <a:p>
                      <a:r>
                        <a:rPr lang="en-US" dirty="0" smtClean="0"/>
                        <a:t>0.03</a:t>
                      </a:r>
                      <a:endParaRPr lang="en-US" dirty="0"/>
                    </a:p>
                  </a:txBody>
                  <a:tcPr>
                    <a:solidFill>
                      <a:schemeClr val="bg2">
                        <a:lumMod val="40000"/>
                        <a:lumOff val="60000"/>
                      </a:schemeClr>
                    </a:solidFill>
                  </a:tcPr>
                </a:tc>
                <a:tc>
                  <a:txBody>
                    <a:bodyPr/>
                    <a:lstStyle/>
                    <a:p>
                      <a:r>
                        <a:rPr lang="en-US" dirty="0" smtClean="0"/>
                        <a:t>0.76</a:t>
                      </a:r>
                      <a:endParaRPr lang="en-US" dirty="0"/>
                    </a:p>
                  </a:txBody>
                  <a:tcPr>
                    <a:solidFill>
                      <a:schemeClr val="bg2">
                        <a:lumMod val="40000"/>
                        <a:lumOff val="60000"/>
                      </a:schemeClr>
                    </a:solidFill>
                  </a:tcPr>
                </a:tc>
                <a:tc>
                  <a:txBody>
                    <a:bodyPr/>
                    <a:lstStyle/>
                    <a:p>
                      <a:r>
                        <a:rPr lang="en-US" dirty="0" smtClean="0"/>
                        <a:t>0.01</a:t>
                      </a:r>
                      <a:endParaRPr lang="en-US" dirty="0"/>
                    </a:p>
                  </a:txBody>
                  <a:tcPr>
                    <a:solidFill>
                      <a:schemeClr val="bg2">
                        <a:lumMod val="40000"/>
                        <a:lumOff val="60000"/>
                      </a:schemeClr>
                    </a:solidFill>
                  </a:tcPr>
                </a:tc>
                <a:tc>
                  <a:txBody>
                    <a:bodyPr/>
                    <a:lstStyle/>
                    <a:p>
                      <a:r>
                        <a:rPr lang="en-US" dirty="0" smtClean="0"/>
                        <a:t>0.73</a:t>
                      </a:r>
                      <a:endParaRPr lang="en-US" dirty="0"/>
                    </a:p>
                  </a:txBody>
                  <a:tcPr>
                    <a:solidFill>
                      <a:schemeClr val="bg2">
                        <a:lumMod val="40000"/>
                        <a:lumOff val="60000"/>
                      </a:schemeClr>
                    </a:solidFill>
                  </a:tcPr>
                </a:tc>
                <a:tc>
                  <a:txBody>
                    <a:bodyPr/>
                    <a:lstStyle/>
                    <a:p>
                      <a:r>
                        <a:rPr lang="mr-IN" dirty="0" smtClean="0"/>
                        <a:t>…</a:t>
                      </a:r>
                      <a:endParaRPr lang="en-US" dirty="0"/>
                    </a:p>
                  </a:txBody>
                  <a:tcPr>
                    <a:solidFill>
                      <a:schemeClr val="bg2">
                        <a:lumMod val="40000"/>
                        <a:lumOff val="60000"/>
                      </a:schemeClr>
                    </a:solidFill>
                  </a:tcPr>
                </a:tc>
              </a:tr>
            </a:tbl>
          </a:graphicData>
        </a:graphic>
      </p:graphicFrame>
    </p:spTree>
    <p:extLst>
      <p:ext uri="{BB962C8B-B14F-4D97-AF65-F5344CB8AC3E}">
        <p14:creationId xmlns:p14="http://schemas.microsoft.com/office/powerpoint/2010/main" val="77844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29</a:t>
            </a:fld>
            <a:endParaRPr lang="en-US"/>
          </a:p>
        </p:txBody>
      </p:sp>
      <p:sp>
        <p:nvSpPr>
          <p:cNvPr id="6" name="Document 5"/>
          <p:cNvSpPr/>
          <p:nvPr/>
        </p:nvSpPr>
        <p:spPr>
          <a:xfrm>
            <a:off x="457200" y="1600200"/>
            <a:ext cx="8229600" cy="475615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en-US" altLang="zh-CN" sz="3200" dirty="0" smtClean="0"/>
              <a:t> NOUN VERB</a:t>
            </a:r>
            <a:r>
              <a:rPr lang="en-US" sz="3200" dirty="0" smtClean="0"/>
              <a:t> DET ADJ NOUN ADP NOUN</a:t>
            </a:r>
            <a:endParaRPr lang="en-US" sz="3200" dirty="0" smtClean="0">
              <a:solidFill>
                <a:srgbClr val="FFC000"/>
              </a:solidFill>
            </a:endParaRPr>
          </a:p>
          <a:p>
            <a:pPr marL="171450" indent="-171450">
              <a:buFont typeface="Arial" charset="0"/>
              <a:buChar char="•"/>
            </a:pPr>
            <a:endParaRPr lang="en-US" sz="3200" dirty="0"/>
          </a:p>
          <a:p>
            <a:pPr marL="171450" indent="-171450">
              <a:buFont typeface="Arial" charset="0"/>
              <a:buChar char="•"/>
            </a:pPr>
            <a:r>
              <a:rPr lang="en-US" altLang="zh-CN" sz="3200" dirty="0" smtClean="0"/>
              <a:t> NOUN </a:t>
            </a:r>
            <a:r>
              <a:rPr lang="en-US" altLang="zh-CN" sz="3200" dirty="0"/>
              <a:t>VERB</a:t>
            </a:r>
            <a:r>
              <a:rPr lang="en-US" sz="3200" dirty="0"/>
              <a:t> </a:t>
            </a:r>
            <a:r>
              <a:rPr lang="en-US" sz="3200" dirty="0" smtClean="0"/>
              <a:t>PART NOUN</a:t>
            </a:r>
            <a:endParaRPr lang="en-US" sz="3200" dirty="0">
              <a:solidFill>
                <a:srgbClr val="FFC000"/>
              </a:solidFill>
            </a:endParaRPr>
          </a:p>
          <a:p>
            <a:pPr marL="171450" indent="-171450">
              <a:buFont typeface="Arial" charset="0"/>
              <a:buChar char="•"/>
            </a:pPr>
            <a:endParaRPr lang="en-US" sz="3200" dirty="0"/>
          </a:p>
          <a:p>
            <a:pPr marL="171450" indent="-171450">
              <a:buFont typeface="Arial" charset="0"/>
              <a:buChar char="•"/>
            </a:pPr>
            <a:r>
              <a:rPr lang="en-US" altLang="zh-CN" sz="3200" dirty="0" smtClean="0"/>
              <a:t> DET ADJ NOUN VERB</a:t>
            </a:r>
            <a:endParaRPr lang="zh-CN" altLang="en-US" sz="3200" dirty="0"/>
          </a:p>
          <a:p>
            <a:pPr marL="171450" indent="-171450">
              <a:buFont typeface="Arial" charset="0"/>
              <a:buChar char="•"/>
            </a:pPr>
            <a:endParaRPr lang="en-US" sz="3200" dirty="0">
              <a:solidFill>
                <a:srgbClr val="FFC000"/>
              </a:solidFill>
            </a:endParaRPr>
          </a:p>
          <a:p>
            <a:pPr marL="171450" indent="-171450">
              <a:buFont typeface="Arial" charset="0"/>
              <a:buChar char="•"/>
            </a:pPr>
            <a:r>
              <a:rPr lang="en-US" sz="3200" dirty="0" smtClean="0"/>
              <a:t> PRON VERB ADP DET NOUN</a:t>
            </a:r>
            <a:endParaRPr lang="en-US" sz="3200" dirty="0"/>
          </a:p>
          <a:p>
            <a:r>
              <a:rPr lang="mr-IN" sz="3200" dirty="0" smtClean="0"/>
              <a:t>…</a:t>
            </a:r>
            <a:endParaRPr lang="en-US" sz="3200" dirty="0" smtClean="0"/>
          </a:p>
        </p:txBody>
      </p:sp>
      <p:grpSp>
        <p:nvGrpSpPr>
          <p:cNvPr id="7" name="Group 6"/>
          <p:cNvGrpSpPr/>
          <p:nvPr/>
        </p:nvGrpSpPr>
        <p:grpSpPr>
          <a:xfrm>
            <a:off x="6273078" y="4220026"/>
            <a:ext cx="2448529" cy="1563656"/>
            <a:chOff x="6273078" y="4220026"/>
            <a:chExt cx="2448529" cy="1563656"/>
          </a:xfrm>
        </p:grpSpPr>
        <p:grpSp>
          <p:nvGrpSpPr>
            <p:cNvPr id="26" name="Group 25"/>
            <p:cNvGrpSpPr/>
            <p:nvPr/>
          </p:nvGrpSpPr>
          <p:grpSpPr>
            <a:xfrm>
              <a:off x="6339426" y="4220026"/>
              <a:ext cx="2285248" cy="1563656"/>
              <a:chOff x="6401550" y="4397035"/>
              <a:chExt cx="2285248" cy="1563656"/>
            </a:xfrm>
          </p:grpSpPr>
          <p:sp>
            <p:nvSpPr>
              <p:cNvPr id="27" name="Rectangle 26"/>
              <p:cNvSpPr/>
              <p:nvPr/>
            </p:nvSpPr>
            <p:spPr>
              <a:xfrm>
                <a:off x="7694629" y="4401461"/>
                <a:ext cx="864339" cy="461665"/>
              </a:xfrm>
              <a:prstGeom prst="rect">
                <a:avLst/>
              </a:prstGeom>
            </p:spPr>
            <p:txBody>
              <a:bodyPr wrap="none">
                <a:spAutoFit/>
              </a:bodyPr>
              <a:lstStyle/>
              <a:p>
                <a:r>
                  <a:rPr lang="en-US" sz="2400" dirty="0" err="1" smtClean="0"/>
                  <a:t>nsubj</a:t>
                </a:r>
                <a:endParaRPr lang="en-US" sz="2400" dirty="0"/>
              </a:p>
            </p:txBody>
          </p:sp>
          <p:sp>
            <p:nvSpPr>
              <p:cNvPr id="28" name="Circular Arrow 27"/>
              <p:cNvSpPr/>
              <p:nvPr/>
            </p:nvSpPr>
            <p:spPr>
              <a:xfrm>
                <a:off x="7566800" y="4729207"/>
                <a:ext cx="1119998" cy="1231483"/>
              </a:xfrm>
              <a:prstGeom prst="circularArrow">
                <a:avLst>
                  <a:gd name="adj1" fmla="val 5203"/>
                  <a:gd name="adj2" fmla="val 1051020"/>
                  <a:gd name="adj3" fmla="val 20487332"/>
                  <a:gd name="adj4" fmla="val 11052786"/>
                  <a:gd name="adj5" fmla="val 9527"/>
                </a:avLst>
              </a:prstGeom>
              <a:solidFill>
                <a:schemeClr val="lt1"/>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29" name="Circular Arrow 28"/>
              <p:cNvSpPr/>
              <p:nvPr/>
            </p:nvSpPr>
            <p:spPr>
              <a:xfrm flipH="1">
                <a:off x="6401550" y="4729208"/>
                <a:ext cx="1165250" cy="1231483"/>
              </a:xfrm>
              <a:prstGeom prst="circularArrow">
                <a:avLst>
                  <a:gd name="adj1" fmla="val 5203"/>
                  <a:gd name="adj2" fmla="val 1051020"/>
                  <a:gd name="adj3" fmla="val 20487332"/>
                  <a:gd name="adj4" fmla="val 11052786"/>
                  <a:gd name="adj5" fmla="val 9527"/>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30" name="Rectangle 29"/>
              <p:cNvSpPr/>
              <p:nvPr/>
            </p:nvSpPr>
            <p:spPr>
              <a:xfrm>
                <a:off x="6552005" y="4397035"/>
                <a:ext cx="864339" cy="461665"/>
              </a:xfrm>
              <a:prstGeom prst="rect">
                <a:avLst/>
              </a:prstGeom>
            </p:spPr>
            <p:txBody>
              <a:bodyPr wrap="none">
                <a:spAutoFit/>
              </a:bodyPr>
              <a:lstStyle/>
              <a:p>
                <a:r>
                  <a:rPr lang="en-US" sz="2400" dirty="0" err="1" smtClean="0"/>
                  <a:t>nsubj</a:t>
                </a:r>
                <a:endParaRPr lang="en-US" sz="2400" dirty="0"/>
              </a:p>
            </p:txBody>
          </p:sp>
        </p:grpSp>
        <p:sp>
          <p:nvSpPr>
            <p:cNvPr id="31" name="Rectangle 30"/>
            <p:cNvSpPr/>
            <p:nvPr/>
          </p:nvSpPr>
          <p:spPr>
            <a:xfrm>
              <a:off x="6273078" y="5038909"/>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32" name="Rectangle 31"/>
            <p:cNvSpPr/>
            <p:nvPr/>
          </p:nvSpPr>
          <p:spPr>
            <a:xfrm>
              <a:off x="8363817" y="5047977"/>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33" name="Rectangle 32"/>
            <p:cNvSpPr/>
            <p:nvPr/>
          </p:nvSpPr>
          <p:spPr>
            <a:xfrm>
              <a:off x="7477464" y="5047977"/>
              <a:ext cx="327334" cy="400110"/>
            </a:xfrm>
            <a:prstGeom prst="rect">
              <a:avLst/>
            </a:prstGeom>
          </p:spPr>
          <p:txBody>
            <a:bodyPr wrap="none">
              <a:spAutoFit/>
            </a:bodyPr>
            <a:lstStyle/>
            <a:p>
              <a:r>
                <a:rPr lang="en-US" sz="2000" dirty="0">
                  <a:latin typeface="+mn-lt"/>
                  <a:ea typeface="Abadi MT Condensed Extra Bold" charset="0"/>
                  <a:cs typeface="Abadi MT Condensed Extra Bold" charset="0"/>
                </a:rPr>
                <a:t>V</a:t>
              </a:r>
            </a:p>
          </p:txBody>
        </p:sp>
        <p:sp>
          <p:nvSpPr>
            <p:cNvPr id="34" name="Rectangle 33"/>
            <p:cNvSpPr/>
            <p:nvPr/>
          </p:nvSpPr>
          <p:spPr>
            <a:xfrm>
              <a:off x="7235184" y="5043551"/>
              <a:ext cx="327334" cy="400110"/>
            </a:xfrm>
            <a:prstGeom prst="rect">
              <a:avLst/>
            </a:prstGeom>
          </p:spPr>
          <p:txBody>
            <a:bodyPr wrap="none">
              <a:spAutoFit/>
            </a:bodyPr>
            <a:lstStyle/>
            <a:p>
              <a:r>
                <a:rPr lang="en-US" sz="2000" dirty="0">
                  <a:latin typeface="+mn-lt"/>
                  <a:ea typeface="Abadi MT Condensed Extra Bold" charset="0"/>
                  <a:cs typeface="Abadi MT Condensed Extra Bold" charset="0"/>
                </a:rPr>
                <a:t>V</a:t>
              </a:r>
            </a:p>
          </p:txBody>
        </p:sp>
      </p:grpSp>
    </p:spTree>
    <p:extLst>
      <p:ext uri="{BB962C8B-B14F-4D97-AF65-F5344CB8AC3E}">
        <p14:creationId xmlns:p14="http://schemas.microsoft.com/office/powerpoint/2010/main" val="169086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Turn a </a:t>
            </a:r>
            <a:r>
              <a:rPr lang="en-US" dirty="0"/>
              <a:t>C</a:t>
            </a:r>
            <a:r>
              <a:rPr lang="en-US" dirty="0" smtClean="0"/>
              <a:t>orpus into </a:t>
            </a:r>
            <a:r>
              <a:rPr lang="en-US" dirty="0"/>
              <a:t>a </a:t>
            </a:r>
            <a:r>
              <a:rPr lang="en-US" dirty="0" smtClean="0"/>
              <a:t>Parser</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3</a:t>
            </a:fld>
            <a:endParaRPr lang="en-US"/>
          </a:p>
        </p:txBody>
      </p:sp>
      <p:pic>
        <p:nvPicPr>
          <p:cNvPr id="16" name="Picture 15" descr="jhu-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8671"/>
            <a:ext cx="2769885" cy="477903"/>
          </a:xfrm>
          <a:prstGeom prst="rect">
            <a:avLst/>
          </a:prstGeom>
        </p:spPr>
      </p:pic>
      <p:pic>
        <p:nvPicPr>
          <p:cNvPr id="96" name="Picture 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412" y="3033922"/>
            <a:ext cx="1649235" cy="1289304"/>
          </a:xfrm>
          <a:prstGeom prst="rect">
            <a:avLst/>
          </a:prstGeom>
        </p:spPr>
      </p:pic>
      <p:grpSp>
        <p:nvGrpSpPr>
          <p:cNvPr id="17" name="Group 16"/>
          <p:cNvGrpSpPr/>
          <p:nvPr/>
        </p:nvGrpSpPr>
        <p:grpSpPr>
          <a:xfrm>
            <a:off x="142660" y="2953983"/>
            <a:ext cx="6161887" cy="1810303"/>
            <a:chOff x="-1850412" y="3711668"/>
            <a:chExt cx="6161887" cy="1810303"/>
          </a:xfrm>
        </p:grpSpPr>
        <p:sp>
          <p:nvSpPr>
            <p:cNvPr id="8" name="Document 7"/>
            <p:cNvSpPr/>
            <p:nvPr/>
          </p:nvSpPr>
          <p:spPr>
            <a:xfrm>
              <a:off x="130490" y="3711668"/>
              <a:ext cx="2596896" cy="1810303"/>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en-US" sz="1200" dirty="0"/>
                <a:t>Papa ate with the caviar a spoon .</a:t>
              </a:r>
              <a:endParaRPr lang="en-US" sz="1200" dirty="0">
                <a:solidFill>
                  <a:srgbClr val="FFC000"/>
                </a:solidFill>
              </a:endParaRPr>
            </a:p>
            <a:p>
              <a:pPr marL="171450" indent="-171450">
                <a:buFont typeface="Arial" charset="0"/>
                <a:buChar char="•"/>
              </a:pPr>
              <a:endParaRPr lang="en-US" sz="1200" dirty="0"/>
            </a:p>
            <a:p>
              <a:pPr marL="171450" indent="-171450">
                <a:buFont typeface="Arial" charset="0"/>
                <a:buChar char="•"/>
              </a:pPr>
              <a:r>
                <a:rPr lang="en-US" sz="1200" dirty="0"/>
                <a:t>Mama ate with the caviar a spoon .</a:t>
              </a:r>
              <a:endParaRPr lang="en-US" sz="1200" dirty="0">
                <a:solidFill>
                  <a:srgbClr val="FFC000"/>
                </a:solidFill>
              </a:endParaRPr>
            </a:p>
            <a:p>
              <a:pPr marL="171450" indent="-171450">
                <a:buFont typeface="Arial" charset="0"/>
                <a:buChar char="•"/>
              </a:pPr>
              <a:endParaRPr lang="en-US" sz="1200" dirty="0"/>
            </a:p>
            <a:p>
              <a:pPr marL="171450" indent="-171450">
                <a:buFont typeface="Arial" charset="0"/>
                <a:buChar char="•"/>
              </a:pPr>
              <a:r>
                <a:rPr lang="en-US" sz="1200" dirty="0"/>
                <a:t>Papa ate caviar a spoon  .</a:t>
              </a:r>
            </a:p>
            <a:p>
              <a:pPr marL="171450" indent="-171450">
                <a:buFont typeface="Arial" charset="0"/>
                <a:buChar char="•"/>
              </a:pPr>
              <a:endParaRPr lang="en-US" sz="1200" dirty="0">
                <a:solidFill>
                  <a:srgbClr val="FFC000"/>
                </a:solidFill>
              </a:endParaRPr>
            </a:p>
            <a:p>
              <a:pPr marL="171450" indent="-171450">
                <a:buFont typeface="Arial" charset="0"/>
                <a:buChar char="•"/>
              </a:pPr>
              <a:r>
                <a:rPr lang="en-US" sz="1200" dirty="0"/>
                <a:t>Mama ate a spoon </a:t>
              </a:r>
              <a:r>
                <a:rPr lang="en-US" sz="1200" dirty="0" smtClean="0"/>
                <a:t>.</a:t>
              </a:r>
            </a:p>
            <a:p>
              <a:pPr marL="171450" indent="-171450">
                <a:buFont typeface="Arial" charset="0"/>
                <a:buChar char="•"/>
              </a:pPr>
              <a:endParaRPr lang="en-US" sz="1200" dirty="0" smtClean="0"/>
            </a:p>
            <a:p>
              <a:r>
                <a:rPr lang="mr-IN" sz="1200" dirty="0" smtClean="0"/>
                <a:t>…</a:t>
              </a:r>
              <a:endParaRPr lang="en-US" sz="1200" dirty="0" smtClean="0"/>
            </a:p>
          </p:txBody>
        </p:sp>
        <p:sp>
          <p:nvSpPr>
            <p:cNvPr id="46" name="Right Arrow 45"/>
            <p:cNvSpPr/>
            <p:nvPr/>
          </p:nvSpPr>
          <p:spPr>
            <a:xfrm>
              <a:off x="3004225" y="4230858"/>
              <a:ext cx="1307250" cy="22052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1850412" y="4078540"/>
              <a:ext cx="1850846" cy="584775"/>
            </a:xfrm>
            <a:prstGeom prst="rect">
              <a:avLst/>
            </a:prstGeom>
            <a:noFill/>
          </p:spPr>
          <p:txBody>
            <a:bodyPr wrap="square" rtlCol="0">
              <a:spAutoFit/>
            </a:bodyPr>
            <a:lstStyle/>
            <a:p>
              <a:pPr algn="ctr"/>
              <a:r>
                <a:rPr lang="en-US" altLang="zh-CN" sz="3200" dirty="0" smtClean="0"/>
                <a:t>Corpus: u</a:t>
              </a:r>
              <a:endParaRPr lang="en-US" sz="3200" dirty="0"/>
            </a:p>
          </p:txBody>
        </p:sp>
      </p:grpSp>
      <p:sp>
        <p:nvSpPr>
          <p:cNvPr id="43" name="Right Arrow 42"/>
          <p:cNvSpPr/>
          <p:nvPr/>
        </p:nvSpPr>
        <p:spPr>
          <a:xfrm rot="5400000">
            <a:off x="6946469" y="2574352"/>
            <a:ext cx="616732" cy="174998"/>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667903" y="1763473"/>
            <a:ext cx="5923896" cy="584775"/>
            <a:chOff x="2667903" y="1763473"/>
            <a:chExt cx="5923896" cy="584775"/>
          </a:xfrm>
        </p:grpSpPr>
        <p:sp>
          <p:nvSpPr>
            <p:cNvPr id="41" name="TextBox 40"/>
            <p:cNvSpPr txBox="1"/>
            <p:nvPr/>
          </p:nvSpPr>
          <p:spPr>
            <a:xfrm>
              <a:off x="2667903" y="1763473"/>
              <a:ext cx="3068733" cy="584775"/>
            </a:xfrm>
            <a:prstGeom prst="rect">
              <a:avLst/>
            </a:prstGeom>
            <a:noFill/>
          </p:spPr>
          <p:txBody>
            <a:bodyPr wrap="square" rtlCol="0">
              <a:spAutoFit/>
            </a:bodyPr>
            <a:lstStyle/>
            <a:p>
              <a:pPr algn="ctr"/>
              <a:r>
                <a:rPr lang="en-US" altLang="zh-CN" sz="3200" dirty="0" smtClean="0"/>
                <a:t>Input sentence: x</a:t>
              </a:r>
              <a:endParaRPr lang="en-US" sz="3200" dirty="0"/>
            </a:p>
          </p:txBody>
        </p:sp>
        <p:grpSp>
          <p:nvGrpSpPr>
            <p:cNvPr id="10" name="Group 9"/>
            <p:cNvGrpSpPr/>
            <p:nvPr/>
          </p:nvGrpSpPr>
          <p:grpSpPr>
            <a:xfrm>
              <a:off x="5917872" y="1871195"/>
              <a:ext cx="2673927" cy="397722"/>
              <a:chOff x="376862" y="4971213"/>
              <a:chExt cx="2673927" cy="397722"/>
            </a:xfrm>
          </p:grpSpPr>
          <p:sp>
            <p:nvSpPr>
              <p:cNvPr id="6" name="Rectangle 5"/>
              <p:cNvSpPr/>
              <p:nvPr/>
            </p:nvSpPr>
            <p:spPr>
              <a:xfrm>
                <a:off x="376862" y="4975099"/>
                <a:ext cx="2673927" cy="393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9" name="TextBox 8"/>
              <p:cNvSpPr txBox="1"/>
              <p:nvPr/>
            </p:nvSpPr>
            <p:spPr>
              <a:xfrm>
                <a:off x="389890" y="4971213"/>
                <a:ext cx="1896353" cy="369332"/>
              </a:xfrm>
              <a:prstGeom prst="rect">
                <a:avLst/>
              </a:prstGeom>
              <a:noFill/>
            </p:spPr>
            <p:txBody>
              <a:bodyPr wrap="none" rtlCol="0">
                <a:spAutoFit/>
              </a:bodyPr>
              <a:lstStyle/>
              <a:p>
                <a:r>
                  <a:rPr lang="en-US" dirty="0"/>
                  <a:t>Spoon ate a </a:t>
                </a:r>
                <a:r>
                  <a:rPr lang="en-US" dirty="0" smtClean="0"/>
                  <a:t>caviar</a:t>
                </a:r>
                <a:endParaRPr lang="en-US" dirty="0">
                  <a:solidFill>
                    <a:srgbClr val="FFC000"/>
                  </a:solidFill>
                </a:endParaRPr>
              </a:p>
            </p:txBody>
          </p:sp>
        </p:grpSp>
      </p:grpSp>
      <p:sp>
        <p:nvSpPr>
          <p:cNvPr id="97" name="Right Arrow 96"/>
          <p:cNvSpPr/>
          <p:nvPr/>
        </p:nvSpPr>
        <p:spPr>
          <a:xfrm rot="5400000">
            <a:off x="6969663" y="4646851"/>
            <a:ext cx="616732" cy="174998"/>
          </a:xfrm>
          <a:prstGeom prst="rightArrow">
            <a:avLst/>
          </a:prstGeom>
          <a:solidFill>
            <a:srgbClr val="22F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4322564" y="5203537"/>
            <a:ext cx="4397993" cy="1424680"/>
            <a:chOff x="4322564" y="5203537"/>
            <a:chExt cx="4397993" cy="1424680"/>
          </a:xfrm>
        </p:grpSpPr>
        <p:sp>
          <p:nvSpPr>
            <p:cNvPr id="99" name="TextBox 98"/>
            <p:cNvSpPr txBox="1"/>
            <p:nvPr/>
          </p:nvSpPr>
          <p:spPr>
            <a:xfrm>
              <a:off x="4322564" y="5615032"/>
              <a:ext cx="1414072" cy="584775"/>
            </a:xfrm>
            <a:prstGeom prst="rect">
              <a:avLst/>
            </a:prstGeom>
            <a:noFill/>
          </p:spPr>
          <p:txBody>
            <a:bodyPr wrap="square" rtlCol="0">
              <a:spAutoFit/>
            </a:bodyPr>
            <a:lstStyle/>
            <a:p>
              <a:pPr algn="ctr"/>
              <a:r>
                <a:rPr lang="en-US" altLang="zh-CN" sz="3200" dirty="0" smtClean="0"/>
                <a:t>Tree: y</a:t>
              </a:r>
              <a:endParaRPr lang="en-US" sz="3200" dirty="0"/>
            </a:p>
          </p:txBody>
        </p:sp>
        <p:sp>
          <p:nvSpPr>
            <p:cNvPr id="47" name="Rectangle 46"/>
            <p:cNvSpPr/>
            <p:nvPr/>
          </p:nvSpPr>
          <p:spPr>
            <a:xfrm>
              <a:off x="6046630" y="5203537"/>
              <a:ext cx="2673927" cy="118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grpSp>
          <p:nvGrpSpPr>
            <p:cNvPr id="11" name="Group 10"/>
            <p:cNvGrpSpPr/>
            <p:nvPr/>
          </p:nvGrpSpPr>
          <p:grpSpPr>
            <a:xfrm>
              <a:off x="6007058" y="5494168"/>
              <a:ext cx="1896353" cy="1134049"/>
              <a:chOff x="5925407" y="3419754"/>
              <a:chExt cx="1896353" cy="1134049"/>
            </a:xfrm>
          </p:grpSpPr>
          <p:grpSp>
            <p:nvGrpSpPr>
              <p:cNvPr id="77" name="Group 76"/>
              <p:cNvGrpSpPr/>
              <p:nvPr/>
            </p:nvGrpSpPr>
            <p:grpSpPr>
              <a:xfrm>
                <a:off x="6063717" y="3419754"/>
                <a:ext cx="1447860" cy="1134049"/>
                <a:chOff x="1854149" y="3282957"/>
                <a:chExt cx="3102023" cy="2826644"/>
              </a:xfrm>
            </p:grpSpPr>
            <p:sp>
              <p:nvSpPr>
                <p:cNvPr id="78" name="Circular Arrow 77"/>
                <p:cNvSpPr/>
                <p:nvPr/>
              </p:nvSpPr>
              <p:spPr>
                <a:xfrm flipH="1">
                  <a:off x="1854149" y="3282957"/>
                  <a:ext cx="1835607" cy="2826644"/>
                </a:xfrm>
                <a:prstGeom prst="circularArrow">
                  <a:avLst>
                    <a:gd name="adj1" fmla="val 805"/>
                    <a:gd name="adj2" fmla="val 717078"/>
                    <a:gd name="adj3" fmla="val 20507759"/>
                    <a:gd name="adj4" fmla="val 11180129"/>
                    <a:gd name="adj5" fmla="val 4067"/>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FFFF"/>
                    </a:solidFill>
                  </a:endParaRPr>
                </a:p>
              </p:txBody>
            </p:sp>
            <p:sp>
              <p:nvSpPr>
                <p:cNvPr id="80" name="Circular Arrow 79"/>
                <p:cNvSpPr/>
                <p:nvPr/>
              </p:nvSpPr>
              <p:spPr>
                <a:xfrm flipH="1">
                  <a:off x="2674653" y="3929948"/>
                  <a:ext cx="1030642" cy="1381225"/>
                </a:xfrm>
                <a:prstGeom prst="circularArrow">
                  <a:avLst>
                    <a:gd name="adj1" fmla="val 1459"/>
                    <a:gd name="adj2" fmla="val 714480"/>
                    <a:gd name="adj3" fmla="val 20811683"/>
                    <a:gd name="adj4" fmla="val 11180129"/>
                    <a:gd name="adj5" fmla="val 1505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81" name="Circular Arrow 80"/>
                <p:cNvSpPr/>
                <p:nvPr/>
              </p:nvSpPr>
              <p:spPr>
                <a:xfrm flipH="1">
                  <a:off x="3883964" y="4059358"/>
                  <a:ext cx="952278" cy="1218233"/>
                </a:xfrm>
                <a:prstGeom prst="circularArrow">
                  <a:avLst>
                    <a:gd name="adj1" fmla="val 1635"/>
                    <a:gd name="adj2" fmla="val 604974"/>
                    <a:gd name="adj3" fmla="val 21592910"/>
                    <a:gd name="adj4" fmla="val 10763750"/>
                    <a:gd name="adj5" fmla="val 10185"/>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82" name="Circular Arrow 81"/>
                <p:cNvSpPr/>
                <p:nvPr/>
              </p:nvSpPr>
              <p:spPr>
                <a:xfrm>
                  <a:off x="3605556" y="3416644"/>
                  <a:ext cx="1350616" cy="2368015"/>
                </a:xfrm>
                <a:prstGeom prst="circularArrow">
                  <a:avLst>
                    <a:gd name="adj1" fmla="val 1615"/>
                    <a:gd name="adj2" fmla="val 714480"/>
                    <a:gd name="adj3" fmla="val 20546635"/>
                    <a:gd name="adj4" fmla="val 10974073"/>
                    <a:gd name="adj5" fmla="val 2970"/>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grpSp>
          <p:sp>
            <p:nvSpPr>
              <p:cNvPr id="48" name="TextBox 47"/>
              <p:cNvSpPr txBox="1"/>
              <p:nvPr/>
            </p:nvSpPr>
            <p:spPr>
              <a:xfrm>
                <a:off x="5925407" y="3905549"/>
                <a:ext cx="1896353" cy="369332"/>
              </a:xfrm>
              <a:prstGeom prst="rect">
                <a:avLst/>
              </a:prstGeom>
              <a:noFill/>
            </p:spPr>
            <p:txBody>
              <a:bodyPr wrap="none" rtlCol="0">
                <a:spAutoFit/>
              </a:bodyPr>
              <a:lstStyle/>
              <a:p>
                <a:r>
                  <a:rPr lang="en-US" dirty="0"/>
                  <a:t>Spoon ate a </a:t>
                </a:r>
                <a:r>
                  <a:rPr lang="en-US" dirty="0" smtClean="0"/>
                  <a:t>caviar</a:t>
                </a:r>
                <a:endParaRPr lang="en-US" dirty="0">
                  <a:solidFill>
                    <a:srgbClr val="FFC000"/>
                  </a:solidFill>
                </a:endParaRPr>
              </a:p>
            </p:txBody>
          </p:sp>
        </p:grpSp>
      </p:grpSp>
    </p:spTree>
    <p:extLst>
      <p:ext uri="{BB962C8B-B14F-4D97-AF65-F5344CB8AC3E}">
        <p14:creationId xmlns:p14="http://schemas.microsoft.com/office/powerpoint/2010/main" val="199046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 fill="hold"/>
                                        <p:tgtEl>
                                          <p:spTgt spid="17"/>
                                        </p:tgtEl>
                                        <p:attrNameLst>
                                          <p:attrName>ppt_x</p:attrName>
                                        </p:attrNameLst>
                                      </p:cBhvr>
                                      <p:tavLst>
                                        <p:tav tm="0">
                                          <p:val>
                                            <p:strVal val="0-#ppt_w/2"/>
                                          </p:val>
                                        </p:tav>
                                        <p:tav tm="100000">
                                          <p:val>
                                            <p:strVal val="#ppt_x"/>
                                          </p:val>
                                        </p:tav>
                                      </p:tavLst>
                                    </p:anim>
                                    <p:anim calcmode="lin" valueType="num">
                                      <p:cBhvr additive="base">
                                        <p:cTn id="8" dur="2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100"/>
                                        <p:tgtEl>
                                          <p:spTgt spid="13"/>
                                        </p:tgtEl>
                                      </p:cBhvr>
                                    </p:animEffect>
                                  </p:childTnLst>
                                </p:cTn>
                              </p:par>
                            </p:childTnLst>
                          </p:cTn>
                        </p:par>
                        <p:par>
                          <p:cTn id="14" fill="hold">
                            <p:stCondLst>
                              <p:cond delay="100"/>
                            </p:stCondLst>
                            <p:childTnLst>
                              <p:par>
                                <p:cTn id="15" presetID="22" presetClass="entr" presetSubtype="1"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1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up)">
                                      <p:cBhvr>
                                        <p:cTn id="22" dur="100"/>
                                        <p:tgtEl>
                                          <p:spTgt spid="97"/>
                                        </p:tgtEl>
                                      </p:cBhvr>
                                    </p:animEffect>
                                  </p:childTnLst>
                                </p:cTn>
                              </p:par>
                            </p:childTnLst>
                          </p:cTn>
                        </p:par>
                        <p:par>
                          <p:cTn id="23" fill="hold">
                            <p:stCondLst>
                              <p:cond delay="100"/>
                            </p:stCondLst>
                            <p:childTnLst>
                              <p:par>
                                <p:cTn id="24" presetID="22" presetClass="entr" presetSubtype="1"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Cues to Structure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30</a:t>
            </a:fld>
            <a:endParaRPr lang="en-US"/>
          </a:p>
        </p:txBody>
      </p:sp>
      <p:sp>
        <p:nvSpPr>
          <p:cNvPr id="6" name="Document 5"/>
          <p:cNvSpPr/>
          <p:nvPr/>
        </p:nvSpPr>
        <p:spPr>
          <a:xfrm>
            <a:off x="457200" y="1600200"/>
            <a:ext cx="8229600" cy="475615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en-US" altLang="zh-CN" sz="3200" dirty="0" smtClean="0"/>
              <a:t> </a:t>
            </a:r>
            <a:r>
              <a:rPr lang="en-US" altLang="zh-CN" sz="3200" dirty="0" smtClean="0">
                <a:solidFill>
                  <a:srgbClr val="F27A0F"/>
                </a:solidFill>
              </a:rPr>
              <a:t>NOUN VERB</a:t>
            </a:r>
            <a:r>
              <a:rPr lang="en-US" sz="3200" dirty="0" smtClean="0"/>
              <a:t> DET ADJ NOUN ADP NOUN</a:t>
            </a:r>
            <a:endParaRPr lang="en-US" sz="3200" dirty="0" smtClean="0">
              <a:solidFill>
                <a:srgbClr val="FFC000"/>
              </a:solidFill>
            </a:endParaRPr>
          </a:p>
          <a:p>
            <a:pPr marL="171450" indent="-171450">
              <a:buFont typeface="Arial" charset="0"/>
              <a:buChar char="•"/>
            </a:pPr>
            <a:endParaRPr lang="en-US" sz="3200" dirty="0"/>
          </a:p>
          <a:p>
            <a:pPr marL="171450" indent="-171450">
              <a:buFont typeface="Arial" charset="0"/>
              <a:buChar char="•"/>
            </a:pPr>
            <a:r>
              <a:rPr lang="en-US" altLang="zh-CN" sz="3200" dirty="0" smtClean="0"/>
              <a:t> </a:t>
            </a:r>
            <a:r>
              <a:rPr lang="en-US" altLang="zh-CN" sz="3200" dirty="0" smtClean="0">
                <a:solidFill>
                  <a:srgbClr val="F27A0F"/>
                </a:solidFill>
              </a:rPr>
              <a:t>NOUN </a:t>
            </a:r>
            <a:r>
              <a:rPr lang="en-US" altLang="zh-CN" sz="3200" dirty="0">
                <a:solidFill>
                  <a:srgbClr val="F27A0F"/>
                </a:solidFill>
              </a:rPr>
              <a:t>VERB</a:t>
            </a:r>
            <a:r>
              <a:rPr lang="en-US" sz="3200" dirty="0"/>
              <a:t> </a:t>
            </a:r>
            <a:r>
              <a:rPr lang="en-US" sz="3200" dirty="0" smtClean="0"/>
              <a:t>PART NOUN</a:t>
            </a:r>
            <a:endParaRPr lang="en-US" sz="3200" dirty="0">
              <a:solidFill>
                <a:srgbClr val="FFC000"/>
              </a:solidFill>
            </a:endParaRPr>
          </a:p>
          <a:p>
            <a:pPr marL="171450" indent="-171450">
              <a:buFont typeface="Arial" charset="0"/>
              <a:buChar char="•"/>
            </a:pPr>
            <a:endParaRPr lang="en-US" sz="3200" dirty="0"/>
          </a:p>
          <a:p>
            <a:pPr marL="171450" indent="-171450">
              <a:buFont typeface="Arial" charset="0"/>
              <a:buChar char="•"/>
            </a:pPr>
            <a:r>
              <a:rPr lang="en-US" altLang="zh-CN" sz="3200" dirty="0" smtClean="0"/>
              <a:t> DET ADJ </a:t>
            </a:r>
            <a:r>
              <a:rPr lang="en-US" altLang="zh-CN" sz="3200" dirty="0" smtClean="0">
                <a:solidFill>
                  <a:srgbClr val="F27A0F"/>
                </a:solidFill>
              </a:rPr>
              <a:t>NOUN VERB</a:t>
            </a:r>
            <a:endParaRPr lang="zh-CN" altLang="en-US" sz="3200" dirty="0">
              <a:solidFill>
                <a:srgbClr val="F27A0F"/>
              </a:solidFill>
            </a:endParaRPr>
          </a:p>
          <a:p>
            <a:pPr marL="171450" indent="-171450">
              <a:buFont typeface="Arial" charset="0"/>
              <a:buChar char="•"/>
            </a:pPr>
            <a:endParaRPr lang="en-US" sz="3200" dirty="0">
              <a:solidFill>
                <a:srgbClr val="FFC000"/>
              </a:solidFill>
            </a:endParaRPr>
          </a:p>
          <a:p>
            <a:pPr marL="171450" indent="-171450">
              <a:buFont typeface="Arial" charset="0"/>
              <a:buChar char="•"/>
            </a:pPr>
            <a:r>
              <a:rPr lang="en-US" sz="3200" dirty="0" smtClean="0"/>
              <a:t> </a:t>
            </a:r>
            <a:r>
              <a:rPr lang="en-US" sz="3200" dirty="0" smtClean="0">
                <a:solidFill>
                  <a:srgbClr val="F27A0F"/>
                </a:solidFill>
              </a:rPr>
              <a:t>PRON VERB</a:t>
            </a:r>
            <a:r>
              <a:rPr lang="en-US" sz="3200" dirty="0" smtClean="0"/>
              <a:t> ADP </a:t>
            </a:r>
            <a:r>
              <a:rPr lang="en-US" sz="3200" dirty="0" smtClean="0">
                <a:solidFill>
                  <a:schemeClr val="tx1"/>
                </a:solidFill>
              </a:rPr>
              <a:t>DET NOUN</a:t>
            </a:r>
            <a:endParaRPr lang="en-US" sz="3200" dirty="0">
              <a:solidFill>
                <a:schemeClr val="tx1"/>
              </a:solidFill>
            </a:endParaRPr>
          </a:p>
          <a:p>
            <a:r>
              <a:rPr lang="mr-IN" sz="3200" dirty="0" smtClean="0"/>
              <a:t>…</a:t>
            </a:r>
            <a:endParaRPr lang="en-US" sz="3200" dirty="0" smtClean="0"/>
          </a:p>
        </p:txBody>
      </p:sp>
      <p:grpSp>
        <p:nvGrpSpPr>
          <p:cNvPr id="9" name="Group 8"/>
          <p:cNvGrpSpPr/>
          <p:nvPr/>
        </p:nvGrpSpPr>
        <p:grpSpPr>
          <a:xfrm>
            <a:off x="2762093" y="2623426"/>
            <a:ext cx="4633074" cy="1645481"/>
            <a:chOff x="2762093" y="2623426"/>
            <a:chExt cx="4633074" cy="1645481"/>
          </a:xfrm>
        </p:grpSpPr>
        <p:sp>
          <p:nvSpPr>
            <p:cNvPr id="5" name="TextBox 4"/>
            <p:cNvSpPr txBox="1"/>
            <p:nvPr/>
          </p:nvSpPr>
          <p:spPr>
            <a:xfrm rot="1566438">
              <a:off x="6045117" y="3207629"/>
              <a:ext cx="1350050" cy="707886"/>
            </a:xfrm>
            <a:prstGeom prst="rect">
              <a:avLst/>
            </a:prstGeom>
            <a:noFill/>
          </p:spPr>
          <p:txBody>
            <a:bodyPr wrap="none" rtlCol="0">
              <a:spAutoFit/>
            </a:bodyPr>
            <a:lstStyle/>
            <a:p>
              <a:r>
                <a:rPr lang="en-US" sz="4000" dirty="0" smtClean="0">
                  <a:solidFill>
                    <a:srgbClr val="FFFF00"/>
                  </a:solidFill>
                </a:rPr>
                <a:t>Cues!</a:t>
              </a:r>
              <a:endParaRPr lang="en-US" sz="4000" dirty="0">
                <a:solidFill>
                  <a:srgbClr val="FFFF00"/>
                </a:solidFill>
              </a:endParaRPr>
            </a:p>
          </p:txBody>
        </p:sp>
        <p:sp>
          <p:nvSpPr>
            <p:cNvPr id="7" name="Right Arrow 6"/>
            <p:cNvSpPr/>
            <p:nvPr/>
          </p:nvSpPr>
          <p:spPr>
            <a:xfrm rot="12209174">
              <a:off x="2846901" y="2623426"/>
              <a:ext cx="3253555" cy="103594"/>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1477284">
              <a:off x="2957635" y="3218384"/>
              <a:ext cx="2944518" cy="97646"/>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0329621">
              <a:off x="4472845" y="3715980"/>
              <a:ext cx="1411217" cy="8449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9845248">
              <a:off x="2762093" y="4171145"/>
              <a:ext cx="3209040" cy="9776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339426" y="4220026"/>
            <a:ext cx="2285248" cy="1563656"/>
            <a:chOff x="6401550" y="4397035"/>
            <a:chExt cx="2285248" cy="1563656"/>
          </a:xfrm>
        </p:grpSpPr>
        <p:sp>
          <p:nvSpPr>
            <p:cNvPr id="34" name="Rectangle 33"/>
            <p:cNvSpPr/>
            <p:nvPr/>
          </p:nvSpPr>
          <p:spPr>
            <a:xfrm>
              <a:off x="7694629" y="4401461"/>
              <a:ext cx="864339" cy="461665"/>
            </a:xfrm>
            <a:prstGeom prst="rect">
              <a:avLst/>
            </a:prstGeom>
          </p:spPr>
          <p:txBody>
            <a:bodyPr wrap="none">
              <a:spAutoFit/>
            </a:bodyPr>
            <a:lstStyle/>
            <a:p>
              <a:r>
                <a:rPr lang="en-US" sz="2400" dirty="0" err="1" smtClean="0"/>
                <a:t>nsubj</a:t>
              </a:r>
              <a:endParaRPr lang="en-US" sz="2400" dirty="0"/>
            </a:p>
          </p:txBody>
        </p:sp>
        <p:sp>
          <p:nvSpPr>
            <p:cNvPr id="35" name="Circular Arrow 34"/>
            <p:cNvSpPr/>
            <p:nvPr/>
          </p:nvSpPr>
          <p:spPr>
            <a:xfrm>
              <a:off x="7566800" y="4729207"/>
              <a:ext cx="1119998" cy="1231483"/>
            </a:xfrm>
            <a:prstGeom prst="circularArrow">
              <a:avLst>
                <a:gd name="adj1" fmla="val 5203"/>
                <a:gd name="adj2" fmla="val 1051020"/>
                <a:gd name="adj3" fmla="val 20487332"/>
                <a:gd name="adj4" fmla="val 11052786"/>
                <a:gd name="adj5" fmla="val 9527"/>
              </a:avLst>
            </a:prstGeom>
            <a:solidFill>
              <a:schemeClr val="lt1"/>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32" name="Circular Arrow 31"/>
            <p:cNvSpPr/>
            <p:nvPr/>
          </p:nvSpPr>
          <p:spPr>
            <a:xfrm flipH="1">
              <a:off x="6401550" y="4729208"/>
              <a:ext cx="1165250" cy="1231483"/>
            </a:xfrm>
            <a:prstGeom prst="circularArrow">
              <a:avLst>
                <a:gd name="adj1" fmla="val 5203"/>
                <a:gd name="adj2" fmla="val 1051020"/>
                <a:gd name="adj3" fmla="val 20487332"/>
                <a:gd name="adj4" fmla="val 11052786"/>
                <a:gd name="adj5" fmla="val 9527"/>
              </a:avLst>
            </a:prstGeom>
            <a:solidFill>
              <a:srgbClr val="F27A0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33" name="Rectangle 32"/>
            <p:cNvSpPr/>
            <p:nvPr/>
          </p:nvSpPr>
          <p:spPr>
            <a:xfrm>
              <a:off x="6552005" y="4397035"/>
              <a:ext cx="864339" cy="461665"/>
            </a:xfrm>
            <a:prstGeom prst="rect">
              <a:avLst/>
            </a:prstGeom>
          </p:spPr>
          <p:txBody>
            <a:bodyPr wrap="none">
              <a:spAutoFit/>
            </a:bodyPr>
            <a:lstStyle/>
            <a:p>
              <a:r>
                <a:rPr lang="en-US" sz="2400" dirty="0" err="1" smtClean="0">
                  <a:solidFill>
                    <a:srgbClr val="F27A0F"/>
                  </a:solidFill>
                </a:rPr>
                <a:t>nsubj</a:t>
              </a:r>
              <a:endParaRPr lang="en-US" sz="2400" dirty="0">
                <a:solidFill>
                  <a:srgbClr val="F27A0F"/>
                </a:solidFill>
              </a:endParaRPr>
            </a:p>
          </p:txBody>
        </p:sp>
      </p:grpSp>
      <p:sp>
        <p:nvSpPr>
          <p:cNvPr id="36" name="Rectangle 35"/>
          <p:cNvSpPr/>
          <p:nvPr/>
        </p:nvSpPr>
        <p:spPr>
          <a:xfrm>
            <a:off x="6273078" y="5038909"/>
            <a:ext cx="357790" cy="400110"/>
          </a:xfrm>
          <a:prstGeom prst="rect">
            <a:avLst/>
          </a:prstGeom>
        </p:spPr>
        <p:txBody>
          <a:bodyPr wrap="none">
            <a:spAutoFit/>
          </a:bodyPr>
          <a:lstStyle/>
          <a:p>
            <a:r>
              <a:rPr lang="en-US" sz="2000" dirty="0" smtClean="0">
                <a:solidFill>
                  <a:srgbClr val="F27A0F"/>
                </a:solidFill>
                <a:latin typeface="+mn-lt"/>
                <a:ea typeface="Abadi MT Condensed Extra Bold" charset="0"/>
                <a:cs typeface="Abadi MT Condensed Extra Bold" charset="0"/>
              </a:rPr>
              <a:t>N</a:t>
            </a:r>
            <a:endParaRPr lang="en-US" sz="2000" dirty="0">
              <a:solidFill>
                <a:srgbClr val="F27A0F"/>
              </a:solidFill>
              <a:latin typeface="+mn-lt"/>
              <a:ea typeface="Abadi MT Condensed Extra Bold" charset="0"/>
              <a:cs typeface="Abadi MT Condensed Extra Bold" charset="0"/>
            </a:endParaRPr>
          </a:p>
        </p:txBody>
      </p:sp>
      <p:sp>
        <p:nvSpPr>
          <p:cNvPr id="37" name="Rectangle 36"/>
          <p:cNvSpPr/>
          <p:nvPr/>
        </p:nvSpPr>
        <p:spPr>
          <a:xfrm>
            <a:off x="8363817" y="5047977"/>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38" name="Rectangle 37"/>
          <p:cNvSpPr/>
          <p:nvPr/>
        </p:nvSpPr>
        <p:spPr>
          <a:xfrm>
            <a:off x="7477464" y="5047977"/>
            <a:ext cx="327334" cy="400110"/>
          </a:xfrm>
          <a:prstGeom prst="rect">
            <a:avLst/>
          </a:prstGeom>
        </p:spPr>
        <p:txBody>
          <a:bodyPr wrap="none">
            <a:spAutoFit/>
          </a:bodyPr>
          <a:lstStyle/>
          <a:p>
            <a:r>
              <a:rPr lang="en-US" sz="2000" dirty="0">
                <a:latin typeface="+mn-lt"/>
                <a:ea typeface="Abadi MT Condensed Extra Bold" charset="0"/>
                <a:cs typeface="Abadi MT Condensed Extra Bold" charset="0"/>
              </a:rPr>
              <a:t>V</a:t>
            </a:r>
          </a:p>
        </p:txBody>
      </p:sp>
      <p:sp>
        <p:nvSpPr>
          <p:cNvPr id="39" name="Rectangle 38"/>
          <p:cNvSpPr/>
          <p:nvPr/>
        </p:nvSpPr>
        <p:spPr>
          <a:xfrm>
            <a:off x="7235184" y="5043551"/>
            <a:ext cx="327334" cy="400110"/>
          </a:xfrm>
          <a:prstGeom prst="rect">
            <a:avLst/>
          </a:prstGeom>
        </p:spPr>
        <p:txBody>
          <a:bodyPr wrap="none">
            <a:spAutoFit/>
          </a:bodyPr>
          <a:lstStyle/>
          <a:p>
            <a:r>
              <a:rPr lang="en-US" sz="2000" dirty="0">
                <a:solidFill>
                  <a:srgbClr val="F27A0F"/>
                </a:solidFill>
                <a:latin typeface="+mn-lt"/>
                <a:ea typeface="Abadi MT Condensed Extra Bold" charset="0"/>
                <a:cs typeface="Abadi MT Condensed Extra Bold" charset="0"/>
              </a:rPr>
              <a:t>V</a:t>
            </a:r>
          </a:p>
        </p:txBody>
      </p:sp>
      <p:grpSp>
        <p:nvGrpSpPr>
          <p:cNvPr id="14" name="Group 13"/>
          <p:cNvGrpSpPr/>
          <p:nvPr/>
        </p:nvGrpSpPr>
        <p:grpSpPr>
          <a:xfrm>
            <a:off x="478250" y="5033864"/>
            <a:ext cx="4185080" cy="1799561"/>
            <a:chOff x="478250" y="5033864"/>
            <a:chExt cx="4185080" cy="1799561"/>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250" y="5645383"/>
              <a:ext cx="888954" cy="1188042"/>
            </a:xfrm>
            <a:prstGeom prst="rect">
              <a:avLst/>
            </a:prstGeom>
          </p:spPr>
        </p:pic>
        <p:grpSp>
          <p:nvGrpSpPr>
            <p:cNvPr id="13" name="Group 12"/>
            <p:cNvGrpSpPr/>
            <p:nvPr/>
          </p:nvGrpSpPr>
          <p:grpSpPr>
            <a:xfrm>
              <a:off x="1636696" y="5033864"/>
              <a:ext cx="3026634" cy="1057405"/>
              <a:chOff x="4473677" y="5439019"/>
              <a:chExt cx="3026634" cy="1057405"/>
            </a:xfrm>
          </p:grpSpPr>
          <p:sp>
            <p:nvSpPr>
              <p:cNvPr id="11" name="Oval Callout 10"/>
              <p:cNvSpPr/>
              <p:nvPr/>
            </p:nvSpPr>
            <p:spPr>
              <a:xfrm>
                <a:off x="4473677" y="5439019"/>
                <a:ext cx="2581300" cy="912387"/>
              </a:xfrm>
              <a:prstGeom prst="wedgeEllipseCallout">
                <a:avLst>
                  <a:gd name="adj1" fmla="val -59552"/>
                  <a:gd name="adj2" fmla="val 7998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20559" y="5573094"/>
                <a:ext cx="2879752" cy="923330"/>
              </a:xfrm>
              <a:prstGeom prst="rect">
                <a:avLst/>
              </a:prstGeom>
              <a:noFill/>
            </p:spPr>
            <p:txBody>
              <a:bodyPr wrap="square" rtlCol="0">
                <a:spAutoFit/>
              </a:bodyPr>
              <a:lstStyle/>
              <a:p>
                <a:r>
                  <a:rPr lang="en-US" dirty="0"/>
                  <a:t>Triggers for </a:t>
                </a:r>
                <a:r>
                  <a:rPr lang="en-US" dirty="0" smtClean="0"/>
                  <a:t>Principles &amp; Parameters </a:t>
                </a:r>
                <a:endParaRPr lang="en-US" dirty="0"/>
              </a:p>
              <a:p>
                <a:endParaRPr lang="en-US" dirty="0"/>
              </a:p>
            </p:txBody>
          </p:sp>
        </p:grpSp>
      </p:grpSp>
    </p:spTree>
    <p:extLst>
      <p:ext uri="{BB962C8B-B14F-4D97-AF65-F5344CB8AC3E}">
        <p14:creationId xmlns:p14="http://schemas.microsoft.com/office/powerpoint/2010/main" val="75203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Cues to Structure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31</a:t>
            </a:fld>
            <a:endParaRPr lang="en-US"/>
          </a:p>
        </p:txBody>
      </p:sp>
      <p:sp>
        <p:nvSpPr>
          <p:cNvPr id="6" name="Document 5"/>
          <p:cNvSpPr/>
          <p:nvPr/>
        </p:nvSpPr>
        <p:spPr>
          <a:xfrm>
            <a:off x="457200" y="1600200"/>
            <a:ext cx="8229600" cy="475615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en-US" altLang="zh-CN" sz="3200" dirty="0" smtClean="0">
                <a:solidFill>
                  <a:schemeClr val="tx1"/>
                </a:solidFill>
              </a:rPr>
              <a:t> NOUN VERB</a:t>
            </a:r>
            <a:r>
              <a:rPr lang="en-US" sz="3200" dirty="0" smtClean="0">
                <a:solidFill>
                  <a:schemeClr val="tx1"/>
                </a:solidFill>
              </a:rPr>
              <a:t> DET ADJ NOUN </a:t>
            </a:r>
            <a:r>
              <a:rPr lang="en-US" sz="3200" dirty="0" smtClean="0">
                <a:solidFill>
                  <a:srgbClr val="F27A0F"/>
                </a:solidFill>
              </a:rPr>
              <a:t>ADP NOUN</a:t>
            </a:r>
          </a:p>
          <a:p>
            <a:pPr marL="171450" indent="-171450">
              <a:buFont typeface="Arial" charset="0"/>
              <a:buChar char="•"/>
            </a:pPr>
            <a:endParaRPr lang="en-US" sz="3200" dirty="0">
              <a:solidFill>
                <a:schemeClr val="tx1"/>
              </a:solidFill>
            </a:endParaRPr>
          </a:p>
          <a:p>
            <a:pPr marL="171450" indent="-171450">
              <a:buFont typeface="Arial" charset="0"/>
              <a:buChar char="•"/>
            </a:pPr>
            <a:r>
              <a:rPr lang="en-US" altLang="zh-CN" sz="3200" dirty="0" smtClean="0">
                <a:solidFill>
                  <a:schemeClr val="tx1"/>
                </a:solidFill>
              </a:rPr>
              <a:t> NOUN </a:t>
            </a:r>
            <a:r>
              <a:rPr lang="en-US" altLang="zh-CN" sz="3200" dirty="0">
                <a:solidFill>
                  <a:schemeClr val="tx1"/>
                </a:solidFill>
              </a:rPr>
              <a:t>VERB</a:t>
            </a:r>
            <a:r>
              <a:rPr lang="en-US" sz="3200" dirty="0">
                <a:solidFill>
                  <a:schemeClr val="tx1"/>
                </a:solidFill>
              </a:rPr>
              <a:t> </a:t>
            </a:r>
            <a:r>
              <a:rPr lang="en-US" sz="3200" dirty="0" smtClean="0">
                <a:solidFill>
                  <a:schemeClr val="tx1"/>
                </a:solidFill>
              </a:rPr>
              <a:t>PART NOUN</a:t>
            </a:r>
            <a:endParaRPr lang="en-US" sz="3200" dirty="0">
              <a:solidFill>
                <a:schemeClr val="tx1"/>
              </a:solidFill>
            </a:endParaRPr>
          </a:p>
          <a:p>
            <a:pPr marL="171450" indent="-171450">
              <a:buFont typeface="Arial" charset="0"/>
              <a:buChar char="•"/>
            </a:pPr>
            <a:endParaRPr lang="en-US" sz="3200" dirty="0">
              <a:solidFill>
                <a:schemeClr val="tx1"/>
              </a:solidFill>
            </a:endParaRPr>
          </a:p>
          <a:p>
            <a:pPr marL="171450" indent="-171450">
              <a:buFont typeface="Arial" charset="0"/>
              <a:buChar char="•"/>
            </a:pPr>
            <a:r>
              <a:rPr lang="en-US" altLang="zh-CN" sz="3200" dirty="0" smtClean="0">
                <a:solidFill>
                  <a:schemeClr val="tx1"/>
                </a:solidFill>
              </a:rPr>
              <a:t> DET ADJ NOUN VERB</a:t>
            </a:r>
            <a:endParaRPr lang="zh-CN" altLang="en-US" sz="3200" dirty="0">
              <a:solidFill>
                <a:schemeClr val="tx1"/>
              </a:solidFill>
            </a:endParaRPr>
          </a:p>
          <a:p>
            <a:pPr marL="171450" indent="-171450">
              <a:buFont typeface="Arial" charset="0"/>
              <a:buChar char="•"/>
            </a:pPr>
            <a:endParaRPr lang="en-US" sz="3200" dirty="0">
              <a:solidFill>
                <a:schemeClr val="tx1"/>
              </a:solidFill>
            </a:endParaRPr>
          </a:p>
          <a:p>
            <a:pPr marL="171450" indent="-171450">
              <a:buFont typeface="Arial" charset="0"/>
              <a:buChar char="•"/>
            </a:pPr>
            <a:r>
              <a:rPr lang="en-US" sz="3200" dirty="0" smtClean="0">
                <a:solidFill>
                  <a:schemeClr val="tx1"/>
                </a:solidFill>
              </a:rPr>
              <a:t> PRON VERB </a:t>
            </a:r>
            <a:r>
              <a:rPr lang="en-US" sz="3200" dirty="0" smtClean="0">
                <a:solidFill>
                  <a:srgbClr val="F27A0F"/>
                </a:solidFill>
              </a:rPr>
              <a:t>ADP DET NOUN</a:t>
            </a:r>
            <a:endParaRPr lang="en-US" sz="3200" dirty="0">
              <a:solidFill>
                <a:srgbClr val="F27A0F"/>
              </a:solidFill>
            </a:endParaRPr>
          </a:p>
          <a:p>
            <a:r>
              <a:rPr lang="mr-IN" sz="3200" dirty="0" smtClean="0">
                <a:solidFill>
                  <a:schemeClr val="tx1"/>
                </a:solidFill>
              </a:rPr>
              <a:t>…</a:t>
            </a:r>
            <a:endParaRPr lang="en-US" sz="3200" dirty="0" smtClean="0">
              <a:solidFill>
                <a:schemeClr val="tx1"/>
              </a:solidFill>
            </a:endParaRPr>
          </a:p>
        </p:txBody>
      </p:sp>
      <p:sp>
        <p:nvSpPr>
          <p:cNvPr id="5" name="TextBox 4"/>
          <p:cNvSpPr txBox="1"/>
          <p:nvPr/>
        </p:nvSpPr>
        <p:spPr>
          <a:xfrm rot="1566438">
            <a:off x="6627169" y="3378167"/>
            <a:ext cx="1350050" cy="707886"/>
          </a:xfrm>
          <a:prstGeom prst="rect">
            <a:avLst/>
          </a:prstGeom>
          <a:noFill/>
        </p:spPr>
        <p:txBody>
          <a:bodyPr wrap="none" rtlCol="0">
            <a:spAutoFit/>
          </a:bodyPr>
          <a:lstStyle/>
          <a:p>
            <a:r>
              <a:rPr lang="en-US" sz="4000" dirty="0" smtClean="0">
                <a:solidFill>
                  <a:srgbClr val="FFFF00"/>
                </a:solidFill>
              </a:rPr>
              <a:t>Cues!</a:t>
            </a:r>
            <a:endParaRPr lang="en-US" sz="4000" dirty="0">
              <a:solidFill>
                <a:srgbClr val="FFFF00"/>
              </a:solidFill>
            </a:endParaRPr>
          </a:p>
        </p:txBody>
      </p:sp>
      <p:sp>
        <p:nvSpPr>
          <p:cNvPr id="19" name="Right Arrow 18"/>
          <p:cNvSpPr/>
          <p:nvPr/>
        </p:nvSpPr>
        <p:spPr>
          <a:xfrm rot="15060235" flipV="1">
            <a:off x="6596271" y="2576228"/>
            <a:ext cx="942908" cy="17135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9629846">
            <a:off x="5436811" y="4119990"/>
            <a:ext cx="1514178" cy="215136"/>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6343628" y="4222861"/>
            <a:ext cx="2285248" cy="1563656"/>
            <a:chOff x="6412903" y="274310"/>
            <a:chExt cx="2285248" cy="1563656"/>
          </a:xfrm>
        </p:grpSpPr>
        <p:sp>
          <p:nvSpPr>
            <p:cNvPr id="22" name="Rectangle 21"/>
            <p:cNvSpPr/>
            <p:nvPr/>
          </p:nvSpPr>
          <p:spPr>
            <a:xfrm>
              <a:off x="7785496" y="278736"/>
              <a:ext cx="733662" cy="461665"/>
            </a:xfrm>
            <a:prstGeom prst="rect">
              <a:avLst/>
            </a:prstGeom>
          </p:spPr>
          <p:txBody>
            <a:bodyPr wrap="none">
              <a:spAutoFit/>
            </a:bodyPr>
            <a:lstStyle/>
            <a:p>
              <a:r>
                <a:rPr lang="en-US" sz="2400" dirty="0" smtClean="0"/>
                <a:t>case</a:t>
              </a:r>
              <a:endParaRPr lang="en-US" sz="2400" dirty="0"/>
            </a:p>
          </p:txBody>
        </p:sp>
        <p:sp>
          <p:nvSpPr>
            <p:cNvPr id="23" name="Circular Arrow 22"/>
            <p:cNvSpPr/>
            <p:nvPr/>
          </p:nvSpPr>
          <p:spPr>
            <a:xfrm>
              <a:off x="7578153" y="606482"/>
              <a:ext cx="1119998" cy="1231483"/>
            </a:xfrm>
            <a:prstGeom prst="circularArrow">
              <a:avLst>
                <a:gd name="adj1" fmla="val 5203"/>
                <a:gd name="adj2" fmla="val 1051020"/>
                <a:gd name="adj3" fmla="val 20487332"/>
                <a:gd name="adj4" fmla="val 11052786"/>
                <a:gd name="adj5" fmla="val 9527"/>
              </a:avLst>
            </a:prstGeom>
            <a:solidFill>
              <a:schemeClr val="l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alpha val="20000"/>
                  </a:schemeClr>
                </a:solidFill>
              </a:endParaRPr>
            </a:p>
          </p:txBody>
        </p:sp>
        <p:sp>
          <p:nvSpPr>
            <p:cNvPr id="24" name="Circular Arrow 23"/>
            <p:cNvSpPr/>
            <p:nvPr/>
          </p:nvSpPr>
          <p:spPr>
            <a:xfrm flipH="1">
              <a:off x="6412903" y="606483"/>
              <a:ext cx="1165250" cy="1231483"/>
            </a:xfrm>
            <a:prstGeom prst="circularArrow">
              <a:avLst>
                <a:gd name="adj1" fmla="val 5203"/>
                <a:gd name="adj2" fmla="val 1051020"/>
                <a:gd name="adj3" fmla="val 20487332"/>
                <a:gd name="adj4" fmla="val 11052786"/>
                <a:gd name="adj5" fmla="val 9527"/>
              </a:avLst>
            </a:prstGeom>
            <a:solidFill>
              <a:srgbClr val="F27A0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F27A0F"/>
                </a:solidFill>
              </a:endParaRPr>
            </a:p>
          </p:txBody>
        </p:sp>
        <p:sp>
          <p:nvSpPr>
            <p:cNvPr id="25" name="Rectangle 24"/>
            <p:cNvSpPr/>
            <p:nvPr/>
          </p:nvSpPr>
          <p:spPr>
            <a:xfrm>
              <a:off x="6611065" y="274310"/>
              <a:ext cx="733662" cy="461665"/>
            </a:xfrm>
            <a:prstGeom prst="rect">
              <a:avLst/>
            </a:prstGeom>
          </p:spPr>
          <p:txBody>
            <a:bodyPr wrap="none">
              <a:spAutoFit/>
            </a:bodyPr>
            <a:lstStyle/>
            <a:p>
              <a:r>
                <a:rPr lang="en-US" sz="2400" dirty="0" smtClean="0">
                  <a:solidFill>
                    <a:srgbClr val="F27A0F"/>
                  </a:solidFill>
                </a:rPr>
                <a:t>case</a:t>
              </a:r>
              <a:endParaRPr lang="en-US" sz="2400" dirty="0">
                <a:solidFill>
                  <a:srgbClr val="F27A0F"/>
                </a:solidFill>
              </a:endParaRPr>
            </a:p>
          </p:txBody>
        </p:sp>
      </p:grpSp>
      <p:sp>
        <p:nvSpPr>
          <p:cNvPr id="26" name="Rectangle 25"/>
          <p:cNvSpPr/>
          <p:nvPr/>
        </p:nvSpPr>
        <p:spPr>
          <a:xfrm>
            <a:off x="6162239" y="5066619"/>
            <a:ext cx="649537" cy="400110"/>
          </a:xfrm>
          <a:prstGeom prst="rect">
            <a:avLst/>
          </a:prstGeom>
        </p:spPr>
        <p:txBody>
          <a:bodyPr wrap="none">
            <a:spAutoFit/>
          </a:bodyPr>
          <a:lstStyle/>
          <a:p>
            <a:r>
              <a:rPr lang="en-US" sz="2000" dirty="0" smtClean="0">
                <a:solidFill>
                  <a:srgbClr val="F27A0F"/>
                </a:solidFill>
                <a:latin typeface="+mn-lt"/>
                <a:ea typeface="Abadi MT Condensed Extra Bold" charset="0"/>
                <a:cs typeface="Abadi MT Condensed Extra Bold" charset="0"/>
              </a:rPr>
              <a:t>ADP</a:t>
            </a:r>
            <a:endParaRPr lang="en-US" sz="2000" dirty="0">
              <a:solidFill>
                <a:srgbClr val="F27A0F"/>
              </a:solidFill>
              <a:latin typeface="+mn-lt"/>
              <a:ea typeface="Abadi MT Condensed Extra Bold" charset="0"/>
              <a:cs typeface="Abadi MT Condensed Extra Bold" charset="0"/>
            </a:endParaRPr>
          </a:p>
        </p:txBody>
      </p:sp>
      <p:sp>
        <p:nvSpPr>
          <p:cNvPr id="27" name="Rectangle 26"/>
          <p:cNvSpPr/>
          <p:nvPr/>
        </p:nvSpPr>
        <p:spPr>
          <a:xfrm>
            <a:off x="8197559" y="5089542"/>
            <a:ext cx="649537"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ADP</a:t>
            </a:r>
            <a:endParaRPr lang="en-US" sz="2000" dirty="0">
              <a:latin typeface="+mn-lt"/>
              <a:ea typeface="Abadi MT Condensed Extra Bold" charset="0"/>
              <a:cs typeface="Abadi MT Condensed Extra Bold" charset="0"/>
            </a:endParaRPr>
          </a:p>
        </p:txBody>
      </p:sp>
      <p:sp>
        <p:nvSpPr>
          <p:cNvPr id="28" name="Rectangle 27"/>
          <p:cNvSpPr/>
          <p:nvPr/>
        </p:nvSpPr>
        <p:spPr>
          <a:xfrm>
            <a:off x="7463609" y="5089542"/>
            <a:ext cx="327334" cy="400110"/>
          </a:xfrm>
          <a:prstGeom prst="rect">
            <a:avLst/>
          </a:prstGeom>
        </p:spPr>
        <p:txBody>
          <a:bodyPr wrap="none">
            <a:spAutoFit/>
          </a:bodyPr>
          <a:lstStyle/>
          <a:p>
            <a:r>
              <a:rPr lang="en-US" sz="2000" dirty="0">
                <a:latin typeface="+mn-lt"/>
                <a:ea typeface="Abadi MT Condensed Extra Bold" charset="0"/>
                <a:cs typeface="Abadi MT Condensed Extra Bold" charset="0"/>
              </a:rPr>
              <a:t>V</a:t>
            </a:r>
          </a:p>
        </p:txBody>
      </p:sp>
      <p:sp>
        <p:nvSpPr>
          <p:cNvPr id="29" name="Rectangle 28"/>
          <p:cNvSpPr/>
          <p:nvPr/>
        </p:nvSpPr>
        <p:spPr>
          <a:xfrm>
            <a:off x="7235184" y="5085116"/>
            <a:ext cx="327334" cy="400110"/>
          </a:xfrm>
          <a:prstGeom prst="rect">
            <a:avLst/>
          </a:prstGeom>
        </p:spPr>
        <p:txBody>
          <a:bodyPr wrap="none">
            <a:spAutoFit/>
          </a:bodyPr>
          <a:lstStyle/>
          <a:p>
            <a:r>
              <a:rPr lang="en-US" sz="2000" dirty="0">
                <a:solidFill>
                  <a:srgbClr val="F27A0F"/>
                </a:solidFill>
                <a:latin typeface="+mn-lt"/>
                <a:ea typeface="Abadi MT Condensed Extra Bold" charset="0"/>
                <a:cs typeface="Abadi MT Condensed Extra Bold" charset="0"/>
              </a:rPr>
              <a:t>V</a:t>
            </a:r>
          </a:p>
        </p:txBody>
      </p:sp>
      <p:grpSp>
        <p:nvGrpSpPr>
          <p:cNvPr id="34" name="Group 33"/>
          <p:cNvGrpSpPr/>
          <p:nvPr/>
        </p:nvGrpSpPr>
        <p:grpSpPr>
          <a:xfrm>
            <a:off x="478250" y="5033864"/>
            <a:ext cx="4185080" cy="1799561"/>
            <a:chOff x="478250" y="5033864"/>
            <a:chExt cx="4185080" cy="1799561"/>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250" y="5645383"/>
              <a:ext cx="888954" cy="1188042"/>
            </a:xfrm>
            <a:prstGeom prst="rect">
              <a:avLst/>
            </a:prstGeom>
          </p:spPr>
        </p:pic>
        <p:grpSp>
          <p:nvGrpSpPr>
            <p:cNvPr id="36" name="Group 35"/>
            <p:cNvGrpSpPr/>
            <p:nvPr/>
          </p:nvGrpSpPr>
          <p:grpSpPr>
            <a:xfrm>
              <a:off x="1636696" y="5033864"/>
              <a:ext cx="3026634" cy="1057405"/>
              <a:chOff x="4473677" y="5439019"/>
              <a:chExt cx="3026634" cy="1057405"/>
            </a:xfrm>
          </p:grpSpPr>
          <p:sp>
            <p:nvSpPr>
              <p:cNvPr id="37" name="Oval Callout 36"/>
              <p:cNvSpPr/>
              <p:nvPr/>
            </p:nvSpPr>
            <p:spPr>
              <a:xfrm>
                <a:off x="4473677" y="5439019"/>
                <a:ext cx="2581300" cy="912387"/>
              </a:xfrm>
              <a:prstGeom prst="wedgeEllipseCallout">
                <a:avLst>
                  <a:gd name="adj1" fmla="val -59552"/>
                  <a:gd name="adj2" fmla="val 7998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620559" y="5573094"/>
                <a:ext cx="2879752" cy="923330"/>
              </a:xfrm>
              <a:prstGeom prst="rect">
                <a:avLst/>
              </a:prstGeom>
              <a:noFill/>
            </p:spPr>
            <p:txBody>
              <a:bodyPr wrap="square" rtlCol="0">
                <a:spAutoFit/>
              </a:bodyPr>
              <a:lstStyle/>
              <a:p>
                <a:r>
                  <a:rPr lang="en-US"/>
                  <a:t>Triggers for </a:t>
                </a:r>
                <a:r>
                  <a:rPr lang="en-US" smtClean="0"/>
                  <a:t>Principles </a:t>
                </a:r>
                <a:r>
                  <a:rPr lang="en-US" dirty="0" smtClean="0"/>
                  <a:t>&amp; Parameters </a:t>
                </a:r>
                <a:endParaRPr lang="en-US" dirty="0"/>
              </a:p>
              <a:p>
                <a:endParaRPr lang="en-US" dirty="0"/>
              </a:p>
            </p:txBody>
          </p:sp>
        </p:grpSp>
      </p:grpSp>
    </p:spTree>
    <p:extLst>
      <p:ext uri="{BB962C8B-B14F-4D97-AF65-F5344CB8AC3E}">
        <p14:creationId xmlns:p14="http://schemas.microsoft.com/office/powerpoint/2010/main" val="41091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Cues to Structure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32</a:t>
            </a:fld>
            <a:endParaRPr lang="en-US"/>
          </a:p>
        </p:txBody>
      </p:sp>
      <p:sp>
        <p:nvSpPr>
          <p:cNvPr id="6" name="Document 5"/>
          <p:cNvSpPr/>
          <p:nvPr/>
        </p:nvSpPr>
        <p:spPr>
          <a:xfrm>
            <a:off x="457200" y="1600200"/>
            <a:ext cx="8229600" cy="475615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en-US" altLang="zh-CN" sz="3200" dirty="0" smtClean="0">
                <a:solidFill>
                  <a:schemeClr val="tx1"/>
                </a:solidFill>
              </a:rPr>
              <a:t> NOUN VERB</a:t>
            </a:r>
            <a:r>
              <a:rPr lang="en-US" sz="3200" dirty="0" smtClean="0">
                <a:solidFill>
                  <a:schemeClr val="tx1"/>
                </a:solidFill>
              </a:rPr>
              <a:t> DET </a:t>
            </a:r>
            <a:r>
              <a:rPr lang="en-US" sz="3200" dirty="0" smtClean="0">
                <a:solidFill>
                  <a:srgbClr val="F27A0F"/>
                </a:solidFill>
              </a:rPr>
              <a:t>ADJ NOUN</a:t>
            </a:r>
            <a:r>
              <a:rPr lang="en-US" sz="3200" dirty="0" smtClean="0">
                <a:solidFill>
                  <a:schemeClr val="tx1"/>
                </a:solidFill>
              </a:rPr>
              <a:t> ADP NOUN</a:t>
            </a:r>
          </a:p>
          <a:p>
            <a:pPr marL="171450" indent="-171450">
              <a:buFont typeface="Arial" charset="0"/>
              <a:buChar char="•"/>
            </a:pPr>
            <a:endParaRPr lang="en-US" sz="3200" dirty="0">
              <a:solidFill>
                <a:schemeClr val="tx1"/>
              </a:solidFill>
            </a:endParaRPr>
          </a:p>
          <a:p>
            <a:pPr marL="171450" indent="-171450">
              <a:buFont typeface="Arial" charset="0"/>
              <a:buChar char="•"/>
            </a:pPr>
            <a:r>
              <a:rPr lang="en-US" altLang="zh-CN" sz="3200" dirty="0" smtClean="0">
                <a:solidFill>
                  <a:schemeClr val="tx1"/>
                </a:solidFill>
              </a:rPr>
              <a:t> NOUN </a:t>
            </a:r>
            <a:r>
              <a:rPr lang="en-US" altLang="zh-CN" sz="3200" dirty="0">
                <a:solidFill>
                  <a:schemeClr val="tx1"/>
                </a:solidFill>
              </a:rPr>
              <a:t>VERB</a:t>
            </a:r>
            <a:r>
              <a:rPr lang="en-US" sz="3200" dirty="0">
                <a:solidFill>
                  <a:schemeClr val="tx1"/>
                </a:solidFill>
              </a:rPr>
              <a:t> </a:t>
            </a:r>
            <a:r>
              <a:rPr lang="en-US" sz="3200" dirty="0" smtClean="0">
                <a:solidFill>
                  <a:schemeClr val="tx1"/>
                </a:solidFill>
              </a:rPr>
              <a:t>PART NOUN</a:t>
            </a:r>
            <a:endParaRPr lang="en-US" sz="3200" dirty="0">
              <a:solidFill>
                <a:schemeClr val="tx1"/>
              </a:solidFill>
            </a:endParaRPr>
          </a:p>
          <a:p>
            <a:pPr marL="171450" indent="-171450">
              <a:buFont typeface="Arial" charset="0"/>
              <a:buChar char="•"/>
            </a:pPr>
            <a:endParaRPr lang="en-US" sz="3200" dirty="0">
              <a:solidFill>
                <a:schemeClr val="tx1"/>
              </a:solidFill>
            </a:endParaRPr>
          </a:p>
          <a:p>
            <a:pPr marL="171450" indent="-171450">
              <a:buFont typeface="Arial" charset="0"/>
              <a:buChar char="•"/>
            </a:pPr>
            <a:r>
              <a:rPr lang="en-US" altLang="zh-CN" sz="3200" dirty="0" smtClean="0">
                <a:solidFill>
                  <a:schemeClr val="tx1"/>
                </a:solidFill>
              </a:rPr>
              <a:t> DET </a:t>
            </a:r>
            <a:r>
              <a:rPr lang="en-US" altLang="zh-CN" sz="3200" dirty="0" smtClean="0">
                <a:solidFill>
                  <a:srgbClr val="F27A0F"/>
                </a:solidFill>
              </a:rPr>
              <a:t>ADJ NOUN</a:t>
            </a:r>
            <a:r>
              <a:rPr lang="en-US" altLang="zh-CN" sz="3200" dirty="0" smtClean="0">
                <a:solidFill>
                  <a:schemeClr val="tx1"/>
                </a:solidFill>
              </a:rPr>
              <a:t> VERB</a:t>
            </a:r>
            <a:endParaRPr lang="zh-CN" altLang="en-US" sz="3200" dirty="0">
              <a:solidFill>
                <a:schemeClr val="tx1"/>
              </a:solidFill>
            </a:endParaRPr>
          </a:p>
          <a:p>
            <a:pPr marL="171450" indent="-171450">
              <a:buFont typeface="Arial" charset="0"/>
              <a:buChar char="•"/>
            </a:pPr>
            <a:endParaRPr lang="en-US" sz="3200" dirty="0">
              <a:solidFill>
                <a:schemeClr val="tx1"/>
              </a:solidFill>
            </a:endParaRPr>
          </a:p>
          <a:p>
            <a:pPr marL="171450" indent="-171450">
              <a:buFont typeface="Arial" charset="0"/>
              <a:buChar char="•"/>
            </a:pPr>
            <a:r>
              <a:rPr lang="en-US" sz="3200" dirty="0" smtClean="0">
                <a:solidFill>
                  <a:schemeClr val="tx1"/>
                </a:solidFill>
              </a:rPr>
              <a:t> PRON VERB ADP DET NOUN</a:t>
            </a:r>
            <a:endParaRPr lang="en-US" sz="3200" dirty="0">
              <a:solidFill>
                <a:schemeClr val="tx1"/>
              </a:solidFill>
            </a:endParaRPr>
          </a:p>
          <a:p>
            <a:r>
              <a:rPr lang="mr-IN" sz="3200" dirty="0" smtClean="0">
                <a:solidFill>
                  <a:schemeClr val="tx1"/>
                </a:solidFill>
              </a:rPr>
              <a:t>…</a:t>
            </a:r>
            <a:endParaRPr lang="en-US" sz="3200" dirty="0" smtClean="0">
              <a:solidFill>
                <a:schemeClr val="tx1"/>
              </a:solidFill>
            </a:endParaRPr>
          </a:p>
        </p:txBody>
      </p:sp>
      <p:sp>
        <p:nvSpPr>
          <p:cNvPr id="5" name="TextBox 4"/>
          <p:cNvSpPr txBox="1"/>
          <p:nvPr/>
        </p:nvSpPr>
        <p:spPr>
          <a:xfrm rot="1566438">
            <a:off x="5331468" y="2855470"/>
            <a:ext cx="1350050" cy="707886"/>
          </a:xfrm>
          <a:prstGeom prst="rect">
            <a:avLst/>
          </a:prstGeom>
          <a:noFill/>
        </p:spPr>
        <p:txBody>
          <a:bodyPr wrap="none" rtlCol="0">
            <a:spAutoFit/>
          </a:bodyPr>
          <a:lstStyle/>
          <a:p>
            <a:r>
              <a:rPr lang="en-US" sz="4000" dirty="0" smtClean="0">
                <a:solidFill>
                  <a:srgbClr val="FFFF00"/>
                </a:solidFill>
              </a:rPr>
              <a:t>Cues!</a:t>
            </a:r>
            <a:endParaRPr lang="en-US" sz="4000" dirty="0">
              <a:solidFill>
                <a:srgbClr val="FFFF00"/>
              </a:solidFill>
            </a:endParaRPr>
          </a:p>
        </p:txBody>
      </p:sp>
      <p:sp>
        <p:nvSpPr>
          <p:cNvPr id="19" name="Right Arrow 18"/>
          <p:cNvSpPr/>
          <p:nvPr/>
        </p:nvSpPr>
        <p:spPr>
          <a:xfrm rot="14207019" flipV="1">
            <a:off x="5104366" y="2317655"/>
            <a:ext cx="666759" cy="162675"/>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0270692">
            <a:off x="3054834" y="3362259"/>
            <a:ext cx="2155305" cy="134594"/>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644658" y="4236055"/>
            <a:ext cx="901209" cy="461665"/>
          </a:xfrm>
          <a:prstGeom prst="rect">
            <a:avLst/>
          </a:prstGeom>
        </p:spPr>
        <p:txBody>
          <a:bodyPr wrap="none">
            <a:spAutoFit/>
          </a:bodyPr>
          <a:lstStyle/>
          <a:p>
            <a:r>
              <a:rPr lang="en-US" sz="2400" dirty="0" err="1" smtClean="0"/>
              <a:t>amod</a:t>
            </a:r>
            <a:endParaRPr lang="en-US" sz="2400" dirty="0"/>
          </a:p>
        </p:txBody>
      </p:sp>
      <p:sp>
        <p:nvSpPr>
          <p:cNvPr id="25" name="Circular Arrow 24"/>
          <p:cNvSpPr/>
          <p:nvPr/>
        </p:nvSpPr>
        <p:spPr>
          <a:xfrm>
            <a:off x="7508878" y="4563801"/>
            <a:ext cx="1119998" cy="1231483"/>
          </a:xfrm>
          <a:prstGeom prst="circularArrow">
            <a:avLst>
              <a:gd name="adj1" fmla="val 5203"/>
              <a:gd name="adj2" fmla="val 1051020"/>
              <a:gd name="adj3" fmla="val 20487332"/>
              <a:gd name="adj4" fmla="val 11052786"/>
              <a:gd name="adj5" fmla="val 9527"/>
            </a:avLst>
          </a:prstGeom>
          <a:solidFill>
            <a:schemeClr val="l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26" name="Circular Arrow 25"/>
          <p:cNvSpPr/>
          <p:nvPr/>
        </p:nvSpPr>
        <p:spPr>
          <a:xfrm flipH="1">
            <a:off x="6343628" y="4563802"/>
            <a:ext cx="1165250" cy="1231483"/>
          </a:xfrm>
          <a:prstGeom prst="circularArrow">
            <a:avLst>
              <a:gd name="adj1" fmla="val 5203"/>
              <a:gd name="adj2" fmla="val 1051020"/>
              <a:gd name="adj3" fmla="val 20487332"/>
              <a:gd name="adj4" fmla="val 11052786"/>
              <a:gd name="adj5" fmla="val 9527"/>
            </a:avLst>
          </a:prstGeom>
          <a:solidFill>
            <a:srgbClr val="F27A0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27" name="Rectangle 26"/>
          <p:cNvSpPr/>
          <p:nvPr/>
        </p:nvSpPr>
        <p:spPr>
          <a:xfrm>
            <a:off x="6470229" y="4231629"/>
            <a:ext cx="901209" cy="461665"/>
          </a:xfrm>
          <a:prstGeom prst="rect">
            <a:avLst/>
          </a:prstGeom>
        </p:spPr>
        <p:txBody>
          <a:bodyPr wrap="none">
            <a:spAutoFit/>
          </a:bodyPr>
          <a:lstStyle/>
          <a:p>
            <a:r>
              <a:rPr lang="en-US" sz="2400" dirty="0" err="1" smtClean="0">
                <a:solidFill>
                  <a:srgbClr val="F27A0F"/>
                </a:solidFill>
              </a:rPr>
              <a:t>amod</a:t>
            </a:r>
            <a:endParaRPr lang="en-US" sz="2400" dirty="0">
              <a:solidFill>
                <a:srgbClr val="F27A0F"/>
              </a:solidFill>
            </a:endParaRPr>
          </a:p>
        </p:txBody>
      </p:sp>
      <p:sp>
        <p:nvSpPr>
          <p:cNvPr id="38" name="Rectangle 37"/>
          <p:cNvSpPr/>
          <p:nvPr/>
        </p:nvSpPr>
        <p:spPr>
          <a:xfrm>
            <a:off x="6300786" y="5066619"/>
            <a:ext cx="343364" cy="400110"/>
          </a:xfrm>
          <a:prstGeom prst="rect">
            <a:avLst/>
          </a:prstGeom>
        </p:spPr>
        <p:txBody>
          <a:bodyPr wrap="none">
            <a:spAutoFit/>
          </a:bodyPr>
          <a:lstStyle/>
          <a:p>
            <a:r>
              <a:rPr lang="en-US" sz="2000" smtClean="0">
                <a:solidFill>
                  <a:srgbClr val="F27A0F"/>
                </a:solidFill>
                <a:latin typeface="+mn-lt"/>
                <a:ea typeface="Abadi MT Condensed Extra Bold" charset="0"/>
                <a:cs typeface="Abadi MT Condensed Extra Bold" charset="0"/>
              </a:rPr>
              <a:t>A</a:t>
            </a:r>
            <a:endParaRPr lang="en-US" sz="2000" dirty="0">
              <a:solidFill>
                <a:srgbClr val="F27A0F"/>
              </a:solidFill>
              <a:latin typeface="+mn-lt"/>
              <a:ea typeface="Abadi MT Condensed Extra Bold" charset="0"/>
              <a:cs typeface="Abadi MT Condensed Extra Bold" charset="0"/>
            </a:endParaRPr>
          </a:p>
        </p:txBody>
      </p:sp>
      <p:sp>
        <p:nvSpPr>
          <p:cNvPr id="39" name="Rectangle 38"/>
          <p:cNvSpPr/>
          <p:nvPr/>
        </p:nvSpPr>
        <p:spPr>
          <a:xfrm>
            <a:off x="8349961" y="5089542"/>
            <a:ext cx="343364" cy="400110"/>
          </a:xfrm>
          <a:prstGeom prst="rect">
            <a:avLst/>
          </a:prstGeom>
        </p:spPr>
        <p:txBody>
          <a:bodyPr wrap="none">
            <a:spAutoFit/>
          </a:bodyPr>
          <a:lstStyle/>
          <a:p>
            <a:r>
              <a:rPr lang="en-US" sz="2000" smtClean="0">
                <a:latin typeface="+mn-lt"/>
                <a:ea typeface="Abadi MT Condensed Extra Bold" charset="0"/>
                <a:cs typeface="Abadi MT Condensed Extra Bold" charset="0"/>
              </a:rPr>
              <a:t>A</a:t>
            </a:r>
            <a:endParaRPr lang="en-US" sz="2000" dirty="0">
              <a:latin typeface="+mn-lt"/>
              <a:ea typeface="Abadi MT Condensed Extra Bold" charset="0"/>
              <a:cs typeface="Abadi MT Condensed Extra Bold" charset="0"/>
            </a:endParaRPr>
          </a:p>
        </p:txBody>
      </p:sp>
      <p:sp>
        <p:nvSpPr>
          <p:cNvPr id="40" name="Rectangle 39"/>
          <p:cNvSpPr/>
          <p:nvPr/>
        </p:nvSpPr>
        <p:spPr>
          <a:xfrm>
            <a:off x="7463609" y="5089542"/>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41" name="Rectangle 40"/>
          <p:cNvSpPr/>
          <p:nvPr/>
        </p:nvSpPr>
        <p:spPr>
          <a:xfrm>
            <a:off x="7235184" y="5085116"/>
            <a:ext cx="357790" cy="400110"/>
          </a:xfrm>
          <a:prstGeom prst="rect">
            <a:avLst/>
          </a:prstGeom>
        </p:spPr>
        <p:txBody>
          <a:bodyPr wrap="none">
            <a:spAutoFit/>
          </a:bodyPr>
          <a:lstStyle/>
          <a:p>
            <a:r>
              <a:rPr lang="en-US" sz="2000" dirty="0" smtClean="0">
                <a:solidFill>
                  <a:srgbClr val="F27A0F"/>
                </a:solidFill>
                <a:latin typeface="+mn-lt"/>
                <a:ea typeface="Abadi MT Condensed Extra Bold" charset="0"/>
                <a:cs typeface="Abadi MT Condensed Extra Bold" charset="0"/>
              </a:rPr>
              <a:t>N</a:t>
            </a:r>
            <a:endParaRPr lang="en-US" sz="2000" dirty="0">
              <a:solidFill>
                <a:srgbClr val="F27A0F"/>
              </a:solidFill>
              <a:latin typeface="+mn-lt"/>
              <a:ea typeface="Abadi MT Condensed Extra Bold" charset="0"/>
              <a:cs typeface="Abadi MT Condensed Extra Bold" charset="0"/>
            </a:endParaRPr>
          </a:p>
        </p:txBody>
      </p:sp>
      <p:grpSp>
        <p:nvGrpSpPr>
          <p:cNvPr id="28" name="Group 27"/>
          <p:cNvGrpSpPr/>
          <p:nvPr/>
        </p:nvGrpSpPr>
        <p:grpSpPr>
          <a:xfrm>
            <a:off x="478250" y="5033864"/>
            <a:ext cx="4185080" cy="1799561"/>
            <a:chOff x="478250" y="5033864"/>
            <a:chExt cx="4185080" cy="1799561"/>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250" y="5645383"/>
              <a:ext cx="888954" cy="1188042"/>
            </a:xfrm>
            <a:prstGeom prst="rect">
              <a:avLst/>
            </a:prstGeom>
          </p:spPr>
        </p:pic>
        <p:grpSp>
          <p:nvGrpSpPr>
            <p:cNvPr id="30" name="Group 29"/>
            <p:cNvGrpSpPr/>
            <p:nvPr/>
          </p:nvGrpSpPr>
          <p:grpSpPr>
            <a:xfrm>
              <a:off x="1636696" y="5033864"/>
              <a:ext cx="3026634" cy="1057405"/>
              <a:chOff x="4473677" y="5439019"/>
              <a:chExt cx="3026634" cy="1057405"/>
            </a:xfrm>
          </p:grpSpPr>
          <p:sp>
            <p:nvSpPr>
              <p:cNvPr id="31" name="Oval Callout 30"/>
              <p:cNvSpPr/>
              <p:nvPr/>
            </p:nvSpPr>
            <p:spPr>
              <a:xfrm>
                <a:off x="4473677" y="5439019"/>
                <a:ext cx="2581300" cy="912387"/>
              </a:xfrm>
              <a:prstGeom prst="wedgeEllipseCallout">
                <a:avLst>
                  <a:gd name="adj1" fmla="val -59552"/>
                  <a:gd name="adj2" fmla="val 7998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620559" y="5573094"/>
                <a:ext cx="2879752" cy="923330"/>
              </a:xfrm>
              <a:prstGeom prst="rect">
                <a:avLst/>
              </a:prstGeom>
              <a:noFill/>
            </p:spPr>
            <p:txBody>
              <a:bodyPr wrap="square" rtlCol="0">
                <a:spAutoFit/>
              </a:bodyPr>
              <a:lstStyle/>
              <a:p>
                <a:r>
                  <a:rPr lang="en-US" dirty="0"/>
                  <a:t>Triggers for </a:t>
                </a:r>
                <a:r>
                  <a:rPr lang="en-US" dirty="0" smtClean="0"/>
                  <a:t>Principles &amp; Parameters </a:t>
                </a:r>
                <a:endParaRPr lang="en-US" dirty="0"/>
              </a:p>
              <a:p>
                <a:endParaRPr lang="en-US" dirty="0"/>
              </a:p>
            </p:txBody>
          </p:sp>
        </p:grpSp>
      </p:grpSp>
    </p:spTree>
    <p:extLst>
      <p:ext uri="{BB962C8B-B14F-4D97-AF65-F5344CB8AC3E}">
        <p14:creationId xmlns:p14="http://schemas.microsoft.com/office/powerpoint/2010/main" val="90259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Cues to Structure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33</a:t>
            </a:fld>
            <a:endParaRPr lang="en-US"/>
          </a:p>
        </p:txBody>
      </p:sp>
      <p:sp>
        <p:nvSpPr>
          <p:cNvPr id="6" name="Document 5"/>
          <p:cNvSpPr/>
          <p:nvPr/>
        </p:nvSpPr>
        <p:spPr>
          <a:xfrm>
            <a:off x="457200" y="1600200"/>
            <a:ext cx="8229600" cy="475615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en-US" altLang="zh-CN" sz="3200" dirty="0" smtClean="0"/>
              <a:t> NOUN </a:t>
            </a:r>
            <a:r>
              <a:rPr lang="en-US" sz="3200" dirty="0" smtClean="0"/>
              <a:t>DET ADJ </a:t>
            </a:r>
            <a:r>
              <a:rPr lang="en-US" sz="3200" dirty="0" smtClean="0">
                <a:solidFill>
                  <a:srgbClr val="F27A0F"/>
                </a:solidFill>
              </a:rPr>
              <a:t>NOUN </a:t>
            </a:r>
            <a:r>
              <a:rPr lang="en-US" altLang="zh-CN" sz="3200" dirty="0">
                <a:solidFill>
                  <a:srgbClr val="F27A0F"/>
                </a:solidFill>
              </a:rPr>
              <a:t>VERB</a:t>
            </a:r>
            <a:r>
              <a:rPr lang="en-US" altLang="zh-CN" sz="3200" dirty="0"/>
              <a:t> </a:t>
            </a:r>
            <a:r>
              <a:rPr lang="en-US" sz="3200" dirty="0" smtClean="0"/>
              <a:t>ADP NOUN</a:t>
            </a:r>
            <a:endParaRPr lang="en-US" sz="3200" dirty="0" smtClean="0">
              <a:solidFill>
                <a:srgbClr val="FFC000"/>
              </a:solidFill>
            </a:endParaRPr>
          </a:p>
          <a:p>
            <a:pPr marL="171450" indent="-171450">
              <a:buFont typeface="Arial" charset="0"/>
              <a:buChar char="•"/>
            </a:pPr>
            <a:endParaRPr lang="en-US" sz="3200" dirty="0"/>
          </a:p>
          <a:p>
            <a:pPr marL="171450" indent="-171450">
              <a:buFont typeface="Arial" charset="0"/>
              <a:buChar char="•"/>
            </a:pPr>
            <a:r>
              <a:rPr lang="en-US" altLang="zh-CN" sz="3200" dirty="0" smtClean="0"/>
              <a:t> </a:t>
            </a:r>
            <a:r>
              <a:rPr lang="en-US" altLang="zh-CN" sz="3200" dirty="0" smtClean="0">
                <a:solidFill>
                  <a:srgbClr val="F27A0F"/>
                </a:solidFill>
              </a:rPr>
              <a:t>NOUN </a:t>
            </a:r>
            <a:r>
              <a:rPr lang="en-US" sz="3200" dirty="0" smtClean="0">
                <a:solidFill>
                  <a:srgbClr val="F27A0F"/>
                </a:solidFill>
              </a:rPr>
              <a:t>NOUN</a:t>
            </a:r>
            <a:r>
              <a:rPr lang="en-US" altLang="zh-CN" sz="3200" dirty="0" smtClean="0">
                <a:solidFill>
                  <a:srgbClr val="F27A0F"/>
                </a:solidFill>
              </a:rPr>
              <a:t> </a:t>
            </a:r>
            <a:r>
              <a:rPr lang="en-US" altLang="zh-CN" sz="3200" dirty="0">
                <a:solidFill>
                  <a:srgbClr val="F27A0F"/>
                </a:solidFill>
              </a:rPr>
              <a:t>VERB</a:t>
            </a:r>
            <a:endParaRPr lang="en-US" sz="3200" dirty="0">
              <a:solidFill>
                <a:srgbClr val="F27A0F"/>
              </a:solidFill>
            </a:endParaRPr>
          </a:p>
          <a:p>
            <a:pPr marL="171450" indent="-171450">
              <a:buFont typeface="Arial" charset="0"/>
              <a:buChar char="•"/>
            </a:pPr>
            <a:endParaRPr lang="en-US" sz="3200" dirty="0"/>
          </a:p>
          <a:p>
            <a:pPr marL="171450" indent="-171450">
              <a:buFont typeface="Arial" charset="0"/>
              <a:buChar char="•"/>
            </a:pPr>
            <a:r>
              <a:rPr lang="en-US" altLang="zh-CN" sz="3200" dirty="0" smtClean="0"/>
              <a:t> DET ADJ </a:t>
            </a:r>
            <a:r>
              <a:rPr lang="en-US" altLang="zh-CN" sz="3200" dirty="0" smtClean="0">
                <a:solidFill>
                  <a:srgbClr val="F27A0F"/>
                </a:solidFill>
              </a:rPr>
              <a:t>NOUN VERB</a:t>
            </a:r>
            <a:endParaRPr lang="zh-CN" altLang="en-US" sz="3200" dirty="0">
              <a:solidFill>
                <a:srgbClr val="F27A0F"/>
              </a:solidFill>
            </a:endParaRPr>
          </a:p>
          <a:p>
            <a:pPr marL="171450" indent="-171450">
              <a:buFont typeface="Arial" charset="0"/>
              <a:buChar char="•"/>
            </a:pPr>
            <a:endParaRPr lang="en-US" sz="3200" dirty="0">
              <a:solidFill>
                <a:srgbClr val="FFC000"/>
              </a:solidFill>
            </a:endParaRPr>
          </a:p>
          <a:p>
            <a:pPr marL="171450" indent="-171450">
              <a:buFont typeface="Arial" charset="0"/>
              <a:buChar char="•"/>
            </a:pPr>
            <a:r>
              <a:rPr lang="en-US" sz="3200" dirty="0" smtClean="0"/>
              <a:t> </a:t>
            </a:r>
            <a:r>
              <a:rPr lang="en-US" sz="3200" dirty="0">
                <a:solidFill>
                  <a:srgbClr val="F27A0F"/>
                </a:solidFill>
              </a:rPr>
              <a:t>PRON</a:t>
            </a:r>
            <a:r>
              <a:rPr lang="en-US" sz="3200" dirty="0"/>
              <a:t> ADP DET </a:t>
            </a:r>
            <a:r>
              <a:rPr lang="en-US" sz="3200" dirty="0">
                <a:solidFill>
                  <a:srgbClr val="F27A0F"/>
                </a:solidFill>
              </a:rPr>
              <a:t>NOUN VERB</a:t>
            </a:r>
          </a:p>
          <a:p>
            <a:r>
              <a:rPr lang="mr-IN" sz="3200" dirty="0" smtClean="0"/>
              <a:t>…</a:t>
            </a:r>
            <a:endParaRPr lang="en-US" sz="3200" dirty="0" smtClean="0"/>
          </a:p>
        </p:txBody>
      </p:sp>
      <p:grpSp>
        <p:nvGrpSpPr>
          <p:cNvPr id="5" name="Group 4"/>
          <p:cNvGrpSpPr/>
          <p:nvPr/>
        </p:nvGrpSpPr>
        <p:grpSpPr>
          <a:xfrm>
            <a:off x="1820706" y="2682939"/>
            <a:ext cx="6260164" cy="1620443"/>
            <a:chOff x="1820706" y="2682939"/>
            <a:chExt cx="6260164" cy="1620443"/>
          </a:xfrm>
        </p:grpSpPr>
        <p:sp>
          <p:nvSpPr>
            <p:cNvPr id="20" name="TextBox 19"/>
            <p:cNvSpPr txBox="1"/>
            <p:nvPr/>
          </p:nvSpPr>
          <p:spPr>
            <a:xfrm rot="1566438">
              <a:off x="6730820" y="3323035"/>
              <a:ext cx="1350050" cy="707886"/>
            </a:xfrm>
            <a:prstGeom prst="rect">
              <a:avLst/>
            </a:prstGeom>
            <a:noFill/>
          </p:spPr>
          <p:txBody>
            <a:bodyPr wrap="none" rtlCol="0">
              <a:spAutoFit/>
            </a:bodyPr>
            <a:lstStyle/>
            <a:p>
              <a:r>
                <a:rPr lang="en-US" sz="4000" dirty="0" smtClean="0">
                  <a:solidFill>
                    <a:srgbClr val="FFFF00"/>
                  </a:solidFill>
                </a:rPr>
                <a:t>Cues!</a:t>
              </a:r>
              <a:endParaRPr lang="en-US" sz="4000" dirty="0">
                <a:solidFill>
                  <a:srgbClr val="FFFF00"/>
                </a:solidFill>
              </a:endParaRPr>
            </a:p>
          </p:txBody>
        </p:sp>
        <p:sp>
          <p:nvSpPr>
            <p:cNvPr id="21" name="Right Arrow 20"/>
            <p:cNvSpPr/>
            <p:nvPr/>
          </p:nvSpPr>
          <p:spPr>
            <a:xfrm rot="13271085" flipV="1">
              <a:off x="5071905" y="2682939"/>
              <a:ext cx="1759323" cy="131156"/>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1581943">
              <a:off x="4151505" y="3104920"/>
              <a:ext cx="2377392" cy="15731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0506413">
              <a:off x="4496939" y="3627827"/>
              <a:ext cx="1951812" cy="180773"/>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9585171">
              <a:off x="4800456" y="4161294"/>
              <a:ext cx="1746549" cy="132766"/>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0183723">
              <a:off x="1820706" y="4133951"/>
              <a:ext cx="4676210" cy="169431"/>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6359986" y="4237037"/>
            <a:ext cx="2285248" cy="1563656"/>
            <a:chOff x="6359986" y="4237037"/>
            <a:chExt cx="2285248" cy="1563656"/>
          </a:xfrm>
        </p:grpSpPr>
        <p:sp>
          <p:nvSpPr>
            <p:cNvPr id="36" name="Rectangle 35"/>
            <p:cNvSpPr/>
            <p:nvPr/>
          </p:nvSpPr>
          <p:spPr>
            <a:xfrm>
              <a:off x="7727494" y="4241463"/>
              <a:ext cx="744114" cy="461665"/>
            </a:xfrm>
            <a:prstGeom prst="rect">
              <a:avLst/>
            </a:prstGeom>
          </p:spPr>
          <p:txBody>
            <a:bodyPr wrap="none">
              <a:spAutoFit/>
            </a:bodyPr>
            <a:lstStyle/>
            <a:p>
              <a:r>
                <a:rPr lang="en-US" sz="2400" dirty="0" err="1" smtClean="0">
                  <a:solidFill>
                    <a:srgbClr val="F27A0F"/>
                  </a:solidFill>
                </a:rPr>
                <a:t>dobj</a:t>
              </a:r>
              <a:endParaRPr lang="en-US" sz="2400" dirty="0">
                <a:solidFill>
                  <a:srgbClr val="F27A0F"/>
                </a:solidFill>
              </a:endParaRPr>
            </a:p>
          </p:txBody>
        </p:sp>
        <p:sp>
          <p:nvSpPr>
            <p:cNvPr id="37" name="Circular Arrow 36"/>
            <p:cNvSpPr/>
            <p:nvPr/>
          </p:nvSpPr>
          <p:spPr>
            <a:xfrm>
              <a:off x="7525236" y="4569209"/>
              <a:ext cx="1119998" cy="1231483"/>
            </a:xfrm>
            <a:prstGeom prst="circularArrow">
              <a:avLst>
                <a:gd name="adj1" fmla="val 5203"/>
                <a:gd name="adj2" fmla="val 1051020"/>
                <a:gd name="adj3" fmla="val 20487332"/>
                <a:gd name="adj4" fmla="val 11052786"/>
                <a:gd name="adj5" fmla="val 9527"/>
              </a:avLst>
            </a:prstGeom>
            <a:solidFill>
              <a:srgbClr val="F27A0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34" name="Circular Arrow 33"/>
            <p:cNvSpPr/>
            <p:nvPr/>
          </p:nvSpPr>
          <p:spPr>
            <a:xfrm flipH="1">
              <a:off x="6359986" y="4569210"/>
              <a:ext cx="1165250" cy="1231483"/>
            </a:xfrm>
            <a:prstGeom prst="circularArrow">
              <a:avLst>
                <a:gd name="adj1" fmla="val 5203"/>
                <a:gd name="adj2" fmla="val 1051020"/>
                <a:gd name="adj3" fmla="val 20487332"/>
                <a:gd name="adj4" fmla="val 11052786"/>
                <a:gd name="adj5" fmla="val 952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35" name="Rectangle 34"/>
            <p:cNvSpPr/>
            <p:nvPr/>
          </p:nvSpPr>
          <p:spPr>
            <a:xfrm>
              <a:off x="6595503" y="4237037"/>
              <a:ext cx="813043" cy="461665"/>
            </a:xfrm>
            <a:prstGeom prst="rect">
              <a:avLst/>
            </a:prstGeom>
          </p:spPr>
          <p:txBody>
            <a:bodyPr wrap="none">
              <a:spAutoFit/>
            </a:bodyPr>
            <a:lstStyle/>
            <a:p>
              <a:r>
                <a:rPr lang="en-US" altLang="zh-CN" sz="2400" dirty="0" err="1" smtClean="0"/>
                <a:t>dobj</a:t>
              </a:r>
              <a:r>
                <a:rPr lang="en-US" altLang="zh-CN" sz="2400" dirty="0" smtClean="0"/>
                <a:t> </a:t>
              </a:r>
              <a:endParaRPr lang="en-US" sz="2400" dirty="0"/>
            </a:p>
          </p:txBody>
        </p:sp>
      </p:grpSp>
      <p:sp>
        <p:nvSpPr>
          <p:cNvPr id="38" name="Rectangle 37"/>
          <p:cNvSpPr/>
          <p:nvPr/>
        </p:nvSpPr>
        <p:spPr>
          <a:xfrm>
            <a:off x="6300788" y="5052764"/>
            <a:ext cx="357790" cy="400110"/>
          </a:xfrm>
          <a:prstGeom prst="rect">
            <a:avLst/>
          </a:prstGeom>
        </p:spPr>
        <p:txBody>
          <a:bodyPr wrap="none">
            <a:spAutoFit/>
          </a:bodyPr>
          <a:lstStyle/>
          <a:p>
            <a:r>
              <a:rPr lang="en-US" sz="2000" dirty="0" smtClean="0">
                <a:latin typeface="+mn-lt"/>
                <a:ea typeface="Abadi MT Condensed Extra Bold" charset="0"/>
                <a:cs typeface="Abadi MT Condensed Extra Bold" charset="0"/>
              </a:rPr>
              <a:t>N</a:t>
            </a:r>
            <a:endParaRPr lang="en-US" sz="2000" dirty="0">
              <a:latin typeface="+mn-lt"/>
              <a:ea typeface="Abadi MT Condensed Extra Bold" charset="0"/>
              <a:cs typeface="Abadi MT Condensed Extra Bold" charset="0"/>
            </a:endParaRPr>
          </a:p>
        </p:txBody>
      </p:sp>
      <p:sp>
        <p:nvSpPr>
          <p:cNvPr id="39" name="Rectangle 38"/>
          <p:cNvSpPr/>
          <p:nvPr/>
        </p:nvSpPr>
        <p:spPr>
          <a:xfrm>
            <a:off x="8363817" y="5089542"/>
            <a:ext cx="357790" cy="400110"/>
          </a:xfrm>
          <a:prstGeom prst="rect">
            <a:avLst/>
          </a:prstGeom>
        </p:spPr>
        <p:txBody>
          <a:bodyPr wrap="none">
            <a:spAutoFit/>
          </a:bodyPr>
          <a:lstStyle/>
          <a:p>
            <a:r>
              <a:rPr lang="en-US" sz="2000" dirty="0" smtClean="0">
                <a:solidFill>
                  <a:srgbClr val="F27A0F"/>
                </a:solidFill>
                <a:latin typeface="+mn-lt"/>
                <a:ea typeface="Abadi MT Condensed Extra Bold" charset="0"/>
                <a:cs typeface="Abadi MT Condensed Extra Bold" charset="0"/>
              </a:rPr>
              <a:t>N</a:t>
            </a:r>
            <a:endParaRPr lang="en-US" sz="2000" dirty="0">
              <a:solidFill>
                <a:srgbClr val="F27A0F"/>
              </a:solidFill>
              <a:latin typeface="+mn-lt"/>
              <a:ea typeface="Abadi MT Condensed Extra Bold" charset="0"/>
              <a:cs typeface="Abadi MT Condensed Extra Bold" charset="0"/>
            </a:endParaRPr>
          </a:p>
        </p:txBody>
      </p:sp>
      <p:sp>
        <p:nvSpPr>
          <p:cNvPr id="40" name="Rectangle 39"/>
          <p:cNvSpPr/>
          <p:nvPr/>
        </p:nvSpPr>
        <p:spPr>
          <a:xfrm>
            <a:off x="7477464" y="5075687"/>
            <a:ext cx="327334" cy="400110"/>
          </a:xfrm>
          <a:prstGeom prst="rect">
            <a:avLst/>
          </a:prstGeom>
        </p:spPr>
        <p:txBody>
          <a:bodyPr wrap="none">
            <a:spAutoFit/>
          </a:bodyPr>
          <a:lstStyle/>
          <a:p>
            <a:r>
              <a:rPr lang="en-US" sz="2000" dirty="0">
                <a:solidFill>
                  <a:srgbClr val="F27A0F"/>
                </a:solidFill>
                <a:latin typeface="+mn-lt"/>
                <a:ea typeface="Abadi MT Condensed Extra Bold" charset="0"/>
                <a:cs typeface="Abadi MT Condensed Extra Bold" charset="0"/>
              </a:rPr>
              <a:t>V</a:t>
            </a:r>
          </a:p>
        </p:txBody>
      </p:sp>
      <p:sp>
        <p:nvSpPr>
          <p:cNvPr id="41" name="Rectangle 40"/>
          <p:cNvSpPr/>
          <p:nvPr/>
        </p:nvSpPr>
        <p:spPr>
          <a:xfrm>
            <a:off x="7262894" y="5071261"/>
            <a:ext cx="327334" cy="400110"/>
          </a:xfrm>
          <a:prstGeom prst="rect">
            <a:avLst/>
          </a:prstGeom>
        </p:spPr>
        <p:txBody>
          <a:bodyPr wrap="none">
            <a:spAutoFit/>
          </a:bodyPr>
          <a:lstStyle/>
          <a:p>
            <a:r>
              <a:rPr lang="en-US" sz="2000" dirty="0">
                <a:latin typeface="+mn-lt"/>
                <a:ea typeface="Abadi MT Condensed Extra Bold" charset="0"/>
                <a:cs typeface="Abadi MT Condensed Extra Bold" charset="0"/>
              </a:rPr>
              <a:t>V</a:t>
            </a:r>
          </a:p>
        </p:txBody>
      </p:sp>
      <p:grpSp>
        <p:nvGrpSpPr>
          <p:cNvPr id="31" name="Group 30"/>
          <p:cNvGrpSpPr/>
          <p:nvPr/>
        </p:nvGrpSpPr>
        <p:grpSpPr>
          <a:xfrm>
            <a:off x="478250" y="5033864"/>
            <a:ext cx="4185080" cy="1799561"/>
            <a:chOff x="478250" y="5033864"/>
            <a:chExt cx="4185080" cy="1799561"/>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250" y="5645383"/>
              <a:ext cx="888954" cy="1188042"/>
            </a:xfrm>
            <a:prstGeom prst="rect">
              <a:avLst/>
            </a:prstGeom>
          </p:spPr>
        </p:pic>
        <p:grpSp>
          <p:nvGrpSpPr>
            <p:cNvPr id="33" name="Group 32"/>
            <p:cNvGrpSpPr/>
            <p:nvPr/>
          </p:nvGrpSpPr>
          <p:grpSpPr>
            <a:xfrm>
              <a:off x="1636696" y="5033864"/>
              <a:ext cx="3026634" cy="1057405"/>
              <a:chOff x="4473677" y="5439019"/>
              <a:chExt cx="3026634" cy="1057405"/>
            </a:xfrm>
          </p:grpSpPr>
          <p:sp>
            <p:nvSpPr>
              <p:cNvPr id="42" name="Oval Callout 41"/>
              <p:cNvSpPr/>
              <p:nvPr/>
            </p:nvSpPr>
            <p:spPr>
              <a:xfrm>
                <a:off x="4473677" y="5439019"/>
                <a:ext cx="2581300" cy="912387"/>
              </a:xfrm>
              <a:prstGeom prst="wedgeEllipseCallout">
                <a:avLst>
                  <a:gd name="adj1" fmla="val -59552"/>
                  <a:gd name="adj2" fmla="val 7998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620559" y="5573094"/>
                <a:ext cx="2879752" cy="923330"/>
              </a:xfrm>
              <a:prstGeom prst="rect">
                <a:avLst/>
              </a:prstGeom>
              <a:noFill/>
            </p:spPr>
            <p:txBody>
              <a:bodyPr wrap="square" rtlCol="0">
                <a:spAutoFit/>
              </a:bodyPr>
              <a:lstStyle/>
              <a:p>
                <a:r>
                  <a:rPr lang="en-US" dirty="0"/>
                  <a:t>Triggers for </a:t>
                </a:r>
                <a:r>
                  <a:rPr lang="en-US" dirty="0" smtClean="0"/>
                  <a:t>Principles &amp; Parameters </a:t>
                </a:r>
                <a:endParaRPr lang="en-US" dirty="0"/>
              </a:p>
              <a:p>
                <a:endParaRPr lang="en-US" dirty="0"/>
              </a:p>
            </p:txBody>
          </p:sp>
        </p:grpSp>
      </p:grpSp>
    </p:spTree>
    <p:extLst>
      <p:ext uri="{BB962C8B-B14F-4D97-AF65-F5344CB8AC3E}">
        <p14:creationId xmlns:p14="http://schemas.microsoft.com/office/powerpoint/2010/main" val="8733895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2094274" y="2273968"/>
            <a:ext cx="6171421" cy="3453064"/>
          </a:xfrm>
          <a:prstGeom prst="roundRect">
            <a:avLst/>
          </a:prstGeom>
          <a:solidFill>
            <a:schemeClr val="accent1">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cs typeface="Candara"/>
              </a:rPr>
              <a:t>Prediction of Syntactic Typology</a:t>
            </a:r>
            <a:endParaRPr lang="en-US" dirty="0"/>
          </a:p>
        </p:txBody>
      </p:sp>
      <p:sp>
        <p:nvSpPr>
          <p:cNvPr id="4" name="Slide Number Placeholder 3"/>
          <p:cNvSpPr>
            <a:spLocks noGrp="1"/>
          </p:cNvSpPr>
          <p:nvPr>
            <p:ph type="sldNum" sz="quarter" idx="12"/>
          </p:nvPr>
        </p:nvSpPr>
        <p:spPr>
          <a:effectLst/>
        </p:spPr>
        <p:txBody>
          <a:bodyPr/>
          <a:lstStyle/>
          <a:p>
            <a:pPr>
              <a:defRPr/>
            </a:pPr>
            <a:fld id="{0E11CC8F-329F-8C41-AC6A-3ECAF67E5476}" type="slidenum">
              <a:rPr lang="en-US" smtClean="0"/>
              <a:pPr>
                <a:defRPr/>
              </a:pPr>
              <a:t>34</a:t>
            </a:fld>
            <a:endParaRPr lang="en-US"/>
          </a:p>
        </p:txBody>
      </p:sp>
      <p:pic>
        <p:nvPicPr>
          <p:cNvPr id="16" name="Picture 15" descr="jhu-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8671"/>
            <a:ext cx="2769885" cy="477903"/>
          </a:xfrm>
          <a:prstGeom prst="rect">
            <a:avLst/>
          </a:prstGeom>
        </p:spPr>
      </p:pic>
      <p:sp>
        <p:nvSpPr>
          <p:cNvPr id="75" name="Right Arrow 74"/>
          <p:cNvSpPr/>
          <p:nvPr/>
        </p:nvSpPr>
        <p:spPr>
          <a:xfrm>
            <a:off x="1311442" y="4263375"/>
            <a:ext cx="2839453" cy="21572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ocument 75"/>
          <p:cNvSpPr/>
          <p:nvPr/>
        </p:nvSpPr>
        <p:spPr>
          <a:xfrm>
            <a:off x="519784" y="4146717"/>
            <a:ext cx="444390" cy="58477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err="1"/>
              <a:t>ũ</a:t>
            </a:r>
            <a:endParaRPr lang="en-US" sz="3200" dirty="0"/>
          </a:p>
        </p:txBody>
      </p:sp>
      <p:grpSp>
        <p:nvGrpSpPr>
          <p:cNvPr id="48" name="Group 47"/>
          <p:cNvGrpSpPr/>
          <p:nvPr/>
        </p:nvGrpSpPr>
        <p:grpSpPr>
          <a:xfrm>
            <a:off x="4303823" y="3968497"/>
            <a:ext cx="1576181" cy="767232"/>
            <a:chOff x="7050088" y="2226784"/>
            <a:chExt cx="1576181" cy="767232"/>
          </a:xfrm>
        </p:grpSpPr>
        <p:grpSp>
          <p:nvGrpSpPr>
            <p:cNvPr id="50" name="Group 49"/>
            <p:cNvGrpSpPr>
              <a:grpSpLocks/>
            </p:cNvGrpSpPr>
            <p:nvPr/>
          </p:nvGrpSpPr>
          <p:grpSpPr bwMode="auto">
            <a:xfrm>
              <a:off x="7050088" y="2226784"/>
              <a:ext cx="1558925" cy="767232"/>
              <a:chOff x="712" y="2706"/>
              <a:chExt cx="982" cy="469"/>
            </a:xfrm>
          </p:grpSpPr>
          <p:sp>
            <p:nvSpPr>
              <p:cNvPr id="52" name="Text Box 7"/>
              <p:cNvSpPr txBox="1">
                <a:spLocks noChangeArrowheads="1"/>
              </p:cNvSpPr>
              <p:nvPr/>
            </p:nvSpPr>
            <p:spPr bwMode="auto">
              <a:xfrm>
                <a:off x="712" y="2708"/>
                <a:ext cx="716" cy="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dirty="0">
                    <a:latin typeface="Times New Roman" charset="0"/>
                  </a:rPr>
                  <a:t>S →</a:t>
                </a:r>
                <a:r>
                  <a:rPr lang="en-US" sz="1000" dirty="0">
                    <a:latin typeface="Times New Roman" charset="0"/>
                  </a:rPr>
                  <a:t> </a:t>
                </a:r>
                <a:r>
                  <a:rPr lang="en-US" sz="1400" dirty="0">
                    <a:latin typeface="Times New Roman" charset="0"/>
                  </a:rPr>
                  <a:t>NP VP</a:t>
                </a:r>
              </a:p>
              <a:p>
                <a:pPr eaLnBrk="1" hangingPunct="1"/>
                <a:r>
                  <a:rPr lang="en-US" sz="1400" dirty="0">
                    <a:latin typeface="Times New Roman" charset="0"/>
                  </a:rPr>
                  <a:t>VP → VP PP</a:t>
                </a:r>
              </a:p>
              <a:p>
                <a:pPr eaLnBrk="1" hangingPunct="1"/>
                <a:r>
                  <a:rPr lang="mr-IN" altLang="zh-CN" sz="1400" dirty="0">
                    <a:latin typeface="Times New Roman" charset="0"/>
                  </a:rPr>
                  <a:t>…</a:t>
                </a:r>
                <a:endParaRPr lang="en-US" sz="1400" dirty="0">
                  <a:latin typeface="Times New Roman" charset="0"/>
                </a:endParaRPr>
              </a:p>
            </p:txBody>
          </p:sp>
          <p:sp>
            <p:nvSpPr>
              <p:cNvPr id="53" name="Text Box 8"/>
              <p:cNvSpPr txBox="1">
                <a:spLocks noChangeArrowheads="1"/>
              </p:cNvSpPr>
              <p:nvPr/>
            </p:nvSpPr>
            <p:spPr bwMode="auto">
              <a:xfrm>
                <a:off x="1438" y="2706"/>
                <a:ext cx="256"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dirty="0" smtClean="0">
                    <a:solidFill>
                      <a:srgbClr val="FF0000"/>
                    </a:solidFill>
                    <a:latin typeface="Times New Roman" charset="0"/>
                  </a:rPr>
                  <a:t>0.9</a:t>
                </a:r>
                <a:endParaRPr lang="en-US" sz="1400" dirty="0">
                  <a:solidFill>
                    <a:srgbClr val="FF0000"/>
                  </a:solidFill>
                  <a:latin typeface="Times New Roman" charset="0"/>
                </a:endParaRPr>
              </a:p>
              <a:p>
                <a:pPr eaLnBrk="1" hangingPunct="1"/>
                <a:r>
                  <a:rPr lang="en-US" sz="1400" dirty="0" smtClean="0">
                    <a:solidFill>
                      <a:srgbClr val="FF0000"/>
                    </a:solidFill>
                    <a:latin typeface="Times New Roman" charset="0"/>
                  </a:rPr>
                  <a:t>0.2</a:t>
                </a:r>
                <a:endParaRPr lang="en-US" sz="1400" dirty="0">
                  <a:solidFill>
                    <a:srgbClr val="FF0000"/>
                  </a:solidFill>
                  <a:latin typeface="Times New Roman" charset="0"/>
                </a:endParaRPr>
              </a:p>
            </p:txBody>
          </p:sp>
        </p:grpSp>
        <p:sp>
          <p:nvSpPr>
            <p:cNvPr id="51" name="Rectangle 50"/>
            <p:cNvSpPr/>
            <p:nvPr/>
          </p:nvSpPr>
          <p:spPr>
            <a:xfrm>
              <a:off x="7050088" y="2226784"/>
              <a:ext cx="1576181" cy="73654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3" name="TextBox 32"/>
              <p:cNvSpPr txBox="1"/>
              <p:nvPr/>
            </p:nvSpPr>
            <p:spPr>
              <a:xfrm>
                <a:off x="4162521" y="2920218"/>
                <a:ext cx="2759268" cy="954107"/>
              </a:xfrm>
              <a:prstGeom prst="rect">
                <a:avLst/>
              </a:prstGeom>
              <a:noFill/>
            </p:spPr>
            <p:txBody>
              <a:bodyPr wrap="square" rtlCol="0">
                <a:spAutoFit/>
              </a:bodyPr>
              <a:lstStyle/>
              <a:p>
                <a:r>
                  <a:rPr lang="en-US" altLang="zh-CN" dirty="0" smtClean="0">
                    <a:solidFill>
                      <a:srgbClr val="FFFF00"/>
                    </a:solidFill>
                  </a:rPr>
                  <a:t>p</a:t>
                </a:r>
                <a14:m>
                  <m:oMath xmlns:m="http://schemas.openxmlformats.org/officeDocument/2006/math">
                    <m:r>
                      <a:rPr lang="en-US" altLang="zh-CN" i="1" baseline="-25000" smtClean="0">
                        <a:solidFill>
                          <a:srgbClr val="FFFF00"/>
                        </a:solidFill>
                        <a:latin typeface="Cambria Math" charset="0"/>
                        <a:ea typeface="Cambria Math" charset="0"/>
                        <a:cs typeface="Cambria Math" charset="0"/>
                      </a:rPr>
                      <m:t>𝜃</m:t>
                    </m:r>
                  </m:oMath>
                </a14:m>
                <a:r>
                  <a:rPr lang="en-US" altLang="zh-CN" dirty="0" smtClean="0">
                    <a:solidFill>
                      <a:srgbClr val="FFFF00"/>
                    </a:solidFill>
                  </a:rPr>
                  <a:t>(</a:t>
                </a:r>
                <a:r>
                  <a:rPr lang="en-US" altLang="zh-CN" dirty="0">
                    <a:solidFill>
                      <a:srgbClr val="FFFF00"/>
                    </a:solidFill>
                  </a:rPr>
                  <a:t>ũ</a:t>
                </a:r>
                <a:r>
                  <a:rPr lang="en-US" altLang="zh-CN" dirty="0" smtClean="0">
                    <a:solidFill>
                      <a:srgbClr val="FFFF00"/>
                    </a:solidFill>
                  </a:rPr>
                  <a:t>)</a:t>
                </a:r>
                <a:r>
                  <a:rPr lang="en-US" altLang="zh-CN" dirty="0" smtClean="0"/>
                  <a:t>:= Syntactic typology</a:t>
                </a:r>
              </a:p>
              <a:p>
                <a:r>
                  <a:rPr lang="en-US" altLang="zh-CN" dirty="0" smtClean="0">
                    <a:solidFill>
                      <a:srgbClr val="FFFF00"/>
                    </a:solidFill>
                  </a:rPr>
                  <a:t>p</a:t>
                </a:r>
                <a14:m>
                  <m:oMath xmlns:m="http://schemas.openxmlformats.org/officeDocument/2006/math">
                    <m:r>
                      <a:rPr lang="en-US" altLang="zh-CN" i="1" baseline="-25000">
                        <a:solidFill>
                          <a:srgbClr val="FFFF00"/>
                        </a:solidFill>
                        <a:latin typeface="Cambria Math" charset="0"/>
                        <a:ea typeface="Cambria Math" charset="0"/>
                        <a:cs typeface="Cambria Math" charset="0"/>
                      </a:rPr>
                      <m:t>𝜃</m:t>
                    </m:r>
                  </m:oMath>
                </a14:m>
                <a:r>
                  <a:rPr lang="en-US" altLang="zh-CN" dirty="0" smtClean="0"/>
                  <a:t>     := A learned function</a:t>
                </a:r>
              </a:p>
              <a:p>
                <a:r>
                  <a:rPr lang="en-US" dirty="0"/>
                  <a:t> </a:t>
                </a:r>
                <a:r>
                  <a:rPr lang="en-US" dirty="0" smtClean="0"/>
                  <a:t>            parameterized by </a:t>
                </a:r>
                <a14:m>
                  <m:oMath xmlns:m="http://schemas.openxmlformats.org/officeDocument/2006/math">
                    <m:r>
                      <a:rPr lang="en-US" altLang="zh-CN" i="1">
                        <a:latin typeface="Cambria Math" charset="0"/>
                        <a:ea typeface="Cambria Math" charset="0"/>
                        <a:cs typeface="Cambria Math" charset="0"/>
                      </a:rPr>
                      <m:t>𝜃</m:t>
                    </m:r>
                  </m:oMath>
                </a14:m>
                <a:endParaRPr lang="en-US" dirty="0" smtClean="0"/>
              </a:p>
            </p:txBody>
          </p:sp>
        </mc:Choice>
        <mc:Fallback xmlns="">
          <p:sp>
            <p:nvSpPr>
              <p:cNvPr id="33" name="TextBox 32"/>
              <p:cNvSpPr txBox="1">
                <a:spLocks noRot="1" noChangeAspect="1" noMove="1" noResize="1" noEditPoints="1" noAdjustHandles="1" noChangeArrowheads="1" noChangeShapeType="1" noTextEdit="1"/>
              </p:cNvSpPr>
              <p:nvPr/>
            </p:nvSpPr>
            <p:spPr>
              <a:xfrm>
                <a:off x="4162521" y="2920218"/>
                <a:ext cx="2759268" cy="954107"/>
              </a:xfrm>
              <a:prstGeom prst="rect">
                <a:avLst/>
              </a:prstGeom>
              <a:blipFill rotWithShape="0">
                <a:blip r:embed="rId4"/>
                <a:stretch>
                  <a:fillRect l="-1991" t="-3185" b="-5732"/>
                </a:stretch>
              </a:blipFill>
            </p:spPr>
            <p:txBody>
              <a:bodyPr/>
              <a:lstStyle/>
              <a:p>
                <a:r>
                  <a:rPr lang="en-US">
                    <a:noFill/>
                  </a:rPr>
                  <a:t> </a:t>
                </a:r>
              </a:p>
            </p:txBody>
          </p:sp>
        </mc:Fallback>
      </mc:AlternateContent>
      <p:sp>
        <p:nvSpPr>
          <p:cNvPr id="17" name="TextBox 16"/>
          <p:cNvSpPr txBox="1"/>
          <p:nvPr/>
        </p:nvSpPr>
        <p:spPr>
          <a:xfrm>
            <a:off x="-461414" y="3601332"/>
            <a:ext cx="3018640" cy="461665"/>
          </a:xfrm>
          <a:prstGeom prst="rect">
            <a:avLst/>
          </a:prstGeom>
          <a:noFill/>
        </p:spPr>
        <p:txBody>
          <a:bodyPr wrap="square" rtlCol="0">
            <a:spAutoFit/>
          </a:bodyPr>
          <a:lstStyle/>
          <a:p>
            <a:pPr algn="ctr"/>
            <a:r>
              <a:rPr lang="en-US" altLang="zh-CN" sz="2400" dirty="0"/>
              <a:t>Corpus of </a:t>
            </a:r>
            <a:r>
              <a:rPr lang="en-US" altLang="zh-CN" sz="2400" dirty="0" smtClean="0"/>
              <a:t>tags</a:t>
            </a:r>
            <a:endParaRPr lang="en-US" sz="2400" dirty="0"/>
          </a:p>
        </p:txBody>
      </p:sp>
      <mc:AlternateContent xmlns:mc="http://schemas.openxmlformats.org/markup-compatibility/2006" xmlns:a14="http://schemas.microsoft.com/office/drawing/2010/main">
        <mc:Choice Requires="a14">
          <p:sp>
            <p:nvSpPr>
              <p:cNvPr id="18" name="TextBox 17"/>
              <p:cNvSpPr txBox="1"/>
              <p:nvPr/>
            </p:nvSpPr>
            <p:spPr>
              <a:xfrm rot="578382">
                <a:off x="2604164" y="5001917"/>
                <a:ext cx="4995537" cy="584775"/>
              </a:xfrm>
              <a:prstGeom prst="rect">
                <a:avLst/>
              </a:prstGeom>
              <a:noFill/>
            </p:spPr>
            <p:txBody>
              <a:bodyPr wrap="square" rtlCol="0">
                <a:spAutoFit/>
              </a:bodyPr>
              <a:lstStyle/>
              <a:p>
                <a:pPr algn="ctr"/>
                <a:r>
                  <a:rPr lang="en-US" altLang="zh-CN" sz="3200" dirty="0" smtClean="0"/>
                  <a:t>How to estimate </a:t>
                </a:r>
                <a14:m>
                  <m:oMath xmlns:m="http://schemas.openxmlformats.org/officeDocument/2006/math">
                    <m:r>
                      <a:rPr lang="en-US" altLang="zh-CN" sz="3200" i="1">
                        <a:latin typeface="Cambria Math" charset="0"/>
                        <a:ea typeface="Cambria Math" charset="0"/>
                        <a:cs typeface="Cambria Math" charset="0"/>
                      </a:rPr>
                      <m:t>𝜃</m:t>
                    </m:r>
                  </m:oMath>
                </a14:m>
                <a:r>
                  <a:rPr lang="en-US" altLang="zh-CN" sz="3200" dirty="0" smtClean="0"/>
                  <a:t>?</a:t>
                </a:r>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rot="578382">
                <a:off x="2604164" y="5001917"/>
                <a:ext cx="4995537" cy="584775"/>
              </a:xfrm>
              <a:prstGeom prst="rect">
                <a:avLst/>
              </a:prstGeom>
              <a:blipFill rotWithShape="0">
                <a:blip r:embed="rId6"/>
                <a:stretch>
                  <a:fillRect b="-64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356848" y="3897375"/>
                <a:ext cx="1116107"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4400" b="0" i="1" smtClean="0">
                              <a:latin typeface="Cambria Math" charset="0"/>
                            </a:rPr>
                          </m:ctrlPr>
                        </m:sSubPr>
                        <m:e>
                          <m:r>
                            <a:rPr lang="en-US" altLang="zh-CN" sz="4400" b="0" i="1" smtClean="0">
                              <a:latin typeface="Cambria Math" charset="0"/>
                            </a:rPr>
                            <m:t>𝑝</m:t>
                          </m:r>
                        </m:e>
                        <m:sub>
                          <m:r>
                            <a:rPr lang="en-US" altLang="zh-CN" sz="4400" b="0" i="1" smtClean="0">
                              <a:latin typeface="Cambria Math" charset="0"/>
                              <a:ea typeface="Cambria Math" charset="0"/>
                              <a:cs typeface="Cambria Math" charset="0"/>
                            </a:rPr>
                            <m:t>𝜃</m:t>
                          </m:r>
                        </m:sub>
                      </m:sSub>
                      <m:r>
                        <a:rPr lang="en-US" altLang="zh-CN" sz="4400" b="0" i="1" smtClean="0">
                          <a:latin typeface="Cambria Math" charset="0"/>
                        </a:rPr>
                        <m:t>(</m:t>
                      </m:r>
                      <m:r>
                        <m:rPr>
                          <m:nor/>
                        </m:rPr>
                        <a:rPr lang="en-US" sz="4400" dirty="0"/>
                        <m:t>ũ</m:t>
                      </m:r>
                      <m:r>
                        <a:rPr lang="en-US" altLang="zh-CN" sz="4400" b="0" i="1" smtClean="0">
                          <a:latin typeface="Cambria Math" charset="0"/>
                        </a:rPr>
                        <m:t>)</m:t>
                      </m:r>
                    </m:oMath>
                  </m:oMathPara>
                </a14:m>
                <a:endParaRPr lang="en-US" altLang="zh-CN" sz="4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356848" y="3897375"/>
                <a:ext cx="1116107" cy="769441"/>
              </a:xfrm>
              <a:prstGeom prst="rect">
                <a:avLst/>
              </a:prstGeom>
              <a:blipFill rotWithShape="0">
                <a:blip r:embed="rId7"/>
                <a:stretch>
                  <a:fillRect r="-24590"/>
                </a:stretch>
              </a:blipFill>
            </p:spPr>
            <p:txBody>
              <a:bodyPr/>
              <a:lstStyle/>
              <a:p>
                <a:r>
                  <a:rPr lang="en-US">
                    <a:noFill/>
                  </a:rPr>
                  <a:t> </a:t>
                </a:r>
              </a:p>
            </p:txBody>
          </p:sp>
        </mc:Fallback>
      </mc:AlternateContent>
    </p:spTree>
    <p:extLst>
      <p:ext uri="{BB962C8B-B14F-4D97-AF65-F5344CB8AC3E}">
        <p14:creationId xmlns:p14="http://schemas.microsoft.com/office/powerpoint/2010/main" val="24398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Supervised Training</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35</a:t>
            </a:fld>
            <a:endParaRPr lang="en-US"/>
          </a:p>
        </p:txBody>
      </p:sp>
      <p:sp>
        <p:nvSpPr>
          <p:cNvPr id="98" name="Up Arrow 97"/>
          <p:cNvSpPr/>
          <p:nvPr/>
        </p:nvSpPr>
        <p:spPr>
          <a:xfrm rot="7624872">
            <a:off x="3352790" y="1565889"/>
            <a:ext cx="198762" cy="759686"/>
          </a:xfrm>
          <a:prstGeom prst="upArrow">
            <a:avLst>
              <a:gd name="adj1" fmla="val 29330"/>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nvGrpSpPr>
          <p:cNvPr id="128" name="Group 127"/>
          <p:cNvGrpSpPr/>
          <p:nvPr/>
        </p:nvGrpSpPr>
        <p:grpSpPr>
          <a:xfrm>
            <a:off x="469816" y="1198710"/>
            <a:ext cx="8843170" cy="5077906"/>
            <a:chOff x="469816" y="1198710"/>
            <a:chExt cx="8843170" cy="5077906"/>
          </a:xfrm>
        </p:grpSpPr>
        <p:sp>
          <p:nvSpPr>
            <p:cNvPr id="42" name="TextBox 41"/>
            <p:cNvSpPr txBox="1"/>
            <p:nvPr/>
          </p:nvSpPr>
          <p:spPr>
            <a:xfrm>
              <a:off x="1179487" y="4566892"/>
              <a:ext cx="288862" cy="1569660"/>
            </a:xfrm>
            <a:prstGeom prst="rect">
              <a:avLst/>
            </a:prstGeom>
            <a:noFill/>
          </p:spPr>
          <p:txBody>
            <a:bodyPr wrap="none" rtlCol="0">
              <a:spAutoFit/>
            </a:bodyPr>
            <a:lstStyle/>
            <a:p>
              <a:r>
                <a:rPr lang="en-US" sz="3200" dirty="0" smtClean="0"/>
                <a:t>.</a:t>
              </a:r>
            </a:p>
            <a:p>
              <a:r>
                <a:rPr lang="en-US" sz="3200" dirty="0" smtClean="0"/>
                <a:t>.</a:t>
              </a:r>
            </a:p>
            <a:p>
              <a:r>
                <a:rPr lang="en-US" sz="3200" dirty="0"/>
                <a:t>.</a:t>
              </a:r>
            </a:p>
          </p:txBody>
        </p:sp>
        <p:sp>
          <p:nvSpPr>
            <p:cNvPr id="43" name="TextBox 42"/>
            <p:cNvSpPr txBox="1"/>
            <p:nvPr/>
          </p:nvSpPr>
          <p:spPr>
            <a:xfrm>
              <a:off x="4855606" y="4706956"/>
              <a:ext cx="288862" cy="1569660"/>
            </a:xfrm>
            <a:prstGeom prst="rect">
              <a:avLst/>
            </a:prstGeom>
            <a:noFill/>
          </p:spPr>
          <p:txBody>
            <a:bodyPr wrap="none" rtlCol="0">
              <a:spAutoFit/>
            </a:bodyPr>
            <a:lstStyle/>
            <a:p>
              <a:r>
                <a:rPr lang="en-US" sz="3200" dirty="0" smtClean="0"/>
                <a:t>.</a:t>
              </a:r>
            </a:p>
            <a:p>
              <a:r>
                <a:rPr lang="en-US" sz="3200" dirty="0" smtClean="0"/>
                <a:t>.</a:t>
              </a:r>
            </a:p>
            <a:p>
              <a:r>
                <a:rPr lang="en-US" sz="3200" dirty="0"/>
                <a:t>.</a:t>
              </a:r>
            </a:p>
          </p:txBody>
        </p:sp>
        <p:sp>
          <p:nvSpPr>
            <p:cNvPr id="100" name="TextBox 99"/>
            <p:cNvSpPr txBox="1"/>
            <p:nvPr/>
          </p:nvSpPr>
          <p:spPr>
            <a:xfrm>
              <a:off x="2855769" y="1908979"/>
              <a:ext cx="5605381" cy="584775"/>
            </a:xfrm>
            <a:prstGeom prst="rect">
              <a:avLst/>
            </a:prstGeom>
            <a:noFill/>
          </p:spPr>
          <p:txBody>
            <a:bodyPr wrap="none" rtlCol="0">
              <a:spAutoFit/>
            </a:bodyPr>
            <a:lstStyle/>
            <a:p>
              <a:r>
                <a:rPr lang="en-US" sz="3200" dirty="0" smtClean="0"/>
                <a:t>           </a:t>
              </a:r>
              <a:r>
                <a:rPr lang="en-US" sz="3200" dirty="0" err="1" smtClean="0"/>
                <a:t>ũ</a:t>
              </a:r>
              <a:r>
                <a:rPr lang="en-US" sz="3200" dirty="0" smtClean="0"/>
                <a:t>                    True Typology</a:t>
              </a:r>
              <a:endParaRPr lang="en-US" sz="3200" dirty="0"/>
            </a:p>
          </p:txBody>
        </p:sp>
        <p:sp>
          <p:nvSpPr>
            <p:cNvPr id="97" name="TextBox 96"/>
            <p:cNvSpPr txBox="1"/>
            <p:nvPr/>
          </p:nvSpPr>
          <p:spPr>
            <a:xfrm>
              <a:off x="2094449" y="1198710"/>
              <a:ext cx="2103333" cy="584775"/>
            </a:xfrm>
            <a:prstGeom prst="rect">
              <a:avLst/>
            </a:prstGeom>
            <a:noFill/>
          </p:spPr>
          <p:txBody>
            <a:bodyPr wrap="none" rtlCol="0">
              <a:spAutoFit/>
            </a:bodyPr>
            <a:lstStyle/>
            <a:p>
              <a:r>
                <a:rPr lang="en-US" sz="3200" dirty="0" smtClean="0"/>
                <a:t>POS-corpus</a:t>
              </a:r>
              <a:endParaRPr lang="en-US" sz="3200" dirty="0"/>
            </a:p>
          </p:txBody>
        </p:sp>
        <p:grpSp>
          <p:nvGrpSpPr>
            <p:cNvPr id="126" name="Group 125"/>
            <p:cNvGrpSpPr/>
            <p:nvPr/>
          </p:nvGrpSpPr>
          <p:grpSpPr>
            <a:xfrm>
              <a:off x="469816" y="2244511"/>
              <a:ext cx="8822682" cy="1569660"/>
              <a:chOff x="469816" y="2244511"/>
              <a:chExt cx="8822682" cy="1569660"/>
            </a:xfrm>
          </p:grpSpPr>
          <p:sp>
            <p:nvSpPr>
              <p:cNvPr id="115" name="TextBox 114"/>
              <p:cNvSpPr txBox="1"/>
              <p:nvPr/>
            </p:nvSpPr>
            <p:spPr>
              <a:xfrm>
                <a:off x="2753528" y="2244511"/>
                <a:ext cx="6538970" cy="1569660"/>
              </a:xfrm>
              <a:prstGeom prst="rect">
                <a:avLst/>
              </a:prstGeom>
              <a:noFill/>
            </p:spPr>
            <p:txBody>
              <a:bodyPr wrap="none" rtlCol="0">
                <a:spAutoFit/>
              </a:bodyPr>
              <a:lstStyle/>
              <a:p>
                <a:r>
                  <a:rPr lang="en-US" sz="9600" dirty="0" smtClean="0"/>
                  <a:t>(       ,            )</a:t>
                </a:r>
                <a:endParaRPr lang="en-US" sz="9600" dirty="0"/>
              </a:p>
            </p:txBody>
          </p:sp>
          <p:sp>
            <p:nvSpPr>
              <p:cNvPr id="116" name="Document 115"/>
              <p:cNvSpPr/>
              <p:nvPr/>
            </p:nvSpPr>
            <p:spPr>
              <a:xfrm>
                <a:off x="3328978" y="2676293"/>
                <a:ext cx="1506308" cy="89348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en-US" altLang="zh-CN" sz="1200" dirty="0" smtClean="0"/>
                  <a:t>PRON </a:t>
                </a:r>
                <a:r>
                  <a:rPr lang="en-US" sz="1200" dirty="0" smtClean="0"/>
                  <a:t>AUX </a:t>
                </a:r>
                <a:r>
                  <a:rPr lang="mr-IN" sz="1200" dirty="0" smtClean="0"/>
                  <a:t>…</a:t>
                </a:r>
                <a:endParaRPr lang="en-US" sz="1200" dirty="0"/>
              </a:p>
              <a:p>
                <a:pPr marL="171450" indent="-171450">
                  <a:buFont typeface="Arial" charset="0"/>
                  <a:buChar char="•"/>
                </a:pPr>
                <a:r>
                  <a:rPr lang="en-US" sz="1200" dirty="0" smtClean="0"/>
                  <a:t>VERB PROPN </a:t>
                </a:r>
                <a:r>
                  <a:rPr lang="mr-IN" sz="1200" dirty="0" smtClean="0"/>
                  <a:t>…</a:t>
                </a:r>
                <a:r>
                  <a:rPr lang="en-US" sz="1200" dirty="0" smtClean="0"/>
                  <a:t> </a:t>
                </a:r>
                <a:r>
                  <a:rPr lang="mr-IN" sz="1200" dirty="0" smtClean="0"/>
                  <a:t>…</a:t>
                </a:r>
                <a:endParaRPr lang="en-US" sz="1200" dirty="0"/>
              </a:p>
            </p:txBody>
          </p:sp>
          <p:sp>
            <p:nvSpPr>
              <p:cNvPr id="90" name="TextBox 89"/>
              <p:cNvSpPr txBox="1"/>
              <p:nvPr/>
            </p:nvSpPr>
            <p:spPr>
              <a:xfrm>
                <a:off x="469816" y="2731307"/>
                <a:ext cx="2122361" cy="596067"/>
              </a:xfrm>
              <a:prstGeom prst="rect">
                <a:avLst/>
              </a:prstGeom>
              <a:noFill/>
            </p:spPr>
            <p:txBody>
              <a:bodyPr wrap="square" rtlCol="0">
                <a:spAutoFit/>
              </a:bodyPr>
              <a:lstStyle/>
              <a:p>
                <a:r>
                  <a:rPr lang="en-US" sz="3200" dirty="0" smtClean="0"/>
                  <a:t>Language 1</a:t>
                </a:r>
                <a:endParaRPr lang="en-US" sz="3200" dirty="0"/>
              </a:p>
            </p:txBody>
          </p:sp>
        </p:grpSp>
        <p:grpSp>
          <p:nvGrpSpPr>
            <p:cNvPr id="127" name="Group 126"/>
            <p:cNvGrpSpPr/>
            <p:nvPr/>
          </p:nvGrpSpPr>
          <p:grpSpPr>
            <a:xfrm>
              <a:off x="469816" y="3387309"/>
              <a:ext cx="8843170" cy="1569660"/>
              <a:chOff x="469816" y="3387309"/>
              <a:chExt cx="8843170" cy="1569660"/>
            </a:xfrm>
          </p:grpSpPr>
          <p:sp>
            <p:nvSpPr>
              <p:cNvPr id="104" name="TextBox 103"/>
              <p:cNvSpPr txBox="1"/>
              <p:nvPr/>
            </p:nvSpPr>
            <p:spPr>
              <a:xfrm>
                <a:off x="2774016" y="3387309"/>
                <a:ext cx="6538970" cy="1569660"/>
              </a:xfrm>
              <a:prstGeom prst="rect">
                <a:avLst/>
              </a:prstGeom>
              <a:noFill/>
            </p:spPr>
            <p:txBody>
              <a:bodyPr wrap="none" rtlCol="0">
                <a:spAutoFit/>
              </a:bodyPr>
              <a:lstStyle/>
              <a:p>
                <a:r>
                  <a:rPr lang="en-US" sz="9600" dirty="0"/>
                  <a:t>(       </a:t>
                </a:r>
                <a:r>
                  <a:rPr lang="en-US" sz="9600" dirty="0" smtClean="0"/>
                  <a:t>,            )</a:t>
                </a:r>
              </a:p>
            </p:txBody>
          </p:sp>
          <p:sp>
            <p:nvSpPr>
              <p:cNvPr id="105" name="Document 104"/>
              <p:cNvSpPr/>
              <p:nvPr/>
            </p:nvSpPr>
            <p:spPr>
              <a:xfrm>
                <a:off x="3334364" y="3812283"/>
                <a:ext cx="1486533" cy="873131"/>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en-US" sz="1200" dirty="0" smtClean="0"/>
                  <a:t>VERB NOUN</a:t>
                </a:r>
                <a:r>
                  <a:rPr lang="mr-IN" sz="1200" dirty="0" smtClean="0"/>
                  <a:t>…</a:t>
                </a:r>
                <a:endParaRPr lang="en-US" sz="1200" dirty="0"/>
              </a:p>
              <a:p>
                <a:pPr marL="171450" indent="-171450">
                  <a:buFont typeface="Arial" charset="0"/>
                  <a:buChar char="•"/>
                </a:pPr>
                <a:r>
                  <a:rPr lang="en-US" sz="1200" dirty="0" smtClean="0"/>
                  <a:t>NOUN DET</a:t>
                </a:r>
                <a:r>
                  <a:rPr lang="mr-IN" sz="1200" dirty="0" smtClean="0"/>
                  <a:t>…</a:t>
                </a:r>
                <a:endParaRPr lang="en-US" sz="1200" dirty="0"/>
              </a:p>
              <a:p>
                <a:pPr marL="171450" indent="-171450">
                  <a:buFont typeface="Arial" charset="0"/>
                  <a:buChar char="•"/>
                </a:pPr>
                <a:r>
                  <a:rPr lang="en-US" sz="1200" dirty="0" smtClean="0"/>
                  <a:t>NOUN ADJ </a:t>
                </a:r>
                <a:r>
                  <a:rPr lang="mr-IN" sz="1200" dirty="0" smtClean="0"/>
                  <a:t>…</a:t>
                </a:r>
                <a:endParaRPr lang="en-US" sz="1200" dirty="0"/>
              </a:p>
              <a:p>
                <a:r>
                  <a:rPr lang="mr-IN" sz="1200" dirty="0"/>
                  <a:t>…</a:t>
                </a:r>
                <a:endParaRPr lang="en-US" sz="1200" dirty="0"/>
              </a:p>
            </p:txBody>
          </p:sp>
          <p:sp>
            <p:nvSpPr>
              <p:cNvPr id="91" name="TextBox 90"/>
              <p:cNvSpPr txBox="1"/>
              <p:nvPr/>
            </p:nvSpPr>
            <p:spPr>
              <a:xfrm>
                <a:off x="469816" y="3923273"/>
                <a:ext cx="2074542" cy="584775"/>
              </a:xfrm>
              <a:prstGeom prst="rect">
                <a:avLst/>
              </a:prstGeom>
              <a:noFill/>
            </p:spPr>
            <p:txBody>
              <a:bodyPr wrap="none" rtlCol="0">
                <a:spAutoFit/>
              </a:bodyPr>
              <a:lstStyle/>
              <a:p>
                <a:r>
                  <a:rPr lang="en-US" sz="3200" dirty="0" smtClean="0"/>
                  <a:t>Language 2</a:t>
                </a:r>
                <a:endParaRPr lang="en-US" sz="3200" dirty="0"/>
              </a:p>
            </p:txBody>
          </p:sp>
        </p:grpSp>
      </p:grpSp>
      <p:pic>
        <p:nvPicPr>
          <p:cNvPr id="3" name="Picture 2"/>
          <p:cNvPicPr>
            <a:picLocks noChangeAspect="1"/>
          </p:cNvPicPr>
          <p:nvPr/>
        </p:nvPicPr>
        <p:blipFill>
          <a:blip r:embed="rId3"/>
          <a:stretch>
            <a:fillRect/>
          </a:stretch>
        </p:blipFill>
        <p:spPr>
          <a:xfrm>
            <a:off x="5547983" y="2968796"/>
            <a:ext cx="3270164" cy="240327"/>
          </a:xfrm>
          <a:prstGeom prst="rect">
            <a:avLst/>
          </a:prstGeom>
        </p:spPr>
      </p:pic>
      <p:pic>
        <p:nvPicPr>
          <p:cNvPr id="5" name="Picture 4"/>
          <p:cNvPicPr>
            <a:picLocks noChangeAspect="1"/>
          </p:cNvPicPr>
          <p:nvPr/>
        </p:nvPicPr>
        <p:blipFill>
          <a:blip r:embed="rId4"/>
          <a:stretch>
            <a:fillRect/>
          </a:stretch>
        </p:blipFill>
        <p:spPr>
          <a:xfrm>
            <a:off x="5547983" y="4110510"/>
            <a:ext cx="3261588" cy="248911"/>
          </a:xfrm>
          <a:prstGeom prst="rect">
            <a:avLst/>
          </a:prstGeom>
        </p:spPr>
      </p:pic>
      <p:grpSp>
        <p:nvGrpSpPr>
          <p:cNvPr id="8" name="Group 7"/>
          <p:cNvGrpSpPr/>
          <p:nvPr/>
        </p:nvGrpSpPr>
        <p:grpSpPr>
          <a:xfrm>
            <a:off x="6052319" y="1264710"/>
            <a:ext cx="2561920" cy="783261"/>
            <a:chOff x="6052319" y="1264710"/>
            <a:chExt cx="2561920" cy="783261"/>
          </a:xfrm>
        </p:grpSpPr>
        <p:sp>
          <p:nvSpPr>
            <p:cNvPr id="28" name="TextBox 27"/>
            <p:cNvSpPr txBox="1"/>
            <p:nvPr/>
          </p:nvSpPr>
          <p:spPr>
            <a:xfrm>
              <a:off x="6052319" y="1264710"/>
              <a:ext cx="2561920" cy="461665"/>
            </a:xfrm>
            <a:prstGeom prst="rect">
              <a:avLst/>
            </a:prstGeom>
            <a:noFill/>
          </p:spPr>
          <p:txBody>
            <a:bodyPr wrap="none" rtlCol="0">
              <a:spAutoFit/>
            </a:bodyPr>
            <a:lstStyle/>
            <a:p>
              <a:r>
                <a:rPr lang="en-US" sz="2400" dirty="0" smtClean="0"/>
                <a:t>Vector of length 57</a:t>
              </a:r>
              <a:endParaRPr lang="en-US" sz="2400" dirty="0"/>
            </a:p>
          </p:txBody>
        </p:sp>
        <p:sp>
          <p:nvSpPr>
            <p:cNvPr id="29" name="Up Arrow 28"/>
            <p:cNvSpPr/>
            <p:nvPr/>
          </p:nvSpPr>
          <p:spPr>
            <a:xfrm rot="12431546">
              <a:off x="7124609" y="1619256"/>
              <a:ext cx="197475" cy="428715"/>
            </a:xfrm>
            <a:prstGeom prst="upArrow">
              <a:avLst>
                <a:gd name="adj1" fmla="val 29330"/>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grpSp>
        <p:nvGrpSpPr>
          <p:cNvPr id="7" name="Group 6"/>
          <p:cNvGrpSpPr/>
          <p:nvPr/>
        </p:nvGrpSpPr>
        <p:grpSpPr>
          <a:xfrm>
            <a:off x="5204241" y="4670911"/>
            <a:ext cx="3666645" cy="1409142"/>
            <a:chOff x="5204241" y="4670911"/>
            <a:chExt cx="3666645" cy="1409142"/>
          </a:xfrm>
        </p:grpSpPr>
        <mc:AlternateContent xmlns:mc="http://schemas.openxmlformats.org/markup-compatibility/2006" xmlns:a14="http://schemas.microsoft.com/office/drawing/2010/main">
          <mc:Choice Requires="a14">
            <p:sp>
              <p:nvSpPr>
                <p:cNvPr id="30" name="TextBox 29"/>
                <p:cNvSpPr txBox="1"/>
                <p:nvPr/>
              </p:nvSpPr>
              <p:spPr>
                <a:xfrm>
                  <a:off x="5204241" y="5586263"/>
                  <a:ext cx="3666645" cy="493790"/>
                </a:xfrm>
                <a:prstGeom prst="rect">
                  <a:avLst/>
                </a:prstGeom>
                <a:noFill/>
              </p:spPr>
              <p:txBody>
                <a:bodyPr wrap="none" rtlCol="0">
                  <a:spAutoFit/>
                </a:bodyPr>
                <a:lstStyle/>
                <a:p>
                  <a:r>
                    <a:rPr lang="en-US" dirty="0" smtClean="0"/>
                    <a:t>Directionality(</a:t>
                  </a:r>
                  <a14:m>
                    <m:oMath xmlns:m="http://schemas.openxmlformats.org/officeDocument/2006/math">
                      <m:r>
                        <a:rPr lang="en-US" i="1">
                          <a:latin typeface="Cambria Math" charset="0"/>
                        </a:rPr>
                        <m:t>𝑟</m:t>
                      </m:r>
                    </m:oMath>
                  </a14:m>
                  <a:r>
                    <a:rPr lang="en-US" dirty="0" smtClean="0"/>
                    <a:t>) = </a:t>
                  </a:r>
                  <a14:m>
                    <m:oMath xmlns:m="http://schemas.openxmlformats.org/officeDocument/2006/math">
                      <m:f>
                        <m:fPr>
                          <m:ctrlPr>
                            <a:rPr lang="mr-IN" i="1" smtClean="0">
                              <a:latin typeface="Cambria Math" charset="0"/>
                            </a:rPr>
                          </m:ctrlPr>
                        </m:fPr>
                        <m:num>
                          <m:r>
                            <a:rPr lang="en-US" b="0" i="1" smtClean="0">
                              <a:latin typeface="Cambria Math" charset="0"/>
                            </a:rPr>
                            <m:t># </m:t>
                          </m:r>
                          <m:r>
                            <a:rPr lang="en-US" b="0" i="1" smtClean="0">
                              <a:latin typeface="Cambria Math" charset="0"/>
                            </a:rPr>
                            <m:t>𝑟</m:t>
                          </m:r>
                          <m:r>
                            <a:rPr lang="en-US" b="0" i="1" smtClean="0">
                              <a:latin typeface="Cambria Math" charset="0"/>
                            </a:rPr>
                            <m:t> </m:t>
                          </m:r>
                          <m:r>
                            <a:rPr lang="en-US" b="0" i="1" smtClean="0">
                              <a:latin typeface="Cambria Math" charset="0"/>
                            </a:rPr>
                            <m:t>𝑓𝑟𝑜𝑚</m:t>
                          </m:r>
                          <m:r>
                            <a:rPr lang="en-US" b="0" i="1" smtClean="0">
                              <a:latin typeface="Cambria Math" charset="0"/>
                            </a:rPr>
                            <m:t> </m:t>
                          </m:r>
                          <m:r>
                            <a:rPr lang="en-US" b="0" i="1" smtClean="0">
                              <a:latin typeface="Cambria Math" charset="0"/>
                            </a:rPr>
                            <m:t>𝑙𝑒𝑓𝑡</m:t>
                          </m:r>
                          <m:r>
                            <a:rPr lang="en-US" b="0" i="1" smtClean="0">
                              <a:latin typeface="Cambria Math" charset="0"/>
                            </a:rPr>
                            <m:t> </m:t>
                          </m:r>
                          <m:r>
                            <a:rPr lang="en-US" b="0" i="1" smtClean="0">
                              <a:latin typeface="Cambria Math" charset="0"/>
                            </a:rPr>
                            <m:t>𝑡𝑜</m:t>
                          </m:r>
                          <m:r>
                            <a:rPr lang="en-US" b="0" i="1" smtClean="0">
                              <a:latin typeface="Cambria Math" charset="0"/>
                            </a:rPr>
                            <m:t> </m:t>
                          </m:r>
                          <m:r>
                            <a:rPr lang="en-US" b="0" i="1" smtClean="0">
                              <a:latin typeface="Cambria Math" charset="0"/>
                            </a:rPr>
                            <m:t>𝑟𝑖𝑔h𝑡</m:t>
                          </m:r>
                        </m:num>
                        <m:den>
                          <m:r>
                            <a:rPr lang="en-US" b="0" i="1" smtClean="0">
                              <a:latin typeface="Cambria Math" charset="0"/>
                            </a:rPr>
                            <m:t># </m:t>
                          </m:r>
                          <m:r>
                            <a:rPr lang="en-US" b="0" i="1" smtClean="0">
                              <a:latin typeface="Cambria Math" charset="0"/>
                            </a:rPr>
                            <m:t>𝑟</m:t>
                          </m:r>
                        </m:den>
                      </m:f>
                    </m:oMath>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5204241" y="5586263"/>
                  <a:ext cx="3666645" cy="493790"/>
                </a:xfrm>
                <a:prstGeom prst="rect">
                  <a:avLst/>
                </a:prstGeom>
                <a:blipFill rotWithShape="0">
                  <a:blip r:embed="rId6"/>
                  <a:stretch>
                    <a:fillRect l="-1498" t="-53086" b="-74074"/>
                  </a:stretch>
                </a:blipFill>
              </p:spPr>
              <p:txBody>
                <a:bodyPr/>
                <a:lstStyle/>
                <a:p>
                  <a:r>
                    <a:rPr lang="en-US">
                      <a:noFill/>
                    </a:rPr>
                    <a:t> </a:t>
                  </a:r>
                </a:p>
              </p:txBody>
            </p:sp>
          </mc:Fallback>
        </mc:AlternateContent>
        <p:sp>
          <p:nvSpPr>
            <p:cNvPr id="32" name="Up Arrow 31"/>
            <p:cNvSpPr/>
            <p:nvPr/>
          </p:nvSpPr>
          <p:spPr>
            <a:xfrm rot="10800000" flipV="1">
              <a:off x="6975243" y="4670911"/>
              <a:ext cx="268083" cy="746525"/>
            </a:xfrm>
            <a:prstGeom prst="upArrow">
              <a:avLst>
                <a:gd name="adj1" fmla="val 29330"/>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spTree>
    <p:extLst>
      <p:ext uri="{BB962C8B-B14F-4D97-AF65-F5344CB8AC3E}">
        <p14:creationId xmlns:p14="http://schemas.microsoft.com/office/powerpoint/2010/main" val="144106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Training</a:t>
            </a:r>
          </a:p>
        </p:txBody>
      </p:sp>
      <p:sp>
        <p:nvSpPr>
          <p:cNvPr id="3" name="Content Placeholder 2"/>
          <p:cNvSpPr>
            <a:spLocks noGrp="1"/>
          </p:cNvSpPr>
          <p:nvPr>
            <p:ph idx="1"/>
          </p:nvPr>
        </p:nvSpPr>
        <p:spPr>
          <a:xfrm>
            <a:off x="457199" y="1600201"/>
            <a:ext cx="8476593" cy="2697480"/>
          </a:xfrm>
        </p:spPr>
        <p:txBody>
          <a:bodyPr>
            <a:noAutofit/>
          </a:bodyPr>
          <a:lstStyle/>
          <a:p>
            <a:r>
              <a:rPr lang="en-US" sz="2800" dirty="0"/>
              <a:t>Could use a convex objective (in principle)</a:t>
            </a:r>
          </a:p>
          <a:p>
            <a:r>
              <a:rPr lang="en-US" sz="2800" dirty="0"/>
              <a:t>Allows feature-rich discriminative model</a:t>
            </a:r>
          </a:p>
          <a:p>
            <a:r>
              <a:rPr lang="en-US" sz="2800" dirty="0"/>
              <a:t>Imitates </a:t>
            </a:r>
            <a:r>
              <a:rPr lang="en-US" sz="2800" dirty="0" smtClean="0"/>
              <a:t>how linguists annotated the training languages</a:t>
            </a:r>
          </a:p>
          <a:p>
            <a:r>
              <a:rPr lang="en-US" sz="2800" dirty="0" smtClean="0"/>
              <a:t>Trained system is like a human baby (we hope)</a:t>
            </a:r>
          </a:p>
          <a:p>
            <a:pPr lvl="1"/>
            <a:r>
              <a:rPr lang="en-US" sz="2400" dirty="0" smtClean="0"/>
              <a:t>Knows the surface cues to deep structure (cf. Chomsky)</a:t>
            </a:r>
          </a:p>
          <a:p>
            <a:pPr lvl="1"/>
            <a:r>
              <a:rPr lang="en-US" sz="2400" dirty="0" smtClean="0"/>
              <a:t>In contrast to standard </a:t>
            </a:r>
            <a:r>
              <a:rPr lang="en-US" sz="2400" i="1" dirty="0" smtClean="0"/>
              <a:t>unsupervised</a:t>
            </a:r>
            <a:r>
              <a:rPr lang="en-US" sz="2400" dirty="0" smtClean="0"/>
              <a:t> learners, which have only a few </a:t>
            </a:r>
            <a:r>
              <a:rPr lang="en-US" sz="2400" dirty="0" err="1" smtClean="0"/>
              <a:t>hyperparameters</a:t>
            </a:r>
            <a:r>
              <a:rPr lang="en-US" sz="2400" dirty="0" smtClean="0"/>
              <a:t> to tune</a:t>
            </a:r>
          </a:p>
          <a:p>
            <a:r>
              <a:rPr lang="en-US" altLang="zh-CN" sz="2800" dirty="0" smtClean="0"/>
              <a:t>If we have enough training languages</a:t>
            </a:r>
            <a:endParaRPr lang="en-US" sz="2800"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36</a:t>
            </a:fld>
            <a:endParaRPr lang="en-US"/>
          </a:p>
        </p:txBody>
      </p:sp>
      <p:pic>
        <p:nvPicPr>
          <p:cNvPr id="21" name="Picture 20" descr="jhu-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1651"/>
            <a:ext cx="2769885" cy="477903"/>
          </a:xfrm>
          <a:prstGeom prst="rect">
            <a:avLst/>
          </a:prstGeom>
        </p:spPr>
      </p:pic>
    </p:spTree>
    <p:extLst>
      <p:ext uri="{BB962C8B-B14F-4D97-AF65-F5344CB8AC3E}">
        <p14:creationId xmlns:p14="http://schemas.microsoft.com/office/powerpoint/2010/main" val="92770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lstStyle/>
          <a:p>
            <a:r>
              <a:rPr lang="en-US" dirty="0"/>
              <a:t>Universal Dependencies version </a:t>
            </a:r>
            <a:r>
              <a:rPr lang="en-US" dirty="0" smtClean="0"/>
              <a:t>1.2</a:t>
            </a:r>
          </a:p>
          <a:p>
            <a:pPr lvl="1"/>
            <a:r>
              <a:rPr lang="en-US" dirty="0" smtClean="0"/>
              <a:t>A collection </a:t>
            </a:r>
            <a:r>
              <a:rPr lang="en-US" dirty="0"/>
              <a:t>of dependency treebanks for 37 </a:t>
            </a:r>
            <a:r>
              <a:rPr lang="en-US" dirty="0" smtClean="0"/>
              <a:t>languages</a:t>
            </a:r>
          </a:p>
          <a:p>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37</a:t>
            </a:fld>
            <a:endParaRPr lang="en-US"/>
          </a:p>
        </p:txBody>
      </p:sp>
      <p:sp>
        <p:nvSpPr>
          <p:cNvPr id="11" name="Rectangle 10"/>
          <p:cNvSpPr/>
          <p:nvPr/>
        </p:nvSpPr>
        <p:spPr>
          <a:xfrm>
            <a:off x="1002954" y="3856418"/>
            <a:ext cx="3084434" cy="584775"/>
          </a:xfrm>
          <a:prstGeom prst="rect">
            <a:avLst/>
          </a:prstGeom>
        </p:spPr>
        <p:txBody>
          <a:bodyPr wrap="none">
            <a:spAutoFit/>
          </a:bodyPr>
          <a:lstStyle/>
          <a:p>
            <a:r>
              <a:rPr lang="en-US" sz="3200" dirty="0" smtClean="0"/>
              <a:t>UD: 20 languages</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824580545"/>
              </p:ext>
            </p:extLst>
          </p:nvPr>
        </p:nvGraphicFramePr>
        <p:xfrm>
          <a:off x="857250" y="4982147"/>
          <a:ext cx="7429500" cy="1739328"/>
        </p:xfrm>
        <a:graphic>
          <a:graphicData uri="http://schemas.openxmlformats.org/drawingml/2006/table">
            <a:tbl>
              <a:tblPr firstRow="1" bandRow="1">
                <a:tableStyleId>{5C22544A-7EE6-4342-B048-85BDC9FD1C3A}</a:tableStyleId>
              </a:tblPr>
              <a:tblGrid>
                <a:gridCol w="3714750"/>
                <a:gridCol w="3714750"/>
              </a:tblGrid>
              <a:tr h="400997">
                <a:tc>
                  <a:txBody>
                    <a:bodyPr/>
                    <a:lstStyle/>
                    <a:p>
                      <a:r>
                        <a:rPr lang="en-US" sz="2400" dirty="0" smtClean="0"/>
                        <a:t>Train</a:t>
                      </a:r>
                      <a:endParaRPr lang="en-US" sz="2400" dirty="0"/>
                    </a:p>
                  </a:txBody>
                  <a:tcPr/>
                </a:tc>
                <a:tc>
                  <a:txBody>
                    <a:bodyPr/>
                    <a:lstStyle/>
                    <a:p>
                      <a:r>
                        <a:rPr lang="en-US" sz="2400" dirty="0" smtClean="0"/>
                        <a:t>Test</a:t>
                      </a:r>
                      <a:endParaRPr lang="en-US" sz="2400" dirty="0"/>
                    </a:p>
                  </a:txBody>
                  <a:tcPr/>
                </a:tc>
              </a:tr>
              <a:tr h="1282128">
                <a:tc>
                  <a:txBody>
                    <a:bodyPr/>
                    <a:lstStyle/>
                    <a:p>
                      <a:r>
                        <a:rPr lang="en-US" sz="2400" dirty="0" err="1" smtClean="0"/>
                        <a:t>cs</a:t>
                      </a:r>
                      <a:r>
                        <a:rPr lang="en-US" sz="2400" dirty="0" smtClean="0"/>
                        <a:t>, </a:t>
                      </a:r>
                      <a:r>
                        <a:rPr lang="en-US" sz="2400" dirty="0" err="1" smtClean="0"/>
                        <a:t>es</a:t>
                      </a:r>
                      <a:r>
                        <a:rPr lang="en-US" sz="2400" dirty="0" smtClean="0"/>
                        <a:t>, </a:t>
                      </a:r>
                      <a:r>
                        <a:rPr lang="en-US" sz="2400" dirty="0" err="1" smtClean="0"/>
                        <a:t>fr</a:t>
                      </a:r>
                      <a:r>
                        <a:rPr lang="en-US" sz="2400" dirty="0" smtClean="0"/>
                        <a:t>, hi, de, it, la </a:t>
                      </a:r>
                      <a:r>
                        <a:rPr lang="en-US" sz="2400" dirty="0" err="1" smtClean="0"/>
                        <a:t>itt</a:t>
                      </a:r>
                      <a:r>
                        <a:rPr lang="en-US" sz="2400" dirty="0" smtClean="0"/>
                        <a:t>, no, </a:t>
                      </a:r>
                      <a:r>
                        <a:rPr lang="en-US" sz="2400" dirty="0" err="1" smtClean="0"/>
                        <a:t>ar</a:t>
                      </a:r>
                      <a:r>
                        <a:rPr lang="en-US" sz="2400" dirty="0" smtClean="0"/>
                        <a:t>, </a:t>
                      </a:r>
                      <a:r>
                        <a:rPr lang="en-US" sz="2400" dirty="0" err="1" smtClean="0"/>
                        <a:t>pt</a:t>
                      </a:r>
                      <a:r>
                        <a:rPr lang="en-US" sz="2400" dirty="0" smtClean="0"/>
                        <a:t> </a:t>
                      </a:r>
                      <a:r>
                        <a:rPr lang="en-US" sz="2400" dirty="0" err="1" smtClean="0"/>
                        <a:t>en</a:t>
                      </a:r>
                      <a:r>
                        <a:rPr lang="en-US" sz="2400" dirty="0" smtClean="0"/>
                        <a:t>, </a:t>
                      </a:r>
                      <a:r>
                        <a:rPr lang="en-US" sz="2400" dirty="0" err="1" smtClean="0"/>
                        <a:t>nl</a:t>
                      </a:r>
                      <a:r>
                        <a:rPr lang="en-US" sz="2400" dirty="0" smtClean="0"/>
                        <a:t>, da, fi, got, </a:t>
                      </a:r>
                      <a:r>
                        <a:rPr lang="en-US" sz="2400" dirty="0" err="1" smtClean="0"/>
                        <a:t>grc</a:t>
                      </a:r>
                      <a:r>
                        <a:rPr lang="en-US" sz="2400" dirty="0" smtClean="0"/>
                        <a:t>, et, la </a:t>
                      </a:r>
                      <a:r>
                        <a:rPr lang="en-US" sz="2400" dirty="0" err="1" smtClean="0"/>
                        <a:t>proiel</a:t>
                      </a:r>
                      <a:r>
                        <a:rPr lang="en-US" sz="2400" dirty="0" smtClean="0"/>
                        <a:t>, </a:t>
                      </a:r>
                      <a:r>
                        <a:rPr lang="en-US" sz="2400" dirty="0" err="1" smtClean="0"/>
                        <a:t>grc</a:t>
                      </a:r>
                      <a:r>
                        <a:rPr lang="en-US" sz="2400" dirty="0" smtClean="0"/>
                        <a:t> </a:t>
                      </a:r>
                      <a:r>
                        <a:rPr lang="en-US" sz="2400" dirty="0" err="1" smtClean="0"/>
                        <a:t>proiel</a:t>
                      </a:r>
                      <a:r>
                        <a:rPr lang="en-US" sz="2400" dirty="0" smtClean="0"/>
                        <a:t>, </a:t>
                      </a:r>
                      <a:r>
                        <a:rPr lang="en-US" sz="2400" dirty="0" err="1" smtClean="0"/>
                        <a:t>bg</a:t>
                      </a:r>
                      <a:endParaRPr lang="en-US" sz="2400" dirty="0"/>
                    </a:p>
                  </a:txBody>
                  <a:tcPr/>
                </a:tc>
                <a:tc>
                  <a:txBody>
                    <a:bodyPr/>
                    <a:lstStyle/>
                    <a:p>
                      <a:r>
                        <a:rPr lang="en-US" sz="2400" dirty="0" smtClean="0"/>
                        <a:t>la, </a:t>
                      </a:r>
                      <a:r>
                        <a:rPr lang="en-US" sz="2400" dirty="0" err="1" smtClean="0"/>
                        <a:t>hr</a:t>
                      </a:r>
                      <a:r>
                        <a:rPr lang="en-US" sz="2400" dirty="0" smtClean="0"/>
                        <a:t>, </a:t>
                      </a:r>
                      <a:r>
                        <a:rPr lang="en-US" sz="2400" dirty="0" err="1" smtClean="0"/>
                        <a:t>ga</a:t>
                      </a:r>
                      <a:r>
                        <a:rPr lang="en-US" sz="2400" dirty="0" smtClean="0"/>
                        <a:t>, he, </a:t>
                      </a:r>
                      <a:r>
                        <a:rPr lang="en-US" sz="2400" dirty="0" err="1" smtClean="0"/>
                        <a:t>hu</a:t>
                      </a:r>
                      <a:r>
                        <a:rPr lang="en-US" sz="2400" dirty="0" smtClean="0"/>
                        <a:t>, fa, ta, cu, el, </a:t>
                      </a:r>
                      <a:r>
                        <a:rPr lang="en-US" sz="2400" dirty="0" err="1" smtClean="0"/>
                        <a:t>ro</a:t>
                      </a:r>
                      <a:r>
                        <a:rPr lang="en-US" sz="2400" dirty="0" smtClean="0"/>
                        <a:t>, </a:t>
                      </a:r>
                      <a:r>
                        <a:rPr lang="en-US" sz="2400" dirty="0" err="1" smtClean="0"/>
                        <a:t>sl</a:t>
                      </a:r>
                      <a:r>
                        <a:rPr lang="en-US" sz="2400" dirty="0" smtClean="0"/>
                        <a:t>, ja </a:t>
                      </a:r>
                      <a:r>
                        <a:rPr lang="en-US" sz="2400" dirty="0" err="1" smtClean="0"/>
                        <a:t>ktc</a:t>
                      </a:r>
                      <a:r>
                        <a:rPr lang="en-US" sz="2400" dirty="0" smtClean="0"/>
                        <a:t>, </a:t>
                      </a:r>
                      <a:r>
                        <a:rPr lang="en-US" sz="2400" dirty="0" err="1" smtClean="0"/>
                        <a:t>sv</a:t>
                      </a:r>
                      <a:r>
                        <a:rPr lang="en-US" sz="2400" dirty="0" smtClean="0"/>
                        <a:t>, fi </a:t>
                      </a:r>
                      <a:r>
                        <a:rPr lang="en-US" sz="2400" dirty="0" err="1" smtClean="0"/>
                        <a:t>ftb</a:t>
                      </a:r>
                      <a:r>
                        <a:rPr lang="en-US" sz="2400" dirty="0" smtClean="0"/>
                        <a:t>, id, </a:t>
                      </a:r>
                      <a:r>
                        <a:rPr lang="en-US" sz="2400" dirty="0" err="1" smtClean="0"/>
                        <a:t>eu</a:t>
                      </a:r>
                      <a:r>
                        <a:rPr lang="en-US" sz="2400" dirty="0" smtClean="0"/>
                        <a:t>, </a:t>
                      </a:r>
                      <a:r>
                        <a:rPr lang="en-US" sz="2400" dirty="0" err="1" smtClean="0"/>
                        <a:t>pl</a:t>
                      </a:r>
                      <a:endParaRPr lang="en-US" sz="2400" dirty="0"/>
                    </a:p>
                  </a:txBody>
                  <a:tcPr/>
                </a:tc>
              </a:tr>
            </a:tbl>
          </a:graphicData>
        </a:graphic>
      </p:graphicFrame>
    </p:spTree>
    <p:extLst>
      <p:ext uri="{BB962C8B-B14F-4D97-AF65-F5344CB8AC3E}">
        <p14:creationId xmlns:p14="http://schemas.microsoft.com/office/powerpoint/2010/main" val="3591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Training</a:t>
            </a:r>
          </a:p>
        </p:txBody>
      </p:sp>
      <p:sp>
        <p:nvSpPr>
          <p:cNvPr id="3" name="Content Placeholder 2"/>
          <p:cNvSpPr>
            <a:spLocks noGrp="1"/>
          </p:cNvSpPr>
          <p:nvPr>
            <p:ph idx="1"/>
          </p:nvPr>
        </p:nvSpPr>
        <p:spPr>
          <a:xfrm>
            <a:off x="457199" y="1600201"/>
            <a:ext cx="8476593" cy="2697480"/>
          </a:xfrm>
        </p:spPr>
        <p:txBody>
          <a:bodyPr>
            <a:noAutofit/>
          </a:bodyPr>
          <a:lstStyle/>
          <a:p>
            <a:r>
              <a:rPr lang="en-US" sz="2800" dirty="0"/>
              <a:t>Could use a convex objective (in principle)</a:t>
            </a:r>
          </a:p>
          <a:p>
            <a:r>
              <a:rPr lang="en-US" sz="2800" dirty="0"/>
              <a:t>Allows feature-rich discriminative model</a:t>
            </a:r>
          </a:p>
          <a:p>
            <a:r>
              <a:rPr lang="en-US" sz="2800" dirty="0"/>
              <a:t>Imitates </a:t>
            </a:r>
            <a:r>
              <a:rPr lang="en-US" sz="2800" dirty="0" smtClean="0"/>
              <a:t>how linguists annotated the training languages</a:t>
            </a:r>
          </a:p>
          <a:p>
            <a:r>
              <a:rPr lang="en-US" sz="2800" dirty="0" smtClean="0"/>
              <a:t>Trained system is like a human baby (we hope)</a:t>
            </a:r>
          </a:p>
          <a:p>
            <a:pPr lvl="1"/>
            <a:r>
              <a:rPr lang="en-US" sz="2400" dirty="0" smtClean="0"/>
              <a:t>Knows the surface cues to deep structure (cf. Chomsky)</a:t>
            </a:r>
          </a:p>
          <a:p>
            <a:pPr lvl="1"/>
            <a:r>
              <a:rPr lang="en-US" sz="2400" dirty="0" smtClean="0"/>
              <a:t>In contrast to standard </a:t>
            </a:r>
            <a:r>
              <a:rPr lang="en-US" sz="2400" i="1" dirty="0" smtClean="0"/>
              <a:t>unsupervised</a:t>
            </a:r>
            <a:r>
              <a:rPr lang="en-US" sz="2400" dirty="0" smtClean="0"/>
              <a:t> learners, which have only a few </a:t>
            </a:r>
            <a:r>
              <a:rPr lang="en-US" sz="2400" dirty="0" err="1" smtClean="0"/>
              <a:t>hyperparameters</a:t>
            </a:r>
            <a:r>
              <a:rPr lang="en-US" sz="2400" dirty="0" smtClean="0"/>
              <a:t> to tune</a:t>
            </a:r>
          </a:p>
          <a:p>
            <a:r>
              <a:rPr lang="en-US" altLang="zh-CN" sz="2800" dirty="0" smtClean="0"/>
              <a:t>If we have </a:t>
            </a:r>
            <a:r>
              <a:rPr lang="en-US" altLang="zh-CN" sz="4000" b="1" dirty="0" smtClean="0">
                <a:solidFill>
                  <a:srgbClr val="FFFF00"/>
                </a:solidFill>
              </a:rPr>
              <a:t>enough</a:t>
            </a:r>
            <a:r>
              <a:rPr lang="en-US" altLang="zh-CN" sz="2800" dirty="0" smtClean="0"/>
              <a:t> training languages</a:t>
            </a:r>
            <a:endParaRPr lang="en-US" sz="2800"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38</a:t>
            </a:fld>
            <a:endParaRPr lang="en-US"/>
          </a:p>
        </p:txBody>
      </p:sp>
      <p:pic>
        <p:nvPicPr>
          <p:cNvPr id="21" name="Picture 20" descr="jhu-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1651"/>
            <a:ext cx="2769885" cy="477903"/>
          </a:xfrm>
          <a:prstGeom prst="rect">
            <a:avLst/>
          </a:prstGeom>
        </p:spPr>
      </p:pic>
      <p:sp>
        <p:nvSpPr>
          <p:cNvPr id="5" name="Rectangle 4"/>
          <p:cNvSpPr/>
          <p:nvPr/>
        </p:nvSpPr>
        <p:spPr>
          <a:xfrm>
            <a:off x="3122757" y="5882716"/>
            <a:ext cx="896399" cy="707886"/>
          </a:xfrm>
          <a:prstGeom prst="rect">
            <a:avLst/>
          </a:prstGeom>
        </p:spPr>
        <p:txBody>
          <a:bodyPr wrap="none">
            <a:spAutoFit/>
          </a:bodyPr>
          <a:lstStyle/>
          <a:p>
            <a:r>
              <a:rPr lang="en-US" sz="4000" dirty="0" smtClean="0">
                <a:solidFill>
                  <a:srgbClr val="FFFF00"/>
                </a:solidFill>
              </a:rPr>
              <a:t>???</a:t>
            </a:r>
            <a:endParaRPr lang="en-US" sz="4000" dirty="0">
              <a:solidFill>
                <a:srgbClr val="FFFF00"/>
              </a:solidFill>
            </a:endParaRPr>
          </a:p>
        </p:txBody>
      </p:sp>
    </p:spTree>
    <p:extLst>
      <p:ext uri="{BB962C8B-B14F-4D97-AF65-F5344CB8AC3E}">
        <p14:creationId xmlns:p14="http://schemas.microsoft.com/office/powerpoint/2010/main" val="18374401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Challenge 2:</a:t>
            </a:r>
            <a:r>
              <a:rPr lang="en-US" dirty="0" smtClean="0"/>
              <a:t> Data Sparsity</a:t>
            </a:r>
            <a:endParaRPr lang="en-US" dirty="0"/>
          </a:p>
        </p:txBody>
      </p:sp>
      <p:sp>
        <p:nvSpPr>
          <p:cNvPr id="6" name="Content Placeholder 2"/>
          <p:cNvSpPr>
            <a:spLocks noGrp="1"/>
          </p:cNvSpPr>
          <p:nvPr>
            <p:ph idx="1"/>
          </p:nvPr>
        </p:nvSpPr>
        <p:spPr/>
        <p:txBody>
          <a:bodyPr>
            <a:normAutofit/>
          </a:bodyPr>
          <a:lstStyle/>
          <a:p>
            <a:r>
              <a:rPr lang="en-US" dirty="0"/>
              <a:t>Each language gives only </a:t>
            </a:r>
            <a:r>
              <a:rPr lang="en-US" dirty="0">
                <a:solidFill>
                  <a:srgbClr val="FFFF00"/>
                </a:solidFill>
              </a:rPr>
              <a:t>ONE</a:t>
            </a:r>
            <a:r>
              <a:rPr lang="en-US" dirty="0"/>
              <a:t> training example</a:t>
            </a:r>
            <a:r>
              <a:rPr lang="en-US" dirty="0" smtClean="0"/>
              <a:t>!</a:t>
            </a:r>
            <a:endParaRPr lang="en-US" dirty="0"/>
          </a:p>
          <a:p>
            <a:endParaRPr lang="en-US" b="1" dirty="0"/>
          </a:p>
          <a:p>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39</a:t>
            </a:fld>
            <a:endParaRPr lang="en-US"/>
          </a:p>
        </p:txBody>
      </p:sp>
      <p:pic>
        <p:nvPicPr>
          <p:cNvPr id="5" name="Picture 4" descr="jhu-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1651"/>
            <a:ext cx="2769885" cy="477903"/>
          </a:xfrm>
          <a:prstGeom prst="rect">
            <a:avLst/>
          </a:prstGeom>
        </p:spPr>
      </p:pic>
      <p:grpSp>
        <p:nvGrpSpPr>
          <p:cNvPr id="3" name="Group 2"/>
          <p:cNvGrpSpPr/>
          <p:nvPr/>
        </p:nvGrpSpPr>
        <p:grpSpPr>
          <a:xfrm>
            <a:off x="130451" y="2267199"/>
            <a:ext cx="8843170" cy="4367637"/>
            <a:chOff x="469816" y="2644270"/>
            <a:chExt cx="8843170" cy="4367637"/>
          </a:xfrm>
        </p:grpSpPr>
        <p:grpSp>
          <p:nvGrpSpPr>
            <p:cNvPr id="20" name="Group 19"/>
            <p:cNvGrpSpPr/>
            <p:nvPr/>
          </p:nvGrpSpPr>
          <p:grpSpPr>
            <a:xfrm>
              <a:off x="469816" y="2644270"/>
              <a:ext cx="8843170" cy="4367637"/>
              <a:chOff x="469816" y="1908979"/>
              <a:chExt cx="8843170" cy="4367637"/>
            </a:xfrm>
          </p:grpSpPr>
          <p:sp>
            <p:nvSpPr>
              <p:cNvPr id="21" name="TextBox 20"/>
              <p:cNvSpPr txBox="1"/>
              <p:nvPr/>
            </p:nvSpPr>
            <p:spPr>
              <a:xfrm>
                <a:off x="1179487" y="4566892"/>
                <a:ext cx="288862" cy="1569660"/>
              </a:xfrm>
              <a:prstGeom prst="rect">
                <a:avLst/>
              </a:prstGeom>
              <a:noFill/>
            </p:spPr>
            <p:txBody>
              <a:bodyPr wrap="none" rtlCol="0">
                <a:spAutoFit/>
              </a:bodyPr>
              <a:lstStyle/>
              <a:p>
                <a:r>
                  <a:rPr lang="en-US" sz="3200" dirty="0" smtClean="0"/>
                  <a:t>.</a:t>
                </a:r>
              </a:p>
              <a:p>
                <a:r>
                  <a:rPr lang="en-US" sz="3200" dirty="0" smtClean="0"/>
                  <a:t>.</a:t>
                </a:r>
              </a:p>
              <a:p>
                <a:r>
                  <a:rPr lang="en-US" sz="3200" dirty="0"/>
                  <a:t>.</a:t>
                </a:r>
              </a:p>
            </p:txBody>
          </p:sp>
          <p:sp>
            <p:nvSpPr>
              <p:cNvPr id="22" name="TextBox 21"/>
              <p:cNvSpPr txBox="1"/>
              <p:nvPr/>
            </p:nvSpPr>
            <p:spPr>
              <a:xfrm>
                <a:off x="4855606" y="4706956"/>
                <a:ext cx="288862" cy="1569660"/>
              </a:xfrm>
              <a:prstGeom prst="rect">
                <a:avLst/>
              </a:prstGeom>
              <a:noFill/>
            </p:spPr>
            <p:txBody>
              <a:bodyPr wrap="none" rtlCol="0">
                <a:spAutoFit/>
              </a:bodyPr>
              <a:lstStyle/>
              <a:p>
                <a:r>
                  <a:rPr lang="en-US" sz="3200" dirty="0" smtClean="0"/>
                  <a:t>.</a:t>
                </a:r>
              </a:p>
              <a:p>
                <a:r>
                  <a:rPr lang="en-US" sz="3200" dirty="0" smtClean="0"/>
                  <a:t>.</a:t>
                </a:r>
              </a:p>
              <a:p>
                <a:r>
                  <a:rPr lang="en-US" sz="3200" dirty="0"/>
                  <a:t>.</a:t>
                </a:r>
              </a:p>
            </p:txBody>
          </p:sp>
          <p:sp>
            <p:nvSpPr>
              <p:cNvPr id="23" name="TextBox 22"/>
              <p:cNvSpPr txBox="1"/>
              <p:nvPr/>
            </p:nvSpPr>
            <p:spPr>
              <a:xfrm>
                <a:off x="2855769" y="1908979"/>
                <a:ext cx="5239704" cy="584775"/>
              </a:xfrm>
              <a:prstGeom prst="rect">
                <a:avLst/>
              </a:prstGeom>
              <a:noFill/>
            </p:spPr>
            <p:txBody>
              <a:bodyPr wrap="none" rtlCol="0">
                <a:spAutoFit/>
              </a:bodyPr>
              <a:lstStyle/>
              <a:p>
                <a:r>
                  <a:rPr lang="en-US" sz="3200" dirty="0" smtClean="0"/>
                  <a:t>           </a:t>
                </a:r>
                <a:r>
                  <a:rPr lang="en-US" sz="3200" dirty="0" err="1" smtClean="0"/>
                  <a:t>ũ</a:t>
                </a:r>
                <a:r>
                  <a:rPr lang="en-US" sz="3200" dirty="0" smtClean="0"/>
                  <a:t>                         Typology</a:t>
                </a:r>
                <a:endParaRPr lang="en-US" sz="3200" dirty="0"/>
              </a:p>
            </p:txBody>
          </p:sp>
          <p:grpSp>
            <p:nvGrpSpPr>
              <p:cNvPr id="25" name="Group 24"/>
              <p:cNvGrpSpPr/>
              <p:nvPr/>
            </p:nvGrpSpPr>
            <p:grpSpPr>
              <a:xfrm>
                <a:off x="469816" y="2244511"/>
                <a:ext cx="8822682" cy="1569660"/>
                <a:chOff x="469816" y="2244511"/>
                <a:chExt cx="8822682" cy="1569660"/>
              </a:xfrm>
            </p:grpSpPr>
            <p:sp>
              <p:nvSpPr>
                <p:cNvPr id="30" name="TextBox 29"/>
                <p:cNvSpPr txBox="1"/>
                <p:nvPr/>
              </p:nvSpPr>
              <p:spPr>
                <a:xfrm>
                  <a:off x="2753528" y="2244511"/>
                  <a:ext cx="6538970" cy="1569660"/>
                </a:xfrm>
                <a:prstGeom prst="rect">
                  <a:avLst/>
                </a:prstGeom>
                <a:noFill/>
              </p:spPr>
              <p:txBody>
                <a:bodyPr wrap="none" rtlCol="0">
                  <a:spAutoFit/>
                </a:bodyPr>
                <a:lstStyle/>
                <a:p>
                  <a:r>
                    <a:rPr lang="en-US" sz="9600" dirty="0" smtClean="0"/>
                    <a:t>(       ,            )</a:t>
                  </a:r>
                  <a:endParaRPr lang="en-US" sz="9600" dirty="0"/>
                </a:p>
              </p:txBody>
            </p:sp>
            <p:sp>
              <p:nvSpPr>
                <p:cNvPr id="31" name="Document 30"/>
                <p:cNvSpPr/>
                <p:nvPr/>
              </p:nvSpPr>
              <p:spPr>
                <a:xfrm>
                  <a:off x="3328978" y="2676293"/>
                  <a:ext cx="1506308" cy="89348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en-US" altLang="zh-CN" sz="1200" dirty="0" smtClean="0"/>
                    <a:t>PRON </a:t>
                  </a:r>
                  <a:r>
                    <a:rPr lang="en-US" sz="1200" dirty="0" smtClean="0"/>
                    <a:t>AUX </a:t>
                  </a:r>
                  <a:r>
                    <a:rPr lang="mr-IN" sz="1200" dirty="0" smtClean="0"/>
                    <a:t>…</a:t>
                  </a:r>
                  <a:endParaRPr lang="en-US" sz="1200" dirty="0"/>
                </a:p>
                <a:p>
                  <a:pPr marL="171450" indent="-171450">
                    <a:buFont typeface="Arial" charset="0"/>
                    <a:buChar char="•"/>
                  </a:pPr>
                  <a:r>
                    <a:rPr lang="en-US" sz="1200" dirty="0" smtClean="0"/>
                    <a:t>VERB PROPN </a:t>
                  </a:r>
                  <a:r>
                    <a:rPr lang="mr-IN" sz="1200" dirty="0" smtClean="0"/>
                    <a:t>…</a:t>
                  </a:r>
                  <a:r>
                    <a:rPr lang="en-US" sz="1200" dirty="0" smtClean="0"/>
                    <a:t> </a:t>
                  </a:r>
                  <a:r>
                    <a:rPr lang="mr-IN" sz="1200" dirty="0" smtClean="0"/>
                    <a:t>…</a:t>
                  </a:r>
                  <a:endParaRPr lang="en-US" sz="1200" dirty="0"/>
                </a:p>
              </p:txBody>
            </p:sp>
            <p:sp>
              <p:nvSpPr>
                <p:cNvPr id="32" name="TextBox 31"/>
                <p:cNvSpPr txBox="1"/>
                <p:nvPr/>
              </p:nvSpPr>
              <p:spPr>
                <a:xfrm>
                  <a:off x="469816" y="2731307"/>
                  <a:ext cx="2122361" cy="596067"/>
                </a:xfrm>
                <a:prstGeom prst="rect">
                  <a:avLst/>
                </a:prstGeom>
                <a:noFill/>
              </p:spPr>
              <p:txBody>
                <a:bodyPr wrap="square" rtlCol="0">
                  <a:spAutoFit/>
                </a:bodyPr>
                <a:lstStyle/>
                <a:p>
                  <a:r>
                    <a:rPr lang="en-US" sz="3200" dirty="0" smtClean="0"/>
                    <a:t>Language 1</a:t>
                  </a:r>
                  <a:endParaRPr lang="en-US" sz="3200" dirty="0"/>
                </a:p>
              </p:txBody>
            </p:sp>
          </p:grpSp>
          <p:grpSp>
            <p:nvGrpSpPr>
              <p:cNvPr id="26" name="Group 25"/>
              <p:cNvGrpSpPr/>
              <p:nvPr/>
            </p:nvGrpSpPr>
            <p:grpSpPr>
              <a:xfrm>
                <a:off x="469816" y="3387309"/>
                <a:ext cx="8843170" cy="1569660"/>
                <a:chOff x="469816" y="3387309"/>
                <a:chExt cx="8843170" cy="1569660"/>
              </a:xfrm>
            </p:grpSpPr>
            <p:sp>
              <p:nvSpPr>
                <p:cNvPr id="27" name="TextBox 26"/>
                <p:cNvSpPr txBox="1"/>
                <p:nvPr/>
              </p:nvSpPr>
              <p:spPr>
                <a:xfrm>
                  <a:off x="2774016" y="3387309"/>
                  <a:ext cx="6538970" cy="1569660"/>
                </a:xfrm>
                <a:prstGeom prst="rect">
                  <a:avLst/>
                </a:prstGeom>
                <a:noFill/>
              </p:spPr>
              <p:txBody>
                <a:bodyPr wrap="none" rtlCol="0">
                  <a:spAutoFit/>
                </a:bodyPr>
                <a:lstStyle/>
                <a:p>
                  <a:r>
                    <a:rPr lang="en-US" sz="9600" dirty="0"/>
                    <a:t>(       </a:t>
                  </a:r>
                  <a:r>
                    <a:rPr lang="en-US" sz="9600" dirty="0" smtClean="0"/>
                    <a:t>,            )</a:t>
                  </a:r>
                </a:p>
              </p:txBody>
            </p:sp>
            <p:sp>
              <p:nvSpPr>
                <p:cNvPr id="28" name="Document 27"/>
                <p:cNvSpPr/>
                <p:nvPr/>
              </p:nvSpPr>
              <p:spPr>
                <a:xfrm>
                  <a:off x="3334364" y="3812283"/>
                  <a:ext cx="1486533" cy="873131"/>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en-US" sz="1200" dirty="0" smtClean="0"/>
                    <a:t>VERB NOUN</a:t>
                  </a:r>
                  <a:r>
                    <a:rPr lang="mr-IN" sz="1200" dirty="0" smtClean="0"/>
                    <a:t>…</a:t>
                  </a:r>
                  <a:endParaRPr lang="en-US" sz="1200" dirty="0"/>
                </a:p>
                <a:p>
                  <a:pPr marL="171450" indent="-171450">
                    <a:buFont typeface="Arial" charset="0"/>
                    <a:buChar char="•"/>
                  </a:pPr>
                  <a:r>
                    <a:rPr lang="en-US" sz="1200" dirty="0" smtClean="0"/>
                    <a:t>NOUN DET</a:t>
                  </a:r>
                  <a:r>
                    <a:rPr lang="mr-IN" sz="1200" dirty="0" smtClean="0"/>
                    <a:t>…</a:t>
                  </a:r>
                  <a:endParaRPr lang="en-US" sz="1200" dirty="0"/>
                </a:p>
                <a:p>
                  <a:pPr marL="171450" indent="-171450">
                    <a:buFont typeface="Arial" charset="0"/>
                    <a:buChar char="•"/>
                  </a:pPr>
                  <a:r>
                    <a:rPr lang="en-US" sz="1200" dirty="0" smtClean="0"/>
                    <a:t>NOUN ADJ </a:t>
                  </a:r>
                  <a:r>
                    <a:rPr lang="mr-IN" sz="1200" dirty="0" smtClean="0"/>
                    <a:t>…</a:t>
                  </a:r>
                  <a:endParaRPr lang="en-US" sz="1200" dirty="0"/>
                </a:p>
                <a:p>
                  <a:r>
                    <a:rPr lang="mr-IN" sz="1200" dirty="0"/>
                    <a:t>…</a:t>
                  </a:r>
                  <a:endParaRPr lang="en-US" sz="1200" dirty="0"/>
                </a:p>
              </p:txBody>
            </p:sp>
            <p:sp>
              <p:nvSpPr>
                <p:cNvPr id="29" name="TextBox 28"/>
                <p:cNvSpPr txBox="1"/>
                <p:nvPr/>
              </p:nvSpPr>
              <p:spPr>
                <a:xfrm>
                  <a:off x="469816" y="3923273"/>
                  <a:ext cx="2074542" cy="584775"/>
                </a:xfrm>
                <a:prstGeom prst="rect">
                  <a:avLst/>
                </a:prstGeom>
                <a:noFill/>
              </p:spPr>
              <p:txBody>
                <a:bodyPr wrap="none" rtlCol="0">
                  <a:spAutoFit/>
                </a:bodyPr>
                <a:lstStyle/>
                <a:p>
                  <a:r>
                    <a:rPr lang="en-US" sz="3200" dirty="0" smtClean="0"/>
                    <a:t>Language 2</a:t>
                  </a:r>
                  <a:endParaRPr lang="en-US" sz="3200" dirty="0"/>
                </a:p>
              </p:txBody>
            </p:sp>
          </p:grpSp>
        </p:grpSp>
        <p:pic>
          <p:nvPicPr>
            <p:cNvPr id="33" name="Picture 32"/>
            <p:cNvPicPr>
              <a:picLocks noChangeAspect="1"/>
            </p:cNvPicPr>
            <p:nvPr/>
          </p:nvPicPr>
          <p:blipFill>
            <a:blip r:embed="rId4"/>
            <a:stretch>
              <a:fillRect/>
            </a:stretch>
          </p:blipFill>
          <p:spPr>
            <a:xfrm>
              <a:off x="5547983" y="3713514"/>
              <a:ext cx="3270164" cy="240327"/>
            </a:xfrm>
            <a:prstGeom prst="rect">
              <a:avLst/>
            </a:prstGeom>
          </p:spPr>
        </p:pic>
        <p:pic>
          <p:nvPicPr>
            <p:cNvPr id="34" name="Picture 33"/>
            <p:cNvPicPr>
              <a:picLocks noChangeAspect="1"/>
            </p:cNvPicPr>
            <p:nvPr/>
          </p:nvPicPr>
          <p:blipFill>
            <a:blip r:embed="rId5"/>
            <a:stretch>
              <a:fillRect/>
            </a:stretch>
          </p:blipFill>
          <p:spPr>
            <a:xfrm>
              <a:off x="5547983" y="4855228"/>
              <a:ext cx="3261588" cy="248911"/>
            </a:xfrm>
            <a:prstGeom prst="rect">
              <a:avLst/>
            </a:prstGeom>
          </p:spPr>
        </p:pic>
      </p:grpSp>
    </p:spTree>
    <p:extLst>
      <p:ext uri="{BB962C8B-B14F-4D97-AF65-F5344CB8AC3E}">
        <p14:creationId xmlns:p14="http://schemas.microsoft.com/office/powerpoint/2010/main" val="973778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Turn a Corpus into a Parser</a:t>
            </a:r>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4</a:t>
            </a:fld>
            <a:endParaRPr lang="en-US"/>
          </a:p>
        </p:txBody>
      </p:sp>
      <p:pic>
        <p:nvPicPr>
          <p:cNvPr id="16" name="Picture 15" descr="jhu-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8671"/>
            <a:ext cx="2769885" cy="477903"/>
          </a:xfrm>
          <a:prstGeom prst="rect">
            <a:avLst/>
          </a:prstGeom>
        </p:spPr>
      </p:pic>
      <p:pic>
        <p:nvPicPr>
          <p:cNvPr id="96" name="Picture 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412" y="3033922"/>
            <a:ext cx="1649235" cy="1289304"/>
          </a:xfrm>
          <a:prstGeom prst="rect">
            <a:avLst/>
          </a:prstGeom>
        </p:spPr>
      </p:pic>
      <p:grpSp>
        <p:nvGrpSpPr>
          <p:cNvPr id="17" name="Group 16"/>
          <p:cNvGrpSpPr/>
          <p:nvPr/>
        </p:nvGrpSpPr>
        <p:grpSpPr>
          <a:xfrm>
            <a:off x="142660" y="2953983"/>
            <a:ext cx="6161887" cy="1810303"/>
            <a:chOff x="-1850412" y="3711668"/>
            <a:chExt cx="6161887" cy="1810303"/>
          </a:xfrm>
        </p:grpSpPr>
        <p:sp>
          <p:nvSpPr>
            <p:cNvPr id="8" name="Document 7"/>
            <p:cNvSpPr/>
            <p:nvPr/>
          </p:nvSpPr>
          <p:spPr>
            <a:xfrm>
              <a:off x="130490" y="3711668"/>
              <a:ext cx="2596896" cy="1810303"/>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en-US" sz="1200" dirty="0" err="1"/>
                <a:t>Yer</a:t>
              </a:r>
              <a:r>
                <a:rPr lang="en-US" sz="1200" dirty="0"/>
                <a:t> </a:t>
              </a:r>
              <a:r>
                <a:rPr lang="en-US" sz="1200" dirty="0" err="1"/>
                <a:t>amos</a:t>
              </a:r>
              <a:r>
                <a:rPr lang="en-US" sz="1200" dirty="0"/>
                <a:t> </a:t>
              </a:r>
              <a:r>
                <a:rPr lang="en-US" sz="1200" dirty="0" err="1"/>
                <a:t>yjja</a:t>
              </a:r>
              <a:r>
                <a:rPr lang="en-US" sz="1200" dirty="0"/>
                <a:t> </a:t>
              </a:r>
              <a:r>
                <a:rPr lang="en-US" sz="1200" dirty="0" err="1"/>
                <a:t>Ajjx</a:t>
              </a:r>
              <a:r>
                <a:rPr lang="en-US" sz="1200" dirty="0"/>
                <a:t> </a:t>
              </a:r>
              <a:r>
                <a:rPr lang="en-US" sz="1200" dirty="0" err="1"/>
                <a:t>aat</a:t>
              </a:r>
              <a:r>
                <a:rPr lang="en-US" sz="1200" dirty="0"/>
                <a:t> </a:t>
              </a:r>
              <a:r>
                <a:rPr lang="en-US" sz="1200" dirty="0" err="1"/>
                <a:t>orrr</a:t>
              </a:r>
              <a:r>
                <a:rPr lang="en-US" sz="1200" dirty="0"/>
                <a:t> .</a:t>
              </a:r>
              <a:endParaRPr lang="en-US" sz="1200" dirty="0">
                <a:solidFill>
                  <a:srgbClr val="FFC000"/>
                </a:solidFill>
              </a:endParaRPr>
            </a:p>
            <a:p>
              <a:pPr marL="171450" indent="-171450">
                <a:buFont typeface="Arial" charset="0"/>
                <a:buChar char="•"/>
              </a:pPr>
              <a:endParaRPr lang="en-US" sz="1200" dirty="0"/>
            </a:p>
            <a:p>
              <a:pPr marL="171450" indent="-171450">
                <a:buFont typeface="Arial" charset="0"/>
                <a:buChar char="•"/>
              </a:pPr>
              <a:r>
                <a:rPr lang="en-US" sz="1200" dirty="0"/>
                <a:t>Per </a:t>
              </a:r>
              <a:r>
                <a:rPr lang="en-US" sz="1200" dirty="0" err="1"/>
                <a:t>anni</a:t>
              </a:r>
              <a:r>
                <a:rPr lang="en-US" sz="1200" dirty="0"/>
                <a:t> inn se in </a:t>
              </a:r>
              <a:r>
                <a:rPr lang="en-US" sz="1200" dirty="0" err="1"/>
                <a:t>hahh</a:t>
              </a:r>
              <a:r>
                <a:rPr lang="en-US" sz="1200" dirty="0">
                  <a:solidFill>
                    <a:srgbClr val="FFC000"/>
                  </a:solidFill>
                </a:rPr>
                <a:t> </a:t>
              </a:r>
              <a:r>
                <a:rPr lang="en-US" sz="1200" dirty="0"/>
                <a:t>wee .</a:t>
              </a:r>
              <a:endParaRPr lang="en-US" sz="1200" dirty="0">
                <a:solidFill>
                  <a:srgbClr val="FFC000"/>
                </a:solidFill>
              </a:endParaRPr>
            </a:p>
            <a:p>
              <a:pPr marL="171450" indent="-171450">
                <a:buFont typeface="Arial" charset="0"/>
                <a:buChar char="•"/>
              </a:pPr>
              <a:endParaRPr lang="en-US" sz="1200" dirty="0"/>
            </a:p>
            <a:p>
              <a:pPr marL="171450" indent="-171450">
                <a:buFont typeface="Arial" charset="0"/>
                <a:buChar char="•"/>
              </a:pPr>
              <a:r>
                <a:rPr lang="en-US" sz="1200" dirty="0"/>
                <a:t>Con per </a:t>
              </a:r>
              <a:r>
                <a:rPr lang="en-US" sz="1200" dirty="0" err="1"/>
                <a:t>aat</a:t>
              </a:r>
              <a:r>
                <a:rPr lang="en-US" sz="1200" dirty="0"/>
                <a:t> </a:t>
              </a:r>
              <a:r>
                <a:rPr lang="en-US" sz="1200" dirty="0" err="1"/>
                <a:t>Ajjx</a:t>
              </a:r>
              <a:r>
                <a:rPr lang="en-US" sz="1200" dirty="0"/>
                <a:t> “tat “</a:t>
              </a:r>
              <a:r>
                <a:rPr lang="en-US" sz="1200" dirty="0" err="1"/>
                <a:t>yue</a:t>
              </a:r>
              <a:r>
                <a:rPr lang="en-US" sz="1200" dirty="0"/>
                <a:t> </a:t>
              </a:r>
              <a:r>
                <a:rPr lang="en-US" sz="1200" dirty="0" err="1"/>
                <a:t>han</a:t>
              </a:r>
              <a:r>
                <a:rPr lang="en-US" sz="1200" dirty="0"/>
                <a:t>  .</a:t>
              </a:r>
            </a:p>
            <a:p>
              <a:pPr marL="171450" indent="-171450">
                <a:buFont typeface="Arial" charset="0"/>
                <a:buChar char="•"/>
              </a:pPr>
              <a:endParaRPr lang="en-US" sz="1200" dirty="0">
                <a:solidFill>
                  <a:srgbClr val="FFC000"/>
                </a:solidFill>
              </a:endParaRPr>
            </a:p>
            <a:p>
              <a:pPr marL="171450" indent="-171450">
                <a:buFont typeface="Arial" charset="0"/>
                <a:buChar char="•"/>
              </a:pPr>
              <a:r>
                <a:rPr lang="en-US" sz="1200" dirty="0"/>
                <a:t>Per </a:t>
              </a:r>
              <a:r>
                <a:rPr lang="en-US" sz="1200" dirty="0" err="1"/>
                <a:t>anni</a:t>
              </a:r>
              <a:r>
                <a:rPr lang="en-US" sz="1200" dirty="0"/>
                <a:t> inn se in </a:t>
              </a:r>
              <a:r>
                <a:rPr lang="en-US" sz="1200" dirty="0" err="1"/>
                <a:t>hahh</a:t>
              </a:r>
              <a:r>
                <a:rPr lang="en-US" sz="1200" dirty="0">
                  <a:solidFill>
                    <a:srgbClr val="FFC000"/>
                  </a:solidFill>
                </a:rPr>
                <a:t> </a:t>
              </a:r>
              <a:r>
                <a:rPr lang="en-US" sz="1200" dirty="0"/>
                <a:t>wee </a:t>
              </a:r>
              <a:r>
                <a:rPr lang="en-US" sz="1200" dirty="0" smtClean="0"/>
                <a:t>.</a:t>
              </a:r>
            </a:p>
            <a:p>
              <a:r>
                <a:rPr lang="mr-IN" sz="1200" dirty="0" smtClean="0"/>
                <a:t>…</a:t>
              </a:r>
              <a:endParaRPr lang="en-US" sz="1200" dirty="0" smtClean="0"/>
            </a:p>
          </p:txBody>
        </p:sp>
        <p:sp>
          <p:nvSpPr>
            <p:cNvPr id="46" name="Right Arrow 45"/>
            <p:cNvSpPr/>
            <p:nvPr/>
          </p:nvSpPr>
          <p:spPr>
            <a:xfrm>
              <a:off x="3004225" y="4230858"/>
              <a:ext cx="1307250" cy="22052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1850412" y="4078540"/>
              <a:ext cx="1850846" cy="584775"/>
            </a:xfrm>
            <a:prstGeom prst="rect">
              <a:avLst/>
            </a:prstGeom>
            <a:noFill/>
          </p:spPr>
          <p:txBody>
            <a:bodyPr wrap="square" rtlCol="0">
              <a:spAutoFit/>
            </a:bodyPr>
            <a:lstStyle/>
            <a:p>
              <a:pPr algn="ctr"/>
              <a:r>
                <a:rPr lang="en-US" altLang="zh-CN" sz="3200" dirty="0" smtClean="0"/>
                <a:t>Corpus: u</a:t>
              </a:r>
              <a:endParaRPr lang="en-US" sz="3200" dirty="0"/>
            </a:p>
          </p:txBody>
        </p:sp>
      </p:grpSp>
      <p:sp>
        <p:nvSpPr>
          <p:cNvPr id="43" name="Right Arrow 42"/>
          <p:cNvSpPr/>
          <p:nvPr/>
        </p:nvSpPr>
        <p:spPr>
          <a:xfrm rot="5400000">
            <a:off x="6946469" y="2574352"/>
            <a:ext cx="616732" cy="174998"/>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667903" y="1763473"/>
            <a:ext cx="5923896" cy="584775"/>
            <a:chOff x="2667903" y="1763473"/>
            <a:chExt cx="5923896" cy="584775"/>
          </a:xfrm>
        </p:grpSpPr>
        <p:sp>
          <p:nvSpPr>
            <p:cNvPr id="41" name="TextBox 40"/>
            <p:cNvSpPr txBox="1"/>
            <p:nvPr/>
          </p:nvSpPr>
          <p:spPr>
            <a:xfrm>
              <a:off x="2667903" y="1763473"/>
              <a:ext cx="3068733" cy="584775"/>
            </a:xfrm>
            <a:prstGeom prst="rect">
              <a:avLst/>
            </a:prstGeom>
            <a:noFill/>
          </p:spPr>
          <p:txBody>
            <a:bodyPr wrap="square" rtlCol="0">
              <a:spAutoFit/>
            </a:bodyPr>
            <a:lstStyle/>
            <a:p>
              <a:pPr algn="ctr"/>
              <a:r>
                <a:rPr lang="en-US" altLang="zh-CN" sz="3200" dirty="0" smtClean="0"/>
                <a:t>Input sentence: x</a:t>
              </a:r>
              <a:endParaRPr lang="en-US" sz="3200" dirty="0"/>
            </a:p>
          </p:txBody>
        </p:sp>
        <p:grpSp>
          <p:nvGrpSpPr>
            <p:cNvPr id="10" name="Group 9"/>
            <p:cNvGrpSpPr/>
            <p:nvPr/>
          </p:nvGrpSpPr>
          <p:grpSpPr>
            <a:xfrm>
              <a:off x="5917872" y="1871195"/>
              <a:ext cx="2673927" cy="397722"/>
              <a:chOff x="376862" y="4971213"/>
              <a:chExt cx="2673927" cy="397722"/>
            </a:xfrm>
          </p:grpSpPr>
          <p:sp>
            <p:nvSpPr>
              <p:cNvPr id="6" name="Rectangle 5"/>
              <p:cNvSpPr/>
              <p:nvPr/>
            </p:nvSpPr>
            <p:spPr>
              <a:xfrm>
                <a:off x="376862" y="4975099"/>
                <a:ext cx="2673927" cy="393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9" name="TextBox 8"/>
              <p:cNvSpPr txBox="1"/>
              <p:nvPr/>
            </p:nvSpPr>
            <p:spPr>
              <a:xfrm>
                <a:off x="389890" y="4971213"/>
                <a:ext cx="2500556" cy="369332"/>
              </a:xfrm>
              <a:prstGeom prst="rect">
                <a:avLst/>
              </a:prstGeom>
              <a:noFill/>
            </p:spPr>
            <p:txBody>
              <a:bodyPr wrap="none" rtlCol="0">
                <a:spAutoFit/>
              </a:bodyPr>
              <a:lstStyle/>
              <a:p>
                <a:r>
                  <a:rPr lang="en-US" dirty="0" err="1"/>
                  <a:t>er</a:t>
                </a:r>
                <a:r>
                  <a:rPr lang="en-US" dirty="0"/>
                  <a:t> </a:t>
                </a:r>
                <a:r>
                  <a:rPr lang="en-US" dirty="0" err="1"/>
                  <a:t>amos</a:t>
                </a:r>
                <a:r>
                  <a:rPr lang="en-US" dirty="0"/>
                  <a:t> </a:t>
                </a:r>
                <a:r>
                  <a:rPr lang="en-US" dirty="0" err="1"/>
                  <a:t>yjja</a:t>
                </a:r>
                <a:r>
                  <a:rPr lang="en-US" dirty="0"/>
                  <a:t> </a:t>
                </a:r>
                <a:r>
                  <a:rPr lang="en-US" dirty="0" err="1"/>
                  <a:t>Ajjx</a:t>
                </a:r>
                <a:r>
                  <a:rPr lang="en-US" dirty="0"/>
                  <a:t>  </a:t>
                </a:r>
                <a:r>
                  <a:rPr lang="en-US" dirty="0" err="1"/>
                  <a:t>aat</a:t>
                </a:r>
                <a:r>
                  <a:rPr lang="en-US" dirty="0"/>
                  <a:t>  </a:t>
                </a:r>
                <a:r>
                  <a:rPr lang="en-US" dirty="0" err="1"/>
                  <a:t>orr</a:t>
                </a:r>
                <a:endParaRPr lang="en-US" dirty="0">
                  <a:solidFill>
                    <a:srgbClr val="FFC000"/>
                  </a:solidFill>
                </a:endParaRPr>
              </a:p>
            </p:txBody>
          </p:sp>
        </p:grpSp>
      </p:grpSp>
      <p:sp>
        <p:nvSpPr>
          <p:cNvPr id="97" name="Right Arrow 96"/>
          <p:cNvSpPr/>
          <p:nvPr/>
        </p:nvSpPr>
        <p:spPr>
          <a:xfrm rot="5400000">
            <a:off x="6969663" y="4646851"/>
            <a:ext cx="616732" cy="174998"/>
          </a:xfrm>
          <a:prstGeom prst="rightArrow">
            <a:avLst/>
          </a:prstGeom>
          <a:solidFill>
            <a:srgbClr val="22F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4322564" y="5203537"/>
            <a:ext cx="4492442" cy="1461365"/>
            <a:chOff x="4322564" y="5203537"/>
            <a:chExt cx="4492442" cy="1461365"/>
          </a:xfrm>
        </p:grpSpPr>
        <p:sp>
          <p:nvSpPr>
            <p:cNvPr id="99" name="TextBox 98"/>
            <p:cNvSpPr txBox="1"/>
            <p:nvPr/>
          </p:nvSpPr>
          <p:spPr>
            <a:xfrm>
              <a:off x="4322564" y="5615032"/>
              <a:ext cx="1414072" cy="584775"/>
            </a:xfrm>
            <a:prstGeom prst="rect">
              <a:avLst/>
            </a:prstGeom>
            <a:noFill/>
          </p:spPr>
          <p:txBody>
            <a:bodyPr wrap="square" rtlCol="0">
              <a:spAutoFit/>
            </a:bodyPr>
            <a:lstStyle/>
            <a:p>
              <a:pPr algn="ctr"/>
              <a:r>
                <a:rPr lang="en-US" altLang="zh-CN" sz="3200" dirty="0" smtClean="0"/>
                <a:t>Tree: y</a:t>
              </a:r>
              <a:endParaRPr lang="en-US" sz="3200" dirty="0"/>
            </a:p>
          </p:txBody>
        </p:sp>
        <p:sp>
          <p:nvSpPr>
            <p:cNvPr id="47" name="Rectangle 46"/>
            <p:cNvSpPr/>
            <p:nvPr/>
          </p:nvSpPr>
          <p:spPr>
            <a:xfrm>
              <a:off x="6046630" y="5203537"/>
              <a:ext cx="2673927" cy="118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9" name="Circular Arrow 28"/>
            <p:cNvSpPr/>
            <p:nvPr/>
          </p:nvSpPr>
          <p:spPr>
            <a:xfrm flipH="1">
              <a:off x="6145368" y="5482136"/>
              <a:ext cx="856764" cy="1134049"/>
            </a:xfrm>
            <a:prstGeom prst="circularArrow">
              <a:avLst>
                <a:gd name="adj1" fmla="val 805"/>
                <a:gd name="adj2" fmla="val 717078"/>
                <a:gd name="adj3" fmla="val 20507759"/>
                <a:gd name="adj4" fmla="val 11180129"/>
                <a:gd name="adj5" fmla="val 4067"/>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FFFF"/>
                </a:solidFill>
              </a:endParaRPr>
            </a:p>
          </p:txBody>
        </p:sp>
        <p:sp>
          <p:nvSpPr>
            <p:cNvPr id="30" name="Circular Arrow 29"/>
            <p:cNvSpPr/>
            <p:nvPr/>
          </p:nvSpPr>
          <p:spPr>
            <a:xfrm>
              <a:off x="6956450" y="5433419"/>
              <a:ext cx="1029125" cy="1231483"/>
            </a:xfrm>
            <a:prstGeom prst="circularArrow">
              <a:avLst>
                <a:gd name="adj1" fmla="val 805"/>
                <a:gd name="adj2" fmla="val 714480"/>
                <a:gd name="adj3" fmla="val 20507759"/>
                <a:gd name="adj4" fmla="val 11180129"/>
                <a:gd name="adj5" fmla="val 3018"/>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31" name="Circular Arrow 30"/>
            <p:cNvSpPr/>
            <p:nvPr/>
          </p:nvSpPr>
          <p:spPr>
            <a:xfrm flipH="1">
              <a:off x="6528336" y="5741709"/>
              <a:ext cx="481049" cy="554147"/>
            </a:xfrm>
            <a:prstGeom prst="circularArrow">
              <a:avLst>
                <a:gd name="adj1" fmla="val 1459"/>
                <a:gd name="adj2" fmla="val 714480"/>
                <a:gd name="adj3" fmla="val 20811683"/>
                <a:gd name="adj4" fmla="val 11180129"/>
                <a:gd name="adj5" fmla="val 1505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32" name="Circular Arrow 31"/>
            <p:cNvSpPr/>
            <p:nvPr/>
          </p:nvSpPr>
          <p:spPr>
            <a:xfrm>
              <a:off x="7409986" y="5724800"/>
              <a:ext cx="420758" cy="488755"/>
            </a:xfrm>
            <a:prstGeom prst="circularArrow">
              <a:avLst>
                <a:gd name="adj1" fmla="val 2100"/>
                <a:gd name="adj2" fmla="val 604974"/>
                <a:gd name="adj3" fmla="val 21218945"/>
                <a:gd name="adj4" fmla="val 10763750"/>
                <a:gd name="adj5" fmla="val 10185"/>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33" name="Circular Arrow 32"/>
            <p:cNvSpPr/>
            <p:nvPr/>
          </p:nvSpPr>
          <p:spPr>
            <a:xfrm>
              <a:off x="7009386" y="5770464"/>
              <a:ext cx="428113" cy="457039"/>
            </a:xfrm>
            <a:prstGeom prst="circularArrow">
              <a:avLst>
                <a:gd name="adj1" fmla="val 1615"/>
                <a:gd name="adj2" fmla="val 714480"/>
                <a:gd name="adj3" fmla="val 20546635"/>
                <a:gd name="adj4" fmla="val 10974073"/>
                <a:gd name="adj5" fmla="val 2970"/>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34" name="Circular Arrow 33"/>
            <p:cNvSpPr/>
            <p:nvPr/>
          </p:nvSpPr>
          <p:spPr>
            <a:xfrm>
              <a:off x="7907561" y="5627130"/>
              <a:ext cx="642950" cy="783304"/>
            </a:xfrm>
            <a:prstGeom prst="circularArrow">
              <a:avLst>
                <a:gd name="adj1" fmla="val 1727"/>
                <a:gd name="adj2" fmla="val 509870"/>
                <a:gd name="adj3" fmla="val 20997498"/>
                <a:gd name="adj4" fmla="val 11101486"/>
                <a:gd name="adj5" fmla="val 11029"/>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35" name="TextBox 34"/>
            <p:cNvSpPr txBox="1"/>
            <p:nvPr/>
          </p:nvSpPr>
          <p:spPr>
            <a:xfrm>
              <a:off x="6007058" y="5967931"/>
              <a:ext cx="2807948" cy="369332"/>
            </a:xfrm>
            <a:prstGeom prst="rect">
              <a:avLst/>
            </a:prstGeom>
            <a:noFill/>
          </p:spPr>
          <p:txBody>
            <a:bodyPr wrap="none" rtlCol="0">
              <a:spAutoFit/>
            </a:bodyPr>
            <a:lstStyle/>
            <a:p>
              <a:r>
                <a:rPr lang="en-US" dirty="0" err="1"/>
                <a:t>Yer</a:t>
              </a:r>
              <a:r>
                <a:rPr lang="en-US" dirty="0"/>
                <a:t> </a:t>
              </a:r>
              <a:r>
                <a:rPr lang="en-US" dirty="0" err="1"/>
                <a:t>amos</a:t>
              </a:r>
              <a:r>
                <a:rPr lang="en-US" dirty="0"/>
                <a:t> </a:t>
              </a:r>
              <a:r>
                <a:rPr lang="en-US" dirty="0" err="1"/>
                <a:t>yjja</a:t>
              </a:r>
              <a:r>
                <a:rPr lang="en-US" dirty="0"/>
                <a:t> </a:t>
              </a:r>
              <a:r>
                <a:rPr lang="en-US" dirty="0" err="1"/>
                <a:t>Ajjx</a:t>
              </a:r>
              <a:r>
                <a:rPr lang="en-US" dirty="0"/>
                <a:t> </a:t>
              </a:r>
              <a:r>
                <a:rPr lang="en-US" dirty="0" smtClean="0"/>
                <a:t> </a:t>
              </a:r>
              <a:r>
                <a:rPr lang="en-US" dirty="0" err="1" smtClean="0"/>
                <a:t>aat</a:t>
              </a:r>
              <a:r>
                <a:rPr lang="en-US" dirty="0" smtClean="0"/>
                <a:t>     </a:t>
              </a:r>
              <a:r>
                <a:rPr lang="en-US" dirty="0" err="1" smtClean="0"/>
                <a:t>orr</a:t>
              </a:r>
              <a:r>
                <a:rPr lang="en-US" dirty="0" smtClean="0"/>
                <a:t> </a:t>
              </a:r>
              <a:endParaRPr lang="en-US" dirty="0">
                <a:solidFill>
                  <a:srgbClr val="FFC000"/>
                </a:solidFill>
              </a:endParaRPr>
            </a:p>
          </p:txBody>
        </p:sp>
      </p:grpSp>
    </p:spTree>
    <p:extLst>
      <p:ext uri="{BB962C8B-B14F-4D97-AF65-F5344CB8AC3E}">
        <p14:creationId xmlns:p14="http://schemas.microsoft.com/office/powerpoint/2010/main" val="101132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 fill="hold"/>
                                        <p:tgtEl>
                                          <p:spTgt spid="17"/>
                                        </p:tgtEl>
                                        <p:attrNameLst>
                                          <p:attrName>ppt_x</p:attrName>
                                        </p:attrNameLst>
                                      </p:cBhvr>
                                      <p:tavLst>
                                        <p:tav tm="0">
                                          <p:val>
                                            <p:strVal val="0-#ppt_w/2"/>
                                          </p:val>
                                        </p:tav>
                                        <p:tav tm="100000">
                                          <p:val>
                                            <p:strVal val="#ppt_x"/>
                                          </p:val>
                                        </p:tav>
                                      </p:tavLst>
                                    </p:anim>
                                    <p:anim calcmode="lin" valueType="num">
                                      <p:cBhvr additive="base">
                                        <p:cTn id="8" dur="1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100"/>
                                        <p:tgtEl>
                                          <p:spTgt spid="5"/>
                                        </p:tgtEl>
                                      </p:cBhvr>
                                    </p:animEffect>
                                  </p:childTnLst>
                                </p:cTn>
                              </p:par>
                            </p:childTnLst>
                          </p:cTn>
                        </p:par>
                        <p:par>
                          <p:cTn id="14" fill="hold">
                            <p:stCondLst>
                              <p:cond delay="100"/>
                            </p:stCondLst>
                            <p:childTnLst>
                              <p:par>
                                <p:cTn id="15" presetID="22" presetClass="entr" presetSubtype="1"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100"/>
                                        <p:tgtEl>
                                          <p:spTgt spid="43"/>
                                        </p:tgtEl>
                                      </p:cBhvr>
                                    </p:animEffect>
                                  </p:childTnLst>
                                </p:cTn>
                              </p:par>
                            </p:childTnLst>
                          </p:cTn>
                        </p:par>
                        <p:par>
                          <p:cTn id="18" fill="hold">
                            <p:stCondLst>
                              <p:cond delay="200"/>
                            </p:stCondLst>
                            <p:childTnLst>
                              <p:par>
                                <p:cTn id="19" presetID="22" presetClass="entr" presetSubtype="1" fill="hold" grpId="0" nodeType="afterEffect">
                                  <p:stCondLst>
                                    <p:cond delay="0"/>
                                  </p:stCondLst>
                                  <p:childTnLst>
                                    <p:set>
                                      <p:cBhvr>
                                        <p:cTn id="20" dur="1" fill="hold">
                                          <p:stCondLst>
                                            <p:cond delay="0"/>
                                          </p:stCondLst>
                                        </p:cTn>
                                        <p:tgtEl>
                                          <p:spTgt spid="97"/>
                                        </p:tgtEl>
                                        <p:attrNameLst>
                                          <p:attrName>style.visibility</p:attrName>
                                        </p:attrNameLst>
                                      </p:cBhvr>
                                      <p:to>
                                        <p:strVal val="visible"/>
                                      </p:to>
                                    </p:set>
                                    <p:animEffect transition="in" filter="wipe(up)">
                                      <p:cBhvr>
                                        <p:cTn id="21" dur="100"/>
                                        <p:tgtEl>
                                          <p:spTgt spid="97"/>
                                        </p:tgtEl>
                                      </p:cBhvr>
                                    </p:animEffect>
                                  </p:childTnLst>
                                </p:cTn>
                              </p:par>
                            </p:childTnLst>
                          </p:cTn>
                        </p:par>
                        <p:par>
                          <p:cTn id="22" fill="hold">
                            <p:stCondLst>
                              <p:cond delay="300"/>
                            </p:stCondLst>
                            <p:childTnLst>
                              <p:par>
                                <p:cTn id="23" presetID="22" presetClass="entr" presetSubtype="1"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9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62" y="274638"/>
            <a:ext cx="8384876" cy="1143000"/>
          </a:xfrm>
        </p:spPr>
        <p:txBody>
          <a:bodyPr>
            <a:normAutofit/>
          </a:bodyPr>
          <a:lstStyle/>
          <a:p>
            <a:r>
              <a:rPr lang="en-US" dirty="0" smtClean="0"/>
              <a:t>Wang and Eisner (2016)</a:t>
            </a:r>
            <a:endParaRPr lang="en-US" dirty="0"/>
          </a:p>
        </p:txBody>
      </p:sp>
      <p:sp>
        <p:nvSpPr>
          <p:cNvPr id="3" name="Content Placeholder 2"/>
          <p:cNvSpPr>
            <a:spLocks noGrp="1"/>
          </p:cNvSpPr>
          <p:nvPr>
            <p:ph idx="1"/>
          </p:nvPr>
        </p:nvSpPr>
        <p:spPr>
          <a:xfrm>
            <a:off x="379562" y="1417638"/>
            <a:ext cx="8462513" cy="4465342"/>
          </a:xfrm>
        </p:spPr>
        <p:txBody>
          <a:bodyPr>
            <a:normAutofit/>
          </a:bodyPr>
          <a:lstStyle/>
          <a:p>
            <a:r>
              <a:rPr lang="en-US" dirty="0"/>
              <a:t>More than 50,000 </a:t>
            </a:r>
            <a:r>
              <a:rPr lang="en-US" i="1" dirty="0"/>
              <a:t>synthetic</a:t>
            </a:r>
            <a:r>
              <a:rPr lang="en-US" dirty="0"/>
              <a:t> languages!</a:t>
            </a:r>
          </a:p>
          <a:p>
            <a:pPr lvl="1"/>
            <a:r>
              <a:rPr lang="en-US" dirty="0"/>
              <a:t>Resemble real languages, but not found on </a:t>
            </a:r>
            <a:r>
              <a:rPr lang="en-US" dirty="0" smtClean="0"/>
              <a:t>Earth</a:t>
            </a:r>
          </a:p>
          <a:p>
            <a:pPr lvl="1"/>
            <a:r>
              <a:rPr lang="en-US" dirty="0" smtClean="0"/>
              <a:t>We call it the </a:t>
            </a:r>
            <a:r>
              <a:rPr lang="en-US" dirty="0" smtClean="0">
                <a:solidFill>
                  <a:srgbClr val="FFFF00"/>
                </a:solidFill>
                <a:cs typeface="Candara"/>
              </a:rPr>
              <a:t>Galactic </a:t>
            </a:r>
            <a:r>
              <a:rPr lang="en-US" dirty="0">
                <a:solidFill>
                  <a:srgbClr val="FFFF00"/>
                </a:solidFill>
                <a:cs typeface="Candara"/>
              </a:rPr>
              <a:t>Dependencies</a:t>
            </a:r>
            <a:r>
              <a:rPr lang="en-US" b="1" dirty="0">
                <a:cs typeface="Candara"/>
              </a:rPr>
              <a:t> </a:t>
            </a:r>
            <a:r>
              <a:rPr lang="en-US" dirty="0" smtClean="0">
                <a:cs typeface="Candara"/>
              </a:rPr>
              <a:t>Treebanks</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40</a:t>
            </a:fld>
            <a:endParaRPr lang="en-US"/>
          </a:p>
        </p:txBody>
      </p:sp>
      <p:pic>
        <p:nvPicPr>
          <p:cNvPr id="21" name="Picture 20" descr="jhu-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1651"/>
            <a:ext cx="2769885" cy="477903"/>
          </a:xfrm>
          <a:prstGeom prst="rect">
            <a:avLst/>
          </a:prstGeom>
        </p:spPr>
      </p:pic>
      <p:grpSp>
        <p:nvGrpSpPr>
          <p:cNvPr id="6" name="Group 5"/>
          <p:cNvGrpSpPr/>
          <p:nvPr/>
        </p:nvGrpSpPr>
        <p:grpSpPr>
          <a:xfrm>
            <a:off x="516876" y="2975682"/>
            <a:ext cx="7029585" cy="5055582"/>
            <a:chOff x="-151326" y="419746"/>
            <a:chExt cx="7029585" cy="5055582"/>
          </a:xfrm>
        </p:grpSpPr>
        <p:sp>
          <p:nvSpPr>
            <p:cNvPr id="7" name="Circular Arrow 6"/>
            <p:cNvSpPr/>
            <p:nvPr/>
          </p:nvSpPr>
          <p:spPr>
            <a:xfrm flipH="1">
              <a:off x="215689" y="560037"/>
              <a:ext cx="3055825" cy="4884481"/>
            </a:xfrm>
            <a:prstGeom prst="circularArrow">
              <a:avLst>
                <a:gd name="adj1" fmla="val 805"/>
                <a:gd name="adj2" fmla="val 714480"/>
                <a:gd name="adj3" fmla="val 20507759"/>
                <a:gd name="adj4" fmla="val 11180129"/>
                <a:gd name="adj5" fmla="val 4067"/>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FFFF"/>
                </a:solidFill>
              </a:endParaRPr>
            </a:p>
          </p:txBody>
        </p:sp>
        <p:sp>
          <p:nvSpPr>
            <p:cNvPr id="8" name="TextBox 7"/>
            <p:cNvSpPr txBox="1"/>
            <p:nvPr/>
          </p:nvSpPr>
          <p:spPr>
            <a:xfrm>
              <a:off x="1400089" y="419746"/>
              <a:ext cx="707764" cy="369332"/>
            </a:xfrm>
            <a:prstGeom prst="rect">
              <a:avLst/>
            </a:prstGeom>
            <a:solidFill>
              <a:schemeClr val="tx2">
                <a:lumMod val="1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err="1">
                  <a:solidFill>
                    <a:srgbClr val="FFFFFF"/>
                  </a:solidFill>
                </a:rPr>
                <a:t>nsubj</a:t>
              </a:r>
              <a:endParaRPr lang="en-US" dirty="0">
                <a:solidFill>
                  <a:srgbClr val="FFFFFF"/>
                </a:solidFill>
              </a:endParaRPr>
            </a:p>
          </p:txBody>
        </p:sp>
        <p:sp>
          <p:nvSpPr>
            <p:cNvPr id="9" name="Circular Arrow 8"/>
            <p:cNvSpPr/>
            <p:nvPr/>
          </p:nvSpPr>
          <p:spPr>
            <a:xfrm>
              <a:off x="3109375" y="590847"/>
              <a:ext cx="3558682" cy="4884481"/>
            </a:xfrm>
            <a:prstGeom prst="circularArrow">
              <a:avLst>
                <a:gd name="adj1" fmla="val 805"/>
                <a:gd name="adj2" fmla="val 714480"/>
                <a:gd name="adj3" fmla="val 20507759"/>
                <a:gd name="adj4" fmla="val 11180129"/>
                <a:gd name="adj5" fmla="val 3018"/>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10" name="TextBox 9"/>
            <p:cNvSpPr txBox="1"/>
            <p:nvPr/>
          </p:nvSpPr>
          <p:spPr>
            <a:xfrm flipH="1">
              <a:off x="4511733" y="437046"/>
              <a:ext cx="824232" cy="369332"/>
            </a:xfrm>
            <a:prstGeom prst="rect">
              <a:avLst/>
            </a:prstGeom>
            <a:solidFill>
              <a:srgbClr val="1E1C11"/>
            </a:solidFill>
            <a:ln>
              <a:solidFill>
                <a:srgbClr val="1E1C11"/>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err="1">
                  <a:solidFill>
                    <a:srgbClr val="FFFFFF"/>
                  </a:solidFill>
                </a:rPr>
                <a:t>nmod</a:t>
              </a:r>
              <a:endParaRPr lang="en-US" dirty="0">
                <a:solidFill>
                  <a:srgbClr val="FFFFFF"/>
                </a:solidFill>
              </a:endParaRPr>
            </a:p>
          </p:txBody>
        </p:sp>
        <p:sp>
          <p:nvSpPr>
            <p:cNvPr id="11" name="TextBox 10"/>
            <p:cNvSpPr txBox="1"/>
            <p:nvPr/>
          </p:nvSpPr>
          <p:spPr>
            <a:xfrm>
              <a:off x="2040434" y="3397583"/>
              <a:ext cx="840945" cy="461665"/>
            </a:xfrm>
            <a:prstGeom prst="rect">
              <a:avLst/>
            </a:prstGeom>
            <a:noFill/>
          </p:spPr>
          <p:txBody>
            <a:bodyPr wrap="none" rtlCol="0">
              <a:spAutoFit/>
            </a:bodyPr>
            <a:lstStyle/>
            <a:p>
              <a:r>
                <a:rPr lang="en-US" sz="2400" dirty="0">
                  <a:latin typeface="Candara"/>
                  <a:cs typeface="Candara"/>
                </a:rPr>
                <a:t>must</a:t>
              </a:r>
            </a:p>
          </p:txBody>
        </p:sp>
        <p:sp>
          <p:nvSpPr>
            <p:cNvPr id="12" name="TextBox 11"/>
            <p:cNvSpPr txBox="1"/>
            <p:nvPr/>
          </p:nvSpPr>
          <p:spPr>
            <a:xfrm>
              <a:off x="2072193" y="2874363"/>
              <a:ext cx="630752" cy="400110"/>
            </a:xfrm>
            <a:prstGeom prst="rect">
              <a:avLst/>
            </a:prstGeom>
            <a:noFill/>
          </p:spPr>
          <p:txBody>
            <a:bodyPr wrap="none" rtlCol="0">
              <a:spAutoFit/>
            </a:bodyPr>
            <a:lstStyle/>
            <a:p>
              <a:r>
                <a:rPr lang="en-US" sz="2000" dirty="0"/>
                <a:t>AUX</a:t>
              </a:r>
            </a:p>
          </p:txBody>
        </p:sp>
        <p:sp>
          <p:nvSpPr>
            <p:cNvPr id="13" name="TextBox 12"/>
            <p:cNvSpPr txBox="1"/>
            <p:nvPr/>
          </p:nvSpPr>
          <p:spPr>
            <a:xfrm>
              <a:off x="-124302" y="3388407"/>
              <a:ext cx="681947" cy="461665"/>
            </a:xfrm>
            <a:prstGeom prst="rect">
              <a:avLst/>
            </a:prstGeom>
            <a:noFill/>
          </p:spPr>
          <p:txBody>
            <a:bodyPr wrap="none" rtlCol="0">
              <a:spAutoFit/>
            </a:bodyPr>
            <a:lstStyle/>
            <a:p>
              <a:r>
                <a:rPr lang="en-US" sz="2400" dirty="0">
                  <a:latin typeface="Candara"/>
                  <a:cs typeface="Candara"/>
                </a:rPr>
                <a:t>You </a:t>
              </a:r>
            </a:p>
          </p:txBody>
        </p:sp>
        <p:sp>
          <p:nvSpPr>
            <p:cNvPr id="14" name="TextBox 13"/>
            <p:cNvSpPr txBox="1"/>
            <p:nvPr/>
          </p:nvSpPr>
          <p:spPr>
            <a:xfrm>
              <a:off x="-151326" y="2860853"/>
              <a:ext cx="791803" cy="400110"/>
            </a:xfrm>
            <a:prstGeom prst="rect">
              <a:avLst/>
            </a:prstGeom>
            <a:noFill/>
          </p:spPr>
          <p:txBody>
            <a:bodyPr wrap="none" rtlCol="0">
              <a:spAutoFit/>
            </a:bodyPr>
            <a:lstStyle/>
            <a:p>
              <a:r>
                <a:rPr lang="en-US" sz="2000" dirty="0"/>
                <a:t>PRON</a:t>
              </a:r>
            </a:p>
          </p:txBody>
        </p:sp>
        <p:sp>
          <p:nvSpPr>
            <p:cNvPr id="15" name="TextBox 14"/>
            <p:cNvSpPr txBox="1"/>
            <p:nvPr/>
          </p:nvSpPr>
          <p:spPr>
            <a:xfrm>
              <a:off x="2843745" y="3401747"/>
              <a:ext cx="675335" cy="461665"/>
            </a:xfrm>
            <a:prstGeom prst="rect">
              <a:avLst/>
            </a:prstGeom>
            <a:noFill/>
          </p:spPr>
          <p:txBody>
            <a:bodyPr wrap="none" rtlCol="0">
              <a:spAutoFit/>
            </a:bodyPr>
            <a:lstStyle/>
            <a:p>
              <a:r>
                <a:rPr lang="en-US" sz="2400" dirty="0">
                  <a:latin typeface="Candara"/>
                  <a:cs typeface="Candara"/>
                </a:rPr>
                <a:t>feel</a:t>
              </a:r>
            </a:p>
          </p:txBody>
        </p:sp>
        <p:sp>
          <p:nvSpPr>
            <p:cNvPr id="16" name="TextBox 15"/>
            <p:cNvSpPr txBox="1"/>
            <p:nvPr/>
          </p:nvSpPr>
          <p:spPr>
            <a:xfrm>
              <a:off x="2806156" y="2870988"/>
              <a:ext cx="734195" cy="400110"/>
            </a:xfrm>
            <a:prstGeom prst="rect">
              <a:avLst/>
            </a:prstGeom>
            <a:noFill/>
          </p:spPr>
          <p:txBody>
            <a:bodyPr wrap="none" rtlCol="0">
              <a:spAutoFit/>
            </a:bodyPr>
            <a:lstStyle/>
            <a:p>
              <a:r>
                <a:rPr lang="en-US" sz="2000" dirty="0"/>
                <a:t>VERB</a:t>
              </a:r>
            </a:p>
          </p:txBody>
        </p:sp>
        <p:sp>
          <p:nvSpPr>
            <p:cNvPr id="17" name="TextBox 16"/>
            <p:cNvSpPr txBox="1"/>
            <p:nvPr/>
          </p:nvSpPr>
          <p:spPr>
            <a:xfrm>
              <a:off x="4954851" y="3396679"/>
              <a:ext cx="1117614" cy="461665"/>
            </a:xfrm>
            <a:prstGeom prst="rect">
              <a:avLst/>
            </a:prstGeom>
            <a:noFill/>
          </p:spPr>
          <p:txBody>
            <a:bodyPr wrap="none" rtlCol="0">
              <a:spAutoFit/>
            </a:bodyPr>
            <a:lstStyle/>
            <a:p>
              <a:r>
                <a:rPr lang="en-US" sz="2400" dirty="0">
                  <a:latin typeface="Candara"/>
                  <a:cs typeface="Candara"/>
                </a:rPr>
                <a:t>around</a:t>
              </a:r>
            </a:p>
          </p:txBody>
        </p:sp>
        <p:sp>
          <p:nvSpPr>
            <p:cNvPr id="18" name="TextBox 17"/>
            <p:cNvSpPr txBox="1"/>
            <p:nvPr/>
          </p:nvSpPr>
          <p:spPr>
            <a:xfrm>
              <a:off x="5197814" y="2875322"/>
              <a:ext cx="623363" cy="400110"/>
            </a:xfrm>
            <a:prstGeom prst="rect">
              <a:avLst/>
            </a:prstGeom>
            <a:noFill/>
          </p:spPr>
          <p:txBody>
            <a:bodyPr wrap="none" rtlCol="0">
              <a:spAutoFit/>
            </a:bodyPr>
            <a:lstStyle/>
            <a:p>
              <a:r>
                <a:rPr lang="en-US" sz="2000" dirty="0"/>
                <a:t>ADP</a:t>
              </a:r>
            </a:p>
          </p:txBody>
        </p:sp>
        <p:sp>
          <p:nvSpPr>
            <p:cNvPr id="19" name="TextBox 18"/>
            <p:cNvSpPr txBox="1"/>
            <p:nvPr/>
          </p:nvSpPr>
          <p:spPr>
            <a:xfrm>
              <a:off x="6123716" y="3368626"/>
              <a:ext cx="664515" cy="461665"/>
            </a:xfrm>
            <a:prstGeom prst="rect">
              <a:avLst/>
            </a:prstGeom>
            <a:noFill/>
          </p:spPr>
          <p:txBody>
            <a:bodyPr wrap="none" rtlCol="0">
              <a:spAutoFit/>
            </a:bodyPr>
            <a:lstStyle/>
            <a:p>
              <a:r>
                <a:rPr lang="en-US" sz="2400" dirty="0">
                  <a:latin typeface="Candara"/>
                  <a:cs typeface="Candara"/>
                </a:rPr>
                <a:t>you </a:t>
              </a:r>
            </a:p>
          </p:txBody>
        </p:sp>
        <p:sp>
          <p:nvSpPr>
            <p:cNvPr id="20" name="TextBox 19"/>
            <p:cNvSpPr txBox="1"/>
            <p:nvPr/>
          </p:nvSpPr>
          <p:spPr>
            <a:xfrm>
              <a:off x="6086456" y="2843968"/>
              <a:ext cx="791803" cy="400110"/>
            </a:xfrm>
            <a:prstGeom prst="rect">
              <a:avLst/>
            </a:prstGeom>
            <a:noFill/>
          </p:spPr>
          <p:txBody>
            <a:bodyPr wrap="none" rtlCol="0">
              <a:spAutoFit/>
            </a:bodyPr>
            <a:lstStyle/>
            <a:p>
              <a:r>
                <a:rPr lang="en-US" sz="2000" dirty="0"/>
                <a:t>PRON</a:t>
              </a:r>
            </a:p>
          </p:txBody>
        </p:sp>
        <p:sp>
          <p:nvSpPr>
            <p:cNvPr id="22" name="Circular Arrow 21"/>
            <p:cNvSpPr/>
            <p:nvPr/>
          </p:nvSpPr>
          <p:spPr>
            <a:xfrm flipH="1">
              <a:off x="2258156" y="2170240"/>
              <a:ext cx="797174" cy="1381225"/>
            </a:xfrm>
            <a:prstGeom prst="circularArrow">
              <a:avLst>
                <a:gd name="adj1" fmla="val 4016"/>
                <a:gd name="adj2" fmla="val 714480"/>
                <a:gd name="adj3" fmla="val 20716026"/>
                <a:gd name="adj4" fmla="val 11180129"/>
                <a:gd name="adj5" fmla="val 1505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23" name="TextBox 22"/>
            <p:cNvSpPr txBox="1"/>
            <p:nvPr/>
          </p:nvSpPr>
          <p:spPr>
            <a:xfrm>
              <a:off x="2379775" y="2170240"/>
              <a:ext cx="528626" cy="369332"/>
            </a:xfrm>
            <a:prstGeom prst="rect">
              <a:avLst/>
            </a:prstGeom>
            <a:solidFill>
              <a:srgbClr val="1E1C11"/>
            </a:solidFill>
            <a:ln>
              <a:solidFill>
                <a:srgbClr val="1E1C11"/>
              </a:solidFill>
            </a:ln>
          </p:spPr>
          <p:txBody>
            <a:bodyPr wrap="square" rtlCol="0">
              <a:spAutoFit/>
            </a:bodyPr>
            <a:lstStyle/>
            <a:p>
              <a:pPr algn="ctr"/>
              <a:r>
                <a:rPr lang="en-US" dirty="0"/>
                <a:t>aux</a:t>
              </a:r>
            </a:p>
          </p:txBody>
        </p:sp>
        <p:sp>
          <p:nvSpPr>
            <p:cNvPr id="24" name="TextBox 23"/>
            <p:cNvSpPr txBox="1"/>
            <p:nvPr/>
          </p:nvSpPr>
          <p:spPr>
            <a:xfrm>
              <a:off x="3459104" y="3389602"/>
              <a:ext cx="619731" cy="461665"/>
            </a:xfrm>
            <a:prstGeom prst="rect">
              <a:avLst/>
            </a:prstGeom>
            <a:noFill/>
          </p:spPr>
          <p:txBody>
            <a:bodyPr wrap="none" rtlCol="0">
              <a:spAutoFit/>
            </a:bodyPr>
            <a:lstStyle/>
            <a:p>
              <a:r>
                <a:rPr lang="en-US" sz="2400" dirty="0">
                  <a:latin typeface="Candara"/>
                  <a:cs typeface="Candara"/>
                </a:rPr>
                <a:t>the</a:t>
              </a:r>
            </a:p>
          </p:txBody>
        </p:sp>
        <p:sp>
          <p:nvSpPr>
            <p:cNvPr id="25" name="TextBox 24"/>
            <p:cNvSpPr txBox="1"/>
            <p:nvPr/>
          </p:nvSpPr>
          <p:spPr>
            <a:xfrm>
              <a:off x="3500306" y="2865977"/>
              <a:ext cx="595035" cy="400110"/>
            </a:xfrm>
            <a:prstGeom prst="rect">
              <a:avLst/>
            </a:prstGeom>
            <a:noFill/>
          </p:spPr>
          <p:txBody>
            <a:bodyPr wrap="none" rtlCol="0">
              <a:spAutoFit/>
            </a:bodyPr>
            <a:lstStyle/>
            <a:p>
              <a:r>
                <a:rPr lang="en-US" sz="2000" dirty="0"/>
                <a:t>DET</a:t>
              </a:r>
            </a:p>
          </p:txBody>
        </p:sp>
        <p:sp>
          <p:nvSpPr>
            <p:cNvPr id="26" name="TextBox 25"/>
            <p:cNvSpPr txBox="1"/>
            <p:nvPr/>
          </p:nvSpPr>
          <p:spPr>
            <a:xfrm>
              <a:off x="4028400" y="3399801"/>
              <a:ext cx="913231" cy="461665"/>
            </a:xfrm>
            <a:prstGeom prst="rect">
              <a:avLst/>
            </a:prstGeom>
            <a:noFill/>
          </p:spPr>
          <p:txBody>
            <a:bodyPr wrap="none" rtlCol="0">
              <a:spAutoFit/>
            </a:bodyPr>
            <a:lstStyle/>
            <a:p>
              <a:r>
                <a:rPr lang="en-US" sz="2400" dirty="0">
                  <a:latin typeface="Candara"/>
                  <a:cs typeface="Candara"/>
                </a:rPr>
                <a:t>Force</a:t>
              </a:r>
            </a:p>
          </p:txBody>
        </p:sp>
        <p:sp>
          <p:nvSpPr>
            <p:cNvPr id="27" name="TextBox 26"/>
            <p:cNvSpPr txBox="1"/>
            <p:nvPr/>
          </p:nvSpPr>
          <p:spPr>
            <a:xfrm>
              <a:off x="4028400" y="2872662"/>
              <a:ext cx="924302" cy="400110"/>
            </a:xfrm>
            <a:prstGeom prst="rect">
              <a:avLst/>
            </a:prstGeom>
            <a:noFill/>
          </p:spPr>
          <p:txBody>
            <a:bodyPr wrap="none" rtlCol="0">
              <a:spAutoFit/>
            </a:bodyPr>
            <a:lstStyle/>
            <a:p>
              <a:r>
                <a:rPr lang="en-US" sz="2000" dirty="0"/>
                <a:t>PROPN</a:t>
              </a:r>
            </a:p>
          </p:txBody>
        </p:sp>
        <p:sp>
          <p:nvSpPr>
            <p:cNvPr id="28" name="Circular Arrow 27"/>
            <p:cNvSpPr/>
            <p:nvPr/>
          </p:nvSpPr>
          <p:spPr>
            <a:xfrm flipH="1">
              <a:off x="3671456" y="2144415"/>
              <a:ext cx="1053908" cy="1381225"/>
            </a:xfrm>
            <a:prstGeom prst="circularArrow">
              <a:avLst>
                <a:gd name="adj1" fmla="val 4105"/>
                <a:gd name="adj2" fmla="val 604974"/>
                <a:gd name="adj3" fmla="val 20560230"/>
                <a:gd name="adj4" fmla="val 11180129"/>
                <a:gd name="adj5" fmla="val 10185"/>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29" name="TextBox 28"/>
            <p:cNvSpPr txBox="1"/>
            <p:nvPr/>
          </p:nvSpPr>
          <p:spPr>
            <a:xfrm>
              <a:off x="3833024" y="2039622"/>
              <a:ext cx="788060" cy="400110"/>
            </a:xfrm>
            <a:prstGeom prst="rect">
              <a:avLst/>
            </a:prstGeom>
            <a:solidFill>
              <a:srgbClr val="1E1C11"/>
            </a:solidFill>
            <a:ln>
              <a:solidFill>
                <a:srgbClr val="1E1C11"/>
              </a:solidFill>
            </a:ln>
          </p:spPr>
          <p:txBody>
            <a:bodyPr wrap="square" rtlCol="0">
              <a:spAutoFit/>
            </a:bodyPr>
            <a:lstStyle/>
            <a:p>
              <a:pPr algn="ctr"/>
              <a:r>
                <a:rPr lang="en-US" sz="2000" dirty="0" err="1"/>
                <a:t>det</a:t>
              </a:r>
              <a:endParaRPr lang="en-US" sz="2000" dirty="0"/>
            </a:p>
          </p:txBody>
        </p:sp>
        <p:sp>
          <p:nvSpPr>
            <p:cNvPr id="30" name="Circular Arrow 29"/>
            <p:cNvSpPr/>
            <p:nvPr/>
          </p:nvSpPr>
          <p:spPr>
            <a:xfrm>
              <a:off x="3288798" y="1726352"/>
              <a:ext cx="1490613" cy="2303409"/>
            </a:xfrm>
            <a:prstGeom prst="circularArrow">
              <a:avLst>
                <a:gd name="adj1" fmla="val 1615"/>
                <a:gd name="adj2" fmla="val 714480"/>
                <a:gd name="adj3" fmla="val 20546635"/>
                <a:gd name="adj4" fmla="val 10974073"/>
                <a:gd name="adj5" fmla="val 2970"/>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31" name="TextBox 30"/>
            <p:cNvSpPr txBox="1"/>
            <p:nvPr/>
          </p:nvSpPr>
          <p:spPr>
            <a:xfrm flipH="1">
              <a:off x="3640170" y="1639712"/>
              <a:ext cx="776047" cy="369332"/>
            </a:xfrm>
            <a:prstGeom prst="rect">
              <a:avLst/>
            </a:prstGeom>
            <a:solidFill>
              <a:srgbClr val="1E1C11"/>
            </a:solidFill>
            <a:ln>
              <a:solidFill>
                <a:srgbClr val="1E1C11"/>
              </a:solidFill>
            </a:ln>
          </p:spPr>
          <p:txBody>
            <a:bodyPr wrap="square" rtlCol="0">
              <a:spAutoFit/>
            </a:bodyPr>
            <a:lstStyle/>
            <a:p>
              <a:pPr algn="ctr"/>
              <a:r>
                <a:rPr lang="en-US" dirty="0" err="1"/>
                <a:t>dobj</a:t>
              </a:r>
              <a:endParaRPr lang="en-US" dirty="0"/>
            </a:p>
          </p:txBody>
        </p:sp>
        <p:sp>
          <p:nvSpPr>
            <p:cNvPr id="32" name="Circular Arrow 31"/>
            <p:cNvSpPr/>
            <p:nvPr/>
          </p:nvSpPr>
          <p:spPr>
            <a:xfrm flipH="1">
              <a:off x="5326543" y="1877886"/>
              <a:ext cx="1155816" cy="1952405"/>
            </a:xfrm>
            <a:prstGeom prst="circularArrow">
              <a:avLst>
                <a:gd name="adj1" fmla="val 3568"/>
                <a:gd name="adj2" fmla="val 714480"/>
                <a:gd name="adj3" fmla="val 20928676"/>
                <a:gd name="adj4" fmla="val 11180129"/>
                <a:gd name="adj5" fmla="val 11029"/>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33" name="TextBox 32"/>
            <p:cNvSpPr txBox="1"/>
            <p:nvPr/>
          </p:nvSpPr>
          <p:spPr>
            <a:xfrm>
              <a:off x="5550584" y="1890320"/>
              <a:ext cx="680157" cy="369332"/>
            </a:xfrm>
            <a:prstGeom prst="rect">
              <a:avLst/>
            </a:prstGeom>
            <a:solidFill>
              <a:srgbClr val="1E1C11"/>
            </a:solidFill>
            <a:ln>
              <a:solidFill>
                <a:srgbClr val="1E1C11"/>
              </a:solidFill>
            </a:ln>
          </p:spPr>
          <p:txBody>
            <a:bodyPr wrap="square" rtlCol="0">
              <a:spAutoFit/>
            </a:bodyPr>
            <a:lstStyle/>
            <a:p>
              <a:pPr algn="ctr"/>
              <a:r>
                <a:rPr lang="en-US" dirty="0"/>
                <a:t>case</a:t>
              </a:r>
            </a:p>
          </p:txBody>
        </p:sp>
      </p:grpSp>
    </p:spTree>
    <p:extLst>
      <p:ext uri="{BB962C8B-B14F-4D97-AF65-F5344CB8AC3E}">
        <p14:creationId xmlns:p14="http://schemas.microsoft.com/office/powerpoint/2010/main" val="185774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62" y="274638"/>
            <a:ext cx="8384876" cy="1143000"/>
          </a:xfrm>
        </p:spPr>
        <p:txBody>
          <a:bodyPr>
            <a:normAutofit/>
          </a:bodyPr>
          <a:lstStyle/>
          <a:p>
            <a:r>
              <a:rPr lang="en-US" dirty="0" smtClean="0"/>
              <a:t>Wang and Eisner (2016)</a:t>
            </a:r>
            <a:endParaRPr lang="en-US" dirty="0"/>
          </a:p>
        </p:txBody>
      </p:sp>
      <p:sp>
        <p:nvSpPr>
          <p:cNvPr id="3" name="Content Placeholder 2"/>
          <p:cNvSpPr>
            <a:spLocks noGrp="1"/>
          </p:cNvSpPr>
          <p:nvPr>
            <p:ph idx="1"/>
          </p:nvPr>
        </p:nvSpPr>
        <p:spPr>
          <a:xfrm>
            <a:off x="379562" y="1417638"/>
            <a:ext cx="8462513" cy="4465342"/>
          </a:xfrm>
        </p:spPr>
        <p:txBody>
          <a:bodyPr>
            <a:normAutofit/>
          </a:bodyPr>
          <a:lstStyle/>
          <a:p>
            <a:r>
              <a:rPr lang="en-US" dirty="0"/>
              <a:t>More than 50,000 </a:t>
            </a:r>
            <a:r>
              <a:rPr lang="en-US" i="1" dirty="0"/>
              <a:t>synthetic</a:t>
            </a:r>
            <a:r>
              <a:rPr lang="en-US" dirty="0"/>
              <a:t> languages!</a:t>
            </a:r>
          </a:p>
          <a:p>
            <a:pPr lvl="1"/>
            <a:r>
              <a:rPr lang="en-US" dirty="0"/>
              <a:t>Resemble real languages, but not found on </a:t>
            </a:r>
            <a:r>
              <a:rPr lang="en-US" dirty="0" smtClean="0"/>
              <a:t>Earth</a:t>
            </a:r>
          </a:p>
          <a:p>
            <a:pPr lvl="1"/>
            <a:r>
              <a:rPr lang="en-US" dirty="0" smtClean="0"/>
              <a:t>We call it the </a:t>
            </a:r>
            <a:r>
              <a:rPr lang="en-US" dirty="0" smtClean="0">
                <a:solidFill>
                  <a:srgbClr val="FFFF00"/>
                </a:solidFill>
                <a:cs typeface="Candara"/>
              </a:rPr>
              <a:t>Galactic </a:t>
            </a:r>
            <a:r>
              <a:rPr lang="en-US" dirty="0">
                <a:solidFill>
                  <a:srgbClr val="FFFF00"/>
                </a:solidFill>
                <a:cs typeface="Candara"/>
              </a:rPr>
              <a:t>Dependencies</a:t>
            </a:r>
            <a:r>
              <a:rPr lang="en-US" b="1" dirty="0">
                <a:cs typeface="Candara"/>
              </a:rPr>
              <a:t> </a:t>
            </a:r>
            <a:r>
              <a:rPr lang="en-US" dirty="0" smtClean="0">
                <a:cs typeface="Candara"/>
              </a:rPr>
              <a:t>Treebanks</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41</a:t>
            </a:fld>
            <a:endParaRPr lang="en-US"/>
          </a:p>
        </p:txBody>
      </p:sp>
      <p:pic>
        <p:nvPicPr>
          <p:cNvPr id="21" name="Picture 20" descr="jhu-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1651"/>
            <a:ext cx="2769885" cy="477903"/>
          </a:xfrm>
          <a:prstGeom prst="rect">
            <a:avLst/>
          </a:prstGeom>
        </p:spPr>
      </p:pic>
      <p:grpSp>
        <p:nvGrpSpPr>
          <p:cNvPr id="61" name="Group 60"/>
          <p:cNvGrpSpPr/>
          <p:nvPr/>
        </p:nvGrpSpPr>
        <p:grpSpPr>
          <a:xfrm>
            <a:off x="522300" y="2975689"/>
            <a:ext cx="7029585" cy="5055582"/>
            <a:chOff x="-151326" y="419746"/>
            <a:chExt cx="7029585" cy="5055582"/>
          </a:xfrm>
        </p:grpSpPr>
        <p:sp>
          <p:nvSpPr>
            <p:cNvPr id="62" name="Circular Arrow 61"/>
            <p:cNvSpPr/>
            <p:nvPr/>
          </p:nvSpPr>
          <p:spPr>
            <a:xfrm flipH="1">
              <a:off x="215689" y="560037"/>
              <a:ext cx="3055825" cy="4884481"/>
            </a:xfrm>
            <a:prstGeom prst="circularArrow">
              <a:avLst>
                <a:gd name="adj1" fmla="val 805"/>
                <a:gd name="adj2" fmla="val 714480"/>
                <a:gd name="adj3" fmla="val 20507759"/>
                <a:gd name="adj4" fmla="val 11180129"/>
                <a:gd name="adj5" fmla="val 4067"/>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63" name="TextBox 62"/>
            <p:cNvSpPr txBox="1"/>
            <p:nvPr/>
          </p:nvSpPr>
          <p:spPr>
            <a:xfrm>
              <a:off x="1400089" y="419746"/>
              <a:ext cx="707764" cy="369332"/>
            </a:xfrm>
            <a:prstGeom prst="rect">
              <a:avLst/>
            </a:prstGeom>
            <a:solidFill>
              <a:schemeClr val="tx2">
                <a:lumMod val="1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err="1">
                  <a:solidFill>
                    <a:schemeClr val="tx1"/>
                  </a:solidFill>
                </a:rPr>
                <a:t>nsubj</a:t>
              </a:r>
              <a:endParaRPr lang="en-US" dirty="0">
                <a:solidFill>
                  <a:schemeClr val="tx1"/>
                </a:solidFill>
              </a:endParaRPr>
            </a:p>
          </p:txBody>
        </p:sp>
        <p:sp>
          <p:nvSpPr>
            <p:cNvPr id="64" name="Circular Arrow 63"/>
            <p:cNvSpPr/>
            <p:nvPr/>
          </p:nvSpPr>
          <p:spPr>
            <a:xfrm>
              <a:off x="3109375" y="590847"/>
              <a:ext cx="3558682" cy="4884481"/>
            </a:xfrm>
            <a:prstGeom prst="circularArrow">
              <a:avLst>
                <a:gd name="adj1" fmla="val 805"/>
                <a:gd name="adj2" fmla="val 714480"/>
                <a:gd name="adj3" fmla="val 20507759"/>
                <a:gd name="adj4" fmla="val 11180129"/>
                <a:gd name="adj5" fmla="val 3018"/>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65" name="TextBox 64"/>
            <p:cNvSpPr txBox="1"/>
            <p:nvPr/>
          </p:nvSpPr>
          <p:spPr>
            <a:xfrm flipH="1">
              <a:off x="4511733" y="437046"/>
              <a:ext cx="824232" cy="369332"/>
            </a:xfrm>
            <a:prstGeom prst="rect">
              <a:avLst/>
            </a:prstGeom>
            <a:solidFill>
              <a:srgbClr val="1E1C11"/>
            </a:solidFill>
            <a:ln>
              <a:solidFill>
                <a:srgbClr val="1E1C11"/>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err="1">
                  <a:solidFill>
                    <a:schemeClr val="tx1"/>
                  </a:solidFill>
                </a:rPr>
                <a:t>nmod</a:t>
              </a:r>
              <a:endParaRPr lang="en-US" dirty="0">
                <a:solidFill>
                  <a:schemeClr val="tx1"/>
                </a:solidFill>
              </a:endParaRPr>
            </a:p>
          </p:txBody>
        </p:sp>
        <p:sp>
          <p:nvSpPr>
            <p:cNvPr id="66" name="TextBox 65"/>
            <p:cNvSpPr txBox="1"/>
            <p:nvPr/>
          </p:nvSpPr>
          <p:spPr>
            <a:xfrm>
              <a:off x="2040434" y="3397583"/>
              <a:ext cx="840945" cy="461665"/>
            </a:xfrm>
            <a:prstGeom prst="rect">
              <a:avLst/>
            </a:prstGeom>
            <a:noFill/>
          </p:spPr>
          <p:txBody>
            <a:bodyPr wrap="none" rtlCol="0">
              <a:spAutoFit/>
            </a:bodyPr>
            <a:lstStyle/>
            <a:p>
              <a:r>
                <a:rPr lang="en-US" sz="2400" dirty="0">
                  <a:latin typeface="Candara"/>
                  <a:cs typeface="Candara"/>
                </a:rPr>
                <a:t>must</a:t>
              </a:r>
            </a:p>
          </p:txBody>
        </p:sp>
        <p:sp>
          <p:nvSpPr>
            <p:cNvPr id="67" name="TextBox 66"/>
            <p:cNvSpPr txBox="1"/>
            <p:nvPr/>
          </p:nvSpPr>
          <p:spPr>
            <a:xfrm>
              <a:off x="2072193" y="2874363"/>
              <a:ext cx="630752" cy="400110"/>
            </a:xfrm>
            <a:prstGeom prst="rect">
              <a:avLst/>
            </a:prstGeom>
            <a:noFill/>
          </p:spPr>
          <p:txBody>
            <a:bodyPr wrap="none" rtlCol="0">
              <a:spAutoFit/>
            </a:bodyPr>
            <a:lstStyle/>
            <a:p>
              <a:r>
                <a:rPr lang="en-US" sz="2000" dirty="0"/>
                <a:t>AUX</a:t>
              </a:r>
            </a:p>
          </p:txBody>
        </p:sp>
        <p:sp>
          <p:nvSpPr>
            <p:cNvPr id="68" name="TextBox 67"/>
            <p:cNvSpPr txBox="1"/>
            <p:nvPr/>
          </p:nvSpPr>
          <p:spPr>
            <a:xfrm>
              <a:off x="-124302" y="3388407"/>
              <a:ext cx="749949" cy="461665"/>
            </a:xfrm>
            <a:prstGeom prst="rect">
              <a:avLst/>
            </a:prstGeom>
            <a:noFill/>
          </p:spPr>
          <p:txBody>
            <a:bodyPr wrap="none" rtlCol="0">
              <a:spAutoFit/>
            </a:bodyPr>
            <a:lstStyle/>
            <a:p>
              <a:r>
                <a:rPr lang="en-US" sz="2400" dirty="0">
                  <a:latin typeface="Candara"/>
                  <a:cs typeface="Candara"/>
                </a:rPr>
                <a:t>You </a:t>
              </a:r>
            </a:p>
          </p:txBody>
        </p:sp>
        <p:sp>
          <p:nvSpPr>
            <p:cNvPr id="69" name="TextBox 68"/>
            <p:cNvSpPr txBox="1"/>
            <p:nvPr/>
          </p:nvSpPr>
          <p:spPr>
            <a:xfrm>
              <a:off x="-151326" y="2860853"/>
              <a:ext cx="791803" cy="400110"/>
            </a:xfrm>
            <a:prstGeom prst="rect">
              <a:avLst/>
            </a:prstGeom>
            <a:noFill/>
          </p:spPr>
          <p:txBody>
            <a:bodyPr wrap="none" rtlCol="0">
              <a:spAutoFit/>
            </a:bodyPr>
            <a:lstStyle/>
            <a:p>
              <a:r>
                <a:rPr lang="en-US" sz="2000" dirty="0"/>
                <a:t>PRON</a:t>
              </a:r>
            </a:p>
          </p:txBody>
        </p:sp>
        <p:sp>
          <p:nvSpPr>
            <p:cNvPr id="70" name="TextBox 69"/>
            <p:cNvSpPr txBox="1"/>
            <p:nvPr/>
          </p:nvSpPr>
          <p:spPr>
            <a:xfrm>
              <a:off x="2843745" y="3401747"/>
              <a:ext cx="675335" cy="461665"/>
            </a:xfrm>
            <a:prstGeom prst="rect">
              <a:avLst/>
            </a:prstGeom>
            <a:noFill/>
          </p:spPr>
          <p:txBody>
            <a:bodyPr wrap="none" rtlCol="0">
              <a:spAutoFit/>
            </a:bodyPr>
            <a:lstStyle/>
            <a:p>
              <a:r>
                <a:rPr lang="en-US" sz="2400" dirty="0">
                  <a:latin typeface="Candara"/>
                  <a:cs typeface="Candara"/>
                </a:rPr>
                <a:t>feel</a:t>
              </a:r>
            </a:p>
          </p:txBody>
        </p:sp>
        <p:sp>
          <p:nvSpPr>
            <p:cNvPr id="71" name="TextBox 70"/>
            <p:cNvSpPr txBox="1"/>
            <p:nvPr/>
          </p:nvSpPr>
          <p:spPr>
            <a:xfrm>
              <a:off x="2806156" y="2870988"/>
              <a:ext cx="734195" cy="400110"/>
            </a:xfrm>
            <a:prstGeom prst="rect">
              <a:avLst/>
            </a:prstGeom>
            <a:noFill/>
          </p:spPr>
          <p:txBody>
            <a:bodyPr wrap="none" rtlCol="0">
              <a:spAutoFit/>
            </a:bodyPr>
            <a:lstStyle/>
            <a:p>
              <a:r>
                <a:rPr lang="en-US" sz="2000" dirty="0"/>
                <a:t>VERB</a:t>
              </a:r>
            </a:p>
          </p:txBody>
        </p:sp>
        <p:sp>
          <p:nvSpPr>
            <p:cNvPr id="72" name="TextBox 71"/>
            <p:cNvSpPr txBox="1"/>
            <p:nvPr/>
          </p:nvSpPr>
          <p:spPr>
            <a:xfrm>
              <a:off x="4954851" y="3396679"/>
              <a:ext cx="1117614" cy="461665"/>
            </a:xfrm>
            <a:prstGeom prst="rect">
              <a:avLst/>
            </a:prstGeom>
            <a:noFill/>
          </p:spPr>
          <p:txBody>
            <a:bodyPr wrap="none" rtlCol="0">
              <a:spAutoFit/>
            </a:bodyPr>
            <a:lstStyle/>
            <a:p>
              <a:r>
                <a:rPr lang="en-US" sz="2400" dirty="0">
                  <a:latin typeface="Candara"/>
                  <a:cs typeface="Candara"/>
                </a:rPr>
                <a:t>around</a:t>
              </a:r>
            </a:p>
          </p:txBody>
        </p:sp>
        <p:sp>
          <p:nvSpPr>
            <p:cNvPr id="73" name="TextBox 72"/>
            <p:cNvSpPr txBox="1"/>
            <p:nvPr/>
          </p:nvSpPr>
          <p:spPr>
            <a:xfrm>
              <a:off x="5197814" y="2875322"/>
              <a:ext cx="623363" cy="400110"/>
            </a:xfrm>
            <a:prstGeom prst="rect">
              <a:avLst/>
            </a:prstGeom>
            <a:noFill/>
          </p:spPr>
          <p:txBody>
            <a:bodyPr wrap="none" rtlCol="0">
              <a:spAutoFit/>
            </a:bodyPr>
            <a:lstStyle/>
            <a:p>
              <a:r>
                <a:rPr lang="en-US" sz="2000" dirty="0"/>
                <a:t>ADP</a:t>
              </a:r>
            </a:p>
          </p:txBody>
        </p:sp>
        <p:sp>
          <p:nvSpPr>
            <p:cNvPr id="74" name="TextBox 73"/>
            <p:cNvSpPr txBox="1"/>
            <p:nvPr/>
          </p:nvSpPr>
          <p:spPr>
            <a:xfrm>
              <a:off x="6123716" y="3368626"/>
              <a:ext cx="731290" cy="461665"/>
            </a:xfrm>
            <a:prstGeom prst="rect">
              <a:avLst/>
            </a:prstGeom>
            <a:noFill/>
          </p:spPr>
          <p:txBody>
            <a:bodyPr wrap="none" rtlCol="0">
              <a:spAutoFit/>
            </a:bodyPr>
            <a:lstStyle/>
            <a:p>
              <a:r>
                <a:rPr lang="en-US" sz="2400" dirty="0">
                  <a:latin typeface="Candara"/>
                  <a:cs typeface="Candara"/>
                </a:rPr>
                <a:t>you </a:t>
              </a:r>
            </a:p>
          </p:txBody>
        </p:sp>
        <p:sp>
          <p:nvSpPr>
            <p:cNvPr id="75" name="TextBox 74"/>
            <p:cNvSpPr txBox="1"/>
            <p:nvPr/>
          </p:nvSpPr>
          <p:spPr>
            <a:xfrm>
              <a:off x="6086456" y="2843968"/>
              <a:ext cx="791803" cy="400110"/>
            </a:xfrm>
            <a:prstGeom prst="rect">
              <a:avLst/>
            </a:prstGeom>
            <a:noFill/>
          </p:spPr>
          <p:txBody>
            <a:bodyPr wrap="none" rtlCol="0">
              <a:spAutoFit/>
            </a:bodyPr>
            <a:lstStyle/>
            <a:p>
              <a:r>
                <a:rPr lang="en-US" sz="2000" dirty="0"/>
                <a:t>PRON</a:t>
              </a:r>
            </a:p>
          </p:txBody>
        </p:sp>
        <p:sp>
          <p:nvSpPr>
            <p:cNvPr id="76" name="Circular Arrow 75"/>
            <p:cNvSpPr/>
            <p:nvPr/>
          </p:nvSpPr>
          <p:spPr>
            <a:xfrm flipH="1">
              <a:off x="2258156" y="2170240"/>
              <a:ext cx="797174" cy="1381225"/>
            </a:xfrm>
            <a:prstGeom prst="circularArrow">
              <a:avLst>
                <a:gd name="adj1" fmla="val 4016"/>
                <a:gd name="adj2" fmla="val 714480"/>
                <a:gd name="adj3" fmla="val 20716026"/>
                <a:gd name="adj4" fmla="val 11180129"/>
                <a:gd name="adj5" fmla="val 15057"/>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77" name="TextBox 76"/>
            <p:cNvSpPr txBox="1"/>
            <p:nvPr/>
          </p:nvSpPr>
          <p:spPr>
            <a:xfrm>
              <a:off x="2379775" y="2170240"/>
              <a:ext cx="528626" cy="369332"/>
            </a:xfrm>
            <a:prstGeom prst="rect">
              <a:avLst/>
            </a:prstGeom>
            <a:solidFill>
              <a:srgbClr val="1E1C11"/>
            </a:solidFill>
            <a:ln>
              <a:solidFill>
                <a:srgbClr val="1E1C11"/>
              </a:solidFill>
            </a:ln>
          </p:spPr>
          <p:txBody>
            <a:bodyPr wrap="square" rtlCol="0">
              <a:spAutoFit/>
            </a:bodyPr>
            <a:lstStyle/>
            <a:p>
              <a:pPr algn="ctr"/>
              <a:r>
                <a:rPr lang="en-US" dirty="0"/>
                <a:t>aux</a:t>
              </a:r>
            </a:p>
          </p:txBody>
        </p:sp>
        <p:sp>
          <p:nvSpPr>
            <p:cNvPr id="78" name="TextBox 77"/>
            <p:cNvSpPr txBox="1"/>
            <p:nvPr/>
          </p:nvSpPr>
          <p:spPr>
            <a:xfrm>
              <a:off x="586535" y="3392197"/>
              <a:ext cx="619731" cy="461665"/>
            </a:xfrm>
            <a:prstGeom prst="rect">
              <a:avLst/>
            </a:prstGeom>
            <a:noFill/>
          </p:spPr>
          <p:txBody>
            <a:bodyPr wrap="none" rtlCol="0">
              <a:spAutoFit/>
            </a:bodyPr>
            <a:lstStyle/>
            <a:p>
              <a:r>
                <a:rPr lang="en-US" sz="2400" dirty="0">
                  <a:latin typeface="Candara"/>
                  <a:cs typeface="Candara"/>
                </a:rPr>
                <a:t>the</a:t>
              </a:r>
            </a:p>
          </p:txBody>
        </p:sp>
        <p:sp>
          <p:nvSpPr>
            <p:cNvPr id="79" name="TextBox 78"/>
            <p:cNvSpPr txBox="1"/>
            <p:nvPr/>
          </p:nvSpPr>
          <p:spPr>
            <a:xfrm>
              <a:off x="627737" y="2868572"/>
              <a:ext cx="595035" cy="400110"/>
            </a:xfrm>
            <a:prstGeom prst="rect">
              <a:avLst/>
            </a:prstGeom>
            <a:noFill/>
          </p:spPr>
          <p:txBody>
            <a:bodyPr wrap="none" rtlCol="0">
              <a:spAutoFit/>
            </a:bodyPr>
            <a:lstStyle/>
            <a:p>
              <a:r>
                <a:rPr lang="en-US" sz="2000" dirty="0"/>
                <a:t>DET</a:t>
              </a:r>
            </a:p>
          </p:txBody>
        </p:sp>
        <p:sp>
          <p:nvSpPr>
            <p:cNvPr id="80" name="TextBox 79"/>
            <p:cNvSpPr txBox="1"/>
            <p:nvPr/>
          </p:nvSpPr>
          <p:spPr>
            <a:xfrm>
              <a:off x="1155831" y="3402396"/>
              <a:ext cx="913231" cy="461665"/>
            </a:xfrm>
            <a:prstGeom prst="rect">
              <a:avLst/>
            </a:prstGeom>
            <a:noFill/>
          </p:spPr>
          <p:txBody>
            <a:bodyPr wrap="none" rtlCol="0">
              <a:spAutoFit/>
            </a:bodyPr>
            <a:lstStyle/>
            <a:p>
              <a:r>
                <a:rPr lang="en-US" sz="2400" dirty="0">
                  <a:latin typeface="Candara"/>
                  <a:cs typeface="Candara"/>
                </a:rPr>
                <a:t>Force</a:t>
              </a:r>
            </a:p>
          </p:txBody>
        </p:sp>
        <p:sp>
          <p:nvSpPr>
            <p:cNvPr id="81" name="TextBox 80"/>
            <p:cNvSpPr txBox="1"/>
            <p:nvPr/>
          </p:nvSpPr>
          <p:spPr>
            <a:xfrm>
              <a:off x="1155831" y="2875257"/>
              <a:ext cx="924302" cy="400110"/>
            </a:xfrm>
            <a:prstGeom prst="rect">
              <a:avLst/>
            </a:prstGeom>
            <a:noFill/>
          </p:spPr>
          <p:txBody>
            <a:bodyPr wrap="none" rtlCol="0">
              <a:spAutoFit/>
            </a:bodyPr>
            <a:lstStyle/>
            <a:p>
              <a:r>
                <a:rPr lang="en-US" sz="2000" dirty="0"/>
                <a:t>PROPN</a:t>
              </a:r>
            </a:p>
          </p:txBody>
        </p:sp>
        <p:sp>
          <p:nvSpPr>
            <p:cNvPr id="82" name="Circular Arrow 81"/>
            <p:cNvSpPr/>
            <p:nvPr/>
          </p:nvSpPr>
          <p:spPr>
            <a:xfrm flipH="1">
              <a:off x="798887" y="2147010"/>
              <a:ext cx="868556" cy="1381225"/>
            </a:xfrm>
            <a:prstGeom prst="circularArrow">
              <a:avLst>
                <a:gd name="adj1" fmla="val 3806"/>
                <a:gd name="adj2" fmla="val 714480"/>
                <a:gd name="adj3" fmla="val 20696566"/>
                <a:gd name="adj4" fmla="val 11180129"/>
                <a:gd name="adj5" fmla="val 13452"/>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83" name="TextBox 82"/>
            <p:cNvSpPr txBox="1"/>
            <p:nvPr/>
          </p:nvSpPr>
          <p:spPr>
            <a:xfrm>
              <a:off x="838847" y="2042217"/>
              <a:ext cx="788060" cy="369332"/>
            </a:xfrm>
            <a:prstGeom prst="rect">
              <a:avLst/>
            </a:prstGeom>
            <a:solidFill>
              <a:srgbClr val="1E1C11"/>
            </a:solidFill>
            <a:ln>
              <a:solidFill>
                <a:srgbClr val="1E1C11"/>
              </a:solidFill>
            </a:ln>
          </p:spPr>
          <p:txBody>
            <a:bodyPr wrap="square" rtlCol="0">
              <a:spAutoFit/>
            </a:bodyPr>
            <a:lstStyle/>
            <a:p>
              <a:pPr algn="ctr"/>
              <a:r>
                <a:rPr lang="en-US" dirty="0" err="1"/>
                <a:t>det</a:t>
              </a:r>
              <a:endParaRPr lang="en-US" dirty="0"/>
            </a:p>
          </p:txBody>
        </p:sp>
        <p:sp>
          <p:nvSpPr>
            <p:cNvPr id="84" name="Circular Arrow 83"/>
            <p:cNvSpPr/>
            <p:nvPr/>
          </p:nvSpPr>
          <p:spPr>
            <a:xfrm flipH="1">
              <a:off x="1668868" y="1722562"/>
              <a:ext cx="1413483" cy="2303409"/>
            </a:xfrm>
            <a:prstGeom prst="circularArrow">
              <a:avLst>
                <a:gd name="adj1" fmla="val 1615"/>
                <a:gd name="adj2" fmla="val 714480"/>
                <a:gd name="adj3" fmla="val 20546635"/>
                <a:gd name="adj4" fmla="val 10974073"/>
                <a:gd name="adj5" fmla="val 2970"/>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85" name="TextBox 84"/>
            <p:cNvSpPr txBox="1"/>
            <p:nvPr/>
          </p:nvSpPr>
          <p:spPr>
            <a:xfrm>
              <a:off x="2013269" y="1635922"/>
              <a:ext cx="735891" cy="369332"/>
            </a:xfrm>
            <a:prstGeom prst="rect">
              <a:avLst/>
            </a:prstGeom>
            <a:solidFill>
              <a:srgbClr val="1E1C11"/>
            </a:solidFill>
            <a:ln>
              <a:solidFill>
                <a:srgbClr val="1E1C11"/>
              </a:solidFill>
            </a:ln>
          </p:spPr>
          <p:txBody>
            <a:bodyPr wrap="square" rtlCol="0">
              <a:spAutoFit/>
            </a:bodyPr>
            <a:lstStyle/>
            <a:p>
              <a:pPr algn="ctr"/>
              <a:r>
                <a:rPr lang="en-US" dirty="0" err="1"/>
                <a:t>dobj</a:t>
              </a:r>
              <a:endParaRPr lang="en-US" dirty="0"/>
            </a:p>
          </p:txBody>
        </p:sp>
        <p:sp>
          <p:nvSpPr>
            <p:cNvPr id="86" name="Circular Arrow 85"/>
            <p:cNvSpPr/>
            <p:nvPr/>
          </p:nvSpPr>
          <p:spPr>
            <a:xfrm flipH="1">
              <a:off x="5326543" y="1877886"/>
              <a:ext cx="1155816" cy="1952405"/>
            </a:xfrm>
            <a:prstGeom prst="circularArrow">
              <a:avLst>
                <a:gd name="adj1" fmla="val 3568"/>
                <a:gd name="adj2" fmla="val 714480"/>
                <a:gd name="adj3" fmla="val 20928676"/>
                <a:gd name="adj4" fmla="val 11180129"/>
                <a:gd name="adj5" fmla="val 11029"/>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87" name="TextBox 86"/>
            <p:cNvSpPr txBox="1"/>
            <p:nvPr/>
          </p:nvSpPr>
          <p:spPr>
            <a:xfrm>
              <a:off x="5550584" y="1890320"/>
              <a:ext cx="680157" cy="369332"/>
            </a:xfrm>
            <a:prstGeom prst="rect">
              <a:avLst/>
            </a:prstGeom>
            <a:solidFill>
              <a:srgbClr val="1E1C11"/>
            </a:solidFill>
            <a:ln>
              <a:solidFill>
                <a:srgbClr val="1E1C11"/>
              </a:solidFill>
            </a:ln>
          </p:spPr>
          <p:txBody>
            <a:bodyPr wrap="square" rtlCol="0">
              <a:spAutoFit/>
            </a:bodyPr>
            <a:lstStyle/>
            <a:p>
              <a:pPr algn="ctr"/>
              <a:r>
                <a:rPr lang="en-US" dirty="0"/>
                <a:t>case</a:t>
              </a:r>
            </a:p>
          </p:txBody>
        </p:sp>
      </p:grpSp>
    </p:spTree>
    <p:extLst>
      <p:ext uri="{BB962C8B-B14F-4D97-AF65-F5344CB8AC3E}">
        <p14:creationId xmlns:p14="http://schemas.microsoft.com/office/powerpoint/2010/main" val="8917298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62" y="274638"/>
            <a:ext cx="8384876" cy="1143000"/>
          </a:xfrm>
        </p:spPr>
        <p:txBody>
          <a:bodyPr>
            <a:normAutofit/>
          </a:bodyPr>
          <a:lstStyle/>
          <a:p>
            <a:r>
              <a:rPr lang="en-US" dirty="0" smtClean="0"/>
              <a:t>Wang and Eisner (2016)</a:t>
            </a:r>
            <a:endParaRPr lang="en-US" dirty="0"/>
          </a:p>
        </p:txBody>
      </p:sp>
      <p:sp>
        <p:nvSpPr>
          <p:cNvPr id="3" name="Content Placeholder 2"/>
          <p:cNvSpPr>
            <a:spLocks noGrp="1"/>
          </p:cNvSpPr>
          <p:nvPr>
            <p:ph idx="1"/>
          </p:nvPr>
        </p:nvSpPr>
        <p:spPr>
          <a:xfrm>
            <a:off x="379562" y="1417638"/>
            <a:ext cx="8462513" cy="4465342"/>
          </a:xfrm>
        </p:spPr>
        <p:txBody>
          <a:bodyPr>
            <a:normAutofit/>
          </a:bodyPr>
          <a:lstStyle/>
          <a:p>
            <a:r>
              <a:rPr lang="en-US" dirty="0"/>
              <a:t>More than 50,000 </a:t>
            </a:r>
            <a:r>
              <a:rPr lang="en-US" i="1" dirty="0"/>
              <a:t>synthetic</a:t>
            </a:r>
            <a:r>
              <a:rPr lang="en-US" dirty="0"/>
              <a:t> languages!</a:t>
            </a:r>
          </a:p>
          <a:p>
            <a:pPr lvl="1"/>
            <a:r>
              <a:rPr lang="en-US" dirty="0"/>
              <a:t>Resemble real languages, but not found on </a:t>
            </a:r>
            <a:r>
              <a:rPr lang="en-US" dirty="0" smtClean="0"/>
              <a:t>Earth</a:t>
            </a:r>
          </a:p>
          <a:p>
            <a:pPr lvl="1"/>
            <a:r>
              <a:rPr lang="en-US" dirty="0" smtClean="0"/>
              <a:t>We call it the </a:t>
            </a:r>
            <a:r>
              <a:rPr lang="en-US" dirty="0" smtClean="0">
                <a:solidFill>
                  <a:srgbClr val="FFFF00"/>
                </a:solidFill>
                <a:cs typeface="Candara"/>
              </a:rPr>
              <a:t>Galactic </a:t>
            </a:r>
            <a:r>
              <a:rPr lang="en-US" dirty="0">
                <a:solidFill>
                  <a:srgbClr val="FFFF00"/>
                </a:solidFill>
                <a:cs typeface="Candara"/>
              </a:rPr>
              <a:t>Dependencies</a:t>
            </a:r>
            <a:r>
              <a:rPr lang="en-US" b="1" dirty="0">
                <a:cs typeface="Candara"/>
              </a:rPr>
              <a:t> </a:t>
            </a:r>
            <a:r>
              <a:rPr lang="en-US" dirty="0" smtClean="0">
                <a:cs typeface="Candara"/>
              </a:rPr>
              <a:t>Treebanks</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42</a:t>
            </a:fld>
            <a:endParaRPr lang="en-US"/>
          </a:p>
        </p:txBody>
      </p:sp>
      <p:pic>
        <p:nvPicPr>
          <p:cNvPr id="21" name="Picture 20" descr="jhu-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1651"/>
            <a:ext cx="2769885" cy="477903"/>
          </a:xfrm>
          <a:prstGeom prst="rect">
            <a:avLst/>
          </a:prstGeom>
        </p:spPr>
      </p:pic>
      <p:grpSp>
        <p:nvGrpSpPr>
          <p:cNvPr id="136" name="Group 135"/>
          <p:cNvGrpSpPr/>
          <p:nvPr/>
        </p:nvGrpSpPr>
        <p:grpSpPr>
          <a:xfrm>
            <a:off x="522300" y="2975687"/>
            <a:ext cx="7881463" cy="5055582"/>
            <a:chOff x="466880" y="2421500"/>
            <a:chExt cx="7881463" cy="5055582"/>
          </a:xfrm>
        </p:grpSpPr>
        <p:grpSp>
          <p:nvGrpSpPr>
            <p:cNvPr id="137" name="Group 136"/>
            <p:cNvGrpSpPr/>
            <p:nvPr/>
          </p:nvGrpSpPr>
          <p:grpSpPr>
            <a:xfrm>
              <a:off x="466880" y="2421500"/>
              <a:ext cx="7029585" cy="5055582"/>
              <a:chOff x="-151326" y="419746"/>
              <a:chExt cx="7029585" cy="5055582"/>
            </a:xfrm>
          </p:grpSpPr>
          <p:sp>
            <p:nvSpPr>
              <p:cNvPr id="139" name="Circular Arrow 138"/>
              <p:cNvSpPr/>
              <p:nvPr/>
            </p:nvSpPr>
            <p:spPr>
              <a:xfrm flipH="1">
                <a:off x="215689" y="560037"/>
                <a:ext cx="3055825" cy="4884481"/>
              </a:xfrm>
              <a:prstGeom prst="circularArrow">
                <a:avLst>
                  <a:gd name="adj1" fmla="val 805"/>
                  <a:gd name="adj2" fmla="val 714480"/>
                  <a:gd name="adj3" fmla="val 20507759"/>
                  <a:gd name="adj4" fmla="val 11180129"/>
                  <a:gd name="adj5" fmla="val 4067"/>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FFFF"/>
                  </a:solidFill>
                </a:endParaRPr>
              </a:p>
            </p:txBody>
          </p:sp>
          <p:sp>
            <p:nvSpPr>
              <p:cNvPr id="140" name="TextBox 139"/>
              <p:cNvSpPr txBox="1"/>
              <p:nvPr/>
            </p:nvSpPr>
            <p:spPr>
              <a:xfrm>
                <a:off x="1400089" y="419746"/>
                <a:ext cx="707764" cy="369332"/>
              </a:xfrm>
              <a:prstGeom prst="rect">
                <a:avLst/>
              </a:prstGeom>
              <a:solidFill>
                <a:schemeClr val="tx2">
                  <a:lumMod val="1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err="1">
                    <a:solidFill>
                      <a:srgbClr val="FFFFFF"/>
                    </a:solidFill>
                  </a:rPr>
                  <a:t>nsubj</a:t>
                </a:r>
                <a:endParaRPr lang="en-US" dirty="0">
                  <a:solidFill>
                    <a:srgbClr val="FFFFFF"/>
                  </a:solidFill>
                </a:endParaRPr>
              </a:p>
            </p:txBody>
          </p:sp>
          <p:sp>
            <p:nvSpPr>
              <p:cNvPr id="141" name="Circular Arrow 140"/>
              <p:cNvSpPr/>
              <p:nvPr/>
            </p:nvSpPr>
            <p:spPr>
              <a:xfrm>
                <a:off x="3109375" y="590847"/>
                <a:ext cx="3558682" cy="4884481"/>
              </a:xfrm>
              <a:prstGeom prst="circularArrow">
                <a:avLst>
                  <a:gd name="adj1" fmla="val 805"/>
                  <a:gd name="adj2" fmla="val 714480"/>
                  <a:gd name="adj3" fmla="val 20507759"/>
                  <a:gd name="adj4" fmla="val 11180129"/>
                  <a:gd name="adj5" fmla="val 3018"/>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142" name="TextBox 141"/>
              <p:cNvSpPr txBox="1"/>
              <p:nvPr/>
            </p:nvSpPr>
            <p:spPr>
              <a:xfrm flipH="1">
                <a:off x="4511733" y="437046"/>
                <a:ext cx="824232" cy="369332"/>
              </a:xfrm>
              <a:prstGeom prst="rect">
                <a:avLst/>
              </a:prstGeom>
              <a:solidFill>
                <a:srgbClr val="1E1C11"/>
              </a:solidFill>
              <a:ln>
                <a:solidFill>
                  <a:srgbClr val="1E1C11"/>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err="1">
                    <a:solidFill>
                      <a:srgbClr val="FFFFFF"/>
                    </a:solidFill>
                  </a:rPr>
                  <a:t>nmod</a:t>
                </a:r>
                <a:endParaRPr lang="en-US" dirty="0">
                  <a:solidFill>
                    <a:srgbClr val="FFFFFF"/>
                  </a:solidFill>
                </a:endParaRPr>
              </a:p>
            </p:txBody>
          </p:sp>
          <p:sp>
            <p:nvSpPr>
              <p:cNvPr id="143" name="TextBox 142"/>
              <p:cNvSpPr txBox="1"/>
              <p:nvPr/>
            </p:nvSpPr>
            <p:spPr>
              <a:xfrm>
                <a:off x="2040434" y="3397583"/>
                <a:ext cx="840945" cy="461665"/>
              </a:xfrm>
              <a:prstGeom prst="rect">
                <a:avLst/>
              </a:prstGeom>
              <a:noFill/>
            </p:spPr>
            <p:txBody>
              <a:bodyPr wrap="none" rtlCol="0">
                <a:spAutoFit/>
              </a:bodyPr>
              <a:lstStyle/>
              <a:p>
                <a:r>
                  <a:rPr lang="en-US" sz="2400" dirty="0">
                    <a:latin typeface="Candara"/>
                    <a:cs typeface="Candara"/>
                  </a:rPr>
                  <a:t>must</a:t>
                </a:r>
              </a:p>
            </p:txBody>
          </p:sp>
          <p:sp>
            <p:nvSpPr>
              <p:cNvPr id="144" name="TextBox 143"/>
              <p:cNvSpPr txBox="1"/>
              <p:nvPr/>
            </p:nvSpPr>
            <p:spPr>
              <a:xfrm>
                <a:off x="2072193" y="2874363"/>
                <a:ext cx="630752" cy="400110"/>
              </a:xfrm>
              <a:prstGeom prst="rect">
                <a:avLst/>
              </a:prstGeom>
              <a:noFill/>
            </p:spPr>
            <p:txBody>
              <a:bodyPr wrap="none" rtlCol="0">
                <a:spAutoFit/>
              </a:bodyPr>
              <a:lstStyle/>
              <a:p>
                <a:r>
                  <a:rPr lang="en-US" sz="2000" dirty="0"/>
                  <a:t>AUX</a:t>
                </a:r>
              </a:p>
            </p:txBody>
          </p:sp>
          <p:sp>
            <p:nvSpPr>
              <p:cNvPr id="145" name="TextBox 144"/>
              <p:cNvSpPr txBox="1"/>
              <p:nvPr/>
            </p:nvSpPr>
            <p:spPr>
              <a:xfrm>
                <a:off x="-124302" y="3388407"/>
                <a:ext cx="681947" cy="461665"/>
              </a:xfrm>
              <a:prstGeom prst="rect">
                <a:avLst/>
              </a:prstGeom>
              <a:noFill/>
            </p:spPr>
            <p:txBody>
              <a:bodyPr wrap="none" rtlCol="0">
                <a:spAutoFit/>
              </a:bodyPr>
              <a:lstStyle/>
              <a:p>
                <a:r>
                  <a:rPr lang="en-US" sz="2400" dirty="0">
                    <a:latin typeface="Candara"/>
                    <a:cs typeface="Candara"/>
                  </a:rPr>
                  <a:t>You </a:t>
                </a:r>
              </a:p>
            </p:txBody>
          </p:sp>
          <p:sp>
            <p:nvSpPr>
              <p:cNvPr id="146" name="TextBox 145"/>
              <p:cNvSpPr txBox="1"/>
              <p:nvPr/>
            </p:nvSpPr>
            <p:spPr>
              <a:xfrm>
                <a:off x="-151326" y="2860853"/>
                <a:ext cx="791803" cy="400110"/>
              </a:xfrm>
              <a:prstGeom prst="rect">
                <a:avLst/>
              </a:prstGeom>
              <a:noFill/>
            </p:spPr>
            <p:txBody>
              <a:bodyPr wrap="none" rtlCol="0">
                <a:spAutoFit/>
              </a:bodyPr>
              <a:lstStyle/>
              <a:p>
                <a:r>
                  <a:rPr lang="en-US" sz="2000" dirty="0"/>
                  <a:t>PRON</a:t>
                </a:r>
              </a:p>
            </p:txBody>
          </p:sp>
          <p:sp>
            <p:nvSpPr>
              <p:cNvPr id="147" name="TextBox 146"/>
              <p:cNvSpPr txBox="1"/>
              <p:nvPr/>
            </p:nvSpPr>
            <p:spPr>
              <a:xfrm>
                <a:off x="2843745" y="3401747"/>
                <a:ext cx="675335" cy="461665"/>
              </a:xfrm>
              <a:prstGeom prst="rect">
                <a:avLst/>
              </a:prstGeom>
              <a:noFill/>
            </p:spPr>
            <p:txBody>
              <a:bodyPr wrap="none" rtlCol="0">
                <a:spAutoFit/>
              </a:bodyPr>
              <a:lstStyle/>
              <a:p>
                <a:r>
                  <a:rPr lang="en-US" sz="2400" dirty="0">
                    <a:latin typeface="Candara"/>
                    <a:cs typeface="Candara"/>
                  </a:rPr>
                  <a:t>feel</a:t>
                </a:r>
              </a:p>
            </p:txBody>
          </p:sp>
          <p:sp>
            <p:nvSpPr>
              <p:cNvPr id="148" name="TextBox 147"/>
              <p:cNvSpPr txBox="1"/>
              <p:nvPr/>
            </p:nvSpPr>
            <p:spPr>
              <a:xfrm>
                <a:off x="2806156" y="2870988"/>
                <a:ext cx="734195" cy="400110"/>
              </a:xfrm>
              <a:prstGeom prst="rect">
                <a:avLst/>
              </a:prstGeom>
              <a:noFill/>
            </p:spPr>
            <p:txBody>
              <a:bodyPr wrap="none" rtlCol="0">
                <a:spAutoFit/>
              </a:bodyPr>
              <a:lstStyle/>
              <a:p>
                <a:r>
                  <a:rPr lang="en-US" sz="2000" dirty="0"/>
                  <a:t>VERB</a:t>
                </a:r>
              </a:p>
            </p:txBody>
          </p:sp>
          <p:sp>
            <p:nvSpPr>
              <p:cNvPr id="149" name="TextBox 148"/>
              <p:cNvSpPr txBox="1"/>
              <p:nvPr/>
            </p:nvSpPr>
            <p:spPr>
              <a:xfrm>
                <a:off x="6123716" y="3368626"/>
                <a:ext cx="664515" cy="461665"/>
              </a:xfrm>
              <a:prstGeom prst="rect">
                <a:avLst/>
              </a:prstGeom>
              <a:noFill/>
            </p:spPr>
            <p:txBody>
              <a:bodyPr wrap="none" rtlCol="0">
                <a:spAutoFit/>
              </a:bodyPr>
              <a:lstStyle/>
              <a:p>
                <a:r>
                  <a:rPr lang="en-US" sz="2400" dirty="0">
                    <a:latin typeface="Candara"/>
                    <a:cs typeface="Candara"/>
                  </a:rPr>
                  <a:t>you </a:t>
                </a:r>
              </a:p>
            </p:txBody>
          </p:sp>
          <p:sp>
            <p:nvSpPr>
              <p:cNvPr id="150" name="TextBox 149"/>
              <p:cNvSpPr txBox="1"/>
              <p:nvPr/>
            </p:nvSpPr>
            <p:spPr>
              <a:xfrm>
                <a:off x="6086456" y="2843968"/>
                <a:ext cx="791803" cy="400110"/>
              </a:xfrm>
              <a:prstGeom prst="rect">
                <a:avLst/>
              </a:prstGeom>
              <a:noFill/>
            </p:spPr>
            <p:txBody>
              <a:bodyPr wrap="none" rtlCol="0">
                <a:spAutoFit/>
              </a:bodyPr>
              <a:lstStyle/>
              <a:p>
                <a:r>
                  <a:rPr lang="en-US" sz="2000" dirty="0"/>
                  <a:t>PRON</a:t>
                </a:r>
              </a:p>
            </p:txBody>
          </p:sp>
          <p:sp>
            <p:nvSpPr>
              <p:cNvPr id="151" name="Circular Arrow 150"/>
              <p:cNvSpPr/>
              <p:nvPr/>
            </p:nvSpPr>
            <p:spPr>
              <a:xfrm flipH="1">
                <a:off x="2258156" y="2170240"/>
                <a:ext cx="797174" cy="1381225"/>
              </a:xfrm>
              <a:prstGeom prst="circularArrow">
                <a:avLst>
                  <a:gd name="adj1" fmla="val 4016"/>
                  <a:gd name="adj2" fmla="val 714480"/>
                  <a:gd name="adj3" fmla="val 20716026"/>
                  <a:gd name="adj4" fmla="val 11180129"/>
                  <a:gd name="adj5" fmla="val 1505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152" name="TextBox 151"/>
              <p:cNvSpPr txBox="1"/>
              <p:nvPr/>
            </p:nvSpPr>
            <p:spPr>
              <a:xfrm>
                <a:off x="2379775" y="2170240"/>
                <a:ext cx="528626" cy="369332"/>
              </a:xfrm>
              <a:prstGeom prst="rect">
                <a:avLst/>
              </a:prstGeom>
              <a:solidFill>
                <a:srgbClr val="1E1C11"/>
              </a:solidFill>
              <a:ln>
                <a:solidFill>
                  <a:srgbClr val="1E1C11"/>
                </a:solidFill>
              </a:ln>
            </p:spPr>
            <p:txBody>
              <a:bodyPr wrap="square" rtlCol="0">
                <a:spAutoFit/>
              </a:bodyPr>
              <a:lstStyle/>
              <a:p>
                <a:pPr algn="ctr"/>
                <a:r>
                  <a:rPr lang="en-US" dirty="0"/>
                  <a:t>aux</a:t>
                </a:r>
              </a:p>
            </p:txBody>
          </p:sp>
          <p:sp>
            <p:nvSpPr>
              <p:cNvPr id="153" name="TextBox 152"/>
              <p:cNvSpPr txBox="1"/>
              <p:nvPr/>
            </p:nvSpPr>
            <p:spPr>
              <a:xfrm>
                <a:off x="586535" y="3392197"/>
                <a:ext cx="619731" cy="461665"/>
              </a:xfrm>
              <a:prstGeom prst="rect">
                <a:avLst/>
              </a:prstGeom>
              <a:noFill/>
            </p:spPr>
            <p:txBody>
              <a:bodyPr wrap="none" rtlCol="0">
                <a:spAutoFit/>
              </a:bodyPr>
              <a:lstStyle/>
              <a:p>
                <a:r>
                  <a:rPr lang="en-US" sz="2400" dirty="0">
                    <a:latin typeface="Candara"/>
                    <a:cs typeface="Candara"/>
                  </a:rPr>
                  <a:t>the</a:t>
                </a:r>
              </a:p>
            </p:txBody>
          </p:sp>
          <p:sp>
            <p:nvSpPr>
              <p:cNvPr id="154" name="TextBox 153"/>
              <p:cNvSpPr txBox="1"/>
              <p:nvPr/>
            </p:nvSpPr>
            <p:spPr>
              <a:xfrm>
                <a:off x="627737" y="2868572"/>
                <a:ext cx="595035" cy="400110"/>
              </a:xfrm>
              <a:prstGeom prst="rect">
                <a:avLst/>
              </a:prstGeom>
              <a:noFill/>
            </p:spPr>
            <p:txBody>
              <a:bodyPr wrap="none" rtlCol="0">
                <a:spAutoFit/>
              </a:bodyPr>
              <a:lstStyle/>
              <a:p>
                <a:r>
                  <a:rPr lang="en-US" sz="2000" dirty="0"/>
                  <a:t>DET</a:t>
                </a:r>
              </a:p>
            </p:txBody>
          </p:sp>
          <p:sp>
            <p:nvSpPr>
              <p:cNvPr id="155" name="TextBox 154"/>
              <p:cNvSpPr txBox="1"/>
              <p:nvPr/>
            </p:nvSpPr>
            <p:spPr>
              <a:xfrm>
                <a:off x="1155831" y="3402396"/>
                <a:ext cx="913231" cy="461665"/>
              </a:xfrm>
              <a:prstGeom prst="rect">
                <a:avLst/>
              </a:prstGeom>
              <a:noFill/>
            </p:spPr>
            <p:txBody>
              <a:bodyPr wrap="none" rtlCol="0">
                <a:spAutoFit/>
              </a:bodyPr>
              <a:lstStyle/>
              <a:p>
                <a:r>
                  <a:rPr lang="en-US" sz="2400" dirty="0">
                    <a:latin typeface="Candara"/>
                    <a:cs typeface="Candara"/>
                  </a:rPr>
                  <a:t>Force</a:t>
                </a:r>
              </a:p>
            </p:txBody>
          </p:sp>
          <p:sp>
            <p:nvSpPr>
              <p:cNvPr id="156" name="TextBox 155"/>
              <p:cNvSpPr txBox="1"/>
              <p:nvPr/>
            </p:nvSpPr>
            <p:spPr>
              <a:xfrm>
                <a:off x="1155831" y="2875257"/>
                <a:ext cx="924302" cy="400110"/>
              </a:xfrm>
              <a:prstGeom prst="rect">
                <a:avLst/>
              </a:prstGeom>
              <a:noFill/>
            </p:spPr>
            <p:txBody>
              <a:bodyPr wrap="none" rtlCol="0">
                <a:spAutoFit/>
              </a:bodyPr>
              <a:lstStyle/>
              <a:p>
                <a:r>
                  <a:rPr lang="en-US" sz="2000" dirty="0"/>
                  <a:t>PROPN</a:t>
                </a:r>
              </a:p>
            </p:txBody>
          </p:sp>
          <p:sp>
            <p:nvSpPr>
              <p:cNvPr id="157" name="Circular Arrow 156"/>
              <p:cNvSpPr/>
              <p:nvPr/>
            </p:nvSpPr>
            <p:spPr>
              <a:xfrm flipH="1">
                <a:off x="798887" y="2147010"/>
                <a:ext cx="868556" cy="1381225"/>
              </a:xfrm>
              <a:prstGeom prst="circularArrow">
                <a:avLst>
                  <a:gd name="adj1" fmla="val 3806"/>
                  <a:gd name="adj2" fmla="val 714480"/>
                  <a:gd name="adj3" fmla="val 20696566"/>
                  <a:gd name="adj4" fmla="val 11180129"/>
                  <a:gd name="adj5" fmla="val 13452"/>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FFFFFF"/>
                  </a:solidFill>
                </a:endParaRPr>
              </a:p>
            </p:txBody>
          </p:sp>
          <p:sp>
            <p:nvSpPr>
              <p:cNvPr id="158" name="TextBox 157"/>
              <p:cNvSpPr txBox="1"/>
              <p:nvPr/>
            </p:nvSpPr>
            <p:spPr>
              <a:xfrm>
                <a:off x="838847" y="2042217"/>
                <a:ext cx="788060" cy="369332"/>
              </a:xfrm>
              <a:prstGeom prst="rect">
                <a:avLst/>
              </a:prstGeom>
              <a:solidFill>
                <a:srgbClr val="1E1C11"/>
              </a:solidFill>
              <a:ln>
                <a:solidFill>
                  <a:srgbClr val="1E1C11"/>
                </a:solidFill>
              </a:ln>
            </p:spPr>
            <p:txBody>
              <a:bodyPr wrap="square" rtlCol="0">
                <a:spAutoFit/>
              </a:bodyPr>
              <a:lstStyle/>
              <a:p>
                <a:pPr algn="ctr"/>
                <a:r>
                  <a:rPr lang="en-US" dirty="0" err="1"/>
                  <a:t>det</a:t>
                </a:r>
                <a:endParaRPr lang="en-US" dirty="0"/>
              </a:p>
            </p:txBody>
          </p:sp>
          <p:sp>
            <p:nvSpPr>
              <p:cNvPr id="159" name="Circular Arrow 158"/>
              <p:cNvSpPr/>
              <p:nvPr/>
            </p:nvSpPr>
            <p:spPr>
              <a:xfrm flipH="1">
                <a:off x="1668868" y="1722562"/>
                <a:ext cx="1413483" cy="2303409"/>
              </a:xfrm>
              <a:prstGeom prst="circularArrow">
                <a:avLst>
                  <a:gd name="adj1" fmla="val 1615"/>
                  <a:gd name="adj2" fmla="val 714480"/>
                  <a:gd name="adj3" fmla="val 20546635"/>
                  <a:gd name="adj4" fmla="val 10974073"/>
                  <a:gd name="adj5" fmla="val 2970"/>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FFFFFF"/>
                  </a:solidFill>
                </a:endParaRPr>
              </a:p>
            </p:txBody>
          </p:sp>
          <p:sp>
            <p:nvSpPr>
              <p:cNvPr id="160" name="TextBox 159"/>
              <p:cNvSpPr txBox="1"/>
              <p:nvPr/>
            </p:nvSpPr>
            <p:spPr>
              <a:xfrm>
                <a:off x="2013269" y="1635922"/>
                <a:ext cx="735891" cy="369332"/>
              </a:xfrm>
              <a:prstGeom prst="rect">
                <a:avLst/>
              </a:prstGeom>
              <a:solidFill>
                <a:srgbClr val="1E1C11"/>
              </a:solidFill>
              <a:ln>
                <a:solidFill>
                  <a:srgbClr val="1E1C11"/>
                </a:solidFill>
              </a:ln>
            </p:spPr>
            <p:txBody>
              <a:bodyPr wrap="square" rtlCol="0">
                <a:spAutoFit/>
              </a:bodyPr>
              <a:lstStyle/>
              <a:p>
                <a:pPr algn="ctr"/>
                <a:r>
                  <a:rPr lang="en-US" dirty="0" err="1"/>
                  <a:t>dobj</a:t>
                </a:r>
                <a:endParaRPr lang="en-US" dirty="0"/>
              </a:p>
            </p:txBody>
          </p:sp>
        </p:grpSp>
        <p:sp>
          <p:nvSpPr>
            <p:cNvPr id="138" name="TextBox 137"/>
            <p:cNvSpPr txBox="1"/>
            <p:nvPr/>
          </p:nvSpPr>
          <p:spPr>
            <a:xfrm>
              <a:off x="7724980" y="4867356"/>
              <a:ext cx="623363" cy="400110"/>
            </a:xfrm>
            <a:prstGeom prst="rect">
              <a:avLst/>
            </a:prstGeom>
            <a:noFill/>
          </p:spPr>
          <p:txBody>
            <a:bodyPr wrap="none" rtlCol="0">
              <a:spAutoFit/>
            </a:bodyPr>
            <a:lstStyle/>
            <a:p>
              <a:r>
                <a:rPr lang="en-US" sz="2000" dirty="0"/>
                <a:t>ADP</a:t>
              </a:r>
            </a:p>
          </p:txBody>
        </p:sp>
      </p:grpSp>
      <p:sp>
        <p:nvSpPr>
          <p:cNvPr id="161" name="Circular Arrow 160"/>
          <p:cNvSpPr/>
          <p:nvPr/>
        </p:nvSpPr>
        <p:spPr>
          <a:xfrm>
            <a:off x="7250569" y="4450726"/>
            <a:ext cx="1031810" cy="1952405"/>
          </a:xfrm>
          <a:prstGeom prst="circularArrow">
            <a:avLst>
              <a:gd name="adj1" fmla="val 3568"/>
              <a:gd name="adj2" fmla="val 714480"/>
              <a:gd name="adj3" fmla="val 20928676"/>
              <a:gd name="adj4" fmla="val 11180129"/>
              <a:gd name="adj5" fmla="val 11029"/>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162" name="TextBox 161"/>
          <p:cNvSpPr txBox="1"/>
          <p:nvPr/>
        </p:nvSpPr>
        <p:spPr>
          <a:xfrm>
            <a:off x="7537094" y="5915185"/>
            <a:ext cx="1117614" cy="461665"/>
          </a:xfrm>
          <a:prstGeom prst="rect">
            <a:avLst/>
          </a:prstGeom>
          <a:noFill/>
        </p:spPr>
        <p:txBody>
          <a:bodyPr wrap="none" rtlCol="0">
            <a:spAutoFit/>
          </a:bodyPr>
          <a:lstStyle/>
          <a:p>
            <a:r>
              <a:rPr lang="en-US" sz="2400" dirty="0">
                <a:latin typeface="Candara"/>
                <a:cs typeface="Candara"/>
              </a:rPr>
              <a:t>around</a:t>
            </a:r>
          </a:p>
        </p:txBody>
      </p:sp>
      <p:sp>
        <p:nvSpPr>
          <p:cNvPr id="163" name="TextBox 162"/>
          <p:cNvSpPr txBox="1"/>
          <p:nvPr/>
        </p:nvSpPr>
        <p:spPr>
          <a:xfrm>
            <a:off x="7429551" y="4446263"/>
            <a:ext cx="680157" cy="369332"/>
          </a:xfrm>
          <a:prstGeom prst="rect">
            <a:avLst/>
          </a:prstGeom>
          <a:solidFill>
            <a:srgbClr val="1E1C11"/>
          </a:solidFill>
          <a:ln>
            <a:solidFill>
              <a:srgbClr val="1E1C11"/>
            </a:solidFill>
          </a:ln>
        </p:spPr>
        <p:txBody>
          <a:bodyPr wrap="square" rtlCol="0">
            <a:spAutoFit/>
          </a:bodyPr>
          <a:lstStyle/>
          <a:p>
            <a:pPr algn="ctr"/>
            <a:r>
              <a:rPr lang="en-US" dirty="0"/>
              <a:t>case</a:t>
            </a:r>
          </a:p>
        </p:txBody>
      </p:sp>
    </p:spTree>
    <p:extLst>
      <p:ext uri="{BB962C8B-B14F-4D97-AF65-F5344CB8AC3E}">
        <p14:creationId xmlns:p14="http://schemas.microsoft.com/office/powerpoint/2010/main" val="8540588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lstStyle/>
          <a:p>
            <a:r>
              <a:rPr lang="en-US" dirty="0"/>
              <a:t>Universal Dependencies version </a:t>
            </a:r>
            <a:r>
              <a:rPr lang="en-US" dirty="0" smtClean="0"/>
              <a:t>1.2</a:t>
            </a:r>
          </a:p>
          <a:p>
            <a:pPr lvl="1"/>
            <a:r>
              <a:rPr lang="en-US" dirty="0" smtClean="0"/>
              <a:t>A collection </a:t>
            </a:r>
            <a:r>
              <a:rPr lang="en-US" dirty="0"/>
              <a:t>of dependency treebanks for 37 </a:t>
            </a:r>
            <a:r>
              <a:rPr lang="en-US" dirty="0" smtClean="0"/>
              <a:t>languages</a:t>
            </a:r>
          </a:p>
          <a:p>
            <a:r>
              <a:rPr lang="en-US" dirty="0"/>
              <a:t>Galactic Dependencies </a:t>
            </a:r>
            <a:r>
              <a:rPr lang="en-US" dirty="0" smtClean="0"/>
              <a:t>version 1.0	</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43</a:t>
            </a:fld>
            <a:endParaRPr lang="en-US"/>
          </a:p>
        </p:txBody>
      </p:sp>
      <p:sp>
        <p:nvSpPr>
          <p:cNvPr id="15" name="Rectangle 14"/>
          <p:cNvSpPr/>
          <p:nvPr/>
        </p:nvSpPr>
        <p:spPr>
          <a:xfrm>
            <a:off x="1002954" y="3856418"/>
            <a:ext cx="3084434" cy="584775"/>
          </a:xfrm>
          <a:prstGeom prst="rect">
            <a:avLst/>
          </a:prstGeom>
        </p:spPr>
        <p:txBody>
          <a:bodyPr wrap="none">
            <a:spAutoFit/>
          </a:bodyPr>
          <a:lstStyle/>
          <a:p>
            <a:r>
              <a:rPr lang="en-US" sz="3200" dirty="0" smtClean="0"/>
              <a:t>UD: 20 languages</a:t>
            </a:r>
            <a:endParaRPr lang="en-US" sz="3200" dirty="0"/>
          </a:p>
        </p:txBody>
      </p:sp>
      <p:sp>
        <p:nvSpPr>
          <p:cNvPr id="9" name="Rectangle 8"/>
          <p:cNvSpPr/>
          <p:nvPr/>
        </p:nvSpPr>
        <p:spPr>
          <a:xfrm>
            <a:off x="715353" y="4267957"/>
            <a:ext cx="7973401" cy="584775"/>
          </a:xfrm>
          <a:prstGeom prst="rect">
            <a:avLst/>
          </a:prstGeom>
        </p:spPr>
        <p:txBody>
          <a:bodyPr wrap="none">
            <a:spAutoFit/>
          </a:bodyPr>
          <a:lstStyle/>
          <a:p>
            <a:r>
              <a:rPr lang="en-US" sz="3200" dirty="0" smtClean="0"/>
              <a:t>+ GD: about </a:t>
            </a:r>
            <a:r>
              <a:rPr lang="en-US" sz="3200" dirty="0" smtClean="0">
                <a:solidFill>
                  <a:srgbClr val="FFFF00"/>
                </a:solidFill>
              </a:rPr>
              <a:t>8000</a:t>
            </a:r>
            <a:r>
              <a:rPr lang="en-US" sz="3200" dirty="0" smtClean="0"/>
              <a:t> languages </a:t>
            </a:r>
            <a:r>
              <a:rPr lang="en-US" sz="3200" dirty="0"/>
              <a:t>by </a:t>
            </a:r>
            <a:r>
              <a:rPr lang="en-US" sz="3200" dirty="0">
                <a:solidFill>
                  <a:srgbClr val="FFFF00"/>
                </a:solidFill>
              </a:rPr>
              <a:t>mix-and-match</a:t>
            </a:r>
          </a:p>
        </p:txBody>
      </p:sp>
      <p:graphicFrame>
        <p:nvGraphicFramePr>
          <p:cNvPr id="10" name="Table 9"/>
          <p:cNvGraphicFramePr>
            <a:graphicFrameLocks noGrp="1"/>
          </p:cNvGraphicFramePr>
          <p:nvPr>
            <p:extLst>
              <p:ext uri="{D42A27DB-BD31-4B8C-83A1-F6EECF244321}">
                <p14:modId xmlns:p14="http://schemas.microsoft.com/office/powerpoint/2010/main" val="419131445"/>
              </p:ext>
            </p:extLst>
          </p:nvPr>
        </p:nvGraphicFramePr>
        <p:xfrm>
          <a:off x="857250" y="4982147"/>
          <a:ext cx="7429500" cy="1739328"/>
        </p:xfrm>
        <a:graphic>
          <a:graphicData uri="http://schemas.openxmlformats.org/drawingml/2006/table">
            <a:tbl>
              <a:tblPr firstRow="1" bandRow="1">
                <a:tableStyleId>{5C22544A-7EE6-4342-B048-85BDC9FD1C3A}</a:tableStyleId>
              </a:tblPr>
              <a:tblGrid>
                <a:gridCol w="3714750"/>
                <a:gridCol w="3714750"/>
              </a:tblGrid>
              <a:tr h="400997">
                <a:tc>
                  <a:txBody>
                    <a:bodyPr/>
                    <a:lstStyle/>
                    <a:p>
                      <a:r>
                        <a:rPr lang="en-US" sz="2400" dirty="0" smtClean="0"/>
                        <a:t>Train</a:t>
                      </a:r>
                      <a:endParaRPr lang="en-US" sz="2400" dirty="0"/>
                    </a:p>
                  </a:txBody>
                  <a:tcPr/>
                </a:tc>
                <a:tc>
                  <a:txBody>
                    <a:bodyPr/>
                    <a:lstStyle/>
                    <a:p>
                      <a:r>
                        <a:rPr lang="en-US" sz="2400" dirty="0" smtClean="0"/>
                        <a:t>Test</a:t>
                      </a:r>
                      <a:endParaRPr lang="en-US" sz="2400" dirty="0"/>
                    </a:p>
                  </a:txBody>
                  <a:tcPr/>
                </a:tc>
              </a:tr>
              <a:tr h="1282128">
                <a:tc>
                  <a:txBody>
                    <a:bodyPr/>
                    <a:lstStyle/>
                    <a:p>
                      <a:r>
                        <a:rPr lang="en-US" sz="2400" dirty="0" err="1" smtClean="0"/>
                        <a:t>cs</a:t>
                      </a:r>
                      <a:r>
                        <a:rPr lang="en-US" sz="2400" dirty="0" smtClean="0"/>
                        <a:t>, </a:t>
                      </a:r>
                      <a:r>
                        <a:rPr lang="en-US" sz="2400" dirty="0" err="1" smtClean="0"/>
                        <a:t>es</a:t>
                      </a:r>
                      <a:r>
                        <a:rPr lang="en-US" sz="2400" dirty="0" smtClean="0"/>
                        <a:t>, </a:t>
                      </a:r>
                      <a:r>
                        <a:rPr lang="en-US" sz="2400" dirty="0" err="1" smtClean="0"/>
                        <a:t>fr</a:t>
                      </a:r>
                      <a:r>
                        <a:rPr lang="en-US" sz="2400" dirty="0" smtClean="0"/>
                        <a:t>, hi, de, it, la </a:t>
                      </a:r>
                      <a:r>
                        <a:rPr lang="en-US" sz="2400" dirty="0" err="1" smtClean="0"/>
                        <a:t>itt</a:t>
                      </a:r>
                      <a:r>
                        <a:rPr lang="en-US" sz="2400" dirty="0" smtClean="0"/>
                        <a:t>, no, </a:t>
                      </a:r>
                      <a:r>
                        <a:rPr lang="en-US" sz="2400" dirty="0" err="1" smtClean="0"/>
                        <a:t>ar</a:t>
                      </a:r>
                      <a:r>
                        <a:rPr lang="en-US" sz="2400" dirty="0" smtClean="0"/>
                        <a:t>, </a:t>
                      </a:r>
                      <a:r>
                        <a:rPr lang="en-US" sz="2400" dirty="0" err="1" smtClean="0"/>
                        <a:t>pt</a:t>
                      </a:r>
                      <a:r>
                        <a:rPr lang="en-US" sz="2400" dirty="0" smtClean="0"/>
                        <a:t> </a:t>
                      </a:r>
                      <a:r>
                        <a:rPr lang="en-US" sz="2400" dirty="0" err="1" smtClean="0"/>
                        <a:t>en</a:t>
                      </a:r>
                      <a:r>
                        <a:rPr lang="en-US" sz="2400" dirty="0" smtClean="0"/>
                        <a:t>, </a:t>
                      </a:r>
                      <a:r>
                        <a:rPr lang="en-US" sz="2400" dirty="0" err="1" smtClean="0"/>
                        <a:t>nl</a:t>
                      </a:r>
                      <a:r>
                        <a:rPr lang="en-US" sz="2400" dirty="0" smtClean="0"/>
                        <a:t>, da, fi, got, </a:t>
                      </a:r>
                      <a:r>
                        <a:rPr lang="en-US" sz="2400" dirty="0" err="1" smtClean="0"/>
                        <a:t>grc</a:t>
                      </a:r>
                      <a:r>
                        <a:rPr lang="en-US" sz="2400" dirty="0" smtClean="0"/>
                        <a:t>, et, la </a:t>
                      </a:r>
                      <a:r>
                        <a:rPr lang="en-US" sz="2400" dirty="0" err="1" smtClean="0"/>
                        <a:t>proiel</a:t>
                      </a:r>
                      <a:r>
                        <a:rPr lang="en-US" sz="2400" dirty="0" smtClean="0"/>
                        <a:t>, </a:t>
                      </a:r>
                      <a:r>
                        <a:rPr lang="en-US" sz="2400" dirty="0" err="1" smtClean="0"/>
                        <a:t>grc</a:t>
                      </a:r>
                      <a:r>
                        <a:rPr lang="en-US" sz="2400" dirty="0" smtClean="0"/>
                        <a:t> </a:t>
                      </a:r>
                      <a:r>
                        <a:rPr lang="en-US" sz="2400" dirty="0" err="1" smtClean="0"/>
                        <a:t>proiel</a:t>
                      </a:r>
                      <a:r>
                        <a:rPr lang="en-US" sz="2400" dirty="0" smtClean="0"/>
                        <a:t>, </a:t>
                      </a:r>
                      <a:r>
                        <a:rPr lang="en-US" sz="2400" dirty="0" err="1" smtClean="0"/>
                        <a:t>bg</a:t>
                      </a:r>
                      <a:endParaRPr lang="en-US" sz="2400" dirty="0"/>
                    </a:p>
                  </a:txBody>
                  <a:tcPr/>
                </a:tc>
                <a:tc>
                  <a:txBody>
                    <a:bodyPr/>
                    <a:lstStyle/>
                    <a:p>
                      <a:r>
                        <a:rPr lang="en-US" sz="2400" dirty="0" smtClean="0"/>
                        <a:t>la, </a:t>
                      </a:r>
                      <a:r>
                        <a:rPr lang="en-US" sz="2400" dirty="0" err="1" smtClean="0"/>
                        <a:t>hr</a:t>
                      </a:r>
                      <a:r>
                        <a:rPr lang="en-US" sz="2400" dirty="0" smtClean="0"/>
                        <a:t>, </a:t>
                      </a:r>
                      <a:r>
                        <a:rPr lang="en-US" sz="2400" dirty="0" err="1" smtClean="0"/>
                        <a:t>ga</a:t>
                      </a:r>
                      <a:r>
                        <a:rPr lang="en-US" sz="2400" dirty="0" smtClean="0"/>
                        <a:t>, he, </a:t>
                      </a:r>
                      <a:r>
                        <a:rPr lang="en-US" sz="2400" dirty="0" err="1" smtClean="0"/>
                        <a:t>hu</a:t>
                      </a:r>
                      <a:r>
                        <a:rPr lang="en-US" sz="2400" dirty="0" smtClean="0"/>
                        <a:t>, fa, ta, cu, el, </a:t>
                      </a:r>
                      <a:r>
                        <a:rPr lang="en-US" sz="2400" dirty="0" err="1" smtClean="0"/>
                        <a:t>ro</a:t>
                      </a:r>
                      <a:r>
                        <a:rPr lang="en-US" sz="2400" dirty="0" smtClean="0"/>
                        <a:t>, </a:t>
                      </a:r>
                      <a:r>
                        <a:rPr lang="en-US" sz="2400" dirty="0" err="1" smtClean="0"/>
                        <a:t>sl</a:t>
                      </a:r>
                      <a:r>
                        <a:rPr lang="en-US" sz="2400" dirty="0" smtClean="0"/>
                        <a:t>, ja </a:t>
                      </a:r>
                      <a:r>
                        <a:rPr lang="en-US" sz="2400" dirty="0" err="1" smtClean="0"/>
                        <a:t>ktc</a:t>
                      </a:r>
                      <a:r>
                        <a:rPr lang="en-US" sz="2400" dirty="0" smtClean="0"/>
                        <a:t>, </a:t>
                      </a:r>
                      <a:r>
                        <a:rPr lang="en-US" sz="2400" dirty="0" err="1" smtClean="0"/>
                        <a:t>sv</a:t>
                      </a:r>
                      <a:r>
                        <a:rPr lang="en-US" sz="2400" dirty="0" smtClean="0"/>
                        <a:t>, fi </a:t>
                      </a:r>
                      <a:r>
                        <a:rPr lang="en-US" sz="2400" dirty="0" err="1" smtClean="0"/>
                        <a:t>ftb</a:t>
                      </a:r>
                      <a:r>
                        <a:rPr lang="en-US" sz="2400" dirty="0" smtClean="0"/>
                        <a:t>, id, </a:t>
                      </a:r>
                      <a:r>
                        <a:rPr lang="en-US" sz="2400" dirty="0" err="1" smtClean="0"/>
                        <a:t>eu</a:t>
                      </a:r>
                      <a:r>
                        <a:rPr lang="en-US" sz="2400" dirty="0" smtClean="0"/>
                        <a:t>, </a:t>
                      </a:r>
                      <a:r>
                        <a:rPr lang="en-US" sz="2400" dirty="0" err="1" smtClean="0"/>
                        <a:t>pl</a:t>
                      </a:r>
                      <a:endParaRPr lang="en-US" sz="2400" dirty="0"/>
                    </a:p>
                  </a:txBody>
                  <a:tcPr/>
                </a:tc>
              </a:tr>
            </a:tbl>
          </a:graphicData>
        </a:graphic>
      </p:graphicFrame>
    </p:spTree>
    <p:extLst>
      <p:ext uri="{BB962C8B-B14F-4D97-AF65-F5344CB8AC3E}">
        <p14:creationId xmlns:p14="http://schemas.microsoft.com/office/powerpoint/2010/main" val="165522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2" presetClass="entr" presetSubtype="3"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500" fill="hold"/>
                                        <p:tgtEl>
                                          <p:spTgt spid="9"/>
                                        </p:tgtEl>
                                        <p:attrNameLst>
                                          <p:attrName>ppt_x</p:attrName>
                                        </p:attrNameLst>
                                      </p:cBhvr>
                                      <p:tavLst>
                                        <p:tav tm="0">
                                          <p:val>
                                            <p:strVal val="1+#ppt_w/2"/>
                                          </p:val>
                                        </p:tav>
                                        <p:tav tm="100000">
                                          <p:val>
                                            <p:strVal val="#ppt_x"/>
                                          </p:val>
                                        </p:tav>
                                      </p:tavLst>
                                    </p:anim>
                                    <p:anim calcmode="lin" valueType="num">
                                      <p:cBhvr additive="base">
                                        <p:cTn id="1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2094274" y="2273968"/>
            <a:ext cx="6171421" cy="3453064"/>
          </a:xfrm>
          <a:prstGeom prst="roundRect">
            <a:avLst/>
          </a:prstGeom>
          <a:solidFill>
            <a:schemeClr val="accent1">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cs typeface="Candara"/>
              </a:rPr>
              <a:t>Prediction of Syntactic Typology</a:t>
            </a:r>
            <a:endParaRPr lang="en-US" dirty="0"/>
          </a:p>
        </p:txBody>
      </p:sp>
      <p:sp>
        <p:nvSpPr>
          <p:cNvPr id="4" name="Slide Number Placeholder 3"/>
          <p:cNvSpPr>
            <a:spLocks noGrp="1"/>
          </p:cNvSpPr>
          <p:nvPr>
            <p:ph type="sldNum" sz="quarter" idx="12"/>
          </p:nvPr>
        </p:nvSpPr>
        <p:spPr>
          <a:effectLst/>
        </p:spPr>
        <p:txBody>
          <a:bodyPr/>
          <a:lstStyle/>
          <a:p>
            <a:pPr>
              <a:defRPr/>
            </a:pPr>
            <a:fld id="{0E11CC8F-329F-8C41-AC6A-3ECAF67E5476}" type="slidenum">
              <a:rPr lang="en-US" smtClean="0"/>
              <a:pPr>
                <a:defRPr/>
              </a:pPr>
              <a:t>44</a:t>
            </a:fld>
            <a:endParaRPr lang="en-US"/>
          </a:p>
        </p:txBody>
      </p:sp>
      <p:pic>
        <p:nvPicPr>
          <p:cNvPr id="16" name="Picture 15" descr="jhu-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8671"/>
            <a:ext cx="2769885" cy="477903"/>
          </a:xfrm>
          <a:prstGeom prst="rect">
            <a:avLst/>
          </a:prstGeom>
        </p:spPr>
      </p:pic>
      <p:sp>
        <p:nvSpPr>
          <p:cNvPr id="75" name="Right Arrow 74"/>
          <p:cNvSpPr/>
          <p:nvPr/>
        </p:nvSpPr>
        <p:spPr>
          <a:xfrm>
            <a:off x="1311442" y="4263375"/>
            <a:ext cx="2839453" cy="21572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ocument 75"/>
          <p:cNvSpPr/>
          <p:nvPr/>
        </p:nvSpPr>
        <p:spPr>
          <a:xfrm>
            <a:off x="519784" y="4146717"/>
            <a:ext cx="444390" cy="58477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err="1"/>
              <a:t>ũ</a:t>
            </a:r>
            <a:endParaRPr lang="en-US" sz="3200" dirty="0"/>
          </a:p>
        </p:txBody>
      </p:sp>
      <p:sp>
        <p:nvSpPr>
          <p:cNvPr id="17" name="TextBox 16"/>
          <p:cNvSpPr txBox="1"/>
          <p:nvPr/>
        </p:nvSpPr>
        <p:spPr>
          <a:xfrm>
            <a:off x="-461414" y="3601332"/>
            <a:ext cx="3018640" cy="461665"/>
          </a:xfrm>
          <a:prstGeom prst="rect">
            <a:avLst/>
          </a:prstGeom>
          <a:noFill/>
        </p:spPr>
        <p:txBody>
          <a:bodyPr wrap="square" rtlCol="0">
            <a:spAutoFit/>
          </a:bodyPr>
          <a:lstStyle/>
          <a:p>
            <a:pPr algn="ctr"/>
            <a:r>
              <a:rPr lang="en-US" altLang="zh-CN" sz="2400" dirty="0"/>
              <a:t>Corpus of </a:t>
            </a:r>
            <a:r>
              <a:rPr lang="en-US" altLang="zh-CN" sz="2400" dirty="0" smtClean="0"/>
              <a:t>tags</a:t>
            </a:r>
            <a:endParaRPr lang="en-US" sz="2400" dirty="0"/>
          </a:p>
        </p:txBody>
      </p:sp>
      <p:grpSp>
        <p:nvGrpSpPr>
          <p:cNvPr id="19" name="Group 18"/>
          <p:cNvGrpSpPr/>
          <p:nvPr/>
        </p:nvGrpSpPr>
        <p:grpSpPr>
          <a:xfrm>
            <a:off x="5794005" y="1483386"/>
            <a:ext cx="3018640" cy="777116"/>
            <a:chOff x="5794005" y="1202034"/>
            <a:chExt cx="3018640" cy="777116"/>
          </a:xfrm>
        </p:grpSpPr>
        <p:sp>
          <p:nvSpPr>
            <p:cNvPr id="20" name="TextBox 19"/>
            <p:cNvSpPr txBox="1"/>
            <p:nvPr/>
          </p:nvSpPr>
          <p:spPr>
            <a:xfrm>
              <a:off x="5794005" y="1202034"/>
              <a:ext cx="3018640" cy="400110"/>
            </a:xfrm>
            <a:prstGeom prst="rect">
              <a:avLst/>
            </a:prstGeom>
            <a:solidFill>
              <a:schemeClr val="lt1">
                <a:alpha val="37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2000" dirty="0" smtClean="0">
                  <a:solidFill>
                    <a:schemeClr val="tx1"/>
                  </a:solidFill>
                </a:rPr>
                <a:t>Wang and Eisner (2016)</a:t>
              </a:r>
              <a:endParaRPr lang="en-US" sz="2000" dirty="0">
                <a:solidFill>
                  <a:schemeClr val="tx1"/>
                </a:solidFill>
              </a:endParaRPr>
            </a:p>
          </p:txBody>
        </p:sp>
        <p:sp>
          <p:nvSpPr>
            <p:cNvPr id="21" name="Right Arrow 20"/>
            <p:cNvSpPr/>
            <p:nvPr/>
          </p:nvSpPr>
          <p:spPr>
            <a:xfrm rot="6845428">
              <a:off x="6995299" y="1753245"/>
              <a:ext cx="304522" cy="14728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3" name="TextBox 22"/>
              <p:cNvSpPr txBox="1"/>
              <p:nvPr/>
            </p:nvSpPr>
            <p:spPr>
              <a:xfrm>
                <a:off x="4162521" y="2920218"/>
                <a:ext cx="2759268" cy="954107"/>
              </a:xfrm>
              <a:prstGeom prst="rect">
                <a:avLst/>
              </a:prstGeom>
              <a:noFill/>
            </p:spPr>
            <p:txBody>
              <a:bodyPr wrap="square" rtlCol="0">
                <a:spAutoFit/>
              </a:bodyPr>
              <a:lstStyle/>
              <a:p>
                <a:r>
                  <a:rPr lang="en-US" altLang="zh-CN" dirty="0" smtClean="0">
                    <a:solidFill>
                      <a:srgbClr val="FFFF00"/>
                    </a:solidFill>
                  </a:rPr>
                  <a:t>p</a:t>
                </a:r>
                <a14:m>
                  <m:oMath xmlns:m="http://schemas.openxmlformats.org/officeDocument/2006/math">
                    <m:r>
                      <a:rPr lang="en-US" altLang="zh-CN" i="1" baseline="-25000" smtClean="0">
                        <a:solidFill>
                          <a:srgbClr val="FFFF00"/>
                        </a:solidFill>
                        <a:latin typeface="Cambria Math" charset="0"/>
                        <a:ea typeface="Cambria Math" charset="0"/>
                        <a:cs typeface="Cambria Math" charset="0"/>
                      </a:rPr>
                      <m:t>𝜃</m:t>
                    </m:r>
                  </m:oMath>
                </a14:m>
                <a:r>
                  <a:rPr lang="en-US" altLang="zh-CN" dirty="0" smtClean="0">
                    <a:solidFill>
                      <a:srgbClr val="FFFF00"/>
                    </a:solidFill>
                  </a:rPr>
                  <a:t>(</a:t>
                </a:r>
                <a:r>
                  <a:rPr lang="en-US" altLang="zh-CN" dirty="0">
                    <a:solidFill>
                      <a:srgbClr val="FFFF00"/>
                    </a:solidFill>
                  </a:rPr>
                  <a:t>ũ</a:t>
                </a:r>
                <a:r>
                  <a:rPr lang="en-US" altLang="zh-CN" dirty="0" smtClean="0">
                    <a:solidFill>
                      <a:srgbClr val="FFFF00"/>
                    </a:solidFill>
                  </a:rPr>
                  <a:t>)</a:t>
                </a:r>
                <a:r>
                  <a:rPr lang="en-US" altLang="zh-CN" dirty="0" smtClean="0"/>
                  <a:t>:= Syntactic typology</a:t>
                </a:r>
              </a:p>
              <a:p>
                <a:r>
                  <a:rPr lang="en-US" altLang="zh-CN" dirty="0" smtClean="0">
                    <a:solidFill>
                      <a:srgbClr val="FFFF00"/>
                    </a:solidFill>
                  </a:rPr>
                  <a:t>p</a:t>
                </a:r>
                <a14:m>
                  <m:oMath xmlns:m="http://schemas.openxmlformats.org/officeDocument/2006/math">
                    <m:r>
                      <a:rPr lang="en-US" altLang="zh-CN" i="1" baseline="-25000">
                        <a:solidFill>
                          <a:srgbClr val="FFFF00"/>
                        </a:solidFill>
                        <a:latin typeface="Cambria Math" charset="0"/>
                        <a:ea typeface="Cambria Math" charset="0"/>
                        <a:cs typeface="Cambria Math" charset="0"/>
                      </a:rPr>
                      <m:t>𝜃</m:t>
                    </m:r>
                  </m:oMath>
                </a14:m>
                <a:r>
                  <a:rPr lang="en-US" altLang="zh-CN" dirty="0" smtClean="0"/>
                  <a:t>     := A learned function</a:t>
                </a:r>
              </a:p>
              <a:p>
                <a:r>
                  <a:rPr lang="en-US" dirty="0"/>
                  <a:t> </a:t>
                </a:r>
                <a:r>
                  <a:rPr lang="en-US" dirty="0" smtClean="0"/>
                  <a:t>parameterized by </a:t>
                </a:r>
                <a14:m>
                  <m:oMath xmlns:m="http://schemas.openxmlformats.org/officeDocument/2006/math">
                    <m:r>
                      <a:rPr lang="en-US" altLang="zh-CN" i="1">
                        <a:latin typeface="Cambria Math" charset="0"/>
                        <a:ea typeface="Cambria Math" charset="0"/>
                        <a:cs typeface="Cambria Math" charset="0"/>
                      </a:rPr>
                      <m:t>𝜃</m:t>
                    </m:r>
                  </m:oMath>
                </a14:m>
                <a:endParaRPr lang="en-US" dirty="0" smtClean="0"/>
              </a:p>
            </p:txBody>
          </p:sp>
        </mc:Choice>
        <mc:Fallback xmlns="">
          <p:sp>
            <p:nvSpPr>
              <p:cNvPr id="23" name="TextBox 22"/>
              <p:cNvSpPr txBox="1">
                <a:spLocks noRot="1" noChangeAspect="1" noMove="1" noResize="1" noEditPoints="1" noAdjustHandles="1" noChangeArrowheads="1" noChangeShapeType="1" noTextEdit="1"/>
              </p:cNvSpPr>
              <p:nvPr/>
            </p:nvSpPr>
            <p:spPr>
              <a:xfrm>
                <a:off x="4162521" y="2920218"/>
                <a:ext cx="2759268" cy="954107"/>
              </a:xfrm>
              <a:prstGeom prst="rect">
                <a:avLst/>
              </a:prstGeom>
              <a:blipFill rotWithShape="0">
                <a:blip r:embed="rId4"/>
                <a:stretch>
                  <a:fillRect l="-1991" t="-3185" b="-5732"/>
                </a:stretch>
              </a:blipFill>
            </p:spPr>
            <p:txBody>
              <a:bodyPr/>
              <a:lstStyle/>
              <a:p>
                <a:r>
                  <a:rPr lang="en-US">
                    <a:noFill/>
                  </a:rPr>
                  <a:t> </a:t>
                </a:r>
              </a:p>
            </p:txBody>
          </p:sp>
        </mc:Fallback>
      </mc:AlternateContent>
      <p:grpSp>
        <p:nvGrpSpPr>
          <p:cNvPr id="3" name="Group 2"/>
          <p:cNvGrpSpPr/>
          <p:nvPr/>
        </p:nvGrpSpPr>
        <p:grpSpPr>
          <a:xfrm>
            <a:off x="4303823" y="3897375"/>
            <a:ext cx="1576181" cy="838354"/>
            <a:chOff x="4303823" y="3897375"/>
            <a:chExt cx="1576181" cy="838354"/>
          </a:xfrm>
        </p:grpSpPr>
        <p:grpSp>
          <p:nvGrpSpPr>
            <p:cNvPr id="48" name="Group 47"/>
            <p:cNvGrpSpPr/>
            <p:nvPr/>
          </p:nvGrpSpPr>
          <p:grpSpPr>
            <a:xfrm>
              <a:off x="4303823" y="3968497"/>
              <a:ext cx="1576181" cy="767232"/>
              <a:chOff x="7050088" y="2226784"/>
              <a:chExt cx="1576181" cy="767232"/>
            </a:xfrm>
          </p:grpSpPr>
          <p:grpSp>
            <p:nvGrpSpPr>
              <p:cNvPr id="50" name="Group 49"/>
              <p:cNvGrpSpPr>
                <a:grpSpLocks/>
              </p:cNvGrpSpPr>
              <p:nvPr/>
            </p:nvGrpSpPr>
            <p:grpSpPr bwMode="auto">
              <a:xfrm>
                <a:off x="7050088" y="2226784"/>
                <a:ext cx="1558925" cy="767232"/>
                <a:chOff x="712" y="2706"/>
                <a:chExt cx="982" cy="469"/>
              </a:xfrm>
            </p:grpSpPr>
            <p:sp>
              <p:nvSpPr>
                <p:cNvPr id="52" name="Text Box 7"/>
                <p:cNvSpPr txBox="1">
                  <a:spLocks noChangeArrowheads="1"/>
                </p:cNvSpPr>
                <p:nvPr/>
              </p:nvSpPr>
              <p:spPr bwMode="auto">
                <a:xfrm>
                  <a:off x="712" y="2708"/>
                  <a:ext cx="716" cy="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dirty="0">
                      <a:latin typeface="Times New Roman" charset="0"/>
                    </a:rPr>
                    <a:t>S →</a:t>
                  </a:r>
                  <a:r>
                    <a:rPr lang="en-US" sz="1000" dirty="0">
                      <a:latin typeface="Times New Roman" charset="0"/>
                    </a:rPr>
                    <a:t> </a:t>
                  </a:r>
                  <a:r>
                    <a:rPr lang="en-US" sz="1400" dirty="0">
                      <a:latin typeface="Times New Roman" charset="0"/>
                    </a:rPr>
                    <a:t>NP VP</a:t>
                  </a:r>
                </a:p>
                <a:p>
                  <a:pPr eaLnBrk="1" hangingPunct="1"/>
                  <a:r>
                    <a:rPr lang="en-US" sz="1400" dirty="0">
                      <a:latin typeface="Times New Roman" charset="0"/>
                    </a:rPr>
                    <a:t>VP → VP PP</a:t>
                  </a:r>
                </a:p>
                <a:p>
                  <a:pPr eaLnBrk="1" hangingPunct="1"/>
                  <a:r>
                    <a:rPr lang="mr-IN" altLang="zh-CN" sz="1400" dirty="0">
                      <a:latin typeface="Times New Roman" charset="0"/>
                    </a:rPr>
                    <a:t>…</a:t>
                  </a:r>
                  <a:endParaRPr lang="en-US" sz="1400" dirty="0">
                    <a:latin typeface="Times New Roman" charset="0"/>
                  </a:endParaRPr>
                </a:p>
              </p:txBody>
            </p:sp>
            <p:sp>
              <p:nvSpPr>
                <p:cNvPr id="53" name="Text Box 8"/>
                <p:cNvSpPr txBox="1">
                  <a:spLocks noChangeArrowheads="1"/>
                </p:cNvSpPr>
                <p:nvPr/>
              </p:nvSpPr>
              <p:spPr bwMode="auto">
                <a:xfrm>
                  <a:off x="1438" y="2706"/>
                  <a:ext cx="256"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dirty="0" smtClean="0">
                      <a:solidFill>
                        <a:srgbClr val="FF0000"/>
                      </a:solidFill>
                      <a:latin typeface="Times New Roman" charset="0"/>
                    </a:rPr>
                    <a:t>0.9</a:t>
                  </a:r>
                  <a:endParaRPr lang="en-US" sz="1400" dirty="0">
                    <a:solidFill>
                      <a:srgbClr val="FF0000"/>
                    </a:solidFill>
                    <a:latin typeface="Times New Roman" charset="0"/>
                  </a:endParaRPr>
                </a:p>
                <a:p>
                  <a:pPr eaLnBrk="1" hangingPunct="1"/>
                  <a:r>
                    <a:rPr lang="en-US" sz="1400" dirty="0" smtClean="0">
                      <a:solidFill>
                        <a:srgbClr val="FF0000"/>
                      </a:solidFill>
                      <a:latin typeface="Times New Roman" charset="0"/>
                    </a:rPr>
                    <a:t>0.2</a:t>
                  </a:r>
                  <a:endParaRPr lang="en-US" sz="1400" dirty="0">
                    <a:solidFill>
                      <a:srgbClr val="FF0000"/>
                    </a:solidFill>
                    <a:latin typeface="Times New Roman" charset="0"/>
                  </a:endParaRPr>
                </a:p>
              </p:txBody>
            </p:sp>
          </p:grpSp>
          <p:sp>
            <p:nvSpPr>
              <p:cNvPr id="51" name="Rectangle 50"/>
              <p:cNvSpPr/>
              <p:nvPr/>
            </p:nvSpPr>
            <p:spPr>
              <a:xfrm>
                <a:off x="7050088" y="2226784"/>
                <a:ext cx="1576181" cy="73654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4" name="TextBox 23"/>
                <p:cNvSpPr txBox="1"/>
                <p:nvPr/>
              </p:nvSpPr>
              <p:spPr>
                <a:xfrm>
                  <a:off x="4356848" y="3897375"/>
                  <a:ext cx="1116107"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4400" b="0" i="1" smtClean="0">
                                <a:latin typeface="Cambria Math" charset="0"/>
                              </a:rPr>
                            </m:ctrlPr>
                          </m:sSubPr>
                          <m:e>
                            <m:r>
                              <a:rPr lang="en-US" altLang="zh-CN" sz="4400" b="0" i="1" smtClean="0">
                                <a:latin typeface="Cambria Math" charset="0"/>
                              </a:rPr>
                              <m:t>𝑝</m:t>
                            </m:r>
                          </m:e>
                          <m:sub>
                            <m:r>
                              <a:rPr lang="en-US" altLang="zh-CN" sz="4400" b="0" i="1" smtClean="0">
                                <a:latin typeface="Cambria Math" charset="0"/>
                                <a:ea typeface="Cambria Math" charset="0"/>
                                <a:cs typeface="Cambria Math" charset="0"/>
                              </a:rPr>
                              <m:t>𝜃</m:t>
                            </m:r>
                          </m:sub>
                        </m:sSub>
                        <m:r>
                          <a:rPr lang="en-US" altLang="zh-CN" sz="4400" b="0" i="1" smtClean="0">
                            <a:latin typeface="Cambria Math" charset="0"/>
                          </a:rPr>
                          <m:t>(</m:t>
                        </m:r>
                        <m:r>
                          <m:rPr>
                            <m:nor/>
                          </m:rPr>
                          <a:rPr lang="en-US" sz="4400" dirty="0"/>
                          <m:t>ũ</m:t>
                        </m:r>
                        <m:r>
                          <a:rPr lang="en-US" altLang="zh-CN" sz="4400" b="0" i="1" smtClean="0">
                            <a:latin typeface="Cambria Math" charset="0"/>
                          </a:rPr>
                          <m:t>)</m:t>
                        </m:r>
                      </m:oMath>
                    </m:oMathPara>
                  </a14:m>
                  <a:endParaRPr lang="en-US" altLang="zh-CN" sz="4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356848" y="3897375"/>
                  <a:ext cx="1116107" cy="769441"/>
                </a:xfrm>
                <a:prstGeom prst="rect">
                  <a:avLst/>
                </a:prstGeom>
                <a:blipFill rotWithShape="0">
                  <a:blip r:embed="rId5"/>
                  <a:stretch>
                    <a:fillRect r="-24590"/>
                  </a:stretch>
                </a:blipFill>
              </p:spPr>
              <p:txBody>
                <a:bodyPr/>
                <a:lstStyle/>
                <a:p>
                  <a:r>
                    <a:rPr lang="en-US">
                      <a:noFill/>
                    </a:rPr>
                    <a:t> </a:t>
                  </a:r>
                </a:p>
              </p:txBody>
            </p:sp>
          </mc:Fallback>
        </mc:AlternateContent>
      </p:grpSp>
      <p:grpSp>
        <p:nvGrpSpPr>
          <p:cNvPr id="8" name="Group 7"/>
          <p:cNvGrpSpPr/>
          <p:nvPr/>
        </p:nvGrpSpPr>
        <p:grpSpPr>
          <a:xfrm>
            <a:off x="4303823" y="3943839"/>
            <a:ext cx="1940068" cy="1545774"/>
            <a:chOff x="4303823" y="3943839"/>
            <a:chExt cx="1940068" cy="1545774"/>
          </a:xfrm>
        </p:grpSpPr>
        <p:pic>
          <p:nvPicPr>
            <p:cNvPr id="25" name="Picture 24"/>
            <p:cNvPicPr>
              <a:picLocks noChangeAspect="1"/>
            </p:cNvPicPr>
            <p:nvPr/>
          </p:nvPicPr>
          <p:blipFill>
            <a:blip r:embed="rId6"/>
            <a:stretch>
              <a:fillRect/>
            </a:stretch>
          </p:blipFill>
          <p:spPr>
            <a:xfrm>
              <a:off x="4303823" y="3958939"/>
              <a:ext cx="1940068" cy="1064517"/>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3551" y="3943839"/>
              <a:ext cx="1499197" cy="1545774"/>
            </a:xfrm>
            <a:prstGeom prst="rect">
              <a:avLst/>
            </a:prstGeom>
          </p:spPr>
        </p:pic>
      </p:grpSp>
    </p:spTree>
    <p:extLst>
      <p:ext uri="{BB962C8B-B14F-4D97-AF65-F5344CB8AC3E}">
        <p14:creationId xmlns:p14="http://schemas.microsoft.com/office/powerpoint/2010/main" val="124902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Architecture</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45</a:t>
            </a:fld>
            <a:endParaRPr lang="en-US"/>
          </a:p>
        </p:txBody>
      </p:sp>
      <p:grpSp>
        <p:nvGrpSpPr>
          <p:cNvPr id="215" name="Group 214"/>
          <p:cNvGrpSpPr/>
          <p:nvPr/>
        </p:nvGrpSpPr>
        <p:grpSpPr>
          <a:xfrm>
            <a:off x="246522" y="1379062"/>
            <a:ext cx="3018640" cy="1465802"/>
            <a:chOff x="-467283" y="3170155"/>
            <a:chExt cx="3018640" cy="1465802"/>
          </a:xfrm>
        </p:grpSpPr>
        <p:sp>
          <p:nvSpPr>
            <p:cNvPr id="102" name="Document 101"/>
            <p:cNvSpPr/>
            <p:nvPr/>
          </p:nvSpPr>
          <p:spPr>
            <a:xfrm>
              <a:off x="187569" y="3742473"/>
              <a:ext cx="1506308" cy="89348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en-US" altLang="zh-CN" sz="1200" dirty="0" smtClean="0"/>
                <a:t>PRON </a:t>
              </a:r>
              <a:r>
                <a:rPr lang="en-US" sz="1200" dirty="0" smtClean="0"/>
                <a:t>AUX </a:t>
              </a:r>
              <a:r>
                <a:rPr lang="mr-IN" sz="1200" dirty="0" smtClean="0"/>
                <a:t>…</a:t>
              </a:r>
              <a:endParaRPr lang="en-US" sz="1200" dirty="0"/>
            </a:p>
            <a:p>
              <a:pPr marL="171450" indent="-171450">
                <a:buFont typeface="Arial" charset="0"/>
                <a:buChar char="•"/>
              </a:pPr>
              <a:r>
                <a:rPr lang="en-US" sz="1200" dirty="0" smtClean="0"/>
                <a:t>VERB PROPN </a:t>
              </a:r>
              <a:r>
                <a:rPr lang="mr-IN" sz="1200" dirty="0" smtClean="0"/>
                <a:t>…</a:t>
              </a:r>
              <a:r>
                <a:rPr lang="en-US" sz="1200" dirty="0" smtClean="0"/>
                <a:t> </a:t>
              </a:r>
              <a:r>
                <a:rPr lang="mr-IN" sz="1200" dirty="0" smtClean="0"/>
                <a:t>…</a:t>
              </a:r>
              <a:endParaRPr lang="en-US" sz="1200" dirty="0"/>
            </a:p>
          </p:txBody>
        </p:sp>
        <p:sp>
          <p:nvSpPr>
            <p:cNvPr id="103" name="TextBox 102"/>
            <p:cNvSpPr txBox="1"/>
            <p:nvPr/>
          </p:nvSpPr>
          <p:spPr>
            <a:xfrm>
              <a:off x="-467283" y="3170155"/>
              <a:ext cx="3018640" cy="461665"/>
            </a:xfrm>
            <a:prstGeom prst="rect">
              <a:avLst/>
            </a:prstGeom>
            <a:noFill/>
          </p:spPr>
          <p:txBody>
            <a:bodyPr wrap="square" rtlCol="0">
              <a:spAutoFit/>
            </a:bodyPr>
            <a:lstStyle/>
            <a:p>
              <a:pPr algn="ctr"/>
              <a:r>
                <a:rPr lang="en-US" altLang="zh-CN" sz="2400" dirty="0"/>
                <a:t>Corpus of </a:t>
              </a:r>
              <a:r>
                <a:rPr lang="en-US" altLang="zh-CN" sz="2400" dirty="0" smtClean="0"/>
                <a:t>tags (</a:t>
              </a:r>
              <a:r>
                <a:rPr lang="en-US" sz="2400" dirty="0" err="1" smtClean="0"/>
                <a:t>ũ</a:t>
              </a:r>
              <a:r>
                <a:rPr lang="en-US" altLang="zh-CN" sz="2400" dirty="0" smtClean="0"/>
                <a:t>)</a:t>
              </a:r>
              <a:endParaRPr lang="en-US" sz="2400" dirty="0"/>
            </a:p>
          </p:txBody>
        </p:sp>
      </p:grpSp>
      <p:grpSp>
        <p:nvGrpSpPr>
          <p:cNvPr id="228" name="Group 227"/>
          <p:cNvGrpSpPr/>
          <p:nvPr/>
        </p:nvGrpSpPr>
        <p:grpSpPr>
          <a:xfrm flipV="1">
            <a:off x="1171133" y="2412195"/>
            <a:ext cx="5874740" cy="3758132"/>
            <a:chOff x="975249" y="2018275"/>
            <a:chExt cx="5874740" cy="3807709"/>
          </a:xfrm>
        </p:grpSpPr>
        <p:cxnSp>
          <p:nvCxnSpPr>
            <p:cNvPr id="140" name="Straight Arrow Connector 139"/>
            <p:cNvCxnSpPr>
              <a:stCxn id="164" idx="0"/>
              <a:endCxn id="172" idx="4"/>
            </p:cNvCxnSpPr>
            <p:nvPr/>
          </p:nvCxnSpPr>
          <p:spPr>
            <a:xfrm rot="16200000">
              <a:off x="2912533" y="5366655"/>
              <a:ext cx="775912" cy="142744"/>
            </a:xfrm>
            <a:prstGeom prst="straightConnector1">
              <a:avLst/>
            </a:prstGeom>
            <a:ln w="127"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a:stCxn id="164" idx="0"/>
              <a:endCxn id="173" idx="4"/>
            </p:cNvCxnSpPr>
            <p:nvPr/>
          </p:nvCxnSpPr>
          <p:spPr>
            <a:xfrm rot="16200000">
              <a:off x="3186487" y="5092701"/>
              <a:ext cx="775912" cy="690653"/>
            </a:xfrm>
            <a:prstGeom prst="straightConnector1">
              <a:avLst/>
            </a:prstGeom>
            <a:ln w="127"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a:stCxn id="164" idx="0"/>
            </p:cNvCxnSpPr>
            <p:nvPr/>
          </p:nvCxnSpPr>
          <p:spPr>
            <a:xfrm rot="16200000">
              <a:off x="3456023" y="4823165"/>
              <a:ext cx="775912" cy="1229724"/>
            </a:xfrm>
            <a:prstGeom prst="straightConnector1">
              <a:avLst/>
            </a:prstGeom>
            <a:ln w="127"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a:stCxn id="164" idx="0"/>
              <a:endCxn id="176" idx="4"/>
            </p:cNvCxnSpPr>
            <p:nvPr/>
          </p:nvCxnSpPr>
          <p:spPr>
            <a:xfrm rot="16200000">
              <a:off x="3714816" y="4564372"/>
              <a:ext cx="775912" cy="1747310"/>
            </a:xfrm>
            <a:prstGeom prst="straightConnector1">
              <a:avLst/>
            </a:prstGeom>
            <a:ln w="127"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a:stCxn id="164" idx="0"/>
              <a:endCxn id="177" idx="4"/>
            </p:cNvCxnSpPr>
            <p:nvPr/>
          </p:nvCxnSpPr>
          <p:spPr>
            <a:xfrm rot="16200000">
              <a:off x="3964611" y="4314577"/>
              <a:ext cx="775912" cy="2246901"/>
            </a:xfrm>
            <a:prstGeom prst="straightConnector1">
              <a:avLst/>
            </a:prstGeom>
            <a:ln w="127"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a:stCxn id="165" idx="0"/>
              <a:endCxn id="172" idx="4"/>
            </p:cNvCxnSpPr>
            <p:nvPr/>
          </p:nvCxnSpPr>
          <p:spPr>
            <a:xfrm rot="16200000" flipV="1">
              <a:off x="3173508" y="5248424"/>
              <a:ext cx="775912" cy="379206"/>
            </a:xfrm>
            <a:prstGeom prst="straightConnector1">
              <a:avLst/>
            </a:prstGeom>
            <a:ln w="127"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a:stCxn id="165" idx="0"/>
              <a:endCxn id="173" idx="4"/>
            </p:cNvCxnSpPr>
            <p:nvPr/>
          </p:nvCxnSpPr>
          <p:spPr>
            <a:xfrm rot="16200000">
              <a:off x="3447463" y="5353676"/>
              <a:ext cx="775912" cy="168702"/>
            </a:xfrm>
            <a:prstGeom prst="straightConnector1">
              <a:avLst/>
            </a:prstGeom>
            <a:ln w="127"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a:stCxn id="165" idx="0"/>
            </p:cNvCxnSpPr>
            <p:nvPr/>
          </p:nvCxnSpPr>
          <p:spPr>
            <a:xfrm rot="16200000">
              <a:off x="3716998" y="5084141"/>
              <a:ext cx="775912" cy="707773"/>
            </a:xfrm>
            <a:prstGeom prst="straightConnector1">
              <a:avLst/>
            </a:prstGeom>
            <a:ln w="127"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a:stCxn id="165" idx="0"/>
              <a:endCxn id="176" idx="4"/>
            </p:cNvCxnSpPr>
            <p:nvPr/>
          </p:nvCxnSpPr>
          <p:spPr>
            <a:xfrm rot="16200000">
              <a:off x="3975791" y="4825348"/>
              <a:ext cx="775912" cy="1225359"/>
            </a:xfrm>
            <a:prstGeom prst="straightConnector1">
              <a:avLst/>
            </a:prstGeom>
            <a:ln w="127"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a:stCxn id="165" idx="0"/>
              <a:endCxn id="177" idx="4"/>
            </p:cNvCxnSpPr>
            <p:nvPr/>
          </p:nvCxnSpPr>
          <p:spPr>
            <a:xfrm rot="16200000">
              <a:off x="4225586" y="4575553"/>
              <a:ext cx="775912" cy="1724950"/>
            </a:xfrm>
            <a:prstGeom prst="straightConnector1">
              <a:avLst/>
            </a:prstGeom>
            <a:ln w="127"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a:stCxn id="169" idx="0"/>
              <a:endCxn id="172" idx="4"/>
            </p:cNvCxnSpPr>
            <p:nvPr/>
          </p:nvCxnSpPr>
          <p:spPr>
            <a:xfrm rot="16200000" flipV="1">
              <a:off x="3832755" y="4589177"/>
              <a:ext cx="775912" cy="1697702"/>
            </a:xfrm>
            <a:prstGeom prst="straightConnector1">
              <a:avLst/>
            </a:prstGeom>
            <a:ln w="127"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stCxn id="169" idx="0"/>
              <a:endCxn id="173" idx="4"/>
            </p:cNvCxnSpPr>
            <p:nvPr/>
          </p:nvCxnSpPr>
          <p:spPr>
            <a:xfrm rot="16200000" flipV="1">
              <a:off x="4106709" y="4863131"/>
              <a:ext cx="775912" cy="1149792"/>
            </a:xfrm>
            <a:prstGeom prst="straightConnector1">
              <a:avLst/>
            </a:prstGeom>
            <a:ln w="127"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a:stCxn id="169" idx="0"/>
            </p:cNvCxnSpPr>
            <p:nvPr/>
          </p:nvCxnSpPr>
          <p:spPr>
            <a:xfrm rot="16200000" flipV="1">
              <a:off x="4376245" y="5132667"/>
              <a:ext cx="775912" cy="610722"/>
            </a:xfrm>
            <a:prstGeom prst="straightConnector1">
              <a:avLst/>
            </a:prstGeom>
            <a:ln w="127"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169" idx="0"/>
              <a:endCxn id="176" idx="4"/>
            </p:cNvCxnSpPr>
            <p:nvPr/>
          </p:nvCxnSpPr>
          <p:spPr>
            <a:xfrm rot="16200000" flipV="1">
              <a:off x="4635037" y="5391460"/>
              <a:ext cx="775912" cy="93134"/>
            </a:xfrm>
            <a:prstGeom prst="straightConnector1">
              <a:avLst/>
            </a:prstGeom>
            <a:ln w="127"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169" idx="0"/>
              <a:endCxn id="177" idx="4"/>
            </p:cNvCxnSpPr>
            <p:nvPr/>
          </p:nvCxnSpPr>
          <p:spPr>
            <a:xfrm rot="16200000">
              <a:off x="4884833" y="5234800"/>
              <a:ext cx="775912" cy="406454"/>
            </a:xfrm>
            <a:prstGeom prst="straightConnector1">
              <a:avLst/>
            </a:prstGeom>
            <a:ln w="127"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168" idx="0"/>
              <a:endCxn id="172" idx="4"/>
            </p:cNvCxnSpPr>
            <p:nvPr/>
          </p:nvCxnSpPr>
          <p:spPr>
            <a:xfrm rot="16200000" flipV="1">
              <a:off x="4113197" y="4308735"/>
              <a:ext cx="775912" cy="2258585"/>
            </a:xfrm>
            <a:prstGeom prst="straightConnector1">
              <a:avLst/>
            </a:prstGeom>
            <a:ln w="127"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a:stCxn id="168" idx="0"/>
              <a:endCxn id="173" idx="4"/>
            </p:cNvCxnSpPr>
            <p:nvPr/>
          </p:nvCxnSpPr>
          <p:spPr>
            <a:xfrm rot="16200000" flipV="1">
              <a:off x="4387151" y="4582690"/>
              <a:ext cx="775912" cy="1710676"/>
            </a:xfrm>
            <a:prstGeom prst="straightConnector1">
              <a:avLst/>
            </a:prstGeom>
            <a:ln w="127"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a:stCxn id="168" idx="0"/>
            </p:cNvCxnSpPr>
            <p:nvPr/>
          </p:nvCxnSpPr>
          <p:spPr>
            <a:xfrm rot="16200000" flipV="1">
              <a:off x="4656687" y="4852225"/>
              <a:ext cx="775912" cy="1171605"/>
            </a:xfrm>
            <a:prstGeom prst="straightConnector1">
              <a:avLst/>
            </a:prstGeom>
            <a:ln w="127"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a:stCxn id="168" idx="0"/>
              <a:endCxn id="176" idx="4"/>
            </p:cNvCxnSpPr>
            <p:nvPr/>
          </p:nvCxnSpPr>
          <p:spPr>
            <a:xfrm rot="16200000" flipV="1">
              <a:off x="4915479" y="5111018"/>
              <a:ext cx="775912" cy="654018"/>
            </a:xfrm>
            <a:prstGeom prst="straightConnector1">
              <a:avLst/>
            </a:prstGeom>
            <a:ln w="127"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a:stCxn id="168" idx="0"/>
              <a:endCxn id="177" idx="4"/>
            </p:cNvCxnSpPr>
            <p:nvPr/>
          </p:nvCxnSpPr>
          <p:spPr>
            <a:xfrm rot="16200000" flipV="1">
              <a:off x="5165276" y="5360814"/>
              <a:ext cx="775912" cy="154427"/>
            </a:xfrm>
            <a:prstGeom prst="straightConnector1">
              <a:avLst/>
            </a:prstGeom>
            <a:ln w="127"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160" name="Group 159"/>
            <p:cNvGrpSpPr/>
            <p:nvPr/>
          </p:nvGrpSpPr>
          <p:grpSpPr>
            <a:xfrm>
              <a:off x="3229113" y="4769928"/>
              <a:ext cx="2389653" cy="280144"/>
              <a:chOff x="2902949" y="3996556"/>
              <a:chExt cx="4176252" cy="464950"/>
            </a:xfrm>
            <a:solidFill>
              <a:schemeClr val="tx1"/>
            </a:solidFill>
            <a:effectLst/>
          </p:grpSpPr>
          <p:sp>
            <p:nvSpPr>
              <p:cNvPr id="209" name="Oval 208"/>
              <p:cNvSpPr/>
              <p:nvPr/>
            </p:nvSpPr>
            <p:spPr>
              <a:xfrm>
                <a:off x="2902949" y="3996557"/>
                <a:ext cx="498944" cy="464949"/>
              </a:xfrm>
              <a:prstGeom prst="ellips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3860497" y="3996557"/>
                <a:ext cx="498944" cy="464949"/>
              </a:xfrm>
              <a:prstGeom prst="ellips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5707154" y="3996557"/>
                <a:ext cx="498944" cy="464949"/>
              </a:xfrm>
              <a:prstGeom prst="ellips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6580257" y="3996557"/>
                <a:ext cx="498944" cy="464949"/>
              </a:xfrm>
              <a:prstGeom prst="ellips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4802596" y="3996556"/>
                <a:ext cx="498944" cy="464949"/>
              </a:xfrm>
              <a:prstGeom prst="ellips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1" name="Oval 160"/>
            <p:cNvSpPr/>
            <p:nvPr/>
          </p:nvSpPr>
          <p:spPr>
            <a:xfrm>
              <a:off x="3086369" y="2970299"/>
              <a:ext cx="285497" cy="28014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3608318" y="2970299"/>
              <a:ext cx="285497" cy="28014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5487697" y="2970299"/>
              <a:ext cx="285497" cy="28014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4926814" y="2970299"/>
              <a:ext cx="285497" cy="28014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5" name="Straight Arrow Connector 164"/>
            <p:cNvCxnSpPr/>
            <p:nvPr/>
          </p:nvCxnSpPr>
          <p:spPr>
            <a:xfrm rot="16200000" flipV="1">
              <a:off x="2902126" y="3577436"/>
              <a:ext cx="799844" cy="145860"/>
            </a:xfrm>
            <a:prstGeom prst="straightConnector1">
              <a:avLst/>
            </a:prstGeom>
            <a:ln w="3175"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p:nvPr/>
          </p:nvCxnSpPr>
          <p:spPr>
            <a:xfrm rot="16200000" flipV="1">
              <a:off x="3176080" y="3303481"/>
              <a:ext cx="799844" cy="693769"/>
            </a:xfrm>
            <a:prstGeom prst="straightConnector1">
              <a:avLst/>
            </a:prstGeom>
            <a:ln w="3175"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rot="16200000" flipV="1">
              <a:off x="3445615" y="3033945"/>
              <a:ext cx="799844" cy="1232838"/>
            </a:xfrm>
            <a:prstGeom prst="straightConnector1">
              <a:avLst/>
            </a:prstGeom>
            <a:ln w="3175"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68" name="Straight Arrow Connector 167"/>
            <p:cNvCxnSpPr/>
            <p:nvPr/>
          </p:nvCxnSpPr>
          <p:spPr>
            <a:xfrm rot="16200000" flipV="1">
              <a:off x="3704409" y="2775152"/>
              <a:ext cx="799844" cy="1750427"/>
            </a:xfrm>
            <a:prstGeom prst="straightConnector1">
              <a:avLst/>
            </a:prstGeom>
            <a:ln w="3175"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69" name="Straight Arrow Connector 168"/>
            <p:cNvCxnSpPr/>
            <p:nvPr/>
          </p:nvCxnSpPr>
          <p:spPr>
            <a:xfrm rot="16200000" flipV="1">
              <a:off x="3954204" y="2525357"/>
              <a:ext cx="799844" cy="2250017"/>
            </a:xfrm>
            <a:prstGeom prst="straightConnector1">
              <a:avLst/>
            </a:prstGeom>
            <a:ln w="3175"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a:xfrm rot="16200000">
              <a:off x="3163100" y="3462320"/>
              <a:ext cx="799844" cy="376090"/>
            </a:xfrm>
            <a:prstGeom prst="straightConnector1">
              <a:avLst/>
            </a:prstGeom>
            <a:ln w="3175"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rot="16200000" flipV="1">
              <a:off x="3437055" y="3564456"/>
              <a:ext cx="799844" cy="171819"/>
            </a:xfrm>
            <a:prstGeom prst="straightConnector1">
              <a:avLst/>
            </a:prstGeom>
            <a:ln w="3175"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72" name="Straight Arrow Connector 171"/>
            <p:cNvCxnSpPr/>
            <p:nvPr/>
          </p:nvCxnSpPr>
          <p:spPr>
            <a:xfrm rot="16200000" flipV="1">
              <a:off x="3706590" y="3294920"/>
              <a:ext cx="799844" cy="710888"/>
            </a:xfrm>
            <a:prstGeom prst="straightConnector1">
              <a:avLst/>
            </a:prstGeom>
            <a:ln w="3175"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73" name="Straight Arrow Connector 172"/>
            <p:cNvCxnSpPr/>
            <p:nvPr/>
          </p:nvCxnSpPr>
          <p:spPr>
            <a:xfrm rot="16200000" flipV="1">
              <a:off x="3965384" y="3036127"/>
              <a:ext cx="799844" cy="1228477"/>
            </a:xfrm>
            <a:prstGeom prst="straightConnector1">
              <a:avLst/>
            </a:prstGeom>
            <a:ln w="3175"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74" name="Straight Arrow Connector 173"/>
            <p:cNvCxnSpPr/>
            <p:nvPr/>
          </p:nvCxnSpPr>
          <p:spPr>
            <a:xfrm rot="16200000" flipV="1">
              <a:off x="4215179" y="2786332"/>
              <a:ext cx="799844" cy="1728067"/>
            </a:xfrm>
            <a:prstGeom prst="straightConnector1">
              <a:avLst/>
            </a:prstGeom>
            <a:ln w="3175"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75" name="Straight Arrow Connector 174"/>
            <p:cNvCxnSpPr/>
            <p:nvPr/>
          </p:nvCxnSpPr>
          <p:spPr>
            <a:xfrm rot="16200000">
              <a:off x="3822348" y="2803073"/>
              <a:ext cx="799844" cy="1694585"/>
            </a:xfrm>
            <a:prstGeom prst="straightConnector1">
              <a:avLst/>
            </a:prstGeom>
            <a:ln w="3175"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76" name="Straight Arrow Connector 175"/>
            <p:cNvCxnSpPr/>
            <p:nvPr/>
          </p:nvCxnSpPr>
          <p:spPr>
            <a:xfrm rot="16200000">
              <a:off x="4096303" y="3077027"/>
              <a:ext cx="799844" cy="1146676"/>
            </a:xfrm>
            <a:prstGeom prst="straightConnector1">
              <a:avLst/>
            </a:prstGeom>
            <a:ln w="3175"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77" name="Straight Arrow Connector 176"/>
            <p:cNvCxnSpPr/>
            <p:nvPr/>
          </p:nvCxnSpPr>
          <p:spPr>
            <a:xfrm rot="16200000">
              <a:off x="4365838" y="3346561"/>
              <a:ext cx="799844" cy="607608"/>
            </a:xfrm>
            <a:prstGeom prst="straightConnector1">
              <a:avLst/>
            </a:prstGeom>
            <a:ln w="3175"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78" name="Straight Arrow Connector 177"/>
            <p:cNvCxnSpPr/>
            <p:nvPr/>
          </p:nvCxnSpPr>
          <p:spPr>
            <a:xfrm rot="16200000">
              <a:off x="4624632" y="3605356"/>
              <a:ext cx="799844" cy="90018"/>
            </a:xfrm>
            <a:prstGeom prst="straightConnector1">
              <a:avLst/>
            </a:prstGeom>
            <a:ln w="3175"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p:nvPr/>
          </p:nvCxnSpPr>
          <p:spPr>
            <a:xfrm rot="16200000" flipV="1">
              <a:off x="4874427" y="3445580"/>
              <a:ext cx="799844" cy="409571"/>
            </a:xfrm>
            <a:prstGeom prst="straightConnector1">
              <a:avLst/>
            </a:prstGeom>
            <a:ln w="3175"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p:nvPr/>
          </p:nvCxnSpPr>
          <p:spPr>
            <a:xfrm rot="16200000">
              <a:off x="4102790" y="2522631"/>
              <a:ext cx="799844" cy="2255469"/>
            </a:xfrm>
            <a:prstGeom prst="straightConnector1">
              <a:avLst/>
            </a:prstGeom>
            <a:ln w="3175"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81" name="Straight Arrow Connector 180"/>
            <p:cNvCxnSpPr/>
            <p:nvPr/>
          </p:nvCxnSpPr>
          <p:spPr>
            <a:xfrm rot="16200000">
              <a:off x="4376744" y="2796586"/>
              <a:ext cx="799844" cy="1707559"/>
            </a:xfrm>
            <a:prstGeom prst="straightConnector1">
              <a:avLst/>
            </a:prstGeom>
            <a:ln w="3175"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82" name="Straight Arrow Connector 181"/>
            <p:cNvCxnSpPr/>
            <p:nvPr/>
          </p:nvCxnSpPr>
          <p:spPr>
            <a:xfrm rot="16200000">
              <a:off x="4646279" y="3066119"/>
              <a:ext cx="799844" cy="1168490"/>
            </a:xfrm>
            <a:prstGeom prst="straightConnector1">
              <a:avLst/>
            </a:prstGeom>
            <a:ln w="3175"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p:nvPr/>
          </p:nvCxnSpPr>
          <p:spPr>
            <a:xfrm rot="16200000">
              <a:off x="4905073" y="3324915"/>
              <a:ext cx="799844" cy="650901"/>
            </a:xfrm>
            <a:prstGeom prst="straightConnector1">
              <a:avLst/>
            </a:prstGeom>
            <a:ln w="3175"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p:nvPr/>
          </p:nvCxnSpPr>
          <p:spPr>
            <a:xfrm rot="16200000">
              <a:off x="5154869" y="3574710"/>
              <a:ext cx="799844" cy="151311"/>
            </a:xfrm>
            <a:prstGeom prst="straightConnector1">
              <a:avLst/>
            </a:prstGeom>
            <a:ln w="3175"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85" name="Straight Arrow Connector 184"/>
            <p:cNvCxnSpPr/>
            <p:nvPr/>
          </p:nvCxnSpPr>
          <p:spPr>
            <a:xfrm rot="16200000" flipV="1">
              <a:off x="2903269" y="2644450"/>
              <a:ext cx="651691" cy="6"/>
            </a:xfrm>
            <a:prstGeom prst="straightConnector1">
              <a:avLst/>
            </a:prstGeom>
            <a:ln w="3175"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186" name="Group 185"/>
            <p:cNvGrpSpPr/>
            <p:nvPr/>
          </p:nvGrpSpPr>
          <p:grpSpPr>
            <a:xfrm>
              <a:off x="3232229" y="4050286"/>
              <a:ext cx="2389653" cy="280144"/>
              <a:chOff x="2902949" y="3996556"/>
              <a:chExt cx="4176252" cy="464950"/>
            </a:xfrm>
            <a:solidFill>
              <a:schemeClr val="tx1"/>
            </a:solidFill>
            <a:effectLst/>
          </p:grpSpPr>
          <p:sp>
            <p:nvSpPr>
              <p:cNvPr id="204" name="Oval 203"/>
              <p:cNvSpPr/>
              <p:nvPr/>
            </p:nvSpPr>
            <p:spPr>
              <a:xfrm>
                <a:off x="2902949" y="3996557"/>
                <a:ext cx="498944" cy="464949"/>
              </a:xfrm>
              <a:prstGeom prst="ellips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3860497" y="3996557"/>
                <a:ext cx="498944" cy="464949"/>
              </a:xfrm>
              <a:prstGeom prst="ellips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5707154" y="3996557"/>
                <a:ext cx="498944" cy="464949"/>
              </a:xfrm>
              <a:prstGeom prst="ellips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6580257" y="3996557"/>
                <a:ext cx="498944" cy="464949"/>
              </a:xfrm>
              <a:prstGeom prst="ellips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4802596" y="3996556"/>
                <a:ext cx="498944" cy="464949"/>
              </a:xfrm>
              <a:prstGeom prst="ellips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87" name="Straight Arrow Connector 186"/>
            <p:cNvCxnSpPr>
              <a:stCxn id="172" idx="0"/>
            </p:cNvCxnSpPr>
            <p:nvPr/>
          </p:nvCxnSpPr>
          <p:spPr>
            <a:xfrm rot="16200000">
              <a:off x="3153671" y="4548622"/>
              <a:ext cx="439499" cy="3116"/>
            </a:xfrm>
            <a:prstGeom prst="straightConnector1">
              <a:avLst/>
            </a:prstGeom>
            <a:ln w="6350"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88" name="Straight Arrow Connector 187"/>
            <p:cNvCxnSpPr>
              <a:stCxn id="173" idx="0"/>
            </p:cNvCxnSpPr>
            <p:nvPr/>
          </p:nvCxnSpPr>
          <p:spPr>
            <a:xfrm rot="16200000">
              <a:off x="3701579" y="4548622"/>
              <a:ext cx="439499" cy="3116"/>
            </a:xfrm>
            <a:prstGeom prst="straightConnector1">
              <a:avLst/>
            </a:prstGeom>
            <a:ln w="6350"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89" name="Straight Arrow Connector 188"/>
            <p:cNvCxnSpPr/>
            <p:nvPr/>
          </p:nvCxnSpPr>
          <p:spPr>
            <a:xfrm rot="16200000">
              <a:off x="4240649" y="4548621"/>
              <a:ext cx="439499" cy="3116"/>
            </a:xfrm>
            <a:prstGeom prst="straightConnector1">
              <a:avLst/>
            </a:prstGeom>
            <a:ln w="6350"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90" name="Straight Arrow Connector 189"/>
            <p:cNvCxnSpPr>
              <a:stCxn id="176" idx="0"/>
            </p:cNvCxnSpPr>
            <p:nvPr/>
          </p:nvCxnSpPr>
          <p:spPr>
            <a:xfrm rot="16200000">
              <a:off x="4758238" y="4548622"/>
              <a:ext cx="439499" cy="3116"/>
            </a:xfrm>
            <a:prstGeom prst="straightConnector1">
              <a:avLst/>
            </a:prstGeom>
            <a:ln w="6350"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91" name="Straight Arrow Connector 190"/>
            <p:cNvCxnSpPr>
              <a:stCxn id="177" idx="0"/>
            </p:cNvCxnSpPr>
            <p:nvPr/>
          </p:nvCxnSpPr>
          <p:spPr>
            <a:xfrm rot="16200000">
              <a:off x="5257828" y="4548622"/>
              <a:ext cx="439499" cy="3116"/>
            </a:xfrm>
            <a:prstGeom prst="straightConnector1">
              <a:avLst/>
            </a:prstGeom>
            <a:ln w="6350"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p:nvPr/>
          </p:nvCxnSpPr>
          <p:spPr>
            <a:xfrm rot="16200000" flipV="1">
              <a:off x="3425218" y="2644450"/>
              <a:ext cx="651691" cy="6"/>
            </a:xfrm>
            <a:prstGeom prst="straightConnector1">
              <a:avLst/>
            </a:prstGeom>
            <a:ln w="3175"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p:nvPr/>
          </p:nvCxnSpPr>
          <p:spPr>
            <a:xfrm rot="16200000" flipV="1">
              <a:off x="4743481" y="2644450"/>
              <a:ext cx="651691" cy="6"/>
            </a:xfrm>
            <a:prstGeom prst="straightConnector1">
              <a:avLst/>
            </a:prstGeom>
            <a:ln w="3175"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94" name="Straight Arrow Connector 193"/>
            <p:cNvCxnSpPr/>
            <p:nvPr/>
          </p:nvCxnSpPr>
          <p:spPr>
            <a:xfrm rot="16200000" flipV="1">
              <a:off x="5304602" y="2644450"/>
              <a:ext cx="651691" cy="6"/>
            </a:xfrm>
            <a:prstGeom prst="straightConnector1">
              <a:avLst/>
            </a:prstGeom>
            <a:ln w="3175" cmpd="sng">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198" name="Group 197"/>
            <p:cNvGrpSpPr/>
            <p:nvPr/>
          </p:nvGrpSpPr>
          <p:grpSpPr>
            <a:xfrm rot="16200000">
              <a:off x="4415931" y="2782183"/>
              <a:ext cx="68366" cy="656377"/>
              <a:chOff x="5928796" y="2634084"/>
              <a:chExt cx="95745" cy="856416"/>
            </a:xfrm>
            <a:solidFill>
              <a:schemeClr val="tx1"/>
            </a:solidFill>
            <a:effectLst/>
          </p:grpSpPr>
          <p:sp>
            <p:nvSpPr>
              <p:cNvPr id="201" name="Oval 200"/>
              <p:cNvSpPr/>
              <p:nvPr/>
            </p:nvSpPr>
            <p:spPr>
              <a:xfrm>
                <a:off x="5935890" y="2634084"/>
                <a:ext cx="88651" cy="102976"/>
              </a:xfrm>
              <a:prstGeom prst="ellips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5928796" y="3010804"/>
                <a:ext cx="88651" cy="102976"/>
              </a:xfrm>
              <a:prstGeom prst="ellips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5935890" y="3387524"/>
                <a:ext cx="88651" cy="102976"/>
              </a:xfrm>
              <a:prstGeom prst="ellips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16" name="Picture 215"/>
            <p:cNvPicPr>
              <a:picLocks noChangeAspect="1"/>
            </p:cNvPicPr>
            <p:nvPr/>
          </p:nvPicPr>
          <p:blipFill>
            <a:blip r:embed="rId3"/>
            <a:stretch>
              <a:fillRect/>
            </a:stretch>
          </p:blipFill>
          <p:spPr>
            <a:xfrm flipV="1">
              <a:off x="2835776" y="2035357"/>
              <a:ext cx="3270164" cy="267398"/>
            </a:xfrm>
            <a:prstGeom prst="rect">
              <a:avLst/>
            </a:prstGeom>
          </p:spPr>
        </p:pic>
        <mc:AlternateContent xmlns:mc="http://schemas.openxmlformats.org/markup-compatibility/2006" xmlns:a14="http://schemas.microsoft.com/office/drawing/2010/main">
          <mc:Choice Requires="a14">
            <p:sp>
              <p:nvSpPr>
                <p:cNvPr id="217" name="TextBox 216"/>
                <p:cNvSpPr txBox="1"/>
                <p:nvPr/>
              </p:nvSpPr>
              <p:spPr>
                <a:xfrm rot="10800000">
                  <a:off x="6180686" y="2018275"/>
                  <a:ext cx="669303" cy="400111"/>
                </a:xfrm>
                <a:prstGeom prst="rect">
                  <a:avLst/>
                </a:prstGeom>
                <a:noFill/>
              </p:spPr>
              <p:txBody>
                <a:bodyPr wrap="square" rtlCol="0">
                  <a:spAutoFit/>
                </a:bodyPr>
                <a:lstStyle/>
                <a:p>
                  <a:r>
                    <a:rPr lang="en-US" altLang="zh-CN" sz="2000" dirty="0" smtClean="0"/>
                    <a:t>p</a:t>
                  </a:r>
                  <a14:m>
                    <m:oMath xmlns:m="http://schemas.openxmlformats.org/officeDocument/2006/math">
                      <m:r>
                        <a:rPr lang="en-US" altLang="zh-CN" sz="2000" i="1" baseline="-25000">
                          <a:latin typeface="Cambria Math" charset="0"/>
                          <a:ea typeface="Cambria Math" charset="0"/>
                          <a:cs typeface="Cambria Math" charset="0"/>
                        </a:rPr>
                        <m:t>𝜃</m:t>
                      </m:r>
                    </m:oMath>
                  </a14:m>
                  <a:r>
                    <a:rPr lang="en-US" altLang="zh-CN" sz="2000" dirty="0"/>
                    <a:t>(ũ)</a:t>
                  </a:r>
                </a:p>
              </p:txBody>
            </p:sp>
          </mc:Choice>
          <mc:Fallback xmlns="">
            <p:sp>
              <p:nvSpPr>
                <p:cNvPr id="217" name="TextBox 216"/>
                <p:cNvSpPr txBox="1">
                  <a:spLocks noRot="1" noChangeAspect="1" noMove="1" noResize="1" noEditPoints="1" noAdjustHandles="1" noChangeArrowheads="1" noChangeShapeType="1" noTextEdit="1"/>
                </p:cNvSpPr>
                <p:nvPr/>
              </p:nvSpPr>
              <p:spPr>
                <a:xfrm rot="10800000">
                  <a:off x="6180686" y="2018275"/>
                  <a:ext cx="669303" cy="400111"/>
                </a:xfrm>
                <a:prstGeom prst="rect">
                  <a:avLst/>
                </a:prstGeom>
                <a:blipFill rotWithShape="0">
                  <a:blip r:embed="rId4"/>
                  <a:stretch>
                    <a:fillRect l="-9091" t="-7692" r="-20909" b="-27692"/>
                  </a:stretch>
                </a:blipFill>
              </p:spPr>
              <p:txBody>
                <a:bodyPr/>
                <a:lstStyle/>
                <a:p>
                  <a:r>
                    <a:rPr lang="en-US">
                      <a:noFill/>
                    </a:rPr>
                    <a:t> </a:t>
                  </a:r>
                </a:p>
              </p:txBody>
            </p:sp>
          </mc:Fallback>
        </mc:AlternateContent>
        <p:sp>
          <p:nvSpPr>
            <p:cNvPr id="218" name="TextBox 217"/>
            <p:cNvSpPr txBox="1"/>
            <p:nvPr/>
          </p:nvSpPr>
          <p:spPr>
            <a:xfrm rot="10800000">
              <a:off x="975249" y="2344899"/>
              <a:ext cx="3018640" cy="461665"/>
            </a:xfrm>
            <a:prstGeom prst="rect">
              <a:avLst/>
            </a:prstGeom>
            <a:noFill/>
          </p:spPr>
          <p:txBody>
            <a:bodyPr wrap="square" rtlCol="0">
              <a:spAutoFit/>
            </a:bodyPr>
            <a:lstStyle/>
            <a:p>
              <a:pPr algn="ctr"/>
              <a:r>
                <a:rPr lang="en-US" altLang="zh-CN" sz="2400" dirty="0" smtClean="0"/>
                <a:t>Sigmoid</a:t>
              </a:r>
              <a:endParaRPr lang="en-US" sz="2400" dirty="0"/>
            </a:p>
          </p:txBody>
        </p:sp>
      </p:grpSp>
      <p:grpSp>
        <p:nvGrpSpPr>
          <p:cNvPr id="3" name="Group 2"/>
          <p:cNvGrpSpPr/>
          <p:nvPr/>
        </p:nvGrpSpPr>
        <p:grpSpPr>
          <a:xfrm flipV="1">
            <a:off x="2428891" y="1986089"/>
            <a:ext cx="6740010" cy="906467"/>
            <a:chOff x="2529714" y="5047726"/>
            <a:chExt cx="6740010" cy="918427"/>
          </a:xfrm>
        </p:grpSpPr>
        <p:sp>
          <p:nvSpPr>
            <p:cNvPr id="214" name="Right Arrow 213"/>
            <p:cNvSpPr/>
            <p:nvPr/>
          </p:nvSpPr>
          <p:spPr>
            <a:xfrm>
              <a:off x="2529714" y="5568852"/>
              <a:ext cx="719148" cy="228599"/>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3387819" y="5554677"/>
              <a:ext cx="285497" cy="28014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3909768" y="5554677"/>
              <a:ext cx="285497" cy="28014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5789147" y="5554677"/>
              <a:ext cx="285497" cy="28014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5228264" y="5554677"/>
              <a:ext cx="285497" cy="28014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rot="16200000">
              <a:off x="4427893" y="5648893"/>
              <a:ext cx="63301" cy="78923"/>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rot="16200000">
              <a:off x="4716620" y="5653958"/>
              <a:ext cx="63301" cy="78923"/>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rot="16200000">
              <a:off x="5005347" y="5648893"/>
              <a:ext cx="63301" cy="78923"/>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Rectangle 198"/>
            <p:cNvSpPr/>
            <p:nvPr/>
          </p:nvSpPr>
          <p:spPr>
            <a:xfrm>
              <a:off x="3248812" y="5433198"/>
              <a:ext cx="2961075" cy="53295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5" name="Group 224"/>
            <p:cNvGrpSpPr/>
            <p:nvPr/>
          </p:nvGrpSpPr>
          <p:grpSpPr>
            <a:xfrm>
              <a:off x="6203371" y="5047726"/>
              <a:ext cx="3066353" cy="621258"/>
              <a:chOff x="5901921" y="5319032"/>
              <a:chExt cx="3066353" cy="621258"/>
            </a:xfrm>
          </p:grpSpPr>
          <p:sp>
            <p:nvSpPr>
              <p:cNvPr id="223" name="Right Arrow 222"/>
              <p:cNvSpPr/>
              <p:nvPr/>
            </p:nvSpPr>
            <p:spPr>
              <a:xfrm rot="20661474" flipH="1">
                <a:off x="5901921" y="5740025"/>
                <a:ext cx="1051369" cy="20026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4" name="Rectangle 223"/>
              <p:cNvSpPr/>
              <p:nvPr/>
            </p:nvSpPr>
            <p:spPr>
              <a:xfrm rot="12415599">
                <a:off x="6181614" y="5319032"/>
                <a:ext cx="2786660" cy="467757"/>
              </a:xfrm>
              <a:prstGeom prst="rect">
                <a:avLst/>
              </a:prstGeom>
            </p:spPr>
            <p:txBody>
              <a:bodyPr wrap="none">
                <a:spAutoFit/>
              </a:bodyPr>
              <a:lstStyle/>
              <a:p>
                <a:r>
                  <a:rPr lang="en-US" sz="2400" dirty="0" smtClean="0"/>
                  <a:t>Surface-form feature</a:t>
                </a:r>
                <a:endParaRPr lang="en-US" sz="2400" dirty="0"/>
              </a:p>
            </p:txBody>
          </p:sp>
        </p:grpSp>
      </p:grpSp>
      <p:grpSp>
        <p:nvGrpSpPr>
          <p:cNvPr id="231" name="Group 230"/>
          <p:cNvGrpSpPr/>
          <p:nvPr/>
        </p:nvGrpSpPr>
        <p:grpSpPr>
          <a:xfrm>
            <a:off x="2761229" y="1743334"/>
            <a:ext cx="5079528" cy="3742109"/>
            <a:chOff x="2848662" y="2525497"/>
            <a:chExt cx="5079528" cy="3742109"/>
          </a:xfrm>
        </p:grpSpPr>
        <p:sp>
          <p:nvSpPr>
            <p:cNvPr id="219" name="Rounded Rectangle 218"/>
            <p:cNvSpPr/>
            <p:nvPr/>
          </p:nvSpPr>
          <p:spPr>
            <a:xfrm>
              <a:off x="2848662" y="2525497"/>
              <a:ext cx="3758421" cy="3742109"/>
            </a:xfrm>
            <a:prstGeom prst="roundRect">
              <a:avLst/>
            </a:prstGeom>
            <a:solidFill>
              <a:schemeClr val="accent1">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1" name="Rectangle 220"/>
                <p:cNvSpPr/>
                <p:nvPr/>
              </p:nvSpPr>
              <p:spPr>
                <a:xfrm>
                  <a:off x="7311810" y="5088976"/>
                  <a:ext cx="616380"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4000" i="1">
                            <a:latin typeface="Cambria Math" charset="0"/>
                            <a:ea typeface="Cambria Math" charset="0"/>
                            <a:cs typeface="Cambria Math" charset="0"/>
                          </a:rPr>
                          <m:t>𝜃</m:t>
                        </m:r>
                      </m:oMath>
                    </m:oMathPara>
                  </a14:m>
                  <a:endParaRPr lang="en-US" sz="4000" dirty="0"/>
                </a:p>
              </p:txBody>
            </p:sp>
          </mc:Choice>
          <mc:Fallback xmlns="">
            <p:sp>
              <p:nvSpPr>
                <p:cNvPr id="221" name="Rectangle 220"/>
                <p:cNvSpPr>
                  <a:spLocks noRot="1" noChangeAspect="1" noMove="1" noResize="1" noEditPoints="1" noAdjustHandles="1" noChangeArrowheads="1" noChangeShapeType="1" noTextEdit="1"/>
                </p:cNvSpPr>
                <p:nvPr/>
              </p:nvSpPr>
              <p:spPr>
                <a:xfrm>
                  <a:off x="7311810" y="5088976"/>
                  <a:ext cx="616380" cy="707886"/>
                </a:xfrm>
                <a:prstGeom prst="rect">
                  <a:avLst/>
                </a:prstGeom>
                <a:blipFill rotWithShape="0">
                  <a:blip r:embed="rId5"/>
                  <a:stretch>
                    <a:fillRect/>
                  </a:stretch>
                </a:blipFill>
              </p:spPr>
              <p:txBody>
                <a:bodyPr/>
                <a:lstStyle/>
                <a:p>
                  <a:r>
                    <a:rPr lang="en-US">
                      <a:noFill/>
                    </a:rPr>
                    <a:t> </a:t>
                  </a:r>
                </a:p>
              </p:txBody>
            </p:sp>
          </mc:Fallback>
        </mc:AlternateContent>
        <p:sp>
          <p:nvSpPr>
            <p:cNvPr id="230" name="Right Arrow 229"/>
            <p:cNvSpPr/>
            <p:nvPr/>
          </p:nvSpPr>
          <p:spPr>
            <a:xfrm rot="1025039" flipH="1">
              <a:off x="6703570" y="5179526"/>
              <a:ext cx="707873" cy="19820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966666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wipe(down)">
                                      <p:cBhvr>
                                        <p:cTn id="12" dur="500"/>
                                        <p:tgtEl>
                                          <p:spTgt spid="22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Surface-form Feature (</a:t>
            </a:r>
            <a:r>
              <a:rPr lang="en-US" altLang="zh-CN" dirty="0" smtClean="0"/>
              <a:t>Neural</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46</a:t>
            </a:fld>
            <a:endParaRPr lang="en-US"/>
          </a:p>
        </p:txBody>
      </p:sp>
      <p:grpSp>
        <p:nvGrpSpPr>
          <p:cNvPr id="108" name="Group 107"/>
          <p:cNvGrpSpPr/>
          <p:nvPr/>
        </p:nvGrpSpPr>
        <p:grpSpPr>
          <a:xfrm rot="16200000">
            <a:off x="7236005" y="1372751"/>
            <a:ext cx="729379" cy="2970365"/>
            <a:chOff x="8109648" y="191556"/>
            <a:chExt cx="904067" cy="3796156"/>
          </a:xfrm>
        </p:grpSpPr>
        <p:sp>
          <p:nvSpPr>
            <p:cNvPr id="109" name="Rectangle 108"/>
            <p:cNvSpPr/>
            <p:nvPr/>
          </p:nvSpPr>
          <p:spPr>
            <a:xfrm rot="5400000">
              <a:off x="6499826" y="1801378"/>
              <a:ext cx="3796156" cy="5765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0" name="Group 109"/>
            <p:cNvGrpSpPr/>
            <p:nvPr/>
          </p:nvGrpSpPr>
          <p:grpSpPr>
            <a:xfrm>
              <a:off x="8136289" y="402303"/>
              <a:ext cx="877426" cy="3295526"/>
              <a:chOff x="1771346" y="1447150"/>
              <a:chExt cx="1110602" cy="4020262"/>
            </a:xfrm>
          </p:grpSpPr>
          <p:sp>
            <p:nvSpPr>
              <p:cNvPr id="111" name="Oval 110"/>
              <p:cNvSpPr/>
              <p:nvPr/>
            </p:nvSpPr>
            <p:spPr>
              <a:xfrm rot="5400000">
                <a:off x="1863785" y="1443108"/>
                <a:ext cx="471209" cy="479294"/>
              </a:xfrm>
              <a:prstGeom prst="ellipse">
                <a:avLst/>
              </a:prstGeom>
              <a:solidFill>
                <a:schemeClr val="tx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rot="5400000">
                <a:off x="1863791" y="2270592"/>
                <a:ext cx="471209" cy="479294"/>
              </a:xfrm>
              <a:prstGeom prst="ellipse">
                <a:avLst/>
              </a:prstGeom>
              <a:solidFill>
                <a:schemeClr val="tx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rot="5400000">
                <a:off x="1863786" y="4992162"/>
                <a:ext cx="471208" cy="479291"/>
              </a:xfrm>
              <a:prstGeom prst="ellipse">
                <a:avLst/>
              </a:prstGeom>
              <a:solidFill>
                <a:schemeClr val="tx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rot="5400000">
                <a:off x="1863791" y="4204767"/>
                <a:ext cx="471209" cy="479294"/>
              </a:xfrm>
              <a:prstGeom prst="ellipse">
                <a:avLst/>
              </a:prstGeom>
              <a:solidFill>
                <a:schemeClr val="tx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TextBox 114"/>
              <p:cNvSpPr txBox="1"/>
              <p:nvPr/>
            </p:nvSpPr>
            <p:spPr>
              <a:xfrm rot="5400000">
                <a:off x="1631113" y="3054724"/>
                <a:ext cx="1391068" cy="1110602"/>
              </a:xfrm>
              <a:prstGeom prst="rect">
                <a:avLst/>
              </a:prstGeom>
              <a:noFill/>
            </p:spPr>
            <p:txBody>
              <a:bodyPr wrap="square" rtlCol="0">
                <a:spAutoFit/>
              </a:bodyPr>
              <a:lstStyle/>
              <a:p>
                <a:r>
                  <a:rPr lang="en-US" sz="4000" dirty="0" smtClean="0"/>
                  <a:t>. . . </a:t>
                </a:r>
                <a:endParaRPr lang="en-US" sz="4000" dirty="0"/>
              </a:p>
            </p:txBody>
          </p:sp>
        </p:grpSp>
      </p:grpSp>
      <p:grpSp>
        <p:nvGrpSpPr>
          <p:cNvPr id="157" name="Group 156"/>
          <p:cNvGrpSpPr/>
          <p:nvPr/>
        </p:nvGrpSpPr>
        <p:grpSpPr>
          <a:xfrm>
            <a:off x="116983" y="1222490"/>
            <a:ext cx="5998529" cy="5340699"/>
            <a:chOff x="116983" y="1222490"/>
            <a:chExt cx="5998529" cy="5340699"/>
          </a:xfrm>
        </p:grpSpPr>
        <p:sp>
          <p:nvSpPr>
            <p:cNvPr id="141" name="Rectangle 140"/>
            <p:cNvSpPr/>
            <p:nvPr/>
          </p:nvSpPr>
          <p:spPr>
            <a:xfrm>
              <a:off x="885760" y="5686680"/>
              <a:ext cx="453970" cy="707886"/>
            </a:xfrm>
            <a:prstGeom prst="rect">
              <a:avLst/>
            </a:prstGeom>
          </p:spPr>
          <p:txBody>
            <a:bodyPr wrap="none">
              <a:spAutoFit/>
            </a:bodyPr>
            <a:lstStyle/>
            <a:p>
              <a:r>
                <a:rPr lang="en-US" sz="4000" dirty="0" err="1"/>
                <a:t>ũ</a:t>
              </a:r>
              <a:endParaRPr lang="en-US" sz="4000" dirty="0"/>
            </a:p>
          </p:txBody>
        </p:sp>
        <p:sp>
          <p:nvSpPr>
            <p:cNvPr id="6" name="Document 5"/>
            <p:cNvSpPr/>
            <p:nvPr/>
          </p:nvSpPr>
          <p:spPr>
            <a:xfrm>
              <a:off x="116983" y="1312388"/>
              <a:ext cx="3769202" cy="5250801"/>
            </a:xfrm>
            <a:prstGeom prst="flowChartDocumen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79921" y="4317282"/>
              <a:ext cx="3595375" cy="1086675"/>
            </a:xfrm>
            <a:prstGeom prst="rect">
              <a:avLst/>
            </a:prstGeom>
            <a:solidFill>
              <a:srgbClr val="DCE6F2"/>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79921" y="2670337"/>
              <a:ext cx="3595375" cy="1086675"/>
            </a:xfrm>
            <a:prstGeom prst="rect">
              <a:avLst/>
            </a:prstGeom>
            <a:solidFill>
              <a:srgbClr val="DCE6F2"/>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62727" y="1414628"/>
              <a:ext cx="3595375" cy="1086675"/>
            </a:xfrm>
            <a:prstGeom prst="rect">
              <a:avLst/>
            </a:prstGeom>
            <a:solidFill>
              <a:schemeClr val="accent1">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848793" y="1222490"/>
              <a:ext cx="1726524" cy="584775"/>
            </a:xfrm>
            <a:prstGeom prst="rect">
              <a:avLst/>
            </a:prstGeom>
            <a:noFill/>
          </p:spPr>
          <p:txBody>
            <a:bodyPr wrap="square" rtlCol="0">
              <a:spAutoFit/>
            </a:bodyPr>
            <a:lstStyle/>
            <a:p>
              <a:r>
                <a:rPr lang="en-US" sz="3200" dirty="0" smtClean="0">
                  <a:solidFill>
                    <a:schemeClr val="bg1"/>
                  </a:solidFill>
                </a:rPr>
                <a:t>. . .</a:t>
              </a:r>
              <a:endParaRPr lang="en-US" sz="3200" dirty="0">
                <a:solidFill>
                  <a:schemeClr val="bg1"/>
                </a:solidFill>
              </a:endParaRPr>
            </a:p>
          </p:txBody>
        </p:sp>
        <p:grpSp>
          <p:nvGrpSpPr>
            <p:cNvPr id="11" name="Group 10"/>
            <p:cNvGrpSpPr/>
            <p:nvPr/>
          </p:nvGrpSpPr>
          <p:grpSpPr>
            <a:xfrm>
              <a:off x="661845" y="1485613"/>
              <a:ext cx="2984704" cy="796844"/>
              <a:chOff x="1020075" y="802339"/>
              <a:chExt cx="3853214" cy="796844"/>
            </a:xfrm>
          </p:grpSpPr>
          <p:grpSp>
            <p:nvGrpSpPr>
              <p:cNvPr id="12" name="Group 11"/>
              <p:cNvGrpSpPr/>
              <p:nvPr/>
            </p:nvGrpSpPr>
            <p:grpSpPr>
              <a:xfrm>
                <a:off x="1031904" y="802339"/>
                <a:ext cx="3841385" cy="289487"/>
                <a:chOff x="1031908" y="1041221"/>
                <a:chExt cx="3841396" cy="375677"/>
              </a:xfrm>
              <a:solidFill>
                <a:schemeClr val="bg2"/>
              </a:solidFill>
            </p:grpSpPr>
            <p:sp>
              <p:nvSpPr>
                <p:cNvPr id="34" name="Oval 33"/>
                <p:cNvSpPr/>
                <p:nvPr/>
              </p:nvSpPr>
              <p:spPr>
                <a:xfrm>
                  <a:off x="1031908" y="1041221"/>
                  <a:ext cx="362868" cy="368558"/>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1547176" y="1048340"/>
                  <a:ext cx="362868" cy="368558"/>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2042010" y="1048340"/>
                  <a:ext cx="362868" cy="368558"/>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3500334" y="1048340"/>
                  <a:ext cx="362868" cy="368558"/>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4015602" y="1048340"/>
                  <a:ext cx="362868" cy="368558"/>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4510436" y="1048340"/>
                  <a:ext cx="362868" cy="368558"/>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020075" y="1014408"/>
                <a:ext cx="3841385" cy="584775"/>
                <a:chOff x="1020079" y="2405068"/>
                <a:chExt cx="3841396" cy="758881"/>
              </a:xfrm>
            </p:grpSpPr>
            <p:grpSp>
              <p:nvGrpSpPr>
                <p:cNvPr id="26" name="Group 25"/>
                <p:cNvGrpSpPr/>
                <p:nvPr/>
              </p:nvGrpSpPr>
              <p:grpSpPr>
                <a:xfrm>
                  <a:off x="1020079" y="2737277"/>
                  <a:ext cx="3841396" cy="375677"/>
                  <a:chOff x="1031908" y="1648616"/>
                  <a:chExt cx="3841396" cy="375677"/>
                </a:xfrm>
              </p:grpSpPr>
              <p:sp>
                <p:nvSpPr>
                  <p:cNvPr id="28" name="Oval 27"/>
                  <p:cNvSpPr/>
                  <p:nvPr/>
                </p:nvSpPr>
                <p:spPr>
                  <a:xfrm>
                    <a:off x="1031908" y="1648616"/>
                    <a:ext cx="362868" cy="368558"/>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1547176" y="1655735"/>
                    <a:ext cx="362868" cy="368558"/>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042010" y="1655735"/>
                    <a:ext cx="362868" cy="368558"/>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3500334" y="1655735"/>
                    <a:ext cx="362868" cy="368558"/>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4015602" y="1655735"/>
                    <a:ext cx="362868" cy="368558"/>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4510436" y="1655735"/>
                    <a:ext cx="362868" cy="368558"/>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TextBox 26"/>
                <p:cNvSpPr txBox="1"/>
                <p:nvPr/>
              </p:nvSpPr>
              <p:spPr>
                <a:xfrm>
                  <a:off x="2566823" y="2405068"/>
                  <a:ext cx="2228924" cy="758881"/>
                </a:xfrm>
                <a:prstGeom prst="rect">
                  <a:avLst/>
                </a:prstGeom>
                <a:noFill/>
              </p:spPr>
              <p:txBody>
                <a:bodyPr wrap="square" rtlCol="0">
                  <a:spAutoFit/>
                </a:bodyPr>
                <a:lstStyle/>
                <a:p>
                  <a:r>
                    <a:rPr lang="en-US" sz="3200" dirty="0" smtClean="0">
                      <a:solidFill>
                        <a:schemeClr val="bg1"/>
                      </a:solidFill>
                    </a:rPr>
                    <a:t>. . .</a:t>
                  </a:r>
                  <a:endParaRPr lang="en-US" sz="3200" dirty="0">
                    <a:solidFill>
                      <a:schemeClr val="bg1"/>
                    </a:solidFill>
                  </a:endParaRPr>
                </a:p>
              </p:txBody>
            </p:sp>
          </p:grpSp>
          <p:cxnSp>
            <p:nvCxnSpPr>
              <p:cNvPr id="14" name="Straight Arrow Connector 13"/>
              <p:cNvCxnSpPr>
                <a:stCxn id="7" idx="0"/>
                <a:endCxn id="39" idx="4"/>
              </p:cNvCxnSpPr>
              <p:nvPr/>
            </p:nvCxnSpPr>
            <p:spPr>
              <a:xfrm flipV="1">
                <a:off x="1201509" y="1086341"/>
                <a:ext cx="11829" cy="184058"/>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22" idx="0"/>
                <a:endCxn id="40" idx="4"/>
              </p:cNvCxnSpPr>
              <p:nvPr/>
            </p:nvCxnSpPr>
            <p:spPr>
              <a:xfrm flipV="1">
                <a:off x="1716775" y="1091826"/>
                <a:ext cx="11829" cy="184058"/>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23" idx="0"/>
                <a:endCxn id="41" idx="4"/>
              </p:cNvCxnSpPr>
              <p:nvPr/>
            </p:nvCxnSpPr>
            <p:spPr>
              <a:xfrm flipV="1">
                <a:off x="2211608" y="1091826"/>
                <a:ext cx="11829" cy="184058"/>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26" idx="0"/>
                <a:endCxn id="44" idx="4"/>
              </p:cNvCxnSpPr>
              <p:nvPr/>
            </p:nvCxnSpPr>
            <p:spPr>
              <a:xfrm flipV="1">
                <a:off x="3669928" y="1091826"/>
                <a:ext cx="11829" cy="184058"/>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27" idx="0"/>
                <a:endCxn id="45" idx="4"/>
              </p:cNvCxnSpPr>
              <p:nvPr/>
            </p:nvCxnSpPr>
            <p:spPr>
              <a:xfrm flipV="1">
                <a:off x="4185194" y="1091826"/>
                <a:ext cx="11829" cy="184058"/>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28" idx="0"/>
              </p:cNvCxnSpPr>
              <p:nvPr/>
            </p:nvCxnSpPr>
            <p:spPr>
              <a:xfrm flipV="1">
                <a:off x="4680026" y="1091826"/>
                <a:ext cx="11829" cy="184058"/>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39" idx="6"/>
                <a:endCxn id="40" idx="2"/>
              </p:cNvCxnSpPr>
              <p:nvPr/>
            </p:nvCxnSpPr>
            <p:spPr>
              <a:xfrm>
                <a:off x="1394771" y="944340"/>
                <a:ext cx="152400" cy="5486"/>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40" idx="6"/>
                <a:endCxn id="41" idx="2"/>
              </p:cNvCxnSpPr>
              <p:nvPr/>
            </p:nvCxnSpPr>
            <p:spPr>
              <a:xfrm>
                <a:off x="1910039" y="949826"/>
                <a:ext cx="131966" cy="0"/>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1" idx="6"/>
              </p:cNvCxnSpPr>
              <p:nvPr/>
            </p:nvCxnSpPr>
            <p:spPr>
              <a:xfrm>
                <a:off x="2404870" y="949826"/>
                <a:ext cx="195964" cy="0"/>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322505" y="944340"/>
                <a:ext cx="177819" cy="5486"/>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44" idx="6"/>
                <a:endCxn id="45" idx="2"/>
              </p:cNvCxnSpPr>
              <p:nvPr/>
            </p:nvCxnSpPr>
            <p:spPr>
              <a:xfrm>
                <a:off x="3863192" y="949826"/>
                <a:ext cx="152400" cy="0"/>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378470" y="951268"/>
                <a:ext cx="131966" cy="0"/>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grpSp>
        <p:sp>
          <p:nvSpPr>
            <p:cNvPr id="40" name="Oval 39"/>
            <p:cNvSpPr/>
            <p:nvPr/>
          </p:nvSpPr>
          <p:spPr>
            <a:xfrm>
              <a:off x="4066527" y="1485613"/>
              <a:ext cx="281077" cy="284002"/>
            </a:xfrm>
            <a:prstGeom prst="ellipse">
              <a:avLst/>
            </a:prstGeom>
            <a:solidFill>
              <a:srgbClr val="92D05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Arrow Connector 40"/>
            <p:cNvCxnSpPr>
              <a:endCxn id="100" idx="2"/>
            </p:cNvCxnSpPr>
            <p:nvPr/>
          </p:nvCxnSpPr>
          <p:spPr>
            <a:xfrm flipV="1">
              <a:off x="3646549" y="1627615"/>
              <a:ext cx="419978" cy="5486"/>
            </a:xfrm>
            <a:prstGeom prst="straightConnector1">
              <a:avLst/>
            </a:prstGeom>
            <a:ln w="3175" cmpd="sng">
              <a:solidFill>
                <a:schemeClr val="tx1"/>
              </a:solidFill>
              <a:tailEnd type="stealth"/>
            </a:ln>
          </p:spPr>
          <p:style>
            <a:lnRef idx="2">
              <a:schemeClr val="accent1"/>
            </a:lnRef>
            <a:fillRef idx="0">
              <a:schemeClr val="accent1"/>
            </a:fillRef>
            <a:effectRef idx="1">
              <a:schemeClr val="accent1"/>
            </a:effectRef>
            <a:fontRef idx="minor">
              <a:schemeClr val="tx1"/>
            </a:fontRef>
          </p:style>
        </p:cxnSp>
        <p:pic>
          <p:nvPicPr>
            <p:cNvPr id="42" name="Picture 4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1733" y="1538955"/>
              <a:ext cx="127886" cy="176154"/>
            </a:xfrm>
            <a:prstGeom prst="rect">
              <a:avLst/>
            </a:prstGeom>
          </p:spPr>
        </p:pic>
        <p:grpSp>
          <p:nvGrpSpPr>
            <p:cNvPr id="44" name="Group 43"/>
            <p:cNvGrpSpPr/>
            <p:nvPr/>
          </p:nvGrpSpPr>
          <p:grpSpPr>
            <a:xfrm>
              <a:off x="661845" y="4373909"/>
              <a:ext cx="3032127" cy="769237"/>
              <a:chOff x="1020079" y="1041221"/>
              <a:chExt cx="3853225" cy="983093"/>
            </a:xfrm>
          </p:grpSpPr>
          <p:grpSp>
            <p:nvGrpSpPr>
              <p:cNvPr id="45" name="Group 44"/>
              <p:cNvGrpSpPr/>
              <p:nvPr/>
            </p:nvGrpSpPr>
            <p:grpSpPr>
              <a:xfrm>
                <a:off x="1031908" y="1041221"/>
                <a:ext cx="3841396" cy="375677"/>
                <a:chOff x="1031908" y="1041221"/>
                <a:chExt cx="3841396" cy="375677"/>
              </a:xfrm>
              <a:solidFill>
                <a:schemeClr val="bg2"/>
              </a:solidFill>
            </p:grpSpPr>
            <p:sp>
              <p:nvSpPr>
                <p:cNvPr id="67" name="Oval 66"/>
                <p:cNvSpPr/>
                <p:nvPr/>
              </p:nvSpPr>
              <p:spPr>
                <a:xfrm>
                  <a:off x="1031908" y="1041221"/>
                  <a:ext cx="362868" cy="368558"/>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1547176" y="1048340"/>
                  <a:ext cx="362868" cy="368558"/>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042010" y="1048340"/>
                  <a:ext cx="362868" cy="368558"/>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3500334" y="1048340"/>
                  <a:ext cx="362868" cy="368558"/>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4015602" y="1048340"/>
                  <a:ext cx="362868" cy="368558"/>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4510436" y="1048340"/>
                  <a:ext cx="362868" cy="368558"/>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020079" y="1648636"/>
                <a:ext cx="3841396" cy="375678"/>
                <a:chOff x="1031908" y="1648616"/>
                <a:chExt cx="3841396" cy="375677"/>
              </a:xfrm>
            </p:grpSpPr>
            <p:sp>
              <p:nvSpPr>
                <p:cNvPr id="61" name="Oval 60"/>
                <p:cNvSpPr/>
                <p:nvPr/>
              </p:nvSpPr>
              <p:spPr>
                <a:xfrm>
                  <a:off x="1031908" y="1648616"/>
                  <a:ext cx="362868" cy="368558"/>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1547176" y="1655735"/>
                  <a:ext cx="362868" cy="368558"/>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2042010" y="1655735"/>
                  <a:ext cx="362868" cy="368558"/>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3500334" y="1655735"/>
                  <a:ext cx="362868" cy="368558"/>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015602" y="1655735"/>
                  <a:ext cx="362868" cy="368558"/>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4510436" y="1655735"/>
                  <a:ext cx="362868" cy="368558"/>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7" name="Straight Arrow Connector 46"/>
              <p:cNvCxnSpPr/>
              <p:nvPr/>
            </p:nvCxnSpPr>
            <p:spPr>
              <a:xfrm flipV="1">
                <a:off x="1201513" y="1409779"/>
                <a:ext cx="11829" cy="238858"/>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1716781" y="1416898"/>
                <a:ext cx="11829" cy="238858"/>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2211615" y="1416898"/>
                <a:ext cx="11829" cy="238858"/>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3669939" y="1416898"/>
                <a:ext cx="11829" cy="238858"/>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4185207" y="1416898"/>
                <a:ext cx="11829" cy="238858"/>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4680041" y="1416898"/>
                <a:ext cx="11829" cy="238858"/>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1394776" y="1225500"/>
                <a:ext cx="152400" cy="7119"/>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10044" y="1232619"/>
                <a:ext cx="131966" cy="0"/>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2404878" y="1232619"/>
                <a:ext cx="195965" cy="0"/>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3322514" y="1225500"/>
                <a:ext cx="177820" cy="7119"/>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3863202" y="1232619"/>
                <a:ext cx="152400" cy="0"/>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4378470" y="1232619"/>
                <a:ext cx="131966" cy="0"/>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grpSp>
        <p:sp>
          <p:nvSpPr>
            <p:cNvPr id="73" name="Oval 72"/>
            <p:cNvSpPr/>
            <p:nvPr/>
          </p:nvSpPr>
          <p:spPr>
            <a:xfrm>
              <a:off x="4084496" y="4382441"/>
              <a:ext cx="285543" cy="288384"/>
            </a:xfrm>
            <a:prstGeom prst="ellipse">
              <a:avLst/>
            </a:prstGeom>
            <a:solidFill>
              <a:srgbClr val="92D05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3693972" y="4523672"/>
              <a:ext cx="390523" cy="2962"/>
            </a:xfrm>
            <a:prstGeom prst="straightConnector1">
              <a:avLst/>
            </a:prstGeom>
            <a:ln w="3175" cmpd="sng">
              <a:solidFill>
                <a:schemeClr val="tx1"/>
              </a:solidFill>
              <a:tailEnd type="stealth"/>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rot="5400000">
              <a:off x="30335" y="3877648"/>
              <a:ext cx="817281" cy="523220"/>
            </a:xfrm>
            <a:prstGeom prst="rect">
              <a:avLst/>
            </a:prstGeom>
            <a:noFill/>
            <a:ln>
              <a:noFill/>
            </a:ln>
          </p:spPr>
          <p:txBody>
            <a:bodyPr wrap="square" rtlCol="0">
              <a:spAutoFit/>
            </a:bodyPr>
            <a:lstStyle/>
            <a:p>
              <a:r>
                <a:rPr lang="en-US" sz="2800" dirty="0" smtClean="0"/>
                <a:t>. . .</a:t>
              </a:r>
              <a:endParaRPr lang="en-US" sz="2800" dirty="0"/>
            </a:p>
          </p:txBody>
        </p:sp>
        <p:grpSp>
          <p:nvGrpSpPr>
            <p:cNvPr id="77" name="Group 76"/>
            <p:cNvGrpSpPr/>
            <p:nvPr/>
          </p:nvGrpSpPr>
          <p:grpSpPr>
            <a:xfrm>
              <a:off x="639411" y="2723133"/>
              <a:ext cx="2642739" cy="769237"/>
              <a:chOff x="1020079" y="1041221"/>
              <a:chExt cx="3358391" cy="983093"/>
            </a:xfrm>
          </p:grpSpPr>
          <p:grpSp>
            <p:nvGrpSpPr>
              <p:cNvPr id="78" name="Group 77"/>
              <p:cNvGrpSpPr/>
              <p:nvPr/>
            </p:nvGrpSpPr>
            <p:grpSpPr>
              <a:xfrm>
                <a:off x="1031908" y="1041221"/>
                <a:ext cx="3346562" cy="375677"/>
                <a:chOff x="1031908" y="1041221"/>
                <a:chExt cx="3346562" cy="375677"/>
              </a:xfrm>
              <a:solidFill>
                <a:schemeClr val="bg2"/>
              </a:solidFill>
            </p:grpSpPr>
            <p:sp>
              <p:nvSpPr>
                <p:cNvPr id="97" name="Oval 96"/>
                <p:cNvSpPr/>
                <p:nvPr/>
              </p:nvSpPr>
              <p:spPr>
                <a:xfrm>
                  <a:off x="1031908" y="1041221"/>
                  <a:ext cx="362868" cy="368558"/>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1547176" y="1048340"/>
                  <a:ext cx="362868" cy="368558"/>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2042010" y="1048340"/>
                  <a:ext cx="362868" cy="368558"/>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3500334" y="1048340"/>
                  <a:ext cx="362868" cy="368558"/>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4015602" y="1048340"/>
                  <a:ext cx="362868" cy="368558"/>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1020079" y="1648636"/>
                <a:ext cx="3346562" cy="375678"/>
                <a:chOff x="1031908" y="1648616"/>
                <a:chExt cx="3346562" cy="375677"/>
              </a:xfrm>
            </p:grpSpPr>
            <p:sp>
              <p:nvSpPr>
                <p:cNvPr id="92" name="Oval 91"/>
                <p:cNvSpPr/>
                <p:nvPr/>
              </p:nvSpPr>
              <p:spPr>
                <a:xfrm>
                  <a:off x="1031908" y="1648616"/>
                  <a:ext cx="362868" cy="368558"/>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1547176" y="1655735"/>
                  <a:ext cx="362868" cy="368558"/>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2042010" y="1655735"/>
                  <a:ext cx="362868" cy="368558"/>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3500334" y="1655735"/>
                  <a:ext cx="362868" cy="368558"/>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4015602" y="1655735"/>
                  <a:ext cx="362868" cy="368558"/>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0" name="Straight Arrow Connector 79"/>
              <p:cNvCxnSpPr/>
              <p:nvPr/>
            </p:nvCxnSpPr>
            <p:spPr>
              <a:xfrm flipV="1">
                <a:off x="1201513" y="1409779"/>
                <a:ext cx="11829" cy="238858"/>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V="1">
                <a:off x="1716781" y="1416898"/>
                <a:ext cx="11829" cy="238858"/>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V="1">
                <a:off x="2211615" y="1416898"/>
                <a:ext cx="11829" cy="238858"/>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3669939" y="1416898"/>
                <a:ext cx="11829" cy="238858"/>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V="1">
                <a:off x="4185207" y="1416898"/>
                <a:ext cx="11829" cy="238858"/>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1394776" y="1225500"/>
                <a:ext cx="152400" cy="7119"/>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1910044" y="1232619"/>
                <a:ext cx="131966" cy="0"/>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2404878" y="1232619"/>
                <a:ext cx="195965" cy="0"/>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3322514" y="1225500"/>
                <a:ext cx="177820" cy="7119"/>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3863202" y="1232619"/>
                <a:ext cx="152400" cy="0"/>
              </a:xfrm>
              <a:prstGeom prst="straightConnector1">
                <a:avLst/>
              </a:prstGeom>
              <a:ln w="3175" cmpd="sng">
                <a:solidFill>
                  <a:srgbClr val="000000"/>
                </a:solidFill>
                <a:tailEnd type="stealth"/>
              </a:ln>
            </p:spPr>
            <p:style>
              <a:lnRef idx="2">
                <a:schemeClr val="accent1"/>
              </a:lnRef>
              <a:fillRef idx="0">
                <a:schemeClr val="accent1"/>
              </a:fillRef>
              <a:effectRef idx="1">
                <a:schemeClr val="accent1"/>
              </a:effectRef>
              <a:fontRef idx="minor">
                <a:schemeClr val="tx1"/>
              </a:fontRef>
            </p:style>
          </p:cxnSp>
        </p:grpSp>
        <p:sp>
          <p:nvSpPr>
            <p:cNvPr id="102" name="Oval 101"/>
            <p:cNvSpPr/>
            <p:nvPr/>
          </p:nvSpPr>
          <p:spPr>
            <a:xfrm>
              <a:off x="4062061" y="2731665"/>
              <a:ext cx="285543" cy="288384"/>
            </a:xfrm>
            <a:prstGeom prst="ellipse">
              <a:avLst/>
            </a:prstGeom>
            <a:solidFill>
              <a:srgbClr val="92D05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3" name="Straight Arrow Connector 102"/>
            <p:cNvCxnSpPr/>
            <p:nvPr/>
          </p:nvCxnSpPr>
          <p:spPr>
            <a:xfrm>
              <a:off x="3282150" y="2872895"/>
              <a:ext cx="779911" cy="2962"/>
            </a:xfrm>
            <a:prstGeom prst="straightConnector1">
              <a:avLst/>
            </a:prstGeom>
            <a:ln w="3175" cmpd="sng">
              <a:solidFill>
                <a:schemeClr val="tx1"/>
              </a:solidFill>
              <a:tailEnd type="stealth"/>
            </a:ln>
          </p:spPr>
          <p:style>
            <a:lnRef idx="2">
              <a:schemeClr val="accent1"/>
            </a:lnRef>
            <a:fillRef idx="0">
              <a:schemeClr val="accent1"/>
            </a:fillRef>
            <a:effectRef idx="1">
              <a:schemeClr val="accent1"/>
            </a:effectRef>
            <a:fontRef idx="minor">
              <a:schemeClr val="tx1"/>
            </a:fontRef>
          </p:style>
        </p:cxnSp>
        <p:pic>
          <p:nvPicPr>
            <p:cNvPr id="104" name="Picture 10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0970" y="2777889"/>
              <a:ext cx="143445" cy="178872"/>
            </a:xfrm>
            <a:prstGeom prst="rect">
              <a:avLst/>
            </a:prstGeom>
          </p:spPr>
        </p:pic>
        <p:cxnSp>
          <p:nvCxnSpPr>
            <p:cNvPr id="105" name="Straight Arrow Connector 104"/>
            <p:cNvCxnSpPr>
              <a:stCxn id="100" idx="5"/>
            </p:cNvCxnSpPr>
            <p:nvPr/>
          </p:nvCxnSpPr>
          <p:spPr>
            <a:xfrm>
              <a:off x="4306442" y="1728024"/>
              <a:ext cx="705734" cy="1152318"/>
            </a:xfrm>
            <a:prstGeom prst="straightConnector1">
              <a:avLst/>
            </a:prstGeom>
            <a:ln w="3175" cmpd="sng">
              <a:solidFill>
                <a:schemeClr val="tx1"/>
              </a:solidFill>
              <a:tailEnd type="stealth"/>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a:off x="4347604" y="2875857"/>
              <a:ext cx="563213" cy="113751"/>
            </a:xfrm>
            <a:prstGeom prst="straightConnector1">
              <a:avLst/>
            </a:prstGeom>
            <a:ln w="3175" cmpd="sng">
              <a:solidFill>
                <a:schemeClr val="tx1"/>
              </a:solidFill>
              <a:tailEnd type="stealth"/>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flipV="1">
              <a:off x="4328221" y="3156761"/>
              <a:ext cx="733879" cy="1267913"/>
            </a:xfrm>
            <a:prstGeom prst="straightConnector1">
              <a:avLst/>
            </a:prstGeom>
            <a:ln w="3175" cmpd="sng">
              <a:solidFill>
                <a:schemeClr val="tx1"/>
              </a:solidFill>
              <a:tailEnd type="stealth"/>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a:stCxn id="117" idx="3"/>
              <a:endCxn id="109" idx="1"/>
            </p:cNvCxnSpPr>
            <p:nvPr/>
          </p:nvCxnSpPr>
          <p:spPr>
            <a:xfrm>
              <a:off x="5386542" y="2989608"/>
              <a:ext cx="728970" cy="457"/>
            </a:xfrm>
            <a:prstGeom prst="straightConnector1">
              <a:avLst/>
            </a:prstGeom>
            <a:ln w="3175" cmpd="sng">
              <a:solidFill>
                <a:schemeClr val="tx1"/>
              </a:solidFill>
              <a:tailEnd type="stealth"/>
            </a:ln>
          </p:spPr>
          <p:style>
            <a:lnRef idx="2">
              <a:schemeClr val="accent1"/>
            </a:lnRef>
            <a:fillRef idx="0">
              <a:schemeClr val="accent1"/>
            </a:fillRef>
            <a:effectRef idx="1">
              <a:schemeClr val="accent1"/>
            </a:effectRef>
            <a:fontRef idx="minor">
              <a:schemeClr val="tx1"/>
            </a:fontRef>
          </p:style>
        </p:cxnSp>
        <p:sp>
          <p:nvSpPr>
            <p:cNvPr id="117" name="Diamond 116"/>
            <p:cNvSpPr/>
            <p:nvPr/>
          </p:nvSpPr>
          <p:spPr>
            <a:xfrm>
              <a:off x="4910818" y="2755097"/>
              <a:ext cx="475724" cy="469021"/>
            </a:xfrm>
            <a:prstGeom prst="diamond">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8" name="Picture 117" descr="latex-image-1.pdf"/>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4943019" y="2492272"/>
              <a:ext cx="1045098" cy="188809"/>
            </a:xfrm>
            <a:prstGeom prst="rect">
              <a:avLst/>
            </a:prstGeom>
          </p:spPr>
        </p:pic>
        <p:sp>
          <p:nvSpPr>
            <p:cNvPr id="119" name="TextBox 118"/>
            <p:cNvSpPr txBox="1"/>
            <p:nvPr/>
          </p:nvSpPr>
          <p:spPr>
            <a:xfrm rot="5400000">
              <a:off x="4023691" y="3428038"/>
              <a:ext cx="817281" cy="571105"/>
            </a:xfrm>
            <a:prstGeom prst="rect">
              <a:avLst/>
            </a:prstGeom>
            <a:noFill/>
            <a:ln>
              <a:noFill/>
            </a:ln>
          </p:spPr>
          <p:txBody>
            <a:bodyPr wrap="square" rtlCol="0">
              <a:spAutoFit/>
            </a:bodyPr>
            <a:lstStyle/>
            <a:p>
              <a:r>
                <a:rPr lang="en-US" sz="4000" dirty="0" smtClean="0"/>
                <a:t>. . .</a:t>
              </a:r>
              <a:endParaRPr lang="en-US" sz="4000" dirty="0"/>
            </a:p>
          </p:txBody>
        </p:sp>
        <p:cxnSp>
          <p:nvCxnSpPr>
            <p:cNvPr id="120" name="Straight Arrow Connector 119"/>
            <p:cNvCxnSpPr/>
            <p:nvPr/>
          </p:nvCxnSpPr>
          <p:spPr>
            <a:xfrm flipV="1">
              <a:off x="4370039" y="3081361"/>
              <a:ext cx="614161" cy="477857"/>
            </a:xfrm>
            <a:prstGeom prst="straightConnector1">
              <a:avLst/>
            </a:prstGeom>
            <a:ln w="3175" cmpd="sng">
              <a:solidFill>
                <a:schemeClr val="tx1"/>
              </a:solidFill>
              <a:tailEnd type="stealth"/>
            </a:ln>
          </p:spPr>
          <p:style>
            <a:lnRef idx="2">
              <a:schemeClr val="accent1"/>
            </a:lnRef>
            <a:fillRef idx="0">
              <a:schemeClr val="accent1"/>
            </a:fillRef>
            <a:effectRef idx="1">
              <a:schemeClr val="accent1"/>
            </a:effectRef>
            <a:fontRef idx="minor">
              <a:schemeClr val="tx1"/>
            </a:fontRef>
          </p:style>
        </p:cxnSp>
        <p:pic>
          <p:nvPicPr>
            <p:cNvPr id="136" name="Picture 1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9683" y="4434236"/>
              <a:ext cx="215167" cy="178872"/>
            </a:xfrm>
            <a:prstGeom prst="rect">
              <a:avLst/>
            </a:prstGeom>
            <a:solidFill>
              <a:srgbClr val="92D050"/>
            </a:solidFill>
          </p:spPr>
        </p:pic>
        <p:pic>
          <p:nvPicPr>
            <p:cNvPr id="137" name="Picture 1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6777" y="2916156"/>
              <a:ext cx="122953" cy="188809"/>
            </a:xfrm>
            <a:prstGeom prst="rect">
              <a:avLst/>
            </a:prstGeom>
          </p:spPr>
        </p:pic>
        <p:sp>
          <p:nvSpPr>
            <p:cNvPr id="142" name="Rectangle 141"/>
            <p:cNvSpPr/>
            <p:nvPr/>
          </p:nvSpPr>
          <p:spPr>
            <a:xfrm>
              <a:off x="160646" y="2133875"/>
              <a:ext cx="385042" cy="369332"/>
            </a:xfrm>
            <a:prstGeom prst="rect">
              <a:avLst/>
            </a:prstGeom>
          </p:spPr>
          <p:txBody>
            <a:bodyPr wrap="none">
              <a:spAutoFit/>
            </a:bodyPr>
            <a:lstStyle/>
            <a:p>
              <a:r>
                <a:rPr lang="en-US" dirty="0" smtClean="0">
                  <a:solidFill>
                    <a:schemeClr val="bg1"/>
                  </a:solidFill>
                </a:rPr>
                <a:t>ũ</a:t>
              </a:r>
              <a:r>
                <a:rPr lang="en-US" baseline="-25000" dirty="0" smtClean="0">
                  <a:solidFill>
                    <a:schemeClr val="bg1"/>
                  </a:solidFill>
                </a:rPr>
                <a:t>1</a:t>
              </a:r>
              <a:endParaRPr lang="en-US" dirty="0">
                <a:solidFill>
                  <a:schemeClr val="bg1"/>
                </a:solidFill>
              </a:endParaRPr>
            </a:p>
          </p:txBody>
        </p:sp>
        <p:sp>
          <p:nvSpPr>
            <p:cNvPr id="143" name="Rectangle 142"/>
            <p:cNvSpPr/>
            <p:nvPr/>
          </p:nvSpPr>
          <p:spPr>
            <a:xfrm>
              <a:off x="181779" y="3396078"/>
              <a:ext cx="385042" cy="369332"/>
            </a:xfrm>
            <a:prstGeom prst="rect">
              <a:avLst/>
            </a:prstGeom>
          </p:spPr>
          <p:txBody>
            <a:bodyPr wrap="none">
              <a:spAutoFit/>
            </a:bodyPr>
            <a:lstStyle/>
            <a:p>
              <a:r>
                <a:rPr lang="en-US" dirty="0" smtClean="0">
                  <a:solidFill>
                    <a:schemeClr val="bg1"/>
                  </a:solidFill>
                </a:rPr>
                <a:t>ũ</a:t>
              </a:r>
              <a:r>
                <a:rPr lang="en-US" baseline="-25000" dirty="0">
                  <a:solidFill>
                    <a:schemeClr val="bg1"/>
                  </a:solidFill>
                </a:rPr>
                <a:t>2</a:t>
              </a:r>
              <a:endParaRPr lang="en-US" dirty="0">
                <a:solidFill>
                  <a:schemeClr val="bg1"/>
                </a:solidFill>
              </a:endParaRPr>
            </a:p>
          </p:txBody>
        </p:sp>
        <p:sp>
          <p:nvSpPr>
            <p:cNvPr id="144" name="Rectangle 143"/>
            <p:cNvSpPr/>
            <p:nvPr/>
          </p:nvSpPr>
          <p:spPr>
            <a:xfrm>
              <a:off x="182411" y="5039617"/>
              <a:ext cx="386644" cy="369332"/>
            </a:xfrm>
            <a:prstGeom prst="rect">
              <a:avLst/>
            </a:prstGeom>
          </p:spPr>
          <p:txBody>
            <a:bodyPr wrap="none">
              <a:spAutoFit/>
            </a:bodyPr>
            <a:lstStyle/>
            <a:p>
              <a:r>
                <a:rPr lang="en-US" dirty="0" err="1" smtClean="0">
                  <a:solidFill>
                    <a:schemeClr val="bg1"/>
                  </a:solidFill>
                </a:rPr>
                <a:t>ũ</a:t>
              </a:r>
              <a:r>
                <a:rPr lang="en-US" baseline="-25000" dirty="0" err="1" smtClean="0">
                  <a:solidFill>
                    <a:schemeClr val="bg1"/>
                  </a:solidFill>
                </a:rPr>
                <a:t>K</a:t>
              </a:r>
              <a:endParaRPr lang="en-US" dirty="0">
                <a:solidFill>
                  <a:schemeClr val="bg1"/>
                </a:solidFill>
              </a:endParaRPr>
            </a:p>
          </p:txBody>
        </p:sp>
        <p:sp>
          <p:nvSpPr>
            <p:cNvPr id="151" name="TextBox 150"/>
            <p:cNvSpPr txBox="1"/>
            <p:nvPr/>
          </p:nvSpPr>
          <p:spPr>
            <a:xfrm>
              <a:off x="1840396" y="2471754"/>
              <a:ext cx="1726523" cy="584775"/>
            </a:xfrm>
            <a:prstGeom prst="rect">
              <a:avLst/>
            </a:prstGeom>
            <a:noFill/>
          </p:spPr>
          <p:txBody>
            <a:bodyPr wrap="square" rtlCol="0">
              <a:spAutoFit/>
            </a:bodyPr>
            <a:lstStyle/>
            <a:p>
              <a:r>
                <a:rPr lang="en-US" sz="3200" dirty="0" smtClean="0">
                  <a:solidFill>
                    <a:schemeClr val="bg1"/>
                  </a:solidFill>
                </a:rPr>
                <a:t>. . .</a:t>
              </a:r>
              <a:endParaRPr lang="en-US" sz="3200" dirty="0">
                <a:solidFill>
                  <a:schemeClr val="bg1"/>
                </a:solidFill>
              </a:endParaRPr>
            </a:p>
          </p:txBody>
        </p:sp>
        <p:sp>
          <p:nvSpPr>
            <p:cNvPr id="152" name="TextBox 151"/>
            <p:cNvSpPr txBox="1"/>
            <p:nvPr/>
          </p:nvSpPr>
          <p:spPr>
            <a:xfrm>
              <a:off x="1851554" y="2946946"/>
              <a:ext cx="1726522" cy="584775"/>
            </a:xfrm>
            <a:prstGeom prst="rect">
              <a:avLst/>
            </a:prstGeom>
            <a:noFill/>
          </p:spPr>
          <p:txBody>
            <a:bodyPr wrap="square" rtlCol="0">
              <a:spAutoFit/>
            </a:bodyPr>
            <a:lstStyle/>
            <a:p>
              <a:r>
                <a:rPr lang="en-US" sz="3200" dirty="0" smtClean="0">
                  <a:solidFill>
                    <a:schemeClr val="bg1"/>
                  </a:solidFill>
                </a:rPr>
                <a:t>. . .</a:t>
              </a:r>
              <a:endParaRPr lang="en-US" sz="3200" dirty="0">
                <a:solidFill>
                  <a:schemeClr val="bg1"/>
                </a:solidFill>
              </a:endParaRPr>
            </a:p>
          </p:txBody>
        </p:sp>
        <p:sp>
          <p:nvSpPr>
            <p:cNvPr id="153" name="TextBox 152"/>
            <p:cNvSpPr txBox="1"/>
            <p:nvPr/>
          </p:nvSpPr>
          <p:spPr>
            <a:xfrm>
              <a:off x="1865002" y="4121721"/>
              <a:ext cx="1726523" cy="584775"/>
            </a:xfrm>
            <a:prstGeom prst="rect">
              <a:avLst/>
            </a:prstGeom>
            <a:noFill/>
          </p:spPr>
          <p:txBody>
            <a:bodyPr wrap="square" rtlCol="0">
              <a:spAutoFit/>
            </a:bodyPr>
            <a:lstStyle/>
            <a:p>
              <a:r>
                <a:rPr lang="en-US" sz="3200" dirty="0" smtClean="0">
                  <a:solidFill>
                    <a:schemeClr val="bg1"/>
                  </a:solidFill>
                </a:rPr>
                <a:t>. . .</a:t>
              </a:r>
              <a:endParaRPr lang="en-US" sz="3200" dirty="0">
                <a:solidFill>
                  <a:schemeClr val="bg1"/>
                </a:solidFill>
              </a:endParaRPr>
            </a:p>
          </p:txBody>
        </p:sp>
        <p:sp>
          <p:nvSpPr>
            <p:cNvPr id="154" name="TextBox 153"/>
            <p:cNvSpPr txBox="1"/>
            <p:nvPr/>
          </p:nvSpPr>
          <p:spPr>
            <a:xfrm>
              <a:off x="1884706" y="4614005"/>
              <a:ext cx="1726522" cy="584775"/>
            </a:xfrm>
            <a:prstGeom prst="rect">
              <a:avLst/>
            </a:prstGeom>
            <a:noFill/>
          </p:spPr>
          <p:txBody>
            <a:bodyPr wrap="square" rtlCol="0">
              <a:spAutoFit/>
            </a:bodyPr>
            <a:lstStyle/>
            <a:p>
              <a:r>
                <a:rPr lang="en-US" sz="3200" dirty="0" smtClean="0">
                  <a:solidFill>
                    <a:schemeClr val="bg1"/>
                  </a:solidFill>
                </a:rPr>
                <a:t>. . .</a:t>
              </a:r>
              <a:endParaRPr lang="en-US" sz="3200" dirty="0">
                <a:solidFill>
                  <a:schemeClr val="bg1"/>
                </a:solidFill>
              </a:endParaRPr>
            </a:p>
          </p:txBody>
        </p:sp>
      </p:grpSp>
      <p:sp>
        <p:nvSpPr>
          <p:cNvPr id="165" name="Rectangle 164"/>
          <p:cNvSpPr/>
          <p:nvPr/>
        </p:nvSpPr>
        <p:spPr>
          <a:xfrm>
            <a:off x="546932" y="1971120"/>
            <a:ext cx="3297698" cy="584775"/>
          </a:xfrm>
          <a:prstGeom prst="rect">
            <a:avLst/>
          </a:prstGeom>
        </p:spPr>
        <p:txBody>
          <a:bodyPr wrap="none">
            <a:spAutoFit/>
          </a:bodyPr>
          <a:lstStyle/>
          <a:p>
            <a:r>
              <a:rPr lang="en-US" sz="1000" dirty="0" smtClean="0">
                <a:solidFill>
                  <a:schemeClr val="bg1"/>
                </a:solidFill>
              </a:rPr>
              <a:t>NOUN   VERB    NOUN      </a:t>
            </a:r>
            <a:r>
              <a:rPr lang="en-US" sz="3200" dirty="0" smtClean="0">
                <a:solidFill>
                  <a:schemeClr val="bg1"/>
                </a:solidFill>
              </a:rPr>
              <a:t>. </a:t>
            </a:r>
            <a:r>
              <a:rPr lang="en-US" sz="3200" dirty="0">
                <a:solidFill>
                  <a:schemeClr val="bg1"/>
                </a:solidFill>
              </a:rPr>
              <a:t>. </a:t>
            </a:r>
            <a:r>
              <a:rPr lang="en-US" sz="3200" dirty="0" smtClean="0">
                <a:solidFill>
                  <a:schemeClr val="bg1"/>
                </a:solidFill>
              </a:rPr>
              <a:t>. </a:t>
            </a:r>
            <a:r>
              <a:rPr lang="en-US" sz="1000" dirty="0" smtClean="0">
                <a:solidFill>
                  <a:schemeClr val="bg1"/>
                </a:solidFill>
              </a:rPr>
              <a:t>   AUX     VERB   PUNCT</a:t>
            </a:r>
            <a:endParaRPr lang="en-US" sz="3200" dirty="0">
              <a:solidFill>
                <a:schemeClr val="bg1"/>
              </a:solidFill>
            </a:endParaRPr>
          </a:p>
        </p:txBody>
      </p:sp>
      <p:sp>
        <p:nvSpPr>
          <p:cNvPr id="166" name="Rectangle 165"/>
          <p:cNvSpPr/>
          <p:nvPr/>
        </p:nvSpPr>
        <p:spPr>
          <a:xfrm>
            <a:off x="545507" y="3243024"/>
            <a:ext cx="2964273" cy="584775"/>
          </a:xfrm>
          <a:prstGeom prst="rect">
            <a:avLst/>
          </a:prstGeom>
        </p:spPr>
        <p:txBody>
          <a:bodyPr wrap="none">
            <a:spAutoFit/>
          </a:bodyPr>
          <a:lstStyle/>
          <a:p>
            <a:r>
              <a:rPr lang="en-US" sz="1000" dirty="0" smtClean="0">
                <a:solidFill>
                  <a:schemeClr val="bg1"/>
                </a:solidFill>
              </a:rPr>
              <a:t>PRON    ADV      VERB        </a:t>
            </a:r>
            <a:r>
              <a:rPr lang="en-US" sz="3200" dirty="0" smtClean="0">
                <a:solidFill>
                  <a:schemeClr val="bg1"/>
                </a:solidFill>
              </a:rPr>
              <a:t>. </a:t>
            </a:r>
            <a:r>
              <a:rPr lang="en-US" sz="3200" dirty="0">
                <a:solidFill>
                  <a:schemeClr val="bg1"/>
                </a:solidFill>
              </a:rPr>
              <a:t>. </a:t>
            </a:r>
            <a:r>
              <a:rPr lang="en-US" sz="3200" dirty="0" smtClean="0">
                <a:solidFill>
                  <a:schemeClr val="bg1"/>
                </a:solidFill>
              </a:rPr>
              <a:t>. </a:t>
            </a:r>
            <a:r>
              <a:rPr lang="en-US" sz="1000" dirty="0" smtClean="0">
                <a:solidFill>
                  <a:schemeClr val="bg1"/>
                </a:solidFill>
              </a:rPr>
              <a:t>  VERB    PUNCT</a:t>
            </a:r>
            <a:endParaRPr lang="en-US" sz="3200" dirty="0">
              <a:solidFill>
                <a:schemeClr val="bg1"/>
              </a:solidFill>
            </a:endParaRPr>
          </a:p>
        </p:txBody>
      </p:sp>
      <p:sp>
        <p:nvSpPr>
          <p:cNvPr id="167" name="Rectangle 166"/>
          <p:cNvSpPr/>
          <p:nvPr/>
        </p:nvSpPr>
        <p:spPr>
          <a:xfrm>
            <a:off x="561173" y="4899487"/>
            <a:ext cx="3361818" cy="584775"/>
          </a:xfrm>
          <a:prstGeom prst="rect">
            <a:avLst/>
          </a:prstGeom>
        </p:spPr>
        <p:txBody>
          <a:bodyPr wrap="none">
            <a:spAutoFit/>
          </a:bodyPr>
          <a:lstStyle/>
          <a:p>
            <a:r>
              <a:rPr lang="en-US" sz="1000" dirty="0" smtClean="0">
                <a:solidFill>
                  <a:schemeClr val="bg1"/>
                </a:solidFill>
              </a:rPr>
              <a:t>NOUN    AUX     VERB        </a:t>
            </a:r>
            <a:r>
              <a:rPr lang="en-US" sz="3200" dirty="0" smtClean="0">
                <a:solidFill>
                  <a:schemeClr val="bg1"/>
                </a:solidFill>
              </a:rPr>
              <a:t>. </a:t>
            </a:r>
            <a:r>
              <a:rPr lang="en-US" sz="3200" dirty="0">
                <a:solidFill>
                  <a:schemeClr val="bg1"/>
                </a:solidFill>
              </a:rPr>
              <a:t>. </a:t>
            </a:r>
            <a:r>
              <a:rPr lang="en-US" sz="3200" dirty="0" smtClean="0">
                <a:solidFill>
                  <a:schemeClr val="bg1"/>
                </a:solidFill>
              </a:rPr>
              <a:t>. </a:t>
            </a:r>
            <a:r>
              <a:rPr lang="en-US" sz="1000" dirty="0" smtClean="0">
                <a:solidFill>
                  <a:schemeClr val="bg1"/>
                </a:solidFill>
              </a:rPr>
              <a:t>    ADJ     NOUN  PUNCT</a:t>
            </a:r>
            <a:endParaRPr lang="en-US" sz="3200" dirty="0">
              <a:solidFill>
                <a:schemeClr val="bg1"/>
              </a:solidFill>
            </a:endParaRPr>
          </a:p>
        </p:txBody>
      </p:sp>
    </p:spTree>
    <p:extLst>
      <p:ext uri="{BB962C8B-B14F-4D97-AF65-F5344CB8AC3E}">
        <p14:creationId xmlns:p14="http://schemas.microsoft.com/office/powerpoint/2010/main" val="9870791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47</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236" y="1239141"/>
            <a:ext cx="4940300" cy="5016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3833" y="1239141"/>
            <a:ext cx="4940300" cy="5016500"/>
          </a:xfrm>
          <a:prstGeom prst="rect">
            <a:avLst/>
          </a:prstGeom>
        </p:spPr>
      </p:pic>
      <p:sp>
        <p:nvSpPr>
          <p:cNvPr id="10" name="Title 1"/>
          <p:cNvSpPr txBox="1">
            <a:spLocks/>
          </p:cNvSpPr>
          <p:nvPr/>
        </p:nvSpPr>
        <p:spPr>
          <a:xfrm>
            <a:off x="401782" y="274639"/>
            <a:ext cx="850669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dirty="0" err="1" smtClean="0"/>
              <a:t>nmod</a:t>
            </a:r>
            <a:r>
              <a:rPr lang="en-US" sz="4000" dirty="0" smtClean="0"/>
              <a:t>: Head Noun -&gt; Nominal Modifier</a:t>
            </a:r>
            <a:endParaRPr lang="en-US" sz="4000" dirty="0"/>
          </a:p>
        </p:txBody>
      </p:sp>
      <p:grpSp>
        <p:nvGrpSpPr>
          <p:cNvPr id="8" name="Group 7"/>
          <p:cNvGrpSpPr/>
          <p:nvPr/>
        </p:nvGrpSpPr>
        <p:grpSpPr>
          <a:xfrm>
            <a:off x="2141570" y="1239141"/>
            <a:ext cx="5124966" cy="5201166"/>
            <a:chOff x="2141570" y="1239141"/>
            <a:chExt cx="5124966" cy="5201166"/>
          </a:xfrm>
        </p:grpSpPr>
        <p:sp>
          <p:nvSpPr>
            <p:cNvPr id="9" name="TextBox 8"/>
            <p:cNvSpPr txBox="1"/>
            <p:nvPr/>
          </p:nvSpPr>
          <p:spPr>
            <a:xfrm>
              <a:off x="2326236" y="6070975"/>
              <a:ext cx="4940300" cy="369332"/>
            </a:xfrm>
            <a:prstGeom prst="rect">
              <a:avLst/>
            </a:prstGeom>
            <a:solidFill>
              <a:schemeClr val="tx1"/>
            </a:solidFill>
          </p:spPr>
          <p:txBody>
            <a:bodyPr wrap="square" rtlCol="0">
              <a:spAutoFit/>
            </a:bodyPr>
            <a:lstStyle/>
            <a:p>
              <a:pPr algn="ctr"/>
              <a:r>
                <a:rPr lang="en-US" dirty="0" smtClean="0">
                  <a:solidFill>
                    <a:srgbClr val="FF0700"/>
                  </a:solidFill>
                </a:rPr>
                <a:t>True Directionality</a:t>
              </a:r>
              <a:endParaRPr lang="en-US" dirty="0">
                <a:solidFill>
                  <a:srgbClr val="FF0700"/>
                </a:solidFill>
              </a:endParaRPr>
            </a:p>
          </p:txBody>
        </p:sp>
        <p:sp>
          <p:nvSpPr>
            <p:cNvPr id="11" name="TextBox 10"/>
            <p:cNvSpPr txBox="1"/>
            <p:nvPr/>
          </p:nvSpPr>
          <p:spPr>
            <a:xfrm rot="16200000">
              <a:off x="-274347" y="3655058"/>
              <a:ext cx="5201166" cy="369332"/>
            </a:xfrm>
            <a:prstGeom prst="rect">
              <a:avLst/>
            </a:prstGeom>
            <a:solidFill>
              <a:schemeClr val="tx1"/>
            </a:solidFill>
          </p:spPr>
          <p:txBody>
            <a:bodyPr wrap="square" rtlCol="0">
              <a:spAutoFit/>
            </a:bodyPr>
            <a:lstStyle/>
            <a:p>
              <a:pPr algn="ctr"/>
              <a:r>
                <a:rPr lang="en-US" dirty="0" smtClean="0">
                  <a:solidFill>
                    <a:srgbClr val="FF0700"/>
                  </a:solidFill>
                </a:rPr>
                <a:t>Predicted Directionality</a:t>
              </a:r>
              <a:endParaRPr lang="en-US" dirty="0">
                <a:solidFill>
                  <a:srgbClr val="FF0700"/>
                </a:solidFill>
              </a:endParaRPr>
            </a:p>
          </p:txBody>
        </p:sp>
      </p:grpSp>
    </p:spTree>
    <p:extLst>
      <p:ext uri="{BB962C8B-B14F-4D97-AF65-F5344CB8AC3E}">
        <p14:creationId xmlns:p14="http://schemas.microsoft.com/office/powerpoint/2010/main" val="119687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dobj</a:t>
            </a:r>
            <a:r>
              <a:rPr lang="en-US" dirty="0" smtClean="0"/>
              <a:t>: </a:t>
            </a:r>
            <a:r>
              <a:rPr lang="en-US" dirty="0"/>
              <a:t>Head Verb -&gt; </a:t>
            </a:r>
            <a:r>
              <a:rPr lang="en-US" dirty="0" smtClean="0"/>
              <a:t>Direct Object</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48</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236" y="1239141"/>
            <a:ext cx="4940300" cy="5016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236" y="1239141"/>
            <a:ext cx="4940300" cy="50165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6236" y="1239141"/>
            <a:ext cx="4940300" cy="5016500"/>
          </a:xfrm>
          <a:prstGeom prst="rect">
            <a:avLst/>
          </a:prstGeom>
        </p:spPr>
      </p:pic>
      <p:grpSp>
        <p:nvGrpSpPr>
          <p:cNvPr id="9" name="Group 8"/>
          <p:cNvGrpSpPr/>
          <p:nvPr/>
        </p:nvGrpSpPr>
        <p:grpSpPr>
          <a:xfrm>
            <a:off x="2141570" y="1239141"/>
            <a:ext cx="5124966" cy="5201166"/>
            <a:chOff x="2141570" y="1239141"/>
            <a:chExt cx="5124966" cy="5201166"/>
          </a:xfrm>
        </p:grpSpPr>
        <p:sp>
          <p:nvSpPr>
            <p:cNvPr id="7" name="TextBox 6"/>
            <p:cNvSpPr txBox="1"/>
            <p:nvPr/>
          </p:nvSpPr>
          <p:spPr>
            <a:xfrm>
              <a:off x="2326236" y="6070975"/>
              <a:ext cx="4940300" cy="369332"/>
            </a:xfrm>
            <a:prstGeom prst="rect">
              <a:avLst/>
            </a:prstGeom>
            <a:solidFill>
              <a:schemeClr val="tx1"/>
            </a:solidFill>
          </p:spPr>
          <p:txBody>
            <a:bodyPr wrap="square" rtlCol="0">
              <a:spAutoFit/>
            </a:bodyPr>
            <a:lstStyle/>
            <a:p>
              <a:pPr algn="ctr"/>
              <a:r>
                <a:rPr lang="en-US" dirty="0" smtClean="0">
                  <a:solidFill>
                    <a:srgbClr val="FF0700"/>
                  </a:solidFill>
                </a:rPr>
                <a:t>True Directionality</a:t>
              </a:r>
              <a:endParaRPr lang="en-US" dirty="0">
                <a:solidFill>
                  <a:srgbClr val="FF0700"/>
                </a:solidFill>
              </a:endParaRPr>
            </a:p>
          </p:txBody>
        </p:sp>
        <p:sp>
          <p:nvSpPr>
            <p:cNvPr id="8" name="TextBox 7"/>
            <p:cNvSpPr txBox="1"/>
            <p:nvPr/>
          </p:nvSpPr>
          <p:spPr>
            <a:xfrm rot="16200000">
              <a:off x="-274347" y="3655058"/>
              <a:ext cx="5201166" cy="369332"/>
            </a:xfrm>
            <a:prstGeom prst="rect">
              <a:avLst/>
            </a:prstGeom>
            <a:solidFill>
              <a:schemeClr val="tx1"/>
            </a:solidFill>
          </p:spPr>
          <p:txBody>
            <a:bodyPr wrap="square" rtlCol="0">
              <a:spAutoFit/>
            </a:bodyPr>
            <a:lstStyle/>
            <a:p>
              <a:pPr algn="ctr"/>
              <a:r>
                <a:rPr lang="en-US" dirty="0" smtClean="0">
                  <a:solidFill>
                    <a:srgbClr val="FF0700"/>
                  </a:solidFill>
                </a:rPr>
                <a:t>Predicted Directionality</a:t>
              </a:r>
              <a:endParaRPr lang="en-US" dirty="0">
                <a:solidFill>
                  <a:srgbClr val="FF0700"/>
                </a:solidFill>
              </a:endParaRPr>
            </a:p>
          </p:txBody>
        </p:sp>
      </p:grpSp>
    </p:spTree>
    <p:extLst>
      <p:ext uri="{BB962C8B-B14F-4D97-AF65-F5344CB8AC3E}">
        <p14:creationId xmlns:p14="http://schemas.microsoft.com/office/powerpoint/2010/main" val="8922285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nsubj</a:t>
            </a:r>
            <a:r>
              <a:rPr lang="en-US" dirty="0" smtClean="0"/>
              <a:t>: Head Verb -&gt; Subject</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49</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236" y="1239141"/>
            <a:ext cx="4940300" cy="5016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236" y="1239141"/>
            <a:ext cx="4940300" cy="5016500"/>
          </a:xfrm>
          <a:prstGeom prst="rect">
            <a:avLst/>
          </a:prstGeom>
        </p:spPr>
      </p:pic>
      <p:grpSp>
        <p:nvGrpSpPr>
          <p:cNvPr id="8" name="Group 7"/>
          <p:cNvGrpSpPr/>
          <p:nvPr/>
        </p:nvGrpSpPr>
        <p:grpSpPr>
          <a:xfrm>
            <a:off x="2141570" y="1239141"/>
            <a:ext cx="5124966" cy="5201166"/>
            <a:chOff x="2141570" y="1239141"/>
            <a:chExt cx="5124966" cy="5201166"/>
          </a:xfrm>
        </p:grpSpPr>
        <p:sp>
          <p:nvSpPr>
            <p:cNvPr id="9" name="TextBox 8"/>
            <p:cNvSpPr txBox="1"/>
            <p:nvPr/>
          </p:nvSpPr>
          <p:spPr>
            <a:xfrm>
              <a:off x="2326236" y="6070975"/>
              <a:ext cx="4940300" cy="369332"/>
            </a:xfrm>
            <a:prstGeom prst="rect">
              <a:avLst/>
            </a:prstGeom>
            <a:solidFill>
              <a:schemeClr val="tx1"/>
            </a:solidFill>
          </p:spPr>
          <p:txBody>
            <a:bodyPr wrap="square" rtlCol="0">
              <a:spAutoFit/>
            </a:bodyPr>
            <a:lstStyle/>
            <a:p>
              <a:pPr algn="ctr"/>
              <a:r>
                <a:rPr lang="en-US" dirty="0" smtClean="0">
                  <a:solidFill>
                    <a:srgbClr val="FF0700"/>
                  </a:solidFill>
                </a:rPr>
                <a:t>True Directionality</a:t>
              </a:r>
              <a:endParaRPr lang="en-US" dirty="0">
                <a:solidFill>
                  <a:srgbClr val="FF0700"/>
                </a:solidFill>
              </a:endParaRPr>
            </a:p>
          </p:txBody>
        </p:sp>
        <p:sp>
          <p:nvSpPr>
            <p:cNvPr id="10" name="TextBox 9"/>
            <p:cNvSpPr txBox="1"/>
            <p:nvPr/>
          </p:nvSpPr>
          <p:spPr>
            <a:xfrm rot="16200000">
              <a:off x="-274347" y="3655058"/>
              <a:ext cx="5201166" cy="369332"/>
            </a:xfrm>
            <a:prstGeom prst="rect">
              <a:avLst/>
            </a:prstGeom>
            <a:solidFill>
              <a:schemeClr val="tx1"/>
            </a:solidFill>
          </p:spPr>
          <p:txBody>
            <a:bodyPr wrap="square" rtlCol="0">
              <a:spAutoFit/>
            </a:bodyPr>
            <a:lstStyle/>
            <a:p>
              <a:pPr algn="ctr"/>
              <a:r>
                <a:rPr lang="en-US" dirty="0" smtClean="0">
                  <a:solidFill>
                    <a:srgbClr val="FF0700"/>
                  </a:solidFill>
                </a:rPr>
                <a:t>Predicted Directionality</a:t>
              </a:r>
              <a:endParaRPr lang="en-US" dirty="0">
                <a:solidFill>
                  <a:srgbClr val="FF0700"/>
                </a:solidFill>
              </a:endParaRPr>
            </a:p>
          </p:txBody>
        </p:sp>
      </p:grpSp>
    </p:spTree>
    <p:extLst>
      <p:ext uri="{BB962C8B-B14F-4D97-AF65-F5344CB8AC3E}">
        <p14:creationId xmlns:p14="http://schemas.microsoft.com/office/powerpoint/2010/main" val="295859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Turn a Corpus into a Parser</a:t>
            </a:r>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5</a:t>
            </a:fld>
            <a:endParaRPr lang="en-US"/>
          </a:p>
        </p:txBody>
      </p:sp>
      <p:pic>
        <p:nvPicPr>
          <p:cNvPr id="16" name="Picture 15" descr="jhu-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8671"/>
            <a:ext cx="2769885" cy="477903"/>
          </a:xfrm>
          <a:prstGeom prst="rect">
            <a:avLst/>
          </a:prstGeom>
        </p:spPr>
      </p:pic>
      <p:pic>
        <p:nvPicPr>
          <p:cNvPr id="96" name="Picture 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412" y="3033922"/>
            <a:ext cx="1649235" cy="1289304"/>
          </a:xfrm>
          <a:prstGeom prst="rect">
            <a:avLst/>
          </a:prstGeom>
        </p:spPr>
      </p:pic>
      <p:grpSp>
        <p:nvGrpSpPr>
          <p:cNvPr id="17" name="Group 16"/>
          <p:cNvGrpSpPr/>
          <p:nvPr/>
        </p:nvGrpSpPr>
        <p:grpSpPr>
          <a:xfrm>
            <a:off x="142660" y="2953983"/>
            <a:ext cx="6161887" cy="1810303"/>
            <a:chOff x="-1850412" y="3711668"/>
            <a:chExt cx="6161887" cy="1810303"/>
          </a:xfrm>
        </p:grpSpPr>
        <p:sp>
          <p:nvSpPr>
            <p:cNvPr id="8" name="Document 7"/>
            <p:cNvSpPr/>
            <p:nvPr/>
          </p:nvSpPr>
          <p:spPr>
            <a:xfrm>
              <a:off x="130490" y="3711668"/>
              <a:ext cx="2596896" cy="1810303"/>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zh-CN" altLang="en-US" sz="1200" dirty="0"/>
                <a:t>我早上吃了饭。</a:t>
              </a:r>
              <a:endParaRPr lang="en-US" sz="1200" dirty="0">
                <a:solidFill>
                  <a:srgbClr val="FFC000"/>
                </a:solidFill>
              </a:endParaRPr>
            </a:p>
            <a:p>
              <a:pPr marL="171450" indent="-171450">
                <a:buFont typeface="Arial" charset="0"/>
                <a:buChar char="•"/>
              </a:pPr>
              <a:endParaRPr lang="en-US" sz="1200" dirty="0"/>
            </a:p>
            <a:p>
              <a:pPr marL="171450" indent="-171450">
                <a:buFont typeface="Arial" charset="0"/>
                <a:buChar char="•"/>
              </a:pPr>
              <a:r>
                <a:rPr lang="zh-CN" altLang="en-US" sz="1200" dirty="0"/>
                <a:t>我中午吃了饭。</a:t>
              </a:r>
              <a:endParaRPr lang="en-US" sz="1200" dirty="0">
                <a:solidFill>
                  <a:srgbClr val="FFC000"/>
                </a:solidFill>
              </a:endParaRPr>
            </a:p>
            <a:p>
              <a:pPr marL="171450" indent="-171450">
                <a:buFont typeface="Arial" charset="0"/>
                <a:buChar char="•"/>
              </a:pPr>
              <a:endParaRPr lang="en-US" sz="1200" dirty="0"/>
            </a:p>
            <a:p>
              <a:pPr marL="171450" indent="-171450">
                <a:buFont typeface="Arial" charset="0"/>
                <a:buChar char="•"/>
              </a:pPr>
              <a:r>
                <a:rPr lang="zh-CN" altLang="en-US" sz="1200" dirty="0"/>
                <a:t>明天踢足球。</a:t>
              </a:r>
            </a:p>
            <a:p>
              <a:pPr marL="171450" indent="-171450">
                <a:buFont typeface="Arial" charset="0"/>
                <a:buChar char="•"/>
              </a:pPr>
              <a:endParaRPr lang="en-US" sz="1200" dirty="0">
                <a:solidFill>
                  <a:srgbClr val="FFC000"/>
                </a:solidFill>
              </a:endParaRPr>
            </a:p>
            <a:p>
              <a:pPr marL="171450" indent="-171450">
                <a:buFont typeface="Arial" charset="0"/>
                <a:buChar char="•"/>
              </a:pPr>
              <a:r>
                <a:rPr lang="zh-CN" altLang="en-US" sz="1200" dirty="0"/>
                <a:t>早上好！</a:t>
              </a:r>
              <a:endParaRPr lang="en-US" sz="1200" dirty="0"/>
            </a:p>
            <a:p>
              <a:r>
                <a:rPr lang="mr-IN" sz="1200" dirty="0" smtClean="0"/>
                <a:t>…</a:t>
              </a:r>
              <a:endParaRPr lang="en-US" sz="1200" dirty="0" smtClean="0"/>
            </a:p>
          </p:txBody>
        </p:sp>
        <p:sp>
          <p:nvSpPr>
            <p:cNvPr id="46" name="Right Arrow 45"/>
            <p:cNvSpPr/>
            <p:nvPr/>
          </p:nvSpPr>
          <p:spPr>
            <a:xfrm>
              <a:off x="3004225" y="4230858"/>
              <a:ext cx="1307250" cy="22052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1850412" y="4078540"/>
              <a:ext cx="1850846" cy="584775"/>
            </a:xfrm>
            <a:prstGeom prst="rect">
              <a:avLst/>
            </a:prstGeom>
            <a:noFill/>
          </p:spPr>
          <p:txBody>
            <a:bodyPr wrap="square" rtlCol="0">
              <a:spAutoFit/>
            </a:bodyPr>
            <a:lstStyle/>
            <a:p>
              <a:pPr algn="ctr"/>
              <a:r>
                <a:rPr lang="en-US" altLang="zh-CN" sz="3200" dirty="0" smtClean="0"/>
                <a:t>Corpus: u</a:t>
              </a:r>
              <a:endParaRPr lang="en-US" sz="3200" dirty="0"/>
            </a:p>
          </p:txBody>
        </p:sp>
      </p:grpSp>
      <p:grpSp>
        <p:nvGrpSpPr>
          <p:cNvPr id="3" name="Group 2"/>
          <p:cNvGrpSpPr/>
          <p:nvPr/>
        </p:nvGrpSpPr>
        <p:grpSpPr>
          <a:xfrm>
            <a:off x="2667903" y="1763473"/>
            <a:ext cx="5923896" cy="1206744"/>
            <a:chOff x="-2873107" y="4863491"/>
            <a:chExt cx="5923896" cy="1206744"/>
          </a:xfrm>
        </p:grpSpPr>
        <p:sp>
          <p:nvSpPr>
            <p:cNvPr id="41" name="TextBox 40"/>
            <p:cNvSpPr txBox="1"/>
            <p:nvPr/>
          </p:nvSpPr>
          <p:spPr>
            <a:xfrm>
              <a:off x="-2873107" y="4863491"/>
              <a:ext cx="3068733" cy="584775"/>
            </a:xfrm>
            <a:prstGeom prst="rect">
              <a:avLst/>
            </a:prstGeom>
            <a:noFill/>
          </p:spPr>
          <p:txBody>
            <a:bodyPr wrap="square" rtlCol="0">
              <a:spAutoFit/>
            </a:bodyPr>
            <a:lstStyle/>
            <a:p>
              <a:pPr algn="ctr"/>
              <a:r>
                <a:rPr lang="en-US" altLang="zh-CN" sz="3200" dirty="0" smtClean="0"/>
                <a:t>Input sentence: x</a:t>
              </a:r>
              <a:endParaRPr lang="en-US" sz="3200" dirty="0"/>
            </a:p>
          </p:txBody>
        </p:sp>
        <p:sp>
          <p:nvSpPr>
            <p:cNvPr id="43" name="Right Arrow 42"/>
            <p:cNvSpPr/>
            <p:nvPr/>
          </p:nvSpPr>
          <p:spPr>
            <a:xfrm rot="5400000">
              <a:off x="1405459" y="5674370"/>
              <a:ext cx="616732" cy="174998"/>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6862" y="4971213"/>
              <a:ext cx="2673927" cy="397722"/>
              <a:chOff x="376862" y="4971213"/>
              <a:chExt cx="2673927" cy="397722"/>
            </a:xfrm>
          </p:grpSpPr>
          <p:sp>
            <p:nvSpPr>
              <p:cNvPr id="6" name="Rectangle 5"/>
              <p:cNvSpPr/>
              <p:nvPr/>
            </p:nvSpPr>
            <p:spPr>
              <a:xfrm>
                <a:off x="376862" y="4975099"/>
                <a:ext cx="2673927" cy="393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9" name="TextBox 8"/>
              <p:cNvSpPr txBox="1"/>
              <p:nvPr/>
            </p:nvSpPr>
            <p:spPr>
              <a:xfrm>
                <a:off x="389890" y="4971213"/>
                <a:ext cx="2012089" cy="369332"/>
              </a:xfrm>
              <a:prstGeom prst="rect">
                <a:avLst/>
              </a:prstGeom>
              <a:noFill/>
            </p:spPr>
            <p:txBody>
              <a:bodyPr wrap="none" rtlCol="0">
                <a:spAutoFit/>
              </a:bodyPr>
              <a:lstStyle/>
              <a:p>
                <a:r>
                  <a:rPr lang="zh-CN" altLang="en-US" dirty="0"/>
                  <a:t>愿 原力 与 你 同在</a:t>
                </a:r>
                <a:endParaRPr lang="en-US" dirty="0"/>
              </a:p>
            </p:txBody>
          </p:sp>
        </p:grpSp>
      </p:grpSp>
      <p:sp>
        <p:nvSpPr>
          <p:cNvPr id="97" name="Right Arrow 96"/>
          <p:cNvSpPr/>
          <p:nvPr/>
        </p:nvSpPr>
        <p:spPr>
          <a:xfrm rot="5400000">
            <a:off x="6969663" y="4646851"/>
            <a:ext cx="616732" cy="174998"/>
          </a:xfrm>
          <a:prstGeom prst="rightArrow">
            <a:avLst/>
          </a:prstGeom>
          <a:solidFill>
            <a:srgbClr val="22F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4322564" y="5615032"/>
            <a:ext cx="1414072" cy="584775"/>
          </a:xfrm>
          <a:prstGeom prst="rect">
            <a:avLst/>
          </a:prstGeom>
          <a:noFill/>
        </p:spPr>
        <p:txBody>
          <a:bodyPr wrap="square" rtlCol="0">
            <a:spAutoFit/>
          </a:bodyPr>
          <a:lstStyle/>
          <a:p>
            <a:pPr algn="ctr"/>
            <a:r>
              <a:rPr lang="en-US" altLang="zh-CN" sz="3200" dirty="0" smtClean="0"/>
              <a:t>Tree: y</a:t>
            </a:r>
            <a:endParaRPr lang="en-US" sz="3200" dirty="0"/>
          </a:p>
        </p:txBody>
      </p:sp>
      <p:sp>
        <p:nvSpPr>
          <p:cNvPr id="39" name="Rectangle 38"/>
          <p:cNvSpPr/>
          <p:nvPr/>
        </p:nvSpPr>
        <p:spPr>
          <a:xfrm>
            <a:off x="6046630" y="5203537"/>
            <a:ext cx="2673927" cy="118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grpSp>
        <p:nvGrpSpPr>
          <p:cNvPr id="5" name="Group 4"/>
          <p:cNvGrpSpPr/>
          <p:nvPr/>
        </p:nvGrpSpPr>
        <p:grpSpPr>
          <a:xfrm>
            <a:off x="6123393" y="5435755"/>
            <a:ext cx="2012089" cy="877211"/>
            <a:chOff x="6063235" y="3823522"/>
            <a:chExt cx="2012089" cy="877211"/>
          </a:xfrm>
        </p:grpSpPr>
        <p:sp>
          <p:nvSpPr>
            <p:cNvPr id="40" name="TextBox 39"/>
            <p:cNvSpPr txBox="1"/>
            <p:nvPr/>
          </p:nvSpPr>
          <p:spPr>
            <a:xfrm>
              <a:off x="6063235" y="4282420"/>
              <a:ext cx="2012089" cy="369332"/>
            </a:xfrm>
            <a:prstGeom prst="rect">
              <a:avLst/>
            </a:prstGeom>
            <a:noFill/>
          </p:spPr>
          <p:txBody>
            <a:bodyPr wrap="none" rtlCol="0">
              <a:spAutoFit/>
            </a:bodyPr>
            <a:lstStyle/>
            <a:p>
              <a:r>
                <a:rPr lang="zh-CN" altLang="en-US" dirty="0"/>
                <a:t>愿 原力 与 你 同在</a:t>
              </a:r>
              <a:endParaRPr lang="en-US" dirty="0"/>
            </a:p>
          </p:txBody>
        </p:sp>
        <p:grpSp>
          <p:nvGrpSpPr>
            <p:cNvPr id="42" name="Group 41"/>
            <p:cNvGrpSpPr/>
            <p:nvPr/>
          </p:nvGrpSpPr>
          <p:grpSpPr>
            <a:xfrm>
              <a:off x="6239376" y="3823522"/>
              <a:ext cx="1676400" cy="877211"/>
              <a:chOff x="1854149" y="3161530"/>
              <a:chExt cx="5152990" cy="3069502"/>
            </a:xfrm>
          </p:grpSpPr>
          <p:sp>
            <p:nvSpPr>
              <p:cNvPr id="44" name="Circular Arrow 43"/>
              <p:cNvSpPr/>
              <p:nvPr/>
            </p:nvSpPr>
            <p:spPr>
              <a:xfrm flipH="1">
                <a:off x="1854149" y="3282960"/>
                <a:ext cx="1835609" cy="2826645"/>
              </a:xfrm>
              <a:prstGeom prst="circularArrow">
                <a:avLst>
                  <a:gd name="adj1" fmla="val 805"/>
                  <a:gd name="adj2" fmla="val 717078"/>
                  <a:gd name="adj3" fmla="val 20507759"/>
                  <a:gd name="adj4" fmla="val 11180129"/>
                  <a:gd name="adj5" fmla="val 4067"/>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FFFF"/>
                  </a:solidFill>
                </a:endParaRPr>
              </a:p>
            </p:txBody>
          </p:sp>
          <p:sp>
            <p:nvSpPr>
              <p:cNvPr id="45" name="Circular Arrow 44"/>
              <p:cNvSpPr/>
              <p:nvPr/>
            </p:nvSpPr>
            <p:spPr>
              <a:xfrm>
                <a:off x="3591881" y="3161530"/>
                <a:ext cx="2279600" cy="3069502"/>
              </a:xfrm>
              <a:prstGeom prst="circularArrow">
                <a:avLst>
                  <a:gd name="adj1" fmla="val 805"/>
                  <a:gd name="adj2" fmla="val 714480"/>
                  <a:gd name="adj3" fmla="val 20507759"/>
                  <a:gd name="adj4" fmla="val 11180129"/>
                  <a:gd name="adj5" fmla="val 3018"/>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48" name="Circular Arrow 47"/>
              <p:cNvSpPr/>
              <p:nvPr/>
            </p:nvSpPr>
            <p:spPr>
              <a:xfrm flipH="1">
                <a:off x="2674655" y="3929946"/>
                <a:ext cx="1030643" cy="1381227"/>
              </a:xfrm>
              <a:prstGeom prst="circularArrow">
                <a:avLst>
                  <a:gd name="adj1" fmla="val 1459"/>
                  <a:gd name="adj2" fmla="val 714480"/>
                  <a:gd name="adj3" fmla="val 20811683"/>
                  <a:gd name="adj4" fmla="val 11180129"/>
                  <a:gd name="adj5" fmla="val 15057"/>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49" name="Circular Arrow 48"/>
              <p:cNvSpPr/>
              <p:nvPr/>
            </p:nvSpPr>
            <p:spPr>
              <a:xfrm flipH="1">
                <a:off x="4141641" y="3904123"/>
                <a:ext cx="1053908" cy="1381227"/>
              </a:xfrm>
              <a:prstGeom prst="circularArrow">
                <a:avLst>
                  <a:gd name="adj1" fmla="val 2999"/>
                  <a:gd name="adj2" fmla="val 604974"/>
                  <a:gd name="adj3" fmla="val 20727369"/>
                  <a:gd name="adj4" fmla="val 11180129"/>
                  <a:gd name="adj5" fmla="val 10185"/>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50" name="Circular Arrow 49"/>
              <p:cNvSpPr/>
              <p:nvPr/>
            </p:nvSpPr>
            <p:spPr>
              <a:xfrm>
                <a:off x="3705298" y="3486059"/>
                <a:ext cx="1490612" cy="2303410"/>
              </a:xfrm>
              <a:prstGeom prst="circularArrow">
                <a:avLst>
                  <a:gd name="adj1" fmla="val 1615"/>
                  <a:gd name="adj2" fmla="val 714480"/>
                  <a:gd name="adj3" fmla="val 20546635"/>
                  <a:gd name="adj4" fmla="val 10974073"/>
                  <a:gd name="adj5" fmla="val 2970"/>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51" name="Circular Arrow 50"/>
              <p:cNvSpPr/>
              <p:nvPr/>
            </p:nvSpPr>
            <p:spPr>
              <a:xfrm>
                <a:off x="5630949" y="3644357"/>
                <a:ext cx="1376190" cy="1952405"/>
              </a:xfrm>
              <a:prstGeom prst="circularArrow">
                <a:avLst>
                  <a:gd name="adj1" fmla="val 1727"/>
                  <a:gd name="adj2" fmla="val 509870"/>
                  <a:gd name="adj3" fmla="val 20997498"/>
                  <a:gd name="adj4" fmla="val 11180129"/>
                  <a:gd name="adj5" fmla="val 11029"/>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grpSp>
      </p:grpSp>
      <p:grpSp>
        <p:nvGrpSpPr>
          <p:cNvPr id="31" name="Group 30"/>
          <p:cNvGrpSpPr/>
          <p:nvPr/>
        </p:nvGrpSpPr>
        <p:grpSpPr>
          <a:xfrm>
            <a:off x="6453412" y="3030156"/>
            <a:ext cx="1869197" cy="1565781"/>
            <a:chOff x="3654102" y="3850540"/>
            <a:chExt cx="1869197" cy="1565781"/>
          </a:xfrm>
        </p:grpSpPr>
        <p:pic>
          <p:nvPicPr>
            <p:cNvPr id="32" name="Picture 31"/>
            <p:cNvPicPr>
              <a:picLocks noChangeAspect="1"/>
            </p:cNvPicPr>
            <p:nvPr/>
          </p:nvPicPr>
          <p:blipFill>
            <a:blip r:embed="rId5"/>
            <a:stretch>
              <a:fillRect/>
            </a:stretch>
          </p:blipFill>
          <p:spPr>
            <a:xfrm>
              <a:off x="3654102" y="3850540"/>
              <a:ext cx="1649235" cy="1288846"/>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8205" y="4228076"/>
              <a:ext cx="1195094" cy="1188245"/>
            </a:xfrm>
            <a:prstGeom prst="rect">
              <a:avLst/>
            </a:prstGeom>
          </p:spPr>
        </p:pic>
      </p:grpSp>
    </p:spTree>
    <p:extLst>
      <p:ext uri="{BB962C8B-B14F-4D97-AF65-F5344CB8AC3E}">
        <p14:creationId xmlns:p14="http://schemas.microsoft.com/office/powerpoint/2010/main" val="112903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ase:</a:t>
            </a:r>
            <a:r>
              <a:rPr lang="zh-CN" altLang="en-US" dirty="0" smtClean="0"/>
              <a:t> </a:t>
            </a:r>
            <a:r>
              <a:rPr lang="en-US" altLang="zh-CN" dirty="0" smtClean="0"/>
              <a:t>Head Noun -&gt; </a:t>
            </a:r>
            <a:r>
              <a:rPr lang="en-US" altLang="zh-CN" dirty="0" err="1"/>
              <a:t>A</a:t>
            </a:r>
            <a:r>
              <a:rPr lang="en-US" dirty="0" err="1" smtClean="0"/>
              <a:t>dposition</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50</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236" y="1239141"/>
            <a:ext cx="4940300" cy="5016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236" y="1239141"/>
            <a:ext cx="4940300" cy="50165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6236" y="1239141"/>
            <a:ext cx="4940300" cy="50165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6236" y="1239141"/>
            <a:ext cx="4940300" cy="50165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6236" y="1258191"/>
            <a:ext cx="4940300" cy="4978400"/>
          </a:xfrm>
          <a:prstGeom prst="rect">
            <a:avLst/>
          </a:prstGeom>
        </p:spPr>
      </p:pic>
      <p:grpSp>
        <p:nvGrpSpPr>
          <p:cNvPr id="9" name="Group 8"/>
          <p:cNvGrpSpPr/>
          <p:nvPr/>
        </p:nvGrpSpPr>
        <p:grpSpPr>
          <a:xfrm>
            <a:off x="2141570" y="1239141"/>
            <a:ext cx="5124966" cy="5201166"/>
            <a:chOff x="2141570" y="1239141"/>
            <a:chExt cx="5124966" cy="5201166"/>
          </a:xfrm>
        </p:grpSpPr>
        <p:sp>
          <p:nvSpPr>
            <p:cNvPr id="10" name="TextBox 9"/>
            <p:cNvSpPr txBox="1"/>
            <p:nvPr/>
          </p:nvSpPr>
          <p:spPr>
            <a:xfrm>
              <a:off x="2326236" y="6070975"/>
              <a:ext cx="4940300" cy="369332"/>
            </a:xfrm>
            <a:prstGeom prst="rect">
              <a:avLst/>
            </a:prstGeom>
            <a:solidFill>
              <a:schemeClr val="tx1"/>
            </a:solidFill>
          </p:spPr>
          <p:txBody>
            <a:bodyPr wrap="square" rtlCol="0">
              <a:spAutoFit/>
            </a:bodyPr>
            <a:lstStyle/>
            <a:p>
              <a:pPr algn="ctr"/>
              <a:r>
                <a:rPr lang="en-US" dirty="0" smtClean="0">
                  <a:solidFill>
                    <a:srgbClr val="FF0700"/>
                  </a:solidFill>
                </a:rPr>
                <a:t>True Directionality</a:t>
              </a:r>
              <a:endParaRPr lang="en-US" dirty="0">
                <a:solidFill>
                  <a:srgbClr val="FF0700"/>
                </a:solidFill>
              </a:endParaRPr>
            </a:p>
          </p:txBody>
        </p:sp>
        <p:sp>
          <p:nvSpPr>
            <p:cNvPr id="11" name="TextBox 10"/>
            <p:cNvSpPr txBox="1"/>
            <p:nvPr/>
          </p:nvSpPr>
          <p:spPr>
            <a:xfrm rot="16200000">
              <a:off x="-274347" y="3655058"/>
              <a:ext cx="5201166" cy="369332"/>
            </a:xfrm>
            <a:prstGeom prst="rect">
              <a:avLst/>
            </a:prstGeom>
            <a:solidFill>
              <a:schemeClr val="tx1"/>
            </a:solidFill>
          </p:spPr>
          <p:txBody>
            <a:bodyPr wrap="square" rtlCol="0">
              <a:spAutoFit/>
            </a:bodyPr>
            <a:lstStyle/>
            <a:p>
              <a:pPr algn="ctr"/>
              <a:r>
                <a:rPr lang="en-US" dirty="0" smtClean="0">
                  <a:solidFill>
                    <a:srgbClr val="FF0700"/>
                  </a:solidFill>
                </a:rPr>
                <a:t>Predicted Directionality</a:t>
              </a:r>
              <a:endParaRPr lang="en-US" dirty="0">
                <a:solidFill>
                  <a:srgbClr val="FF0700"/>
                </a:solidFill>
              </a:endParaRPr>
            </a:p>
          </p:txBody>
        </p:sp>
      </p:grpSp>
    </p:spTree>
    <p:extLst>
      <p:ext uri="{BB962C8B-B14F-4D97-AF65-F5344CB8AC3E}">
        <p14:creationId xmlns:p14="http://schemas.microsoft.com/office/powerpoint/2010/main" val="197425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t>
            </a:r>
            <a:r>
              <a:rPr lang="en-US" dirty="0" smtClean="0"/>
              <a:t>ase (Trained on </a:t>
            </a:r>
            <a:r>
              <a:rPr lang="en-US" dirty="0" smtClean="0">
                <a:solidFill>
                  <a:srgbClr val="FFFF00"/>
                </a:solidFill>
              </a:rPr>
              <a:t>20</a:t>
            </a:r>
            <a:r>
              <a:rPr lang="en-US" dirty="0" smtClean="0"/>
              <a:t> Real Languages)</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51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236" y="1239141"/>
            <a:ext cx="4940300" cy="5016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236" y="1239141"/>
            <a:ext cx="4940300" cy="50165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6236" y="1239141"/>
            <a:ext cx="4940300" cy="50165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6236" y="1239141"/>
            <a:ext cx="4940300" cy="50165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6236" y="1258191"/>
            <a:ext cx="4940300" cy="497840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26236" y="1220091"/>
            <a:ext cx="4940300" cy="5016500"/>
          </a:xfrm>
          <a:prstGeom prst="rect">
            <a:avLst/>
          </a:prstGeom>
        </p:spPr>
      </p:pic>
      <p:sp>
        <p:nvSpPr>
          <p:cNvPr id="10" name="Right Arrow 9"/>
          <p:cNvSpPr/>
          <p:nvPr/>
        </p:nvSpPr>
        <p:spPr>
          <a:xfrm rot="5400000">
            <a:off x="5570960" y="4051120"/>
            <a:ext cx="1468822" cy="2376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141570" y="1220091"/>
            <a:ext cx="5124966" cy="5220216"/>
            <a:chOff x="2141570" y="1220091"/>
            <a:chExt cx="5124966" cy="5220216"/>
          </a:xfrm>
        </p:grpSpPr>
        <p:sp>
          <p:nvSpPr>
            <p:cNvPr id="12" name="TextBox 11"/>
            <p:cNvSpPr txBox="1"/>
            <p:nvPr/>
          </p:nvSpPr>
          <p:spPr>
            <a:xfrm>
              <a:off x="2326236" y="6070975"/>
              <a:ext cx="4940300" cy="369332"/>
            </a:xfrm>
            <a:prstGeom prst="rect">
              <a:avLst/>
            </a:prstGeom>
            <a:solidFill>
              <a:schemeClr val="tx1"/>
            </a:solidFill>
          </p:spPr>
          <p:txBody>
            <a:bodyPr wrap="square" rtlCol="0">
              <a:spAutoFit/>
            </a:bodyPr>
            <a:lstStyle/>
            <a:p>
              <a:pPr algn="ctr"/>
              <a:r>
                <a:rPr lang="en-US" dirty="0" smtClean="0">
                  <a:solidFill>
                    <a:srgbClr val="FF0700"/>
                  </a:solidFill>
                </a:rPr>
                <a:t>True Directionality</a:t>
              </a:r>
              <a:endParaRPr lang="en-US" dirty="0">
                <a:solidFill>
                  <a:srgbClr val="FF0700"/>
                </a:solidFill>
              </a:endParaRPr>
            </a:p>
          </p:txBody>
        </p:sp>
        <p:sp>
          <p:nvSpPr>
            <p:cNvPr id="13" name="TextBox 12"/>
            <p:cNvSpPr txBox="1"/>
            <p:nvPr/>
          </p:nvSpPr>
          <p:spPr>
            <a:xfrm rot="16200000">
              <a:off x="-283872" y="3645533"/>
              <a:ext cx="5220216" cy="369332"/>
            </a:xfrm>
            <a:prstGeom prst="rect">
              <a:avLst/>
            </a:prstGeom>
            <a:solidFill>
              <a:schemeClr val="tx1"/>
            </a:solidFill>
          </p:spPr>
          <p:txBody>
            <a:bodyPr wrap="square" rtlCol="0">
              <a:spAutoFit/>
            </a:bodyPr>
            <a:lstStyle/>
            <a:p>
              <a:pPr algn="ctr"/>
              <a:r>
                <a:rPr lang="en-US" dirty="0" smtClean="0">
                  <a:solidFill>
                    <a:srgbClr val="FF0700"/>
                  </a:solidFill>
                </a:rPr>
                <a:t>Predicted Directionality</a:t>
              </a:r>
              <a:endParaRPr lang="en-US" dirty="0">
                <a:solidFill>
                  <a:srgbClr val="FF0700"/>
                </a:solidFill>
              </a:endParaRPr>
            </a:p>
          </p:txBody>
        </p:sp>
      </p:grpSp>
    </p:spTree>
    <p:extLst>
      <p:ext uri="{BB962C8B-B14F-4D97-AF65-F5344CB8AC3E}">
        <p14:creationId xmlns:p14="http://schemas.microsoft.com/office/powerpoint/2010/main" val="10359584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dirty="0" err="1" smtClean="0"/>
              <a:t>ε</a:t>
            </a:r>
            <a:r>
              <a:rPr lang="en-US" dirty="0" smtClean="0"/>
              <a:t>-insensitive </a:t>
            </a:r>
            <a:r>
              <a:rPr lang="en-US" dirty="0"/>
              <a:t>loss</a:t>
            </a:r>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52</a:t>
            </a:fld>
            <a:endParaRPr lang="en-US"/>
          </a:p>
        </p:txBody>
      </p:sp>
      <p:grpSp>
        <p:nvGrpSpPr>
          <p:cNvPr id="31" name="Group 30"/>
          <p:cNvGrpSpPr/>
          <p:nvPr/>
        </p:nvGrpSpPr>
        <p:grpSpPr>
          <a:xfrm>
            <a:off x="528070" y="2683380"/>
            <a:ext cx="3658710" cy="3388132"/>
            <a:chOff x="379001" y="2393372"/>
            <a:chExt cx="4272415" cy="3820199"/>
          </a:xfrm>
        </p:grpSpPr>
        <p:cxnSp>
          <p:nvCxnSpPr>
            <p:cNvPr id="6" name="Straight Arrow Connector 5"/>
            <p:cNvCxnSpPr/>
            <p:nvPr/>
          </p:nvCxnSpPr>
          <p:spPr>
            <a:xfrm flipV="1">
              <a:off x="918328" y="5490775"/>
              <a:ext cx="3733088" cy="4172"/>
            </a:xfrm>
            <a:prstGeom prst="straightConnector1">
              <a:avLst/>
            </a:prstGeom>
            <a:ln w="25400">
              <a:solidFill>
                <a:schemeClr val="tx1">
                  <a:lumMod val="95000"/>
                </a:schemeClr>
              </a:solidFill>
              <a:tailEnd type="triangle"/>
            </a:ln>
          </p:spPr>
          <p:style>
            <a:lnRef idx="1">
              <a:schemeClr val="accent5"/>
            </a:lnRef>
            <a:fillRef idx="0">
              <a:schemeClr val="accent5"/>
            </a:fillRef>
            <a:effectRef idx="0">
              <a:schemeClr val="accent5"/>
            </a:effectRef>
            <a:fontRef idx="minor">
              <a:schemeClr val="tx1"/>
            </a:fontRef>
          </p:style>
        </p:cxnSp>
        <p:cxnSp>
          <p:nvCxnSpPr>
            <p:cNvPr id="8" name="Straight Arrow Connector 7"/>
            <p:cNvCxnSpPr/>
            <p:nvPr/>
          </p:nvCxnSpPr>
          <p:spPr>
            <a:xfrm flipH="1" flipV="1">
              <a:off x="1068224" y="2623559"/>
              <a:ext cx="2504" cy="3023788"/>
            </a:xfrm>
            <a:prstGeom prst="straightConnector1">
              <a:avLst/>
            </a:prstGeom>
            <a:ln w="25400">
              <a:solidFill>
                <a:schemeClr val="tx1">
                  <a:lumMod val="95000"/>
                </a:schemeClr>
              </a:solidFill>
              <a:tailEnd type="triangle"/>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flipV="1">
              <a:off x="1166991" y="2790081"/>
              <a:ext cx="3025212" cy="302379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32090" y="2393372"/>
              <a:ext cx="3025212" cy="3023789"/>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15044" y="5490775"/>
              <a:ext cx="301686" cy="369332"/>
            </a:xfrm>
            <a:prstGeom prst="rect">
              <a:avLst/>
            </a:prstGeom>
          </p:spPr>
          <p:txBody>
            <a:bodyPr wrap="none">
              <a:spAutoFit/>
            </a:bodyPr>
            <a:lstStyle/>
            <a:p>
              <a:r>
                <a:rPr lang="en-US" dirty="0" smtClean="0"/>
                <a:t>0</a:t>
              </a:r>
              <a:endParaRPr lang="en-US" dirty="0"/>
            </a:p>
          </p:txBody>
        </p:sp>
        <p:sp>
          <p:nvSpPr>
            <p:cNvPr id="17" name="Rectangle 16"/>
            <p:cNvSpPr/>
            <p:nvPr/>
          </p:nvSpPr>
          <p:spPr>
            <a:xfrm>
              <a:off x="1391288" y="5466924"/>
              <a:ext cx="290464" cy="369332"/>
            </a:xfrm>
            <a:prstGeom prst="rect">
              <a:avLst/>
            </a:prstGeom>
          </p:spPr>
          <p:txBody>
            <a:bodyPr wrap="none">
              <a:spAutoFit/>
            </a:bodyPr>
            <a:lstStyle/>
            <a:p>
              <a:r>
                <a:rPr lang="en-US" dirty="0" err="1"/>
                <a:t>ε</a:t>
              </a:r>
              <a:endParaRPr lang="en-US" dirty="0"/>
            </a:p>
          </p:txBody>
        </p:sp>
        <p:sp>
          <p:nvSpPr>
            <p:cNvPr id="18" name="Rectangle 17"/>
            <p:cNvSpPr/>
            <p:nvPr/>
          </p:nvSpPr>
          <p:spPr>
            <a:xfrm>
              <a:off x="785547" y="4812822"/>
              <a:ext cx="290464" cy="369332"/>
            </a:xfrm>
            <a:prstGeom prst="rect">
              <a:avLst/>
            </a:prstGeom>
          </p:spPr>
          <p:txBody>
            <a:bodyPr wrap="none">
              <a:spAutoFit/>
            </a:bodyPr>
            <a:lstStyle/>
            <a:p>
              <a:r>
                <a:rPr lang="en-US"/>
                <a:t>ε</a:t>
              </a:r>
              <a:endParaRPr lang="en-US" dirty="0"/>
            </a:p>
          </p:txBody>
        </p:sp>
        <p:sp>
          <p:nvSpPr>
            <p:cNvPr id="19" name="Rectangle 18"/>
            <p:cNvSpPr/>
            <p:nvPr/>
          </p:nvSpPr>
          <p:spPr>
            <a:xfrm>
              <a:off x="4089004" y="5466924"/>
              <a:ext cx="476412" cy="369332"/>
            </a:xfrm>
            <a:prstGeom prst="rect">
              <a:avLst/>
            </a:prstGeom>
          </p:spPr>
          <p:txBody>
            <a:bodyPr wrap="none">
              <a:spAutoFit/>
            </a:bodyPr>
            <a:lstStyle/>
            <a:p>
              <a:r>
                <a:rPr lang="en-US" dirty="0" smtClean="0"/>
                <a:t>1.0</a:t>
              </a:r>
              <a:endParaRPr lang="en-US" dirty="0"/>
            </a:p>
          </p:txBody>
        </p:sp>
        <p:sp>
          <p:nvSpPr>
            <p:cNvPr id="20" name="Rectangle 19"/>
            <p:cNvSpPr/>
            <p:nvPr/>
          </p:nvSpPr>
          <p:spPr>
            <a:xfrm>
              <a:off x="576838" y="2617121"/>
              <a:ext cx="476412" cy="369332"/>
            </a:xfrm>
            <a:prstGeom prst="rect">
              <a:avLst/>
            </a:prstGeom>
          </p:spPr>
          <p:txBody>
            <a:bodyPr wrap="none">
              <a:spAutoFit/>
            </a:bodyPr>
            <a:lstStyle/>
            <a:p>
              <a:r>
                <a:rPr lang="en-US" smtClean="0"/>
                <a:t>1.0</a:t>
              </a:r>
              <a:endParaRPr lang="en-US" dirty="0"/>
            </a:p>
          </p:txBody>
        </p:sp>
        <p:sp>
          <p:nvSpPr>
            <p:cNvPr id="21" name="Rectangle 20"/>
            <p:cNvSpPr/>
            <p:nvPr/>
          </p:nvSpPr>
          <p:spPr>
            <a:xfrm>
              <a:off x="2433244" y="5797140"/>
              <a:ext cx="1204148" cy="416431"/>
            </a:xfrm>
            <a:prstGeom prst="rect">
              <a:avLst/>
            </a:prstGeom>
          </p:spPr>
          <p:txBody>
            <a:bodyPr wrap="none">
              <a:spAutoFit/>
            </a:bodyPr>
            <a:lstStyle/>
            <a:p>
              <a:r>
                <a:rPr lang="en-US" dirty="0" smtClean="0">
                  <a:solidFill>
                    <a:srgbClr val="FFFF00"/>
                  </a:solidFill>
                </a:rPr>
                <a:t>True (p*)</a:t>
              </a:r>
              <a:endParaRPr lang="en-US" dirty="0">
                <a:solidFill>
                  <a:srgbClr val="FFFF00"/>
                </a:solidFill>
              </a:endParaRPr>
            </a:p>
          </p:txBody>
        </p:sp>
        <p:sp>
          <p:nvSpPr>
            <p:cNvPr id="22" name="Rectangle 21"/>
            <p:cNvSpPr/>
            <p:nvPr/>
          </p:nvSpPr>
          <p:spPr>
            <a:xfrm rot="16200000">
              <a:off x="-197298" y="3683996"/>
              <a:ext cx="1583882" cy="431283"/>
            </a:xfrm>
            <a:prstGeom prst="rect">
              <a:avLst/>
            </a:prstGeom>
          </p:spPr>
          <p:txBody>
            <a:bodyPr wrap="none">
              <a:spAutoFit/>
            </a:bodyPr>
            <a:lstStyle/>
            <a:p>
              <a:r>
                <a:rPr lang="en-US" dirty="0">
                  <a:solidFill>
                    <a:srgbClr val="FFFF00"/>
                  </a:solidFill>
                </a:rPr>
                <a:t>Prediction(p̂)</a:t>
              </a:r>
            </a:p>
          </p:txBody>
        </p:sp>
      </p:grpSp>
      <p:grpSp>
        <p:nvGrpSpPr>
          <p:cNvPr id="32" name="Group 31"/>
          <p:cNvGrpSpPr/>
          <p:nvPr/>
        </p:nvGrpSpPr>
        <p:grpSpPr>
          <a:xfrm>
            <a:off x="1603717" y="2341236"/>
            <a:ext cx="1638100" cy="3731745"/>
            <a:chOff x="1651413" y="1958913"/>
            <a:chExt cx="1912871" cy="4207631"/>
          </a:xfrm>
        </p:grpSpPr>
        <p:grpSp>
          <p:nvGrpSpPr>
            <p:cNvPr id="26" name="Group 25"/>
            <p:cNvGrpSpPr/>
            <p:nvPr/>
          </p:nvGrpSpPr>
          <p:grpSpPr>
            <a:xfrm>
              <a:off x="1854857" y="1958913"/>
              <a:ext cx="1183871" cy="4207631"/>
              <a:chOff x="1854857" y="1958913"/>
              <a:chExt cx="1183871" cy="4207631"/>
            </a:xfrm>
          </p:grpSpPr>
          <p:sp>
            <p:nvSpPr>
              <p:cNvPr id="24" name="Rectangle 23"/>
              <p:cNvSpPr/>
              <p:nvPr/>
            </p:nvSpPr>
            <p:spPr>
              <a:xfrm rot="18839460">
                <a:off x="381515" y="3758635"/>
                <a:ext cx="4207631" cy="608188"/>
              </a:xfrm>
              <a:prstGeom prst="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18900576">
                <a:off x="1854857" y="3873329"/>
                <a:ext cx="1183871" cy="231740"/>
              </a:xfrm>
              <a:prstGeom prst="rect">
                <a:avLst/>
              </a:prstGeom>
              <a:ln>
                <a:noFill/>
              </a:ln>
            </p:spPr>
            <p:txBody>
              <a:bodyPr wrap="none">
                <a:spAutoFit/>
              </a:bodyPr>
              <a:lstStyle/>
              <a:p>
                <a:r>
                  <a:rPr lang="en-US" sz="1600" dirty="0" smtClean="0"/>
                  <a:t>No Loss</a:t>
                </a:r>
                <a:endParaRPr lang="en-US" sz="1600" dirty="0"/>
              </a:p>
            </p:txBody>
          </p:sp>
        </p:grpSp>
        <p:sp>
          <p:nvSpPr>
            <p:cNvPr id="27" name="Rectangle 26"/>
            <p:cNvSpPr/>
            <p:nvPr/>
          </p:nvSpPr>
          <p:spPr>
            <a:xfrm>
              <a:off x="2980470" y="4477182"/>
              <a:ext cx="583814" cy="369332"/>
            </a:xfrm>
            <a:prstGeom prst="rect">
              <a:avLst/>
            </a:prstGeom>
          </p:spPr>
          <p:txBody>
            <a:bodyPr wrap="none">
              <a:spAutoFit/>
            </a:bodyPr>
            <a:lstStyle/>
            <a:p>
              <a:r>
                <a:rPr lang="en-US" dirty="0" smtClean="0"/>
                <a:t>Loss</a:t>
              </a:r>
              <a:endParaRPr lang="en-US" dirty="0"/>
            </a:p>
          </p:txBody>
        </p:sp>
        <p:sp>
          <p:nvSpPr>
            <p:cNvPr id="28" name="Rectangle 27"/>
            <p:cNvSpPr/>
            <p:nvPr/>
          </p:nvSpPr>
          <p:spPr>
            <a:xfrm>
              <a:off x="1651413" y="2977198"/>
              <a:ext cx="583814" cy="369332"/>
            </a:xfrm>
            <a:prstGeom prst="rect">
              <a:avLst/>
            </a:prstGeom>
          </p:spPr>
          <p:txBody>
            <a:bodyPr wrap="none">
              <a:spAutoFit/>
            </a:bodyPr>
            <a:lstStyle/>
            <a:p>
              <a:r>
                <a:rPr lang="en-US" dirty="0" smtClean="0"/>
                <a:t>Loss</a:t>
              </a:r>
              <a:endParaRPr lang="en-US" dirty="0"/>
            </a:p>
          </p:txBody>
        </p:sp>
      </p:grpSp>
      <p:grpSp>
        <p:nvGrpSpPr>
          <p:cNvPr id="25" name="Group 24"/>
          <p:cNvGrpSpPr/>
          <p:nvPr/>
        </p:nvGrpSpPr>
        <p:grpSpPr>
          <a:xfrm>
            <a:off x="5079685" y="2865829"/>
            <a:ext cx="3200270" cy="2874754"/>
            <a:chOff x="5079685" y="2865829"/>
            <a:chExt cx="3200270" cy="2874754"/>
          </a:xfrm>
        </p:grpSpPr>
        <p:grpSp>
          <p:nvGrpSpPr>
            <p:cNvPr id="55" name="Group 54"/>
            <p:cNvGrpSpPr/>
            <p:nvPr/>
          </p:nvGrpSpPr>
          <p:grpSpPr>
            <a:xfrm>
              <a:off x="5079685" y="2865829"/>
              <a:ext cx="3200270" cy="2874754"/>
              <a:chOff x="5185701" y="2905585"/>
              <a:chExt cx="3200270" cy="2874754"/>
            </a:xfrm>
          </p:grpSpPr>
          <p:grpSp>
            <p:nvGrpSpPr>
              <p:cNvPr id="53" name="Group 52"/>
              <p:cNvGrpSpPr/>
              <p:nvPr/>
            </p:nvGrpSpPr>
            <p:grpSpPr>
              <a:xfrm>
                <a:off x="5185701" y="2929103"/>
                <a:ext cx="3200270" cy="2851236"/>
                <a:chOff x="5185701" y="2929103"/>
                <a:chExt cx="3200270" cy="2851236"/>
              </a:xfrm>
            </p:grpSpPr>
            <p:grpSp>
              <p:nvGrpSpPr>
                <p:cNvPr id="34" name="Group 33"/>
                <p:cNvGrpSpPr/>
                <p:nvPr/>
              </p:nvGrpSpPr>
              <p:grpSpPr>
                <a:xfrm>
                  <a:off x="5185701" y="2929103"/>
                  <a:ext cx="3200270" cy="2851236"/>
                  <a:chOff x="918328" y="2670430"/>
                  <a:chExt cx="3737077" cy="3214835"/>
                </a:xfrm>
              </p:grpSpPr>
              <p:cxnSp>
                <p:nvCxnSpPr>
                  <p:cNvPr id="35" name="Straight Arrow Connector 34"/>
                  <p:cNvCxnSpPr/>
                  <p:nvPr/>
                </p:nvCxnSpPr>
                <p:spPr>
                  <a:xfrm flipV="1">
                    <a:off x="918328" y="5490775"/>
                    <a:ext cx="3733088" cy="4172"/>
                  </a:xfrm>
                  <a:prstGeom prst="straightConnector1">
                    <a:avLst/>
                  </a:prstGeom>
                  <a:ln w="25400">
                    <a:solidFill>
                      <a:schemeClr val="tx1">
                        <a:lumMod val="95000"/>
                      </a:schemeClr>
                    </a:solidFill>
                    <a:tailEnd type="triangle"/>
                  </a:ln>
                </p:spPr>
                <p:style>
                  <a:lnRef idx="1">
                    <a:schemeClr val="accent5"/>
                  </a:lnRef>
                  <a:fillRef idx="0">
                    <a:schemeClr val="accent5"/>
                  </a:fillRef>
                  <a:effectRef idx="0">
                    <a:schemeClr val="accent5"/>
                  </a:effectRef>
                  <a:fontRef idx="minor">
                    <a:schemeClr val="tx1"/>
                  </a:fontRef>
                </p:style>
              </p:cxnSp>
              <p:cxnSp>
                <p:nvCxnSpPr>
                  <p:cNvPr id="36" name="Straight Arrow Connector 35"/>
                  <p:cNvCxnSpPr/>
                  <p:nvPr/>
                </p:nvCxnSpPr>
                <p:spPr>
                  <a:xfrm flipH="1" flipV="1">
                    <a:off x="2782352" y="2670430"/>
                    <a:ext cx="2504" cy="3023788"/>
                  </a:xfrm>
                  <a:prstGeom prst="straightConnector1">
                    <a:avLst/>
                  </a:prstGeom>
                  <a:ln w="25400">
                    <a:solidFill>
                      <a:schemeClr val="tx1">
                        <a:lumMod val="95000"/>
                      </a:schemeClr>
                    </a:solidFill>
                    <a:tailEnd type="triangle"/>
                  </a:ln>
                </p:spPr>
                <p:style>
                  <a:lnRef idx="1">
                    <a:schemeClr val="accent5"/>
                  </a:lnRef>
                  <a:fillRef idx="0">
                    <a:schemeClr val="accent5"/>
                  </a:fillRef>
                  <a:effectRef idx="0">
                    <a:schemeClr val="accent5"/>
                  </a:effectRef>
                  <a:fontRef idx="minor">
                    <a:schemeClr val="tx1"/>
                  </a:fontRef>
                </p:style>
              </p:cxnSp>
              <p:cxnSp>
                <p:nvCxnSpPr>
                  <p:cNvPr id="37" name="Straight Connector 36"/>
                  <p:cNvCxnSpPr/>
                  <p:nvPr/>
                </p:nvCxnSpPr>
                <p:spPr>
                  <a:xfrm flipV="1">
                    <a:off x="3195610" y="4269318"/>
                    <a:ext cx="1212542" cy="122145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161220" y="5409134"/>
                    <a:ext cx="421549" cy="416430"/>
                  </a:xfrm>
                  <a:prstGeom prst="rect">
                    <a:avLst/>
                  </a:prstGeom>
                </p:spPr>
                <p:txBody>
                  <a:bodyPr wrap="none">
                    <a:spAutoFit/>
                  </a:bodyPr>
                  <a:lstStyle/>
                  <a:p>
                    <a:r>
                      <a:rPr lang="en-US" smtClean="0"/>
                      <a:t>-</a:t>
                    </a:r>
                    <a:r>
                      <a:rPr lang="en-US" dirty="0" err="1" smtClean="0"/>
                      <a:t>ε</a:t>
                    </a:r>
                    <a:endParaRPr lang="en-US" dirty="0"/>
                  </a:p>
                </p:txBody>
              </p:sp>
              <p:sp>
                <p:nvSpPr>
                  <p:cNvPr id="41" name="Rectangle 40"/>
                  <p:cNvSpPr/>
                  <p:nvPr/>
                </p:nvSpPr>
                <p:spPr>
                  <a:xfrm>
                    <a:off x="3024763" y="5403047"/>
                    <a:ext cx="290464" cy="369332"/>
                  </a:xfrm>
                  <a:prstGeom prst="rect">
                    <a:avLst/>
                  </a:prstGeom>
                </p:spPr>
                <p:txBody>
                  <a:bodyPr wrap="none">
                    <a:spAutoFit/>
                  </a:bodyPr>
                  <a:lstStyle/>
                  <a:p>
                    <a:r>
                      <a:rPr lang="en-US"/>
                      <a:t>ε</a:t>
                    </a:r>
                    <a:endParaRPr lang="en-US" dirty="0"/>
                  </a:p>
                </p:txBody>
              </p:sp>
              <p:sp>
                <p:nvSpPr>
                  <p:cNvPr id="44" name="Rectangle 43"/>
                  <p:cNvSpPr/>
                  <p:nvPr/>
                </p:nvSpPr>
                <p:spPr>
                  <a:xfrm>
                    <a:off x="3936226" y="5468835"/>
                    <a:ext cx="719179" cy="416430"/>
                  </a:xfrm>
                  <a:prstGeom prst="rect">
                    <a:avLst/>
                  </a:prstGeom>
                </p:spPr>
                <p:txBody>
                  <a:bodyPr wrap="none">
                    <a:spAutoFit/>
                  </a:bodyPr>
                  <a:lstStyle/>
                  <a:p>
                    <a:r>
                      <a:rPr lang="en-US" dirty="0" smtClean="0">
                        <a:solidFill>
                          <a:srgbClr val="FFFF00"/>
                        </a:solidFill>
                      </a:rPr>
                      <a:t>p*-</a:t>
                    </a:r>
                    <a:r>
                      <a:rPr lang="en-US" dirty="0">
                        <a:solidFill>
                          <a:srgbClr val="FFFF00"/>
                        </a:solidFill>
                      </a:rPr>
                      <a:t>p</a:t>
                    </a:r>
                    <a:r>
                      <a:rPr lang="en-US" b="1" dirty="0" smtClean="0">
                        <a:solidFill>
                          <a:srgbClr val="FFFF00"/>
                        </a:solidFill>
                      </a:rPr>
                      <a:t>̂</a:t>
                    </a:r>
                    <a:endParaRPr lang="en-US" b="1" dirty="0">
                      <a:solidFill>
                        <a:srgbClr val="FFFF00"/>
                      </a:solidFill>
                    </a:endParaRPr>
                  </a:p>
                </p:txBody>
              </p:sp>
            </p:grpSp>
            <p:cxnSp>
              <p:nvCxnSpPr>
                <p:cNvPr id="48" name="Straight Connector 47"/>
                <p:cNvCxnSpPr/>
                <p:nvPr/>
              </p:nvCxnSpPr>
              <p:spPr>
                <a:xfrm flipH="1" flipV="1">
                  <a:off x="5345870" y="4376119"/>
                  <a:ext cx="1107264" cy="105971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54" name="Rectangle 53"/>
              <p:cNvSpPr/>
              <p:nvPr/>
            </p:nvSpPr>
            <p:spPr>
              <a:xfrm>
                <a:off x="6790946" y="2905585"/>
                <a:ext cx="499953" cy="327560"/>
              </a:xfrm>
              <a:prstGeom prst="rect">
                <a:avLst/>
              </a:prstGeom>
            </p:spPr>
            <p:txBody>
              <a:bodyPr wrap="none">
                <a:spAutoFit/>
              </a:bodyPr>
              <a:lstStyle/>
              <a:p>
                <a:r>
                  <a:rPr lang="en-US" dirty="0" smtClean="0"/>
                  <a:t>Loss</a:t>
                </a:r>
                <a:endParaRPr lang="en-US" dirty="0"/>
              </a:p>
            </p:txBody>
          </p:sp>
        </p:grpSp>
        <p:cxnSp>
          <p:nvCxnSpPr>
            <p:cNvPr id="42" name="Straight Connector 41"/>
            <p:cNvCxnSpPr/>
            <p:nvPr/>
          </p:nvCxnSpPr>
          <p:spPr>
            <a:xfrm flipH="1">
              <a:off x="6331271" y="5388693"/>
              <a:ext cx="700654" cy="372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722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53</a:t>
            </a:fld>
            <a:endParaRPr lang="en-US"/>
          </a:p>
        </p:txBody>
      </p:sp>
      <p:grpSp>
        <p:nvGrpSpPr>
          <p:cNvPr id="28" name="Group 27"/>
          <p:cNvGrpSpPr/>
          <p:nvPr/>
        </p:nvGrpSpPr>
        <p:grpSpPr>
          <a:xfrm>
            <a:off x="4065582" y="5166460"/>
            <a:ext cx="2068614" cy="795879"/>
            <a:chOff x="3907642" y="5166460"/>
            <a:chExt cx="2068614" cy="795879"/>
          </a:xfrm>
        </p:grpSpPr>
        <p:sp>
          <p:nvSpPr>
            <p:cNvPr id="7" name="TextBox 6"/>
            <p:cNvSpPr txBox="1"/>
            <p:nvPr/>
          </p:nvSpPr>
          <p:spPr>
            <a:xfrm>
              <a:off x="4049507" y="5593007"/>
              <a:ext cx="1744387" cy="369332"/>
            </a:xfrm>
            <a:prstGeom prst="rect">
              <a:avLst/>
            </a:prstGeom>
            <a:noFill/>
          </p:spPr>
          <p:txBody>
            <a:bodyPr wrap="none" rtlCol="0">
              <a:spAutoFit/>
            </a:bodyPr>
            <a:lstStyle/>
            <a:p>
              <a:pPr algn="ctr"/>
              <a:r>
                <a:rPr lang="en-US" altLang="zh-CN" dirty="0">
                  <a:solidFill>
                    <a:srgbClr val="00B050"/>
                  </a:solidFill>
                </a:rPr>
                <a:t>S</a:t>
              </a:r>
              <a:r>
                <a:rPr lang="en-US" dirty="0" smtClean="0">
                  <a:solidFill>
                    <a:srgbClr val="00B050"/>
                  </a:solidFill>
                </a:rPr>
                <a:t>imple </a:t>
              </a:r>
              <a:r>
                <a:rPr lang="en-US" altLang="zh-CN" dirty="0" smtClean="0">
                  <a:solidFill>
                    <a:srgbClr val="00B050"/>
                  </a:solidFill>
                </a:rPr>
                <a:t>B</a:t>
              </a:r>
              <a:r>
                <a:rPr lang="en-US" dirty="0" smtClean="0">
                  <a:solidFill>
                    <a:srgbClr val="00B050"/>
                  </a:solidFill>
                </a:rPr>
                <a:t>aselines</a:t>
              </a:r>
              <a:endParaRPr lang="en-US" dirty="0">
                <a:solidFill>
                  <a:srgbClr val="00B050"/>
                </a:solidFill>
              </a:endParaRPr>
            </a:p>
          </p:txBody>
        </p:sp>
        <p:sp>
          <p:nvSpPr>
            <p:cNvPr id="8" name="TextBox 7"/>
            <p:cNvSpPr txBox="1"/>
            <p:nvPr/>
          </p:nvSpPr>
          <p:spPr>
            <a:xfrm>
              <a:off x="3907642" y="5166460"/>
              <a:ext cx="1014059" cy="369332"/>
            </a:xfrm>
            <a:prstGeom prst="rect">
              <a:avLst/>
            </a:prstGeom>
            <a:noFill/>
          </p:spPr>
          <p:txBody>
            <a:bodyPr wrap="none" rtlCol="0">
              <a:spAutoFit/>
            </a:bodyPr>
            <a:lstStyle/>
            <a:p>
              <a:pPr algn="ctr"/>
              <a:r>
                <a:rPr lang="en-US" altLang="zh-CN" dirty="0">
                  <a:solidFill>
                    <a:schemeClr val="accent3">
                      <a:lumMod val="75000"/>
                    </a:schemeClr>
                  </a:solidFill>
                </a:rPr>
                <a:t>H</a:t>
              </a:r>
              <a:r>
                <a:rPr lang="en-US" dirty="0" smtClean="0">
                  <a:solidFill>
                    <a:schemeClr val="accent3">
                      <a:lumMod val="75000"/>
                    </a:schemeClr>
                  </a:solidFill>
                </a:rPr>
                <a:t>euristic</a:t>
              </a:r>
              <a:endParaRPr lang="en-US" dirty="0">
                <a:solidFill>
                  <a:schemeClr val="accent3">
                    <a:lumMod val="75000"/>
                  </a:schemeClr>
                </a:solidFill>
              </a:endParaRPr>
            </a:p>
          </p:txBody>
        </p:sp>
        <p:sp>
          <p:nvSpPr>
            <p:cNvPr id="9" name="TextBox 8"/>
            <p:cNvSpPr txBox="1"/>
            <p:nvPr/>
          </p:nvSpPr>
          <p:spPr>
            <a:xfrm>
              <a:off x="4874224" y="5173077"/>
              <a:ext cx="1102032" cy="369332"/>
            </a:xfrm>
            <a:prstGeom prst="rect">
              <a:avLst/>
            </a:prstGeom>
            <a:noFill/>
          </p:spPr>
          <p:txBody>
            <a:bodyPr wrap="none" rtlCol="0">
              <a:spAutoFit/>
            </a:bodyPr>
            <a:lstStyle/>
            <a:p>
              <a:pPr algn="ctr"/>
              <a:r>
                <a:rPr lang="en-US" altLang="zh-CN" dirty="0">
                  <a:solidFill>
                    <a:srgbClr val="00B050"/>
                  </a:solidFill>
                </a:rPr>
                <a:t>B</a:t>
              </a:r>
              <a:r>
                <a:rPr lang="en-US" dirty="0" smtClean="0">
                  <a:solidFill>
                    <a:srgbClr val="00B050"/>
                  </a:solidFill>
                </a:rPr>
                <a:t>ase </a:t>
              </a:r>
              <a:r>
                <a:rPr lang="en-US" altLang="zh-CN" dirty="0" smtClean="0">
                  <a:solidFill>
                    <a:srgbClr val="00B050"/>
                  </a:solidFill>
                </a:rPr>
                <a:t>R</a:t>
              </a:r>
              <a:r>
                <a:rPr lang="en-US" dirty="0" smtClean="0">
                  <a:solidFill>
                    <a:srgbClr val="00B050"/>
                  </a:solidFill>
                </a:rPr>
                <a:t>ate</a:t>
              </a:r>
              <a:endParaRPr lang="en-US" dirty="0">
                <a:solidFill>
                  <a:srgbClr val="00B050"/>
                </a:solidFill>
              </a:endParaRPr>
            </a:p>
          </p:txBody>
        </p:sp>
      </p:grpSp>
      <p:sp>
        <p:nvSpPr>
          <p:cNvPr id="16" name="Title 1"/>
          <p:cNvSpPr>
            <a:spLocks noGrp="1"/>
          </p:cNvSpPr>
          <p:nvPr>
            <p:ph type="title"/>
          </p:nvPr>
        </p:nvSpPr>
        <p:spPr>
          <a:xfrm>
            <a:off x="457200" y="274638"/>
            <a:ext cx="8229600" cy="1143000"/>
          </a:xfrm>
        </p:spPr>
        <p:txBody>
          <a:bodyPr>
            <a:normAutofit/>
          </a:bodyPr>
          <a:lstStyle/>
          <a:p>
            <a:r>
              <a:rPr lang="en-US" altLang="zh-CN" dirty="0" smtClean="0"/>
              <a:t>Compared to Grammar Induction</a:t>
            </a:r>
            <a:endParaRPr lang="en-US" dirty="0"/>
          </a:p>
        </p:txBody>
      </p:sp>
      <p:grpSp>
        <p:nvGrpSpPr>
          <p:cNvPr id="31" name="Group 30"/>
          <p:cNvGrpSpPr/>
          <p:nvPr/>
        </p:nvGrpSpPr>
        <p:grpSpPr>
          <a:xfrm>
            <a:off x="701040" y="1328730"/>
            <a:ext cx="7741920" cy="5187607"/>
            <a:chOff x="701040" y="1328730"/>
            <a:chExt cx="7741920" cy="5187607"/>
          </a:xfrm>
        </p:grpSpPr>
        <p:sp>
          <p:nvSpPr>
            <p:cNvPr id="6" name="TextBox 5"/>
            <p:cNvSpPr txBox="1"/>
            <p:nvPr/>
          </p:nvSpPr>
          <p:spPr>
            <a:xfrm>
              <a:off x="1534869" y="5593007"/>
              <a:ext cx="2307235" cy="923330"/>
            </a:xfrm>
            <a:prstGeom prst="rect">
              <a:avLst/>
            </a:prstGeom>
            <a:noFill/>
          </p:spPr>
          <p:txBody>
            <a:bodyPr wrap="none" rtlCol="0">
              <a:spAutoFit/>
            </a:bodyPr>
            <a:lstStyle/>
            <a:p>
              <a:pPr algn="ctr"/>
              <a:r>
                <a:rPr lang="en-US" altLang="zh-CN" dirty="0" smtClean="0">
                  <a:solidFill>
                    <a:schemeClr val="tx1">
                      <a:lumMod val="85000"/>
                    </a:schemeClr>
                  </a:solidFill>
                </a:rPr>
                <a:t>S</a:t>
              </a:r>
              <a:r>
                <a:rPr lang="en-US" dirty="0" smtClean="0">
                  <a:solidFill>
                    <a:schemeClr val="tx1">
                      <a:lumMod val="85000"/>
                    </a:schemeClr>
                  </a:solidFill>
                </a:rPr>
                <a:t>tate-of-the-</a:t>
              </a:r>
              <a:r>
                <a:rPr lang="en-US" altLang="zh-CN" dirty="0" smtClean="0">
                  <a:solidFill>
                    <a:schemeClr val="tx1">
                      <a:lumMod val="85000"/>
                    </a:schemeClr>
                  </a:solidFill>
                </a:rPr>
                <a:t>a</a:t>
              </a:r>
              <a:r>
                <a:rPr lang="en-US" dirty="0" smtClean="0">
                  <a:solidFill>
                    <a:schemeClr val="tx1">
                      <a:lumMod val="85000"/>
                    </a:schemeClr>
                  </a:solidFill>
                </a:rPr>
                <a:t>rt</a:t>
              </a:r>
              <a:endParaRPr lang="en-US" dirty="0">
                <a:solidFill>
                  <a:schemeClr val="tx1">
                    <a:lumMod val="85000"/>
                  </a:schemeClr>
                </a:solidFill>
              </a:endParaRPr>
            </a:p>
            <a:p>
              <a:pPr algn="ctr"/>
              <a:r>
                <a:rPr lang="en-US" dirty="0" smtClean="0">
                  <a:solidFill>
                    <a:schemeClr val="tx1">
                      <a:lumMod val="85000"/>
                    </a:schemeClr>
                  </a:solidFill>
                </a:rPr>
                <a:t>Dependency </a:t>
              </a:r>
              <a:r>
                <a:rPr lang="en-US" dirty="0">
                  <a:solidFill>
                    <a:schemeClr val="tx1">
                      <a:lumMod val="85000"/>
                    </a:schemeClr>
                  </a:solidFill>
                </a:rPr>
                <a:t>G</a:t>
              </a:r>
              <a:r>
                <a:rPr lang="en-US" dirty="0" smtClean="0">
                  <a:solidFill>
                    <a:schemeClr val="tx1">
                      <a:lumMod val="85000"/>
                    </a:schemeClr>
                  </a:solidFill>
                </a:rPr>
                <a:t>rammar</a:t>
              </a:r>
              <a:r>
                <a:rPr lang="en-US" dirty="0">
                  <a:solidFill>
                    <a:schemeClr val="tx1">
                      <a:lumMod val="85000"/>
                    </a:schemeClr>
                  </a:solidFill>
                </a:rPr>
                <a:t/>
              </a:r>
              <a:br>
                <a:rPr lang="en-US" dirty="0">
                  <a:solidFill>
                    <a:schemeClr val="tx1">
                      <a:lumMod val="85000"/>
                    </a:schemeClr>
                  </a:solidFill>
                </a:rPr>
              </a:br>
              <a:r>
                <a:rPr lang="en-US" dirty="0" smtClean="0">
                  <a:solidFill>
                    <a:schemeClr val="tx1">
                      <a:lumMod val="85000"/>
                    </a:schemeClr>
                  </a:solidFill>
                </a:rPr>
                <a:t>Induction </a:t>
              </a:r>
              <a:r>
                <a:rPr lang="en-US" dirty="0">
                  <a:solidFill>
                    <a:schemeClr val="tx1">
                      <a:lumMod val="85000"/>
                    </a:schemeClr>
                  </a:solidFill>
                </a:rPr>
                <a:t>S</a:t>
              </a:r>
              <a:r>
                <a:rPr lang="en-US" dirty="0" smtClean="0">
                  <a:solidFill>
                    <a:schemeClr val="tx1">
                      <a:lumMod val="85000"/>
                    </a:schemeClr>
                  </a:solidFill>
                </a:rPr>
                <a:t>ystems</a:t>
              </a:r>
              <a:endParaRPr lang="en-US" dirty="0">
                <a:solidFill>
                  <a:schemeClr val="tx1">
                    <a:lumMod val="85000"/>
                  </a:schemeClr>
                </a:solidFill>
              </a:endParaRPr>
            </a:p>
          </p:txBody>
        </p:sp>
        <p:graphicFrame>
          <p:nvGraphicFramePr>
            <p:cNvPr id="15" name="Chart 14"/>
            <p:cNvGraphicFramePr/>
            <p:nvPr>
              <p:extLst>
                <p:ext uri="{D42A27DB-BD31-4B8C-83A1-F6EECF244321}">
                  <p14:modId xmlns:p14="http://schemas.microsoft.com/office/powerpoint/2010/main" val="741124037"/>
                </p:ext>
              </p:extLst>
            </p:nvPr>
          </p:nvGraphicFramePr>
          <p:xfrm>
            <a:off x="701040" y="1328730"/>
            <a:ext cx="774192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1951298" y="5170043"/>
              <a:ext cx="721672" cy="369332"/>
            </a:xfrm>
            <a:prstGeom prst="rect">
              <a:avLst/>
            </a:prstGeom>
            <a:noFill/>
          </p:spPr>
          <p:txBody>
            <a:bodyPr wrap="none" rtlCol="0">
              <a:spAutoFit/>
            </a:bodyPr>
            <a:lstStyle/>
            <a:p>
              <a:pPr algn="ctr"/>
              <a:r>
                <a:rPr lang="en-US" dirty="0" smtClean="0">
                  <a:solidFill>
                    <a:schemeClr val="tx1">
                      <a:lumMod val="65000"/>
                    </a:schemeClr>
                  </a:solidFill>
                </a:rPr>
                <a:t>MS13</a:t>
              </a:r>
              <a:endParaRPr lang="en-US" dirty="0">
                <a:solidFill>
                  <a:schemeClr val="tx1">
                    <a:lumMod val="65000"/>
                  </a:schemeClr>
                </a:solidFill>
              </a:endParaRPr>
            </a:p>
          </p:txBody>
        </p:sp>
        <p:sp>
          <p:nvSpPr>
            <p:cNvPr id="18" name="TextBox 17"/>
            <p:cNvSpPr txBox="1"/>
            <p:nvPr/>
          </p:nvSpPr>
          <p:spPr>
            <a:xfrm>
              <a:off x="2964554" y="5178429"/>
              <a:ext cx="567783" cy="369332"/>
            </a:xfrm>
            <a:prstGeom prst="rect">
              <a:avLst/>
            </a:prstGeom>
            <a:noFill/>
          </p:spPr>
          <p:txBody>
            <a:bodyPr wrap="none" rtlCol="0">
              <a:spAutoFit/>
            </a:bodyPr>
            <a:lstStyle/>
            <a:p>
              <a:pPr algn="ctr"/>
              <a:r>
                <a:rPr lang="en-US" dirty="0" smtClean="0">
                  <a:solidFill>
                    <a:schemeClr val="tx1">
                      <a:lumMod val="85000"/>
                    </a:schemeClr>
                  </a:solidFill>
                </a:rPr>
                <a:t>N10</a:t>
              </a:r>
              <a:endParaRPr lang="en-US" dirty="0">
                <a:solidFill>
                  <a:schemeClr val="tx1">
                    <a:lumMod val="85000"/>
                  </a:schemeClr>
                </a:solidFill>
              </a:endParaRPr>
            </a:p>
          </p:txBody>
        </p:sp>
        <p:sp>
          <p:nvSpPr>
            <p:cNvPr id="23" name="Rectangle 22"/>
            <p:cNvSpPr/>
            <p:nvPr/>
          </p:nvSpPr>
          <p:spPr>
            <a:xfrm>
              <a:off x="2922493" y="3057149"/>
              <a:ext cx="639942" cy="2117047"/>
            </a:xfrm>
            <a:prstGeom prst="rect">
              <a:avLst/>
            </a:prstGeom>
            <a:solidFill>
              <a:schemeClr val="tx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val="FFC000"/>
                </a:solidFill>
              </a:endParaRPr>
            </a:p>
          </p:txBody>
        </p:sp>
      </p:grpSp>
      <p:sp>
        <p:nvSpPr>
          <p:cNvPr id="11" name="TextBox 10"/>
          <p:cNvSpPr txBox="1"/>
          <p:nvPr/>
        </p:nvSpPr>
        <p:spPr>
          <a:xfrm>
            <a:off x="6279420" y="5590826"/>
            <a:ext cx="2265602" cy="646331"/>
          </a:xfrm>
          <a:prstGeom prst="rect">
            <a:avLst/>
          </a:prstGeom>
          <a:noFill/>
        </p:spPr>
        <p:txBody>
          <a:bodyPr wrap="square" rtlCol="0">
            <a:spAutoFit/>
          </a:bodyPr>
          <a:lstStyle/>
          <a:p>
            <a:pPr algn="ctr"/>
            <a:r>
              <a:rPr lang="en-US" altLang="zh-CN" dirty="0" smtClean="0">
                <a:solidFill>
                  <a:srgbClr val="FEC109"/>
                </a:solidFill>
              </a:rPr>
              <a:t>S</a:t>
            </a:r>
            <a:r>
              <a:rPr lang="en-US" dirty="0" smtClean="0">
                <a:solidFill>
                  <a:srgbClr val="FEC109"/>
                </a:solidFill>
              </a:rPr>
              <a:t>upervised</a:t>
            </a:r>
            <a:r>
              <a:rPr lang="zh-CN" altLang="en-US" dirty="0">
                <a:solidFill>
                  <a:srgbClr val="FEC109"/>
                </a:solidFill>
              </a:rPr>
              <a:t> </a:t>
            </a:r>
            <a:r>
              <a:rPr lang="en-US" altLang="zh-CN" dirty="0" smtClean="0">
                <a:solidFill>
                  <a:srgbClr val="FEC109"/>
                </a:solidFill>
              </a:rPr>
              <a:t>T</a:t>
            </a:r>
            <a:r>
              <a:rPr lang="en-US" dirty="0" smtClean="0">
                <a:solidFill>
                  <a:srgbClr val="FEC109"/>
                </a:solidFill>
              </a:rPr>
              <a:t>raining</a:t>
            </a:r>
            <a:r>
              <a:rPr lang="en-US" dirty="0">
                <a:solidFill>
                  <a:srgbClr val="FEC109"/>
                </a:solidFill>
              </a:rPr>
              <a:t> </a:t>
            </a:r>
            <a:r>
              <a:rPr lang="en-US" dirty="0" smtClean="0">
                <a:solidFill>
                  <a:srgbClr val="FEC109"/>
                </a:solidFill>
              </a:rPr>
              <a:t>on </a:t>
            </a:r>
            <a:r>
              <a:rPr lang="en-US" i="1" dirty="0" smtClean="0">
                <a:solidFill>
                  <a:srgbClr val="FEC109"/>
                </a:solidFill>
              </a:rPr>
              <a:t>n</a:t>
            </a:r>
            <a:r>
              <a:rPr lang="en-US" dirty="0" smtClean="0">
                <a:solidFill>
                  <a:srgbClr val="FEC109"/>
                </a:solidFill>
              </a:rPr>
              <a:t> Languages</a:t>
            </a:r>
          </a:p>
        </p:txBody>
      </p:sp>
      <p:sp>
        <p:nvSpPr>
          <p:cNvPr id="24" name="TextBox 23"/>
          <p:cNvSpPr txBox="1"/>
          <p:nvPr/>
        </p:nvSpPr>
        <p:spPr>
          <a:xfrm>
            <a:off x="6724951" y="5166460"/>
            <a:ext cx="418704" cy="369332"/>
          </a:xfrm>
          <a:prstGeom prst="rect">
            <a:avLst/>
          </a:prstGeom>
          <a:noFill/>
        </p:spPr>
        <p:txBody>
          <a:bodyPr wrap="none" rtlCol="0">
            <a:spAutoFit/>
          </a:bodyPr>
          <a:lstStyle/>
          <a:p>
            <a:pPr algn="ctr"/>
            <a:r>
              <a:rPr lang="en-US" altLang="zh-CN" dirty="0" smtClean="0">
                <a:solidFill>
                  <a:srgbClr val="F27A0F"/>
                </a:solidFill>
              </a:rPr>
              <a:t>20</a:t>
            </a:r>
            <a:endParaRPr lang="en-US" dirty="0">
              <a:solidFill>
                <a:srgbClr val="F27A0F"/>
              </a:solidFill>
            </a:endParaRPr>
          </a:p>
        </p:txBody>
      </p:sp>
      <p:sp>
        <p:nvSpPr>
          <p:cNvPr id="25" name="TextBox 24"/>
          <p:cNvSpPr txBox="1"/>
          <p:nvPr/>
        </p:nvSpPr>
        <p:spPr>
          <a:xfrm>
            <a:off x="7582562" y="5188317"/>
            <a:ext cx="652743" cy="369332"/>
          </a:xfrm>
          <a:prstGeom prst="rect">
            <a:avLst/>
          </a:prstGeom>
          <a:noFill/>
        </p:spPr>
        <p:txBody>
          <a:bodyPr wrap="none" rtlCol="0">
            <a:spAutoFit/>
          </a:bodyPr>
          <a:lstStyle/>
          <a:p>
            <a:pPr algn="ctr"/>
            <a:r>
              <a:rPr lang="en-US" altLang="zh-CN" dirty="0" smtClean="0">
                <a:solidFill>
                  <a:srgbClr val="FEC109"/>
                </a:solidFill>
              </a:rPr>
              <a:t>8000</a:t>
            </a:r>
            <a:endParaRPr lang="en-US" dirty="0">
              <a:solidFill>
                <a:srgbClr val="FEC109"/>
              </a:solidFill>
            </a:endParaRPr>
          </a:p>
        </p:txBody>
      </p:sp>
      <p:sp>
        <p:nvSpPr>
          <p:cNvPr id="26" name="Rectangle 25"/>
          <p:cNvSpPr/>
          <p:nvPr/>
        </p:nvSpPr>
        <p:spPr>
          <a:xfrm>
            <a:off x="6621331" y="3998421"/>
            <a:ext cx="638077" cy="1187645"/>
          </a:xfrm>
          <a:prstGeom prst="rect">
            <a:avLst/>
          </a:prstGeom>
          <a:solidFill>
            <a:srgbClr val="F27A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577294" y="4621876"/>
            <a:ext cx="638077" cy="562098"/>
          </a:xfrm>
          <a:prstGeom prst="rect">
            <a:avLst/>
          </a:prstGeom>
          <a:solidFill>
            <a:srgbClr val="FEC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270203" y="3675175"/>
            <a:ext cx="638077" cy="150460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226163" y="3909379"/>
            <a:ext cx="638077" cy="1273160"/>
          </a:xfrm>
          <a:prstGeom prst="rect">
            <a:avLst/>
          </a:prstGeom>
          <a:solidFill>
            <a:srgbClr val="15A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rot="21447510">
            <a:off x="3845649" y="2727113"/>
            <a:ext cx="3990163" cy="1084625"/>
            <a:chOff x="4062454" y="6416892"/>
            <a:chExt cx="3990163" cy="1084625"/>
          </a:xfrm>
        </p:grpSpPr>
        <p:sp>
          <p:nvSpPr>
            <p:cNvPr id="30" name="Rectangle 29"/>
            <p:cNvSpPr/>
            <p:nvPr/>
          </p:nvSpPr>
          <p:spPr>
            <a:xfrm rot="1042177">
              <a:off x="4062454" y="6416892"/>
              <a:ext cx="3990163" cy="400110"/>
            </a:xfrm>
            <a:prstGeom prst="rect">
              <a:avLst/>
            </a:prstGeom>
          </p:spPr>
          <p:txBody>
            <a:bodyPr wrap="square">
              <a:spAutoFit/>
            </a:bodyPr>
            <a:lstStyle/>
            <a:p>
              <a:r>
                <a:rPr lang="en-US" altLang="zh-CN" sz="2000" b="1" dirty="0" smtClean="0">
                  <a:solidFill>
                    <a:srgbClr val="FFFF00"/>
                  </a:solidFill>
                </a:rPr>
                <a:t>Doesn’t</a:t>
              </a:r>
              <a:r>
                <a:rPr lang="zh-CN" altLang="en-US" sz="2000" b="1" dirty="0" smtClean="0">
                  <a:solidFill>
                    <a:srgbClr val="FFFF00"/>
                  </a:solidFill>
                </a:rPr>
                <a:t> </a:t>
              </a:r>
              <a:r>
                <a:rPr lang="en-US" altLang="zh-CN" sz="2000" b="1" dirty="0" smtClean="0">
                  <a:solidFill>
                    <a:srgbClr val="FFFF00"/>
                  </a:solidFill>
                </a:rPr>
                <a:t>even</a:t>
              </a:r>
              <a:r>
                <a:rPr lang="zh-CN" altLang="en-US" sz="2000" b="1" dirty="0" smtClean="0">
                  <a:solidFill>
                    <a:srgbClr val="FFFF00"/>
                  </a:solidFill>
                </a:rPr>
                <a:t> </a:t>
              </a:r>
              <a:r>
                <a:rPr lang="en-US" altLang="zh-CN" sz="2000" b="1" dirty="0" smtClean="0">
                  <a:solidFill>
                    <a:srgbClr val="FFFF00"/>
                  </a:solidFill>
                </a:rPr>
                <a:t>look</a:t>
              </a:r>
              <a:r>
                <a:rPr lang="zh-CN" altLang="en-US" sz="2000" b="1" dirty="0" smtClean="0">
                  <a:solidFill>
                    <a:srgbClr val="FFFF00"/>
                  </a:solidFill>
                </a:rPr>
                <a:t> </a:t>
              </a:r>
              <a:r>
                <a:rPr lang="en-US" altLang="zh-CN" sz="2000" b="1" dirty="0" smtClean="0">
                  <a:solidFill>
                    <a:srgbClr val="FFFF00"/>
                  </a:solidFill>
                </a:rPr>
                <a:t>at</a:t>
              </a:r>
              <a:r>
                <a:rPr lang="zh-CN" altLang="en-US" sz="2000" b="1" dirty="0" smtClean="0">
                  <a:solidFill>
                    <a:srgbClr val="FFFF00"/>
                  </a:solidFill>
                </a:rPr>
                <a:t> </a:t>
              </a:r>
              <a:r>
                <a:rPr lang="en-US" altLang="zh-CN" sz="2000" b="1" dirty="0" smtClean="0">
                  <a:solidFill>
                    <a:srgbClr val="FFFF00"/>
                  </a:solidFill>
                </a:rPr>
                <a:t>the</a:t>
              </a:r>
              <a:r>
                <a:rPr lang="zh-CN" altLang="en-US" sz="2000" b="1" dirty="0" smtClean="0">
                  <a:solidFill>
                    <a:srgbClr val="FFFF00"/>
                  </a:solidFill>
                </a:rPr>
                <a:t> </a:t>
              </a:r>
              <a:r>
                <a:rPr lang="en-US" altLang="zh-CN" sz="2000" b="1" dirty="0" smtClean="0">
                  <a:solidFill>
                    <a:srgbClr val="FFFF00"/>
                  </a:solidFill>
                </a:rPr>
                <a:t>corpus!</a:t>
              </a:r>
              <a:endParaRPr lang="en-US" sz="2000" b="1" dirty="0">
                <a:solidFill>
                  <a:srgbClr val="FFFF00"/>
                </a:solidFill>
              </a:endParaRPr>
            </a:p>
          </p:txBody>
        </p:sp>
        <p:sp>
          <p:nvSpPr>
            <p:cNvPr id="32" name="Right Arrow 31"/>
            <p:cNvSpPr/>
            <p:nvPr/>
          </p:nvSpPr>
          <p:spPr>
            <a:xfrm rot="17552979" flipH="1">
              <a:off x="5499292" y="7055644"/>
              <a:ext cx="707873" cy="183874"/>
            </a:xfrm>
            <a:prstGeom prst="rightArrow">
              <a:avLst>
                <a:gd name="adj1" fmla="val 25797"/>
                <a:gd name="adj2" fmla="val 12457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411733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wipe(down)">
                                      <p:cBhvr>
                                        <p:cTn id="9" dur="250"/>
                                        <p:tgtEl>
                                          <p:spTgt spid="21"/>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25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2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250"/>
                                        <p:tgtEl>
                                          <p:spTgt spid="2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25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1" nodeType="clickEffect">
                                  <p:stCondLst>
                                    <p:cond delay="0"/>
                                  </p:stCondLst>
                                  <p:childTnLst>
                                    <p:animScale>
                                      <p:cBhvr>
                                        <p:cTn id="34" dur="500" fill="hold"/>
                                        <p:tgtEl>
                                          <p:spTgt spid="25"/>
                                        </p:tgtEl>
                                      </p:cBhvr>
                                      <p:by x="200000" y="200000"/>
                                    </p:animScale>
                                  </p:childTnLst>
                                </p:cTn>
                              </p:par>
                              <p:par>
                                <p:cTn id="35" presetID="0" presetClass="path" presetSubtype="0" accel="50000" decel="50000" fill="hold" grpId="2" nodeType="withEffect">
                                  <p:stCondLst>
                                    <p:cond delay="0"/>
                                  </p:stCondLst>
                                  <p:childTnLst>
                                    <p:animMotion origin="layout" path="M -5.55556E-7 -3.33333E-6 L 0.00017 0.01945 " pathEditMode="relative" rAng="0" ptsTypes="AA">
                                      <p:cBhvr>
                                        <p:cTn id="36" dur="500" fill="hold"/>
                                        <p:tgtEl>
                                          <p:spTgt spid="25"/>
                                        </p:tgtEl>
                                        <p:attrNameLst>
                                          <p:attrName>ppt_x</p:attrName>
                                          <p:attrName>ppt_y</p:attrName>
                                        </p:attrNameLst>
                                      </p:cBhvr>
                                      <p:rCtr x="0" y="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p:bldP spid="25" grpId="0"/>
      <p:bldP spid="25" grpId="1"/>
      <p:bldP spid="25" grpId="2"/>
      <p:bldP spid="26" grpId="0" animBg="1"/>
      <p:bldP spid="27" grpId="0" animBg="1"/>
      <p:bldP spid="21" grpId="0" animBg="1"/>
      <p:bldP spid="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Training the System</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54</a:t>
            </a:fld>
            <a:endParaRPr lang="en-US"/>
          </a:p>
        </p:txBody>
      </p:sp>
      <p:sp>
        <p:nvSpPr>
          <p:cNvPr id="6" name="TextBox 5"/>
          <p:cNvSpPr txBox="1"/>
          <p:nvPr/>
        </p:nvSpPr>
        <p:spPr>
          <a:xfrm>
            <a:off x="-95834" y="5639775"/>
            <a:ext cx="1208985" cy="461665"/>
          </a:xfrm>
          <a:prstGeom prst="rect">
            <a:avLst/>
          </a:prstGeom>
          <a:noFill/>
        </p:spPr>
        <p:txBody>
          <a:bodyPr wrap="none" rtlCol="0">
            <a:spAutoFit/>
          </a:bodyPr>
          <a:lstStyle/>
          <a:p>
            <a:pPr algn="ctr"/>
            <a:r>
              <a:rPr lang="en-US" altLang="zh-CN" sz="2400" dirty="0" smtClean="0"/>
              <a:t>20 </a:t>
            </a:r>
            <a:r>
              <a:rPr lang="en-US" altLang="zh-CN" sz="2400" dirty="0" err="1" smtClean="0"/>
              <a:t>langs</a:t>
            </a:r>
            <a:endParaRPr lang="en-US" sz="2400" dirty="0"/>
          </a:p>
        </p:txBody>
      </p:sp>
      <p:grpSp>
        <p:nvGrpSpPr>
          <p:cNvPr id="25" name="Group 24"/>
          <p:cNvGrpSpPr/>
          <p:nvPr/>
        </p:nvGrpSpPr>
        <p:grpSpPr>
          <a:xfrm>
            <a:off x="278756" y="3520264"/>
            <a:ext cx="514269" cy="2156626"/>
            <a:chOff x="260044" y="2074839"/>
            <a:chExt cx="1522103" cy="3742109"/>
          </a:xfrm>
        </p:grpSpPr>
        <p:sp>
          <p:nvSpPr>
            <p:cNvPr id="12" name="Rounded Rectangle 11"/>
            <p:cNvSpPr/>
            <p:nvPr/>
          </p:nvSpPr>
          <p:spPr>
            <a:xfrm>
              <a:off x="260044" y="2074839"/>
              <a:ext cx="1522103" cy="3742109"/>
            </a:xfrm>
            <a:prstGeom prst="roundRect">
              <a:avLst/>
            </a:prstGeom>
            <a:solidFill>
              <a:schemeClr val="accent1">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7201" y="2879351"/>
              <a:ext cx="1121517" cy="587448"/>
            </a:xfrm>
            <a:prstGeom prst="rect">
              <a:avLst/>
            </a:prstGeom>
            <a:solidFill>
              <a:schemeClr val="bg2">
                <a:lumMod val="60000"/>
                <a:lumOff val="40000"/>
              </a:schemeClr>
            </a:solidFill>
          </p:spPr>
          <p:txBody>
            <a:bodyPr wrap="square" rtlCol="0">
              <a:spAutoFit/>
            </a:bodyPr>
            <a:lstStyle/>
            <a:p>
              <a:pPr algn="ctr"/>
              <a:r>
                <a:rPr lang="en-US" sz="1600" dirty="0" smtClean="0"/>
                <a:t>hi</a:t>
              </a:r>
              <a:endParaRPr lang="en-US" sz="1600" dirty="0"/>
            </a:p>
          </p:txBody>
        </p:sp>
        <p:sp>
          <p:nvSpPr>
            <p:cNvPr id="9" name="TextBox 8"/>
            <p:cNvSpPr txBox="1"/>
            <p:nvPr/>
          </p:nvSpPr>
          <p:spPr>
            <a:xfrm>
              <a:off x="461203" y="2228287"/>
              <a:ext cx="1117515" cy="534045"/>
            </a:xfrm>
            <a:prstGeom prst="rect">
              <a:avLst/>
            </a:prstGeom>
            <a:solidFill>
              <a:schemeClr val="bg2">
                <a:lumMod val="60000"/>
                <a:lumOff val="40000"/>
              </a:schemeClr>
            </a:solidFill>
          </p:spPr>
          <p:txBody>
            <a:bodyPr wrap="square" rtlCol="0">
              <a:spAutoFit/>
            </a:bodyPr>
            <a:lstStyle/>
            <a:p>
              <a:pPr algn="ctr"/>
              <a:r>
                <a:rPr lang="en-US" sz="1400" dirty="0" err="1" smtClean="0"/>
                <a:t>en</a:t>
              </a:r>
              <a:endParaRPr lang="en-US" sz="1400" dirty="0"/>
            </a:p>
          </p:txBody>
        </p:sp>
        <p:sp>
          <p:nvSpPr>
            <p:cNvPr id="10" name="TextBox 9"/>
            <p:cNvSpPr txBox="1"/>
            <p:nvPr/>
          </p:nvSpPr>
          <p:spPr>
            <a:xfrm>
              <a:off x="457604" y="3561753"/>
              <a:ext cx="1144772" cy="587448"/>
            </a:xfrm>
            <a:prstGeom prst="rect">
              <a:avLst/>
            </a:prstGeom>
            <a:solidFill>
              <a:schemeClr val="bg2">
                <a:lumMod val="60000"/>
                <a:lumOff val="40000"/>
              </a:schemeClr>
            </a:solidFill>
          </p:spPr>
          <p:txBody>
            <a:bodyPr wrap="square" rtlCol="0">
              <a:spAutoFit/>
            </a:bodyPr>
            <a:lstStyle/>
            <a:p>
              <a:pPr algn="ctr"/>
              <a:r>
                <a:rPr lang="en-US" sz="1600" dirty="0" err="1" smtClean="0"/>
                <a:t>fr</a:t>
              </a:r>
              <a:endParaRPr lang="en-US" sz="1600" dirty="0"/>
            </a:p>
          </p:txBody>
        </p:sp>
        <p:sp>
          <p:nvSpPr>
            <p:cNvPr id="15" name="TextBox 14"/>
            <p:cNvSpPr txBox="1"/>
            <p:nvPr/>
          </p:nvSpPr>
          <p:spPr>
            <a:xfrm>
              <a:off x="883493" y="4043976"/>
              <a:ext cx="295065" cy="1762346"/>
            </a:xfrm>
            <a:prstGeom prst="rect">
              <a:avLst/>
            </a:prstGeom>
            <a:noFill/>
          </p:spPr>
          <p:txBody>
            <a:bodyPr wrap="square" rtlCol="0">
              <a:spAutoFit/>
            </a:bodyPr>
            <a:lstStyle/>
            <a:p>
              <a:r>
                <a:rPr lang="en-US" sz="2000" dirty="0" smtClean="0"/>
                <a:t>.</a:t>
              </a:r>
            </a:p>
            <a:p>
              <a:r>
                <a:rPr lang="en-US" sz="2000" dirty="0" smtClean="0"/>
                <a:t>.</a:t>
              </a:r>
            </a:p>
            <a:p>
              <a:r>
                <a:rPr lang="en-US" sz="2000" dirty="0"/>
                <a:t>.</a:t>
              </a:r>
            </a:p>
          </p:txBody>
        </p:sp>
      </p:grpSp>
      <p:sp>
        <p:nvSpPr>
          <p:cNvPr id="16" name="Right Arrow 15"/>
          <p:cNvSpPr/>
          <p:nvPr/>
        </p:nvSpPr>
        <p:spPr>
          <a:xfrm>
            <a:off x="812412" y="4501399"/>
            <a:ext cx="833591" cy="277147"/>
          </a:xfrm>
          <a:prstGeom prst="rightArrow">
            <a:avLst>
              <a:gd name="adj1" fmla="val 26978"/>
              <a:gd name="adj2" fmla="val 13441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35722" y="4710981"/>
            <a:ext cx="998287" cy="369332"/>
          </a:xfrm>
          <a:prstGeom prst="rect">
            <a:avLst/>
          </a:prstGeom>
          <a:noFill/>
        </p:spPr>
        <p:txBody>
          <a:bodyPr wrap="none" rtlCol="0">
            <a:spAutoFit/>
          </a:bodyPr>
          <a:lstStyle/>
          <a:p>
            <a:r>
              <a:rPr lang="en-US" dirty="0"/>
              <a:t>p</a:t>
            </a:r>
            <a:r>
              <a:rPr lang="en-US" dirty="0" smtClean="0"/>
              <a:t>ermute</a:t>
            </a:r>
            <a:endParaRPr lang="en-US" dirty="0"/>
          </a:p>
        </p:txBody>
      </p:sp>
      <p:grpSp>
        <p:nvGrpSpPr>
          <p:cNvPr id="151" name="Group 150"/>
          <p:cNvGrpSpPr/>
          <p:nvPr/>
        </p:nvGrpSpPr>
        <p:grpSpPr>
          <a:xfrm>
            <a:off x="1516285" y="1934781"/>
            <a:ext cx="1742785" cy="4198147"/>
            <a:chOff x="1460993" y="2100239"/>
            <a:chExt cx="1742785" cy="4198147"/>
          </a:xfrm>
        </p:grpSpPr>
        <p:sp>
          <p:nvSpPr>
            <p:cNvPr id="20" name="TextBox 19"/>
            <p:cNvSpPr txBox="1"/>
            <p:nvPr/>
          </p:nvSpPr>
          <p:spPr>
            <a:xfrm>
              <a:off x="1460993" y="5836721"/>
              <a:ext cx="1742785" cy="461665"/>
            </a:xfrm>
            <a:prstGeom prst="rect">
              <a:avLst/>
            </a:prstGeom>
            <a:noFill/>
          </p:spPr>
          <p:txBody>
            <a:bodyPr wrap="none" rtlCol="0">
              <a:spAutoFit/>
            </a:bodyPr>
            <a:lstStyle/>
            <a:p>
              <a:pPr algn="ctr"/>
              <a:r>
                <a:rPr lang="en-US" altLang="zh-CN" sz="2400" smtClean="0"/>
                <a:t>~8000 </a:t>
              </a:r>
              <a:r>
                <a:rPr lang="en-US" altLang="zh-CN" sz="2400" dirty="0" err="1" smtClean="0"/>
                <a:t>langs</a:t>
              </a:r>
              <a:r>
                <a:rPr lang="en-US" altLang="zh-CN" sz="2400" dirty="0" smtClean="0"/>
                <a:t> </a:t>
              </a:r>
              <a:endParaRPr lang="en-US" sz="2400" dirty="0"/>
            </a:p>
          </p:txBody>
        </p:sp>
        <p:grpSp>
          <p:nvGrpSpPr>
            <p:cNvPr id="34" name="Group 33"/>
            <p:cNvGrpSpPr/>
            <p:nvPr/>
          </p:nvGrpSpPr>
          <p:grpSpPr>
            <a:xfrm>
              <a:off x="1614103" y="2100239"/>
              <a:ext cx="1503477" cy="3742109"/>
              <a:chOff x="1952772" y="2100239"/>
              <a:chExt cx="1503477" cy="3742109"/>
            </a:xfrm>
          </p:grpSpPr>
          <p:sp>
            <p:nvSpPr>
              <p:cNvPr id="27" name="Rounded Rectangle 26"/>
              <p:cNvSpPr/>
              <p:nvPr/>
            </p:nvSpPr>
            <p:spPr>
              <a:xfrm>
                <a:off x="1952772" y="2100239"/>
                <a:ext cx="1503477" cy="3742109"/>
              </a:xfrm>
              <a:prstGeom prst="roundRect">
                <a:avLst/>
              </a:prstGeom>
              <a:solidFill>
                <a:schemeClr val="accent1">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032458" y="2253687"/>
                <a:ext cx="1356057" cy="307777"/>
              </a:xfrm>
              <a:prstGeom prst="rect">
                <a:avLst/>
              </a:prstGeom>
              <a:solidFill>
                <a:schemeClr val="bg2">
                  <a:lumMod val="60000"/>
                  <a:lumOff val="40000"/>
                </a:schemeClr>
              </a:solidFill>
            </p:spPr>
            <p:txBody>
              <a:bodyPr wrap="square" rtlCol="0">
                <a:spAutoFit/>
              </a:bodyPr>
              <a:lstStyle/>
              <a:p>
                <a:r>
                  <a:rPr lang="en-US" sz="1400" dirty="0" err="1" smtClean="0"/>
                  <a:t>en~hi@N~fr@V</a:t>
                </a:r>
                <a:endParaRPr lang="en-US" sz="1400" dirty="0"/>
              </a:p>
            </p:txBody>
          </p:sp>
          <p:sp>
            <p:nvSpPr>
              <p:cNvPr id="31" name="TextBox 30"/>
              <p:cNvSpPr txBox="1"/>
              <p:nvPr/>
            </p:nvSpPr>
            <p:spPr>
              <a:xfrm>
                <a:off x="2562935" y="3672717"/>
                <a:ext cx="216241" cy="1754326"/>
              </a:xfrm>
              <a:prstGeom prst="rect">
                <a:avLst/>
              </a:prstGeom>
              <a:noFill/>
            </p:spPr>
            <p:txBody>
              <a:bodyPr wrap="square" rtlCol="0">
                <a:spAutoFit/>
              </a:bodyPr>
              <a:lstStyle/>
              <a:p>
                <a:r>
                  <a:rPr lang="en-US" sz="3600" dirty="0" smtClean="0"/>
                  <a:t>.</a:t>
                </a:r>
              </a:p>
              <a:p>
                <a:r>
                  <a:rPr lang="en-US" sz="3600" dirty="0" smtClean="0"/>
                  <a:t>.</a:t>
                </a:r>
              </a:p>
              <a:p>
                <a:r>
                  <a:rPr lang="en-US" sz="3600" dirty="0"/>
                  <a:t>.</a:t>
                </a:r>
              </a:p>
            </p:txBody>
          </p:sp>
          <p:sp>
            <p:nvSpPr>
              <p:cNvPr id="32" name="TextBox 31"/>
              <p:cNvSpPr txBox="1"/>
              <p:nvPr/>
            </p:nvSpPr>
            <p:spPr>
              <a:xfrm>
                <a:off x="2047892" y="2829509"/>
                <a:ext cx="1342315" cy="307777"/>
              </a:xfrm>
              <a:prstGeom prst="rect">
                <a:avLst/>
              </a:prstGeom>
              <a:solidFill>
                <a:schemeClr val="bg2">
                  <a:lumMod val="60000"/>
                  <a:lumOff val="40000"/>
                </a:schemeClr>
              </a:solidFill>
            </p:spPr>
            <p:txBody>
              <a:bodyPr wrap="square" rtlCol="0">
                <a:spAutoFit/>
              </a:bodyPr>
              <a:lstStyle/>
              <a:p>
                <a:r>
                  <a:rPr lang="en-US" sz="1400" dirty="0" err="1" smtClean="0"/>
                  <a:t>en~</a:t>
                </a:r>
                <a:r>
                  <a:rPr lang="en-US" altLang="zh-CN" sz="1400" dirty="0" err="1" smtClean="0"/>
                  <a:t>fr</a:t>
                </a:r>
                <a:r>
                  <a:rPr lang="en-US" sz="1400" dirty="0" err="1" smtClean="0"/>
                  <a:t>@N~</a:t>
                </a:r>
                <a:r>
                  <a:rPr lang="en-US" altLang="zh-CN" sz="1400" dirty="0" err="1" smtClean="0"/>
                  <a:t>hi</a:t>
                </a:r>
                <a:r>
                  <a:rPr lang="en-US" sz="1400" dirty="0" err="1" smtClean="0"/>
                  <a:t>@V</a:t>
                </a:r>
                <a:endParaRPr lang="en-US" sz="1400" dirty="0"/>
              </a:p>
            </p:txBody>
          </p:sp>
          <p:sp>
            <p:nvSpPr>
              <p:cNvPr id="33" name="TextBox 32"/>
              <p:cNvSpPr txBox="1"/>
              <p:nvPr/>
            </p:nvSpPr>
            <p:spPr>
              <a:xfrm>
                <a:off x="2047893" y="3447016"/>
                <a:ext cx="1342315" cy="307777"/>
              </a:xfrm>
              <a:prstGeom prst="rect">
                <a:avLst/>
              </a:prstGeom>
              <a:solidFill>
                <a:schemeClr val="bg2">
                  <a:lumMod val="60000"/>
                  <a:lumOff val="40000"/>
                </a:schemeClr>
              </a:solidFill>
            </p:spPr>
            <p:txBody>
              <a:bodyPr wrap="square" rtlCol="0">
                <a:spAutoFit/>
              </a:bodyPr>
              <a:lstStyle/>
              <a:p>
                <a:r>
                  <a:rPr lang="en-US" altLang="zh-CN" sz="1400" dirty="0" err="1" smtClean="0"/>
                  <a:t>hi</a:t>
                </a:r>
                <a:r>
                  <a:rPr lang="en-US" sz="1400" dirty="0" err="1" smtClean="0"/>
                  <a:t>~</a:t>
                </a:r>
                <a:r>
                  <a:rPr lang="en-US" altLang="zh-CN" sz="1400" dirty="0" err="1" smtClean="0"/>
                  <a:t>fr</a:t>
                </a:r>
                <a:r>
                  <a:rPr lang="en-US" sz="1400" dirty="0" err="1" smtClean="0"/>
                  <a:t>@N~</a:t>
                </a:r>
                <a:r>
                  <a:rPr lang="en-US" altLang="zh-CN" sz="1400" dirty="0" err="1" smtClean="0"/>
                  <a:t>en</a:t>
                </a:r>
                <a:r>
                  <a:rPr lang="en-US" sz="1400" dirty="0" err="1" smtClean="0"/>
                  <a:t>@V</a:t>
                </a:r>
                <a:endParaRPr lang="en-US" sz="1400" dirty="0"/>
              </a:p>
            </p:txBody>
          </p:sp>
        </p:grpSp>
      </p:grpSp>
      <p:sp>
        <p:nvSpPr>
          <p:cNvPr id="36" name="Rounded Rectangle 35"/>
          <p:cNvSpPr/>
          <p:nvPr/>
        </p:nvSpPr>
        <p:spPr>
          <a:xfrm>
            <a:off x="4055374" y="1928657"/>
            <a:ext cx="1178049" cy="3742109"/>
          </a:xfrm>
          <a:prstGeom prst="roundRect">
            <a:avLst/>
          </a:prstGeom>
          <a:solidFill>
            <a:schemeClr val="accent1">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533792" y="3467344"/>
            <a:ext cx="169436" cy="1754326"/>
          </a:xfrm>
          <a:prstGeom prst="rect">
            <a:avLst/>
          </a:prstGeom>
          <a:noFill/>
        </p:spPr>
        <p:txBody>
          <a:bodyPr wrap="square" rtlCol="0">
            <a:spAutoFit/>
          </a:bodyPr>
          <a:lstStyle/>
          <a:p>
            <a:r>
              <a:rPr lang="en-US" sz="3600" dirty="0" smtClean="0"/>
              <a:t>.</a:t>
            </a:r>
          </a:p>
          <a:p>
            <a:r>
              <a:rPr lang="en-US" sz="3600" dirty="0" smtClean="0"/>
              <a:t>.</a:t>
            </a:r>
          </a:p>
          <a:p>
            <a:r>
              <a:rPr lang="en-US" sz="3600" dirty="0"/>
              <a:t>.</a:t>
            </a:r>
          </a:p>
        </p:txBody>
      </p:sp>
      <p:graphicFrame>
        <p:nvGraphicFramePr>
          <p:cNvPr id="42" name="Table 41"/>
          <p:cNvGraphicFramePr>
            <a:graphicFrameLocks noGrp="1"/>
          </p:cNvGraphicFramePr>
          <p:nvPr>
            <p:extLst>
              <p:ext uri="{D42A27DB-BD31-4B8C-83A1-F6EECF244321}">
                <p14:modId xmlns:p14="http://schemas.microsoft.com/office/powerpoint/2010/main" val="1621550515"/>
              </p:ext>
            </p:extLst>
          </p:nvPr>
        </p:nvGraphicFramePr>
        <p:xfrm>
          <a:off x="4132490" y="2048314"/>
          <a:ext cx="1041400" cy="279203"/>
        </p:xfrm>
        <a:graphic>
          <a:graphicData uri="http://schemas.openxmlformats.org/drawingml/2006/table">
            <a:tbl>
              <a:tblPr firstRow="1" bandRow="1">
                <a:tableStyleId>{5C22544A-7EE6-4342-B048-85BDC9FD1C3A}</a:tableStyleId>
              </a:tblPr>
              <a:tblGrid>
                <a:gridCol w="208280"/>
                <a:gridCol w="208280"/>
                <a:gridCol w="208280"/>
                <a:gridCol w="208280"/>
                <a:gridCol w="208280"/>
              </a:tblGrid>
              <a:tr h="279203">
                <a:tc>
                  <a:txBody>
                    <a:bodyPr/>
                    <a:lstStyle/>
                    <a:p>
                      <a:endParaRPr lang="en-US" sz="1100" dirty="0"/>
                    </a:p>
                  </a:txBody>
                  <a:tcPr>
                    <a:solidFill>
                      <a:schemeClr val="bg2">
                        <a:lumMod val="60000"/>
                        <a:lumOff val="40000"/>
                      </a:schemeClr>
                    </a:solidFill>
                  </a:tcPr>
                </a:tc>
                <a:tc>
                  <a:txBody>
                    <a:bodyPr/>
                    <a:lstStyle/>
                    <a:p>
                      <a:endParaRPr lang="en-US" sz="1100" dirty="0"/>
                    </a:p>
                  </a:txBody>
                  <a:tcPr>
                    <a:solidFill>
                      <a:schemeClr val="bg2">
                        <a:lumMod val="60000"/>
                        <a:lumOff val="40000"/>
                      </a:schemeClr>
                    </a:solidFill>
                  </a:tcPr>
                </a:tc>
                <a:tc>
                  <a:txBody>
                    <a:bodyPr/>
                    <a:lstStyle/>
                    <a:p>
                      <a:endParaRPr lang="en-US" sz="1100" dirty="0"/>
                    </a:p>
                  </a:txBody>
                  <a:tcPr>
                    <a:solidFill>
                      <a:schemeClr val="bg2">
                        <a:lumMod val="60000"/>
                        <a:lumOff val="40000"/>
                      </a:schemeClr>
                    </a:solidFill>
                  </a:tcPr>
                </a:tc>
                <a:tc>
                  <a:txBody>
                    <a:bodyPr/>
                    <a:lstStyle/>
                    <a:p>
                      <a:endParaRPr lang="en-US" sz="1100" dirty="0"/>
                    </a:p>
                  </a:txBody>
                  <a:tcPr>
                    <a:solidFill>
                      <a:schemeClr val="bg2">
                        <a:lumMod val="60000"/>
                        <a:lumOff val="40000"/>
                      </a:schemeClr>
                    </a:solidFill>
                  </a:tcPr>
                </a:tc>
                <a:tc>
                  <a:txBody>
                    <a:bodyPr/>
                    <a:lstStyle/>
                    <a:p>
                      <a:endParaRPr lang="en-US" sz="1100" dirty="0"/>
                    </a:p>
                  </a:txBody>
                  <a:tcPr>
                    <a:solidFill>
                      <a:schemeClr val="bg2">
                        <a:lumMod val="60000"/>
                        <a:lumOff val="40000"/>
                      </a:schemeClr>
                    </a:solidFill>
                  </a:tcPr>
                </a:tc>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1832025175"/>
              </p:ext>
            </p:extLst>
          </p:nvPr>
        </p:nvGraphicFramePr>
        <p:xfrm>
          <a:off x="4140957" y="2626508"/>
          <a:ext cx="1046163" cy="279203"/>
        </p:xfrm>
        <a:graphic>
          <a:graphicData uri="http://schemas.openxmlformats.org/drawingml/2006/table">
            <a:tbl>
              <a:tblPr firstRow="1" bandRow="1">
                <a:tableStyleId>{5C22544A-7EE6-4342-B048-85BDC9FD1C3A}</a:tableStyleId>
              </a:tblPr>
              <a:tblGrid>
                <a:gridCol w="208280"/>
                <a:gridCol w="213043"/>
                <a:gridCol w="208280"/>
                <a:gridCol w="208280"/>
                <a:gridCol w="208280"/>
              </a:tblGrid>
              <a:tr h="279203">
                <a:tc>
                  <a:txBody>
                    <a:bodyPr/>
                    <a:lstStyle/>
                    <a:p>
                      <a:endParaRPr lang="en-US" sz="1100" dirty="0"/>
                    </a:p>
                  </a:txBody>
                  <a:tcPr>
                    <a:solidFill>
                      <a:schemeClr val="bg2">
                        <a:lumMod val="60000"/>
                        <a:lumOff val="40000"/>
                      </a:schemeClr>
                    </a:solidFill>
                  </a:tcPr>
                </a:tc>
                <a:tc>
                  <a:txBody>
                    <a:bodyPr/>
                    <a:lstStyle/>
                    <a:p>
                      <a:endParaRPr lang="en-US" sz="1100" dirty="0"/>
                    </a:p>
                  </a:txBody>
                  <a:tcPr>
                    <a:solidFill>
                      <a:schemeClr val="bg2">
                        <a:lumMod val="60000"/>
                        <a:lumOff val="40000"/>
                      </a:schemeClr>
                    </a:solidFill>
                  </a:tcPr>
                </a:tc>
                <a:tc>
                  <a:txBody>
                    <a:bodyPr/>
                    <a:lstStyle/>
                    <a:p>
                      <a:endParaRPr lang="en-US" sz="1100" dirty="0"/>
                    </a:p>
                  </a:txBody>
                  <a:tcPr>
                    <a:solidFill>
                      <a:schemeClr val="bg2">
                        <a:lumMod val="60000"/>
                        <a:lumOff val="40000"/>
                      </a:schemeClr>
                    </a:solidFill>
                  </a:tcPr>
                </a:tc>
                <a:tc>
                  <a:txBody>
                    <a:bodyPr/>
                    <a:lstStyle/>
                    <a:p>
                      <a:endParaRPr lang="en-US" sz="1100" dirty="0"/>
                    </a:p>
                  </a:txBody>
                  <a:tcPr>
                    <a:solidFill>
                      <a:schemeClr val="bg2">
                        <a:lumMod val="60000"/>
                        <a:lumOff val="40000"/>
                      </a:schemeClr>
                    </a:solidFill>
                  </a:tcPr>
                </a:tc>
                <a:tc>
                  <a:txBody>
                    <a:bodyPr/>
                    <a:lstStyle/>
                    <a:p>
                      <a:endParaRPr lang="en-US" sz="1100" dirty="0"/>
                    </a:p>
                  </a:txBody>
                  <a:tcPr>
                    <a:solidFill>
                      <a:schemeClr val="bg2">
                        <a:lumMod val="60000"/>
                        <a:lumOff val="40000"/>
                      </a:schemeClr>
                    </a:solidFill>
                  </a:tcPr>
                </a:tc>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226585539"/>
              </p:ext>
            </p:extLst>
          </p:nvPr>
        </p:nvGraphicFramePr>
        <p:xfrm>
          <a:off x="4140194" y="3253283"/>
          <a:ext cx="1041400" cy="279203"/>
        </p:xfrm>
        <a:graphic>
          <a:graphicData uri="http://schemas.openxmlformats.org/drawingml/2006/table">
            <a:tbl>
              <a:tblPr firstRow="1" bandRow="1">
                <a:tableStyleId>{5C22544A-7EE6-4342-B048-85BDC9FD1C3A}</a:tableStyleId>
              </a:tblPr>
              <a:tblGrid>
                <a:gridCol w="208280"/>
                <a:gridCol w="208280"/>
                <a:gridCol w="208280"/>
                <a:gridCol w="208280"/>
                <a:gridCol w="208280"/>
              </a:tblGrid>
              <a:tr h="279203">
                <a:tc>
                  <a:txBody>
                    <a:bodyPr/>
                    <a:lstStyle/>
                    <a:p>
                      <a:endParaRPr lang="en-US" sz="1100" dirty="0"/>
                    </a:p>
                  </a:txBody>
                  <a:tcPr>
                    <a:solidFill>
                      <a:schemeClr val="bg2">
                        <a:lumMod val="60000"/>
                        <a:lumOff val="40000"/>
                      </a:schemeClr>
                    </a:solidFill>
                  </a:tcPr>
                </a:tc>
                <a:tc>
                  <a:txBody>
                    <a:bodyPr/>
                    <a:lstStyle/>
                    <a:p>
                      <a:endParaRPr lang="en-US" sz="1100" dirty="0"/>
                    </a:p>
                  </a:txBody>
                  <a:tcPr>
                    <a:solidFill>
                      <a:schemeClr val="bg2">
                        <a:lumMod val="60000"/>
                        <a:lumOff val="40000"/>
                      </a:schemeClr>
                    </a:solidFill>
                  </a:tcPr>
                </a:tc>
                <a:tc>
                  <a:txBody>
                    <a:bodyPr/>
                    <a:lstStyle/>
                    <a:p>
                      <a:endParaRPr lang="en-US" sz="1100" dirty="0"/>
                    </a:p>
                  </a:txBody>
                  <a:tcPr>
                    <a:solidFill>
                      <a:schemeClr val="bg2">
                        <a:lumMod val="60000"/>
                        <a:lumOff val="40000"/>
                      </a:schemeClr>
                    </a:solidFill>
                  </a:tcPr>
                </a:tc>
                <a:tc>
                  <a:txBody>
                    <a:bodyPr/>
                    <a:lstStyle/>
                    <a:p>
                      <a:endParaRPr lang="en-US" sz="1100" dirty="0"/>
                    </a:p>
                  </a:txBody>
                  <a:tcPr>
                    <a:solidFill>
                      <a:schemeClr val="bg2">
                        <a:lumMod val="60000"/>
                        <a:lumOff val="40000"/>
                      </a:schemeClr>
                    </a:solidFill>
                  </a:tcPr>
                </a:tc>
                <a:tc>
                  <a:txBody>
                    <a:bodyPr/>
                    <a:lstStyle/>
                    <a:p>
                      <a:endParaRPr lang="en-US" sz="1100" dirty="0"/>
                    </a:p>
                  </a:txBody>
                  <a:tcPr>
                    <a:solidFill>
                      <a:schemeClr val="bg2">
                        <a:lumMod val="60000"/>
                        <a:lumOff val="40000"/>
                      </a:schemeClr>
                    </a:solidFill>
                  </a:tcPr>
                </a:tc>
              </a:tr>
            </a:tbl>
          </a:graphicData>
        </a:graphic>
      </p:graphicFrame>
      <p:sp>
        <p:nvSpPr>
          <p:cNvPr id="49" name="TextBox 48"/>
          <p:cNvSpPr txBox="1"/>
          <p:nvPr/>
        </p:nvSpPr>
        <p:spPr>
          <a:xfrm>
            <a:off x="3979509" y="5681979"/>
            <a:ext cx="1266693" cy="461665"/>
          </a:xfrm>
          <a:prstGeom prst="rect">
            <a:avLst/>
          </a:prstGeom>
          <a:noFill/>
        </p:spPr>
        <p:txBody>
          <a:bodyPr wrap="none" rtlCol="0">
            <a:spAutoFit/>
          </a:bodyPr>
          <a:lstStyle/>
          <a:p>
            <a:pPr algn="ctr"/>
            <a:r>
              <a:rPr lang="en-US" altLang="zh-CN" sz="2400" dirty="0"/>
              <a:t>t</a:t>
            </a:r>
            <a:r>
              <a:rPr lang="en-US" altLang="zh-CN" sz="2400" dirty="0" smtClean="0"/>
              <a:t>ypology</a:t>
            </a:r>
            <a:endParaRPr lang="en-US" sz="2400" dirty="0"/>
          </a:p>
        </p:txBody>
      </p:sp>
      <p:sp>
        <p:nvSpPr>
          <p:cNvPr id="50" name="Right Arrow 49"/>
          <p:cNvSpPr/>
          <p:nvPr/>
        </p:nvSpPr>
        <p:spPr>
          <a:xfrm>
            <a:off x="3191651" y="3517683"/>
            <a:ext cx="860953" cy="242170"/>
          </a:xfrm>
          <a:prstGeom prst="rightArrow">
            <a:avLst>
              <a:gd name="adj1" fmla="val 26978"/>
              <a:gd name="adj2" fmla="val 13441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Bent Arrow 134"/>
          <p:cNvSpPr/>
          <p:nvPr/>
        </p:nvSpPr>
        <p:spPr>
          <a:xfrm rot="5400000" flipH="1">
            <a:off x="5706326" y="4092775"/>
            <a:ext cx="537644" cy="1457399"/>
          </a:xfrm>
          <a:prstGeom prst="bentArrow">
            <a:avLst>
              <a:gd name="adj1" fmla="val 9838"/>
              <a:gd name="adj2" fmla="val 18294"/>
              <a:gd name="adj3" fmla="val 47698"/>
              <a:gd name="adj4" fmla="val 4375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Right Arrow 141"/>
          <p:cNvSpPr/>
          <p:nvPr/>
        </p:nvSpPr>
        <p:spPr>
          <a:xfrm>
            <a:off x="7418723" y="3458782"/>
            <a:ext cx="650996" cy="248239"/>
          </a:xfrm>
          <a:prstGeom prst="rightArrow">
            <a:avLst>
              <a:gd name="adj1" fmla="val 26978"/>
              <a:gd name="adj2" fmla="val 8115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p:cNvGrpSpPr/>
          <p:nvPr/>
        </p:nvGrpSpPr>
        <p:grpSpPr>
          <a:xfrm>
            <a:off x="6906587" y="1355090"/>
            <a:ext cx="3018640" cy="1053303"/>
            <a:chOff x="6471659" y="1873729"/>
            <a:chExt cx="3018640" cy="1053303"/>
          </a:xfrm>
        </p:grpSpPr>
        <p:sp>
          <p:nvSpPr>
            <p:cNvPr id="143" name="Document 142"/>
            <p:cNvSpPr/>
            <p:nvPr/>
          </p:nvSpPr>
          <p:spPr>
            <a:xfrm>
              <a:off x="7801117" y="2342257"/>
              <a:ext cx="444390" cy="58477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err="1" smtClean="0"/>
                <a:t>pl</a:t>
              </a:r>
              <a:endParaRPr lang="en-US" sz="2400" dirty="0"/>
            </a:p>
          </p:txBody>
        </p:sp>
        <p:sp>
          <p:nvSpPr>
            <p:cNvPr id="144" name="TextBox 143"/>
            <p:cNvSpPr txBox="1"/>
            <p:nvPr/>
          </p:nvSpPr>
          <p:spPr>
            <a:xfrm>
              <a:off x="6471659" y="1873729"/>
              <a:ext cx="3018640" cy="461665"/>
            </a:xfrm>
            <a:prstGeom prst="rect">
              <a:avLst/>
            </a:prstGeom>
            <a:noFill/>
          </p:spPr>
          <p:txBody>
            <a:bodyPr wrap="square" rtlCol="0">
              <a:spAutoFit/>
            </a:bodyPr>
            <a:lstStyle/>
            <a:p>
              <a:pPr algn="ctr"/>
              <a:r>
                <a:rPr lang="en-US" altLang="zh-CN" sz="2400" dirty="0" smtClean="0"/>
                <a:t>POS corpus</a:t>
              </a:r>
              <a:endParaRPr lang="en-US" sz="2400" dirty="0"/>
            </a:p>
          </p:txBody>
        </p:sp>
      </p:grpSp>
      <p:sp>
        <p:nvSpPr>
          <p:cNvPr id="146" name="Right Arrow 145"/>
          <p:cNvSpPr/>
          <p:nvPr/>
        </p:nvSpPr>
        <p:spPr>
          <a:xfrm rot="5400000">
            <a:off x="8065001" y="2688301"/>
            <a:ext cx="786475" cy="248239"/>
          </a:xfrm>
          <a:prstGeom prst="rightArrow">
            <a:avLst>
              <a:gd name="adj1" fmla="val 26978"/>
              <a:gd name="adj2" fmla="val 13441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ight Arrow 147"/>
          <p:cNvSpPr/>
          <p:nvPr/>
        </p:nvSpPr>
        <p:spPr>
          <a:xfrm rot="5400000">
            <a:off x="8015254" y="4370358"/>
            <a:ext cx="923303" cy="285573"/>
          </a:xfrm>
          <a:prstGeom prst="rightArrow">
            <a:avLst>
              <a:gd name="adj1" fmla="val 24762"/>
              <a:gd name="adj2" fmla="val 150614"/>
            </a:avLst>
          </a:prstGeom>
          <a:solidFill>
            <a:srgbClr val="22F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7944515" y="3184382"/>
            <a:ext cx="1067146" cy="874544"/>
            <a:chOff x="7619654" y="3364354"/>
            <a:chExt cx="1067146" cy="874544"/>
          </a:xfrm>
        </p:grpSpPr>
        <p:pic>
          <p:nvPicPr>
            <p:cNvPr id="141" name="Picture 1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654" y="3404647"/>
              <a:ext cx="1067146" cy="834251"/>
            </a:xfrm>
            <a:prstGeom prst="rect">
              <a:avLst/>
            </a:prstGeom>
          </p:spPr>
        </p:pic>
        <mc:AlternateContent xmlns:mc="http://schemas.openxmlformats.org/markup-compatibility/2006" xmlns:a14="http://schemas.microsoft.com/office/drawing/2010/main">
          <mc:Choice Requires="a14">
            <p:sp>
              <p:nvSpPr>
                <p:cNvPr id="155" name="Rectangle 154"/>
                <p:cNvSpPr/>
                <p:nvPr/>
              </p:nvSpPr>
              <p:spPr>
                <a:xfrm>
                  <a:off x="7843855" y="3364354"/>
                  <a:ext cx="616380"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4000" i="1" smtClean="0">
                            <a:solidFill>
                              <a:schemeClr val="bg1"/>
                            </a:solidFill>
                            <a:latin typeface="Cambria Math" charset="0"/>
                            <a:ea typeface="Cambria Math" charset="0"/>
                            <a:cs typeface="Cambria Math" charset="0"/>
                          </a:rPr>
                          <m:t>𝜃</m:t>
                        </m:r>
                      </m:oMath>
                    </m:oMathPara>
                  </a14:m>
                  <a:endParaRPr lang="en-US" sz="4000" dirty="0">
                    <a:solidFill>
                      <a:schemeClr val="bg1"/>
                    </a:solidFill>
                  </a:endParaRPr>
                </a:p>
              </p:txBody>
            </p:sp>
          </mc:Choice>
          <mc:Fallback xmlns="">
            <p:sp>
              <p:nvSpPr>
                <p:cNvPr id="155" name="Rectangle 154"/>
                <p:cNvSpPr>
                  <a:spLocks noRot="1" noChangeAspect="1" noMove="1" noResize="1" noEditPoints="1" noAdjustHandles="1" noChangeArrowheads="1" noChangeShapeType="1" noTextEdit="1"/>
                </p:cNvSpPr>
                <p:nvPr/>
              </p:nvSpPr>
              <p:spPr>
                <a:xfrm>
                  <a:off x="7843855" y="3364354"/>
                  <a:ext cx="616380" cy="707886"/>
                </a:xfrm>
                <a:prstGeom prst="rect">
                  <a:avLst/>
                </a:prstGeom>
                <a:blipFill rotWithShape="0">
                  <a:blip r:embed="rId4"/>
                  <a:stretch>
                    <a:fillRect/>
                  </a:stretch>
                </a:blipFill>
              </p:spPr>
              <p:txBody>
                <a:bodyPr/>
                <a:lstStyle/>
                <a:p>
                  <a:r>
                    <a:rPr lang="en-US">
                      <a:noFill/>
                    </a:rPr>
                    <a:t> </a:t>
                  </a:r>
                </a:p>
              </p:txBody>
            </p:sp>
          </mc:Fallback>
        </mc:AlternateContent>
      </p:grpSp>
      <p:sp>
        <p:nvSpPr>
          <p:cNvPr id="169" name="TextBox 168"/>
          <p:cNvSpPr txBox="1"/>
          <p:nvPr/>
        </p:nvSpPr>
        <p:spPr>
          <a:xfrm>
            <a:off x="6972977" y="5387418"/>
            <a:ext cx="3018640" cy="461665"/>
          </a:xfrm>
          <a:prstGeom prst="rect">
            <a:avLst/>
          </a:prstGeom>
          <a:noFill/>
        </p:spPr>
        <p:txBody>
          <a:bodyPr wrap="square" rtlCol="0">
            <a:spAutoFit/>
          </a:bodyPr>
          <a:lstStyle/>
          <a:p>
            <a:pPr algn="ctr"/>
            <a:r>
              <a:rPr lang="en-US" altLang="zh-CN" sz="2400" dirty="0"/>
              <a:t>p</a:t>
            </a:r>
            <a:r>
              <a:rPr lang="en-US" altLang="zh-CN" sz="2400" dirty="0" smtClean="0"/>
              <a:t>rediction</a:t>
            </a:r>
            <a:endParaRPr lang="en-US" sz="2400" dirty="0"/>
          </a:p>
        </p:txBody>
      </p:sp>
      <p:graphicFrame>
        <p:nvGraphicFramePr>
          <p:cNvPr id="51" name="Table 50"/>
          <p:cNvGraphicFramePr>
            <a:graphicFrameLocks noGrp="1"/>
          </p:cNvGraphicFramePr>
          <p:nvPr>
            <p:extLst>
              <p:ext uri="{D42A27DB-BD31-4B8C-83A1-F6EECF244321}">
                <p14:modId xmlns:p14="http://schemas.microsoft.com/office/powerpoint/2010/main" val="734647842"/>
              </p:ext>
            </p:extLst>
          </p:nvPr>
        </p:nvGraphicFramePr>
        <p:xfrm>
          <a:off x="7953824" y="5090297"/>
          <a:ext cx="1046163" cy="279203"/>
        </p:xfrm>
        <a:graphic>
          <a:graphicData uri="http://schemas.openxmlformats.org/drawingml/2006/table">
            <a:tbl>
              <a:tblPr firstRow="1" bandRow="1">
                <a:tableStyleId>{5C22544A-7EE6-4342-B048-85BDC9FD1C3A}</a:tableStyleId>
              </a:tblPr>
              <a:tblGrid>
                <a:gridCol w="208280"/>
                <a:gridCol w="213043"/>
                <a:gridCol w="208280"/>
                <a:gridCol w="208280"/>
                <a:gridCol w="208280"/>
              </a:tblGrid>
              <a:tr h="279203">
                <a:tc>
                  <a:txBody>
                    <a:bodyPr/>
                    <a:lstStyle/>
                    <a:p>
                      <a:endParaRPr lang="en-US" sz="1100" dirty="0"/>
                    </a:p>
                  </a:txBody>
                  <a:tcPr>
                    <a:solidFill>
                      <a:schemeClr val="bg2">
                        <a:lumMod val="60000"/>
                        <a:lumOff val="40000"/>
                      </a:schemeClr>
                    </a:solidFill>
                  </a:tcPr>
                </a:tc>
                <a:tc>
                  <a:txBody>
                    <a:bodyPr/>
                    <a:lstStyle/>
                    <a:p>
                      <a:endParaRPr lang="en-US" sz="1100" dirty="0"/>
                    </a:p>
                  </a:txBody>
                  <a:tcPr>
                    <a:solidFill>
                      <a:schemeClr val="bg2">
                        <a:lumMod val="60000"/>
                        <a:lumOff val="40000"/>
                      </a:schemeClr>
                    </a:solidFill>
                  </a:tcPr>
                </a:tc>
                <a:tc>
                  <a:txBody>
                    <a:bodyPr/>
                    <a:lstStyle/>
                    <a:p>
                      <a:endParaRPr lang="en-US" sz="1100" dirty="0"/>
                    </a:p>
                  </a:txBody>
                  <a:tcPr>
                    <a:solidFill>
                      <a:schemeClr val="bg2">
                        <a:lumMod val="60000"/>
                        <a:lumOff val="40000"/>
                      </a:schemeClr>
                    </a:solidFill>
                  </a:tcPr>
                </a:tc>
                <a:tc>
                  <a:txBody>
                    <a:bodyPr/>
                    <a:lstStyle/>
                    <a:p>
                      <a:endParaRPr lang="en-US" sz="1100" dirty="0"/>
                    </a:p>
                  </a:txBody>
                  <a:tcPr>
                    <a:solidFill>
                      <a:schemeClr val="bg2">
                        <a:lumMod val="60000"/>
                        <a:lumOff val="40000"/>
                      </a:schemeClr>
                    </a:solidFill>
                  </a:tcPr>
                </a:tc>
                <a:tc>
                  <a:txBody>
                    <a:bodyPr/>
                    <a:lstStyle/>
                    <a:p>
                      <a:endParaRPr lang="en-US" sz="1100" dirty="0"/>
                    </a:p>
                  </a:txBody>
                  <a:tcPr>
                    <a:solidFill>
                      <a:schemeClr val="bg2">
                        <a:lumMod val="60000"/>
                        <a:lumOff val="40000"/>
                      </a:schemeClr>
                    </a:solidFill>
                  </a:tcPr>
                </a:tc>
              </a:tr>
            </a:tbl>
          </a:graphicData>
        </a:graphic>
      </p:graphicFrame>
      <p:sp>
        <p:nvSpPr>
          <p:cNvPr id="54" name="TextBox 53"/>
          <p:cNvSpPr txBox="1"/>
          <p:nvPr/>
        </p:nvSpPr>
        <p:spPr>
          <a:xfrm>
            <a:off x="3160680" y="3636644"/>
            <a:ext cx="897618" cy="461665"/>
          </a:xfrm>
          <a:prstGeom prst="rect">
            <a:avLst/>
          </a:prstGeom>
          <a:noFill/>
        </p:spPr>
        <p:txBody>
          <a:bodyPr wrap="none" rtlCol="0">
            <a:spAutoFit/>
          </a:bodyPr>
          <a:lstStyle/>
          <a:p>
            <a:r>
              <a:rPr lang="en-US" sz="2400" dirty="0"/>
              <a:t>c</a:t>
            </a:r>
            <a:r>
              <a:rPr lang="en-US" sz="2400" dirty="0" smtClean="0"/>
              <a:t>ount</a:t>
            </a:r>
            <a:endParaRPr lang="en-US" sz="2400" dirty="0"/>
          </a:p>
        </p:txBody>
      </p:sp>
      <p:grpSp>
        <p:nvGrpSpPr>
          <p:cNvPr id="19" name="Group 18"/>
          <p:cNvGrpSpPr/>
          <p:nvPr/>
        </p:nvGrpSpPr>
        <p:grpSpPr>
          <a:xfrm>
            <a:off x="2423941" y="1357973"/>
            <a:ext cx="4279906" cy="1301169"/>
            <a:chOff x="2099080" y="1175089"/>
            <a:chExt cx="4279906" cy="1301169"/>
          </a:xfrm>
        </p:grpSpPr>
        <p:grpSp>
          <p:nvGrpSpPr>
            <p:cNvPr id="13" name="Group 12"/>
            <p:cNvGrpSpPr/>
            <p:nvPr/>
          </p:nvGrpSpPr>
          <p:grpSpPr>
            <a:xfrm flipV="1">
              <a:off x="2099080" y="1175089"/>
              <a:ext cx="4279906" cy="1301169"/>
              <a:chOff x="2104886" y="5344930"/>
              <a:chExt cx="4366200" cy="1011428"/>
            </a:xfrm>
          </p:grpSpPr>
          <p:sp>
            <p:nvSpPr>
              <p:cNvPr id="139" name="Bent Arrow 138"/>
              <p:cNvSpPr/>
              <p:nvPr/>
            </p:nvSpPr>
            <p:spPr>
              <a:xfrm rot="5400000" flipH="1" flipV="1">
                <a:off x="2192587" y="5831574"/>
                <a:ext cx="437074" cy="612476"/>
              </a:xfrm>
              <a:prstGeom prst="bentArrow">
                <a:avLst>
                  <a:gd name="adj1" fmla="val 12206"/>
                  <a:gd name="adj2" fmla="val 19332"/>
                  <a:gd name="adj3" fmla="val 0"/>
                  <a:gd name="adj4" fmla="val 50569"/>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Bent Arrow 136"/>
              <p:cNvSpPr/>
              <p:nvPr/>
            </p:nvSpPr>
            <p:spPr>
              <a:xfrm rot="5400000" flipH="1">
                <a:off x="4066284" y="3951556"/>
                <a:ext cx="1011428" cy="3798176"/>
              </a:xfrm>
              <a:prstGeom prst="bentArrow">
                <a:avLst>
                  <a:gd name="adj1" fmla="val 5286"/>
                  <a:gd name="adj2" fmla="val 5995"/>
                  <a:gd name="adj3" fmla="val 19036"/>
                  <a:gd name="adj4" fmla="val 4375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Rectangle 6"/>
            <p:cNvSpPr/>
            <p:nvPr/>
          </p:nvSpPr>
          <p:spPr>
            <a:xfrm rot="10800000" flipV="1">
              <a:off x="3271079" y="1182685"/>
              <a:ext cx="1780487" cy="461665"/>
            </a:xfrm>
            <a:prstGeom prst="rect">
              <a:avLst/>
            </a:prstGeom>
          </p:spPr>
          <p:txBody>
            <a:bodyPr wrap="none">
              <a:spAutoFit/>
            </a:bodyPr>
            <a:lstStyle/>
            <a:p>
              <a:pPr algn="ctr"/>
              <a:r>
                <a:rPr lang="en-US" sz="2400" dirty="0"/>
                <a:t>d</a:t>
              </a:r>
              <a:r>
                <a:rPr lang="en-US" sz="2400" dirty="0" smtClean="0"/>
                <a:t>iscard trees</a:t>
              </a:r>
              <a:endParaRPr lang="en-US" sz="2400" dirty="0"/>
            </a:p>
          </p:txBody>
        </p:sp>
      </p:grpSp>
      <p:sp>
        <p:nvSpPr>
          <p:cNvPr id="11" name="Rectangle 10"/>
          <p:cNvSpPr/>
          <p:nvPr/>
        </p:nvSpPr>
        <p:spPr>
          <a:xfrm>
            <a:off x="7420587" y="3140291"/>
            <a:ext cx="622478" cy="369332"/>
          </a:xfrm>
          <a:prstGeom prst="rect">
            <a:avLst/>
          </a:prstGeom>
        </p:spPr>
        <p:txBody>
          <a:bodyPr wrap="none">
            <a:spAutoFit/>
          </a:bodyPr>
          <a:lstStyle/>
          <a:p>
            <a:pPr algn="ctr"/>
            <a:r>
              <a:rPr lang="en-US" altLang="zh-CN" dirty="0" smtClean="0"/>
              <a:t>train</a:t>
            </a:r>
            <a:endParaRPr lang="en-US" dirty="0"/>
          </a:p>
        </p:txBody>
      </p:sp>
      <p:pic>
        <p:nvPicPr>
          <p:cNvPr id="55" name="Picture 54"/>
          <p:cNvPicPr>
            <a:picLocks noChangeAspect="1"/>
          </p:cNvPicPr>
          <p:nvPr/>
        </p:nvPicPr>
        <p:blipFill>
          <a:blip r:embed="rId5"/>
          <a:stretch>
            <a:fillRect/>
          </a:stretch>
        </p:blipFill>
        <p:spPr>
          <a:xfrm flipV="1">
            <a:off x="5811657" y="2645521"/>
            <a:ext cx="1607998" cy="1887628"/>
          </a:xfrm>
          <a:prstGeom prst="rect">
            <a:avLst/>
          </a:prstGeom>
        </p:spPr>
      </p:pic>
      <p:sp>
        <p:nvSpPr>
          <p:cNvPr id="3" name="Left Brace 2"/>
          <p:cNvSpPr/>
          <p:nvPr/>
        </p:nvSpPr>
        <p:spPr>
          <a:xfrm rot="5400000" flipH="1">
            <a:off x="1384698" y="4761948"/>
            <a:ext cx="308429" cy="2906961"/>
          </a:xfrm>
          <a:prstGeom prst="leftBrace">
            <a:avLst>
              <a:gd name="adj1" fmla="val 84220"/>
              <a:gd name="adj2" fmla="val 5048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TextBox 57"/>
          <p:cNvSpPr txBox="1"/>
          <p:nvPr/>
        </p:nvSpPr>
        <p:spPr>
          <a:xfrm>
            <a:off x="827961" y="6270724"/>
            <a:ext cx="1426673" cy="461665"/>
          </a:xfrm>
          <a:prstGeom prst="rect">
            <a:avLst/>
          </a:prstGeom>
          <a:noFill/>
        </p:spPr>
        <p:txBody>
          <a:bodyPr wrap="none" rtlCol="0">
            <a:spAutoFit/>
          </a:bodyPr>
          <a:lstStyle/>
          <a:p>
            <a:pPr algn="ctr"/>
            <a:r>
              <a:rPr lang="en-US" sz="2400" dirty="0" smtClean="0"/>
              <a:t>treebanks</a:t>
            </a:r>
            <a:endParaRPr lang="en-US" sz="2400" dirty="0"/>
          </a:p>
        </p:txBody>
      </p:sp>
    </p:spTree>
    <p:extLst>
      <p:ext uri="{BB962C8B-B14F-4D97-AF65-F5344CB8AC3E}">
        <p14:creationId xmlns:p14="http://schemas.microsoft.com/office/powerpoint/2010/main" val="40500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250"/>
                                        <p:tgtEl>
                                          <p:spTgt spid="1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250"/>
                                        <p:tgtEl>
                                          <p:spTgt spid="18"/>
                                        </p:tgtEl>
                                      </p:cBhvr>
                                    </p:animEffect>
                                  </p:childTnLst>
                                </p:cTn>
                              </p:par>
                            </p:childTnLst>
                          </p:cTn>
                        </p:par>
                        <p:par>
                          <p:cTn id="17" fill="hold">
                            <p:stCondLst>
                              <p:cond delay="250"/>
                            </p:stCondLst>
                            <p:childTnLst>
                              <p:par>
                                <p:cTn id="18" presetID="22" presetClass="entr" presetSubtype="8" fill="hold" nodeType="afterEffect">
                                  <p:stCondLst>
                                    <p:cond delay="0"/>
                                  </p:stCondLst>
                                  <p:childTnLst>
                                    <p:set>
                                      <p:cBhvr>
                                        <p:cTn id="19" dur="1" fill="hold">
                                          <p:stCondLst>
                                            <p:cond delay="0"/>
                                          </p:stCondLst>
                                        </p:cTn>
                                        <p:tgtEl>
                                          <p:spTgt spid="151"/>
                                        </p:tgtEl>
                                        <p:attrNameLst>
                                          <p:attrName>style.visibility</p:attrName>
                                        </p:attrNameLst>
                                      </p:cBhvr>
                                      <p:to>
                                        <p:strVal val="visible"/>
                                      </p:to>
                                    </p:set>
                                    <p:animEffect transition="in" filter="wipe(left)">
                                      <p:cBhvr>
                                        <p:cTn id="20" dur="250"/>
                                        <p:tgtEl>
                                          <p:spTgt spid="15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250"/>
                                        <p:tgtEl>
                                          <p:spTgt spid="3"/>
                                        </p:tgtEl>
                                      </p:cBhvr>
                                    </p:animEffect>
                                  </p:childTnLst>
                                </p:cTn>
                              </p:par>
                            </p:childTnLst>
                          </p:cTn>
                        </p:par>
                        <p:par>
                          <p:cTn id="26" fill="hold">
                            <p:stCondLst>
                              <p:cond delay="250"/>
                            </p:stCondLst>
                            <p:childTnLst>
                              <p:par>
                                <p:cTn id="27" presetID="22" presetClass="entr" presetSubtype="1"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wipe(up)">
                                      <p:cBhvr>
                                        <p:cTn id="29" dur="250"/>
                                        <p:tgtEl>
                                          <p:spTgt spid="5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left)">
                                      <p:cBhvr>
                                        <p:cTn id="34" dur="250"/>
                                        <p:tgtEl>
                                          <p:spTgt spid="5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wipe(left)">
                                      <p:cBhvr>
                                        <p:cTn id="37" dur="250"/>
                                        <p:tgtEl>
                                          <p:spTgt spid="54"/>
                                        </p:tgtEl>
                                      </p:cBhvr>
                                    </p:animEffect>
                                  </p:childTnLst>
                                </p:cTn>
                              </p:par>
                            </p:childTnLst>
                          </p:cTn>
                        </p:par>
                        <p:par>
                          <p:cTn id="38" fill="hold">
                            <p:stCondLst>
                              <p:cond delay="250"/>
                            </p:stCondLst>
                            <p:childTnLst>
                              <p:par>
                                <p:cTn id="39" presetID="22" presetClass="entr" presetSubtype="8"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left)">
                                      <p:cBhvr>
                                        <p:cTn id="41" dur="250"/>
                                        <p:tgtEl>
                                          <p:spTgt spid="3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left)">
                                      <p:cBhvr>
                                        <p:cTn id="44" dur="250"/>
                                        <p:tgtEl>
                                          <p:spTgt spid="49"/>
                                        </p:tgtEl>
                                      </p:cBhvr>
                                    </p:animEffect>
                                  </p:childTnLst>
                                </p:cTn>
                              </p:par>
                              <p:par>
                                <p:cTn id="45" presetID="22" presetClass="entr" presetSubtype="8"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250"/>
                                        <p:tgtEl>
                                          <p:spTgt spid="42"/>
                                        </p:tgtEl>
                                      </p:cBhvr>
                                    </p:animEffect>
                                  </p:childTnLst>
                                </p:cTn>
                              </p:par>
                              <p:par>
                                <p:cTn id="48" presetID="2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250"/>
                                        <p:tgtEl>
                                          <p:spTgt spid="47"/>
                                        </p:tgtEl>
                                      </p:cBhvr>
                                    </p:animEffect>
                                  </p:childTnLst>
                                </p:cTn>
                              </p:par>
                              <p:par>
                                <p:cTn id="51" presetID="22" presetClass="entr" presetSubtype="8"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250"/>
                                        <p:tgtEl>
                                          <p:spTgt spid="48"/>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25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35"/>
                                        </p:tgtEl>
                                        <p:attrNameLst>
                                          <p:attrName>style.visibility</p:attrName>
                                        </p:attrNameLst>
                                      </p:cBhvr>
                                      <p:to>
                                        <p:strVal val="visible"/>
                                      </p:to>
                                    </p:set>
                                    <p:animEffect transition="in" filter="wipe(left)">
                                      <p:cBhvr>
                                        <p:cTn id="61" dur="500"/>
                                        <p:tgtEl>
                                          <p:spTgt spid="135"/>
                                        </p:tgtEl>
                                      </p:cBhvr>
                                    </p:animEffect>
                                  </p:childTnLst>
                                </p:cTn>
                              </p:par>
                              <p:par>
                                <p:cTn id="62" presetID="22" presetClass="entr" presetSubtype="8"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42"/>
                                        </p:tgtEl>
                                        <p:attrNameLst>
                                          <p:attrName>style.visibility</p:attrName>
                                        </p:attrNameLst>
                                      </p:cBhvr>
                                      <p:to>
                                        <p:strVal val="visible"/>
                                      </p:to>
                                    </p:set>
                                    <p:animEffect transition="in" filter="wipe(left)">
                                      <p:cBhvr>
                                        <p:cTn id="68" dur="250"/>
                                        <p:tgtEl>
                                          <p:spTgt spid="142"/>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250"/>
                                        <p:tgtEl>
                                          <p:spTgt spid="11"/>
                                        </p:tgtEl>
                                      </p:cBhvr>
                                    </p:animEffect>
                                  </p:childTnLst>
                                </p:cTn>
                              </p:par>
                            </p:childTnLst>
                          </p:cTn>
                        </p:par>
                        <p:par>
                          <p:cTn id="72" fill="hold">
                            <p:stCondLst>
                              <p:cond delay="750"/>
                            </p:stCondLst>
                            <p:childTnLst>
                              <p:par>
                                <p:cTn id="73" presetID="22" presetClass="entr" presetSubtype="8" fill="hold" nodeType="afterEffect">
                                  <p:stCondLst>
                                    <p:cond delay="0"/>
                                  </p:stCondLst>
                                  <p:childTnLst>
                                    <p:set>
                                      <p:cBhvr>
                                        <p:cTn id="74" dur="1" fill="hold">
                                          <p:stCondLst>
                                            <p:cond delay="0"/>
                                          </p:stCondLst>
                                        </p:cTn>
                                        <p:tgtEl>
                                          <p:spTgt spid="156"/>
                                        </p:tgtEl>
                                        <p:attrNameLst>
                                          <p:attrName>style.visibility</p:attrName>
                                        </p:attrNameLst>
                                      </p:cBhvr>
                                      <p:to>
                                        <p:strVal val="visible"/>
                                      </p:to>
                                    </p:set>
                                    <p:animEffect transition="in" filter="wipe(left)">
                                      <p:cBhvr>
                                        <p:cTn id="75" dur="250"/>
                                        <p:tgtEl>
                                          <p:spTgt spid="15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145"/>
                                        </p:tgtEl>
                                        <p:attrNameLst>
                                          <p:attrName>style.visibility</p:attrName>
                                        </p:attrNameLst>
                                      </p:cBhvr>
                                      <p:to>
                                        <p:strVal val="visible"/>
                                      </p:to>
                                    </p:set>
                                    <p:animEffect transition="in" filter="wipe(up)">
                                      <p:cBhvr>
                                        <p:cTn id="80" dur="125"/>
                                        <p:tgtEl>
                                          <p:spTgt spid="145"/>
                                        </p:tgtEl>
                                      </p:cBhvr>
                                    </p:animEffect>
                                  </p:childTnLst>
                                </p:cTn>
                              </p:par>
                            </p:childTnLst>
                          </p:cTn>
                        </p:par>
                        <p:par>
                          <p:cTn id="81" fill="hold">
                            <p:stCondLst>
                              <p:cond delay="125"/>
                            </p:stCondLst>
                            <p:childTnLst>
                              <p:par>
                                <p:cTn id="82" presetID="22" presetClass="entr" presetSubtype="1" fill="hold" grpId="0" nodeType="afterEffect">
                                  <p:stCondLst>
                                    <p:cond delay="0"/>
                                  </p:stCondLst>
                                  <p:childTnLst>
                                    <p:set>
                                      <p:cBhvr>
                                        <p:cTn id="83" dur="1" fill="hold">
                                          <p:stCondLst>
                                            <p:cond delay="0"/>
                                          </p:stCondLst>
                                        </p:cTn>
                                        <p:tgtEl>
                                          <p:spTgt spid="146"/>
                                        </p:tgtEl>
                                        <p:attrNameLst>
                                          <p:attrName>style.visibility</p:attrName>
                                        </p:attrNameLst>
                                      </p:cBhvr>
                                      <p:to>
                                        <p:strVal val="visible"/>
                                      </p:to>
                                    </p:set>
                                    <p:animEffect transition="in" filter="wipe(up)">
                                      <p:cBhvr>
                                        <p:cTn id="84" dur="125"/>
                                        <p:tgtEl>
                                          <p:spTgt spid="146"/>
                                        </p:tgtEl>
                                      </p:cBhvr>
                                    </p:animEffect>
                                  </p:childTnLst>
                                </p:cTn>
                              </p:par>
                            </p:childTnLst>
                          </p:cTn>
                        </p:par>
                        <p:par>
                          <p:cTn id="85" fill="hold">
                            <p:stCondLst>
                              <p:cond delay="250"/>
                            </p:stCondLst>
                            <p:childTnLst>
                              <p:par>
                                <p:cTn id="86" presetID="22" presetClass="entr" presetSubtype="1"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Effect transition="in" filter="wipe(up)">
                                      <p:cBhvr>
                                        <p:cTn id="88" dur="125"/>
                                        <p:tgtEl>
                                          <p:spTgt spid="148"/>
                                        </p:tgtEl>
                                      </p:cBhvr>
                                    </p:animEffect>
                                  </p:childTnLst>
                                </p:cTn>
                              </p:par>
                            </p:childTnLst>
                          </p:cTn>
                        </p:par>
                        <p:par>
                          <p:cTn id="89" fill="hold">
                            <p:stCondLst>
                              <p:cond delay="375"/>
                            </p:stCondLst>
                            <p:childTnLst>
                              <p:par>
                                <p:cTn id="90" presetID="22" presetClass="entr" presetSubtype="1" fill="hold" nodeType="after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wipe(up)">
                                      <p:cBhvr>
                                        <p:cTn id="92" dur="250"/>
                                        <p:tgtEl>
                                          <p:spTgt spid="51"/>
                                        </p:tgtEl>
                                      </p:cBhvr>
                                    </p:animEffect>
                                  </p:childTnLst>
                                </p:cTn>
                              </p:par>
                            </p:childTnLst>
                          </p:cTn>
                        </p:par>
                        <p:par>
                          <p:cTn id="93" fill="hold">
                            <p:stCondLst>
                              <p:cond delay="625"/>
                            </p:stCondLst>
                            <p:childTnLst>
                              <p:par>
                                <p:cTn id="94" presetID="22" presetClass="entr" presetSubtype="1" fill="hold" grpId="1" nodeType="afterEffect">
                                  <p:stCondLst>
                                    <p:cond delay="0"/>
                                  </p:stCondLst>
                                  <p:childTnLst>
                                    <p:set>
                                      <p:cBhvr>
                                        <p:cTn id="95" dur="1" fill="hold">
                                          <p:stCondLst>
                                            <p:cond delay="0"/>
                                          </p:stCondLst>
                                        </p:cTn>
                                        <p:tgtEl>
                                          <p:spTgt spid="169"/>
                                        </p:tgtEl>
                                        <p:attrNameLst>
                                          <p:attrName>style.visibility</p:attrName>
                                        </p:attrNameLst>
                                      </p:cBhvr>
                                      <p:to>
                                        <p:strVal val="visible"/>
                                      </p:to>
                                    </p:set>
                                    <p:animEffect transition="in" filter="wipe(up)">
                                      <p:cBhvr>
                                        <p:cTn id="96" dur="25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18" grpId="0"/>
      <p:bldP spid="36" grpId="0" animBg="1"/>
      <p:bldP spid="38" grpId="0"/>
      <p:bldP spid="49" grpId="0"/>
      <p:bldP spid="50" grpId="0" animBg="1"/>
      <p:bldP spid="135" grpId="0" animBg="1"/>
      <p:bldP spid="142" grpId="0" animBg="1"/>
      <p:bldP spid="146" grpId="0" animBg="1"/>
      <p:bldP spid="148" grpId="0" animBg="1"/>
      <p:bldP spid="169" grpId="1"/>
      <p:bldP spid="54" grpId="0"/>
      <p:bldP spid="11" grpId="0"/>
      <p:bldP spid="3" grpId="0" animBg="1"/>
      <p:bldP spid="5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Future Work</a:t>
            </a:r>
            <a:endParaRPr lang="en-US" dirty="0"/>
          </a:p>
        </p:txBody>
      </p:sp>
      <p:sp>
        <p:nvSpPr>
          <p:cNvPr id="3" name="Content Placeholder 2"/>
          <p:cNvSpPr>
            <a:spLocks noGrp="1"/>
          </p:cNvSpPr>
          <p:nvPr>
            <p:ph idx="1"/>
          </p:nvPr>
        </p:nvSpPr>
        <p:spPr>
          <a:xfrm>
            <a:off x="457199" y="1600200"/>
            <a:ext cx="8329613" cy="4525963"/>
          </a:xfrm>
        </p:spPr>
        <p:txBody>
          <a:bodyPr>
            <a:normAutofit fontScale="92500"/>
          </a:bodyPr>
          <a:lstStyle/>
          <a:p>
            <a:r>
              <a:rPr lang="en-US" dirty="0" smtClean="0">
                <a:solidFill>
                  <a:srgbClr val="FEC109"/>
                </a:solidFill>
              </a:rPr>
              <a:t>Old:</a:t>
            </a:r>
            <a:r>
              <a:rPr lang="en-US" dirty="0" smtClean="0"/>
              <a:t> standalone “good” analysis </a:t>
            </a:r>
            <a:r>
              <a:rPr lang="en-US" sz="3000" dirty="0" smtClean="0"/>
              <a:t>(max likelihood)</a:t>
            </a:r>
            <a:endParaRPr lang="en-US" dirty="0" smtClean="0"/>
          </a:p>
          <a:p>
            <a:r>
              <a:rPr lang="en-US" dirty="0" smtClean="0">
                <a:solidFill>
                  <a:srgbClr val="FEC109"/>
                </a:solidFill>
              </a:rPr>
              <a:t>New: </a:t>
            </a:r>
            <a:r>
              <a:rPr lang="en-US" u="sng" dirty="0" smtClean="0"/>
              <a:t>learn</a:t>
            </a:r>
            <a:r>
              <a:rPr lang="en-US" dirty="0" smtClean="0"/>
              <a:t> how linguists analyze </a:t>
            </a:r>
            <a:r>
              <a:rPr lang="en-US" sz="3000" dirty="0" smtClean="0"/>
              <a:t>(mimic them!)</a:t>
            </a:r>
          </a:p>
          <a:p>
            <a:pPr lvl="1"/>
            <a:r>
              <a:rPr lang="en-US" dirty="0" smtClean="0"/>
              <a:t>Find surface cues that predict deeper structure</a:t>
            </a:r>
          </a:p>
          <a:p>
            <a:endParaRPr lang="en-US" dirty="0"/>
          </a:p>
          <a:p>
            <a:r>
              <a:rPr lang="en-US" dirty="0" smtClean="0">
                <a:solidFill>
                  <a:srgbClr val="FEC109"/>
                </a:solidFill>
              </a:rPr>
              <a:t>Future work</a:t>
            </a:r>
          </a:p>
          <a:p>
            <a:pPr lvl="1"/>
            <a:r>
              <a:rPr lang="en-US" dirty="0" smtClean="0"/>
              <a:t>Use our predicted </a:t>
            </a:r>
            <a:r>
              <a:rPr lang="en-US" dirty="0"/>
              <a:t>syntactic typology </a:t>
            </a:r>
            <a:r>
              <a:rPr lang="en-US" dirty="0" smtClean="0"/>
              <a:t>for grammar </a:t>
            </a:r>
            <a:r>
              <a:rPr lang="en-US" dirty="0"/>
              <a:t>induction and </a:t>
            </a:r>
            <a:r>
              <a:rPr lang="en-US" dirty="0" smtClean="0"/>
              <a:t>parsing</a:t>
            </a:r>
          </a:p>
          <a:p>
            <a:pPr lvl="1"/>
            <a:r>
              <a:rPr lang="en-US" dirty="0">
                <a:cs typeface="Candara"/>
              </a:rPr>
              <a:t>Predict syntactic typology </a:t>
            </a:r>
            <a:r>
              <a:rPr lang="en-US" dirty="0" smtClean="0"/>
              <a:t>from raw </a:t>
            </a:r>
            <a:r>
              <a:rPr lang="en-US" dirty="0"/>
              <a:t>word sequences</a:t>
            </a:r>
          </a:p>
          <a:p>
            <a:pPr lvl="2"/>
            <a:r>
              <a:rPr lang="en-US" dirty="0"/>
              <a:t>Learning universal word representations</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55</a:t>
            </a:fld>
            <a:endParaRPr lang="en-US"/>
          </a:p>
        </p:txBody>
      </p:sp>
      <p:sp>
        <p:nvSpPr>
          <p:cNvPr id="5" name="TextBox 4"/>
          <p:cNvSpPr txBox="1"/>
          <p:nvPr/>
        </p:nvSpPr>
        <p:spPr>
          <a:xfrm>
            <a:off x="10387013" y="608647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070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2393"/>
            <a:ext cx="8229600" cy="1143000"/>
          </a:xfrm>
        </p:spPr>
        <p:txBody>
          <a:bodyPr>
            <a:normAutofit/>
          </a:bodyPr>
          <a:lstStyle/>
          <a:p>
            <a:r>
              <a:rPr lang="en-US" dirty="0" smtClean="0"/>
              <a:t>Thanks!</a:t>
            </a:r>
            <a:endParaRPr lang="en-US" dirty="0"/>
          </a:p>
        </p:txBody>
      </p:sp>
      <p:sp>
        <p:nvSpPr>
          <p:cNvPr id="5" name="Slide Number Placeholder 4"/>
          <p:cNvSpPr>
            <a:spLocks noGrp="1"/>
          </p:cNvSpPr>
          <p:nvPr>
            <p:ph type="sldNum" sz="quarter" idx="12"/>
          </p:nvPr>
        </p:nvSpPr>
        <p:spPr/>
        <p:txBody>
          <a:bodyPr/>
          <a:lstStyle/>
          <a:p>
            <a:pPr>
              <a:defRPr/>
            </a:pPr>
            <a:fld id="{0E11CC8F-329F-8C41-AC6A-3ECAF67E5476}" type="slidenum">
              <a:rPr lang="en-US" smtClean="0"/>
              <a:pPr>
                <a:defRPr/>
              </a:pPr>
              <a:t>56</a:t>
            </a:fld>
            <a:endParaRPr lang="en-US"/>
          </a:p>
        </p:txBody>
      </p:sp>
      <p:pic>
        <p:nvPicPr>
          <p:cNvPr id="6" name="Picture 5" descr="jhu-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1651"/>
            <a:ext cx="2769885" cy="477903"/>
          </a:xfrm>
          <a:prstGeom prst="rect">
            <a:avLst/>
          </a:prstGeom>
        </p:spPr>
      </p:pic>
    </p:spTree>
    <p:extLst>
      <p:ext uri="{BB962C8B-B14F-4D97-AF65-F5344CB8AC3E}">
        <p14:creationId xmlns:p14="http://schemas.microsoft.com/office/powerpoint/2010/main" val="308910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094274" y="2273968"/>
            <a:ext cx="6171421" cy="3453064"/>
          </a:xfrm>
          <a:prstGeom prst="roundRect">
            <a:avLst/>
          </a:prstGeom>
          <a:solidFill>
            <a:schemeClr val="accent1">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altLang="zh-CN" dirty="0" smtClean="0"/>
              <a:t>Previous Work: Grammar Induction</a:t>
            </a:r>
            <a:endParaRPr lang="en-US" dirty="0"/>
          </a:p>
        </p:txBody>
      </p:sp>
      <p:sp>
        <p:nvSpPr>
          <p:cNvPr id="4" name="Slide Number Placeholder 3"/>
          <p:cNvSpPr>
            <a:spLocks noGrp="1"/>
          </p:cNvSpPr>
          <p:nvPr>
            <p:ph type="sldNum" sz="quarter" idx="12"/>
          </p:nvPr>
        </p:nvSpPr>
        <p:spPr>
          <a:effectLst/>
        </p:spPr>
        <p:txBody>
          <a:bodyPr/>
          <a:lstStyle/>
          <a:p>
            <a:pPr>
              <a:defRPr/>
            </a:pPr>
            <a:fld id="{0E11CC8F-329F-8C41-AC6A-3ECAF67E5476}" type="slidenum">
              <a:rPr lang="en-US" smtClean="0"/>
              <a:pPr>
                <a:defRPr/>
              </a:pPr>
              <a:t>6</a:t>
            </a:fld>
            <a:endParaRPr lang="en-US"/>
          </a:p>
        </p:txBody>
      </p:sp>
      <p:pic>
        <p:nvPicPr>
          <p:cNvPr id="16" name="Picture 15" descr="jhu-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8671"/>
            <a:ext cx="2769885" cy="477903"/>
          </a:xfrm>
          <a:prstGeom prst="rect">
            <a:avLst/>
          </a:prstGeom>
        </p:spPr>
      </p:pic>
      <p:grpSp>
        <p:nvGrpSpPr>
          <p:cNvPr id="27" name="Group 26"/>
          <p:cNvGrpSpPr/>
          <p:nvPr/>
        </p:nvGrpSpPr>
        <p:grpSpPr>
          <a:xfrm>
            <a:off x="4261242" y="3192678"/>
            <a:ext cx="2905253" cy="1538814"/>
            <a:chOff x="4444149" y="-227125"/>
            <a:chExt cx="2905253" cy="1538814"/>
          </a:xfrm>
        </p:grpSpPr>
        <p:grpSp>
          <p:nvGrpSpPr>
            <p:cNvPr id="28" name="Group 27"/>
            <p:cNvGrpSpPr/>
            <p:nvPr/>
          </p:nvGrpSpPr>
          <p:grpSpPr>
            <a:xfrm>
              <a:off x="4485542" y="544459"/>
              <a:ext cx="1576181" cy="767230"/>
              <a:chOff x="7050088" y="2226784"/>
              <a:chExt cx="1576181" cy="767230"/>
            </a:xfrm>
          </p:grpSpPr>
          <p:sp>
            <p:nvSpPr>
              <p:cNvPr id="34" name="Text Box 7"/>
              <p:cNvSpPr txBox="1">
                <a:spLocks noChangeArrowheads="1"/>
              </p:cNvSpPr>
              <p:nvPr/>
            </p:nvSpPr>
            <p:spPr bwMode="auto">
              <a:xfrm>
                <a:off x="7050088" y="2230054"/>
                <a:ext cx="1136650" cy="763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dirty="0">
                    <a:latin typeface="Times New Roman" charset="0"/>
                  </a:rPr>
                  <a:t>S →</a:t>
                </a:r>
                <a:r>
                  <a:rPr lang="en-US" sz="1000" dirty="0">
                    <a:latin typeface="Times New Roman" charset="0"/>
                  </a:rPr>
                  <a:t> </a:t>
                </a:r>
                <a:r>
                  <a:rPr lang="en-US" sz="1400" dirty="0">
                    <a:latin typeface="Times New Roman" charset="0"/>
                  </a:rPr>
                  <a:t>NP VP</a:t>
                </a:r>
              </a:p>
              <a:p>
                <a:pPr eaLnBrk="1" hangingPunct="1"/>
                <a:r>
                  <a:rPr lang="en-US" sz="1400" dirty="0">
                    <a:latin typeface="Times New Roman" charset="0"/>
                  </a:rPr>
                  <a:t>VP → VP PP</a:t>
                </a:r>
              </a:p>
              <a:p>
                <a:pPr eaLnBrk="1" hangingPunct="1"/>
                <a:r>
                  <a:rPr lang="mr-IN" altLang="zh-CN" sz="1400" dirty="0">
                    <a:latin typeface="Times New Roman" charset="0"/>
                  </a:rPr>
                  <a:t>…</a:t>
                </a:r>
                <a:endParaRPr lang="en-US" sz="1400" dirty="0">
                  <a:latin typeface="Times New Roman" charset="0"/>
                </a:endParaRPr>
              </a:p>
            </p:txBody>
          </p:sp>
          <p:sp>
            <p:nvSpPr>
              <p:cNvPr id="33" name="Rectangle 32"/>
              <p:cNvSpPr/>
              <p:nvPr/>
            </p:nvSpPr>
            <p:spPr>
              <a:xfrm>
                <a:off x="7050088" y="2226784"/>
                <a:ext cx="1576181" cy="7327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4444149" y="-227125"/>
              <a:ext cx="2905253" cy="707886"/>
            </a:xfrm>
            <a:prstGeom prst="rect">
              <a:avLst/>
            </a:prstGeom>
            <a:noFill/>
          </p:spPr>
          <p:txBody>
            <a:bodyPr wrap="square" rtlCol="0">
              <a:spAutoFit/>
            </a:bodyPr>
            <a:lstStyle/>
            <a:p>
              <a:r>
                <a:rPr lang="en-US" altLang="zh-CN" sz="2000" dirty="0" smtClean="0"/>
                <a:t>Hand-crafted </a:t>
              </a:r>
            </a:p>
            <a:p>
              <a:r>
                <a:rPr lang="en-US" altLang="zh-CN" sz="2000" dirty="0" smtClean="0"/>
                <a:t>CFG rules</a:t>
              </a:r>
              <a:endParaRPr lang="en-US" sz="2000" dirty="0"/>
            </a:p>
          </p:txBody>
        </p:sp>
      </p:grpSp>
      <p:sp>
        <p:nvSpPr>
          <p:cNvPr id="55" name="TextBox 54"/>
          <p:cNvSpPr txBox="1"/>
          <p:nvPr/>
        </p:nvSpPr>
        <p:spPr>
          <a:xfrm>
            <a:off x="2102060" y="3746607"/>
            <a:ext cx="2542484" cy="400110"/>
          </a:xfrm>
          <a:prstGeom prst="rect">
            <a:avLst/>
          </a:prstGeom>
          <a:noFill/>
        </p:spPr>
        <p:txBody>
          <a:bodyPr wrap="square" rtlCol="0">
            <a:spAutoFit/>
          </a:bodyPr>
          <a:lstStyle/>
          <a:p>
            <a:r>
              <a:rPr lang="en-US" altLang="zh-CN" sz="2000" dirty="0" smtClean="0"/>
              <a:t>Optimization (EM)</a:t>
            </a:r>
            <a:endParaRPr lang="en-US" sz="2000" dirty="0"/>
          </a:p>
        </p:txBody>
      </p:sp>
      <p:grpSp>
        <p:nvGrpSpPr>
          <p:cNvPr id="6" name="Group 5"/>
          <p:cNvGrpSpPr/>
          <p:nvPr/>
        </p:nvGrpSpPr>
        <p:grpSpPr>
          <a:xfrm>
            <a:off x="172311" y="3451566"/>
            <a:ext cx="3978584" cy="1279926"/>
            <a:chOff x="172311" y="3451566"/>
            <a:chExt cx="3978584" cy="1279926"/>
          </a:xfrm>
        </p:grpSpPr>
        <p:grpSp>
          <p:nvGrpSpPr>
            <p:cNvPr id="3" name="Group 2"/>
            <p:cNvGrpSpPr/>
            <p:nvPr/>
          </p:nvGrpSpPr>
          <p:grpSpPr>
            <a:xfrm>
              <a:off x="519784" y="4146717"/>
              <a:ext cx="3631111" cy="584775"/>
              <a:chOff x="519784" y="4146717"/>
              <a:chExt cx="3631111" cy="584775"/>
            </a:xfrm>
          </p:grpSpPr>
          <p:sp>
            <p:nvSpPr>
              <p:cNvPr id="75" name="Right Arrow 74"/>
              <p:cNvSpPr/>
              <p:nvPr/>
            </p:nvSpPr>
            <p:spPr>
              <a:xfrm>
                <a:off x="1311442" y="4263375"/>
                <a:ext cx="2839453" cy="21572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ocument 75"/>
              <p:cNvSpPr/>
              <p:nvPr/>
            </p:nvSpPr>
            <p:spPr>
              <a:xfrm>
                <a:off x="519784" y="4146717"/>
                <a:ext cx="444390" cy="58477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a:t>u</a:t>
                </a:r>
                <a:endParaRPr lang="en-US" sz="3200" dirty="0" smtClean="0"/>
              </a:p>
            </p:txBody>
          </p:sp>
        </p:grpSp>
        <p:sp>
          <p:nvSpPr>
            <p:cNvPr id="5" name="Rectangle 4"/>
            <p:cNvSpPr/>
            <p:nvPr/>
          </p:nvSpPr>
          <p:spPr>
            <a:xfrm>
              <a:off x="172311" y="3451566"/>
              <a:ext cx="1208985" cy="523220"/>
            </a:xfrm>
            <a:prstGeom prst="rect">
              <a:avLst/>
            </a:prstGeom>
          </p:spPr>
          <p:txBody>
            <a:bodyPr wrap="none">
              <a:spAutoFit/>
            </a:bodyPr>
            <a:lstStyle/>
            <a:p>
              <a:r>
                <a:rPr lang="en-US" altLang="zh-CN" sz="2800" dirty="0"/>
                <a:t>Corpus</a:t>
              </a:r>
              <a:endParaRPr lang="en-US" sz="2800" dirty="0"/>
            </a:p>
          </p:txBody>
        </p:sp>
      </p:grpSp>
    </p:spTree>
    <p:extLst>
      <p:ext uri="{BB962C8B-B14F-4D97-AF65-F5344CB8AC3E}">
        <p14:creationId xmlns:p14="http://schemas.microsoft.com/office/powerpoint/2010/main" val="179826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 fill="hold"/>
                                        <p:tgtEl>
                                          <p:spTgt spid="6"/>
                                        </p:tgtEl>
                                        <p:attrNameLst>
                                          <p:attrName>ppt_x</p:attrName>
                                        </p:attrNameLst>
                                      </p:cBhvr>
                                      <p:tavLst>
                                        <p:tav tm="0">
                                          <p:val>
                                            <p:strVal val="0-#ppt_w/2"/>
                                          </p:val>
                                        </p:tav>
                                        <p:tav tm="100000">
                                          <p:val>
                                            <p:strVal val="#ppt_x"/>
                                          </p:val>
                                        </p:tav>
                                      </p:tavLst>
                                    </p:anim>
                                    <p:anim calcmode="lin" valueType="num">
                                      <p:cBhvr additive="base">
                                        <p:cTn id="12" dur="1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2094274" y="2273968"/>
            <a:ext cx="6171421" cy="3453064"/>
          </a:xfrm>
          <a:prstGeom prst="roundRect">
            <a:avLst/>
          </a:prstGeom>
          <a:solidFill>
            <a:schemeClr val="accent1">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altLang="zh-CN" dirty="0"/>
              <a:t>Previous Work: Grammar Induction</a:t>
            </a:r>
            <a:endParaRPr lang="en-US" dirty="0"/>
          </a:p>
        </p:txBody>
      </p:sp>
      <p:sp>
        <p:nvSpPr>
          <p:cNvPr id="4" name="Slide Number Placeholder 3"/>
          <p:cNvSpPr>
            <a:spLocks noGrp="1"/>
          </p:cNvSpPr>
          <p:nvPr>
            <p:ph type="sldNum" sz="quarter" idx="12"/>
          </p:nvPr>
        </p:nvSpPr>
        <p:spPr>
          <a:effectLst/>
        </p:spPr>
        <p:txBody>
          <a:bodyPr/>
          <a:lstStyle/>
          <a:p>
            <a:pPr>
              <a:defRPr/>
            </a:pPr>
            <a:fld id="{0E11CC8F-329F-8C41-AC6A-3ECAF67E5476}" type="slidenum">
              <a:rPr lang="en-US" smtClean="0"/>
              <a:pPr>
                <a:defRPr/>
              </a:pPr>
              <a:t>7</a:t>
            </a:fld>
            <a:endParaRPr lang="en-US"/>
          </a:p>
        </p:txBody>
      </p:sp>
      <p:pic>
        <p:nvPicPr>
          <p:cNvPr id="16" name="Picture 15" descr="jhu-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8671"/>
            <a:ext cx="2769885" cy="477903"/>
          </a:xfrm>
          <a:prstGeom prst="rect">
            <a:avLst/>
          </a:prstGeom>
        </p:spPr>
      </p:pic>
      <p:sp>
        <p:nvSpPr>
          <p:cNvPr id="55" name="TextBox 54"/>
          <p:cNvSpPr txBox="1"/>
          <p:nvPr/>
        </p:nvSpPr>
        <p:spPr>
          <a:xfrm>
            <a:off x="2102060" y="3746607"/>
            <a:ext cx="2542484" cy="400110"/>
          </a:xfrm>
          <a:prstGeom prst="rect">
            <a:avLst/>
          </a:prstGeom>
          <a:noFill/>
        </p:spPr>
        <p:txBody>
          <a:bodyPr wrap="square" rtlCol="0">
            <a:spAutoFit/>
          </a:bodyPr>
          <a:lstStyle/>
          <a:p>
            <a:r>
              <a:rPr lang="en-US" altLang="zh-CN" sz="2000" dirty="0" smtClean="0"/>
              <a:t>Optimization (EM)</a:t>
            </a:r>
            <a:endParaRPr lang="en-US" sz="2000" dirty="0"/>
          </a:p>
        </p:txBody>
      </p:sp>
      <p:sp>
        <p:nvSpPr>
          <p:cNvPr id="75" name="Right Arrow 74"/>
          <p:cNvSpPr/>
          <p:nvPr/>
        </p:nvSpPr>
        <p:spPr>
          <a:xfrm>
            <a:off x="1311442" y="4263375"/>
            <a:ext cx="2839453" cy="21572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ocument 75"/>
          <p:cNvSpPr/>
          <p:nvPr/>
        </p:nvSpPr>
        <p:spPr>
          <a:xfrm>
            <a:off x="519784" y="4146717"/>
            <a:ext cx="444390" cy="58477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a:t>u</a:t>
            </a:r>
            <a:endParaRPr lang="en-US" sz="3200" dirty="0" smtClean="0"/>
          </a:p>
        </p:txBody>
      </p:sp>
      <p:grpSp>
        <p:nvGrpSpPr>
          <p:cNvPr id="14" name="Group 13"/>
          <p:cNvGrpSpPr/>
          <p:nvPr/>
        </p:nvGrpSpPr>
        <p:grpSpPr>
          <a:xfrm>
            <a:off x="4150895" y="3304250"/>
            <a:ext cx="2542484" cy="1428878"/>
            <a:chOff x="4333802" y="-117187"/>
            <a:chExt cx="2542484" cy="1428878"/>
          </a:xfrm>
        </p:grpSpPr>
        <p:grpSp>
          <p:nvGrpSpPr>
            <p:cNvPr id="15" name="Group 14"/>
            <p:cNvGrpSpPr/>
            <p:nvPr/>
          </p:nvGrpSpPr>
          <p:grpSpPr>
            <a:xfrm>
              <a:off x="4485542" y="544459"/>
              <a:ext cx="1576181" cy="767232"/>
              <a:chOff x="7050088" y="2226784"/>
              <a:chExt cx="1576181" cy="767232"/>
            </a:xfrm>
          </p:grpSpPr>
          <p:grpSp>
            <p:nvGrpSpPr>
              <p:cNvPr id="18" name="Group 17"/>
              <p:cNvGrpSpPr>
                <a:grpSpLocks/>
              </p:cNvGrpSpPr>
              <p:nvPr/>
            </p:nvGrpSpPr>
            <p:grpSpPr bwMode="auto">
              <a:xfrm>
                <a:off x="7050088" y="2226784"/>
                <a:ext cx="1558925" cy="767232"/>
                <a:chOff x="712" y="2706"/>
                <a:chExt cx="982" cy="469"/>
              </a:xfrm>
            </p:grpSpPr>
            <p:sp>
              <p:nvSpPr>
                <p:cNvPr id="20" name="Text Box 7"/>
                <p:cNvSpPr txBox="1">
                  <a:spLocks noChangeArrowheads="1"/>
                </p:cNvSpPr>
                <p:nvPr/>
              </p:nvSpPr>
              <p:spPr bwMode="auto">
                <a:xfrm>
                  <a:off x="712" y="2708"/>
                  <a:ext cx="716" cy="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dirty="0">
                      <a:latin typeface="Times New Roman" charset="0"/>
                    </a:rPr>
                    <a:t>S →</a:t>
                  </a:r>
                  <a:r>
                    <a:rPr lang="en-US" sz="1000" dirty="0">
                      <a:latin typeface="Times New Roman" charset="0"/>
                    </a:rPr>
                    <a:t> </a:t>
                  </a:r>
                  <a:r>
                    <a:rPr lang="en-US" sz="1400" dirty="0">
                      <a:latin typeface="Times New Roman" charset="0"/>
                    </a:rPr>
                    <a:t>NP VP</a:t>
                  </a:r>
                </a:p>
                <a:p>
                  <a:pPr eaLnBrk="1" hangingPunct="1"/>
                  <a:r>
                    <a:rPr lang="en-US" sz="1400" dirty="0">
                      <a:latin typeface="Times New Roman" charset="0"/>
                    </a:rPr>
                    <a:t>VP → VP PP</a:t>
                  </a:r>
                </a:p>
                <a:p>
                  <a:pPr eaLnBrk="1" hangingPunct="1"/>
                  <a:r>
                    <a:rPr lang="mr-IN" altLang="zh-CN" sz="1400" dirty="0">
                      <a:latin typeface="Times New Roman" charset="0"/>
                    </a:rPr>
                    <a:t>…</a:t>
                  </a:r>
                  <a:endParaRPr lang="en-US" sz="1400" dirty="0">
                    <a:latin typeface="Times New Roman" charset="0"/>
                  </a:endParaRPr>
                </a:p>
              </p:txBody>
            </p:sp>
            <p:sp>
              <p:nvSpPr>
                <p:cNvPr id="21" name="Text Box 8"/>
                <p:cNvSpPr txBox="1">
                  <a:spLocks noChangeArrowheads="1"/>
                </p:cNvSpPr>
                <p:nvPr/>
              </p:nvSpPr>
              <p:spPr bwMode="auto">
                <a:xfrm>
                  <a:off x="1438" y="2706"/>
                  <a:ext cx="256"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dirty="0" smtClean="0">
                      <a:solidFill>
                        <a:srgbClr val="FFFF00"/>
                      </a:solidFill>
                      <a:latin typeface="Times New Roman" charset="0"/>
                    </a:rPr>
                    <a:t>0.9</a:t>
                  </a:r>
                  <a:endParaRPr lang="en-US" sz="1400" dirty="0">
                    <a:solidFill>
                      <a:srgbClr val="FFFF00"/>
                    </a:solidFill>
                    <a:latin typeface="Times New Roman" charset="0"/>
                  </a:endParaRPr>
                </a:p>
                <a:p>
                  <a:pPr eaLnBrk="1" hangingPunct="1"/>
                  <a:r>
                    <a:rPr lang="en-US" sz="1400" dirty="0" smtClean="0">
                      <a:solidFill>
                        <a:srgbClr val="FFFF00"/>
                      </a:solidFill>
                      <a:latin typeface="Times New Roman" charset="0"/>
                    </a:rPr>
                    <a:t>0.2</a:t>
                  </a:r>
                  <a:endParaRPr lang="en-US" sz="1400" dirty="0">
                    <a:solidFill>
                      <a:srgbClr val="FFFF00"/>
                    </a:solidFill>
                    <a:latin typeface="Times New Roman" charset="0"/>
                  </a:endParaRPr>
                </a:p>
              </p:txBody>
            </p:sp>
          </p:grpSp>
          <p:sp>
            <p:nvSpPr>
              <p:cNvPr id="19" name="Rectangle 18"/>
              <p:cNvSpPr/>
              <p:nvPr/>
            </p:nvSpPr>
            <p:spPr>
              <a:xfrm>
                <a:off x="7050088" y="2226784"/>
                <a:ext cx="1576181" cy="7365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4333802" y="-117187"/>
              <a:ext cx="2542484" cy="400110"/>
            </a:xfrm>
            <a:prstGeom prst="rect">
              <a:avLst/>
            </a:prstGeom>
            <a:noFill/>
          </p:spPr>
          <p:txBody>
            <a:bodyPr wrap="square" rtlCol="0">
              <a:spAutoFit/>
            </a:bodyPr>
            <a:lstStyle/>
            <a:p>
              <a:r>
                <a:rPr lang="en-US" altLang="zh-CN" sz="2000" dirty="0" smtClean="0"/>
                <a:t>Probabilistic-CFG</a:t>
              </a:r>
              <a:endParaRPr lang="en-US" altLang="zh-CN" sz="2000" dirty="0"/>
            </a:p>
          </p:txBody>
        </p:sp>
      </p:grpSp>
      <p:grpSp>
        <p:nvGrpSpPr>
          <p:cNvPr id="22" name="Group 21"/>
          <p:cNvGrpSpPr/>
          <p:nvPr/>
        </p:nvGrpSpPr>
        <p:grpSpPr>
          <a:xfrm>
            <a:off x="6075961" y="3918520"/>
            <a:ext cx="2015461" cy="758865"/>
            <a:chOff x="3274770" y="4746450"/>
            <a:chExt cx="2015461" cy="758865"/>
          </a:xfrm>
        </p:grpSpPr>
        <p:sp>
          <p:nvSpPr>
            <p:cNvPr id="23" name="Right Arrow 22"/>
            <p:cNvSpPr/>
            <p:nvPr/>
          </p:nvSpPr>
          <p:spPr>
            <a:xfrm>
              <a:off x="3274770" y="5058643"/>
              <a:ext cx="945544" cy="24838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394587" y="4746450"/>
              <a:ext cx="895644" cy="7588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Parser</a:t>
              </a:r>
              <a:endParaRPr lang="en-US" dirty="0"/>
            </a:p>
          </p:txBody>
        </p:sp>
      </p:grpSp>
      <p:sp>
        <p:nvSpPr>
          <p:cNvPr id="37" name="TextBox 36"/>
          <p:cNvSpPr txBox="1"/>
          <p:nvPr/>
        </p:nvSpPr>
        <p:spPr>
          <a:xfrm>
            <a:off x="8338467" y="4097897"/>
            <a:ext cx="849510" cy="400110"/>
          </a:xfrm>
          <a:prstGeom prst="rect">
            <a:avLst/>
          </a:prstGeom>
          <a:noFill/>
        </p:spPr>
        <p:txBody>
          <a:bodyPr wrap="square" rtlCol="0">
            <a:spAutoFit/>
          </a:bodyPr>
          <a:lstStyle/>
          <a:p>
            <a:r>
              <a:rPr lang="en-US" altLang="zh-CN" sz="2000" dirty="0" smtClean="0"/>
              <a:t>CKY</a:t>
            </a:r>
            <a:endParaRPr lang="en-US" sz="2000" dirty="0"/>
          </a:p>
        </p:txBody>
      </p:sp>
      <p:grpSp>
        <p:nvGrpSpPr>
          <p:cNvPr id="38" name="Group 37"/>
          <p:cNvGrpSpPr/>
          <p:nvPr/>
        </p:nvGrpSpPr>
        <p:grpSpPr>
          <a:xfrm>
            <a:off x="715664" y="2686376"/>
            <a:ext cx="4414222" cy="1147092"/>
            <a:chOff x="6380343" y="694497"/>
            <a:chExt cx="4414222" cy="1147092"/>
          </a:xfrm>
        </p:grpSpPr>
        <p:sp>
          <p:nvSpPr>
            <p:cNvPr id="39" name="TextBox 38"/>
            <p:cNvSpPr txBox="1"/>
            <p:nvPr/>
          </p:nvSpPr>
          <p:spPr>
            <a:xfrm>
              <a:off x="6380343" y="694497"/>
              <a:ext cx="4414222" cy="461665"/>
            </a:xfrm>
            <a:prstGeom prst="rect">
              <a:avLst/>
            </a:prstGeom>
            <a:solidFill>
              <a:srgbClr val="002060"/>
            </a:solidFill>
            <a:ln>
              <a:solidFill>
                <a:schemeClr val="tx1"/>
              </a:solidFill>
            </a:ln>
          </p:spPr>
          <p:txBody>
            <a:bodyPr wrap="none" rtlCol="0">
              <a:spAutoFit/>
            </a:bodyPr>
            <a:lstStyle/>
            <a:p>
              <a:r>
                <a:rPr lang="en-US" sz="2400" dirty="0" smtClean="0">
                  <a:solidFill>
                    <a:schemeClr val="accent6">
                      <a:lumMod val="60000"/>
                      <a:lumOff val="40000"/>
                    </a:schemeClr>
                  </a:solidFill>
                </a:rPr>
                <a:t>Non-Convex Objective (e.g., MAP)</a:t>
              </a:r>
            </a:p>
          </p:txBody>
        </p:sp>
        <p:sp>
          <p:nvSpPr>
            <p:cNvPr id="40" name="Right Arrow 39"/>
            <p:cNvSpPr/>
            <p:nvPr/>
          </p:nvSpPr>
          <p:spPr>
            <a:xfrm rot="3788162" flipV="1">
              <a:off x="7924278" y="1400745"/>
              <a:ext cx="632440" cy="249247"/>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a:off x="2764336" y="3102723"/>
            <a:ext cx="1114998" cy="584775"/>
          </a:xfrm>
          <a:prstGeom prst="rect">
            <a:avLst/>
          </a:prstGeom>
          <a:noFill/>
        </p:spPr>
        <p:txBody>
          <a:bodyPr wrap="square" rtlCol="0">
            <a:spAutoFit/>
          </a:bodyPr>
          <a:lstStyle/>
          <a:p>
            <a:r>
              <a:rPr lang="en-US" sz="3200" dirty="0" smtClean="0">
                <a:solidFill>
                  <a:schemeClr val="accent6">
                    <a:lumMod val="60000"/>
                    <a:lumOff val="40000"/>
                  </a:schemeClr>
                </a:solidFill>
              </a:rPr>
              <a:t>Hard!</a:t>
            </a:r>
          </a:p>
        </p:txBody>
      </p:sp>
      <p:sp>
        <p:nvSpPr>
          <p:cNvPr id="45" name="TextBox 44"/>
          <p:cNvSpPr txBox="1"/>
          <p:nvPr/>
        </p:nvSpPr>
        <p:spPr>
          <a:xfrm>
            <a:off x="5133336" y="4812128"/>
            <a:ext cx="1114998" cy="584775"/>
          </a:xfrm>
          <a:prstGeom prst="rect">
            <a:avLst/>
          </a:prstGeom>
          <a:noFill/>
        </p:spPr>
        <p:txBody>
          <a:bodyPr wrap="square" rtlCol="0">
            <a:spAutoFit/>
          </a:bodyPr>
          <a:lstStyle/>
          <a:p>
            <a:r>
              <a:rPr lang="en-US" sz="3200" dirty="0" smtClean="0">
                <a:solidFill>
                  <a:schemeClr val="accent6">
                    <a:lumMod val="60000"/>
                    <a:lumOff val="40000"/>
                  </a:schemeClr>
                </a:solidFill>
              </a:rPr>
              <a:t>Hard!</a:t>
            </a:r>
          </a:p>
        </p:txBody>
      </p:sp>
      <p:sp>
        <p:nvSpPr>
          <p:cNvPr id="29" name="Right Arrow 28"/>
          <p:cNvSpPr/>
          <p:nvPr/>
        </p:nvSpPr>
        <p:spPr>
          <a:xfrm rot="5400000">
            <a:off x="6810904" y="2867246"/>
            <a:ext cx="1653685" cy="230615"/>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4949730" y="1440854"/>
            <a:ext cx="2943997" cy="602128"/>
            <a:chOff x="4949730" y="1440854"/>
            <a:chExt cx="2943997" cy="602128"/>
          </a:xfrm>
        </p:grpSpPr>
        <p:sp>
          <p:nvSpPr>
            <p:cNvPr id="26" name="Rectangle 25"/>
            <p:cNvSpPr/>
            <p:nvPr/>
          </p:nvSpPr>
          <p:spPr>
            <a:xfrm>
              <a:off x="7393470" y="1457926"/>
              <a:ext cx="500257" cy="585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x</a:t>
              </a:r>
              <a:endParaRPr lang="en-US" sz="3200" dirty="0">
                <a:solidFill>
                  <a:schemeClr val="tx1"/>
                </a:solidFill>
              </a:endParaRPr>
            </a:p>
          </p:txBody>
        </p:sp>
        <p:sp>
          <p:nvSpPr>
            <p:cNvPr id="3" name="Rectangle 2"/>
            <p:cNvSpPr/>
            <p:nvPr/>
          </p:nvSpPr>
          <p:spPr>
            <a:xfrm>
              <a:off x="4949730" y="1440854"/>
              <a:ext cx="2362763" cy="523220"/>
            </a:xfrm>
            <a:prstGeom prst="rect">
              <a:avLst/>
            </a:prstGeom>
          </p:spPr>
          <p:txBody>
            <a:bodyPr wrap="none">
              <a:spAutoFit/>
            </a:bodyPr>
            <a:lstStyle/>
            <a:p>
              <a:r>
                <a:rPr lang="en-US" altLang="zh-CN" sz="2800" dirty="0"/>
                <a:t>Input sentence</a:t>
              </a:r>
              <a:endParaRPr lang="en-US" sz="2800" dirty="0"/>
            </a:p>
          </p:txBody>
        </p:sp>
      </p:grpSp>
      <p:sp>
        <p:nvSpPr>
          <p:cNvPr id="32" name="Right Arrow 31"/>
          <p:cNvSpPr/>
          <p:nvPr/>
        </p:nvSpPr>
        <p:spPr>
          <a:xfrm rot="5400000">
            <a:off x="7012992" y="5296873"/>
            <a:ext cx="1269500" cy="258752"/>
          </a:xfrm>
          <a:prstGeom prst="rightArrow">
            <a:avLst/>
          </a:prstGeom>
          <a:solidFill>
            <a:srgbClr val="22F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69156" y="6134806"/>
            <a:ext cx="1724572" cy="585056"/>
            <a:chOff x="6169156" y="6134806"/>
            <a:chExt cx="1724572" cy="585056"/>
          </a:xfrm>
        </p:grpSpPr>
        <p:sp>
          <p:nvSpPr>
            <p:cNvPr id="46" name="TextBox 45"/>
            <p:cNvSpPr txBox="1"/>
            <p:nvPr/>
          </p:nvSpPr>
          <p:spPr>
            <a:xfrm>
              <a:off x="6169156" y="6146015"/>
              <a:ext cx="1414072" cy="523220"/>
            </a:xfrm>
            <a:prstGeom prst="rect">
              <a:avLst/>
            </a:prstGeom>
            <a:noFill/>
          </p:spPr>
          <p:txBody>
            <a:bodyPr wrap="square" rtlCol="0">
              <a:spAutoFit/>
            </a:bodyPr>
            <a:lstStyle/>
            <a:p>
              <a:pPr algn="ctr"/>
              <a:r>
                <a:rPr lang="en-US" altLang="zh-CN" sz="2800" dirty="0" smtClean="0"/>
                <a:t>Tree</a:t>
              </a:r>
              <a:endParaRPr lang="en-US" sz="2800" dirty="0"/>
            </a:p>
          </p:txBody>
        </p:sp>
        <p:sp>
          <p:nvSpPr>
            <p:cNvPr id="35" name="Rectangle 34"/>
            <p:cNvSpPr/>
            <p:nvPr/>
          </p:nvSpPr>
          <p:spPr>
            <a:xfrm>
              <a:off x="7393471" y="6134806"/>
              <a:ext cx="500257" cy="585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y</a:t>
              </a:r>
            </a:p>
          </p:txBody>
        </p:sp>
      </p:grpSp>
      <p:grpSp>
        <p:nvGrpSpPr>
          <p:cNvPr id="42" name="Group 41"/>
          <p:cNvGrpSpPr/>
          <p:nvPr/>
        </p:nvGrpSpPr>
        <p:grpSpPr>
          <a:xfrm>
            <a:off x="2102061" y="4851565"/>
            <a:ext cx="3935374" cy="1161086"/>
            <a:chOff x="3644477" y="5413744"/>
            <a:chExt cx="3935374" cy="1161086"/>
          </a:xfrm>
        </p:grpSpPr>
        <p:sp>
          <p:nvSpPr>
            <p:cNvPr id="43" name="TextBox 42"/>
            <p:cNvSpPr txBox="1"/>
            <p:nvPr/>
          </p:nvSpPr>
          <p:spPr>
            <a:xfrm>
              <a:off x="3644477" y="6113165"/>
              <a:ext cx="3935374" cy="461665"/>
            </a:xfrm>
            <a:prstGeom prst="rect">
              <a:avLst/>
            </a:prstGeom>
            <a:solidFill>
              <a:srgbClr val="002060"/>
            </a:solidFill>
            <a:ln>
              <a:solidFill>
                <a:schemeClr val="tx1"/>
              </a:solidFill>
            </a:ln>
          </p:spPr>
          <p:txBody>
            <a:bodyPr wrap="square" rtlCol="0">
              <a:spAutoFit/>
            </a:bodyPr>
            <a:lstStyle/>
            <a:p>
              <a:pPr marL="0" lvl="2"/>
              <a:r>
                <a:rPr lang="en-US" sz="2400" dirty="0" smtClean="0">
                  <a:solidFill>
                    <a:schemeClr val="accent6">
                      <a:lumMod val="60000"/>
                      <a:lumOff val="40000"/>
                    </a:schemeClr>
                  </a:solidFill>
                </a:rPr>
                <a:t>Might </a:t>
              </a:r>
              <a:r>
                <a:rPr lang="en-US" sz="2400" dirty="0">
                  <a:solidFill>
                    <a:schemeClr val="accent6">
                      <a:lumMod val="60000"/>
                      <a:lumOff val="40000"/>
                    </a:schemeClr>
                  </a:solidFill>
                </a:rPr>
                <a:t>not even model </a:t>
              </a:r>
              <a:r>
                <a:rPr lang="en-US" sz="2400" dirty="0" smtClean="0">
                  <a:solidFill>
                    <a:schemeClr val="accent6">
                      <a:lumMod val="60000"/>
                      <a:lumOff val="40000"/>
                    </a:schemeClr>
                  </a:solidFill>
                </a:rPr>
                <a:t>syntax</a:t>
              </a:r>
              <a:endParaRPr lang="en-US" sz="2400" dirty="0">
                <a:solidFill>
                  <a:schemeClr val="accent6">
                    <a:lumMod val="60000"/>
                    <a:lumOff val="40000"/>
                  </a:schemeClr>
                </a:solidFill>
              </a:endParaRPr>
            </a:p>
          </p:txBody>
        </p:sp>
        <p:sp>
          <p:nvSpPr>
            <p:cNvPr id="44" name="Right Arrow 43"/>
            <p:cNvSpPr/>
            <p:nvPr/>
          </p:nvSpPr>
          <p:spPr>
            <a:xfrm rot="18019522" flipV="1">
              <a:off x="6042183" y="5604099"/>
              <a:ext cx="630712" cy="250002"/>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p:cNvSpPr/>
          <p:nvPr/>
        </p:nvSpPr>
        <p:spPr>
          <a:xfrm>
            <a:off x="172311" y="3451566"/>
            <a:ext cx="1208985" cy="523220"/>
          </a:xfrm>
          <a:prstGeom prst="rect">
            <a:avLst/>
          </a:prstGeom>
        </p:spPr>
        <p:txBody>
          <a:bodyPr wrap="none">
            <a:spAutoFit/>
          </a:bodyPr>
          <a:lstStyle/>
          <a:p>
            <a:r>
              <a:rPr lang="en-US" altLang="zh-CN" sz="2800" dirty="0"/>
              <a:t>Corpus</a:t>
            </a:r>
            <a:endParaRPr lang="en-US" sz="2800" dirty="0"/>
          </a:p>
        </p:txBody>
      </p:sp>
    </p:spTree>
    <p:extLst>
      <p:ext uri="{BB962C8B-B14F-4D97-AF65-F5344CB8AC3E}">
        <p14:creationId xmlns:p14="http://schemas.microsoft.com/office/powerpoint/2010/main" val="110573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
                                        <p:tgtEl>
                                          <p:spTgt spid="22"/>
                                        </p:tgtEl>
                                      </p:cBhvr>
                                    </p:animEffect>
                                  </p:childTnLst>
                                </p:cTn>
                              </p:par>
                            </p:childTnLst>
                          </p:cTn>
                        </p:par>
                        <p:par>
                          <p:cTn id="8" fill="hold">
                            <p:stCondLst>
                              <p:cond delay="1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
                                        <p:tgtEl>
                                          <p:spTgt spid="7"/>
                                        </p:tgtEl>
                                      </p:cBhvr>
                                    </p:animEffect>
                                  </p:childTnLst>
                                </p:cTn>
                              </p:par>
                            </p:childTnLst>
                          </p:cTn>
                        </p:par>
                        <p:par>
                          <p:cTn id="12" fill="hold">
                            <p:stCondLst>
                              <p:cond delay="200"/>
                            </p:stCondLst>
                            <p:childTnLst>
                              <p:par>
                                <p:cTn id="13" presetID="22" presetClass="entr" presetSubtype="1"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100"/>
                                        <p:tgtEl>
                                          <p:spTgt spid="29"/>
                                        </p:tgtEl>
                                      </p:cBhvr>
                                    </p:animEffect>
                                  </p:childTnLst>
                                </p:cTn>
                              </p:par>
                            </p:childTnLst>
                          </p:cTn>
                        </p:par>
                        <p:par>
                          <p:cTn id="16" fill="hold">
                            <p:stCondLst>
                              <p:cond delay="300"/>
                            </p:stCondLst>
                            <p:childTnLst>
                              <p:par>
                                <p:cTn id="17" presetID="22" presetClass="entr" presetSubtype="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up)">
                                      <p:cBhvr>
                                        <p:cTn id="19" dur="100"/>
                                        <p:tgtEl>
                                          <p:spTgt spid="32"/>
                                        </p:tgtEl>
                                      </p:cBhvr>
                                    </p:animEffect>
                                  </p:childTnLst>
                                </p:cTn>
                              </p:par>
                            </p:childTnLst>
                          </p:cTn>
                        </p:par>
                        <p:par>
                          <p:cTn id="20" fill="hold">
                            <p:stCondLst>
                              <p:cond delay="400"/>
                            </p:stCondLst>
                            <p:childTnLst>
                              <p:par>
                                <p:cTn id="21" presetID="22"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1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1" grpId="0"/>
      <p:bldP spid="45" grpId="0"/>
      <p:bldP spid="29"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2094274" y="2273968"/>
            <a:ext cx="6171421" cy="3453064"/>
          </a:xfrm>
          <a:prstGeom prst="roundRect">
            <a:avLst/>
          </a:prstGeom>
          <a:solidFill>
            <a:schemeClr val="accent1">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Generalization</a:t>
            </a:r>
          </a:p>
        </p:txBody>
      </p:sp>
      <p:sp>
        <p:nvSpPr>
          <p:cNvPr id="4" name="Slide Number Placeholder 3"/>
          <p:cNvSpPr>
            <a:spLocks noGrp="1"/>
          </p:cNvSpPr>
          <p:nvPr>
            <p:ph type="sldNum" sz="quarter" idx="12"/>
          </p:nvPr>
        </p:nvSpPr>
        <p:spPr>
          <a:effectLst/>
        </p:spPr>
        <p:txBody>
          <a:bodyPr/>
          <a:lstStyle/>
          <a:p>
            <a:pPr>
              <a:defRPr/>
            </a:pPr>
            <a:fld id="{0E11CC8F-329F-8C41-AC6A-3ECAF67E5476}" type="slidenum">
              <a:rPr lang="en-US" smtClean="0"/>
              <a:pPr>
                <a:defRPr/>
              </a:pPr>
              <a:t>8</a:t>
            </a:fld>
            <a:endParaRPr lang="en-US"/>
          </a:p>
        </p:txBody>
      </p:sp>
      <p:pic>
        <p:nvPicPr>
          <p:cNvPr id="16" name="Picture 15" descr="jhu-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8671"/>
            <a:ext cx="2769885" cy="477903"/>
          </a:xfrm>
          <a:prstGeom prst="rect">
            <a:avLst/>
          </a:prstGeom>
        </p:spPr>
      </p:pic>
      <p:sp>
        <p:nvSpPr>
          <p:cNvPr id="30" name="Document 29"/>
          <p:cNvSpPr/>
          <p:nvPr/>
        </p:nvSpPr>
        <p:spPr>
          <a:xfrm>
            <a:off x="519784" y="4146717"/>
            <a:ext cx="444390" cy="58477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a:t>u</a:t>
            </a:r>
            <a:endParaRPr lang="en-US" sz="3200" dirty="0" smtClean="0"/>
          </a:p>
        </p:txBody>
      </p:sp>
      <p:sp>
        <p:nvSpPr>
          <p:cNvPr id="34" name="Rectangle 33"/>
          <p:cNvSpPr/>
          <p:nvPr/>
        </p:nvSpPr>
        <p:spPr>
          <a:xfrm>
            <a:off x="172311" y="3451566"/>
            <a:ext cx="1208985" cy="523220"/>
          </a:xfrm>
          <a:prstGeom prst="rect">
            <a:avLst/>
          </a:prstGeom>
        </p:spPr>
        <p:txBody>
          <a:bodyPr wrap="none">
            <a:spAutoFit/>
          </a:bodyPr>
          <a:lstStyle/>
          <a:p>
            <a:r>
              <a:rPr lang="en-US" altLang="zh-CN" sz="2800" dirty="0"/>
              <a:t>Corpus</a:t>
            </a:r>
            <a:endParaRPr lang="en-US" sz="2800" dirty="0"/>
          </a:p>
        </p:txBody>
      </p:sp>
      <p:sp>
        <p:nvSpPr>
          <p:cNvPr id="23" name="Right Arrow 22"/>
          <p:cNvSpPr/>
          <p:nvPr/>
        </p:nvSpPr>
        <p:spPr>
          <a:xfrm>
            <a:off x="6075961" y="4230713"/>
            <a:ext cx="945544" cy="24838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949730" y="1440854"/>
            <a:ext cx="3141692" cy="5279008"/>
            <a:chOff x="4949730" y="1440854"/>
            <a:chExt cx="3141692" cy="5279008"/>
          </a:xfrm>
        </p:grpSpPr>
        <p:sp>
          <p:nvSpPr>
            <p:cNvPr id="24" name="Rectangle 23"/>
            <p:cNvSpPr/>
            <p:nvPr/>
          </p:nvSpPr>
          <p:spPr>
            <a:xfrm>
              <a:off x="7195778" y="3918520"/>
              <a:ext cx="895644" cy="7588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Parser</a:t>
              </a:r>
              <a:endParaRPr lang="en-US" dirty="0"/>
            </a:p>
          </p:txBody>
        </p:sp>
        <p:sp>
          <p:nvSpPr>
            <p:cNvPr id="29" name="Right Arrow 28"/>
            <p:cNvSpPr/>
            <p:nvPr/>
          </p:nvSpPr>
          <p:spPr>
            <a:xfrm rot="5400000">
              <a:off x="6810904" y="2867246"/>
              <a:ext cx="1653685" cy="230615"/>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5400000">
              <a:off x="7012992" y="5296873"/>
              <a:ext cx="1269500" cy="258752"/>
            </a:xfrm>
            <a:prstGeom prst="rightArrow">
              <a:avLst/>
            </a:prstGeom>
            <a:solidFill>
              <a:srgbClr val="22F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393470" y="1457926"/>
              <a:ext cx="500257" cy="585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x</a:t>
              </a:r>
              <a:endParaRPr lang="en-US" sz="3200" dirty="0">
                <a:solidFill>
                  <a:schemeClr val="tx1"/>
                </a:solidFill>
              </a:endParaRPr>
            </a:p>
          </p:txBody>
        </p:sp>
        <p:sp>
          <p:nvSpPr>
            <p:cNvPr id="39" name="Rectangle 38"/>
            <p:cNvSpPr/>
            <p:nvPr/>
          </p:nvSpPr>
          <p:spPr>
            <a:xfrm>
              <a:off x="4949730" y="1440854"/>
              <a:ext cx="2362763" cy="523220"/>
            </a:xfrm>
            <a:prstGeom prst="rect">
              <a:avLst/>
            </a:prstGeom>
          </p:spPr>
          <p:txBody>
            <a:bodyPr wrap="none">
              <a:spAutoFit/>
            </a:bodyPr>
            <a:lstStyle/>
            <a:p>
              <a:r>
                <a:rPr lang="en-US" altLang="zh-CN" sz="2800" dirty="0"/>
                <a:t>Input sentence</a:t>
              </a:r>
              <a:endParaRPr lang="en-US" sz="2800" dirty="0"/>
            </a:p>
          </p:txBody>
        </p:sp>
        <p:sp>
          <p:nvSpPr>
            <p:cNvPr id="41" name="TextBox 40"/>
            <p:cNvSpPr txBox="1"/>
            <p:nvPr/>
          </p:nvSpPr>
          <p:spPr>
            <a:xfrm>
              <a:off x="6169156" y="6146015"/>
              <a:ext cx="1414072" cy="523220"/>
            </a:xfrm>
            <a:prstGeom prst="rect">
              <a:avLst/>
            </a:prstGeom>
            <a:noFill/>
          </p:spPr>
          <p:txBody>
            <a:bodyPr wrap="square" rtlCol="0">
              <a:spAutoFit/>
            </a:bodyPr>
            <a:lstStyle/>
            <a:p>
              <a:pPr algn="ctr"/>
              <a:r>
                <a:rPr lang="en-US" altLang="zh-CN" sz="2800" dirty="0" smtClean="0"/>
                <a:t>Tree</a:t>
              </a:r>
              <a:endParaRPr lang="en-US" sz="2800" dirty="0"/>
            </a:p>
          </p:txBody>
        </p:sp>
        <p:sp>
          <p:nvSpPr>
            <p:cNvPr id="42" name="Rectangle 41"/>
            <p:cNvSpPr/>
            <p:nvPr/>
          </p:nvSpPr>
          <p:spPr>
            <a:xfrm>
              <a:off x="7393471" y="6134806"/>
              <a:ext cx="500257" cy="585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y</a:t>
              </a:r>
            </a:p>
          </p:txBody>
        </p:sp>
      </p:grpSp>
      <p:grpSp>
        <p:nvGrpSpPr>
          <p:cNvPr id="5" name="Group 4"/>
          <p:cNvGrpSpPr/>
          <p:nvPr/>
        </p:nvGrpSpPr>
        <p:grpSpPr>
          <a:xfrm>
            <a:off x="1311442" y="3391534"/>
            <a:ext cx="5330359" cy="1344195"/>
            <a:chOff x="1311442" y="3391534"/>
            <a:chExt cx="5330359" cy="1344195"/>
          </a:xfrm>
        </p:grpSpPr>
        <p:grpSp>
          <p:nvGrpSpPr>
            <p:cNvPr id="3" name="Group 2"/>
            <p:cNvGrpSpPr/>
            <p:nvPr/>
          </p:nvGrpSpPr>
          <p:grpSpPr>
            <a:xfrm>
              <a:off x="1311442" y="3391534"/>
              <a:ext cx="5330359" cy="1344195"/>
              <a:chOff x="1311442" y="3391534"/>
              <a:chExt cx="5330359" cy="1344195"/>
            </a:xfrm>
          </p:grpSpPr>
          <p:grpSp>
            <p:nvGrpSpPr>
              <p:cNvPr id="7" name="Group 6"/>
              <p:cNvGrpSpPr/>
              <p:nvPr/>
            </p:nvGrpSpPr>
            <p:grpSpPr>
              <a:xfrm>
                <a:off x="1311442" y="3391534"/>
                <a:ext cx="5330359" cy="1344195"/>
                <a:chOff x="1311442" y="3391534"/>
                <a:chExt cx="5330359" cy="1344195"/>
              </a:xfrm>
            </p:grpSpPr>
            <p:grpSp>
              <p:nvGrpSpPr>
                <p:cNvPr id="54" name="Group 53"/>
                <p:cNvGrpSpPr/>
                <p:nvPr/>
              </p:nvGrpSpPr>
              <p:grpSpPr>
                <a:xfrm>
                  <a:off x="4099317" y="3391534"/>
                  <a:ext cx="2542484" cy="1344195"/>
                  <a:chOff x="3547626" y="2550157"/>
                  <a:chExt cx="2542484" cy="1344195"/>
                </a:xfrm>
              </p:grpSpPr>
              <p:grpSp>
                <p:nvGrpSpPr>
                  <p:cNvPr id="58" name="Group 57"/>
                  <p:cNvGrpSpPr/>
                  <p:nvPr/>
                </p:nvGrpSpPr>
                <p:grpSpPr>
                  <a:xfrm>
                    <a:off x="3752132" y="3127120"/>
                    <a:ext cx="1576181" cy="767232"/>
                    <a:chOff x="7050088" y="2226784"/>
                    <a:chExt cx="1576181" cy="767232"/>
                  </a:xfrm>
                </p:grpSpPr>
                <p:grpSp>
                  <p:nvGrpSpPr>
                    <p:cNvPr id="60" name="Group 59"/>
                    <p:cNvGrpSpPr>
                      <a:grpSpLocks/>
                    </p:cNvGrpSpPr>
                    <p:nvPr/>
                  </p:nvGrpSpPr>
                  <p:grpSpPr bwMode="auto">
                    <a:xfrm>
                      <a:off x="7050088" y="2226784"/>
                      <a:ext cx="1558925" cy="767232"/>
                      <a:chOff x="712" y="2706"/>
                      <a:chExt cx="982" cy="469"/>
                    </a:xfrm>
                  </p:grpSpPr>
                  <p:sp>
                    <p:nvSpPr>
                      <p:cNvPr id="62" name="Text Box 7"/>
                      <p:cNvSpPr txBox="1">
                        <a:spLocks noChangeArrowheads="1"/>
                      </p:cNvSpPr>
                      <p:nvPr/>
                    </p:nvSpPr>
                    <p:spPr bwMode="auto">
                      <a:xfrm>
                        <a:off x="712" y="2708"/>
                        <a:ext cx="716" cy="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dirty="0">
                            <a:latin typeface="Times New Roman" charset="0"/>
                          </a:rPr>
                          <a:t>S →</a:t>
                        </a:r>
                        <a:r>
                          <a:rPr lang="en-US" sz="1000" dirty="0">
                            <a:latin typeface="Times New Roman" charset="0"/>
                          </a:rPr>
                          <a:t> </a:t>
                        </a:r>
                        <a:r>
                          <a:rPr lang="en-US" sz="1400" dirty="0">
                            <a:latin typeface="Times New Roman" charset="0"/>
                          </a:rPr>
                          <a:t>NP VP</a:t>
                        </a:r>
                      </a:p>
                      <a:p>
                        <a:pPr eaLnBrk="1" hangingPunct="1"/>
                        <a:r>
                          <a:rPr lang="en-US" sz="1400" dirty="0">
                            <a:latin typeface="Times New Roman" charset="0"/>
                          </a:rPr>
                          <a:t>VP → VP PP</a:t>
                        </a:r>
                      </a:p>
                      <a:p>
                        <a:pPr eaLnBrk="1" hangingPunct="1"/>
                        <a:r>
                          <a:rPr lang="mr-IN" altLang="zh-CN" sz="1400" dirty="0">
                            <a:latin typeface="Times New Roman" charset="0"/>
                          </a:rPr>
                          <a:t>…</a:t>
                        </a:r>
                        <a:endParaRPr lang="en-US" sz="1400" dirty="0">
                          <a:latin typeface="Times New Roman" charset="0"/>
                        </a:endParaRPr>
                      </a:p>
                    </p:txBody>
                  </p:sp>
                  <p:sp>
                    <p:nvSpPr>
                      <p:cNvPr id="63" name="Text Box 8"/>
                      <p:cNvSpPr txBox="1">
                        <a:spLocks noChangeArrowheads="1"/>
                      </p:cNvSpPr>
                      <p:nvPr/>
                    </p:nvSpPr>
                    <p:spPr bwMode="auto">
                      <a:xfrm>
                        <a:off x="1438" y="2706"/>
                        <a:ext cx="256"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dirty="0" smtClean="0">
                            <a:solidFill>
                              <a:srgbClr val="FF0000"/>
                            </a:solidFill>
                            <a:latin typeface="Times New Roman" charset="0"/>
                          </a:rPr>
                          <a:t>0.9</a:t>
                        </a:r>
                        <a:endParaRPr lang="en-US" sz="1400" dirty="0">
                          <a:solidFill>
                            <a:srgbClr val="FF0000"/>
                          </a:solidFill>
                          <a:latin typeface="Times New Roman" charset="0"/>
                        </a:endParaRPr>
                      </a:p>
                      <a:p>
                        <a:pPr eaLnBrk="1" hangingPunct="1"/>
                        <a:r>
                          <a:rPr lang="en-US" sz="1400" dirty="0" smtClean="0">
                            <a:solidFill>
                              <a:srgbClr val="FF0000"/>
                            </a:solidFill>
                            <a:latin typeface="Times New Roman" charset="0"/>
                          </a:rPr>
                          <a:t>0.2</a:t>
                        </a:r>
                        <a:endParaRPr lang="en-US" sz="1400" dirty="0">
                          <a:solidFill>
                            <a:srgbClr val="FF0000"/>
                          </a:solidFill>
                          <a:latin typeface="Times New Roman" charset="0"/>
                        </a:endParaRPr>
                      </a:p>
                    </p:txBody>
                  </p:sp>
                </p:grpSp>
                <p:sp>
                  <p:nvSpPr>
                    <p:cNvPr id="61" name="Rectangle 60"/>
                    <p:cNvSpPr/>
                    <p:nvPr/>
                  </p:nvSpPr>
                  <p:spPr>
                    <a:xfrm>
                      <a:off x="7050088" y="2226784"/>
                      <a:ext cx="1576181" cy="73654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p:cNvSpPr txBox="1"/>
                  <p:nvPr/>
                </p:nvSpPr>
                <p:spPr>
                  <a:xfrm>
                    <a:off x="3547626" y="2550157"/>
                    <a:ext cx="2542484" cy="400110"/>
                  </a:xfrm>
                  <a:prstGeom prst="rect">
                    <a:avLst/>
                  </a:prstGeom>
                  <a:noFill/>
                </p:spPr>
                <p:txBody>
                  <a:bodyPr wrap="square" rtlCol="0">
                    <a:spAutoFit/>
                  </a:bodyPr>
                  <a:lstStyle/>
                  <a:p>
                    <a:r>
                      <a:rPr lang="en-US" altLang="zh-CN" sz="2000" dirty="0" smtClean="0"/>
                      <a:t>Sufficient Statistic</a:t>
                    </a:r>
                    <a:endParaRPr lang="en-US" altLang="zh-CN" sz="2000" dirty="0"/>
                  </a:p>
                </p:txBody>
              </p:sp>
            </p:grpSp>
            <p:grpSp>
              <p:nvGrpSpPr>
                <p:cNvPr id="6" name="Group 5"/>
                <p:cNvGrpSpPr/>
                <p:nvPr/>
              </p:nvGrpSpPr>
              <p:grpSpPr>
                <a:xfrm>
                  <a:off x="1311442" y="3851089"/>
                  <a:ext cx="3465895" cy="628006"/>
                  <a:chOff x="1311442" y="3851089"/>
                  <a:chExt cx="3465895" cy="628006"/>
                </a:xfrm>
              </p:grpSpPr>
              <p:sp>
                <p:nvSpPr>
                  <p:cNvPr id="64" name="TextBox 63"/>
                  <p:cNvSpPr txBox="1"/>
                  <p:nvPr/>
                </p:nvSpPr>
                <p:spPr>
                  <a:xfrm>
                    <a:off x="2234853" y="3851089"/>
                    <a:ext cx="2542484" cy="400110"/>
                  </a:xfrm>
                  <a:prstGeom prst="rect">
                    <a:avLst/>
                  </a:prstGeom>
                  <a:noFill/>
                </p:spPr>
                <p:txBody>
                  <a:bodyPr wrap="square" rtlCol="0">
                    <a:spAutoFit/>
                  </a:bodyPr>
                  <a:lstStyle/>
                  <a:p>
                    <a:r>
                      <a:rPr lang="en-US" sz="2000" dirty="0" smtClean="0"/>
                      <a:t>Map</a:t>
                    </a:r>
                    <a:r>
                      <a:rPr lang="en-US" altLang="zh-CN" sz="2000" dirty="0" smtClean="0"/>
                      <a:t>ping:</a:t>
                    </a:r>
                    <a:r>
                      <a:rPr lang="en-US" altLang="zh-CN" sz="2000" dirty="0"/>
                      <a:t> </a:t>
                    </a:r>
                    <a:endParaRPr lang="en-US" sz="2000" dirty="0"/>
                  </a:p>
                </p:txBody>
              </p:sp>
              <p:sp>
                <p:nvSpPr>
                  <p:cNvPr id="33" name="Right Arrow 32"/>
                  <p:cNvSpPr/>
                  <p:nvPr/>
                </p:nvSpPr>
                <p:spPr>
                  <a:xfrm>
                    <a:off x="1311442" y="4263375"/>
                    <a:ext cx="2839453" cy="21572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sp>
                <p:nvSpPr>
                  <p:cNvPr id="10" name="TextBox 9"/>
                  <p:cNvSpPr txBox="1"/>
                  <p:nvPr/>
                </p:nvSpPr>
                <p:spPr>
                  <a:xfrm>
                    <a:off x="3370348" y="3847286"/>
                    <a:ext cx="278346" cy="6463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charset="0"/>
                            </a:rPr>
                            <m:t>𝑔</m:t>
                          </m:r>
                        </m:oMath>
                      </m:oMathPara>
                    </a14:m>
                    <a:endParaRPr lang="en-US" sz="2400" b="0" dirty="0" smtClean="0"/>
                  </a:p>
                  <a:p>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370348" y="3847286"/>
                    <a:ext cx="278346" cy="646331"/>
                  </a:xfrm>
                  <a:prstGeom prst="rect">
                    <a:avLst/>
                  </a:prstGeom>
                  <a:blipFill rotWithShape="0">
                    <a:blip r:embed="rId5"/>
                    <a:stretch>
                      <a:fillRect l="-23913" r="-2173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7" name="TextBox 36"/>
                <p:cNvSpPr txBox="1"/>
                <p:nvPr/>
              </p:nvSpPr>
              <p:spPr>
                <a:xfrm>
                  <a:off x="4464424" y="3883928"/>
                  <a:ext cx="1116107"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4400" b="0" i="1" smtClean="0">
                            <a:latin typeface="Cambria Math" charset="0"/>
                          </a:rPr>
                          <m:t>𝑔</m:t>
                        </m:r>
                        <m:r>
                          <a:rPr lang="en-US" altLang="zh-CN" sz="4400" b="0" i="1" smtClean="0">
                            <a:latin typeface="Cambria Math" charset="0"/>
                          </a:rPr>
                          <m:t>(</m:t>
                        </m:r>
                        <m:r>
                          <m:rPr>
                            <m:nor/>
                          </m:rPr>
                          <a:rPr lang="en-US" sz="4400" dirty="0"/>
                          <m:t>u</m:t>
                        </m:r>
                        <m:r>
                          <a:rPr lang="en-US" altLang="zh-CN" sz="4400" b="0" i="1" smtClean="0">
                            <a:latin typeface="Cambria Math" charset="0"/>
                          </a:rPr>
                          <m:t>)</m:t>
                        </m:r>
                      </m:oMath>
                    </m:oMathPara>
                  </a14:m>
                  <a:endParaRPr lang="en-US" altLang="zh-CN" sz="4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464424" y="3883928"/>
                  <a:ext cx="1116107" cy="769441"/>
                </a:xfrm>
                <a:prstGeom prst="rect">
                  <a:avLst/>
                </a:prstGeom>
                <a:blipFill rotWithShape="0">
                  <a:blip r:embed="rId6"/>
                  <a:stretch>
                    <a:fillRect r="-3825"/>
                  </a:stretch>
                </a:blipFill>
              </p:spPr>
              <p:txBody>
                <a:bodyPr/>
                <a:lstStyle/>
                <a:p>
                  <a:r>
                    <a:rPr lang="en-US">
                      <a:noFill/>
                    </a:rPr>
                    <a:t> </a:t>
                  </a:r>
                </a:p>
              </p:txBody>
            </p:sp>
          </mc:Fallback>
        </mc:AlternateContent>
      </p:grpSp>
    </p:spTree>
    <p:extLst>
      <p:ext uri="{BB962C8B-B14F-4D97-AF65-F5344CB8AC3E}">
        <p14:creationId xmlns:p14="http://schemas.microsoft.com/office/powerpoint/2010/main" val="212323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250"/>
                                        <p:tgtEl>
                                          <p:spTgt spid="23"/>
                                        </p:tgtEl>
                                      </p:cBhvr>
                                    </p:animEffect>
                                  </p:childTnLst>
                                </p:cTn>
                              </p:par>
                            </p:childTnLst>
                          </p:cTn>
                        </p:par>
                        <p:par>
                          <p:cTn id="19" fill="hold">
                            <p:stCondLst>
                              <p:cond delay="25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2094274" y="2273968"/>
            <a:ext cx="6171421" cy="3453064"/>
          </a:xfrm>
          <a:prstGeom prst="roundRect">
            <a:avLst/>
          </a:prstGeom>
          <a:solidFill>
            <a:schemeClr val="accent1">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altLang="zh-CN" dirty="0"/>
              <a:t>Previous Work: Grammar Induction</a:t>
            </a:r>
            <a:endParaRPr lang="en-US" dirty="0"/>
          </a:p>
        </p:txBody>
      </p:sp>
      <p:sp>
        <p:nvSpPr>
          <p:cNvPr id="4" name="Slide Number Placeholder 3"/>
          <p:cNvSpPr>
            <a:spLocks noGrp="1"/>
          </p:cNvSpPr>
          <p:nvPr>
            <p:ph type="sldNum" sz="quarter" idx="12"/>
          </p:nvPr>
        </p:nvSpPr>
        <p:spPr>
          <a:effectLst/>
        </p:spPr>
        <p:txBody>
          <a:bodyPr/>
          <a:lstStyle/>
          <a:p>
            <a:pPr>
              <a:defRPr/>
            </a:pPr>
            <a:fld id="{0E11CC8F-329F-8C41-AC6A-3ECAF67E5476}" type="slidenum">
              <a:rPr lang="en-US" smtClean="0"/>
              <a:pPr>
                <a:defRPr/>
              </a:pPr>
              <a:t>9</a:t>
            </a:fld>
            <a:endParaRPr lang="en-US"/>
          </a:p>
        </p:txBody>
      </p:sp>
      <p:pic>
        <p:nvPicPr>
          <p:cNvPr id="16" name="Picture 15" descr="jhu-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8671"/>
            <a:ext cx="2769885" cy="477903"/>
          </a:xfrm>
          <a:prstGeom prst="rect">
            <a:avLst/>
          </a:prstGeom>
        </p:spPr>
      </p:pic>
      <p:sp>
        <p:nvSpPr>
          <p:cNvPr id="30" name="Document 29"/>
          <p:cNvSpPr/>
          <p:nvPr/>
        </p:nvSpPr>
        <p:spPr>
          <a:xfrm>
            <a:off x="519784" y="4146717"/>
            <a:ext cx="444390" cy="58477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a:t>u</a:t>
            </a:r>
            <a:endParaRPr lang="en-US" sz="3200" dirty="0" smtClean="0"/>
          </a:p>
        </p:txBody>
      </p:sp>
      <p:sp>
        <p:nvSpPr>
          <p:cNvPr id="34" name="Rectangle 33"/>
          <p:cNvSpPr/>
          <p:nvPr/>
        </p:nvSpPr>
        <p:spPr>
          <a:xfrm>
            <a:off x="172311" y="3451566"/>
            <a:ext cx="1208985" cy="523220"/>
          </a:xfrm>
          <a:prstGeom prst="rect">
            <a:avLst/>
          </a:prstGeom>
        </p:spPr>
        <p:txBody>
          <a:bodyPr wrap="none">
            <a:spAutoFit/>
          </a:bodyPr>
          <a:lstStyle/>
          <a:p>
            <a:r>
              <a:rPr lang="en-US" altLang="zh-CN" sz="2800" dirty="0"/>
              <a:t>Corpus</a:t>
            </a:r>
            <a:endParaRPr lang="en-US" sz="2800" dirty="0"/>
          </a:p>
        </p:txBody>
      </p:sp>
      <p:sp>
        <p:nvSpPr>
          <p:cNvPr id="23" name="Right Arrow 22"/>
          <p:cNvSpPr/>
          <p:nvPr/>
        </p:nvSpPr>
        <p:spPr>
          <a:xfrm>
            <a:off x="6075961" y="4230713"/>
            <a:ext cx="945544" cy="24838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949730" y="1440854"/>
            <a:ext cx="3141692" cy="5279008"/>
            <a:chOff x="4949730" y="1440854"/>
            <a:chExt cx="3141692" cy="5279008"/>
          </a:xfrm>
        </p:grpSpPr>
        <p:sp>
          <p:nvSpPr>
            <p:cNvPr id="24" name="Rectangle 23"/>
            <p:cNvSpPr/>
            <p:nvPr/>
          </p:nvSpPr>
          <p:spPr>
            <a:xfrm>
              <a:off x="7195778" y="3918520"/>
              <a:ext cx="895644" cy="7588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Parser</a:t>
              </a:r>
              <a:endParaRPr lang="en-US" dirty="0"/>
            </a:p>
          </p:txBody>
        </p:sp>
        <p:sp>
          <p:nvSpPr>
            <p:cNvPr id="29" name="Right Arrow 28"/>
            <p:cNvSpPr/>
            <p:nvPr/>
          </p:nvSpPr>
          <p:spPr>
            <a:xfrm rot="5400000">
              <a:off x="6810904" y="2867246"/>
              <a:ext cx="1653685" cy="230615"/>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5400000">
              <a:off x="7012992" y="5296873"/>
              <a:ext cx="1269500" cy="258752"/>
            </a:xfrm>
            <a:prstGeom prst="rightArrow">
              <a:avLst/>
            </a:prstGeom>
            <a:solidFill>
              <a:srgbClr val="22F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393470" y="1457926"/>
              <a:ext cx="500257" cy="585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x</a:t>
              </a:r>
              <a:endParaRPr lang="en-US" sz="3200" dirty="0">
                <a:solidFill>
                  <a:schemeClr val="tx1"/>
                </a:solidFill>
              </a:endParaRPr>
            </a:p>
          </p:txBody>
        </p:sp>
        <p:sp>
          <p:nvSpPr>
            <p:cNvPr id="39" name="Rectangle 38"/>
            <p:cNvSpPr/>
            <p:nvPr/>
          </p:nvSpPr>
          <p:spPr>
            <a:xfrm>
              <a:off x="4949730" y="1440854"/>
              <a:ext cx="2362763" cy="523220"/>
            </a:xfrm>
            <a:prstGeom prst="rect">
              <a:avLst/>
            </a:prstGeom>
          </p:spPr>
          <p:txBody>
            <a:bodyPr wrap="none">
              <a:spAutoFit/>
            </a:bodyPr>
            <a:lstStyle/>
            <a:p>
              <a:r>
                <a:rPr lang="en-US" altLang="zh-CN" sz="2800" dirty="0"/>
                <a:t>Input sentence</a:t>
              </a:r>
              <a:endParaRPr lang="en-US" sz="2800" dirty="0"/>
            </a:p>
          </p:txBody>
        </p:sp>
        <p:sp>
          <p:nvSpPr>
            <p:cNvPr id="41" name="TextBox 40"/>
            <p:cNvSpPr txBox="1"/>
            <p:nvPr/>
          </p:nvSpPr>
          <p:spPr>
            <a:xfrm>
              <a:off x="6169156" y="6146015"/>
              <a:ext cx="1414072" cy="523220"/>
            </a:xfrm>
            <a:prstGeom prst="rect">
              <a:avLst/>
            </a:prstGeom>
            <a:noFill/>
          </p:spPr>
          <p:txBody>
            <a:bodyPr wrap="square" rtlCol="0">
              <a:spAutoFit/>
            </a:bodyPr>
            <a:lstStyle/>
            <a:p>
              <a:pPr algn="ctr"/>
              <a:r>
                <a:rPr lang="en-US" altLang="zh-CN" sz="2800" dirty="0" smtClean="0"/>
                <a:t>Tree</a:t>
              </a:r>
              <a:endParaRPr lang="en-US" sz="2800" dirty="0"/>
            </a:p>
          </p:txBody>
        </p:sp>
        <p:sp>
          <p:nvSpPr>
            <p:cNvPr id="42" name="Rectangle 41"/>
            <p:cNvSpPr/>
            <p:nvPr/>
          </p:nvSpPr>
          <p:spPr>
            <a:xfrm>
              <a:off x="7393471" y="6134806"/>
              <a:ext cx="500257" cy="585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y</a:t>
              </a:r>
            </a:p>
          </p:txBody>
        </p:sp>
      </p:grpSp>
      <p:grpSp>
        <p:nvGrpSpPr>
          <p:cNvPr id="5" name="Group 4"/>
          <p:cNvGrpSpPr/>
          <p:nvPr/>
        </p:nvGrpSpPr>
        <p:grpSpPr>
          <a:xfrm>
            <a:off x="1311442" y="3391534"/>
            <a:ext cx="5330359" cy="1344195"/>
            <a:chOff x="1311442" y="3391534"/>
            <a:chExt cx="5330359" cy="1344195"/>
          </a:xfrm>
        </p:grpSpPr>
        <p:grpSp>
          <p:nvGrpSpPr>
            <p:cNvPr id="3" name="Group 2"/>
            <p:cNvGrpSpPr/>
            <p:nvPr/>
          </p:nvGrpSpPr>
          <p:grpSpPr>
            <a:xfrm>
              <a:off x="1311442" y="3391534"/>
              <a:ext cx="5330359" cy="1344195"/>
              <a:chOff x="1311442" y="3391534"/>
              <a:chExt cx="5330359" cy="1344195"/>
            </a:xfrm>
          </p:grpSpPr>
          <p:grpSp>
            <p:nvGrpSpPr>
              <p:cNvPr id="7" name="Group 6"/>
              <p:cNvGrpSpPr/>
              <p:nvPr/>
            </p:nvGrpSpPr>
            <p:grpSpPr>
              <a:xfrm>
                <a:off x="1311442" y="3391534"/>
                <a:ext cx="5330359" cy="1344195"/>
                <a:chOff x="1311442" y="3391534"/>
                <a:chExt cx="5330359" cy="1344195"/>
              </a:xfrm>
            </p:grpSpPr>
            <p:grpSp>
              <p:nvGrpSpPr>
                <p:cNvPr id="54" name="Group 53"/>
                <p:cNvGrpSpPr/>
                <p:nvPr/>
              </p:nvGrpSpPr>
              <p:grpSpPr>
                <a:xfrm>
                  <a:off x="4099317" y="3391534"/>
                  <a:ext cx="2542484" cy="1344195"/>
                  <a:chOff x="3547626" y="2550157"/>
                  <a:chExt cx="2542484" cy="1344195"/>
                </a:xfrm>
              </p:grpSpPr>
              <p:grpSp>
                <p:nvGrpSpPr>
                  <p:cNvPr id="58" name="Group 57"/>
                  <p:cNvGrpSpPr/>
                  <p:nvPr/>
                </p:nvGrpSpPr>
                <p:grpSpPr>
                  <a:xfrm>
                    <a:off x="3752132" y="3127120"/>
                    <a:ext cx="1576181" cy="767232"/>
                    <a:chOff x="7050088" y="2226784"/>
                    <a:chExt cx="1576181" cy="767232"/>
                  </a:xfrm>
                </p:grpSpPr>
                <p:grpSp>
                  <p:nvGrpSpPr>
                    <p:cNvPr id="60" name="Group 59"/>
                    <p:cNvGrpSpPr>
                      <a:grpSpLocks/>
                    </p:cNvGrpSpPr>
                    <p:nvPr/>
                  </p:nvGrpSpPr>
                  <p:grpSpPr bwMode="auto">
                    <a:xfrm>
                      <a:off x="7050088" y="2226784"/>
                      <a:ext cx="1558925" cy="767232"/>
                      <a:chOff x="712" y="2706"/>
                      <a:chExt cx="982" cy="469"/>
                    </a:xfrm>
                  </p:grpSpPr>
                  <p:sp>
                    <p:nvSpPr>
                      <p:cNvPr id="62" name="Text Box 7"/>
                      <p:cNvSpPr txBox="1">
                        <a:spLocks noChangeArrowheads="1"/>
                      </p:cNvSpPr>
                      <p:nvPr/>
                    </p:nvSpPr>
                    <p:spPr bwMode="auto">
                      <a:xfrm>
                        <a:off x="712" y="2708"/>
                        <a:ext cx="716" cy="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dirty="0">
                            <a:latin typeface="Times New Roman" charset="0"/>
                          </a:rPr>
                          <a:t>S →</a:t>
                        </a:r>
                        <a:r>
                          <a:rPr lang="en-US" sz="1000" dirty="0">
                            <a:latin typeface="Times New Roman" charset="0"/>
                          </a:rPr>
                          <a:t> </a:t>
                        </a:r>
                        <a:r>
                          <a:rPr lang="en-US" sz="1400" dirty="0">
                            <a:latin typeface="Times New Roman" charset="0"/>
                          </a:rPr>
                          <a:t>NP VP</a:t>
                        </a:r>
                      </a:p>
                      <a:p>
                        <a:pPr eaLnBrk="1" hangingPunct="1"/>
                        <a:r>
                          <a:rPr lang="en-US" sz="1400" dirty="0">
                            <a:latin typeface="Times New Roman" charset="0"/>
                          </a:rPr>
                          <a:t>VP → VP PP</a:t>
                        </a:r>
                      </a:p>
                      <a:p>
                        <a:pPr eaLnBrk="1" hangingPunct="1"/>
                        <a:r>
                          <a:rPr lang="mr-IN" altLang="zh-CN" sz="1400" dirty="0">
                            <a:latin typeface="Times New Roman" charset="0"/>
                          </a:rPr>
                          <a:t>…</a:t>
                        </a:r>
                        <a:endParaRPr lang="en-US" sz="1400" dirty="0">
                          <a:latin typeface="Times New Roman" charset="0"/>
                        </a:endParaRPr>
                      </a:p>
                    </p:txBody>
                  </p:sp>
                  <p:sp>
                    <p:nvSpPr>
                      <p:cNvPr id="63" name="Text Box 8"/>
                      <p:cNvSpPr txBox="1">
                        <a:spLocks noChangeArrowheads="1"/>
                      </p:cNvSpPr>
                      <p:nvPr/>
                    </p:nvSpPr>
                    <p:spPr bwMode="auto">
                      <a:xfrm>
                        <a:off x="1438" y="2706"/>
                        <a:ext cx="256"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dirty="0" smtClean="0">
                            <a:solidFill>
                              <a:srgbClr val="FF0000"/>
                            </a:solidFill>
                            <a:latin typeface="Times New Roman" charset="0"/>
                          </a:rPr>
                          <a:t>0.9</a:t>
                        </a:r>
                        <a:endParaRPr lang="en-US" sz="1400" dirty="0">
                          <a:solidFill>
                            <a:srgbClr val="FF0000"/>
                          </a:solidFill>
                          <a:latin typeface="Times New Roman" charset="0"/>
                        </a:endParaRPr>
                      </a:p>
                      <a:p>
                        <a:pPr eaLnBrk="1" hangingPunct="1"/>
                        <a:r>
                          <a:rPr lang="en-US" sz="1400" dirty="0" smtClean="0">
                            <a:solidFill>
                              <a:srgbClr val="FF0000"/>
                            </a:solidFill>
                            <a:latin typeface="Times New Roman" charset="0"/>
                          </a:rPr>
                          <a:t>0.2</a:t>
                        </a:r>
                        <a:endParaRPr lang="en-US" sz="1400" dirty="0">
                          <a:solidFill>
                            <a:srgbClr val="FF0000"/>
                          </a:solidFill>
                          <a:latin typeface="Times New Roman" charset="0"/>
                        </a:endParaRPr>
                      </a:p>
                    </p:txBody>
                  </p:sp>
                </p:grpSp>
                <p:sp>
                  <p:nvSpPr>
                    <p:cNvPr id="61" name="Rectangle 60"/>
                    <p:cNvSpPr/>
                    <p:nvPr/>
                  </p:nvSpPr>
                  <p:spPr>
                    <a:xfrm>
                      <a:off x="7050088" y="2226784"/>
                      <a:ext cx="1576181" cy="73654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p:cNvSpPr txBox="1"/>
                  <p:nvPr/>
                </p:nvSpPr>
                <p:spPr>
                  <a:xfrm>
                    <a:off x="3547626" y="2550157"/>
                    <a:ext cx="2542484" cy="400110"/>
                  </a:xfrm>
                  <a:prstGeom prst="rect">
                    <a:avLst/>
                  </a:prstGeom>
                  <a:noFill/>
                </p:spPr>
                <p:txBody>
                  <a:bodyPr wrap="square" rtlCol="0">
                    <a:spAutoFit/>
                  </a:bodyPr>
                  <a:lstStyle/>
                  <a:p>
                    <a:r>
                      <a:rPr lang="en-US" altLang="zh-CN" sz="2000" dirty="0" smtClean="0"/>
                      <a:t>Sufficient Statistic</a:t>
                    </a:r>
                    <a:endParaRPr lang="en-US" altLang="zh-CN" sz="2000" dirty="0"/>
                  </a:p>
                </p:txBody>
              </p:sp>
            </p:grpSp>
            <p:grpSp>
              <p:nvGrpSpPr>
                <p:cNvPr id="6" name="Group 5"/>
                <p:cNvGrpSpPr/>
                <p:nvPr/>
              </p:nvGrpSpPr>
              <p:grpSpPr>
                <a:xfrm>
                  <a:off x="1311442" y="3851089"/>
                  <a:ext cx="3465895" cy="628006"/>
                  <a:chOff x="1311442" y="3851089"/>
                  <a:chExt cx="3465895" cy="628006"/>
                </a:xfrm>
              </p:grpSpPr>
              <p:sp>
                <p:nvSpPr>
                  <p:cNvPr id="64" name="TextBox 63"/>
                  <p:cNvSpPr txBox="1"/>
                  <p:nvPr/>
                </p:nvSpPr>
                <p:spPr>
                  <a:xfrm>
                    <a:off x="2234853" y="3851089"/>
                    <a:ext cx="2542484" cy="400110"/>
                  </a:xfrm>
                  <a:prstGeom prst="rect">
                    <a:avLst/>
                  </a:prstGeom>
                  <a:noFill/>
                </p:spPr>
                <p:txBody>
                  <a:bodyPr wrap="square" rtlCol="0">
                    <a:spAutoFit/>
                  </a:bodyPr>
                  <a:lstStyle/>
                  <a:p>
                    <a:r>
                      <a:rPr lang="en-US" sz="2000" dirty="0" smtClean="0"/>
                      <a:t>Map</a:t>
                    </a:r>
                    <a:r>
                      <a:rPr lang="en-US" altLang="zh-CN" sz="2000" dirty="0" smtClean="0"/>
                      <a:t>ping:</a:t>
                    </a:r>
                    <a:r>
                      <a:rPr lang="en-US" altLang="zh-CN" sz="2000" dirty="0"/>
                      <a:t> </a:t>
                    </a:r>
                    <a:endParaRPr lang="en-US" sz="2000" dirty="0"/>
                  </a:p>
                </p:txBody>
              </p:sp>
              <p:sp>
                <p:nvSpPr>
                  <p:cNvPr id="33" name="Right Arrow 32"/>
                  <p:cNvSpPr/>
                  <p:nvPr/>
                </p:nvSpPr>
                <p:spPr>
                  <a:xfrm>
                    <a:off x="1311442" y="4263375"/>
                    <a:ext cx="2839453" cy="21572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sp>
                <p:nvSpPr>
                  <p:cNvPr id="10" name="TextBox 9"/>
                  <p:cNvSpPr txBox="1"/>
                  <p:nvPr/>
                </p:nvSpPr>
                <p:spPr>
                  <a:xfrm>
                    <a:off x="3370348" y="3847286"/>
                    <a:ext cx="278346" cy="6463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charset="0"/>
                            </a:rPr>
                            <m:t>𝑔</m:t>
                          </m:r>
                        </m:oMath>
                      </m:oMathPara>
                    </a14:m>
                    <a:endParaRPr lang="en-US" sz="2400" b="0" dirty="0" smtClean="0"/>
                  </a:p>
                  <a:p>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370348" y="3847286"/>
                    <a:ext cx="278346" cy="646331"/>
                  </a:xfrm>
                  <a:prstGeom prst="rect">
                    <a:avLst/>
                  </a:prstGeom>
                  <a:blipFill rotWithShape="0">
                    <a:blip r:embed="rId5"/>
                    <a:stretch>
                      <a:fillRect l="-23913" r="-2173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7" name="TextBox 36"/>
                <p:cNvSpPr txBox="1"/>
                <p:nvPr/>
              </p:nvSpPr>
              <p:spPr>
                <a:xfrm>
                  <a:off x="4464424" y="3883928"/>
                  <a:ext cx="1116107"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4400" b="0" i="1" smtClean="0">
                            <a:latin typeface="Cambria Math" charset="0"/>
                          </a:rPr>
                          <m:t>𝑔</m:t>
                        </m:r>
                        <m:r>
                          <a:rPr lang="en-US" altLang="zh-CN" sz="4400" b="0" i="1" smtClean="0">
                            <a:latin typeface="Cambria Math" charset="0"/>
                          </a:rPr>
                          <m:t>(</m:t>
                        </m:r>
                        <m:r>
                          <m:rPr>
                            <m:nor/>
                          </m:rPr>
                          <a:rPr lang="en-US" sz="4400" dirty="0"/>
                          <m:t>u</m:t>
                        </m:r>
                        <m:r>
                          <a:rPr lang="en-US" altLang="zh-CN" sz="4400" b="0" i="1" smtClean="0">
                            <a:latin typeface="Cambria Math" charset="0"/>
                          </a:rPr>
                          <m:t>)</m:t>
                        </m:r>
                      </m:oMath>
                    </m:oMathPara>
                  </a14:m>
                  <a:endParaRPr lang="en-US" altLang="zh-CN" sz="4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464424" y="3883928"/>
                  <a:ext cx="1116107" cy="769441"/>
                </a:xfrm>
                <a:prstGeom prst="rect">
                  <a:avLst/>
                </a:prstGeom>
                <a:blipFill rotWithShape="0">
                  <a:blip r:embed="rId6"/>
                  <a:stretch>
                    <a:fillRect r="-3825"/>
                  </a:stretch>
                </a:blipFill>
              </p:spPr>
              <p:txBody>
                <a:bodyPr/>
                <a:lstStyle/>
                <a:p>
                  <a:r>
                    <a:rPr lang="en-US">
                      <a:noFill/>
                    </a:rPr>
                    <a:t> </a:t>
                  </a:r>
                </a:p>
              </p:txBody>
            </p:sp>
          </mc:Fallback>
        </mc:AlternateContent>
      </p:grpSp>
    </p:spTree>
    <p:extLst>
      <p:ext uri="{BB962C8B-B14F-4D97-AF65-F5344CB8AC3E}">
        <p14:creationId xmlns:p14="http://schemas.microsoft.com/office/powerpoint/2010/main" val="199720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51466</TotalTime>
  <Words>4627</Words>
  <Application>Microsoft Macintosh PowerPoint</Application>
  <PresentationFormat>On-screen Show (4:3)</PresentationFormat>
  <Paragraphs>1406</Paragraphs>
  <Slides>56</Slides>
  <Notes>56</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Abadi MT Condensed Extra Bold</vt:lpstr>
      <vt:lpstr>Arial</vt:lpstr>
      <vt:lpstr>Calibri</vt:lpstr>
      <vt:lpstr>Cambria Math</vt:lpstr>
      <vt:lpstr>Candara</vt:lpstr>
      <vt:lpstr>Mangal</vt:lpstr>
      <vt:lpstr>ＭＳ Ｐゴシック</vt:lpstr>
      <vt:lpstr>Times New Roman</vt:lpstr>
      <vt:lpstr>宋体</vt:lpstr>
      <vt:lpstr>Black</vt:lpstr>
      <vt:lpstr>Fine-grained prediction of syntactic typology: Discovering latent structure  with supervised learning</vt:lpstr>
      <vt:lpstr>Grammar Induction is Broken!</vt:lpstr>
      <vt:lpstr>Turn a Corpus into a Parser</vt:lpstr>
      <vt:lpstr>Turn a Corpus into a Parser</vt:lpstr>
      <vt:lpstr>Turn a Corpus into a Parser</vt:lpstr>
      <vt:lpstr>Previous Work: Grammar Induction</vt:lpstr>
      <vt:lpstr>Previous Work: Grammar Induction</vt:lpstr>
      <vt:lpstr>Generalization</vt:lpstr>
      <vt:lpstr>Previous Work: Grammar Induction</vt:lpstr>
      <vt:lpstr>Previous Work: Grammar Induction</vt:lpstr>
      <vt:lpstr>Our Proposal</vt:lpstr>
      <vt:lpstr>Our Proposal</vt:lpstr>
      <vt:lpstr>Prediction of Syntactic Typology</vt:lpstr>
      <vt:lpstr>Syntactic Typology</vt:lpstr>
      <vt:lpstr>Syntactic Typology (of English)</vt:lpstr>
      <vt:lpstr>Syntactic Typology (of English)</vt:lpstr>
      <vt:lpstr>Fine-grained Syntactic Typology (of English)</vt:lpstr>
      <vt:lpstr>Fine-grained Syntactic Typology (of English)</vt:lpstr>
      <vt:lpstr>Fine-grained Syntactic Typology (of English)</vt:lpstr>
      <vt:lpstr>Fine-grained Syntactic Typology (of Japanese)</vt:lpstr>
      <vt:lpstr>Fine-grained Syntactic Typology (of Hindi)</vt:lpstr>
      <vt:lpstr>Fine-grained Syntactic Typology (of French)</vt:lpstr>
      <vt:lpstr>Fine-grained Syntactic Typology</vt:lpstr>
      <vt:lpstr>The Task</vt:lpstr>
      <vt:lpstr>Challenge 1: Difference of Lexicon</vt:lpstr>
      <vt:lpstr>Delexicalization</vt:lpstr>
      <vt:lpstr>The Task</vt:lpstr>
      <vt:lpstr>The Task (Delex)</vt:lpstr>
      <vt:lpstr>Intuition</vt:lpstr>
      <vt:lpstr>Surface Cues to Structure</vt:lpstr>
      <vt:lpstr>Surface Cues to Structure</vt:lpstr>
      <vt:lpstr>Surface Cues to Structure</vt:lpstr>
      <vt:lpstr>Surface Cues to Structure</vt:lpstr>
      <vt:lpstr>Prediction of Syntactic Typology</vt:lpstr>
      <vt:lpstr>Supervised Training</vt:lpstr>
      <vt:lpstr>Supervised Training</vt:lpstr>
      <vt:lpstr>Data</vt:lpstr>
      <vt:lpstr>Supervised Training</vt:lpstr>
      <vt:lpstr>Challenge 2: Data Sparsity</vt:lpstr>
      <vt:lpstr>Wang and Eisner (2016)</vt:lpstr>
      <vt:lpstr>Wang and Eisner (2016)</vt:lpstr>
      <vt:lpstr>Wang and Eisner (2016)</vt:lpstr>
      <vt:lpstr>Data</vt:lpstr>
      <vt:lpstr>Prediction of Syntactic Typology</vt:lpstr>
      <vt:lpstr>Architecture</vt:lpstr>
      <vt:lpstr>Surface-form Feature (Neural)</vt:lpstr>
      <vt:lpstr>PowerPoint Presentation</vt:lpstr>
      <vt:lpstr>dobj: Head Verb -&gt; Direct Object</vt:lpstr>
      <vt:lpstr>nsubj: Head Verb -&gt; Subject</vt:lpstr>
      <vt:lpstr>case: Head Noun -&gt; Adposition</vt:lpstr>
      <vt:lpstr>case (Trained on 20 Real Languages)</vt:lpstr>
      <vt:lpstr>Evaluation</vt:lpstr>
      <vt:lpstr>Compared to Grammar Induction</vt:lpstr>
      <vt:lpstr>Summary: Training the System</vt:lpstr>
      <vt:lpstr>Summary and Future Work</vt:lpstr>
      <vt:lpstr>Thanks!</vt:lpstr>
    </vt:vector>
  </TitlesOfParts>
  <Company>Human Language Technology Center of Excellence, Johns Hopkins University</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Default Deck</dc:title>
  <dc:creator>Benjamin Van Durme</dc:creator>
  <cp:lastModifiedBy>Dingquan Wang</cp:lastModifiedBy>
  <cp:revision>1284</cp:revision>
  <cp:lastPrinted>2015-05-29T01:35:20Z</cp:lastPrinted>
  <dcterms:created xsi:type="dcterms:W3CDTF">2014-05-05T18:24:13Z</dcterms:created>
  <dcterms:modified xsi:type="dcterms:W3CDTF">2017-08-01T06:30:38Z</dcterms:modified>
</cp:coreProperties>
</file>