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g" ContentType="image/jpeg"/>
  <Default Extension="wdp" ContentType="image/vnd.ms-photo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1" r:id="rId1"/>
  </p:sldMasterIdLst>
  <p:notesMasterIdLst>
    <p:notesMasterId r:id="rId60"/>
  </p:notesMasterIdLst>
  <p:handoutMasterIdLst>
    <p:handoutMasterId r:id="rId61"/>
  </p:handoutMasterIdLst>
  <p:sldIdLst>
    <p:sldId id="729" r:id="rId2"/>
    <p:sldId id="730" r:id="rId3"/>
    <p:sldId id="731" r:id="rId4"/>
    <p:sldId id="732" r:id="rId5"/>
    <p:sldId id="733" r:id="rId6"/>
    <p:sldId id="734" r:id="rId7"/>
    <p:sldId id="735" r:id="rId8"/>
    <p:sldId id="736" r:id="rId9"/>
    <p:sldId id="737" r:id="rId10"/>
    <p:sldId id="738" r:id="rId11"/>
    <p:sldId id="739" r:id="rId12"/>
    <p:sldId id="740" r:id="rId13"/>
    <p:sldId id="646" r:id="rId14"/>
    <p:sldId id="625" r:id="rId15"/>
    <p:sldId id="624" r:id="rId16"/>
    <p:sldId id="714" r:id="rId17"/>
    <p:sldId id="683" r:id="rId18"/>
    <p:sldId id="626" r:id="rId19"/>
    <p:sldId id="691" r:id="rId20"/>
    <p:sldId id="629" r:id="rId21"/>
    <p:sldId id="649" r:id="rId22"/>
    <p:sldId id="685" r:id="rId23"/>
    <p:sldId id="650" r:id="rId24"/>
    <p:sldId id="651" r:id="rId25"/>
    <p:sldId id="656" r:id="rId26"/>
    <p:sldId id="652" r:id="rId27"/>
    <p:sldId id="653" r:id="rId28"/>
    <p:sldId id="655" r:id="rId29"/>
    <p:sldId id="741" r:id="rId30"/>
    <p:sldId id="742" r:id="rId31"/>
    <p:sldId id="743" r:id="rId32"/>
    <p:sldId id="744" r:id="rId33"/>
    <p:sldId id="745" r:id="rId34"/>
    <p:sldId id="746" r:id="rId35"/>
    <p:sldId id="747" r:id="rId36"/>
    <p:sldId id="659" r:id="rId37"/>
    <p:sldId id="661" r:id="rId38"/>
    <p:sldId id="692" r:id="rId39"/>
    <p:sldId id="663" r:id="rId40"/>
    <p:sldId id="694" r:id="rId41"/>
    <p:sldId id="660" r:id="rId42"/>
    <p:sldId id="664" r:id="rId43"/>
    <p:sldId id="748" r:id="rId44"/>
    <p:sldId id="749" r:id="rId45"/>
    <p:sldId id="672" r:id="rId46"/>
    <p:sldId id="665" r:id="rId47"/>
    <p:sldId id="710" r:id="rId48"/>
    <p:sldId id="670" r:id="rId49"/>
    <p:sldId id="686" r:id="rId50"/>
    <p:sldId id="677" r:id="rId51"/>
    <p:sldId id="679" r:id="rId52"/>
    <p:sldId id="718" r:id="rId53"/>
    <p:sldId id="719" r:id="rId54"/>
    <p:sldId id="673" r:id="rId55"/>
    <p:sldId id="721" r:id="rId56"/>
    <p:sldId id="684" r:id="rId57"/>
    <p:sldId id="728" r:id="rId58"/>
    <p:sldId id="682" r:id="rId5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9B95"/>
    <a:srgbClr val="FFDB02"/>
    <a:srgbClr val="FFEE00"/>
    <a:srgbClr val="FEC109"/>
    <a:srgbClr val="F27A0F"/>
    <a:srgbClr val="32ED75"/>
    <a:srgbClr val="22FF1B"/>
    <a:srgbClr val="15A26B"/>
    <a:srgbClr val="1B65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64" autoAdjust="0"/>
    <p:restoredTop sz="88217" autoAdjust="0"/>
  </p:normalViewPr>
  <p:slideViewPr>
    <p:cSldViewPr snapToGrid="0" snapToObjects="1">
      <p:cViewPr varScale="1">
        <p:scale>
          <a:sx n="95" d="100"/>
          <a:sy n="95" d="100"/>
        </p:scale>
        <p:origin x="170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7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handoutMaster" Target="handoutMasters/handoutMaster1.xml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FB560E-0694-4047-BFD4-422ECBB005C9}" type="datetimeFigureOut">
              <a:rPr lang="en-US" smtClean="0"/>
              <a:t>11/10/16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630A6-8A61-A145-B7CE-F5B477167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89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24AA7-3825-8640-9584-8C061EA785CB}" type="datetimeFigureOut">
              <a:rPr lang="en-US" smtClean="0"/>
              <a:t>11/10/16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1EBD3-C39C-A744-A44F-A5876F2FF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5305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Hello</a:t>
            </a:r>
            <a:r>
              <a:rPr lang="en-US" baseline="0" dirty="0" smtClean="0"/>
              <a:t> everyone, it’s my great pleasure to be here. In this work, We</a:t>
            </a:r>
            <a:r>
              <a:rPr lang="mr-IN" baseline="0" dirty="0" smtClean="0"/>
              <a:t>…</a:t>
            </a:r>
            <a:r>
              <a:rPr lang="en-US" baseline="0" dirty="0" smtClean="0"/>
              <a:t>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79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supervised approach gave us a lot of freedom such like. However, it has a big problem.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696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Seems frustrating.</a:t>
            </a:r>
            <a:r>
              <a:rPr lang="en-US" baseline="0" dirty="0" smtClean="0"/>
              <a:t>  </a:t>
            </a:r>
            <a:r>
              <a:rPr lang="en-US" dirty="0" smtClean="0"/>
              <a:t>But why Earth?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88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Come on! Let’s go beyond earth. We are not alone and Master Yoda is waiting for us!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628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</a:t>
            </a:r>
            <a:r>
              <a:rPr lang="en-US" baseline="0" dirty="0"/>
              <a:t> their world, they speak a OVS language.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8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540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6086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fix</a:t>
            </a:r>
            <a:r>
              <a:rPr lang="en-US" baseline="0" dirty="0"/>
              <a:t> animation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color level-1 and level-2 bullets differently?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83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every language picks a clause order and some other stuff; we happen to have seen some of the combos and not 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332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83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Luckily, we are not alone. Someone in our Galaxy is having the same trouble. Grand Jedi Master Yoda is from an unknown planet who speaks an OSV language, is recently fascinated in a NLP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8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Galactic Dependencies Treebanks.</a:t>
            </a:r>
            <a:r>
              <a:rPr lang="en-US" baseline="0" dirty="0" smtClean="0"/>
              <a:t> **** Seems a lot of work. But why we do this?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34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Animate the red and yellow planets crashing into Earth.</a:t>
            </a:r>
            <a:r>
              <a:rPr lang="en-US" baseline="0" dirty="0"/>
              <a:t>  Red planet highlights the verbs in bright red and their dependents/</a:t>
            </a:r>
            <a:r>
              <a:rPr lang="en-US" baseline="0" dirty="0" err="1"/>
              <a:t>deprels</a:t>
            </a:r>
            <a:r>
              <a:rPr lang="en-US" baseline="0" dirty="0"/>
              <a:t> in dull red, then permutes them.  Yellow planet does the same for the nouns, in yellow (maybe leave the red stuff in red).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83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83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83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83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83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83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83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83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Now I will briefly</a:t>
            </a:r>
            <a:r>
              <a:rPr lang="en-US" baseline="0" dirty="0" smtClean="0"/>
              <a:t> describe our model by permuting the verb order again.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923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are not doing the permutation by playing PPT. We are designing a systematic approach for computer to do that automatically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76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Let’s start with a puzzle.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READ OUT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If you know the game of throne, This language is called </a:t>
            </a:r>
            <a:r>
              <a:rPr lang="en-US" baseline="0" dirty="0" err="1" smtClean="0"/>
              <a:t>Dothraki</a:t>
            </a:r>
            <a:r>
              <a:rPr lang="en-US" baseline="0" dirty="0" smtClean="0"/>
              <a:t>. I don’t expect you to understand this. Just some </a:t>
            </a:r>
            <a:r>
              <a:rPr lang="en-US" baseline="0" dirty="0" err="1" smtClean="0"/>
              <a:t>earier</a:t>
            </a:r>
            <a:r>
              <a:rPr lang="en-US" baseline="0" dirty="0" smtClean="0"/>
              <a:t> question. it is a SVO or SOV language? Or even harder. Can you guess it’s grammar?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WAIT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How about this one?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It is not even in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Latin alphabet</a:t>
            </a:r>
            <a:r>
              <a:rPr lang="en-US" b="0" baseline="0" dirty="0" smtClean="0"/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WAIT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They are hard, right? So let’s cheat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3545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are not doing the permutation by playing these animations. We are designing a systematic approach for computer to do that automatically by sampling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036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define a conditional probabilistic model which estimates the probability of an order given the original tree and the target language.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How many choices do we have? Not 5! It is 5 factorial. Exclamation 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145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Let’s simplify this even</a:t>
            </a:r>
            <a:r>
              <a:rPr lang="en-US" baseline="0" dirty="0" smtClean="0"/>
              <a:t> further by considering  the tree that only has Subject, Verb and Object.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first list some features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Then enumerate all the possible orders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And ask whether they have these features.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33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Let’s simplify this even</a:t>
            </a:r>
            <a:r>
              <a:rPr lang="en-US" baseline="0" dirty="0" smtClean="0"/>
              <a:t> further by considering  the tree that only has Subject, Verb and Object.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list some configurations that Hindi probably prefers.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Then enumerate all the possible orders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And ask how many such configurations do they have.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683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Let’s simplify this even</a:t>
            </a:r>
            <a:r>
              <a:rPr lang="en-US" baseline="0" dirty="0" smtClean="0"/>
              <a:t> further by considering  the tree that only has Subject, Verb and Object.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list some configurations that Hindi probably prefers.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Then enumerate all the possible orders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And ask how many such configurations do they have.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336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</a:t>
            </a:r>
            <a:r>
              <a:rPr lang="en-US" baseline="0" dirty="0"/>
              <a:t> we have synthesized the data. But are they good enough? How do we evaluate them?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83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clear that we train and test on the same language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83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83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83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Subsample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100 languages.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synthetic languages fill in the gaps nicely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some animation to show this – point to relevant parts of diagram and make remarks.  “These languages are close to real, so not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everything is unrealistic.  These languages are farther away, so not everything is redundant.”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8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will give you the </a:t>
            </a:r>
            <a:r>
              <a:rPr lang="en-US" dirty="0" err="1" smtClean="0"/>
              <a:t>pos</a:t>
            </a:r>
            <a:r>
              <a:rPr lang="en-US" dirty="0" smtClean="0"/>
              <a:t>-tag</a:t>
            </a:r>
            <a:r>
              <a:rPr lang="en-US" baseline="0" dirty="0" smtClean="0"/>
              <a:t> of each word.</a:t>
            </a:r>
          </a:p>
          <a:p>
            <a:r>
              <a:rPr lang="en-US" baseline="0" dirty="0" smtClean="0"/>
              <a:t>WAIT</a:t>
            </a:r>
          </a:p>
          <a:p>
            <a:r>
              <a:rPr lang="en-US" baseline="0" dirty="0" smtClean="0"/>
              <a:t>Feel better?</a:t>
            </a:r>
          </a:p>
          <a:p>
            <a:r>
              <a:rPr lang="en-US" baseline="0" dirty="0" smtClean="0"/>
              <a:t>I saw said faces.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et’s ask for some help.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023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83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mention that k-NN is great if your training data are pretty dense in the high-dim space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83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propose a simple multi-lingual algorithm called, single source transfer. The idea is similar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</a:t>
            </a:r>
            <a:r>
              <a:rPr lang="en-US" dirty="0" smtClean="0"/>
              <a:t>1-nearest-neighbor. If</a:t>
            </a:r>
            <a:r>
              <a:rPr lang="en-US" baseline="0" dirty="0" smtClean="0"/>
              <a:t> we have treebanks from 10 languages and want to parse an unknown language. We just select the model trained on closest language.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3137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8443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</a:t>
            </a:r>
            <a:r>
              <a:rPr lang="en-US" baseline="0" dirty="0"/>
              <a:t> want to pick the language whose parsing model get the highest score on parsing this 100 </a:t>
            </a:r>
            <a:r>
              <a:rPr lang="en-US" baseline="0" dirty="0" err="1"/>
              <a:t>labled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83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83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more results and analysis in the paper.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0712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83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83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8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looking for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some devices that can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map from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corpus of [tagged] sentences in a new language, to properties of that language. 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fact,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 do have such devices and luckily, they are super cute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[photo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baby].  Chomsky says that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 baby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do it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they have such built-in system as initial toolkit for learning a language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Thanks to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evolution.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Also, linguists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like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Chomsky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himself probably can do this well,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making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grammar that's like previous grammars they've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seen.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comes the question: Can machine do this well? No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Maybe someone has already know one of these tasks, which is called grammar induction. So let’s just focus on that for now.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6837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833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3042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4457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83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6237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833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6648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Thank</a:t>
            </a:r>
            <a:r>
              <a:rPr lang="en-US" baseline="0" dirty="0"/>
              <a:t> you and may the Force be with you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8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do</a:t>
            </a:r>
            <a:r>
              <a:rPr lang="en-US" baseline="0" dirty="0" smtClean="0"/>
              <a:t> have some u</a:t>
            </a:r>
            <a:r>
              <a:rPr lang="en-US" dirty="0" smtClean="0"/>
              <a:t>nsupervised </a:t>
            </a:r>
            <a:r>
              <a:rPr lang="en-US" baseline="0" dirty="0" smtClean="0"/>
              <a:t>approaches that predict the latent structures by</a:t>
            </a:r>
            <a:r>
              <a:rPr lang="en-US" dirty="0" smtClean="0"/>
              <a:t> </a:t>
            </a:r>
            <a:r>
              <a:rPr lang="en-US" dirty="0"/>
              <a:t>looking very carefully into the surface</a:t>
            </a:r>
            <a:r>
              <a:rPr lang="en-US" baseline="0" dirty="0"/>
              <a:t> </a:t>
            </a:r>
            <a:r>
              <a:rPr lang="en-US" baseline="0" dirty="0" smtClean="0"/>
              <a:t>forms.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09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do</a:t>
            </a:r>
            <a:r>
              <a:rPr lang="en-US" baseline="0" dirty="0" smtClean="0"/>
              <a:t> have some u</a:t>
            </a:r>
            <a:r>
              <a:rPr lang="en-US" dirty="0" smtClean="0"/>
              <a:t>nsupervised </a:t>
            </a:r>
            <a:r>
              <a:rPr lang="en-US" baseline="0" dirty="0" smtClean="0"/>
              <a:t>approaches that infer the latent structures from</a:t>
            </a:r>
            <a:r>
              <a:rPr lang="en-US" dirty="0" smtClean="0"/>
              <a:t> </a:t>
            </a:r>
            <a:r>
              <a:rPr lang="en-US" dirty="0"/>
              <a:t>surface</a:t>
            </a:r>
            <a:r>
              <a:rPr lang="en-US" baseline="0" dirty="0"/>
              <a:t> </a:t>
            </a:r>
            <a:r>
              <a:rPr lang="en-US" baseline="0" dirty="0" smtClean="0"/>
              <a:t>form clues. In this case, it is the tagged corpus.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But this approach have a lot limitations.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361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this approach have a lot limitations.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35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supervised method looks</a:t>
            </a:r>
            <a:r>
              <a:rPr lang="en-US" baseline="0" dirty="0" smtClean="0"/>
              <a:t> at the same detail as unsupervised method do, but with training data. Each training example in this case is a X,Y pair where X is the tagged corpus of one language and Y is it’s correct grammar.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1EBD3-C39C-A744-A44F-A5876F2FF7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35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880507-22FA-384F-8165-2AC3D48E02F7}" type="datetime1">
              <a:rPr lang="en-US" smtClean="0"/>
              <a:t>11/10/16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E2C2E8-A52C-B045-8121-43440217924E}" type="datetime1">
              <a:rPr lang="en-US" smtClean="0"/>
              <a:t>11/10/16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C0148-8F41-D247-8546-A86EA31B846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A5FE23-7DEE-7C40-85EA-8124E354A9A6}" type="datetime1">
              <a:rPr lang="en-US" smtClean="0"/>
              <a:t>11/10/16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4E1FFE-23AE-904B-A539-50A8C94D71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3DA91-7784-F34F-B76F-2A9609AC32C4}" type="datetime1">
              <a:rPr lang="en-US" smtClean="0"/>
              <a:t>11/10/16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717D75-6D5C-7F4E-8B52-03C6E13A77BB}" type="datetime1">
              <a:rPr lang="en-US" smtClean="0"/>
              <a:t>11/10/16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0D2390-1410-BA46-8722-0F5A6BDEB7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2E269-93A2-3E4E-A51E-8544FC6DA212}" type="datetime1">
              <a:rPr lang="en-US" smtClean="0"/>
              <a:t>11/10/16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A13D44-7F41-7544-994B-5AE41C38D2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247E96-F4A3-8745-830D-69BB38BB4AD6}" type="datetime1">
              <a:rPr lang="en-US" smtClean="0"/>
              <a:t>11/10/16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C74EB9-AB52-7644-8162-48E91E5E424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7BAFAB-1EC5-D94E-9953-D5400FAB49CC}" type="datetime1">
              <a:rPr lang="en-US" smtClean="0"/>
              <a:t>11/10/16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A3E00-4D5C-C74E-9C55-72F1C3B9E2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8C7D5C-AD83-C249-BC34-BF51AC9E29C0}" type="datetime1">
              <a:rPr lang="en-US" smtClean="0"/>
              <a:t>11/10/16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FACDA1-45D0-4146-AE69-40AAC188E9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B12D3B-638B-6843-A2C4-375E809ED966}" type="datetime1">
              <a:rPr lang="en-US" smtClean="0"/>
              <a:t>11/10/16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D2EE75-9451-C64D-B270-07D48A9FE6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E84052-F782-594A-9308-F9EE3136C137}" type="datetime1">
              <a:rPr lang="en-US" smtClean="0"/>
              <a:t>11/10/16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2B3EAD-C379-2348-AD7D-B5E1C3E039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5D657E3-D37F-1C4A-B7BC-3BF93B5E681F}" type="datetime1">
              <a:rPr lang="en-US" smtClean="0"/>
              <a:t>11/10/16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53020E-5E33-B446-8494-584D4EE020B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microsoft.com/office/2007/relationships/hdphoto" Target="../media/hdphoto2.wdp"/><Relationship Id="rId5" Type="http://schemas.openxmlformats.org/officeDocument/2006/relationships/image" Target="../media/image2.png"/><Relationship Id="rId6" Type="http://schemas.openxmlformats.org/officeDocument/2006/relationships/image" Target="../media/image11.jpg"/><Relationship Id="rId7" Type="http://schemas.openxmlformats.org/officeDocument/2006/relationships/image" Target="../media/image16.png"/><Relationship Id="rId8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6" Type="http://schemas.openxmlformats.org/officeDocument/2006/relationships/image" Target="../media/image27.emf"/><Relationship Id="rId7" Type="http://schemas.openxmlformats.org/officeDocument/2006/relationships/image" Target="../media/image28.emf"/><Relationship Id="rId8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3.png"/><Relationship Id="rId5" Type="http://schemas.openxmlformats.org/officeDocument/2006/relationships/image" Target="../media/image22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2.png"/><Relationship Id="rId5" Type="http://schemas.openxmlformats.org/officeDocument/2006/relationships/image" Target="../media/image35.emf"/><Relationship Id="rId6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8.emf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6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microsoft.com/office/2007/relationships/hdphoto" Target="../media/hdphoto4.wdp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image" Target="../media/image11.jp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6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microsoft.com/office/2007/relationships/hdphoto" Target="../media/hdphoto4.wdp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microsoft.com/office/2007/relationships/hdphoto" Target="../media/hdphoto4.wdp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microsoft.com/office/2007/relationships/hdphoto" Target="../media/hdphoto4.wdp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microsoft.com/office/2007/relationships/hdphoto" Target="../media/hdphoto4.wdp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microsoft.com/office/2007/relationships/hdphoto" Target="../media/hdphoto4.wdp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microsoft.com/office/2007/relationships/hdphoto" Target="../media/hdphoto4.wdp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jpg"/><Relationship Id="rId5" Type="http://schemas.openxmlformats.org/officeDocument/2006/relationships/image" Target="../media/image15.png"/><Relationship Id="rId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6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01896"/>
            <a:ext cx="9143999" cy="2421464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andara"/>
                <a:cs typeface="Candara"/>
              </a:rPr>
              <a:t>The </a:t>
            </a:r>
            <a:r>
              <a:rPr lang="en-US" sz="3600" b="1" dirty="0">
                <a:latin typeface="Candara"/>
                <a:cs typeface="Candara"/>
              </a:rPr>
              <a:t>Galactic Dependencies </a:t>
            </a:r>
            <a:r>
              <a:rPr lang="en-US" sz="3600" dirty="0">
                <a:latin typeface="Candara"/>
                <a:cs typeface="Candara"/>
              </a:rPr>
              <a:t>Treebanks:</a:t>
            </a:r>
            <a:br>
              <a:rPr lang="en-US" sz="3600" dirty="0">
                <a:latin typeface="Candara"/>
                <a:cs typeface="Candara"/>
              </a:rPr>
            </a:br>
            <a:r>
              <a:rPr lang="en-US" sz="1100" dirty="0">
                <a:latin typeface="Candara"/>
                <a:cs typeface="Candara"/>
              </a:rPr>
              <a:t> </a:t>
            </a:r>
            <a:r>
              <a:rPr lang="en-US" sz="3600" dirty="0">
                <a:latin typeface="Candara"/>
                <a:cs typeface="Candara"/>
              </a:rPr>
              <a:t/>
            </a:r>
            <a:br>
              <a:rPr lang="en-US" sz="3600" dirty="0">
                <a:latin typeface="Candara"/>
                <a:cs typeface="Candara"/>
              </a:rPr>
            </a:br>
            <a:r>
              <a:rPr lang="en-US" sz="3600" dirty="0">
                <a:latin typeface="Candara"/>
                <a:cs typeface="Candara"/>
              </a:rPr>
              <a:t>Getting More Data </a:t>
            </a:r>
            <a:br>
              <a:rPr lang="en-US" sz="3600" dirty="0">
                <a:latin typeface="Candara"/>
                <a:cs typeface="Candara"/>
              </a:rPr>
            </a:br>
            <a:r>
              <a:rPr lang="en-US" sz="3600" dirty="0">
                <a:latin typeface="Candara"/>
                <a:cs typeface="Candara"/>
              </a:rPr>
              <a:t>by Synthesizing New Languages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5919" y="4194677"/>
            <a:ext cx="6400800" cy="1752600"/>
          </a:xfrm>
        </p:spPr>
        <p:txBody>
          <a:bodyPr/>
          <a:lstStyle/>
          <a:p>
            <a:r>
              <a:rPr lang="en-US" dirty="0">
                <a:latin typeface="Candara"/>
                <a:cs typeface="Candara"/>
              </a:rPr>
              <a:t>Dingquan Wang and Jason Eisner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29663" y="5870575"/>
            <a:ext cx="414337" cy="377825"/>
          </a:xfrm>
        </p:spPr>
        <p:txBody>
          <a:bodyPr/>
          <a:lstStyle/>
          <a:p>
            <a:pPr>
              <a:defRPr/>
            </a:pPr>
            <a:fld id="{CE925FC2-0549-6E43-A78B-81E28C78D02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7" name="Picture 6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00" y="4812975"/>
            <a:ext cx="36068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9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8"/>
    </mc:Choice>
    <mc:Fallback xmlns="">
      <p:transition spd="slow" advTm="682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406" y="1156447"/>
            <a:ext cx="1158582" cy="10642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Grammar Induction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76593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Unsupervised method (like EM)</a:t>
            </a:r>
          </a:p>
          <a:p>
            <a:pPr lvl="1"/>
            <a:r>
              <a:rPr lang="en-US" dirty="0"/>
              <a:t>Locally optimal</a:t>
            </a:r>
          </a:p>
          <a:p>
            <a:pPr lvl="1"/>
            <a:r>
              <a:rPr lang="en-US" altLang="zh-CN" dirty="0"/>
              <a:t>Hard to harness</a:t>
            </a:r>
            <a:r>
              <a:rPr lang="zh-CN" altLang="en-US" dirty="0"/>
              <a:t> </a:t>
            </a:r>
            <a:r>
              <a:rPr lang="en-US" altLang="zh-CN" dirty="0"/>
              <a:t>linguistic</a:t>
            </a:r>
            <a:r>
              <a:rPr lang="zh-CN" altLang="en-US" dirty="0"/>
              <a:t> </a:t>
            </a:r>
            <a:r>
              <a:rPr lang="en-US" altLang="zh-CN" dirty="0"/>
              <a:t>knowledge</a:t>
            </a:r>
          </a:p>
          <a:p>
            <a:pPr lvl="1"/>
            <a:r>
              <a:rPr lang="en-US" altLang="zh-CN" dirty="0"/>
              <a:t>Might use the latent variables in the “wrong” way</a:t>
            </a:r>
          </a:p>
          <a:p>
            <a:pPr lvl="2"/>
            <a:r>
              <a:rPr lang="en-US" dirty="0"/>
              <a:t>Won't follow syntactic conventions used by linguists</a:t>
            </a:r>
          </a:p>
          <a:p>
            <a:pPr lvl="2"/>
            <a:r>
              <a:rPr lang="en-US" dirty="0"/>
              <a:t>Might not even model syntax, but other things like topic</a:t>
            </a:r>
          </a:p>
          <a:p>
            <a:r>
              <a:rPr lang="en-US" dirty="0">
                <a:solidFill>
                  <a:srgbClr val="FFFF00"/>
                </a:solidFill>
              </a:rPr>
              <a:t>How about a supervised method?</a:t>
            </a:r>
          </a:p>
          <a:p>
            <a:pPr lvl="1"/>
            <a:r>
              <a:rPr lang="en-US" dirty="0"/>
              <a:t>Globally optimal (if objective is convex) </a:t>
            </a:r>
          </a:p>
          <a:p>
            <a:pPr lvl="1"/>
            <a:r>
              <a:rPr lang="en-US" dirty="0"/>
              <a:t>Allows feature-rich discriminative model</a:t>
            </a:r>
          </a:p>
          <a:p>
            <a:pPr lvl="1"/>
            <a:r>
              <a:rPr lang="en-US" dirty="0"/>
              <a:t>Imitates what it sees in </a:t>
            </a:r>
            <a:r>
              <a:rPr lang="en-US" b="1" dirty="0"/>
              <a:t>supervised training data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21" name="Picture 20" descr="jhu-logo-whit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654" y="542784"/>
            <a:ext cx="1573146" cy="21024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3016" y1="53968" x2="43016" y2="53968"/>
                        <a14:foregroundMark x1="49841" y1="55238" x2="49841" y2="55238"/>
                        <a14:foregroundMark x1="57460" y1="54286" x2="57460" y2="5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494" y="1062318"/>
            <a:ext cx="1367624" cy="141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9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wrong?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Each supervised training example is a (language, structure) pair.</a:t>
            </a:r>
          </a:p>
          <a:p>
            <a:endParaRPr lang="en-US" dirty="0"/>
          </a:p>
          <a:p>
            <a:r>
              <a:rPr lang="en-US" dirty="0"/>
              <a:t>There are only about 7,000 languages on Earth.</a:t>
            </a:r>
          </a:p>
          <a:p>
            <a:endParaRPr lang="en-US" dirty="0"/>
          </a:p>
          <a:p>
            <a:r>
              <a:rPr lang="en-US" dirty="0" smtClean="0"/>
              <a:t>Only about </a:t>
            </a:r>
            <a:r>
              <a:rPr lang="en-US" dirty="0"/>
              <a:t>60 languages on Earth are labeled </a:t>
            </a:r>
            <a:br>
              <a:rPr lang="en-US" dirty="0"/>
            </a:br>
            <a:r>
              <a:rPr lang="en-US" dirty="0"/>
              <a:t>(have treebanks).</a:t>
            </a:r>
          </a:p>
          <a:p>
            <a:endParaRPr lang="en-US" dirty="0"/>
          </a:p>
          <a:p>
            <a:r>
              <a:rPr lang="en-US" b="1" dirty="0"/>
              <a:t>Why Earth?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Picture 4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Luckily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are not alone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884" y="2216874"/>
            <a:ext cx="6360602" cy="3780358"/>
          </a:xfrm>
          <a:prstGeom prst="rect">
            <a:avLst/>
          </a:prstGeom>
        </p:spPr>
      </p:pic>
      <p:pic>
        <p:nvPicPr>
          <p:cNvPr id="6" name="Picture 5" descr="jhu-logo-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0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Luckily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alone, we are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Picture 5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884" y="2216874"/>
            <a:ext cx="6360602" cy="37803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396" y="2220738"/>
            <a:ext cx="6343722" cy="377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4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The Galactic Dependencies </a:t>
            </a:r>
            <a:r>
              <a:rPr lang="en-US" dirty="0" err="1"/>
              <a:t>Treebanks</a:t>
            </a:r>
            <a:r>
              <a:rPr lang="en-US" dirty="0"/>
              <a:t> v1.0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50,000+ synthetic languages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 Universal Dependencies (UD) format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Picture 4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0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Back to Reality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languages should be diverse enough.</a:t>
            </a:r>
          </a:p>
          <a:p>
            <a:r>
              <a:rPr lang="en-US" dirty="0"/>
              <a:t>The languages should be in the galaxy (in-domain)!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0" y="3363983"/>
            <a:ext cx="9144000" cy="2202126"/>
            <a:chOff x="0" y="3363983"/>
            <a:chExt cx="9144000" cy="2202126"/>
          </a:xfrm>
        </p:grpSpPr>
        <p:sp>
          <p:nvSpPr>
            <p:cNvPr id="5" name="Rectangle 4"/>
            <p:cNvSpPr/>
            <p:nvPr/>
          </p:nvSpPr>
          <p:spPr>
            <a:xfrm>
              <a:off x="0" y="3363983"/>
              <a:ext cx="9144000" cy="22021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46363" y="3842003"/>
              <a:ext cx="6204093" cy="1363126"/>
              <a:chOff x="646363" y="3842003"/>
              <a:chExt cx="6204093" cy="1363126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6363" y="3842003"/>
                <a:ext cx="1816710" cy="1363126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53519" y="3955458"/>
                <a:ext cx="1134228" cy="1132428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98172" y="3955457"/>
                <a:ext cx="1135574" cy="1132429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033746" y="3842003"/>
                <a:ext cx="1816710" cy="1363126"/>
              </a:xfrm>
              <a:prstGeom prst="rect">
                <a:avLst/>
              </a:prstGeom>
            </p:spPr>
          </p:pic>
        </p:grpSp>
      </p:grpSp>
      <p:sp>
        <p:nvSpPr>
          <p:cNvPr id="22" name="Multiply 21"/>
          <p:cNvSpPr/>
          <p:nvPr/>
        </p:nvSpPr>
        <p:spPr>
          <a:xfrm>
            <a:off x="5215551" y="3851168"/>
            <a:ext cx="1432233" cy="1380981"/>
          </a:xfrm>
          <a:prstGeom prst="mathMultiply">
            <a:avLst>
              <a:gd name="adj1" fmla="val 833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800184" y="3851168"/>
            <a:ext cx="1432233" cy="1380981"/>
            <a:chOff x="6800184" y="4296998"/>
            <a:chExt cx="1432233" cy="1380981"/>
          </a:xfrm>
        </p:grpSpPr>
        <p:pic>
          <p:nvPicPr>
            <p:cNvPr id="13" name="Picture 12" descr="10498416-earth-square-globe-Stock-Photo-world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0456" y="4401287"/>
              <a:ext cx="1259371" cy="1249672"/>
            </a:xfrm>
            <a:prstGeom prst="rect">
              <a:avLst/>
            </a:prstGeom>
          </p:spPr>
        </p:pic>
        <p:sp>
          <p:nvSpPr>
            <p:cNvPr id="23" name="Multiply 22"/>
            <p:cNvSpPr/>
            <p:nvPr/>
          </p:nvSpPr>
          <p:spPr>
            <a:xfrm>
              <a:off x="6800184" y="4296998"/>
              <a:ext cx="1432233" cy="1380981"/>
            </a:xfrm>
            <a:prstGeom prst="mathMultiply">
              <a:avLst>
                <a:gd name="adj1" fmla="val 8339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pic>
        <p:nvPicPr>
          <p:cNvPr id="18" name="Picture 17" descr="jhu-logo-whit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13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Synthetic data elsewhere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6" name="Picture 5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586690"/>
            <a:ext cx="8229600" cy="452596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Computer Vision</a:t>
            </a:r>
          </a:p>
          <a:p>
            <a:pPr lvl="1"/>
            <a:r>
              <a:rPr lang="en-US" dirty="0"/>
              <a:t>Generating more data by rotating, enlarging….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291257" y="2799873"/>
            <a:ext cx="5889273" cy="3478489"/>
            <a:chOff x="2291257" y="2799873"/>
            <a:chExt cx="5889273" cy="34784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0705" y="3954773"/>
              <a:ext cx="488716" cy="48871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07504" y="3827294"/>
              <a:ext cx="783628" cy="78362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8956698">
              <a:off x="4997881" y="2900431"/>
              <a:ext cx="488716" cy="48871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38163" y="5050616"/>
              <a:ext cx="660400" cy="584200"/>
            </a:xfrm>
            <a:prstGeom prst="rect">
              <a:avLst/>
            </a:prstGeom>
          </p:spPr>
        </p:pic>
        <p:sp>
          <p:nvSpPr>
            <p:cNvPr id="11" name="Right Arrow 27"/>
            <p:cNvSpPr/>
            <p:nvPr/>
          </p:nvSpPr>
          <p:spPr>
            <a:xfrm rot="19744631">
              <a:off x="3883903" y="3535453"/>
              <a:ext cx="896283" cy="189322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27"/>
            <p:cNvSpPr/>
            <p:nvPr/>
          </p:nvSpPr>
          <p:spPr>
            <a:xfrm>
              <a:off x="3920691" y="4087252"/>
              <a:ext cx="896283" cy="189322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ight Arrow 27"/>
            <p:cNvSpPr/>
            <p:nvPr/>
          </p:nvSpPr>
          <p:spPr>
            <a:xfrm rot="2238717">
              <a:off x="3862888" y="4775680"/>
              <a:ext cx="896283" cy="189322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91257" y="3845653"/>
              <a:ext cx="15552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(      , 6)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92862" y="2799873"/>
              <a:ext cx="15552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(      , 6)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761179" y="3835145"/>
              <a:ext cx="17636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(        , 6)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776948" y="4965005"/>
              <a:ext cx="16594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(       , 6)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532994" y="5570476"/>
              <a:ext cx="97462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real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46019" y="5544203"/>
              <a:ext cx="38345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synthetic variants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57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Synthetic data elsewhere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" name="Picture 5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Computer Vision</a:t>
            </a:r>
          </a:p>
          <a:p>
            <a:pPr lvl="1"/>
            <a:r>
              <a:rPr lang="en-US" dirty="0"/>
              <a:t>Generating more data by rotating, enlarging….</a:t>
            </a:r>
          </a:p>
          <a:p>
            <a:r>
              <a:rPr lang="en-US" dirty="0">
                <a:solidFill>
                  <a:srgbClr val="FFFF00"/>
                </a:solidFill>
              </a:rPr>
              <a:t>Speech</a:t>
            </a:r>
          </a:p>
          <a:p>
            <a:pPr lvl="1"/>
            <a:r>
              <a:rPr lang="en-US" dirty="0"/>
              <a:t>Vocal Tract Length Perturbation (</a:t>
            </a:r>
            <a:r>
              <a:rPr lang="en-US" dirty="0" err="1"/>
              <a:t>Jaitly</a:t>
            </a:r>
            <a:r>
              <a:rPr lang="en-US" dirty="0"/>
              <a:t> and Hinton, 2013)</a:t>
            </a:r>
          </a:p>
          <a:p>
            <a:r>
              <a:rPr lang="en-US" dirty="0">
                <a:solidFill>
                  <a:srgbClr val="FFFF00"/>
                </a:solidFill>
              </a:rPr>
              <a:t>NLP</a:t>
            </a:r>
          </a:p>
          <a:p>
            <a:pPr lvl="1"/>
            <a:r>
              <a:rPr lang="en-US" dirty="0" err="1"/>
              <a:t>bAbI</a:t>
            </a:r>
            <a:r>
              <a:rPr lang="en-US" dirty="0"/>
              <a:t> </a:t>
            </a:r>
            <a:r>
              <a:rPr lang="fr-FR" dirty="0"/>
              <a:t>(Weston et al., 2016)</a:t>
            </a:r>
          </a:p>
          <a:p>
            <a:pPr lvl="1"/>
            <a:r>
              <a:rPr lang="fr-FR" dirty="0"/>
              <a:t>The 30M </a:t>
            </a:r>
            <a:r>
              <a:rPr lang="fr-FR" dirty="0" err="1"/>
              <a:t>Factoid</a:t>
            </a:r>
            <a:r>
              <a:rPr lang="fr-FR" dirty="0"/>
              <a:t> Question-</a:t>
            </a:r>
            <a:r>
              <a:rPr lang="fr-FR" dirty="0" err="1"/>
              <a:t>Answer</a:t>
            </a:r>
            <a:r>
              <a:rPr lang="fr-FR" dirty="0"/>
              <a:t> Corpus (</a:t>
            </a:r>
            <a:r>
              <a:rPr lang="fr-FR" dirty="0" err="1"/>
              <a:t>Serban</a:t>
            </a:r>
            <a:r>
              <a:rPr lang="fr-FR" dirty="0"/>
              <a:t> et al., 2016)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24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One Way to Synthesize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Suppose we have a real dataset: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We can </a:t>
            </a:r>
            <a:r>
              <a:rPr lang="en-US" i="1" dirty="0"/>
              <a:t>diversify</a:t>
            </a:r>
            <a:r>
              <a:rPr lang="en-US" dirty="0"/>
              <a:t>      by </a:t>
            </a:r>
            <a:r>
              <a:rPr lang="en-US" b="1" dirty="0"/>
              <a:t>“mix-and-match”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Now do the same for languages!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8" name="Picture 7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06" y="2445305"/>
            <a:ext cx="2768600" cy="3937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374" y="3272093"/>
            <a:ext cx="254000" cy="3175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68706" y="4083770"/>
            <a:ext cx="4762500" cy="965200"/>
            <a:chOff x="1068706" y="4286420"/>
            <a:chExt cx="4762500" cy="965200"/>
          </a:xfrm>
        </p:grpSpPr>
        <p:pic>
          <p:nvPicPr>
            <p:cNvPr id="6" name="Picture 5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706" y="4286420"/>
              <a:ext cx="4762500" cy="965200"/>
            </a:xfrm>
            <a:prstGeom prst="rect">
              <a:avLst/>
            </a:prstGeom>
          </p:spPr>
        </p:pic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8658" y="4855070"/>
              <a:ext cx="698500" cy="368300"/>
            </a:xfrm>
            <a:prstGeom prst="rect">
              <a:avLst/>
            </a:prstGeom>
          </p:spPr>
        </p:pic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6716" y="4855070"/>
              <a:ext cx="736600" cy="368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104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589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Substrate &amp; Superstrates</a:t>
            </a:r>
            <a:br>
              <a:rPr lang="en-US" dirty="0"/>
            </a:br>
            <a:r>
              <a:rPr lang="en-US" sz="2700" dirty="0"/>
              <a:t>(terms come from linguistics of creole languages)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5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pic>
        <p:nvPicPr>
          <p:cNvPr id="4" name="Content Placeholder 3" descr="8TG66xgEc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1016" b="-91016"/>
          <a:stretch>
            <a:fillRect/>
          </a:stretch>
        </p:blipFill>
        <p:spPr>
          <a:xfrm>
            <a:off x="457200" y="3761796"/>
            <a:ext cx="8229600" cy="4525963"/>
          </a:xfrm>
        </p:spPr>
      </p:pic>
      <p:sp>
        <p:nvSpPr>
          <p:cNvPr id="7" name="TextBox 6"/>
          <p:cNvSpPr txBox="1"/>
          <p:nvPr/>
        </p:nvSpPr>
        <p:spPr>
          <a:xfrm>
            <a:off x="2986077" y="4742001"/>
            <a:ext cx="3161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English </a:t>
            </a:r>
            <a:r>
              <a:rPr lang="en-US" sz="2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— </a:t>
            </a:r>
            <a:r>
              <a: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Substrate 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21280" y="2459923"/>
            <a:ext cx="3645302" cy="2072490"/>
            <a:chOff x="621280" y="2459923"/>
            <a:chExt cx="3645302" cy="207249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8005" y="2983143"/>
              <a:ext cx="1026884" cy="103118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21280" y="2459923"/>
              <a:ext cx="31999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Hindi —</a:t>
              </a:r>
              <a:r>
                <a:rPr lang="en-US" sz="2800" dirty="0"/>
                <a:t> </a:t>
              </a:r>
              <a:r>
                <a:rPr lang="en-US" sz="2800" dirty="0">
                  <a:solidFill>
                    <a:srgbClr val="FF0000"/>
                  </a:solidFill>
                </a:rPr>
                <a:t>Superstrate </a:t>
              </a:r>
            </a:p>
          </p:txBody>
        </p:sp>
        <p:sp>
          <p:nvSpPr>
            <p:cNvPr id="10" name="Right Arrow 9"/>
            <p:cNvSpPr/>
            <p:nvPr/>
          </p:nvSpPr>
          <p:spPr>
            <a:xfrm rot="1993535">
              <a:off x="1832338" y="4047781"/>
              <a:ext cx="1512544" cy="484632"/>
            </a:xfrm>
            <a:prstGeom prst="rightArrow">
              <a:avLst>
                <a:gd name="adj1" fmla="val 37617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39026" y="3608045"/>
              <a:ext cx="17275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verb order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509911" y="2063213"/>
            <a:ext cx="3765774" cy="2628919"/>
            <a:chOff x="5509911" y="2063213"/>
            <a:chExt cx="3765774" cy="262891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66954" y="2586764"/>
              <a:ext cx="1412935" cy="145164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509911" y="2063213"/>
              <a:ext cx="37657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</a:rPr>
                <a:t>Japanese — Superstrate 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 rot="8528952">
              <a:off x="5737653" y="4025066"/>
              <a:ext cx="1631093" cy="484632"/>
            </a:xfrm>
            <a:prstGeom prst="rightArrow">
              <a:avLst>
                <a:gd name="adj1" fmla="val 37617"/>
                <a:gd name="adj2" fmla="val 5000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831581" y="4168912"/>
              <a:ext cx="18281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</a:rPr>
                <a:t>noun order</a:t>
              </a:r>
            </a:p>
          </p:txBody>
        </p:sp>
      </p:grpSp>
      <p:sp>
        <p:nvSpPr>
          <p:cNvPr id="2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60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562" y="274638"/>
            <a:ext cx="838487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We created …</a:t>
            </a:r>
            <a:br>
              <a:rPr lang="en-US" dirty="0"/>
            </a:br>
            <a:r>
              <a:rPr lang="en-US" dirty="0"/>
              <a:t>The Galactic Dependencies Treebanks!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86309"/>
            <a:ext cx="8462513" cy="446534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More than 50,000 synthetic languages!</a:t>
            </a:r>
          </a:p>
          <a:p>
            <a:pPr lvl="1"/>
            <a:r>
              <a:rPr lang="en-US" dirty="0"/>
              <a:t>Resemble real languages, but not found on Earth</a:t>
            </a:r>
          </a:p>
          <a:p>
            <a:r>
              <a:rPr lang="en-US" dirty="0">
                <a:solidFill>
                  <a:srgbClr val="FFFF00"/>
                </a:solidFill>
              </a:rPr>
              <a:t>Each has a corpus of dependency parses</a:t>
            </a:r>
          </a:p>
          <a:p>
            <a:pPr lvl="1"/>
            <a:r>
              <a:rPr lang="en-US" dirty="0"/>
              <a:t>In the Universal Dependencies format</a:t>
            </a:r>
          </a:p>
          <a:p>
            <a:pPr lvl="1"/>
            <a:r>
              <a:rPr lang="en-US" dirty="0"/>
              <a:t>Vertices are words labeled with POS tags</a:t>
            </a:r>
          </a:p>
          <a:p>
            <a:pPr lvl="1"/>
            <a:r>
              <a:rPr lang="en-US" dirty="0"/>
              <a:t>Edges are labeled syntactic relationships</a:t>
            </a:r>
          </a:p>
          <a:p>
            <a:r>
              <a:rPr lang="en-US" dirty="0">
                <a:solidFill>
                  <a:srgbClr val="FFFF00"/>
                </a:solidFill>
              </a:rPr>
              <a:t>Provide train/dev/test splits, alignments, tools</a:t>
            </a:r>
          </a:p>
          <a:p>
            <a:endParaRPr lang="en-US" sz="1600" dirty="0"/>
          </a:p>
          <a:p>
            <a:pPr marL="0" indent="0" algn="ctr">
              <a:buNone/>
            </a:pPr>
            <a:r>
              <a:rPr lang="en-US" sz="4000" b="1" dirty="0"/>
              <a:t>Why???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21" name="Picture 20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 must feel the Force around you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573" y="1600200"/>
            <a:ext cx="7595735" cy="4514447"/>
          </a:xfrm>
          <a:prstGeom prst="rect">
            <a:avLst/>
          </a:prstGeom>
        </p:spPr>
      </p:pic>
      <p:pic>
        <p:nvPicPr>
          <p:cNvPr id="6" name="Picture 5" descr="jhu-logo-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2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English parse: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47" name="Picture 46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466880" y="2421500"/>
            <a:ext cx="7029585" cy="5055582"/>
            <a:chOff x="-151326" y="419746"/>
            <a:chExt cx="7029585" cy="5055582"/>
          </a:xfrm>
        </p:grpSpPr>
        <p:sp>
          <p:nvSpPr>
            <p:cNvPr id="86" name="Circular Arrow 85"/>
            <p:cNvSpPr/>
            <p:nvPr/>
          </p:nvSpPr>
          <p:spPr>
            <a:xfrm flipH="1">
              <a:off x="215689" y="560037"/>
              <a:ext cx="3055825" cy="4884481"/>
            </a:xfrm>
            <a:prstGeom prst="circularArrow">
              <a:avLst>
                <a:gd name="adj1" fmla="val 805"/>
                <a:gd name="adj2" fmla="val 714480"/>
                <a:gd name="adj3" fmla="val 20507759"/>
                <a:gd name="adj4" fmla="val 11180129"/>
                <a:gd name="adj5" fmla="val 4067"/>
              </a:avLst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400089" y="419746"/>
              <a:ext cx="707764" cy="369332"/>
            </a:xfrm>
            <a:prstGeom prst="rect">
              <a:avLst/>
            </a:prstGeom>
            <a:solidFill>
              <a:schemeClr val="tx2">
                <a:lumMod val="10000"/>
              </a:schemeClr>
            </a:solidFill>
            <a:ln>
              <a:solidFill>
                <a:schemeClr val="tx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FFFF"/>
                  </a:solidFill>
                </a:rPr>
                <a:t>nsubj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88" name="Circular Arrow 87"/>
            <p:cNvSpPr/>
            <p:nvPr/>
          </p:nvSpPr>
          <p:spPr>
            <a:xfrm>
              <a:off x="3109375" y="590847"/>
              <a:ext cx="3558682" cy="4884481"/>
            </a:xfrm>
            <a:prstGeom prst="circularArrow">
              <a:avLst>
                <a:gd name="adj1" fmla="val 805"/>
                <a:gd name="adj2" fmla="val 714480"/>
                <a:gd name="adj3" fmla="val 20507759"/>
                <a:gd name="adj4" fmla="val 11180129"/>
                <a:gd name="adj5" fmla="val 3018"/>
              </a:avLst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 flipH="1">
              <a:off x="4511733" y="437046"/>
              <a:ext cx="824232" cy="369332"/>
            </a:xfrm>
            <a:prstGeom prst="rect">
              <a:avLst/>
            </a:prstGeom>
            <a:solidFill>
              <a:srgbClr val="1E1C11"/>
            </a:solidFill>
            <a:ln>
              <a:solidFill>
                <a:srgbClr val="1E1C1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FFFF"/>
                  </a:solidFill>
                </a:rPr>
                <a:t>nmod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040434" y="3397583"/>
              <a:ext cx="8409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ndara"/>
                  <a:cs typeface="Candara"/>
                </a:rPr>
                <a:t>must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072193" y="2874363"/>
              <a:ext cx="6307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AUX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-124302" y="3388407"/>
              <a:ext cx="6819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ndara"/>
                  <a:cs typeface="Candara"/>
                </a:rPr>
                <a:t>You 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-151326" y="2860853"/>
              <a:ext cx="7918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PRON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2843745" y="3401747"/>
              <a:ext cx="6753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ndara"/>
                  <a:cs typeface="Candara"/>
                </a:rPr>
                <a:t>feel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2806156" y="2870988"/>
              <a:ext cx="7341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VERB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954851" y="3396679"/>
              <a:ext cx="1117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ndara"/>
                  <a:cs typeface="Candara"/>
                </a:rPr>
                <a:t>around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197814" y="2875322"/>
              <a:ext cx="6233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ADP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123716" y="3368626"/>
              <a:ext cx="6645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ndara"/>
                  <a:cs typeface="Candara"/>
                </a:rPr>
                <a:t>you 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086456" y="2843968"/>
              <a:ext cx="7918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PRON</a:t>
              </a:r>
            </a:p>
          </p:txBody>
        </p:sp>
        <p:sp>
          <p:nvSpPr>
            <p:cNvPr id="102" name="Circular Arrow 101"/>
            <p:cNvSpPr/>
            <p:nvPr/>
          </p:nvSpPr>
          <p:spPr>
            <a:xfrm flipH="1">
              <a:off x="2258156" y="2170240"/>
              <a:ext cx="797174" cy="1381225"/>
            </a:xfrm>
            <a:prstGeom prst="circularArrow">
              <a:avLst>
                <a:gd name="adj1" fmla="val 4016"/>
                <a:gd name="adj2" fmla="val 714480"/>
                <a:gd name="adj3" fmla="val 20716026"/>
                <a:gd name="adj4" fmla="val 11180129"/>
                <a:gd name="adj5" fmla="val 15057"/>
              </a:avLst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379775" y="2170240"/>
              <a:ext cx="528626" cy="369332"/>
            </a:xfrm>
            <a:prstGeom prst="rect">
              <a:avLst/>
            </a:prstGeom>
            <a:solidFill>
              <a:srgbClr val="1E1C11"/>
            </a:solidFill>
            <a:ln>
              <a:solidFill>
                <a:srgbClr val="1E1C1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aux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3459104" y="3389602"/>
              <a:ext cx="619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ndara"/>
                  <a:cs typeface="Candara"/>
                </a:rPr>
                <a:t>the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3500306" y="2865977"/>
              <a:ext cx="5950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DET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4028400" y="3399801"/>
              <a:ext cx="9132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ndara"/>
                  <a:cs typeface="Candara"/>
                </a:rPr>
                <a:t>Force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4028400" y="2872662"/>
              <a:ext cx="9243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PROPN</a:t>
              </a:r>
            </a:p>
          </p:txBody>
        </p:sp>
        <p:sp>
          <p:nvSpPr>
            <p:cNvPr id="114" name="Circular Arrow 113"/>
            <p:cNvSpPr/>
            <p:nvPr/>
          </p:nvSpPr>
          <p:spPr>
            <a:xfrm flipH="1">
              <a:off x="3671456" y="2144415"/>
              <a:ext cx="1053908" cy="1381225"/>
            </a:xfrm>
            <a:prstGeom prst="circularArrow">
              <a:avLst>
                <a:gd name="adj1" fmla="val 4105"/>
                <a:gd name="adj2" fmla="val 604974"/>
                <a:gd name="adj3" fmla="val 20560230"/>
                <a:gd name="adj4" fmla="val 11180129"/>
                <a:gd name="adj5" fmla="val 10185"/>
              </a:avLst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3833024" y="2039622"/>
              <a:ext cx="788060" cy="400110"/>
            </a:xfrm>
            <a:prstGeom prst="rect">
              <a:avLst/>
            </a:prstGeom>
            <a:solidFill>
              <a:srgbClr val="1E1C11"/>
            </a:solidFill>
            <a:ln>
              <a:solidFill>
                <a:srgbClr val="1E1C1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/>
                <a:t>det</a:t>
              </a:r>
              <a:endParaRPr lang="en-US" sz="2000" dirty="0"/>
            </a:p>
          </p:txBody>
        </p:sp>
        <p:sp>
          <p:nvSpPr>
            <p:cNvPr id="118" name="Circular Arrow 117"/>
            <p:cNvSpPr/>
            <p:nvPr/>
          </p:nvSpPr>
          <p:spPr>
            <a:xfrm>
              <a:off x="3288798" y="1726352"/>
              <a:ext cx="1490613" cy="2303409"/>
            </a:xfrm>
            <a:prstGeom prst="circularArrow">
              <a:avLst>
                <a:gd name="adj1" fmla="val 1615"/>
                <a:gd name="adj2" fmla="val 714480"/>
                <a:gd name="adj3" fmla="val 20546635"/>
                <a:gd name="adj4" fmla="val 10974073"/>
                <a:gd name="adj5" fmla="val 2970"/>
              </a:avLst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 flipH="1">
              <a:off x="3640170" y="1639712"/>
              <a:ext cx="776047" cy="369332"/>
            </a:xfrm>
            <a:prstGeom prst="rect">
              <a:avLst/>
            </a:prstGeom>
            <a:solidFill>
              <a:srgbClr val="1E1C11"/>
            </a:solidFill>
            <a:ln>
              <a:solidFill>
                <a:srgbClr val="1E1C1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dobj</a:t>
              </a:r>
              <a:endParaRPr lang="en-US" dirty="0"/>
            </a:p>
          </p:txBody>
        </p:sp>
        <p:sp>
          <p:nvSpPr>
            <p:cNvPr id="120" name="Circular Arrow 119"/>
            <p:cNvSpPr/>
            <p:nvPr/>
          </p:nvSpPr>
          <p:spPr>
            <a:xfrm flipH="1">
              <a:off x="5326543" y="1877886"/>
              <a:ext cx="1155816" cy="1952405"/>
            </a:xfrm>
            <a:prstGeom prst="circularArrow">
              <a:avLst>
                <a:gd name="adj1" fmla="val 3568"/>
                <a:gd name="adj2" fmla="val 714480"/>
                <a:gd name="adj3" fmla="val 20928676"/>
                <a:gd name="adj4" fmla="val 11180129"/>
                <a:gd name="adj5" fmla="val 11029"/>
              </a:avLst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5550584" y="1890320"/>
              <a:ext cx="680157" cy="369332"/>
            </a:xfrm>
            <a:prstGeom prst="rect">
              <a:avLst/>
            </a:prstGeom>
            <a:solidFill>
              <a:srgbClr val="1E1C11"/>
            </a:solidFill>
            <a:ln>
              <a:solidFill>
                <a:srgbClr val="1E1C1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case</a:t>
              </a:r>
            </a:p>
          </p:txBody>
        </p:sp>
      </p:grpSp>
      <p:pic>
        <p:nvPicPr>
          <p:cNvPr id="43" name="Content Placeholder 3" descr="8TG66xgE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1016" b="-91016"/>
          <a:stretch>
            <a:fillRect/>
          </a:stretch>
        </p:blipFill>
        <p:spPr>
          <a:xfrm>
            <a:off x="6033745" y="1673486"/>
            <a:ext cx="3036295" cy="1430270"/>
          </a:xfrm>
          <a:prstGeom prst="rect">
            <a:avLst/>
          </a:prstGeom>
        </p:spPr>
      </p:pic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Example:</a:t>
            </a:r>
            <a:br>
              <a:rPr lang="en-US" dirty="0"/>
            </a:br>
            <a:r>
              <a:rPr lang="en-US" sz="3100" dirty="0"/>
              <a:t>You must feel the Force around you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834294" y="6141110"/>
            <a:ext cx="1854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Language: </a:t>
            </a:r>
            <a:r>
              <a:rPr lang="en-US" dirty="0">
                <a:solidFill>
                  <a:srgbClr val="558ED5"/>
                </a:solidFill>
              </a:rPr>
              <a:t>English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85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Permute the children of verbs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SVO (English)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rgbClr val="FF0000"/>
                </a:solidFill>
              </a:rPr>
              <a:t> SOV (Hindi)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47" name="Picture 46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466880" y="2421500"/>
            <a:ext cx="7029585" cy="5055582"/>
            <a:chOff x="-151326" y="419746"/>
            <a:chExt cx="7029585" cy="5055582"/>
          </a:xfrm>
        </p:grpSpPr>
        <p:sp>
          <p:nvSpPr>
            <p:cNvPr id="86" name="Circular Arrow 85"/>
            <p:cNvSpPr/>
            <p:nvPr/>
          </p:nvSpPr>
          <p:spPr>
            <a:xfrm flipH="1">
              <a:off x="215689" y="560037"/>
              <a:ext cx="3055825" cy="4884481"/>
            </a:xfrm>
            <a:prstGeom prst="circularArrow">
              <a:avLst>
                <a:gd name="adj1" fmla="val 805"/>
                <a:gd name="adj2" fmla="val 714480"/>
                <a:gd name="adj3" fmla="val 20507759"/>
                <a:gd name="adj4" fmla="val 11180129"/>
                <a:gd name="adj5" fmla="val 4067"/>
              </a:avLst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400089" y="419746"/>
              <a:ext cx="707764" cy="369332"/>
            </a:xfrm>
            <a:prstGeom prst="rect">
              <a:avLst/>
            </a:prstGeom>
            <a:solidFill>
              <a:schemeClr val="tx2">
                <a:lumMod val="10000"/>
              </a:schemeClr>
            </a:solidFill>
            <a:ln>
              <a:solidFill>
                <a:schemeClr val="tx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FFFF"/>
                  </a:solidFill>
                </a:rPr>
                <a:t>nsubj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88" name="Circular Arrow 87"/>
            <p:cNvSpPr/>
            <p:nvPr/>
          </p:nvSpPr>
          <p:spPr>
            <a:xfrm>
              <a:off x="3109375" y="590847"/>
              <a:ext cx="3558682" cy="4884481"/>
            </a:xfrm>
            <a:prstGeom prst="circularArrow">
              <a:avLst>
                <a:gd name="adj1" fmla="val 805"/>
                <a:gd name="adj2" fmla="val 714480"/>
                <a:gd name="adj3" fmla="val 20507759"/>
                <a:gd name="adj4" fmla="val 11180129"/>
                <a:gd name="adj5" fmla="val 3018"/>
              </a:avLst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 flipH="1">
              <a:off x="4511733" y="437046"/>
              <a:ext cx="824232" cy="369332"/>
            </a:xfrm>
            <a:prstGeom prst="rect">
              <a:avLst/>
            </a:prstGeom>
            <a:solidFill>
              <a:srgbClr val="1E1C11"/>
            </a:solidFill>
            <a:ln>
              <a:solidFill>
                <a:srgbClr val="1E1C1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FFFF"/>
                  </a:solidFill>
                </a:rPr>
                <a:t>nmod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040434" y="3397583"/>
              <a:ext cx="8409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ndara"/>
                  <a:cs typeface="Candara"/>
                </a:rPr>
                <a:t>must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072193" y="2874363"/>
              <a:ext cx="6307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AUX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-124302" y="3388407"/>
              <a:ext cx="6819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ndara"/>
                  <a:cs typeface="Candara"/>
                </a:rPr>
                <a:t>You 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-151326" y="2860853"/>
              <a:ext cx="7918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PRON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2843745" y="3401747"/>
              <a:ext cx="6753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ndara"/>
                  <a:cs typeface="Candara"/>
                </a:rPr>
                <a:t>feel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2806156" y="2870988"/>
              <a:ext cx="7341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VERB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954851" y="3396679"/>
              <a:ext cx="1117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ndara"/>
                  <a:cs typeface="Candara"/>
                </a:rPr>
                <a:t>around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197814" y="2875322"/>
              <a:ext cx="6233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ADP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123716" y="3368626"/>
              <a:ext cx="6645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ndara"/>
                  <a:cs typeface="Candara"/>
                </a:rPr>
                <a:t>you 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086456" y="2843968"/>
              <a:ext cx="7918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PRON</a:t>
              </a:r>
            </a:p>
          </p:txBody>
        </p:sp>
        <p:sp>
          <p:nvSpPr>
            <p:cNvPr id="102" name="Circular Arrow 101"/>
            <p:cNvSpPr/>
            <p:nvPr/>
          </p:nvSpPr>
          <p:spPr>
            <a:xfrm flipH="1">
              <a:off x="2258156" y="2170240"/>
              <a:ext cx="797174" cy="1381225"/>
            </a:xfrm>
            <a:prstGeom prst="circularArrow">
              <a:avLst>
                <a:gd name="adj1" fmla="val 4016"/>
                <a:gd name="adj2" fmla="val 714480"/>
                <a:gd name="adj3" fmla="val 20716026"/>
                <a:gd name="adj4" fmla="val 11180129"/>
                <a:gd name="adj5" fmla="val 15057"/>
              </a:avLst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379775" y="2170240"/>
              <a:ext cx="528626" cy="369332"/>
            </a:xfrm>
            <a:prstGeom prst="rect">
              <a:avLst/>
            </a:prstGeom>
            <a:solidFill>
              <a:srgbClr val="1E1C11"/>
            </a:solidFill>
            <a:ln>
              <a:solidFill>
                <a:srgbClr val="1E1C1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aux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3459104" y="3389602"/>
              <a:ext cx="619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ndara"/>
                  <a:cs typeface="Candara"/>
                </a:rPr>
                <a:t>the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3500306" y="2865977"/>
              <a:ext cx="5950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DET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4028400" y="3399801"/>
              <a:ext cx="9132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ndara"/>
                  <a:cs typeface="Candara"/>
                </a:rPr>
                <a:t>Force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4028400" y="2872662"/>
              <a:ext cx="9243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PROPN</a:t>
              </a:r>
            </a:p>
          </p:txBody>
        </p:sp>
        <p:sp>
          <p:nvSpPr>
            <p:cNvPr id="114" name="Circular Arrow 113"/>
            <p:cNvSpPr/>
            <p:nvPr/>
          </p:nvSpPr>
          <p:spPr>
            <a:xfrm flipH="1">
              <a:off x="3671456" y="2144415"/>
              <a:ext cx="1053908" cy="1381225"/>
            </a:xfrm>
            <a:prstGeom prst="circularArrow">
              <a:avLst>
                <a:gd name="adj1" fmla="val 4105"/>
                <a:gd name="adj2" fmla="val 604974"/>
                <a:gd name="adj3" fmla="val 20560230"/>
                <a:gd name="adj4" fmla="val 11180129"/>
                <a:gd name="adj5" fmla="val 10185"/>
              </a:avLst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3833024" y="2039622"/>
              <a:ext cx="788060" cy="400110"/>
            </a:xfrm>
            <a:prstGeom prst="rect">
              <a:avLst/>
            </a:prstGeom>
            <a:solidFill>
              <a:srgbClr val="1E1C11"/>
            </a:solidFill>
            <a:ln>
              <a:solidFill>
                <a:srgbClr val="1E1C1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/>
                <a:t>det</a:t>
              </a:r>
              <a:endParaRPr lang="en-US" sz="2000" dirty="0"/>
            </a:p>
          </p:txBody>
        </p:sp>
        <p:sp>
          <p:nvSpPr>
            <p:cNvPr id="118" name="Circular Arrow 117"/>
            <p:cNvSpPr/>
            <p:nvPr/>
          </p:nvSpPr>
          <p:spPr>
            <a:xfrm>
              <a:off x="3288798" y="1726352"/>
              <a:ext cx="1490613" cy="2303409"/>
            </a:xfrm>
            <a:prstGeom prst="circularArrow">
              <a:avLst>
                <a:gd name="adj1" fmla="val 1615"/>
                <a:gd name="adj2" fmla="val 714480"/>
                <a:gd name="adj3" fmla="val 20546635"/>
                <a:gd name="adj4" fmla="val 10974073"/>
                <a:gd name="adj5" fmla="val 2970"/>
              </a:avLst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 flipH="1">
              <a:off x="3640170" y="1639712"/>
              <a:ext cx="776047" cy="369332"/>
            </a:xfrm>
            <a:prstGeom prst="rect">
              <a:avLst/>
            </a:prstGeom>
            <a:solidFill>
              <a:srgbClr val="1E1C11"/>
            </a:solidFill>
            <a:ln>
              <a:solidFill>
                <a:srgbClr val="1E1C1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dobj</a:t>
              </a:r>
              <a:endParaRPr lang="en-US" dirty="0"/>
            </a:p>
          </p:txBody>
        </p:sp>
        <p:sp>
          <p:nvSpPr>
            <p:cNvPr id="120" name="Circular Arrow 119"/>
            <p:cNvSpPr/>
            <p:nvPr/>
          </p:nvSpPr>
          <p:spPr>
            <a:xfrm flipH="1">
              <a:off x="5326543" y="1877886"/>
              <a:ext cx="1155816" cy="1952405"/>
            </a:xfrm>
            <a:prstGeom prst="circularArrow">
              <a:avLst>
                <a:gd name="adj1" fmla="val 3568"/>
                <a:gd name="adj2" fmla="val 714480"/>
                <a:gd name="adj3" fmla="val 20928676"/>
                <a:gd name="adj4" fmla="val 11180129"/>
                <a:gd name="adj5" fmla="val 11029"/>
              </a:avLst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5550584" y="1890320"/>
              <a:ext cx="680157" cy="369332"/>
            </a:xfrm>
            <a:prstGeom prst="rect">
              <a:avLst/>
            </a:prstGeom>
            <a:solidFill>
              <a:srgbClr val="1E1C11"/>
            </a:solidFill>
            <a:ln>
              <a:solidFill>
                <a:srgbClr val="1E1C1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case</a:t>
              </a:r>
            </a:p>
          </p:txBody>
        </p:sp>
      </p:grpSp>
      <p:pic>
        <p:nvPicPr>
          <p:cNvPr id="34" name="Content Placeholder 3" descr="8TG66xgE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1016" b="-91016"/>
          <a:stretch>
            <a:fillRect/>
          </a:stretch>
        </p:blipFill>
        <p:spPr>
          <a:xfrm>
            <a:off x="6033745" y="1673486"/>
            <a:ext cx="3036295" cy="143027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834294" y="6141110"/>
            <a:ext cx="1854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Language: </a:t>
            </a:r>
            <a:r>
              <a:rPr lang="en-US" dirty="0">
                <a:solidFill>
                  <a:srgbClr val="558ED5"/>
                </a:solidFill>
              </a:rPr>
              <a:t>English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23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Permute the children of verbs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SVO (English)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rgbClr val="FF0000"/>
                </a:solidFill>
              </a:rPr>
              <a:t> SOV (Hindi)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47" name="Picture 46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66880" y="2421500"/>
            <a:ext cx="7029585" cy="5055582"/>
            <a:chOff x="-151326" y="419746"/>
            <a:chExt cx="7029585" cy="5055582"/>
          </a:xfrm>
        </p:grpSpPr>
        <p:sp>
          <p:nvSpPr>
            <p:cNvPr id="34" name="Circular Arrow 33"/>
            <p:cNvSpPr/>
            <p:nvPr/>
          </p:nvSpPr>
          <p:spPr>
            <a:xfrm flipH="1">
              <a:off x="215689" y="560037"/>
              <a:ext cx="3055825" cy="4884481"/>
            </a:xfrm>
            <a:prstGeom prst="circularArrow">
              <a:avLst>
                <a:gd name="adj1" fmla="val 805"/>
                <a:gd name="adj2" fmla="val 714480"/>
                <a:gd name="adj3" fmla="val 20507759"/>
                <a:gd name="adj4" fmla="val 11180129"/>
                <a:gd name="adj5" fmla="val 4067"/>
              </a:avLst>
            </a:prstGeom>
            <a:solidFill>
              <a:srgbClr val="F29B95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29B95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400089" y="419746"/>
              <a:ext cx="707764" cy="369332"/>
            </a:xfrm>
            <a:prstGeom prst="rect">
              <a:avLst/>
            </a:prstGeom>
            <a:solidFill>
              <a:schemeClr val="tx2">
                <a:lumMod val="10000"/>
              </a:schemeClr>
            </a:solidFill>
            <a:ln>
              <a:solidFill>
                <a:schemeClr val="tx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29B95"/>
                  </a:solidFill>
                </a:rPr>
                <a:t>nsubj</a:t>
              </a:r>
              <a:endParaRPr lang="en-US" dirty="0">
                <a:solidFill>
                  <a:srgbClr val="F29B95"/>
                </a:solidFill>
              </a:endParaRPr>
            </a:p>
          </p:txBody>
        </p:sp>
        <p:sp>
          <p:nvSpPr>
            <p:cNvPr id="36" name="Circular Arrow 35"/>
            <p:cNvSpPr/>
            <p:nvPr/>
          </p:nvSpPr>
          <p:spPr>
            <a:xfrm>
              <a:off x="3109375" y="590847"/>
              <a:ext cx="3558682" cy="4884481"/>
            </a:xfrm>
            <a:prstGeom prst="circularArrow">
              <a:avLst>
                <a:gd name="adj1" fmla="val 805"/>
                <a:gd name="adj2" fmla="val 714480"/>
                <a:gd name="adj3" fmla="val 20507759"/>
                <a:gd name="adj4" fmla="val 11180129"/>
                <a:gd name="adj5" fmla="val 3018"/>
              </a:avLst>
            </a:prstGeom>
            <a:solidFill>
              <a:srgbClr val="F29B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flipH="1">
              <a:off x="4511733" y="437046"/>
              <a:ext cx="824232" cy="369332"/>
            </a:xfrm>
            <a:prstGeom prst="rect">
              <a:avLst/>
            </a:prstGeom>
            <a:solidFill>
              <a:srgbClr val="1E1C11"/>
            </a:solidFill>
            <a:ln>
              <a:solidFill>
                <a:srgbClr val="1E1C1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29B95"/>
                  </a:solidFill>
                </a:rPr>
                <a:t>nmod</a:t>
              </a:r>
              <a:endParaRPr lang="en-US" dirty="0">
                <a:solidFill>
                  <a:srgbClr val="F29B95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040434" y="3397583"/>
              <a:ext cx="8409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29B95"/>
                  </a:solidFill>
                  <a:latin typeface="Candara"/>
                  <a:cs typeface="Candara"/>
                </a:rPr>
                <a:t>must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072193" y="2874363"/>
              <a:ext cx="6307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29B95"/>
                  </a:solidFill>
                </a:rPr>
                <a:t>AUX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-124302" y="3388407"/>
              <a:ext cx="7499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29B95"/>
                  </a:solidFill>
                  <a:latin typeface="Candara"/>
                  <a:cs typeface="Candara"/>
                </a:rPr>
                <a:t>You 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-151326" y="2860853"/>
              <a:ext cx="7918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29B95"/>
                  </a:solidFill>
                </a:rPr>
                <a:t>PRON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843745" y="3401747"/>
              <a:ext cx="6753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Candara"/>
                  <a:cs typeface="Candara"/>
                </a:rPr>
                <a:t>feel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806156" y="2870988"/>
              <a:ext cx="7341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VERB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954851" y="3396679"/>
              <a:ext cx="1117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ndara"/>
                  <a:cs typeface="Candara"/>
                </a:rPr>
                <a:t>around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197814" y="2875322"/>
              <a:ext cx="6233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ADP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123716" y="3368626"/>
              <a:ext cx="7312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29B95"/>
                  </a:solidFill>
                  <a:latin typeface="Candara"/>
                  <a:cs typeface="Candara"/>
                </a:rPr>
                <a:t>you 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086456" y="2843968"/>
              <a:ext cx="7918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29B95"/>
                  </a:solidFill>
                </a:rPr>
                <a:t>PRON</a:t>
              </a:r>
            </a:p>
          </p:txBody>
        </p:sp>
        <p:sp>
          <p:nvSpPr>
            <p:cNvPr id="49" name="Circular Arrow 48"/>
            <p:cNvSpPr/>
            <p:nvPr/>
          </p:nvSpPr>
          <p:spPr>
            <a:xfrm flipH="1">
              <a:off x="2258156" y="2170240"/>
              <a:ext cx="797174" cy="1381225"/>
            </a:xfrm>
            <a:prstGeom prst="circularArrow">
              <a:avLst>
                <a:gd name="adj1" fmla="val 4016"/>
                <a:gd name="adj2" fmla="val 714480"/>
                <a:gd name="adj3" fmla="val 20716026"/>
                <a:gd name="adj4" fmla="val 11180129"/>
                <a:gd name="adj5" fmla="val 15057"/>
              </a:avLst>
            </a:prstGeom>
            <a:solidFill>
              <a:srgbClr val="F29B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379775" y="2170240"/>
              <a:ext cx="528626" cy="369332"/>
            </a:xfrm>
            <a:prstGeom prst="rect">
              <a:avLst/>
            </a:prstGeom>
            <a:solidFill>
              <a:srgbClr val="1E1C11"/>
            </a:solidFill>
            <a:ln>
              <a:solidFill>
                <a:srgbClr val="1E1C1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29B95"/>
                  </a:solidFill>
                </a:rPr>
                <a:t>aux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459104" y="3389602"/>
              <a:ext cx="619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ndara"/>
                  <a:cs typeface="Candara"/>
                </a:rPr>
                <a:t>the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500306" y="2865977"/>
              <a:ext cx="5950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DET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028400" y="3399801"/>
              <a:ext cx="9132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29B95"/>
                  </a:solidFill>
                  <a:latin typeface="Candara"/>
                  <a:cs typeface="Candara"/>
                </a:rPr>
                <a:t>Force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028400" y="2872662"/>
              <a:ext cx="9243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29B95"/>
                  </a:solidFill>
                </a:rPr>
                <a:t>PROPN</a:t>
              </a:r>
            </a:p>
          </p:txBody>
        </p:sp>
        <p:sp>
          <p:nvSpPr>
            <p:cNvPr id="55" name="Circular Arrow 54"/>
            <p:cNvSpPr/>
            <p:nvPr/>
          </p:nvSpPr>
          <p:spPr>
            <a:xfrm flipH="1">
              <a:off x="3671456" y="2144415"/>
              <a:ext cx="1053908" cy="1381225"/>
            </a:xfrm>
            <a:prstGeom prst="circularArrow">
              <a:avLst>
                <a:gd name="adj1" fmla="val 4105"/>
                <a:gd name="adj2" fmla="val 604974"/>
                <a:gd name="adj3" fmla="val 20560230"/>
                <a:gd name="adj4" fmla="val 11180129"/>
                <a:gd name="adj5" fmla="val 10185"/>
              </a:avLst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833024" y="2039622"/>
              <a:ext cx="788060" cy="400110"/>
            </a:xfrm>
            <a:prstGeom prst="rect">
              <a:avLst/>
            </a:prstGeom>
            <a:solidFill>
              <a:srgbClr val="1E1C11"/>
            </a:solidFill>
            <a:ln>
              <a:solidFill>
                <a:srgbClr val="1E1C1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/>
                <a:t>det</a:t>
              </a:r>
              <a:endParaRPr lang="en-US" sz="2000" dirty="0"/>
            </a:p>
          </p:txBody>
        </p:sp>
        <p:sp>
          <p:nvSpPr>
            <p:cNvPr id="57" name="Circular Arrow 56"/>
            <p:cNvSpPr/>
            <p:nvPr/>
          </p:nvSpPr>
          <p:spPr>
            <a:xfrm>
              <a:off x="3288798" y="1726352"/>
              <a:ext cx="1490613" cy="2303409"/>
            </a:xfrm>
            <a:prstGeom prst="circularArrow">
              <a:avLst>
                <a:gd name="adj1" fmla="val 1615"/>
                <a:gd name="adj2" fmla="val 714480"/>
                <a:gd name="adj3" fmla="val 20546635"/>
                <a:gd name="adj4" fmla="val 10974073"/>
                <a:gd name="adj5" fmla="val 2970"/>
              </a:avLst>
            </a:prstGeom>
            <a:solidFill>
              <a:srgbClr val="F29B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 flipH="1">
              <a:off x="3640170" y="1639712"/>
              <a:ext cx="776047" cy="369332"/>
            </a:xfrm>
            <a:prstGeom prst="rect">
              <a:avLst/>
            </a:prstGeom>
            <a:solidFill>
              <a:srgbClr val="1E1C11"/>
            </a:solidFill>
            <a:ln>
              <a:solidFill>
                <a:srgbClr val="1E1C1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29B95"/>
                  </a:solidFill>
                </a:rPr>
                <a:t>dobj</a:t>
              </a:r>
              <a:endParaRPr lang="en-US" dirty="0">
                <a:solidFill>
                  <a:srgbClr val="F29B95"/>
                </a:solidFill>
              </a:endParaRPr>
            </a:p>
          </p:txBody>
        </p:sp>
        <p:sp>
          <p:nvSpPr>
            <p:cNvPr id="59" name="Circular Arrow 58"/>
            <p:cNvSpPr/>
            <p:nvPr/>
          </p:nvSpPr>
          <p:spPr>
            <a:xfrm flipH="1">
              <a:off x="5326543" y="1877886"/>
              <a:ext cx="1155816" cy="1952405"/>
            </a:xfrm>
            <a:prstGeom prst="circularArrow">
              <a:avLst>
                <a:gd name="adj1" fmla="val 3568"/>
                <a:gd name="adj2" fmla="val 714480"/>
                <a:gd name="adj3" fmla="val 20928676"/>
                <a:gd name="adj4" fmla="val 11180129"/>
                <a:gd name="adj5" fmla="val 11029"/>
              </a:avLst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550584" y="1890320"/>
              <a:ext cx="680157" cy="369332"/>
            </a:xfrm>
            <a:prstGeom prst="rect">
              <a:avLst/>
            </a:prstGeom>
            <a:solidFill>
              <a:srgbClr val="1E1C11"/>
            </a:solidFill>
            <a:ln>
              <a:solidFill>
                <a:srgbClr val="1E1C1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case</a:t>
              </a:r>
            </a:p>
          </p:txBody>
        </p:sp>
      </p:grpSp>
      <p:pic>
        <p:nvPicPr>
          <p:cNvPr id="62" name="Content Placeholder 3" descr="8TG66xgE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1016" b="-91016"/>
          <a:stretch>
            <a:fillRect/>
          </a:stretch>
        </p:blipFill>
        <p:spPr>
          <a:xfrm>
            <a:off x="6033745" y="1673486"/>
            <a:ext cx="3036295" cy="1430270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3834294" y="6141110"/>
            <a:ext cx="1854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Language: </a:t>
            </a:r>
            <a:r>
              <a:rPr lang="en-US" dirty="0">
                <a:solidFill>
                  <a:srgbClr val="558ED5"/>
                </a:solidFill>
              </a:rPr>
              <a:t>English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74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Permute the children of verbs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SVO (English)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rgbClr val="FF0000"/>
                </a:solidFill>
              </a:rPr>
              <a:t> SOV (Hindi)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47" name="Picture 46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grpSp>
        <p:nvGrpSpPr>
          <p:cNvPr id="100" name="Group 99"/>
          <p:cNvGrpSpPr/>
          <p:nvPr/>
        </p:nvGrpSpPr>
        <p:grpSpPr>
          <a:xfrm>
            <a:off x="466880" y="2421500"/>
            <a:ext cx="7029585" cy="5055582"/>
            <a:chOff x="-151326" y="419746"/>
            <a:chExt cx="7029585" cy="5055582"/>
          </a:xfrm>
        </p:grpSpPr>
        <p:sp>
          <p:nvSpPr>
            <p:cNvPr id="101" name="Circular Arrow 100"/>
            <p:cNvSpPr/>
            <p:nvPr/>
          </p:nvSpPr>
          <p:spPr>
            <a:xfrm flipH="1">
              <a:off x="215689" y="560037"/>
              <a:ext cx="3055825" cy="4884481"/>
            </a:xfrm>
            <a:prstGeom prst="circularArrow">
              <a:avLst>
                <a:gd name="adj1" fmla="val 805"/>
                <a:gd name="adj2" fmla="val 714480"/>
                <a:gd name="adj3" fmla="val 20507759"/>
                <a:gd name="adj4" fmla="val 11180129"/>
                <a:gd name="adj5" fmla="val 4067"/>
              </a:avLst>
            </a:prstGeom>
            <a:solidFill>
              <a:srgbClr val="F29B95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400089" y="419746"/>
              <a:ext cx="707764" cy="369332"/>
            </a:xfrm>
            <a:prstGeom prst="rect">
              <a:avLst/>
            </a:prstGeom>
            <a:solidFill>
              <a:schemeClr val="tx2">
                <a:lumMod val="10000"/>
              </a:schemeClr>
            </a:solidFill>
            <a:ln>
              <a:solidFill>
                <a:schemeClr val="tx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29B95"/>
                  </a:solidFill>
                </a:rPr>
                <a:t>nsubj</a:t>
              </a:r>
              <a:endParaRPr lang="en-US" dirty="0">
                <a:solidFill>
                  <a:srgbClr val="F29B95"/>
                </a:solidFill>
              </a:endParaRPr>
            </a:p>
          </p:txBody>
        </p:sp>
        <p:sp>
          <p:nvSpPr>
            <p:cNvPr id="103" name="Circular Arrow 102"/>
            <p:cNvSpPr/>
            <p:nvPr/>
          </p:nvSpPr>
          <p:spPr>
            <a:xfrm>
              <a:off x="3109375" y="590847"/>
              <a:ext cx="3558682" cy="4884481"/>
            </a:xfrm>
            <a:prstGeom prst="circularArrow">
              <a:avLst>
                <a:gd name="adj1" fmla="val 805"/>
                <a:gd name="adj2" fmla="val 714480"/>
                <a:gd name="adj3" fmla="val 20507759"/>
                <a:gd name="adj4" fmla="val 11180129"/>
                <a:gd name="adj5" fmla="val 3018"/>
              </a:avLst>
            </a:prstGeom>
            <a:solidFill>
              <a:srgbClr val="F29B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 flipH="1">
              <a:off x="4511733" y="437046"/>
              <a:ext cx="824232" cy="369332"/>
            </a:xfrm>
            <a:prstGeom prst="rect">
              <a:avLst/>
            </a:prstGeom>
            <a:solidFill>
              <a:srgbClr val="1E1C11"/>
            </a:solidFill>
            <a:ln>
              <a:solidFill>
                <a:srgbClr val="1E1C1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29B95"/>
                  </a:solidFill>
                </a:rPr>
                <a:t>nmod</a:t>
              </a:r>
              <a:endParaRPr lang="en-US" dirty="0">
                <a:solidFill>
                  <a:srgbClr val="F29B95"/>
                </a:solidFill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2040434" y="3397583"/>
              <a:ext cx="8409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29B95"/>
                  </a:solidFill>
                  <a:latin typeface="Candara"/>
                  <a:cs typeface="Candara"/>
                </a:rPr>
                <a:t>must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2072193" y="2874363"/>
              <a:ext cx="6307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29B95"/>
                  </a:solidFill>
                </a:rPr>
                <a:t>AUX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-124302" y="3388407"/>
              <a:ext cx="7499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29B95"/>
                  </a:solidFill>
                  <a:latin typeface="Candara"/>
                  <a:cs typeface="Candara"/>
                </a:rPr>
                <a:t>You 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-151326" y="2860853"/>
              <a:ext cx="7918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29B95"/>
                  </a:solidFill>
                </a:rPr>
                <a:t>PRON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2843745" y="3401747"/>
              <a:ext cx="6753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Candara"/>
                  <a:cs typeface="Candara"/>
                </a:rPr>
                <a:t>feel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2806156" y="2870988"/>
              <a:ext cx="7341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VERB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4954851" y="3396679"/>
              <a:ext cx="1117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ndara"/>
                  <a:cs typeface="Candara"/>
                </a:rPr>
                <a:t>around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5197814" y="2875322"/>
              <a:ext cx="6233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ADP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123716" y="3368626"/>
              <a:ext cx="7312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29B95"/>
                  </a:solidFill>
                  <a:latin typeface="Candara"/>
                  <a:cs typeface="Candara"/>
                </a:rPr>
                <a:t>you 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6086456" y="2843968"/>
              <a:ext cx="7918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29B95"/>
                  </a:solidFill>
                </a:rPr>
                <a:t>PRON</a:t>
              </a:r>
            </a:p>
          </p:txBody>
        </p:sp>
        <p:sp>
          <p:nvSpPr>
            <p:cNvPr id="117" name="Circular Arrow 116"/>
            <p:cNvSpPr/>
            <p:nvPr/>
          </p:nvSpPr>
          <p:spPr>
            <a:xfrm flipH="1">
              <a:off x="2258156" y="2170240"/>
              <a:ext cx="797174" cy="1381225"/>
            </a:xfrm>
            <a:prstGeom prst="circularArrow">
              <a:avLst>
                <a:gd name="adj1" fmla="val 4016"/>
                <a:gd name="adj2" fmla="val 714480"/>
                <a:gd name="adj3" fmla="val 20716026"/>
                <a:gd name="adj4" fmla="val 11180129"/>
                <a:gd name="adj5" fmla="val 15057"/>
              </a:avLst>
            </a:prstGeom>
            <a:solidFill>
              <a:srgbClr val="F29B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379775" y="2170240"/>
              <a:ext cx="528626" cy="369332"/>
            </a:xfrm>
            <a:prstGeom prst="rect">
              <a:avLst/>
            </a:prstGeom>
            <a:solidFill>
              <a:srgbClr val="1E1C11"/>
            </a:solidFill>
            <a:ln>
              <a:solidFill>
                <a:srgbClr val="1E1C1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29B95"/>
                  </a:solidFill>
                </a:rPr>
                <a:t>aux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586535" y="3392197"/>
              <a:ext cx="619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ndara"/>
                  <a:cs typeface="Candara"/>
                </a:rPr>
                <a:t>the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627737" y="2868572"/>
              <a:ext cx="5950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DET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155831" y="3402396"/>
              <a:ext cx="9132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29B95"/>
                  </a:solidFill>
                  <a:latin typeface="Candara"/>
                  <a:cs typeface="Candara"/>
                </a:rPr>
                <a:t>Force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155831" y="2875257"/>
              <a:ext cx="9243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29B95"/>
                  </a:solidFill>
                </a:rPr>
                <a:t>PROPN</a:t>
              </a:r>
            </a:p>
          </p:txBody>
        </p:sp>
        <p:sp>
          <p:nvSpPr>
            <p:cNvPr id="123" name="Circular Arrow 122"/>
            <p:cNvSpPr/>
            <p:nvPr/>
          </p:nvSpPr>
          <p:spPr>
            <a:xfrm flipH="1">
              <a:off x="798887" y="2147010"/>
              <a:ext cx="868556" cy="1381225"/>
            </a:xfrm>
            <a:prstGeom prst="circularArrow">
              <a:avLst>
                <a:gd name="adj1" fmla="val 3806"/>
                <a:gd name="adj2" fmla="val 714480"/>
                <a:gd name="adj3" fmla="val 20696566"/>
                <a:gd name="adj4" fmla="val 11180129"/>
                <a:gd name="adj5" fmla="val 13452"/>
              </a:avLst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838847" y="2042217"/>
              <a:ext cx="788060" cy="369332"/>
            </a:xfrm>
            <a:prstGeom prst="rect">
              <a:avLst/>
            </a:prstGeom>
            <a:solidFill>
              <a:srgbClr val="1E1C11"/>
            </a:solidFill>
            <a:ln>
              <a:solidFill>
                <a:srgbClr val="1E1C1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det</a:t>
              </a:r>
              <a:endParaRPr lang="en-US" dirty="0"/>
            </a:p>
          </p:txBody>
        </p:sp>
        <p:sp>
          <p:nvSpPr>
            <p:cNvPr id="131" name="Circular Arrow 130"/>
            <p:cNvSpPr/>
            <p:nvPr/>
          </p:nvSpPr>
          <p:spPr>
            <a:xfrm flipH="1">
              <a:off x="1668868" y="1722562"/>
              <a:ext cx="1413483" cy="2303409"/>
            </a:xfrm>
            <a:prstGeom prst="circularArrow">
              <a:avLst>
                <a:gd name="adj1" fmla="val 1615"/>
                <a:gd name="adj2" fmla="val 714480"/>
                <a:gd name="adj3" fmla="val 20546635"/>
                <a:gd name="adj4" fmla="val 10974073"/>
                <a:gd name="adj5" fmla="val 2970"/>
              </a:avLst>
            </a:prstGeom>
            <a:solidFill>
              <a:srgbClr val="F29B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2013269" y="1635922"/>
              <a:ext cx="735891" cy="369332"/>
            </a:xfrm>
            <a:prstGeom prst="rect">
              <a:avLst/>
            </a:prstGeom>
            <a:solidFill>
              <a:srgbClr val="1E1C11"/>
            </a:solidFill>
            <a:ln>
              <a:solidFill>
                <a:srgbClr val="1E1C1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29B95"/>
                  </a:solidFill>
                </a:rPr>
                <a:t>dobj</a:t>
              </a:r>
              <a:endParaRPr lang="en-US" dirty="0">
                <a:solidFill>
                  <a:srgbClr val="F29B95"/>
                </a:solidFill>
              </a:endParaRPr>
            </a:p>
          </p:txBody>
        </p:sp>
        <p:sp>
          <p:nvSpPr>
            <p:cNvPr id="135" name="Circular Arrow 134"/>
            <p:cNvSpPr/>
            <p:nvPr/>
          </p:nvSpPr>
          <p:spPr>
            <a:xfrm flipH="1">
              <a:off x="5326543" y="1877886"/>
              <a:ext cx="1155816" cy="1952405"/>
            </a:xfrm>
            <a:prstGeom prst="circularArrow">
              <a:avLst>
                <a:gd name="adj1" fmla="val 3568"/>
                <a:gd name="adj2" fmla="val 714480"/>
                <a:gd name="adj3" fmla="val 20928676"/>
                <a:gd name="adj4" fmla="val 11180129"/>
                <a:gd name="adj5" fmla="val 11029"/>
              </a:avLst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5550584" y="1890320"/>
              <a:ext cx="680157" cy="369332"/>
            </a:xfrm>
            <a:prstGeom prst="rect">
              <a:avLst/>
            </a:prstGeom>
            <a:solidFill>
              <a:srgbClr val="1E1C11"/>
            </a:solidFill>
            <a:ln>
              <a:solidFill>
                <a:srgbClr val="1E1C1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case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033745" y="1427420"/>
            <a:ext cx="3036295" cy="1676336"/>
            <a:chOff x="5078874" y="890712"/>
            <a:chExt cx="3036295" cy="1676336"/>
          </a:xfrm>
        </p:grpSpPr>
        <p:pic>
          <p:nvPicPr>
            <p:cNvPr id="34" name="Content Placeholder 3" descr="8TG66xgEc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91016" b="-91016"/>
            <a:stretch>
              <a:fillRect/>
            </a:stretch>
          </p:blipFill>
          <p:spPr>
            <a:xfrm>
              <a:off x="5078874" y="1136778"/>
              <a:ext cx="3036295" cy="1430270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>
              <a:off x="5252576" y="890712"/>
              <a:ext cx="891702" cy="489592"/>
              <a:chOff x="928005" y="2983143"/>
              <a:chExt cx="2416877" cy="1549270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8005" y="2983143"/>
                <a:ext cx="1026884" cy="1031181"/>
              </a:xfrm>
              <a:prstGeom prst="rect">
                <a:avLst/>
              </a:prstGeom>
            </p:spPr>
          </p:pic>
          <p:sp>
            <p:nvSpPr>
              <p:cNvPr id="40" name="Right Arrow 9"/>
              <p:cNvSpPr/>
              <p:nvPr/>
            </p:nvSpPr>
            <p:spPr>
              <a:xfrm rot="1993535">
                <a:off x="1832338" y="4047781"/>
                <a:ext cx="1512544" cy="484632"/>
              </a:xfrm>
              <a:prstGeom prst="rightArrow">
                <a:avLst>
                  <a:gd name="adj1" fmla="val 37617"/>
                  <a:gd name="adj2" fmla="val 50000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</p:grpSp>
      </p:grpSp>
      <p:sp>
        <p:nvSpPr>
          <p:cNvPr id="41" name="Rectangle 40"/>
          <p:cNvSpPr/>
          <p:nvPr/>
        </p:nvSpPr>
        <p:spPr>
          <a:xfrm>
            <a:off x="3403367" y="6143300"/>
            <a:ext cx="3147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New language: </a:t>
            </a:r>
            <a:r>
              <a:rPr lang="en-US" dirty="0">
                <a:solidFill>
                  <a:srgbClr val="558ED5"/>
                </a:solidFill>
              </a:rPr>
              <a:t>English</a:t>
            </a:r>
            <a:r>
              <a:rPr lang="en-US" dirty="0"/>
              <a:t>[</a:t>
            </a:r>
            <a:r>
              <a:rPr lang="en-US" dirty="0">
                <a:solidFill>
                  <a:srgbClr val="FF0000"/>
                </a:solidFill>
              </a:rPr>
              <a:t>Hindi/V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19835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Permute the children of nouns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Prepositions (English) </a:t>
            </a:r>
            <a:r>
              <a:rPr lang="en-US" sz="2800" dirty="0">
                <a:solidFill>
                  <a:srgbClr val="FFFF00"/>
                </a:solidFill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rgbClr val="FFFF00"/>
                </a:solidFill>
              </a:rPr>
              <a:t>Postpositions (Japanese)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45" name="Picture 44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66880" y="2421500"/>
            <a:ext cx="7029585" cy="5055582"/>
            <a:chOff x="-151326" y="419746"/>
            <a:chExt cx="7029585" cy="5055582"/>
          </a:xfrm>
        </p:grpSpPr>
        <p:sp>
          <p:nvSpPr>
            <p:cNvPr id="34" name="Circular Arrow 33"/>
            <p:cNvSpPr/>
            <p:nvPr/>
          </p:nvSpPr>
          <p:spPr>
            <a:xfrm flipH="1">
              <a:off x="215689" y="560037"/>
              <a:ext cx="3055825" cy="4884481"/>
            </a:xfrm>
            <a:prstGeom prst="circularArrow">
              <a:avLst>
                <a:gd name="adj1" fmla="val 805"/>
                <a:gd name="adj2" fmla="val 714480"/>
                <a:gd name="adj3" fmla="val 20507759"/>
                <a:gd name="adj4" fmla="val 11180129"/>
                <a:gd name="adj5" fmla="val 4067"/>
              </a:avLst>
            </a:prstGeom>
            <a:solidFill>
              <a:srgbClr val="F29B95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400089" y="419746"/>
              <a:ext cx="707764" cy="369332"/>
            </a:xfrm>
            <a:prstGeom prst="rect">
              <a:avLst/>
            </a:prstGeom>
            <a:solidFill>
              <a:schemeClr val="tx2">
                <a:lumMod val="10000"/>
              </a:schemeClr>
            </a:solidFill>
            <a:ln>
              <a:solidFill>
                <a:schemeClr val="tx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29B95"/>
                  </a:solidFill>
                </a:rPr>
                <a:t>nsubj</a:t>
              </a:r>
              <a:endParaRPr lang="en-US" dirty="0">
                <a:solidFill>
                  <a:srgbClr val="F29B95"/>
                </a:solidFill>
              </a:endParaRPr>
            </a:p>
          </p:txBody>
        </p:sp>
        <p:sp>
          <p:nvSpPr>
            <p:cNvPr id="36" name="Circular Arrow 35"/>
            <p:cNvSpPr/>
            <p:nvPr/>
          </p:nvSpPr>
          <p:spPr>
            <a:xfrm>
              <a:off x="3109375" y="590847"/>
              <a:ext cx="3558682" cy="4884481"/>
            </a:xfrm>
            <a:prstGeom prst="circularArrow">
              <a:avLst>
                <a:gd name="adj1" fmla="val 805"/>
                <a:gd name="adj2" fmla="val 714480"/>
                <a:gd name="adj3" fmla="val 20507759"/>
                <a:gd name="adj4" fmla="val 11180129"/>
                <a:gd name="adj5" fmla="val 3018"/>
              </a:avLst>
            </a:prstGeom>
            <a:solidFill>
              <a:srgbClr val="F29B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flipH="1">
              <a:off x="4511733" y="437046"/>
              <a:ext cx="824232" cy="369332"/>
            </a:xfrm>
            <a:prstGeom prst="rect">
              <a:avLst/>
            </a:prstGeom>
            <a:solidFill>
              <a:srgbClr val="1E1C11"/>
            </a:solidFill>
            <a:ln>
              <a:solidFill>
                <a:srgbClr val="1E1C1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29B95"/>
                  </a:solidFill>
                </a:rPr>
                <a:t>nmod</a:t>
              </a:r>
              <a:endParaRPr lang="en-US" dirty="0">
                <a:solidFill>
                  <a:srgbClr val="F29B95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040434" y="3397583"/>
              <a:ext cx="8409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29B95"/>
                  </a:solidFill>
                  <a:latin typeface="Candara"/>
                  <a:cs typeface="Candara"/>
                </a:rPr>
                <a:t>must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072193" y="2874363"/>
              <a:ext cx="6307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29B95"/>
                  </a:solidFill>
                </a:rPr>
                <a:t>AUX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-124302" y="3388407"/>
              <a:ext cx="7499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29B95"/>
                  </a:solidFill>
                  <a:latin typeface="Candara"/>
                  <a:cs typeface="Candara"/>
                </a:rPr>
                <a:t>You 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-151326" y="2860853"/>
              <a:ext cx="7918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29B95"/>
                  </a:solidFill>
                </a:rPr>
                <a:t>PRON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843745" y="3401747"/>
              <a:ext cx="6753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Candara"/>
                  <a:cs typeface="Candara"/>
                </a:rPr>
                <a:t>feel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806156" y="2870988"/>
              <a:ext cx="7341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VERB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954851" y="3396679"/>
              <a:ext cx="1117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ndara"/>
                  <a:cs typeface="Candara"/>
                </a:rPr>
                <a:t>around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197814" y="2875322"/>
              <a:ext cx="6233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ADP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123716" y="3368626"/>
              <a:ext cx="7312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29B95"/>
                  </a:solidFill>
                  <a:latin typeface="Candara"/>
                  <a:cs typeface="Candara"/>
                </a:rPr>
                <a:t>you 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086456" y="2843968"/>
              <a:ext cx="7918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29B95"/>
                  </a:solidFill>
                </a:rPr>
                <a:t>PRON</a:t>
              </a:r>
            </a:p>
          </p:txBody>
        </p:sp>
        <p:sp>
          <p:nvSpPr>
            <p:cNvPr id="49" name="Circular Arrow 48"/>
            <p:cNvSpPr/>
            <p:nvPr/>
          </p:nvSpPr>
          <p:spPr>
            <a:xfrm flipH="1">
              <a:off x="2258156" y="2170240"/>
              <a:ext cx="797174" cy="1381225"/>
            </a:xfrm>
            <a:prstGeom prst="circularArrow">
              <a:avLst>
                <a:gd name="adj1" fmla="val 4016"/>
                <a:gd name="adj2" fmla="val 714480"/>
                <a:gd name="adj3" fmla="val 20716026"/>
                <a:gd name="adj4" fmla="val 11180129"/>
                <a:gd name="adj5" fmla="val 15057"/>
              </a:avLst>
            </a:prstGeom>
            <a:solidFill>
              <a:srgbClr val="F29B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379775" y="2170240"/>
              <a:ext cx="528626" cy="369332"/>
            </a:xfrm>
            <a:prstGeom prst="rect">
              <a:avLst/>
            </a:prstGeom>
            <a:solidFill>
              <a:srgbClr val="1E1C11"/>
            </a:solidFill>
            <a:ln>
              <a:solidFill>
                <a:srgbClr val="1E1C1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29B95"/>
                  </a:solidFill>
                </a:rPr>
                <a:t>aux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86535" y="3392197"/>
              <a:ext cx="619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ndara"/>
                  <a:cs typeface="Candara"/>
                </a:rPr>
                <a:t>the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27737" y="2868572"/>
              <a:ext cx="5950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DET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155831" y="3402396"/>
              <a:ext cx="9132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29B95"/>
                  </a:solidFill>
                  <a:latin typeface="Candara"/>
                  <a:cs typeface="Candara"/>
                </a:rPr>
                <a:t>Force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155831" y="2875257"/>
              <a:ext cx="9243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29B95"/>
                  </a:solidFill>
                </a:rPr>
                <a:t>PROPN</a:t>
              </a:r>
            </a:p>
          </p:txBody>
        </p:sp>
        <p:sp>
          <p:nvSpPr>
            <p:cNvPr id="55" name="Circular Arrow 54"/>
            <p:cNvSpPr/>
            <p:nvPr/>
          </p:nvSpPr>
          <p:spPr>
            <a:xfrm flipH="1">
              <a:off x="798887" y="2147010"/>
              <a:ext cx="868556" cy="1381225"/>
            </a:xfrm>
            <a:prstGeom prst="circularArrow">
              <a:avLst>
                <a:gd name="adj1" fmla="val 3806"/>
                <a:gd name="adj2" fmla="val 714480"/>
                <a:gd name="adj3" fmla="val 20696566"/>
                <a:gd name="adj4" fmla="val 11180129"/>
                <a:gd name="adj5" fmla="val 13452"/>
              </a:avLst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38847" y="2042217"/>
              <a:ext cx="788060" cy="369332"/>
            </a:xfrm>
            <a:prstGeom prst="rect">
              <a:avLst/>
            </a:prstGeom>
            <a:solidFill>
              <a:srgbClr val="1E1C11"/>
            </a:solidFill>
            <a:ln>
              <a:solidFill>
                <a:srgbClr val="1E1C1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det</a:t>
              </a:r>
              <a:endParaRPr lang="en-US" dirty="0"/>
            </a:p>
          </p:txBody>
        </p:sp>
        <p:sp>
          <p:nvSpPr>
            <p:cNvPr id="57" name="Circular Arrow 56"/>
            <p:cNvSpPr/>
            <p:nvPr/>
          </p:nvSpPr>
          <p:spPr>
            <a:xfrm flipH="1">
              <a:off x="1668868" y="1722562"/>
              <a:ext cx="1413483" cy="2303409"/>
            </a:xfrm>
            <a:prstGeom prst="circularArrow">
              <a:avLst>
                <a:gd name="adj1" fmla="val 1615"/>
                <a:gd name="adj2" fmla="val 714480"/>
                <a:gd name="adj3" fmla="val 20546635"/>
                <a:gd name="adj4" fmla="val 10974073"/>
                <a:gd name="adj5" fmla="val 2970"/>
              </a:avLst>
            </a:prstGeom>
            <a:solidFill>
              <a:srgbClr val="F29B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013269" y="1635922"/>
              <a:ext cx="735891" cy="369332"/>
            </a:xfrm>
            <a:prstGeom prst="rect">
              <a:avLst/>
            </a:prstGeom>
            <a:solidFill>
              <a:srgbClr val="1E1C11"/>
            </a:solidFill>
            <a:ln>
              <a:solidFill>
                <a:srgbClr val="1E1C1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29B95"/>
                  </a:solidFill>
                </a:rPr>
                <a:t>dobj</a:t>
              </a:r>
              <a:endParaRPr lang="en-US" dirty="0">
                <a:solidFill>
                  <a:srgbClr val="F29B95"/>
                </a:solidFill>
              </a:endParaRPr>
            </a:p>
          </p:txBody>
        </p:sp>
        <p:sp>
          <p:nvSpPr>
            <p:cNvPr id="59" name="Circular Arrow 58"/>
            <p:cNvSpPr/>
            <p:nvPr/>
          </p:nvSpPr>
          <p:spPr>
            <a:xfrm flipH="1">
              <a:off x="5326543" y="1877886"/>
              <a:ext cx="1155816" cy="1952405"/>
            </a:xfrm>
            <a:prstGeom prst="circularArrow">
              <a:avLst>
                <a:gd name="adj1" fmla="val 3568"/>
                <a:gd name="adj2" fmla="val 714480"/>
                <a:gd name="adj3" fmla="val 20928676"/>
                <a:gd name="adj4" fmla="val 11180129"/>
                <a:gd name="adj5" fmla="val 11029"/>
              </a:avLst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550584" y="1890320"/>
              <a:ext cx="680157" cy="369332"/>
            </a:xfrm>
            <a:prstGeom prst="rect">
              <a:avLst/>
            </a:prstGeom>
            <a:solidFill>
              <a:srgbClr val="1E1C11"/>
            </a:solidFill>
            <a:ln>
              <a:solidFill>
                <a:srgbClr val="1E1C1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case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033745" y="1427420"/>
            <a:ext cx="3036295" cy="1676336"/>
            <a:chOff x="5078874" y="890712"/>
            <a:chExt cx="3036295" cy="1676336"/>
          </a:xfrm>
        </p:grpSpPr>
        <p:pic>
          <p:nvPicPr>
            <p:cNvPr id="62" name="Content Placeholder 3" descr="8TG66xgEc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91016" b="-91016"/>
            <a:stretch>
              <a:fillRect/>
            </a:stretch>
          </p:blipFill>
          <p:spPr>
            <a:xfrm>
              <a:off x="5078874" y="1136778"/>
              <a:ext cx="3036295" cy="1430270"/>
            </a:xfrm>
            <a:prstGeom prst="rect">
              <a:avLst/>
            </a:prstGeom>
          </p:spPr>
        </p:pic>
        <p:grpSp>
          <p:nvGrpSpPr>
            <p:cNvPr id="63" name="Group 62"/>
            <p:cNvGrpSpPr/>
            <p:nvPr/>
          </p:nvGrpSpPr>
          <p:grpSpPr>
            <a:xfrm>
              <a:off x="5252576" y="890712"/>
              <a:ext cx="891702" cy="489592"/>
              <a:chOff x="928005" y="2983143"/>
              <a:chExt cx="2416877" cy="1549270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8005" y="2983143"/>
                <a:ext cx="1026884" cy="1031181"/>
              </a:xfrm>
              <a:prstGeom prst="rect">
                <a:avLst/>
              </a:prstGeom>
            </p:spPr>
          </p:pic>
          <p:sp>
            <p:nvSpPr>
              <p:cNvPr id="65" name="Right Arrow 9"/>
              <p:cNvSpPr/>
              <p:nvPr/>
            </p:nvSpPr>
            <p:spPr>
              <a:xfrm rot="1993535">
                <a:off x="1832338" y="4047781"/>
                <a:ext cx="1512544" cy="484632"/>
              </a:xfrm>
              <a:prstGeom prst="rightArrow">
                <a:avLst>
                  <a:gd name="adj1" fmla="val 37617"/>
                  <a:gd name="adj2" fmla="val 50000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</p:grpSp>
      </p:grpSp>
      <p:sp>
        <p:nvSpPr>
          <p:cNvPr id="66" name="Rectangle 65"/>
          <p:cNvSpPr/>
          <p:nvPr/>
        </p:nvSpPr>
        <p:spPr>
          <a:xfrm>
            <a:off x="3403367" y="6141110"/>
            <a:ext cx="3147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New language: </a:t>
            </a:r>
            <a:r>
              <a:rPr lang="en-US" dirty="0">
                <a:solidFill>
                  <a:srgbClr val="558ED5"/>
                </a:solidFill>
              </a:rPr>
              <a:t>English</a:t>
            </a:r>
            <a:r>
              <a:rPr lang="en-US" dirty="0"/>
              <a:t>[</a:t>
            </a:r>
            <a:r>
              <a:rPr lang="en-US" dirty="0">
                <a:solidFill>
                  <a:srgbClr val="FF0000"/>
                </a:solidFill>
              </a:rPr>
              <a:t>Hindi/V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20652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Permute the children of nouns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Prepositions (English) </a:t>
            </a:r>
            <a:r>
              <a:rPr lang="en-US" sz="2800" dirty="0">
                <a:solidFill>
                  <a:srgbClr val="FFFF00"/>
                </a:solidFill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rgbClr val="FFFF00"/>
                </a:solidFill>
              </a:rPr>
              <a:t>Postpositions (Japanese)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45" name="Picture 44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466880" y="2421500"/>
            <a:ext cx="7029585" cy="5055582"/>
            <a:chOff x="-151326" y="419746"/>
            <a:chExt cx="7029585" cy="5055582"/>
          </a:xfrm>
        </p:grpSpPr>
        <p:sp>
          <p:nvSpPr>
            <p:cNvPr id="62" name="Circular Arrow 61"/>
            <p:cNvSpPr/>
            <p:nvPr/>
          </p:nvSpPr>
          <p:spPr>
            <a:xfrm flipH="1">
              <a:off x="215689" y="560037"/>
              <a:ext cx="3055825" cy="4884481"/>
            </a:xfrm>
            <a:prstGeom prst="circularArrow">
              <a:avLst>
                <a:gd name="adj1" fmla="val 805"/>
                <a:gd name="adj2" fmla="val 714480"/>
                <a:gd name="adj3" fmla="val 20507759"/>
                <a:gd name="adj4" fmla="val 11180129"/>
                <a:gd name="adj5" fmla="val 4067"/>
              </a:avLst>
            </a:prstGeom>
            <a:solidFill>
              <a:srgbClr val="F29B95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400089" y="419746"/>
              <a:ext cx="707764" cy="369332"/>
            </a:xfrm>
            <a:prstGeom prst="rect">
              <a:avLst/>
            </a:prstGeom>
            <a:solidFill>
              <a:schemeClr val="tx2">
                <a:lumMod val="10000"/>
              </a:schemeClr>
            </a:solidFill>
            <a:ln>
              <a:solidFill>
                <a:schemeClr val="tx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29B95"/>
                  </a:solidFill>
                </a:rPr>
                <a:t>nsubj</a:t>
              </a:r>
              <a:endParaRPr lang="en-US" dirty="0">
                <a:solidFill>
                  <a:srgbClr val="F29B95"/>
                </a:solidFill>
              </a:endParaRPr>
            </a:p>
          </p:txBody>
        </p:sp>
        <p:sp>
          <p:nvSpPr>
            <p:cNvPr id="64" name="Circular Arrow 63"/>
            <p:cNvSpPr/>
            <p:nvPr/>
          </p:nvSpPr>
          <p:spPr>
            <a:xfrm>
              <a:off x="3109375" y="590847"/>
              <a:ext cx="3558682" cy="4884481"/>
            </a:xfrm>
            <a:prstGeom prst="circularArrow">
              <a:avLst>
                <a:gd name="adj1" fmla="val 805"/>
                <a:gd name="adj2" fmla="val 714480"/>
                <a:gd name="adj3" fmla="val 20507759"/>
                <a:gd name="adj4" fmla="val 11180129"/>
                <a:gd name="adj5" fmla="val 3018"/>
              </a:avLst>
            </a:prstGeom>
            <a:solidFill>
              <a:srgbClr val="F29B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 flipH="1">
              <a:off x="4511733" y="437046"/>
              <a:ext cx="824232" cy="369332"/>
            </a:xfrm>
            <a:prstGeom prst="rect">
              <a:avLst/>
            </a:prstGeom>
            <a:solidFill>
              <a:srgbClr val="1E1C11"/>
            </a:solidFill>
            <a:ln>
              <a:solidFill>
                <a:srgbClr val="1E1C1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29B95"/>
                  </a:solidFill>
                </a:rPr>
                <a:t>nmod</a:t>
              </a:r>
              <a:endParaRPr lang="en-US" dirty="0">
                <a:solidFill>
                  <a:srgbClr val="F29B95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040434" y="3397583"/>
              <a:ext cx="8409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29B95"/>
                  </a:solidFill>
                  <a:latin typeface="Candara"/>
                  <a:cs typeface="Candara"/>
                </a:rPr>
                <a:t>must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072193" y="2874363"/>
              <a:ext cx="6307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29B95"/>
                  </a:solidFill>
                </a:rPr>
                <a:t>AUX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-124302" y="3388407"/>
              <a:ext cx="7499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29B95"/>
                  </a:solidFill>
                  <a:latin typeface="Candara"/>
                  <a:cs typeface="Candara"/>
                </a:rPr>
                <a:t>You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-151326" y="2860853"/>
              <a:ext cx="7918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29B95"/>
                  </a:solidFill>
                </a:rPr>
                <a:t>PRON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843745" y="3401747"/>
              <a:ext cx="6753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Candara"/>
                  <a:cs typeface="Candara"/>
                </a:rPr>
                <a:t>feel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806156" y="2870988"/>
              <a:ext cx="7341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VERB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954851" y="3396679"/>
              <a:ext cx="1117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DB02"/>
                  </a:solidFill>
                  <a:latin typeface="Candara"/>
                  <a:cs typeface="Candara"/>
                </a:rPr>
                <a:t>around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197814" y="2875322"/>
              <a:ext cx="6233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DB02"/>
                  </a:solidFill>
                </a:rPr>
                <a:t>ADP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123716" y="3368626"/>
              <a:ext cx="7312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  <a:latin typeface="Candara"/>
                  <a:cs typeface="Candara"/>
                </a:rPr>
                <a:t>you 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086456" y="2843968"/>
              <a:ext cx="7918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FF00"/>
                  </a:solidFill>
                </a:rPr>
                <a:t>PRON</a:t>
              </a:r>
            </a:p>
          </p:txBody>
        </p:sp>
        <p:sp>
          <p:nvSpPr>
            <p:cNvPr id="76" name="Circular Arrow 75"/>
            <p:cNvSpPr/>
            <p:nvPr/>
          </p:nvSpPr>
          <p:spPr>
            <a:xfrm flipH="1">
              <a:off x="2258156" y="2170240"/>
              <a:ext cx="797174" cy="1381225"/>
            </a:xfrm>
            <a:prstGeom prst="circularArrow">
              <a:avLst>
                <a:gd name="adj1" fmla="val 4016"/>
                <a:gd name="adj2" fmla="val 714480"/>
                <a:gd name="adj3" fmla="val 20716026"/>
                <a:gd name="adj4" fmla="val 11180129"/>
                <a:gd name="adj5" fmla="val 15057"/>
              </a:avLst>
            </a:prstGeom>
            <a:solidFill>
              <a:srgbClr val="F29B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379775" y="2170240"/>
              <a:ext cx="528626" cy="369332"/>
            </a:xfrm>
            <a:prstGeom prst="rect">
              <a:avLst/>
            </a:prstGeom>
            <a:solidFill>
              <a:srgbClr val="1E1C11"/>
            </a:solidFill>
            <a:ln>
              <a:solidFill>
                <a:srgbClr val="1E1C1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29B95"/>
                  </a:solidFill>
                </a:rPr>
                <a:t>aux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86535" y="3392197"/>
              <a:ext cx="619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DB02"/>
                  </a:solidFill>
                  <a:latin typeface="Candara"/>
                  <a:cs typeface="Candara"/>
                </a:rPr>
                <a:t>the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7737" y="2868572"/>
              <a:ext cx="5950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DB02"/>
                  </a:solidFill>
                </a:rPr>
                <a:t>DET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155831" y="3402396"/>
              <a:ext cx="9132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  <a:latin typeface="Candara"/>
                  <a:cs typeface="Candara"/>
                </a:rPr>
                <a:t>Force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155831" y="2875257"/>
              <a:ext cx="9243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FF00"/>
                  </a:solidFill>
                </a:rPr>
                <a:t>PROPN</a:t>
              </a:r>
            </a:p>
          </p:txBody>
        </p:sp>
        <p:sp>
          <p:nvSpPr>
            <p:cNvPr id="82" name="Circular Arrow 81"/>
            <p:cNvSpPr/>
            <p:nvPr/>
          </p:nvSpPr>
          <p:spPr>
            <a:xfrm flipH="1">
              <a:off x="798887" y="2147010"/>
              <a:ext cx="868556" cy="1381225"/>
            </a:xfrm>
            <a:prstGeom prst="circularArrow">
              <a:avLst>
                <a:gd name="adj1" fmla="val 3806"/>
                <a:gd name="adj2" fmla="val 714480"/>
                <a:gd name="adj3" fmla="val 20696566"/>
                <a:gd name="adj4" fmla="val 11180129"/>
                <a:gd name="adj5" fmla="val 13452"/>
              </a:avLst>
            </a:prstGeom>
            <a:solidFill>
              <a:srgbClr val="FFDB02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38847" y="2042217"/>
              <a:ext cx="788060" cy="369332"/>
            </a:xfrm>
            <a:prstGeom prst="rect">
              <a:avLst/>
            </a:prstGeom>
            <a:solidFill>
              <a:srgbClr val="1E1C11"/>
            </a:solidFill>
            <a:ln>
              <a:solidFill>
                <a:srgbClr val="1E1C1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DB02"/>
                  </a:solidFill>
                </a:rPr>
                <a:t>det</a:t>
              </a:r>
              <a:endParaRPr lang="en-US" dirty="0">
                <a:solidFill>
                  <a:srgbClr val="FFDB02"/>
                </a:solidFill>
              </a:endParaRPr>
            </a:p>
          </p:txBody>
        </p:sp>
        <p:sp>
          <p:nvSpPr>
            <p:cNvPr id="84" name="Circular Arrow 83"/>
            <p:cNvSpPr/>
            <p:nvPr/>
          </p:nvSpPr>
          <p:spPr>
            <a:xfrm flipH="1">
              <a:off x="1668868" y="1722562"/>
              <a:ext cx="1413483" cy="2303409"/>
            </a:xfrm>
            <a:prstGeom prst="circularArrow">
              <a:avLst>
                <a:gd name="adj1" fmla="val 1615"/>
                <a:gd name="adj2" fmla="val 714480"/>
                <a:gd name="adj3" fmla="val 20546635"/>
                <a:gd name="adj4" fmla="val 10974073"/>
                <a:gd name="adj5" fmla="val 2970"/>
              </a:avLst>
            </a:prstGeom>
            <a:solidFill>
              <a:srgbClr val="F29B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013269" y="1635922"/>
              <a:ext cx="735891" cy="369332"/>
            </a:xfrm>
            <a:prstGeom prst="rect">
              <a:avLst/>
            </a:prstGeom>
            <a:solidFill>
              <a:srgbClr val="1E1C11"/>
            </a:solidFill>
            <a:ln>
              <a:solidFill>
                <a:srgbClr val="1E1C1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29B95"/>
                  </a:solidFill>
                </a:rPr>
                <a:t>dobj</a:t>
              </a:r>
              <a:endParaRPr lang="en-US" dirty="0">
                <a:solidFill>
                  <a:srgbClr val="F29B95"/>
                </a:solidFill>
              </a:endParaRPr>
            </a:p>
          </p:txBody>
        </p:sp>
        <p:sp>
          <p:nvSpPr>
            <p:cNvPr id="86" name="Circular Arrow 85"/>
            <p:cNvSpPr/>
            <p:nvPr/>
          </p:nvSpPr>
          <p:spPr>
            <a:xfrm flipH="1">
              <a:off x="5326543" y="1877886"/>
              <a:ext cx="1155816" cy="1952405"/>
            </a:xfrm>
            <a:prstGeom prst="circularArrow">
              <a:avLst>
                <a:gd name="adj1" fmla="val 3568"/>
                <a:gd name="adj2" fmla="val 714480"/>
                <a:gd name="adj3" fmla="val 20928676"/>
                <a:gd name="adj4" fmla="val 11180129"/>
                <a:gd name="adj5" fmla="val 11029"/>
              </a:avLst>
            </a:prstGeom>
            <a:solidFill>
              <a:srgbClr val="FFDB02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550584" y="1890320"/>
              <a:ext cx="680157" cy="369332"/>
            </a:xfrm>
            <a:prstGeom prst="rect">
              <a:avLst/>
            </a:prstGeom>
            <a:solidFill>
              <a:srgbClr val="1E1C11"/>
            </a:solidFill>
            <a:ln>
              <a:solidFill>
                <a:srgbClr val="1E1C1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DB02"/>
                  </a:solidFill>
                </a:rPr>
                <a:t>case</a:t>
              </a: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6033745" y="1427420"/>
            <a:ext cx="3036295" cy="1676336"/>
            <a:chOff x="5078874" y="890712"/>
            <a:chExt cx="3036295" cy="1676336"/>
          </a:xfrm>
        </p:grpSpPr>
        <p:pic>
          <p:nvPicPr>
            <p:cNvPr id="104" name="Content Placeholder 3" descr="8TG66xgEc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91016" b="-91016"/>
            <a:stretch>
              <a:fillRect/>
            </a:stretch>
          </p:blipFill>
          <p:spPr>
            <a:xfrm>
              <a:off x="5078874" y="1136778"/>
              <a:ext cx="3036295" cy="1430270"/>
            </a:xfrm>
            <a:prstGeom prst="rect">
              <a:avLst/>
            </a:prstGeom>
          </p:spPr>
        </p:pic>
        <p:grpSp>
          <p:nvGrpSpPr>
            <p:cNvPr id="113" name="Group 112"/>
            <p:cNvGrpSpPr/>
            <p:nvPr/>
          </p:nvGrpSpPr>
          <p:grpSpPr>
            <a:xfrm>
              <a:off x="5252576" y="890712"/>
              <a:ext cx="891702" cy="489592"/>
              <a:chOff x="928005" y="2983143"/>
              <a:chExt cx="2416877" cy="1549270"/>
            </a:xfrm>
          </p:grpSpPr>
          <p:pic>
            <p:nvPicPr>
              <p:cNvPr id="114" name="Picture 11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8005" y="2983143"/>
                <a:ext cx="1026884" cy="1031181"/>
              </a:xfrm>
              <a:prstGeom prst="rect">
                <a:avLst/>
              </a:prstGeom>
            </p:spPr>
          </p:pic>
          <p:sp>
            <p:nvSpPr>
              <p:cNvPr id="115" name="Right Arrow 9"/>
              <p:cNvSpPr/>
              <p:nvPr/>
            </p:nvSpPr>
            <p:spPr>
              <a:xfrm rot="1993535">
                <a:off x="1832338" y="4047781"/>
                <a:ext cx="1512544" cy="484632"/>
              </a:xfrm>
              <a:prstGeom prst="rightArrow">
                <a:avLst>
                  <a:gd name="adj1" fmla="val 37617"/>
                  <a:gd name="adj2" fmla="val 50000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</p:grpSp>
      </p:grpSp>
      <p:sp>
        <p:nvSpPr>
          <p:cNvPr id="116" name="Rectangle 115"/>
          <p:cNvSpPr/>
          <p:nvPr/>
        </p:nvSpPr>
        <p:spPr>
          <a:xfrm>
            <a:off x="3403367" y="6141110"/>
            <a:ext cx="3147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New language: </a:t>
            </a:r>
            <a:r>
              <a:rPr lang="en-US" dirty="0">
                <a:solidFill>
                  <a:srgbClr val="558ED5"/>
                </a:solidFill>
              </a:rPr>
              <a:t>English</a:t>
            </a:r>
            <a:r>
              <a:rPr lang="en-US" dirty="0"/>
              <a:t>[</a:t>
            </a:r>
            <a:r>
              <a:rPr lang="en-US" dirty="0">
                <a:solidFill>
                  <a:srgbClr val="FF0000"/>
                </a:solidFill>
              </a:rPr>
              <a:t>Hindi/V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2035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Permute the children of nouns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Prepositions (English) </a:t>
            </a:r>
            <a:r>
              <a:rPr lang="en-US" sz="2800" dirty="0">
                <a:solidFill>
                  <a:srgbClr val="FFFF00"/>
                </a:solidFill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rgbClr val="FFFF00"/>
                </a:solidFill>
              </a:rPr>
              <a:t>Postpositions (Japanese)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45" name="Picture 44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495529" y="5388713"/>
            <a:ext cx="1117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DB02"/>
                </a:solidFill>
                <a:latin typeface="Candara"/>
                <a:cs typeface="Candara"/>
              </a:rPr>
              <a:t>around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980" y="4867356"/>
            <a:ext cx="623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DB02"/>
                </a:solidFill>
              </a:rPr>
              <a:t>ADP</a:t>
            </a:r>
          </a:p>
        </p:txBody>
      </p:sp>
      <p:sp>
        <p:nvSpPr>
          <p:cNvPr id="35" name="Circular Arrow 34"/>
          <p:cNvSpPr/>
          <p:nvPr/>
        </p:nvSpPr>
        <p:spPr>
          <a:xfrm>
            <a:off x="7195149" y="3896539"/>
            <a:ext cx="1031810" cy="1952405"/>
          </a:xfrm>
          <a:prstGeom prst="circularArrow">
            <a:avLst>
              <a:gd name="adj1" fmla="val 3568"/>
              <a:gd name="adj2" fmla="val 714480"/>
              <a:gd name="adj3" fmla="val 20928676"/>
              <a:gd name="adj4" fmla="val 11180129"/>
              <a:gd name="adj5" fmla="val 11029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 flipH="1">
            <a:off x="7406262" y="3895463"/>
            <a:ext cx="607184" cy="369332"/>
          </a:xfrm>
          <a:prstGeom prst="rect">
            <a:avLst/>
          </a:prstGeom>
          <a:solidFill>
            <a:srgbClr val="1E1C11"/>
          </a:solidFill>
          <a:ln>
            <a:solidFill>
              <a:srgbClr val="1E1C1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case</a:t>
            </a:r>
          </a:p>
        </p:txBody>
      </p:sp>
      <p:sp>
        <p:nvSpPr>
          <p:cNvPr id="3" name="Rectangle 2"/>
          <p:cNvSpPr/>
          <p:nvPr/>
        </p:nvSpPr>
        <p:spPr>
          <a:xfrm>
            <a:off x="3403367" y="6141110"/>
            <a:ext cx="4394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New language: </a:t>
            </a:r>
            <a:r>
              <a:rPr lang="en-US" dirty="0">
                <a:solidFill>
                  <a:srgbClr val="558ED5"/>
                </a:solidFill>
              </a:rPr>
              <a:t>English</a:t>
            </a:r>
            <a:r>
              <a:rPr lang="en-US" dirty="0"/>
              <a:t>[</a:t>
            </a:r>
            <a:r>
              <a:rPr lang="en-US" dirty="0">
                <a:solidFill>
                  <a:srgbClr val="FF0000"/>
                </a:solidFill>
              </a:rPr>
              <a:t>Hindi/V, </a:t>
            </a:r>
            <a:r>
              <a:rPr lang="en-US" dirty="0">
                <a:solidFill>
                  <a:srgbClr val="FFFF00"/>
                </a:solidFill>
              </a:rPr>
              <a:t>Japanese/N</a:t>
            </a:r>
            <a:r>
              <a:rPr lang="en-US" dirty="0"/>
              <a:t>]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466880" y="2421500"/>
            <a:ext cx="7029585" cy="5055582"/>
            <a:chOff x="-151326" y="419746"/>
            <a:chExt cx="7029585" cy="5055582"/>
          </a:xfrm>
        </p:grpSpPr>
        <p:sp>
          <p:nvSpPr>
            <p:cNvPr id="39" name="Circular Arrow 38"/>
            <p:cNvSpPr/>
            <p:nvPr/>
          </p:nvSpPr>
          <p:spPr>
            <a:xfrm flipH="1">
              <a:off x="215689" y="560037"/>
              <a:ext cx="3055825" cy="4884481"/>
            </a:xfrm>
            <a:prstGeom prst="circularArrow">
              <a:avLst>
                <a:gd name="adj1" fmla="val 805"/>
                <a:gd name="adj2" fmla="val 714480"/>
                <a:gd name="adj3" fmla="val 20507759"/>
                <a:gd name="adj4" fmla="val 11180129"/>
                <a:gd name="adj5" fmla="val 4067"/>
              </a:avLst>
            </a:prstGeom>
            <a:solidFill>
              <a:srgbClr val="F29B95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00089" y="419746"/>
              <a:ext cx="707764" cy="369332"/>
            </a:xfrm>
            <a:prstGeom prst="rect">
              <a:avLst/>
            </a:prstGeom>
            <a:solidFill>
              <a:schemeClr val="tx2">
                <a:lumMod val="10000"/>
              </a:schemeClr>
            </a:solidFill>
            <a:ln>
              <a:solidFill>
                <a:schemeClr val="tx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29B95"/>
                  </a:solidFill>
                </a:rPr>
                <a:t>nsubj</a:t>
              </a:r>
              <a:endParaRPr lang="en-US" dirty="0">
                <a:solidFill>
                  <a:srgbClr val="F29B95"/>
                </a:solidFill>
              </a:endParaRPr>
            </a:p>
          </p:txBody>
        </p:sp>
        <p:sp>
          <p:nvSpPr>
            <p:cNvPr id="41" name="Circular Arrow 40"/>
            <p:cNvSpPr/>
            <p:nvPr/>
          </p:nvSpPr>
          <p:spPr>
            <a:xfrm>
              <a:off x="3109375" y="590847"/>
              <a:ext cx="3558682" cy="4884481"/>
            </a:xfrm>
            <a:prstGeom prst="circularArrow">
              <a:avLst>
                <a:gd name="adj1" fmla="val 805"/>
                <a:gd name="adj2" fmla="val 714480"/>
                <a:gd name="adj3" fmla="val 20507759"/>
                <a:gd name="adj4" fmla="val 11180129"/>
                <a:gd name="adj5" fmla="val 3018"/>
              </a:avLst>
            </a:prstGeom>
            <a:solidFill>
              <a:srgbClr val="F29B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flipH="1">
              <a:off x="4511733" y="437046"/>
              <a:ext cx="824232" cy="369332"/>
            </a:xfrm>
            <a:prstGeom prst="rect">
              <a:avLst/>
            </a:prstGeom>
            <a:solidFill>
              <a:srgbClr val="1E1C11"/>
            </a:solidFill>
            <a:ln>
              <a:solidFill>
                <a:srgbClr val="1E1C1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29B95"/>
                  </a:solidFill>
                </a:rPr>
                <a:t>nmod</a:t>
              </a:r>
              <a:endParaRPr lang="en-US" dirty="0">
                <a:solidFill>
                  <a:srgbClr val="F29B95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040434" y="3397583"/>
              <a:ext cx="8409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29B95"/>
                  </a:solidFill>
                  <a:latin typeface="Candara"/>
                  <a:cs typeface="Candara"/>
                </a:rPr>
                <a:t>must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072193" y="2874363"/>
              <a:ext cx="6307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29B95"/>
                  </a:solidFill>
                </a:rPr>
                <a:t>AUX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-124302" y="3388407"/>
              <a:ext cx="7499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29B95"/>
                  </a:solidFill>
                  <a:latin typeface="Candara"/>
                  <a:cs typeface="Candara"/>
                </a:rPr>
                <a:t>You 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-151326" y="2860853"/>
              <a:ext cx="7918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29B95"/>
                  </a:solidFill>
                </a:rPr>
                <a:t>PRON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843745" y="3401747"/>
              <a:ext cx="6753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Candara"/>
                  <a:cs typeface="Candara"/>
                </a:rPr>
                <a:t>feel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806156" y="2870988"/>
              <a:ext cx="7341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VERB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123716" y="3368626"/>
              <a:ext cx="7312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  <a:latin typeface="Candara"/>
                  <a:cs typeface="Candara"/>
                </a:rPr>
                <a:t>you 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086456" y="2843968"/>
              <a:ext cx="7918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FF00"/>
                  </a:solidFill>
                </a:rPr>
                <a:t>PRON</a:t>
              </a:r>
            </a:p>
          </p:txBody>
        </p:sp>
        <p:sp>
          <p:nvSpPr>
            <p:cNvPr id="54" name="Circular Arrow 53"/>
            <p:cNvSpPr/>
            <p:nvPr/>
          </p:nvSpPr>
          <p:spPr>
            <a:xfrm flipH="1">
              <a:off x="2258156" y="2170240"/>
              <a:ext cx="797174" cy="1381225"/>
            </a:xfrm>
            <a:prstGeom prst="circularArrow">
              <a:avLst>
                <a:gd name="adj1" fmla="val 4016"/>
                <a:gd name="adj2" fmla="val 714480"/>
                <a:gd name="adj3" fmla="val 20716026"/>
                <a:gd name="adj4" fmla="val 11180129"/>
                <a:gd name="adj5" fmla="val 15057"/>
              </a:avLst>
            </a:prstGeom>
            <a:solidFill>
              <a:srgbClr val="F29B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379775" y="2170240"/>
              <a:ext cx="528626" cy="369332"/>
            </a:xfrm>
            <a:prstGeom prst="rect">
              <a:avLst/>
            </a:prstGeom>
            <a:solidFill>
              <a:srgbClr val="1E1C11"/>
            </a:solidFill>
            <a:ln>
              <a:solidFill>
                <a:srgbClr val="1E1C1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29B95"/>
                  </a:solidFill>
                </a:rPr>
                <a:t>aux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86535" y="3392197"/>
              <a:ext cx="619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DB02"/>
                  </a:solidFill>
                  <a:latin typeface="Candara"/>
                  <a:cs typeface="Candara"/>
                </a:rPr>
                <a:t>the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27737" y="2868572"/>
              <a:ext cx="5950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DB02"/>
                  </a:solidFill>
                </a:rPr>
                <a:t>DET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155831" y="3402396"/>
              <a:ext cx="9132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  <a:latin typeface="Candara"/>
                  <a:cs typeface="Candara"/>
                </a:rPr>
                <a:t>Force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155831" y="2875257"/>
              <a:ext cx="9243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FF00"/>
                  </a:solidFill>
                </a:rPr>
                <a:t>PROPN</a:t>
              </a:r>
            </a:p>
          </p:txBody>
        </p:sp>
        <p:sp>
          <p:nvSpPr>
            <p:cNvPr id="60" name="Circular Arrow 59"/>
            <p:cNvSpPr/>
            <p:nvPr/>
          </p:nvSpPr>
          <p:spPr>
            <a:xfrm flipH="1">
              <a:off x="798887" y="2147010"/>
              <a:ext cx="868556" cy="1381225"/>
            </a:xfrm>
            <a:prstGeom prst="circularArrow">
              <a:avLst>
                <a:gd name="adj1" fmla="val 3806"/>
                <a:gd name="adj2" fmla="val 714480"/>
                <a:gd name="adj3" fmla="val 20696566"/>
                <a:gd name="adj4" fmla="val 11180129"/>
                <a:gd name="adj5" fmla="val 1345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38847" y="2042217"/>
              <a:ext cx="788060" cy="369332"/>
            </a:xfrm>
            <a:prstGeom prst="rect">
              <a:avLst/>
            </a:prstGeom>
            <a:solidFill>
              <a:srgbClr val="1E1C11"/>
            </a:solidFill>
            <a:ln>
              <a:solidFill>
                <a:srgbClr val="1E1C1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C000"/>
                  </a:solidFill>
                </a:rPr>
                <a:t>det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62" name="Circular Arrow 61"/>
            <p:cNvSpPr/>
            <p:nvPr/>
          </p:nvSpPr>
          <p:spPr>
            <a:xfrm flipH="1">
              <a:off x="1668868" y="1722562"/>
              <a:ext cx="1413483" cy="2303409"/>
            </a:xfrm>
            <a:prstGeom prst="circularArrow">
              <a:avLst>
                <a:gd name="adj1" fmla="val 1615"/>
                <a:gd name="adj2" fmla="val 714480"/>
                <a:gd name="adj3" fmla="val 20546635"/>
                <a:gd name="adj4" fmla="val 10974073"/>
                <a:gd name="adj5" fmla="val 2970"/>
              </a:avLst>
            </a:prstGeom>
            <a:solidFill>
              <a:srgbClr val="F29B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013269" y="1635922"/>
              <a:ext cx="735891" cy="369332"/>
            </a:xfrm>
            <a:prstGeom prst="rect">
              <a:avLst/>
            </a:prstGeom>
            <a:solidFill>
              <a:srgbClr val="1E1C11"/>
            </a:solidFill>
            <a:ln>
              <a:solidFill>
                <a:srgbClr val="1E1C1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29B95"/>
                  </a:solidFill>
                </a:rPr>
                <a:t>dobj</a:t>
              </a:r>
              <a:endParaRPr lang="en-US" dirty="0">
                <a:solidFill>
                  <a:srgbClr val="F29B95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033745" y="1302160"/>
            <a:ext cx="3036295" cy="1801596"/>
            <a:chOff x="5078874" y="765452"/>
            <a:chExt cx="3036295" cy="1801596"/>
          </a:xfrm>
        </p:grpSpPr>
        <p:pic>
          <p:nvPicPr>
            <p:cNvPr id="67" name="Content Placeholder 3" descr="8TG66xgEc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91016" b="-91016"/>
            <a:stretch>
              <a:fillRect/>
            </a:stretch>
          </p:blipFill>
          <p:spPr>
            <a:xfrm>
              <a:off x="5078874" y="1136778"/>
              <a:ext cx="3036295" cy="1430270"/>
            </a:xfrm>
            <a:prstGeom prst="rect">
              <a:avLst/>
            </a:prstGeom>
          </p:spPr>
        </p:pic>
        <p:grpSp>
          <p:nvGrpSpPr>
            <p:cNvPr id="68" name="Group 67"/>
            <p:cNvGrpSpPr/>
            <p:nvPr/>
          </p:nvGrpSpPr>
          <p:grpSpPr>
            <a:xfrm>
              <a:off x="5252576" y="890712"/>
              <a:ext cx="891702" cy="489592"/>
              <a:chOff x="928005" y="2983143"/>
              <a:chExt cx="2416877" cy="1549270"/>
            </a:xfrm>
          </p:grpSpPr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8005" y="2983143"/>
                <a:ext cx="1026884" cy="1031181"/>
              </a:xfrm>
              <a:prstGeom prst="rect">
                <a:avLst/>
              </a:prstGeom>
            </p:spPr>
          </p:pic>
          <p:sp>
            <p:nvSpPr>
              <p:cNvPr id="73" name="Right Arrow 9"/>
              <p:cNvSpPr/>
              <p:nvPr/>
            </p:nvSpPr>
            <p:spPr>
              <a:xfrm rot="1993535">
                <a:off x="1832338" y="4047781"/>
                <a:ext cx="1512544" cy="484632"/>
              </a:xfrm>
              <a:prstGeom prst="rightArrow">
                <a:avLst>
                  <a:gd name="adj1" fmla="val 37617"/>
                  <a:gd name="adj2" fmla="val 50000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7027085" y="765452"/>
              <a:ext cx="1048636" cy="607676"/>
              <a:chOff x="5737653" y="2586764"/>
              <a:chExt cx="2842236" cy="1922934"/>
            </a:xfrm>
          </p:grpSpPr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66954" y="2586764"/>
                <a:ext cx="1412935" cy="1451645"/>
              </a:xfrm>
              <a:prstGeom prst="rect">
                <a:avLst/>
              </a:prstGeom>
            </p:spPr>
          </p:pic>
          <p:sp>
            <p:nvSpPr>
              <p:cNvPr id="71" name="Right Arrow 17"/>
              <p:cNvSpPr/>
              <p:nvPr/>
            </p:nvSpPr>
            <p:spPr>
              <a:xfrm rot="8528952">
                <a:off x="5737653" y="4025066"/>
                <a:ext cx="1631093" cy="484632"/>
              </a:xfrm>
              <a:prstGeom prst="rightArrow">
                <a:avLst>
                  <a:gd name="adj1" fmla="val 37617"/>
                  <a:gd name="adj2" fmla="val 50000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892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Permute the children of nouns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Prepositions (English) </a:t>
            </a:r>
            <a:r>
              <a:rPr lang="en-US" sz="2800" dirty="0">
                <a:solidFill>
                  <a:srgbClr val="FFFF00"/>
                </a:solidFill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rgbClr val="FFFF00"/>
                </a:solidFill>
              </a:rPr>
              <a:t>Postpositions (Japanese)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45" name="Picture 44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495529" y="5388713"/>
            <a:ext cx="1117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around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66880" y="2421500"/>
            <a:ext cx="7881463" cy="5055582"/>
            <a:chOff x="466880" y="2421500"/>
            <a:chExt cx="7881463" cy="5055582"/>
          </a:xfrm>
        </p:grpSpPr>
        <p:grpSp>
          <p:nvGrpSpPr>
            <p:cNvPr id="88" name="Group 87"/>
            <p:cNvGrpSpPr/>
            <p:nvPr/>
          </p:nvGrpSpPr>
          <p:grpSpPr>
            <a:xfrm>
              <a:off x="466880" y="2421500"/>
              <a:ext cx="7029585" cy="5055582"/>
              <a:chOff x="-151326" y="419746"/>
              <a:chExt cx="7029585" cy="5055582"/>
            </a:xfrm>
          </p:grpSpPr>
          <p:sp>
            <p:nvSpPr>
              <p:cNvPr id="89" name="Circular Arrow 88"/>
              <p:cNvSpPr/>
              <p:nvPr/>
            </p:nvSpPr>
            <p:spPr>
              <a:xfrm flipH="1">
                <a:off x="215689" y="560037"/>
                <a:ext cx="3055825" cy="4884481"/>
              </a:xfrm>
              <a:prstGeom prst="circularArrow">
                <a:avLst>
                  <a:gd name="adj1" fmla="val 805"/>
                  <a:gd name="adj2" fmla="val 714480"/>
                  <a:gd name="adj3" fmla="val 20507759"/>
                  <a:gd name="adj4" fmla="val 11180129"/>
                  <a:gd name="adj5" fmla="val 4067"/>
                </a:avLst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1400089" y="419746"/>
                <a:ext cx="707764" cy="369332"/>
              </a:xfrm>
              <a:prstGeom prst="rect">
                <a:avLst/>
              </a:prstGeom>
              <a:solidFill>
                <a:schemeClr val="tx2">
                  <a:lumMod val="10000"/>
                </a:schemeClr>
              </a:solidFill>
              <a:ln>
                <a:solidFill>
                  <a:schemeClr val="tx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>
                    <a:solidFill>
                      <a:srgbClr val="FFFFFF"/>
                    </a:solidFill>
                  </a:rPr>
                  <a:t>nsubj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Circular Arrow 90"/>
              <p:cNvSpPr/>
              <p:nvPr/>
            </p:nvSpPr>
            <p:spPr>
              <a:xfrm>
                <a:off x="3109375" y="590847"/>
                <a:ext cx="3558682" cy="4884481"/>
              </a:xfrm>
              <a:prstGeom prst="circularArrow">
                <a:avLst>
                  <a:gd name="adj1" fmla="val 805"/>
                  <a:gd name="adj2" fmla="val 714480"/>
                  <a:gd name="adj3" fmla="val 20507759"/>
                  <a:gd name="adj4" fmla="val 11180129"/>
                  <a:gd name="adj5" fmla="val 3018"/>
                </a:avLst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 flipH="1">
                <a:off x="4511733" y="437046"/>
                <a:ext cx="824232" cy="369332"/>
              </a:xfrm>
              <a:prstGeom prst="rect">
                <a:avLst/>
              </a:prstGeom>
              <a:solidFill>
                <a:srgbClr val="1E1C11"/>
              </a:solidFill>
              <a:ln>
                <a:solidFill>
                  <a:srgbClr val="1E1C1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>
                    <a:solidFill>
                      <a:srgbClr val="FFFFFF"/>
                    </a:solidFill>
                  </a:rPr>
                  <a:t>nmod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2040434" y="3397583"/>
                <a:ext cx="8409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Candara"/>
                    <a:cs typeface="Candara"/>
                  </a:rPr>
                  <a:t>must</a:t>
                </a: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2072193" y="2874363"/>
                <a:ext cx="6307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AUX</a:t>
                </a: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-124302" y="3388407"/>
                <a:ext cx="6819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Candara"/>
                    <a:cs typeface="Candara"/>
                  </a:rPr>
                  <a:t>You </a:t>
                </a: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-151326" y="2860853"/>
                <a:ext cx="79180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PRON</a:t>
                </a: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2843745" y="3401747"/>
                <a:ext cx="67533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Candara"/>
                    <a:cs typeface="Candara"/>
                  </a:rPr>
                  <a:t>feel</a:t>
                </a: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2806156" y="2870988"/>
                <a:ext cx="7341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VERB</a:t>
                </a: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6123716" y="3368626"/>
                <a:ext cx="6645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Candara"/>
                    <a:cs typeface="Candara"/>
                  </a:rPr>
                  <a:t>you </a:t>
                </a: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6086456" y="2843968"/>
                <a:ext cx="79180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PRON</a:t>
                </a:r>
              </a:p>
            </p:txBody>
          </p:sp>
          <p:sp>
            <p:nvSpPr>
              <p:cNvPr id="105" name="Circular Arrow 104"/>
              <p:cNvSpPr/>
              <p:nvPr/>
            </p:nvSpPr>
            <p:spPr>
              <a:xfrm flipH="1">
                <a:off x="2258156" y="2170240"/>
                <a:ext cx="797174" cy="1381225"/>
              </a:xfrm>
              <a:prstGeom prst="circularArrow">
                <a:avLst>
                  <a:gd name="adj1" fmla="val 4016"/>
                  <a:gd name="adj2" fmla="val 714480"/>
                  <a:gd name="adj3" fmla="val 20716026"/>
                  <a:gd name="adj4" fmla="val 11180129"/>
                  <a:gd name="adj5" fmla="val 15057"/>
                </a:avLst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2379775" y="2170240"/>
                <a:ext cx="528626" cy="369332"/>
              </a:xfrm>
              <a:prstGeom prst="rect">
                <a:avLst/>
              </a:prstGeom>
              <a:solidFill>
                <a:srgbClr val="1E1C11"/>
              </a:solidFill>
              <a:ln>
                <a:solidFill>
                  <a:srgbClr val="1E1C1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aux</a:t>
                </a: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586535" y="3392197"/>
                <a:ext cx="6197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Candara"/>
                    <a:cs typeface="Candara"/>
                  </a:rPr>
                  <a:t>the</a:t>
                </a: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627737" y="2868572"/>
                <a:ext cx="5950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DET</a:t>
                </a: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1155831" y="3402396"/>
                <a:ext cx="9132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Candara"/>
                    <a:cs typeface="Candara"/>
                  </a:rPr>
                  <a:t>Force</a:t>
                </a: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1155831" y="2875257"/>
                <a:ext cx="92430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PROPN</a:t>
                </a:r>
              </a:p>
            </p:txBody>
          </p:sp>
          <p:sp>
            <p:nvSpPr>
              <p:cNvPr id="111" name="Circular Arrow 110"/>
              <p:cNvSpPr/>
              <p:nvPr/>
            </p:nvSpPr>
            <p:spPr>
              <a:xfrm flipH="1">
                <a:off x="798887" y="2147010"/>
                <a:ext cx="868556" cy="1381225"/>
              </a:xfrm>
              <a:prstGeom prst="circularArrow">
                <a:avLst>
                  <a:gd name="adj1" fmla="val 3806"/>
                  <a:gd name="adj2" fmla="val 714480"/>
                  <a:gd name="adj3" fmla="val 20696566"/>
                  <a:gd name="adj4" fmla="val 11180129"/>
                  <a:gd name="adj5" fmla="val 13452"/>
                </a:avLst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838847" y="2042217"/>
                <a:ext cx="788060" cy="369332"/>
              </a:xfrm>
              <a:prstGeom prst="rect">
                <a:avLst/>
              </a:prstGeom>
              <a:solidFill>
                <a:srgbClr val="1E1C11"/>
              </a:solidFill>
              <a:ln>
                <a:solidFill>
                  <a:srgbClr val="1E1C1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/>
                  <a:t>det</a:t>
                </a:r>
                <a:endParaRPr lang="en-US" dirty="0"/>
              </a:p>
            </p:txBody>
          </p:sp>
          <p:sp>
            <p:nvSpPr>
              <p:cNvPr id="119" name="Circular Arrow 118"/>
              <p:cNvSpPr/>
              <p:nvPr/>
            </p:nvSpPr>
            <p:spPr>
              <a:xfrm flipH="1">
                <a:off x="1668868" y="1722562"/>
                <a:ext cx="1413483" cy="2303409"/>
              </a:xfrm>
              <a:prstGeom prst="circularArrow">
                <a:avLst>
                  <a:gd name="adj1" fmla="val 1615"/>
                  <a:gd name="adj2" fmla="val 714480"/>
                  <a:gd name="adj3" fmla="val 20546635"/>
                  <a:gd name="adj4" fmla="val 10974073"/>
                  <a:gd name="adj5" fmla="val 2970"/>
                </a:avLst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2013269" y="1635922"/>
                <a:ext cx="735891" cy="369332"/>
              </a:xfrm>
              <a:prstGeom prst="rect">
                <a:avLst/>
              </a:prstGeom>
              <a:solidFill>
                <a:srgbClr val="1E1C11"/>
              </a:solidFill>
              <a:ln>
                <a:solidFill>
                  <a:srgbClr val="1E1C1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/>
                  <a:t>dobj</a:t>
                </a:r>
                <a:endParaRPr lang="en-US" dirty="0"/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7724980" y="4867356"/>
              <a:ext cx="6233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ADP</a:t>
              </a:r>
            </a:p>
          </p:txBody>
        </p:sp>
      </p:grpSp>
      <p:sp>
        <p:nvSpPr>
          <p:cNvPr id="35" name="Circular Arrow 34"/>
          <p:cNvSpPr/>
          <p:nvPr/>
        </p:nvSpPr>
        <p:spPr>
          <a:xfrm>
            <a:off x="7195149" y="3896539"/>
            <a:ext cx="1031810" cy="1952405"/>
          </a:xfrm>
          <a:prstGeom prst="circularArrow">
            <a:avLst>
              <a:gd name="adj1" fmla="val 3568"/>
              <a:gd name="adj2" fmla="val 714480"/>
              <a:gd name="adj3" fmla="val 20928676"/>
              <a:gd name="adj4" fmla="val 11180129"/>
              <a:gd name="adj5" fmla="val 11029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 flipH="1">
            <a:off x="7406262" y="3895463"/>
            <a:ext cx="607184" cy="369332"/>
          </a:xfrm>
          <a:prstGeom prst="rect">
            <a:avLst/>
          </a:prstGeom>
          <a:solidFill>
            <a:srgbClr val="1E1C11"/>
          </a:solidFill>
          <a:ln>
            <a:solidFill>
              <a:srgbClr val="1E1C1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case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403367" y="6141110"/>
            <a:ext cx="4394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New language: </a:t>
            </a:r>
            <a:r>
              <a:rPr lang="en-US" dirty="0">
                <a:solidFill>
                  <a:srgbClr val="558ED5"/>
                </a:solidFill>
              </a:rPr>
              <a:t>English</a:t>
            </a:r>
            <a:r>
              <a:rPr lang="en-US" dirty="0"/>
              <a:t>[</a:t>
            </a:r>
            <a:r>
              <a:rPr lang="en-US" dirty="0">
                <a:solidFill>
                  <a:srgbClr val="FF0000"/>
                </a:solidFill>
              </a:rPr>
              <a:t>Hindi/V, </a:t>
            </a:r>
            <a:r>
              <a:rPr lang="en-US" dirty="0">
                <a:solidFill>
                  <a:srgbClr val="FFFF00"/>
                </a:solidFill>
              </a:rPr>
              <a:t>Japanese/N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53038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do we get?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" name="Picture 5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New language: </a:t>
            </a:r>
            <a:r>
              <a:rPr lang="en-US" dirty="0" smtClean="0">
                <a:solidFill>
                  <a:srgbClr val="558ED5"/>
                </a:solidFill>
              </a:rPr>
              <a:t>English</a:t>
            </a:r>
            <a:r>
              <a:rPr lang="en-US" dirty="0" smtClean="0"/>
              <a:t>[</a:t>
            </a:r>
            <a:r>
              <a:rPr lang="en-US" dirty="0" smtClean="0">
                <a:solidFill>
                  <a:srgbClr val="FF0000"/>
                </a:solidFill>
              </a:rPr>
              <a:t>Hindi/V</a:t>
            </a:r>
            <a:r>
              <a:rPr lang="en-US" dirty="0"/>
              <a:t>, </a:t>
            </a:r>
            <a:r>
              <a:rPr lang="en-US" dirty="0" smtClean="0">
                <a:solidFill>
                  <a:srgbClr val="FFFF00"/>
                </a:solidFill>
              </a:rPr>
              <a:t>Japanese/N</a:t>
            </a:r>
            <a:r>
              <a:rPr lang="en-US" dirty="0" smtClean="0"/>
              <a:t>]</a:t>
            </a:r>
            <a:endParaRPr lang="en-US" dirty="0"/>
          </a:p>
          <a:p>
            <a:endParaRPr lang="en-US" dirty="0"/>
          </a:p>
          <a:p>
            <a:r>
              <a:rPr lang="en-US" dirty="0"/>
              <a:t>Start from 37 earthly languages</a:t>
            </a:r>
          </a:p>
          <a:p>
            <a:pPr lvl="1"/>
            <a:r>
              <a:rPr lang="en-US" dirty="0"/>
              <a:t>Thanks to the Universal Dependencies project</a:t>
            </a:r>
          </a:p>
          <a:p>
            <a:endParaRPr lang="en-US" dirty="0" smtClean="0"/>
          </a:p>
          <a:p>
            <a:r>
              <a:rPr lang="en-US" dirty="0" smtClean="0"/>
              <a:t>Mix </a:t>
            </a:r>
            <a:r>
              <a:rPr lang="en-US" dirty="0"/>
              <a:t>and match: </a:t>
            </a:r>
            <a:r>
              <a:rPr lang="en-US" dirty="0" smtClean="0">
                <a:solidFill>
                  <a:srgbClr val="558ED5"/>
                </a:solidFill>
              </a:rPr>
              <a:t>Lang1</a:t>
            </a:r>
            <a:r>
              <a:rPr lang="en-US" dirty="0" smtClean="0"/>
              <a:t>[</a:t>
            </a:r>
            <a:r>
              <a:rPr lang="en-US" dirty="0" smtClean="0">
                <a:solidFill>
                  <a:srgbClr val="FF0000"/>
                </a:solidFill>
              </a:rPr>
              <a:t>Lang3/V</a:t>
            </a:r>
            <a:r>
              <a:rPr lang="en-US" dirty="0"/>
              <a:t>, </a:t>
            </a:r>
            <a:r>
              <a:rPr lang="en-US" dirty="0" smtClean="0">
                <a:solidFill>
                  <a:srgbClr val="FFFF00"/>
                </a:solidFill>
              </a:rPr>
              <a:t>Lang2/N</a:t>
            </a:r>
            <a:r>
              <a:rPr lang="en-US" dirty="0" smtClean="0"/>
              <a:t>]</a:t>
            </a:r>
            <a:endParaRPr lang="en-US" dirty="0"/>
          </a:p>
          <a:p>
            <a:pPr lvl="1"/>
            <a:r>
              <a:rPr lang="en-US" dirty="0">
                <a:sym typeface="Wingdings" panose="05000000000000000000" pitchFamily="2" charset="2"/>
              </a:rPr>
              <a:t>Yields a</a:t>
            </a:r>
            <a:r>
              <a:rPr lang="en-US" dirty="0"/>
              <a:t>bout 37</a:t>
            </a:r>
            <a:r>
              <a:rPr lang="en-US" baseline="30000" dirty="0"/>
              <a:t>3</a:t>
            </a:r>
            <a:r>
              <a:rPr lang="en-US" dirty="0"/>
              <a:t> ≈ 50,000 extraterrestrial languages</a:t>
            </a:r>
          </a:p>
          <a:p>
            <a:pPr lvl="1"/>
            <a:r>
              <a:rPr lang="en-US" dirty="0"/>
              <a:t>“Galactic Dependencies” treebanks</a:t>
            </a:r>
          </a:p>
          <a:p>
            <a:pPr lvl="1"/>
            <a:r>
              <a:rPr lang="en-US" dirty="0"/>
              <a:t>Still in Universal Dependencies Format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34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Puzzle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6" name="Picture 15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8671"/>
            <a:ext cx="2769885" cy="477903"/>
          </a:xfrm>
          <a:prstGeom prst="rect">
            <a:avLst/>
          </a:prstGeom>
        </p:spPr>
      </p:pic>
      <p:sp>
        <p:nvSpPr>
          <p:cNvPr id="3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Basic word order – SVO or SOV?</a:t>
            </a:r>
          </a:p>
          <a:p>
            <a:r>
              <a:rPr lang="en-US" dirty="0"/>
              <a:t>Full syntactic grammar and morphology?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 about this one?</a:t>
            </a:r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946448" y="5317713"/>
            <a:ext cx="6949351" cy="523234"/>
            <a:chOff x="946448" y="5317713"/>
            <a:chExt cx="6949351" cy="52323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448" y="5332070"/>
              <a:ext cx="975360" cy="49987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6480" y="5341075"/>
              <a:ext cx="280416" cy="49987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7068" y="5341075"/>
              <a:ext cx="1213104" cy="49987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9780" y="5332070"/>
              <a:ext cx="542544" cy="49987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0880" y="5324811"/>
              <a:ext cx="987552" cy="49987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6000" y="5317713"/>
              <a:ext cx="804672" cy="49987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3319" y="5339795"/>
              <a:ext cx="792480" cy="499872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1687431" y="3265013"/>
            <a:ext cx="5694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C000"/>
                </a:solidFill>
              </a:rPr>
              <a:t>jin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ave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sekke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verven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anni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m'orvikoon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0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SVO (English)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smtClean="0"/>
              <a:t>SOV </a:t>
            </a:r>
            <a:r>
              <a:rPr lang="en-US" dirty="0"/>
              <a:t>(Hindi)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47" name="Picture 46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959260" y="2421500"/>
            <a:ext cx="7029585" cy="5055582"/>
            <a:chOff x="-151326" y="419746"/>
            <a:chExt cx="7029585" cy="5055582"/>
          </a:xfrm>
        </p:grpSpPr>
        <p:sp>
          <p:nvSpPr>
            <p:cNvPr id="62" name="Circular Arrow 61"/>
            <p:cNvSpPr/>
            <p:nvPr/>
          </p:nvSpPr>
          <p:spPr>
            <a:xfrm flipH="1">
              <a:off x="215689" y="560037"/>
              <a:ext cx="3055825" cy="4884481"/>
            </a:xfrm>
            <a:prstGeom prst="circularArrow">
              <a:avLst>
                <a:gd name="adj1" fmla="val 805"/>
                <a:gd name="adj2" fmla="val 714480"/>
                <a:gd name="adj3" fmla="val 20507759"/>
                <a:gd name="adj4" fmla="val 11180129"/>
                <a:gd name="adj5" fmla="val 406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400089" y="419746"/>
              <a:ext cx="707764" cy="369332"/>
            </a:xfrm>
            <a:prstGeom prst="rect">
              <a:avLst/>
            </a:prstGeom>
            <a:solidFill>
              <a:schemeClr val="tx2">
                <a:lumMod val="10000"/>
              </a:schemeClr>
            </a:solidFill>
            <a:ln>
              <a:solidFill>
                <a:schemeClr val="tx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nsubj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4" name="Circular Arrow 63"/>
            <p:cNvSpPr/>
            <p:nvPr/>
          </p:nvSpPr>
          <p:spPr>
            <a:xfrm>
              <a:off x="3109375" y="590847"/>
              <a:ext cx="3558682" cy="4884481"/>
            </a:xfrm>
            <a:prstGeom prst="circularArrow">
              <a:avLst>
                <a:gd name="adj1" fmla="val 805"/>
                <a:gd name="adj2" fmla="val 714480"/>
                <a:gd name="adj3" fmla="val 20507759"/>
                <a:gd name="adj4" fmla="val 11180129"/>
                <a:gd name="adj5" fmla="val 301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 flipH="1">
              <a:off x="4511733" y="437046"/>
              <a:ext cx="824232" cy="369332"/>
            </a:xfrm>
            <a:prstGeom prst="rect">
              <a:avLst/>
            </a:prstGeom>
            <a:solidFill>
              <a:srgbClr val="1E1C11"/>
            </a:solidFill>
            <a:ln>
              <a:solidFill>
                <a:srgbClr val="1E1C1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nmod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040434" y="3397583"/>
              <a:ext cx="8409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ndara"/>
                  <a:cs typeface="Candara"/>
                </a:rPr>
                <a:t>must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072193" y="2874363"/>
              <a:ext cx="6307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AUX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-124302" y="3388407"/>
              <a:ext cx="7499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ndara"/>
                  <a:cs typeface="Candara"/>
                </a:rPr>
                <a:t>You 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-151326" y="2860853"/>
              <a:ext cx="7918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PRON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843745" y="3401747"/>
              <a:ext cx="6753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Candara"/>
                  <a:cs typeface="Candara"/>
                </a:rPr>
                <a:t>feel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806156" y="2870988"/>
              <a:ext cx="7341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VERB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123716" y="3368626"/>
              <a:ext cx="7312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ndara"/>
                  <a:cs typeface="Candara"/>
                </a:rPr>
                <a:t>you 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086456" y="2843968"/>
              <a:ext cx="7918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PRON</a:t>
              </a:r>
            </a:p>
          </p:txBody>
        </p:sp>
        <p:sp>
          <p:nvSpPr>
            <p:cNvPr id="77" name="Circular Arrow 76"/>
            <p:cNvSpPr/>
            <p:nvPr/>
          </p:nvSpPr>
          <p:spPr>
            <a:xfrm flipH="1">
              <a:off x="2258156" y="2170240"/>
              <a:ext cx="797174" cy="1381225"/>
            </a:xfrm>
            <a:prstGeom prst="circularArrow">
              <a:avLst>
                <a:gd name="adj1" fmla="val 4016"/>
                <a:gd name="adj2" fmla="val 714480"/>
                <a:gd name="adj3" fmla="val 20716026"/>
                <a:gd name="adj4" fmla="val 11180129"/>
                <a:gd name="adj5" fmla="val 1505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379775" y="2170240"/>
              <a:ext cx="528626" cy="369332"/>
            </a:xfrm>
            <a:prstGeom prst="rect">
              <a:avLst/>
            </a:prstGeom>
            <a:solidFill>
              <a:srgbClr val="1E1C11"/>
            </a:solidFill>
            <a:ln>
              <a:solidFill>
                <a:srgbClr val="1E1C1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aux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028400" y="3399801"/>
              <a:ext cx="9132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ndara"/>
                  <a:cs typeface="Candara"/>
                </a:rPr>
                <a:t>Force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028400" y="2872662"/>
              <a:ext cx="9243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PROPN</a:t>
              </a:r>
            </a:p>
          </p:txBody>
        </p:sp>
        <p:sp>
          <p:nvSpPr>
            <p:cNvPr id="85" name="Circular Arrow 84"/>
            <p:cNvSpPr/>
            <p:nvPr/>
          </p:nvSpPr>
          <p:spPr>
            <a:xfrm>
              <a:off x="3288798" y="1726352"/>
              <a:ext cx="1490613" cy="2303409"/>
            </a:xfrm>
            <a:prstGeom prst="circularArrow">
              <a:avLst>
                <a:gd name="adj1" fmla="val 1615"/>
                <a:gd name="adj2" fmla="val 714480"/>
                <a:gd name="adj3" fmla="val 20546635"/>
                <a:gd name="adj4" fmla="val 10974073"/>
                <a:gd name="adj5" fmla="val 297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 flipH="1">
              <a:off x="3640170" y="1639712"/>
              <a:ext cx="776047" cy="369332"/>
            </a:xfrm>
            <a:prstGeom prst="rect">
              <a:avLst/>
            </a:prstGeom>
            <a:solidFill>
              <a:srgbClr val="1E1C11"/>
            </a:solidFill>
            <a:ln>
              <a:solidFill>
                <a:srgbClr val="1E1C1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dobj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217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SVO (English)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rgbClr val="FF0000"/>
                </a:solidFill>
              </a:rPr>
              <a:t> SOV (Hindi)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47" name="Picture 46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grpSp>
        <p:nvGrpSpPr>
          <p:cNvPr id="101" name="Group 100"/>
          <p:cNvGrpSpPr/>
          <p:nvPr/>
        </p:nvGrpSpPr>
        <p:grpSpPr>
          <a:xfrm>
            <a:off x="959249" y="2421500"/>
            <a:ext cx="7029585" cy="5055582"/>
            <a:chOff x="-151326" y="419746"/>
            <a:chExt cx="7029585" cy="5055582"/>
          </a:xfrm>
        </p:grpSpPr>
        <p:sp>
          <p:nvSpPr>
            <p:cNvPr id="102" name="Circular Arrow 101"/>
            <p:cNvSpPr/>
            <p:nvPr/>
          </p:nvSpPr>
          <p:spPr>
            <a:xfrm flipH="1">
              <a:off x="215689" y="560037"/>
              <a:ext cx="3055825" cy="4884481"/>
            </a:xfrm>
            <a:prstGeom prst="circularArrow">
              <a:avLst>
                <a:gd name="adj1" fmla="val 805"/>
                <a:gd name="adj2" fmla="val 714480"/>
                <a:gd name="adj3" fmla="val 20507759"/>
                <a:gd name="adj4" fmla="val 11180129"/>
                <a:gd name="adj5" fmla="val 406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400089" y="419746"/>
              <a:ext cx="707764" cy="369332"/>
            </a:xfrm>
            <a:prstGeom prst="rect">
              <a:avLst/>
            </a:prstGeom>
            <a:solidFill>
              <a:schemeClr val="tx2">
                <a:lumMod val="10000"/>
              </a:schemeClr>
            </a:solidFill>
            <a:ln>
              <a:solidFill>
                <a:schemeClr val="tx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nsubj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4" name="Circular Arrow 103"/>
            <p:cNvSpPr/>
            <p:nvPr/>
          </p:nvSpPr>
          <p:spPr>
            <a:xfrm>
              <a:off x="3109375" y="590847"/>
              <a:ext cx="3558682" cy="4884481"/>
            </a:xfrm>
            <a:prstGeom prst="circularArrow">
              <a:avLst>
                <a:gd name="adj1" fmla="val 805"/>
                <a:gd name="adj2" fmla="val 714480"/>
                <a:gd name="adj3" fmla="val 20507759"/>
                <a:gd name="adj4" fmla="val 11180129"/>
                <a:gd name="adj5" fmla="val 301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 flipH="1">
              <a:off x="4511733" y="437046"/>
              <a:ext cx="824232" cy="369332"/>
            </a:xfrm>
            <a:prstGeom prst="rect">
              <a:avLst/>
            </a:prstGeom>
            <a:solidFill>
              <a:srgbClr val="1E1C11"/>
            </a:solidFill>
            <a:ln>
              <a:solidFill>
                <a:srgbClr val="1E1C1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nmod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2040434" y="3397583"/>
              <a:ext cx="8409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ndara"/>
                  <a:cs typeface="Candara"/>
                </a:rPr>
                <a:t>must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2072193" y="2874363"/>
              <a:ext cx="6307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AUX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-124302" y="3388407"/>
              <a:ext cx="7499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ndara"/>
                  <a:cs typeface="Candara"/>
                </a:rPr>
                <a:t>You 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-151326" y="2860853"/>
              <a:ext cx="7918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PRON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2843745" y="3401747"/>
              <a:ext cx="6753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Candara"/>
                  <a:cs typeface="Candara"/>
                </a:rPr>
                <a:t>feel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2806156" y="2870988"/>
              <a:ext cx="7341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VERB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123716" y="3368626"/>
              <a:ext cx="7312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ndara"/>
                  <a:cs typeface="Candara"/>
                </a:rPr>
                <a:t>you 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086456" y="2843968"/>
              <a:ext cx="7918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PRON</a:t>
              </a:r>
            </a:p>
          </p:txBody>
        </p:sp>
        <p:sp>
          <p:nvSpPr>
            <p:cNvPr id="114" name="Circular Arrow 113"/>
            <p:cNvSpPr/>
            <p:nvPr/>
          </p:nvSpPr>
          <p:spPr>
            <a:xfrm flipH="1">
              <a:off x="2258156" y="2170240"/>
              <a:ext cx="797174" cy="1381225"/>
            </a:xfrm>
            <a:prstGeom prst="circularArrow">
              <a:avLst>
                <a:gd name="adj1" fmla="val 4016"/>
                <a:gd name="adj2" fmla="val 714480"/>
                <a:gd name="adj3" fmla="val 20716026"/>
                <a:gd name="adj4" fmla="val 11180129"/>
                <a:gd name="adj5" fmla="val 1505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2379775" y="2170240"/>
              <a:ext cx="528626" cy="369332"/>
            </a:xfrm>
            <a:prstGeom prst="rect">
              <a:avLst/>
            </a:prstGeom>
            <a:solidFill>
              <a:srgbClr val="1E1C11"/>
            </a:solidFill>
            <a:ln>
              <a:solidFill>
                <a:srgbClr val="1E1C1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aux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1155831" y="3402396"/>
              <a:ext cx="9132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ndara"/>
                  <a:cs typeface="Candara"/>
                </a:rPr>
                <a:t>Force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1155831" y="2875257"/>
              <a:ext cx="9243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PROPN</a:t>
              </a:r>
            </a:p>
          </p:txBody>
        </p:sp>
        <p:sp>
          <p:nvSpPr>
            <p:cNvPr id="118" name="Circular Arrow 117"/>
            <p:cNvSpPr/>
            <p:nvPr/>
          </p:nvSpPr>
          <p:spPr>
            <a:xfrm flipH="1">
              <a:off x="1668868" y="1722562"/>
              <a:ext cx="1413483" cy="2303409"/>
            </a:xfrm>
            <a:prstGeom prst="circularArrow">
              <a:avLst>
                <a:gd name="adj1" fmla="val 1615"/>
                <a:gd name="adj2" fmla="val 714480"/>
                <a:gd name="adj3" fmla="val 20546635"/>
                <a:gd name="adj4" fmla="val 10974073"/>
                <a:gd name="adj5" fmla="val 297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2013269" y="1635922"/>
              <a:ext cx="735891" cy="369332"/>
            </a:xfrm>
            <a:prstGeom prst="rect">
              <a:avLst/>
            </a:prstGeom>
            <a:solidFill>
              <a:srgbClr val="1E1C11"/>
            </a:solidFill>
            <a:ln>
              <a:solidFill>
                <a:srgbClr val="1E1C1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dobj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7719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6295" y="2185980"/>
            <a:ext cx="91133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/>
              <a:t>P(          |          ,</a:t>
            </a:r>
            <a:r>
              <a:rPr lang="en-US" sz="4000" dirty="0" smtClean="0"/>
              <a:t>Hindi</a:t>
            </a:r>
            <a:r>
              <a:rPr lang="en-US" sz="9600" dirty="0" smtClean="0"/>
              <a:t>)</a:t>
            </a:r>
            <a:endParaRPr lang="en-US" sz="9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Sampling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47" name="Picture 46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sp>
        <p:nvSpPr>
          <p:cNvPr id="45" name="Circular Arrow 44"/>
          <p:cNvSpPr/>
          <p:nvPr/>
        </p:nvSpPr>
        <p:spPr>
          <a:xfrm flipH="1">
            <a:off x="4471708" y="2575771"/>
            <a:ext cx="1291464" cy="1541490"/>
          </a:xfrm>
          <a:prstGeom prst="circularArrow">
            <a:avLst>
              <a:gd name="adj1" fmla="val 805"/>
              <a:gd name="adj2" fmla="val 714480"/>
              <a:gd name="adj3" fmla="val 20507759"/>
              <a:gd name="adj4" fmla="val 11180129"/>
              <a:gd name="adj5" fmla="val 40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923495" y="2540808"/>
            <a:ext cx="362639" cy="169277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00" dirty="0" err="1">
                <a:solidFill>
                  <a:schemeClr val="tx1"/>
                </a:solidFill>
              </a:rPr>
              <a:t>nsubj</a:t>
            </a:r>
            <a:endParaRPr lang="en-US" sz="500" dirty="0">
              <a:solidFill>
                <a:schemeClr val="tx1"/>
              </a:solidFill>
            </a:endParaRPr>
          </a:p>
        </p:txBody>
      </p:sp>
      <p:sp>
        <p:nvSpPr>
          <p:cNvPr id="48" name="Circular Arrow 47"/>
          <p:cNvSpPr/>
          <p:nvPr/>
        </p:nvSpPr>
        <p:spPr>
          <a:xfrm>
            <a:off x="5694648" y="2585495"/>
            <a:ext cx="1503983" cy="1541490"/>
          </a:xfrm>
          <a:prstGeom prst="circularArrow">
            <a:avLst>
              <a:gd name="adj1" fmla="val 805"/>
              <a:gd name="adj2" fmla="val 714480"/>
              <a:gd name="adj3" fmla="val 20507759"/>
              <a:gd name="adj4" fmla="val 11180129"/>
              <a:gd name="adj5" fmla="val 301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00" dirty="0">
              <a:solidFill>
                <a:schemeClr val="tx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 flipH="1">
            <a:off x="6287318" y="2536957"/>
            <a:ext cx="348340" cy="169277"/>
          </a:xfrm>
          <a:prstGeom prst="rect">
            <a:avLst/>
          </a:prstGeom>
          <a:solidFill>
            <a:srgbClr val="1E1C11"/>
          </a:solidFill>
          <a:ln>
            <a:solidFill>
              <a:srgbClr val="1E1C1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00" dirty="0" err="1">
                <a:solidFill>
                  <a:schemeClr val="tx1"/>
                </a:solidFill>
              </a:rPr>
              <a:t>nmod</a:t>
            </a:r>
            <a:endParaRPr lang="en-US" sz="500" dirty="0">
              <a:solidFill>
                <a:schemeClr val="tx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256311" y="3306148"/>
            <a:ext cx="3626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AUX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316599" y="3301885"/>
            <a:ext cx="4267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PRON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566501" y="3305083"/>
            <a:ext cx="4042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VERB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952833" y="3296556"/>
            <a:ext cx="4267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PRON</a:t>
            </a:r>
          </a:p>
        </p:txBody>
      </p:sp>
      <p:sp>
        <p:nvSpPr>
          <p:cNvPr id="58" name="Circular Arrow 57"/>
          <p:cNvSpPr/>
          <p:nvPr/>
        </p:nvSpPr>
        <p:spPr>
          <a:xfrm flipH="1">
            <a:off x="5334903" y="3083934"/>
            <a:ext cx="336905" cy="435900"/>
          </a:xfrm>
          <a:prstGeom prst="circularArrow">
            <a:avLst>
              <a:gd name="adj1" fmla="val 4016"/>
              <a:gd name="adj2" fmla="val 714480"/>
              <a:gd name="adj3" fmla="val 20716026"/>
              <a:gd name="adj4" fmla="val 11180129"/>
              <a:gd name="adj5" fmla="val 1505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00" dirty="0">
              <a:solidFill>
                <a:schemeClr val="tx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335376" y="3066624"/>
            <a:ext cx="292811" cy="169277"/>
          </a:xfrm>
          <a:prstGeom prst="rect">
            <a:avLst/>
          </a:prstGeom>
          <a:solidFill>
            <a:srgbClr val="1E1C11"/>
          </a:solidFill>
          <a:ln>
            <a:solidFill>
              <a:srgbClr val="1E1C1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dirty="0"/>
              <a:t>aux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083050" y="3305611"/>
            <a:ext cx="4796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PROPN</a:t>
            </a:r>
          </a:p>
        </p:txBody>
      </p:sp>
      <p:sp>
        <p:nvSpPr>
          <p:cNvPr id="62" name="Circular Arrow 61"/>
          <p:cNvSpPr/>
          <p:nvPr/>
        </p:nvSpPr>
        <p:spPr>
          <a:xfrm>
            <a:off x="5770477" y="2943848"/>
            <a:ext cx="629968" cy="726931"/>
          </a:xfrm>
          <a:prstGeom prst="circularArrow">
            <a:avLst>
              <a:gd name="adj1" fmla="val 1615"/>
              <a:gd name="adj2" fmla="val 699489"/>
              <a:gd name="adj3" fmla="val 20546635"/>
              <a:gd name="adj4" fmla="val 10974073"/>
              <a:gd name="adj5" fmla="val 297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00" dirty="0">
              <a:solidFill>
                <a:schemeClr val="tx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 flipH="1">
            <a:off x="5918975" y="2916505"/>
            <a:ext cx="327976" cy="169277"/>
          </a:xfrm>
          <a:prstGeom prst="rect">
            <a:avLst/>
          </a:prstGeom>
          <a:solidFill>
            <a:srgbClr val="1E1C11"/>
          </a:solidFill>
          <a:ln>
            <a:solidFill>
              <a:srgbClr val="1E1C1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dirty="0" err="1"/>
              <a:t>dobj</a:t>
            </a:r>
            <a:endParaRPr lang="en-US" sz="500" dirty="0"/>
          </a:p>
        </p:txBody>
      </p:sp>
      <p:sp>
        <p:nvSpPr>
          <p:cNvPr id="65" name="Circular Arrow 64"/>
          <p:cNvSpPr/>
          <p:nvPr/>
        </p:nvSpPr>
        <p:spPr>
          <a:xfrm flipH="1">
            <a:off x="1317671" y="2579195"/>
            <a:ext cx="1262760" cy="1536215"/>
          </a:xfrm>
          <a:prstGeom prst="circularArrow">
            <a:avLst>
              <a:gd name="adj1" fmla="val 805"/>
              <a:gd name="adj2" fmla="val 714480"/>
              <a:gd name="adj3" fmla="val 20507759"/>
              <a:gd name="adj4" fmla="val 11180129"/>
              <a:gd name="adj5" fmla="val 40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00" dirty="0">
              <a:solidFill>
                <a:schemeClr val="tx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706166" y="2535072"/>
            <a:ext cx="393405" cy="169277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00" dirty="0" err="1">
                <a:solidFill>
                  <a:schemeClr val="tx1"/>
                </a:solidFill>
              </a:rPr>
              <a:t>nsubj</a:t>
            </a:r>
            <a:endParaRPr lang="en-US" sz="500" dirty="0">
              <a:solidFill>
                <a:schemeClr val="tx1"/>
              </a:solidFill>
            </a:endParaRPr>
          </a:p>
        </p:txBody>
      </p:sp>
      <p:sp>
        <p:nvSpPr>
          <p:cNvPr id="67" name="Circular Arrow 66"/>
          <p:cNvSpPr/>
          <p:nvPr/>
        </p:nvSpPr>
        <p:spPr>
          <a:xfrm>
            <a:off x="2513430" y="2588885"/>
            <a:ext cx="1470555" cy="1536215"/>
          </a:xfrm>
          <a:prstGeom prst="circularArrow">
            <a:avLst>
              <a:gd name="adj1" fmla="val 805"/>
              <a:gd name="adj2" fmla="val 714480"/>
              <a:gd name="adj3" fmla="val 20507759"/>
              <a:gd name="adj4" fmla="val 11180129"/>
              <a:gd name="adj5" fmla="val 301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00" dirty="0">
              <a:solidFill>
                <a:schemeClr val="tx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 flipH="1">
            <a:off x="3092926" y="2540513"/>
            <a:ext cx="340598" cy="169277"/>
          </a:xfrm>
          <a:prstGeom prst="rect">
            <a:avLst/>
          </a:prstGeom>
          <a:solidFill>
            <a:srgbClr val="1E1C11"/>
          </a:solidFill>
          <a:ln>
            <a:solidFill>
              <a:srgbClr val="1E1C1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00" dirty="0" err="1">
                <a:solidFill>
                  <a:schemeClr val="tx1"/>
                </a:solidFill>
              </a:rPr>
              <a:t>nmod</a:t>
            </a:r>
            <a:endParaRPr lang="en-US" sz="500" dirty="0">
              <a:solidFill>
                <a:schemeClr val="tx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015385" y="3307072"/>
            <a:ext cx="3626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AUX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166009" y="3302823"/>
            <a:ext cx="4267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PRON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330255" y="3306011"/>
            <a:ext cx="4042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VERB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743650" y="3297513"/>
            <a:ext cx="4267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PRON</a:t>
            </a:r>
          </a:p>
        </p:txBody>
      </p:sp>
      <p:sp>
        <p:nvSpPr>
          <p:cNvPr id="77" name="Circular Arrow 76"/>
          <p:cNvSpPr/>
          <p:nvPr/>
        </p:nvSpPr>
        <p:spPr>
          <a:xfrm flipH="1">
            <a:off x="2161680" y="3085619"/>
            <a:ext cx="329416" cy="434408"/>
          </a:xfrm>
          <a:prstGeom prst="circularArrow">
            <a:avLst>
              <a:gd name="adj1" fmla="val 4016"/>
              <a:gd name="adj2" fmla="val 714480"/>
              <a:gd name="adj3" fmla="val 20716026"/>
              <a:gd name="adj4" fmla="val 11180129"/>
              <a:gd name="adj5" fmla="val 1505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00" dirty="0">
              <a:solidFill>
                <a:schemeClr val="tx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170981" y="3032762"/>
            <a:ext cx="279742" cy="169277"/>
          </a:xfrm>
          <a:prstGeom prst="rect">
            <a:avLst/>
          </a:prstGeom>
          <a:solidFill>
            <a:srgbClr val="1E1C11"/>
          </a:solidFill>
          <a:ln>
            <a:solidFill>
              <a:srgbClr val="1E1C1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dirty="0"/>
              <a:t>aux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659866" y="3307353"/>
            <a:ext cx="4796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PROPN</a:t>
            </a:r>
          </a:p>
        </p:txBody>
      </p:sp>
      <p:sp>
        <p:nvSpPr>
          <p:cNvPr id="81" name="Circular Arrow 80"/>
          <p:cNvSpPr/>
          <p:nvPr/>
        </p:nvSpPr>
        <p:spPr>
          <a:xfrm flipH="1">
            <a:off x="1918168" y="2944820"/>
            <a:ext cx="584094" cy="724444"/>
          </a:xfrm>
          <a:prstGeom prst="circularArrow">
            <a:avLst>
              <a:gd name="adj1" fmla="val 1615"/>
              <a:gd name="adj2" fmla="val 714480"/>
              <a:gd name="adj3" fmla="val 20546635"/>
              <a:gd name="adj4" fmla="val 10974073"/>
              <a:gd name="adj5" fmla="val 297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00" dirty="0">
              <a:solidFill>
                <a:schemeClr val="tx1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060485" y="2917572"/>
            <a:ext cx="304093" cy="169277"/>
          </a:xfrm>
          <a:prstGeom prst="rect">
            <a:avLst/>
          </a:prstGeom>
          <a:solidFill>
            <a:srgbClr val="1E1C11"/>
          </a:solidFill>
          <a:ln>
            <a:solidFill>
              <a:srgbClr val="1E1C1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dirty="0" err="1"/>
              <a:t>dobj</a:t>
            </a:r>
            <a:endParaRPr lang="en-US" sz="500" dirty="0"/>
          </a:p>
        </p:txBody>
      </p:sp>
      <p:sp>
        <p:nvSpPr>
          <p:cNvPr id="8" name="TextBox 7"/>
          <p:cNvSpPr txBox="1"/>
          <p:nvPr/>
        </p:nvSpPr>
        <p:spPr>
          <a:xfrm>
            <a:off x="2013241" y="4910549"/>
            <a:ext cx="112402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/>
              <a:t>5!</a:t>
            </a:r>
            <a:endParaRPr lang="en-US" sz="8800" dirty="0"/>
          </a:p>
        </p:txBody>
      </p:sp>
      <p:sp>
        <p:nvSpPr>
          <p:cNvPr id="3" name="Rectangle 2"/>
          <p:cNvSpPr/>
          <p:nvPr/>
        </p:nvSpPr>
        <p:spPr>
          <a:xfrm>
            <a:off x="2014135" y="4158730"/>
            <a:ext cx="64926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smtClean="0">
                <a:solidFill>
                  <a:prstClr val="white"/>
                </a:solidFill>
              </a:rPr>
              <a:t>How many possible orders</a:t>
            </a:r>
            <a:r>
              <a:rPr lang="en-US" sz="4400" dirty="0" smtClean="0">
                <a:solidFill>
                  <a:prstClr val="white"/>
                </a:solidFill>
              </a:rPr>
              <a:t>?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43557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p( · </a:t>
            </a:r>
            <a:r>
              <a:rPr lang="en-US" sz="4000" dirty="0" smtClean="0"/>
              <a:t>|           , </a:t>
            </a:r>
            <a:r>
              <a:rPr lang="en-US" sz="4000" dirty="0"/>
              <a:t>Hindi)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6" name="Picture 5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graphicFrame>
        <p:nvGraphicFramePr>
          <p:cNvPr id="23" name="Table 22"/>
          <p:cNvGraphicFramePr>
            <a:graphicFrameLocks noGrp="1"/>
          </p:cNvGraphicFramePr>
          <p:nvPr>
            <p:extLst/>
          </p:nvPr>
        </p:nvGraphicFramePr>
        <p:xfrm>
          <a:off x="878026" y="1450681"/>
          <a:ext cx="7407192" cy="43177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45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345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345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345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3453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3453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1681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Order</a:t>
                      </a: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Prob.</a:t>
                      </a: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BOS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S adj.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S&lt;V</a:t>
                      </a: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O&lt;V</a:t>
                      </a: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SO adj.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1681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681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1681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1681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1681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1681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3356906" y="2113462"/>
            <a:ext cx="4892286" cy="598863"/>
            <a:chOff x="2967182" y="2224138"/>
            <a:chExt cx="4892286" cy="598863"/>
          </a:xfrm>
        </p:grpSpPr>
        <p:sp>
          <p:nvSpPr>
            <p:cNvPr id="138" name="TextBox 137"/>
            <p:cNvSpPr txBox="1"/>
            <p:nvPr/>
          </p:nvSpPr>
          <p:spPr>
            <a:xfrm>
              <a:off x="2967182" y="2233505"/>
              <a:ext cx="122956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3200" dirty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  </a:t>
              </a:r>
              <a:r>
                <a:rPr lang="en-US" sz="3200" dirty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</a:t>
              </a:r>
              <a:r>
                <a:rPr lang="en-US" altLang="zh-CN" sz="3200" dirty="0" smtClean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1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186629" y="2237224"/>
              <a:ext cx="122956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3200" dirty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  </a:t>
              </a:r>
              <a:r>
                <a:rPr lang="en-US" sz="3200" dirty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</a:t>
              </a:r>
              <a:r>
                <a:rPr lang="en-US" altLang="zh-CN" sz="3200" dirty="0" smtClean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1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404332" y="2238225"/>
              <a:ext cx="122956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3200" dirty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  </a:t>
              </a:r>
              <a:r>
                <a:rPr lang="en-US" sz="3200" dirty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</a:t>
              </a:r>
              <a:r>
                <a:rPr lang="en-US" altLang="zh-CN" sz="3200" dirty="0" smtClean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1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629908" y="2224138"/>
              <a:ext cx="122956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320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  </a:t>
              </a:r>
              <a:r>
                <a:rPr lang="en-US" sz="320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</a:t>
              </a:r>
              <a:r>
                <a:rPr lang="en-US" altLang="zh-CN" sz="3200" smtClean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1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339041" y="2685431"/>
            <a:ext cx="5040327" cy="625117"/>
            <a:chOff x="2967180" y="2728564"/>
            <a:chExt cx="5040327" cy="625117"/>
          </a:xfrm>
        </p:grpSpPr>
        <p:sp>
          <p:nvSpPr>
            <p:cNvPr id="139" name="TextBox 138"/>
            <p:cNvSpPr txBox="1"/>
            <p:nvPr/>
          </p:nvSpPr>
          <p:spPr>
            <a:xfrm>
              <a:off x="5374086" y="2746002"/>
              <a:ext cx="138984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fontAlgn="t">
                <a:buFont typeface="Zapf Dingbats" charset="0"/>
                <a:buChar char=" "/>
              </a:pPr>
              <a:r>
                <a:rPr lang="en-US" altLang="zh-CN" sz="3200" dirty="0" smtClean="0">
                  <a:solidFill>
                    <a:srgbClr val="FF0000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  <a:sym typeface="Zapf Dingbats"/>
                </a:rPr>
                <a:t>0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617658" y="2768905"/>
              <a:ext cx="138984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fontAlgn="t">
                <a:buFont typeface="Zapf Dingbats" charset="0"/>
                <a:buChar char=" "/>
              </a:pPr>
              <a:r>
                <a:rPr lang="en-US" altLang="zh-CN" sz="3200" dirty="0">
                  <a:solidFill>
                    <a:srgbClr val="FF0000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  <a:sym typeface="Zapf Dingbats"/>
                </a:rPr>
                <a:t>0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967180" y="2742011"/>
              <a:ext cx="122956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3200" dirty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  </a:t>
              </a:r>
              <a:r>
                <a:rPr lang="en-US" sz="3200" dirty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</a:t>
              </a:r>
              <a:r>
                <a:rPr lang="en-US" altLang="zh-CN" sz="3200" dirty="0" smtClean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1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200076" y="2728564"/>
              <a:ext cx="122956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3200" dirty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  </a:t>
              </a:r>
              <a:r>
                <a:rPr lang="en-US" sz="3200" dirty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</a:t>
              </a:r>
              <a:r>
                <a:rPr lang="en-US" altLang="zh-CN" sz="3200" dirty="0" smtClean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1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273080" y="3326960"/>
            <a:ext cx="5006277" cy="621161"/>
            <a:chOff x="2886703" y="3349835"/>
            <a:chExt cx="5006277" cy="621161"/>
          </a:xfrm>
        </p:grpSpPr>
        <p:sp>
          <p:nvSpPr>
            <p:cNvPr id="72" name="TextBox 71"/>
            <p:cNvSpPr txBox="1"/>
            <p:nvPr/>
          </p:nvSpPr>
          <p:spPr>
            <a:xfrm>
              <a:off x="5418349" y="3370908"/>
              <a:ext cx="122956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3200" dirty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  </a:t>
              </a:r>
              <a:r>
                <a:rPr lang="en-US" sz="3200" dirty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</a:t>
              </a:r>
              <a:r>
                <a:rPr lang="en-US" altLang="zh-CN" sz="3200" dirty="0" smtClean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1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663420" y="3349835"/>
              <a:ext cx="122956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3200" dirty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  </a:t>
              </a:r>
              <a:r>
                <a:rPr lang="en-US" sz="3200" dirty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</a:t>
              </a:r>
              <a:r>
                <a:rPr lang="en-US" altLang="zh-CN" sz="3200" dirty="0" smtClean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1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159735" y="3369565"/>
              <a:ext cx="122956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3200" dirty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  </a:t>
              </a:r>
              <a:r>
                <a:rPr lang="en-US" sz="3200" dirty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</a:t>
              </a:r>
              <a:r>
                <a:rPr lang="en-US" altLang="zh-CN" sz="3200" dirty="0" smtClean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1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886703" y="3386220"/>
              <a:ext cx="138984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fontAlgn="t">
                <a:buFont typeface="Zapf Dingbats" charset="0"/>
                <a:buChar char=" "/>
              </a:pPr>
              <a:r>
                <a:rPr lang="en-US" altLang="zh-CN" sz="3200" dirty="0" smtClean="0">
                  <a:solidFill>
                    <a:srgbClr val="FF0000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  <a:sym typeface="Zapf Dingbats"/>
                </a:rPr>
                <a:t>0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</p:grpSp>
      <p:sp>
        <p:nvSpPr>
          <p:cNvPr id="141" name="TextBox 140"/>
          <p:cNvSpPr txBox="1"/>
          <p:nvPr/>
        </p:nvSpPr>
        <p:spPr>
          <a:xfrm>
            <a:off x="2215679" y="4035976"/>
            <a:ext cx="55425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t">
              <a:buFont typeface="Zapf Dingbats" charset="0"/>
              <a:buChar char=" "/>
            </a:pPr>
            <a:endParaRPr lang="en-US" sz="3200" dirty="0">
              <a:solidFill>
                <a:srgbClr val="32ED75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273080" y="3988922"/>
            <a:ext cx="5152330" cy="604936"/>
            <a:chOff x="2886703" y="3995385"/>
            <a:chExt cx="5152330" cy="604936"/>
          </a:xfrm>
        </p:grpSpPr>
        <p:sp>
          <p:nvSpPr>
            <p:cNvPr id="82" name="TextBox 81"/>
            <p:cNvSpPr txBox="1"/>
            <p:nvPr/>
          </p:nvSpPr>
          <p:spPr>
            <a:xfrm>
              <a:off x="2886703" y="3997961"/>
              <a:ext cx="138984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fontAlgn="t">
                <a:buFont typeface="Zapf Dingbats" charset="0"/>
                <a:buChar char=" "/>
              </a:pPr>
              <a:r>
                <a:rPr lang="en-US" altLang="zh-CN" sz="3200" dirty="0" smtClean="0">
                  <a:solidFill>
                    <a:srgbClr val="FF0000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  <a:sym typeface="Zapf Dingbats"/>
                </a:rPr>
                <a:t>0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151846" y="4002105"/>
              <a:ext cx="138984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fontAlgn="t">
                <a:buFont typeface="Zapf Dingbats" charset="0"/>
                <a:buChar char=" "/>
              </a:pPr>
              <a:r>
                <a:rPr lang="en-US" altLang="zh-CN" sz="3200" dirty="0" smtClean="0">
                  <a:solidFill>
                    <a:srgbClr val="FF0000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  <a:sym typeface="Zapf Dingbats"/>
                </a:rPr>
                <a:t>0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410664" y="3995385"/>
              <a:ext cx="122956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3200" dirty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  </a:t>
              </a:r>
              <a:r>
                <a:rPr lang="en-US" sz="3200" dirty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</a:t>
              </a:r>
              <a:r>
                <a:rPr lang="en-US" altLang="zh-CN" sz="3200" dirty="0" smtClean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1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649184" y="4015545"/>
              <a:ext cx="138984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fontAlgn="t">
                <a:buFont typeface="Zapf Dingbats" charset="0"/>
                <a:buChar char=" "/>
              </a:pPr>
              <a:r>
                <a:rPr lang="en-US" altLang="zh-CN" sz="3200" dirty="0" smtClean="0">
                  <a:solidFill>
                    <a:srgbClr val="FF0000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  <a:sym typeface="Zapf Dingbats"/>
                </a:rPr>
                <a:t>0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3273901" y="4596543"/>
            <a:ext cx="5142691" cy="604672"/>
            <a:chOff x="2898279" y="4002105"/>
            <a:chExt cx="5142691" cy="604672"/>
          </a:xfrm>
        </p:grpSpPr>
        <p:sp>
          <p:nvSpPr>
            <p:cNvPr id="102" name="TextBox 101"/>
            <p:cNvSpPr txBox="1"/>
            <p:nvPr/>
          </p:nvSpPr>
          <p:spPr>
            <a:xfrm>
              <a:off x="2898279" y="4011408"/>
              <a:ext cx="138984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fontAlgn="t">
                <a:buFont typeface="Zapf Dingbats" charset="0"/>
                <a:buChar char=" "/>
              </a:pPr>
              <a:r>
                <a:rPr lang="en-US" altLang="zh-CN" sz="3200" dirty="0" smtClean="0">
                  <a:solidFill>
                    <a:srgbClr val="FF0000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  <a:sym typeface="Zapf Dingbats"/>
                </a:rPr>
                <a:t>0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4151846" y="4002105"/>
              <a:ext cx="138984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fontAlgn="t">
                <a:buFont typeface="Zapf Dingbats" charset="0"/>
                <a:buChar char=" "/>
              </a:pPr>
              <a:r>
                <a:rPr lang="en-US" altLang="zh-CN" sz="3200" dirty="0" smtClean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1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5454704" y="4022001"/>
              <a:ext cx="122956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zh-CN" altLang="en-US" sz="3200" dirty="0">
                  <a:solidFill>
                    <a:srgbClr val="FF0000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  <a:sym typeface="Zapf Dingbats"/>
                </a:rPr>
                <a:t>    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  <a:sym typeface="Zapf Dingbats"/>
                </a:rPr>
                <a:t>0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651121" y="4015545"/>
              <a:ext cx="138984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fontAlgn="t">
                <a:buFont typeface="Zapf Dingbats" charset="0"/>
                <a:buChar char=" "/>
              </a:pPr>
              <a:r>
                <a:rPr lang="en-US" altLang="zh-CN" sz="3200" dirty="0" smtClean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1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018042" y="2358973"/>
            <a:ext cx="1048884" cy="3474490"/>
            <a:chOff x="1555922" y="2332079"/>
            <a:chExt cx="1048884" cy="3474490"/>
          </a:xfrm>
        </p:grpSpPr>
        <p:grpSp>
          <p:nvGrpSpPr>
            <p:cNvPr id="105" name="Group 104"/>
            <p:cNvGrpSpPr/>
            <p:nvPr/>
          </p:nvGrpSpPr>
          <p:grpSpPr>
            <a:xfrm>
              <a:off x="1595654" y="4190529"/>
              <a:ext cx="963210" cy="382842"/>
              <a:chOff x="1209975" y="585492"/>
              <a:chExt cx="963210" cy="382842"/>
            </a:xfrm>
          </p:grpSpPr>
          <p:grpSp>
            <p:nvGrpSpPr>
              <p:cNvPr id="106" name="Group 105"/>
              <p:cNvGrpSpPr/>
              <p:nvPr/>
            </p:nvGrpSpPr>
            <p:grpSpPr>
              <a:xfrm>
                <a:off x="1209975" y="585492"/>
                <a:ext cx="963210" cy="382842"/>
                <a:chOff x="1209975" y="585492"/>
                <a:chExt cx="963210" cy="382842"/>
              </a:xfrm>
            </p:grpSpPr>
            <p:sp>
              <p:nvSpPr>
                <p:cNvPr id="109" name="TextBox 108"/>
                <p:cNvSpPr txBox="1"/>
                <p:nvPr/>
              </p:nvSpPr>
              <p:spPr>
                <a:xfrm>
                  <a:off x="1209975" y="585492"/>
                  <a:ext cx="33750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29B95"/>
                      </a:solidFill>
                    </a:rPr>
                    <a:t>O</a:t>
                  </a:r>
                </a:p>
              </p:txBody>
            </p:sp>
            <p:sp>
              <p:nvSpPr>
                <p:cNvPr id="110" name="TextBox 109"/>
                <p:cNvSpPr txBox="1"/>
                <p:nvPr/>
              </p:nvSpPr>
              <p:spPr>
                <a:xfrm>
                  <a:off x="1543755" y="599002"/>
                  <a:ext cx="3156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V</a:t>
                  </a:r>
                </a:p>
              </p:txBody>
            </p:sp>
            <p:sp>
              <p:nvSpPr>
                <p:cNvPr id="111" name="TextBox 110"/>
                <p:cNvSpPr txBox="1"/>
                <p:nvPr/>
              </p:nvSpPr>
              <p:spPr>
                <a:xfrm>
                  <a:off x="1882458" y="599002"/>
                  <a:ext cx="2907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29B95"/>
                      </a:solidFill>
                    </a:rPr>
                    <a:t>S</a:t>
                  </a:r>
                </a:p>
              </p:txBody>
            </p:sp>
          </p:grpSp>
          <p:cxnSp>
            <p:nvCxnSpPr>
              <p:cNvPr id="107" name="Curved Connector 106"/>
              <p:cNvCxnSpPr>
                <a:stCxn id="110" idx="0"/>
                <a:endCxn id="109" idx="0"/>
              </p:cNvCxnSpPr>
              <p:nvPr/>
            </p:nvCxnSpPr>
            <p:spPr>
              <a:xfrm rot="16200000" flipV="1">
                <a:off x="1533395" y="430823"/>
                <a:ext cx="13510" cy="322847"/>
              </a:xfrm>
              <a:prstGeom prst="curvedConnector3">
                <a:avLst>
                  <a:gd name="adj1" fmla="val 1792080"/>
                </a:avLst>
              </a:prstGeom>
              <a:ln>
                <a:solidFill>
                  <a:srgbClr val="F29B95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urved Connector 107"/>
              <p:cNvCxnSpPr>
                <a:stCxn id="110" idx="0"/>
                <a:endCxn id="111" idx="0"/>
              </p:cNvCxnSpPr>
              <p:nvPr/>
            </p:nvCxnSpPr>
            <p:spPr>
              <a:xfrm rot="5400000" flipH="1" flipV="1">
                <a:off x="1864697" y="435878"/>
                <a:ext cx="12700" cy="326249"/>
              </a:xfrm>
              <a:prstGeom prst="curvedConnector3">
                <a:avLst>
                  <a:gd name="adj1" fmla="val 1800000"/>
                </a:avLst>
              </a:prstGeom>
              <a:ln>
                <a:solidFill>
                  <a:srgbClr val="F29B95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 77"/>
            <p:cNvGrpSpPr/>
            <p:nvPr/>
          </p:nvGrpSpPr>
          <p:grpSpPr>
            <a:xfrm>
              <a:off x="1574606" y="2332079"/>
              <a:ext cx="987216" cy="382842"/>
              <a:chOff x="1209975" y="585492"/>
              <a:chExt cx="987216" cy="382842"/>
            </a:xfrm>
          </p:grpSpPr>
          <p:sp>
            <p:nvSpPr>
              <p:cNvPr id="73" name="TextBox 72"/>
              <p:cNvSpPr txBox="1"/>
              <p:nvPr/>
            </p:nvSpPr>
            <p:spPr>
              <a:xfrm>
                <a:off x="1209975" y="585492"/>
                <a:ext cx="2907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29B95"/>
                    </a:solidFill>
                  </a:rPr>
                  <a:t>S</a:t>
                </a: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1881555" y="599002"/>
                <a:ext cx="3156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V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1531146" y="599002"/>
                <a:ext cx="3375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29B95"/>
                    </a:solidFill>
                  </a:rPr>
                  <a:t>O</a:t>
                </a:r>
              </a:p>
            </p:txBody>
          </p:sp>
        </p:grpSp>
        <p:cxnSp>
          <p:nvCxnSpPr>
            <p:cNvPr id="80" name="Curved Connector 79"/>
            <p:cNvCxnSpPr>
              <a:stCxn id="74" idx="0"/>
              <a:endCxn id="73" idx="0"/>
            </p:cNvCxnSpPr>
            <p:nvPr/>
          </p:nvCxnSpPr>
          <p:spPr>
            <a:xfrm rot="16200000" flipV="1">
              <a:off x="2055232" y="1996817"/>
              <a:ext cx="13510" cy="684034"/>
            </a:xfrm>
            <a:prstGeom prst="curvedConnector3">
              <a:avLst>
                <a:gd name="adj1" fmla="val 1792080"/>
              </a:avLst>
            </a:prstGeom>
            <a:ln>
              <a:solidFill>
                <a:srgbClr val="F29B95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urved Connector 80"/>
            <p:cNvCxnSpPr>
              <a:stCxn id="74" idx="0"/>
              <a:endCxn id="75" idx="0"/>
            </p:cNvCxnSpPr>
            <p:nvPr/>
          </p:nvCxnSpPr>
          <p:spPr>
            <a:xfrm rot="16200000" flipV="1">
              <a:off x="2234266" y="2175851"/>
              <a:ext cx="12700" cy="339476"/>
            </a:xfrm>
            <a:prstGeom prst="curvedConnector3">
              <a:avLst>
                <a:gd name="adj1" fmla="val 1055354"/>
              </a:avLst>
            </a:prstGeom>
            <a:ln>
              <a:solidFill>
                <a:srgbClr val="F29B95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urved Connector 89"/>
            <p:cNvCxnSpPr>
              <a:stCxn id="93" idx="0"/>
              <a:endCxn id="92" idx="0"/>
            </p:cNvCxnSpPr>
            <p:nvPr/>
          </p:nvCxnSpPr>
          <p:spPr>
            <a:xfrm rot="16200000" flipV="1">
              <a:off x="1890100" y="2777457"/>
              <a:ext cx="13510" cy="346234"/>
            </a:xfrm>
            <a:prstGeom prst="curvedConnector3">
              <a:avLst>
                <a:gd name="adj1" fmla="val 1792080"/>
              </a:avLst>
            </a:prstGeom>
            <a:ln>
              <a:solidFill>
                <a:srgbClr val="F29B95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urved Connector 90"/>
            <p:cNvCxnSpPr>
              <a:stCxn id="93" idx="0"/>
              <a:endCxn id="94" idx="0"/>
            </p:cNvCxnSpPr>
            <p:nvPr/>
          </p:nvCxnSpPr>
          <p:spPr>
            <a:xfrm rot="5400000" flipH="1" flipV="1">
              <a:off x="2244790" y="2782511"/>
              <a:ext cx="12700" cy="349636"/>
            </a:xfrm>
            <a:prstGeom prst="curvedConnector3">
              <a:avLst>
                <a:gd name="adj1" fmla="val 1800000"/>
              </a:avLst>
            </a:prstGeom>
            <a:ln>
              <a:solidFill>
                <a:srgbClr val="F29B95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1578374" y="2943819"/>
              <a:ext cx="2907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29B95"/>
                  </a:solidFill>
                </a:rPr>
                <a:t>S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912154" y="2957329"/>
              <a:ext cx="315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V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2250857" y="2957329"/>
              <a:ext cx="3375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29B95"/>
                  </a:solidFill>
                </a:rPr>
                <a:t>O</a:t>
              </a:r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1578374" y="3565279"/>
              <a:ext cx="987216" cy="382842"/>
              <a:chOff x="1209975" y="585492"/>
              <a:chExt cx="987216" cy="382842"/>
            </a:xfrm>
          </p:grpSpPr>
          <p:sp>
            <p:nvSpPr>
              <p:cNvPr id="99" name="TextBox 98"/>
              <p:cNvSpPr txBox="1"/>
              <p:nvPr/>
            </p:nvSpPr>
            <p:spPr>
              <a:xfrm>
                <a:off x="1209975" y="585492"/>
                <a:ext cx="3375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29B95"/>
                    </a:solidFill>
                  </a:rPr>
                  <a:t>O</a:t>
                </a: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1881555" y="599002"/>
                <a:ext cx="3156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V</a:t>
                </a: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1571682" y="585492"/>
                <a:ext cx="2907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29B95"/>
                    </a:solidFill>
                  </a:rPr>
                  <a:t>S</a:t>
                </a:r>
              </a:p>
            </p:txBody>
          </p:sp>
        </p:grpSp>
        <p:cxnSp>
          <p:nvCxnSpPr>
            <p:cNvPr id="97" name="Curved Connector 96"/>
            <p:cNvCxnSpPr>
              <a:stCxn id="100" idx="0"/>
              <a:endCxn id="99" idx="0"/>
            </p:cNvCxnSpPr>
            <p:nvPr/>
          </p:nvCxnSpPr>
          <p:spPr>
            <a:xfrm rot="16200000" flipV="1">
              <a:off x="2070694" y="3241710"/>
              <a:ext cx="13510" cy="660647"/>
            </a:xfrm>
            <a:prstGeom prst="curvedConnector3">
              <a:avLst>
                <a:gd name="adj1" fmla="val 1792080"/>
              </a:avLst>
            </a:prstGeom>
            <a:ln>
              <a:solidFill>
                <a:srgbClr val="F29B95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urved Connector 97"/>
            <p:cNvCxnSpPr>
              <a:stCxn id="100" idx="0"/>
              <a:endCxn id="101" idx="0"/>
            </p:cNvCxnSpPr>
            <p:nvPr/>
          </p:nvCxnSpPr>
          <p:spPr>
            <a:xfrm rot="16200000" flipV="1">
              <a:off x="2239854" y="3410870"/>
              <a:ext cx="13510" cy="322327"/>
            </a:xfrm>
            <a:prstGeom prst="curvedConnector3">
              <a:avLst>
                <a:gd name="adj1" fmla="val 992065"/>
              </a:avLst>
            </a:prstGeom>
            <a:ln>
              <a:solidFill>
                <a:srgbClr val="F29B95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0" name="Group 119"/>
            <p:cNvGrpSpPr/>
            <p:nvPr/>
          </p:nvGrpSpPr>
          <p:grpSpPr>
            <a:xfrm flipH="1">
              <a:off x="1555922" y="4811987"/>
              <a:ext cx="1048884" cy="369332"/>
              <a:chOff x="1224205" y="585492"/>
              <a:chExt cx="1006301" cy="369332"/>
            </a:xfrm>
          </p:grpSpPr>
          <p:sp>
            <p:nvSpPr>
              <p:cNvPr id="123" name="TextBox 122"/>
              <p:cNvSpPr txBox="1"/>
              <p:nvPr/>
            </p:nvSpPr>
            <p:spPr>
              <a:xfrm>
                <a:off x="1224205" y="585492"/>
                <a:ext cx="3232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29B95"/>
                    </a:solidFill>
                  </a:rPr>
                  <a:t>O</a:t>
                </a: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1927228" y="585492"/>
                <a:ext cx="3032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V</a:t>
                </a: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1583737" y="585492"/>
                <a:ext cx="2786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29B95"/>
                    </a:solidFill>
                  </a:rPr>
                  <a:t>S</a:t>
                </a:r>
              </a:p>
            </p:txBody>
          </p:sp>
        </p:grpSp>
        <p:cxnSp>
          <p:nvCxnSpPr>
            <p:cNvPr id="121" name="Curved Connector 120"/>
            <p:cNvCxnSpPr>
              <a:stCxn id="124" idx="0"/>
              <a:endCxn id="123" idx="0"/>
            </p:cNvCxnSpPr>
            <p:nvPr/>
          </p:nvCxnSpPr>
          <p:spPr>
            <a:xfrm rot="5400000" flipH="1" flipV="1">
              <a:off x="2075154" y="4450811"/>
              <a:ext cx="12700" cy="722352"/>
            </a:xfrm>
            <a:prstGeom prst="curvedConnector3">
              <a:avLst>
                <a:gd name="adj1" fmla="val 1800000"/>
              </a:avLst>
            </a:prstGeom>
            <a:ln>
              <a:solidFill>
                <a:srgbClr val="F29B95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urved Connector 121"/>
            <p:cNvCxnSpPr>
              <a:stCxn id="124" idx="0"/>
              <a:endCxn id="125" idx="0"/>
            </p:cNvCxnSpPr>
            <p:nvPr/>
          </p:nvCxnSpPr>
          <p:spPr>
            <a:xfrm rot="5400000" flipH="1" flipV="1">
              <a:off x="1899403" y="4626562"/>
              <a:ext cx="12700" cy="370850"/>
            </a:xfrm>
            <a:prstGeom prst="curvedConnector3">
              <a:avLst>
                <a:gd name="adj1" fmla="val 1344307"/>
              </a:avLst>
            </a:prstGeom>
            <a:ln>
              <a:solidFill>
                <a:srgbClr val="F29B95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8" name="Group 127"/>
            <p:cNvGrpSpPr/>
            <p:nvPr/>
          </p:nvGrpSpPr>
          <p:grpSpPr>
            <a:xfrm flipH="1">
              <a:off x="1559688" y="5437237"/>
              <a:ext cx="1043195" cy="369332"/>
              <a:chOff x="1229664" y="585492"/>
              <a:chExt cx="1000842" cy="369332"/>
            </a:xfrm>
          </p:grpSpPr>
          <p:sp>
            <p:nvSpPr>
              <p:cNvPr id="131" name="TextBox 130"/>
              <p:cNvSpPr txBox="1"/>
              <p:nvPr/>
            </p:nvSpPr>
            <p:spPr>
              <a:xfrm>
                <a:off x="1229664" y="585492"/>
                <a:ext cx="2789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29B95"/>
                    </a:solidFill>
                  </a:rPr>
                  <a:t>S</a:t>
                </a: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1927228" y="585492"/>
                <a:ext cx="3032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V</a:t>
                </a: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1538609" y="585492"/>
                <a:ext cx="3238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29B95"/>
                    </a:solidFill>
                  </a:rPr>
                  <a:t>O</a:t>
                </a:r>
              </a:p>
            </p:txBody>
          </p:sp>
        </p:grpSp>
        <p:cxnSp>
          <p:nvCxnSpPr>
            <p:cNvPr id="129" name="Curved Connector 128"/>
            <p:cNvCxnSpPr>
              <a:stCxn id="132" idx="0"/>
              <a:endCxn id="131" idx="0"/>
            </p:cNvCxnSpPr>
            <p:nvPr/>
          </p:nvCxnSpPr>
          <p:spPr>
            <a:xfrm rot="5400000" flipH="1" flipV="1">
              <a:off x="2087631" y="5067350"/>
              <a:ext cx="12700" cy="739775"/>
            </a:xfrm>
            <a:prstGeom prst="curvedConnector3">
              <a:avLst>
                <a:gd name="adj1" fmla="val 1800000"/>
              </a:avLst>
            </a:prstGeom>
            <a:ln>
              <a:solidFill>
                <a:srgbClr val="F29B95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urved Connector 129"/>
            <p:cNvCxnSpPr>
              <a:stCxn id="132" idx="0"/>
              <a:endCxn id="133" idx="0"/>
            </p:cNvCxnSpPr>
            <p:nvPr/>
          </p:nvCxnSpPr>
          <p:spPr>
            <a:xfrm rot="5400000" flipH="1" flipV="1">
              <a:off x="1914928" y="5240053"/>
              <a:ext cx="12700" cy="394369"/>
            </a:xfrm>
            <a:prstGeom prst="curvedConnector3">
              <a:avLst>
                <a:gd name="adj1" fmla="val 1253150"/>
              </a:avLst>
            </a:prstGeom>
            <a:ln>
              <a:solidFill>
                <a:srgbClr val="F29B95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/>
          <p:cNvGrpSpPr/>
          <p:nvPr/>
        </p:nvGrpSpPr>
        <p:grpSpPr>
          <a:xfrm>
            <a:off x="3276847" y="5154425"/>
            <a:ext cx="5142693" cy="604679"/>
            <a:chOff x="2886702" y="3988651"/>
            <a:chExt cx="5142693" cy="604679"/>
          </a:xfrm>
        </p:grpSpPr>
        <p:sp>
          <p:nvSpPr>
            <p:cNvPr id="114" name="TextBox 113"/>
            <p:cNvSpPr txBox="1"/>
            <p:nvPr/>
          </p:nvSpPr>
          <p:spPr>
            <a:xfrm>
              <a:off x="2886702" y="3997961"/>
              <a:ext cx="138984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fontAlgn="t">
                <a:buFont typeface="Zapf Dingbats" charset="0"/>
                <a:buChar char=" "/>
              </a:pPr>
              <a:r>
                <a:rPr lang="en-US" altLang="zh-CN" sz="3200" dirty="0" smtClean="0">
                  <a:solidFill>
                    <a:srgbClr val="FF0000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  <a:sym typeface="Zapf Dingbats"/>
                </a:rPr>
                <a:t>0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4151846" y="4002105"/>
              <a:ext cx="138984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fontAlgn="t">
                <a:buFont typeface="Zapf Dingbats" charset="0"/>
                <a:buChar char=" "/>
              </a:pPr>
              <a:r>
                <a:rPr lang="en-US" altLang="zh-CN" sz="3200" dirty="0" smtClean="0">
                  <a:solidFill>
                    <a:srgbClr val="FF0000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  <a:sym typeface="Zapf Dingbats"/>
                </a:rPr>
                <a:t>0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5439315" y="4008554"/>
              <a:ext cx="122956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3200" dirty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  </a:t>
              </a:r>
              <a:r>
                <a:rPr lang="en-US" sz="3200" dirty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  <a:sym typeface="Zapf Dingbats"/>
                </a:rPr>
                <a:t>0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6639546" y="3988651"/>
              <a:ext cx="138984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fontAlgn="t">
                <a:buFont typeface="Zapf Dingbats" charset="0"/>
                <a:buChar char=" "/>
              </a:pPr>
              <a:r>
                <a:rPr lang="en-US" altLang="zh-CN" sz="3200" dirty="0" smtClean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1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364285" y="5926725"/>
            <a:ext cx="1898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S:nsubj</a:t>
            </a:r>
            <a:endParaRPr lang="en-US" sz="1200" dirty="0"/>
          </a:p>
          <a:p>
            <a:r>
              <a:rPr lang="en-US" sz="1200" dirty="0" err="1"/>
              <a:t>O:dobj</a:t>
            </a:r>
            <a:endParaRPr lang="en-US" sz="1200" dirty="0"/>
          </a:p>
          <a:p>
            <a:r>
              <a:rPr lang="en-US" sz="1200" dirty="0"/>
              <a:t>V:VERB</a:t>
            </a:r>
          </a:p>
          <a:p>
            <a:r>
              <a:rPr lang="en-US" sz="1200" dirty="0"/>
              <a:t>BOS: Beginning of sentence</a:t>
            </a:r>
          </a:p>
        </p:txBody>
      </p:sp>
      <p:cxnSp>
        <p:nvCxnSpPr>
          <p:cNvPr id="87" name="Curved Connector 86"/>
          <p:cNvCxnSpPr/>
          <p:nvPr/>
        </p:nvCxnSpPr>
        <p:spPr>
          <a:xfrm rot="5400000" flipH="1" flipV="1">
            <a:off x="4445908" y="631547"/>
            <a:ext cx="12700" cy="349636"/>
          </a:xfrm>
          <a:prstGeom prst="curvedConnector3">
            <a:avLst>
              <a:gd name="adj1" fmla="val 1800000"/>
            </a:avLst>
          </a:prstGeom>
          <a:ln>
            <a:solidFill>
              <a:srgbClr val="F29B95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3779492" y="792855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29B95"/>
                </a:solidFill>
              </a:rPr>
              <a:t>S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4113272" y="806365"/>
            <a:ext cx="315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451975" y="806365"/>
            <a:ext cx="337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29B95"/>
                </a:solidFill>
              </a:rPr>
              <a:t>O</a:t>
            </a:r>
          </a:p>
        </p:txBody>
      </p:sp>
      <p:cxnSp>
        <p:nvCxnSpPr>
          <p:cNvPr id="119" name="Curved Connector 118"/>
          <p:cNvCxnSpPr/>
          <p:nvPr/>
        </p:nvCxnSpPr>
        <p:spPr>
          <a:xfrm rot="16200000" flipV="1">
            <a:off x="4091218" y="626500"/>
            <a:ext cx="13510" cy="346234"/>
          </a:xfrm>
          <a:prstGeom prst="curvedConnector3">
            <a:avLst>
              <a:gd name="adj1" fmla="val 1792080"/>
            </a:avLst>
          </a:prstGeom>
          <a:ln>
            <a:solidFill>
              <a:srgbClr val="F29B95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590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p( · </a:t>
            </a:r>
            <a:r>
              <a:rPr lang="en-US" sz="4000" dirty="0" smtClean="0"/>
              <a:t>|           , </a:t>
            </a:r>
            <a:r>
              <a:rPr lang="en-US" sz="4000" dirty="0"/>
              <a:t>Hindi)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515112" y="4073158"/>
            <a:ext cx="7171688" cy="205300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Each order has features as shown</a:t>
            </a:r>
          </a:p>
          <a:p>
            <a:r>
              <a:rPr lang="en-US" dirty="0" smtClean="0"/>
              <a:t>Train a log-linear model on Hind treebank</a:t>
            </a:r>
          </a:p>
          <a:p>
            <a:r>
              <a:rPr lang="en-US" dirty="0" smtClean="0"/>
              <a:t>Sample from it to reorder English trees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Picture 5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graphicFrame>
        <p:nvGraphicFramePr>
          <p:cNvPr id="23" name="Table 22"/>
          <p:cNvGraphicFramePr>
            <a:graphicFrameLocks noGrp="1"/>
          </p:cNvGraphicFramePr>
          <p:nvPr>
            <p:extLst/>
          </p:nvPr>
        </p:nvGraphicFramePr>
        <p:xfrm>
          <a:off x="878026" y="1450681"/>
          <a:ext cx="3794934" cy="2590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24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324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324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324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3248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3248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2834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Order</a:t>
                      </a: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Prob.</a:t>
                      </a: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BOS</a:t>
                      </a:r>
                      <a:r>
                        <a:rPr lang="en-US" sz="1000" baseline="0" dirty="0"/>
                        <a:t> </a:t>
                      </a:r>
                      <a:r>
                        <a:rPr lang="en-US" sz="1000" dirty="0"/>
                        <a:t>S adj.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S&lt;V</a:t>
                      </a: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O&lt;V</a:t>
                      </a: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SO adj.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346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SOV</a:t>
                      </a:r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346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SVO</a:t>
                      </a:r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346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OSV</a:t>
                      </a:r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346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OVS</a:t>
                      </a:r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346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VSO</a:t>
                      </a:r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346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VOS</a:t>
                      </a:r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2131922" y="1887835"/>
            <a:ext cx="2513691" cy="340724"/>
            <a:chOff x="3029888" y="2233505"/>
            <a:chExt cx="4906377" cy="741424"/>
          </a:xfrm>
        </p:grpSpPr>
        <p:sp>
          <p:nvSpPr>
            <p:cNvPr id="138" name="TextBox 137"/>
            <p:cNvSpPr txBox="1"/>
            <p:nvPr/>
          </p:nvSpPr>
          <p:spPr>
            <a:xfrm>
              <a:off x="3029888" y="2233505"/>
              <a:ext cx="1229560" cy="736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1600" dirty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  </a:t>
              </a:r>
              <a:r>
                <a:rPr lang="en-US" sz="1600" dirty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</a:t>
              </a:r>
              <a:r>
                <a:rPr lang="en-US" altLang="zh-CN" sz="1600" dirty="0" smtClean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1</a:t>
              </a:r>
              <a:endParaRPr lang="en-US" sz="16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264722" y="2237224"/>
              <a:ext cx="1229560" cy="736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1600" dirty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  </a:t>
              </a:r>
              <a:r>
                <a:rPr lang="en-US" sz="1600" dirty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</a:t>
              </a:r>
              <a:r>
                <a:rPr lang="en-US" altLang="zh-CN" sz="1600" dirty="0" smtClean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1</a:t>
              </a:r>
              <a:endParaRPr lang="en-US" sz="16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441435" y="2238225"/>
              <a:ext cx="1229560" cy="736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1600" dirty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  </a:t>
              </a:r>
              <a:r>
                <a:rPr lang="en-US" sz="1600" dirty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</a:t>
              </a:r>
              <a:r>
                <a:rPr lang="en-US" altLang="zh-CN" sz="1600" dirty="0" smtClean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1</a:t>
              </a:r>
              <a:endParaRPr lang="en-US" sz="16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706705" y="2237585"/>
              <a:ext cx="1229560" cy="736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1600" dirty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  </a:t>
              </a:r>
              <a:r>
                <a:rPr lang="en-US" sz="1600" dirty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</a:t>
              </a:r>
              <a:r>
                <a:rPr lang="en-US" altLang="zh-CN" sz="1600" dirty="0" smtClean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1</a:t>
              </a:r>
              <a:endParaRPr lang="en-US" sz="16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122769" y="2228896"/>
            <a:ext cx="2361933" cy="349080"/>
            <a:chOff x="3029886" y="2746002"/>
            <a:chExt cx="4610166" cy="759607"/>
          </a:xfrm>
        </p:grpSpPr>
        <p:sp>
          <p:nvSpPr>
            <p:cNvPr id="139" name="TextBox 138"/>
            <p:cNvSpPr txBox="1"/>
            <p:nvPr/>
          </p:nvSpPr>
          <p:spPr>
            <a:xfrm>
              <a:off x="4966937" y="2746002"/>
              <a:ext cx="1389849" cy="736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fontAlgn="t">
                <a:buFont typeface="Zapf Dingbats" charset="0"/>
                <a:buChar char=" "/>
              </a:pPr>
              <a:r>
                <a:rPr lang="en-US" altLang="zh-CN" sz="1600" dirty="0" smtClean="0">
                  <a:solidFill>
                    <a:srgbClr val="FF0000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  <a:sym typeface="Zapf Dingbats"/>
                </a:rPr>
                <a:t>0</a:t>
              </a:r>
              <a:endParaRPr lang="en-US" sz="16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250203" y="2768905"/>
              <a:ext cx="1389849" cy="736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fontAlgn="t">
                <a:buFont typeface="Zapf Dingbats" charset="0"/>
                <a:buChar char=" "/>
              </a:pPr>
              <a:r>
                <a:rPr lang="en-US" altLang="zh-CN" sz="1600" dirty="0" smtClean="0">
                  <a:solidFill>
                    <a:srgbClr val="FF0000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  <a:sym typeface="Zapf Dingbats"/>
                </a:rPr>
                <a:t>0</a:t>
              </a:r>
              <a:endParaRPr lang="en-US" sz="16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029886" y="2768905"/>
              <a:ext cx="1229560" cy="736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1600" dirty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  </a:t>
              </a:r>
              <a:r>
                <a:rPr lang="en-US" sz="1600" dirty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</a:t>
              </a:r>
              <a:r>
                <a:rPr lang="en-US" altLang="zh-CN" sz="1600" dirty="0" smtClean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1</a:t>
              </a:r>
              <a:endParaRPr lang="en-US" sz="16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264722" y="2768905"/>
              <a:ext cx="1229560" cy="736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1600" dirty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  </a:t>
              </a:r>
              <a:r>
                <a:rPr lang="en-US" sz="1600" dirty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</a:t>
              </a:r>
              <a:r>
                <a:rPr lang="en-US" altLang="zh-CN" sz="1600" dirty="0" smtClean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1</a:t>
              </a:r>
              <a:endParaRPr lang="en-US" sz="16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868592" y="2606912"/>
            <a:ext cx="2771807" cy="355274"/>
            <a:chOff x="2519248" y="3349835"/>
            <a:chExt cx="5410189" cy="773087"/>
          </a:xfrm>
        </p:grpSpPr>
        <p:sp>
          <p:nvSpPr>
            <p:cNvPr id="72" name="TextBox 71"/>
            <p:cNvSpPr txBox="1"/>
            <p:nvPr/>
          </p:nvSpPr>
          <p:spPr>
            <a:xfrm>
              <a:off x="5441361" y="3370908"/>
              <a:ext cx="1229561" cy="736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1600" dirty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  </a:t>
              </a:r>
              <a:r>
                <a:rPr lang="en-US" sz="1600" dirty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</a:t>
              </a:r>
              <a:r>
                <a:rPr lang="en-US" altLang="zh-CN" sz="1600" dirty="0" smtClean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1</a:t>
              </a:r>
              <a:endParaRPr lang="en-US" sz="16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699876" y="3349835"/>
              <a:ext cx="1229561" cy="736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1600" dirty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  </a:t>
              </a:r>
              <a:r>
                <a:rPr lang="en-US" sz="1600" dirty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</a:t>
              </a:r>
              <a:r>
                <a:rPr lang="en-US" altLang="zh-CN" sz="1600" dirty="0" smtClean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1</a:t>
              </a:r>
              <a:endParaRPr lang="en-US" sz="16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264723" y="3383013"/>
              <a:ext cx="1229561" cy="736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1600" dirty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  </a:t>
              </a:r>
              <a:r>
                <a:rPr lang="en-US" sz="1600" dirty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</a:t>
              </a:r>
              <a:r>
                <a:rPr lang="en-US" altLang="zh-CN" sz="1600" dirty="0" smtClean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1</a:t>
              </a:r>
              <a:endParaRPr lang="en-US" sz="16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519248" y="3386220"/>
              <a:ext cx="1389850" cy="736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fontAlgn="t">
                <a:buFont typeface="Zapf Dingbats" charset="0"/>
                <a:buChar char=" "/>
              </a:pPr>
              <a:r>
                <a:rPr lang="en-US" altLang="zh-CN" sz="1600" dirty="0" smtClean="0">
                  <a:solidFill>
                    <a:srgbClr val="FF0000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  <a:sym typeface="Zapf Dingbats"/>
                </a:rPr>
                <a:t>0</a:t>
              </a:r>
              <a:endParaRPr lang="en-US" sz="16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</p:grpSp>
      <p:sp>
        <p:nvSpPr>
          <p:cNvPr id="141" name="TextBox 140"/>
          <p:cNvSpPr txBox="1"/>
          <p:nvPr/>
        </p:nvSpPr>
        <p:spPr>
          <a:xfrm>
            <a:off x="1515111" y="2932742"/>
            <a:ext cx="2839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t">
              <a:buFont typeface="Zapf Dingbats" charset="0"/>
              <a:buChar char=" "/>
            </a:pPr>
            <a:endParaRPr lang="en-US" sz="1600" dirty="0">
              <a:solidFill>
                <a:srgbClr val="32ED75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868592" y="2977362"/>
            <a:ext cx="2611809" cy="361169"/>
            <a:chOff x="2965444" y="3997960"/>
            <a:chExt cx="5097895" cy="785914"/>
          </a:xfrm>
        </p:grpSpPr>
        <p:sp>
          <p:nvSpPr>
            <p:cNvPr id="82" name="TextBox 81"/>
            <p:cNvSpPr txBox="1"/>
            <p:nvPr/>
          </p:nvSpPr>
          <p:spPr>
            <a:xfrm>
              <a:off x="2965444" y="3997960"/>
              <a:ext cx="1389850" cy="736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fontAlgn="t">
                <a:buFont typeface="Zapf Dingbats" charset="0"/>
                <a:buChar char=" "/>
              </a:pPr>
              <a:r>
                <a:rPr lang="en-US" altLang="zh-CN" sz="1600" dirty="0" smtClean="0">
                  <a:solidFill>
                    <a:srgbClr val="FF0000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  <a:sym typeface="Zapf Dingbats"/>
                </a:rPr>
                <a:t>0</a:t>
              </a:r>
              <a:endParaRPr lang="en-US" sz="16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230587" y="4002105"/>
              <a:ext cx="1389850" cy="736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fontAlgn="t">
                <a:buFont typeface="Zapf Dingbats" charset="0"/>
                <a:buChar char=" "/>
              </a:pPr>
              <a:r>
                <a:rPr lang="en-US" altLang="zh-CN" sz="1600" dirty="0" smtClean="0">
                  <a:solidFill>
                    <a:srgbClr val="FF0000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  <a:sym typeface="Zapf Dingbats"/>
                </a:rPr>
                <a:t>0</a:t>
              </a:r>
              <a:endParaRPr lang="en-US" sz="16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880517" y="4008831"/>
              <a:ext cx="1229561" cy="736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1600" dirty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  </a:t>
              </a:r>
              <a:r>
                <a:rPr lang="en-US" sz="1600" dirty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</a:t>
              </a:r>
              <a:r>
                <a:rPr lang="en-US" altLang="zh-CN" sz="1600" dirty="0" smtClean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1</a:t>
              </a:r>
              <a:endParaRPr lang="en-US" sz="16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673489" y="4047173"/>
              <a:ext cx="1389850" cy="736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fontAlgn="t">
                <a:buFont typeface="Zapf Dingbats" charset="0"/>
                <a:buChar char=" "/>
              </a:pPr>
              <a:r>
                <a:rPr lang="en-US" altLang="zh-CN" sz="1600" dirty="0" smtClean="0">
                  <a:solidFill>
                    <a:srgbClr val="FF0000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  <a:sym typeface="Zapf Dingbats"/>
                </a:rPr>
                <a:t>0</a:t>
              </a:r>
              <a:r>
                <a:rPr lang="en-US" sz="1600" dirty="0" smtClean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        </a:t>
              </a:r>
              <a:endParaRPr lang="en-US" sz="16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869013" y="3345534"/>
            <a:ext cx="2606871" cy="347700"/>
            <a:chOff x="2950773" y="3988651"/>
            <a:chExt cx="5088256" cy="756605"/>
          </a:xfrm>
        </p:grpSpPr>
        <p:sp>
          <p:nvSpPr>
            <p:cNvPr id="102" name="TextBox 101"/>
            <p:cNvSpPr txBox="1"/>
            <p:nvPr/>
          </p:nvSpPr>
          <p:spPr>
            <a:xfrm>
              <a:off x="2950773" y="3997960"/>
              <a:ext cx="1389850" cy="736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fontAlgn="t">
                <a:buFont typeface="Zapf Dingbats" charset="0"/>
                <a:buChar char=" "/>
              </a:pPr>
              <a:r>
                <a:rPr lang="en-US" altLang="zh-CN" sz="1600" dirty="0" smtClean="0">
                  <a:solidFill>
                    <a:srgbClr val="FF0000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  <a:sym typeface="Zapf Dingbats"/>
                </a:rPr>
                <a:t>0</a:t>
              </a:r>
              <a:endParaRPr lang="en-US" sz="16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4204339" y="4002105"/>
              <a:ext cx="1389850" cy="736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fontAlgn="t">
                <a:buFont typeface="Zapf Dingbats" charset="0"/>
                <a:buChar char=" "/>
              </a:pPr>
              <a:r>
                <a:rPr lang="en-US" altLang="zh-CN" sz="1600" dirty="0" smtClean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1</a:t>
              </a:r>
              <a:endParaRPr lang="en-US" sz="16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5886157" y="4008553"/>
              <a:ext cx="1229561" cy="736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zh-CN" altLang="en-US" sz="1600" dirty="0">
                  <a:solidFill>
                    <a:srgbClr val="FF0000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  <a:sym typeface="Zapf Dingbats"/>
                </a:rPr>
                <a:t>    </a:t>
              </a:r>
              <a:r>
                <a:rPr lang="en-US" altLang="zh-CN" sz="1600" dirty="0" smtClean="0">
                  <a:solidFill>
                    <a:srgbClr val="FF0000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  <a:sym typeface="Zapf Dingbats"/>
                </a:rPr>
                <a:t>0</a:t>
              </a:r>
              <a:endParaRPr lang="en-US" sz="16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649179" y="3988651"/>
              <a:ext cx="1389850" cy="736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fontAlgn="t">
                <a:buFont typeface="Zapf Dingbats" charset="0"/>
                <a:buChar char=" "/>
              </a:pPr>
              <a:r>
                <a:rPr lang="en-US" altLang="zh-CN" sz="1600" dirty="0" smtClean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1</a:t>
              </a:r>
              <a:endParaRPr lang="en-US" sz="16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870522" y="3701134"/>
            <a:ext cx="2620319" cy="347700"/>
            <a:chOff x="2939196" y="3988651"/>
            <a:chExt cx="5114505" cy="756605"/>
          </a:xfrm>
        </p:grpSpPr>
        <p:sp>
          <p:nvSpPr>
            <p:cNvPr id="114" name="TextBox 113"/>
            <p:cNvSpPr txBox="1"/>
            <p:nvPr/>
          </p:nvSpPr>
          <p:spPr>
            <a:xfrm>
              <a:off x="2939196" y="3997960"/>
              <a:ext cx="1389850" cy="736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fontAlgn="t">
                <a:buFont typeface="Zapf Dingbats" charset="0"/>
                <a:buChar char=" "/>
              </a:pPr>
              <a:r>
                <a:rPr lang="en-US" altLang="zh-CN" sz="1600" dirty="0" smtClean="0">
                  <a:solidFill>
                    <a:srgbClr val="FF0000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  <a:sym typeface="Zapf Dingbats"/>
                </a:rPr>
                <a:t>0</a:t>
              </a:r>
              <a:endParaRPr lang="en-US" sz="16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4178092" y="4002105"/>
              <a:ext cx="1389850" cy="736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fontAlgn="t">
                <a:buFont typeface="Zapf Dingbats" charset="0"/>
                <a:buChar char=" "/>
              </a:pPr>
              <a:r>
                <a:rPr lang="en-US" altLang="zh-CN" sz="1600" dirty="0" smtClean="0">
                  <a:solidFill>
                    <a:srgbClr val="FF0000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  <a:sym typeface="Zapf Dingbats"/>
                </a:rPr>
                <a:t>0</a:t>
              </a:r>
              <a:endParaRPr lang="en-US" sz="16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5857968" y="4008553"/>
              <a:ext cx="1229561" cy="736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1600" dirty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  </a:t>
              </a:r>
              <a:r>
                <a:rPr lang="en-US" sz="1600" dirty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</a:t>
              </a:r>
              <a:r>
                <a:rPr lang="en-US" altLang="zh-CN" sz="1600" dirty="0" smtClean="0">
                  <a:solidFill>
                    <a:srgbClr val="FF0000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  <a:sym typeface="Zapf Dingbats"/>
                </a:rPr>
                <a:t>0</a:t>
              </a:r>
              <a:endParaRPr lang="en-US" sz="16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6663851" y="3988651"/>
              <a:ext cx="1389850" cy="736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fontAlgn="t">
                <a:buFont typeface="Zapf Dingbats" charset="0"/>
                <a:buChar char=" "/>
              </a:pPr>
              <a:r>
                <a:rPr lang="en-US" altLang="zh-CN" sz="1600" dirty="0" smtClean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1</a:t>
              </a:r>
              <a:endParaRPr lang="en-US" sz="16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364285" y="5926725"/>
            <a:ext cx="1898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S:nsubj</a:t>
            </a:r>
            <a:endParaRPr lang="en-US" sz="1200" dirty="0"/>
          </a:p>
          <a:p>
            <a:r>
              <a:rPr lang="en-US" sz="1200" dirty="0" err="1"/>
              <a:t>O:dobj</a:t>
            </a:r>
            <a:endParaRPr lang="en-US" sz="1200" dirty="0"/>
          </a:p>
          <a:p>
            <a:r>
              <a:rPr lang="en-US" sz="1200" dirty="0"/>
              <a:t>V:VERB</a:t>
            </a:r>
          </a:p>
          <a:p>
            <a:r>
              <a:rPr lang="en-US" sz="1200" dirty="0"/>
              <a:t>BOS: Beginning of sentence</a:t>
            </a:r>
          </a:p>
        </p:txBody>
      </p:sp>
      <p:cxnSp>
        <p:nvCxnSpPr>
          <p:cNvPr id="87" name="Curved Connector 86"/>
          <p:cNvCxnSpPr/>
          <p:nvPr/>
        </p:nvCxnSpPr>
        <p:spPr>
          <a:xfrm rot="5400000" flipH="1" flipV="1">
            <a:off x="4445908" y="631547"/>
            <a:ext cx="12700" cy="349636"/>
          </a:xfrm>
          <a:prstGeom prst="curvedConnector3">
            <a:avLst>
              <a:gd name="adj1" fmla="val 1800000"/>
            </a:avLst>
          </a:prstGeom>
          <a:ln>
            <a:solidFill>
              <a:srgbClr val="F29B95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3779492" y="792855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29B95"/>
                </a:solidFill>
              </a:rPr>
              <a:t>S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4113272" y="806365"/>
            <a:ext cx="315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451975" y="806365"/>
            <a:ext cx="337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29B95"/>
                </a:solidFill>
              </a:rPr>
              <a:t>O</a:t>
            </a:r>
          </a:p>
        </p:txBody>
      </p:sp>
      <p:cxnSp>
        <p:nvCxnSpPr>
          <p:cNvPr id="119" name="Curved Connector 118"/>
          <p:cNvCxnSpPr/>
          <p:nvPr/>
        </p:nvCxnSpPr>
        <p:spPr>
          <a:xfrm rot="16200000" flipV="1">
            <a:off x="4091218" y="626500"/>
            <a:ext cx="13510" cy="346234"/>
          </a:xfrm>
          <a:prstGeom prst="curvedConnector3">
            <a:avLst>
              <a:gd name="adj1" fmla="val 1792080"/>
            </a:avLst>
          </a:prstGeom>
          <a:ln>
            <a:solidFill>
              <a:srgbClr val="F29B95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784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p( · </a:t>
            </a:r>
            <a:r>
              <a:rPr lang="en-US" sz="4000" dirty="0" smtClean="0"/>
              <a:t>|           , </a:t>
            </a:r>
            <a:r>
              <a:rPr lang="en-US" sz="4000" dirty="0"/>
              <a:t>Hindi)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6" name="Picture 5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graphicFrame>
        <p:nvGraphicFramePr>
          <p:cNvPr id="23" name="Table 22"/>
          <p:cNvGraphicFramePr>
            <a:graphicFrameLocks noGrp="1"/>
          </p:cNvGraphicFramePr>
          <p:nvPr>
            <p:extLst/>
          </p:nvPr>
        </p:nvGraphicFramePr>
        <p:xfrm>
          <a:off x="878026" y="1450681"/>
          <a:ext cx="7407192" cy="43177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45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345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345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345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3453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3453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1681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Order</a:t>
                      </a: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Prob.</a:t>
                      </a: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BOS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S adj.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S&lt;V</a:t>
                      </a: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O&lt;V</a:t>
                      </a: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SO adj.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1681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681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1681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1681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1681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1681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1" name="TextBox 140"/>
          <p:cNvSpPr txBox="1"/>
          <p:nvPr/>
        </p:nvSpPr>
        <p:spPr>
          <a:xfrm>
            <a:off x="2215679" y="4035976"/>
            <a:ext cx="55425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t">
              <a:buFont typeface="Zapf Dingbats" charset="0"/>
              <a:buChar char=" "/>
            </a:pPr>
            <a:endParaRPr lang="en-US" sz="3200" dirty="0">
              <a:solidFill>
                <a:srgbClr val="32ED75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018042" y="2358973"/>
            <a:ext cx="1048884" cy="3474490"/>
            <a:chOff x="1555922" y="2332079"/>
            <a:chExt cx="1048884" cy="3474490"/>
          </a:xfrm>
        </p:grpSpPr>
        <p:grpSp>
          <p:nvGrpSpPr>
            <p:cNvPr id="105" name="Group 104"/>
            <p:cNvGrpSpPr/>
            <p:nvPr/>
          </p:nvGrpSpPr>
          <p:grpSpPr>
            <a:xfrm>
              <a:off x="1595654" y="4190529"/>
              <a:ext cx="963210" cy="382842"/>
              <a:chOff x="1209975" y="585492"/>
              <a:chExt cx="963210" cy="382842"/>
            </a:xfrm>
          </p:grpSpPr>
          <p:grpSp>
            <p:nvGrpSpPr>
              <p:cNvPr id="106" name="Group 105"/>
              <p:cNvGrpSpPr/>
              <p:nvPr/>
            </p:nvGrpSpPr>
            <p:grpSpPr>
              <a:xfrm>
                <a:off x="1209975" y="585492"/>
                <a:ext cx="963210" cy="382842"/>
                <a:chOff x="1209975" y="585492"/>
                <a:chExt cx="963210" cy="382842"/>
              </a:xfrm>
            </p:grpSpPr>
            <p:sp>
              <p:nvSpPr>
                <p:cNvPr id="109" name="TextBox 108"/>
                <p:cNvSpPr txBox="1"/>
                <p:nvPr/>
              </p:nvSpPr>
              <p:spPr>
                <a:xfrm>
                  <a:off x="1209975" y="585492"/>
                  <a:ext cx="33750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29B95"/>
                      </a:solidFill>
                    </a:rPr>
                    <a:t>O</a:t>
                  </a:r>
                </a:p>
              </p:txBody>
            </p:sp>
            <p:sp>
              <p:nvSpPr>
                <p:cNvPr id="110" name="TextBox 109"/>
                <p:cNvSpPr txBox="1"/>
                <p:nvPr/>
              </p:nvSpPr>
              <p:spPr>
                <a:xfrm>
                  <a:off x="1543755" y="599002"/>
                  <a:ext cx="3156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V</a:t>
                  </a:r>
                </a:p>
              </p:txBody>
            </p:sp>
            <p:sp>
              <p:nvSpPr>
                <p:cNvPr id="111" name="TextBox 110"/>
                <p:cNvSpPr txBox="1"/>
                <p:nvPr/>
              </p:nvSpPr>
              <p:spPr>
                <a:xfrm>
                  <a:off x="1882458" y="599002"/>
                  <a:ext cx="2907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29B95"/>
                      </a:solidFill>
                    </a:rPr>
                    <a:t>S</a:t>
                  </a:r>
                </a:p>
              </p:txBody>
            </p:sp>
          </p:grpSp>
          <p:cxnSp>
            <p:nvCxnSpPr>
              <p:cNvPr id="107" name="Curved Connector 106"/>
              <p:cNvCxnSpPr>
                <a:stCxn id="110" idx="0"/>
                <a:endCxn id="109" idx="0"/>
              </p:cNvCxnSpPr>
              <p:nvPr/>
            </p:nvCxnSpPr>
            <p:spPr>
              <a:xfrm rot="16200000" flipV="1">
                <a:off x="1533395" y="430823"/>
                <a:ext cx="13510" cy="322847"/>
              </a:xfrm>
              <a:prstGeom prst="curvedConnector3">
                <a:avLst>
                  <a:gd name="adj1" fmla="val 1792080"/>
                </a:avLst>
              </a:prstGeom>
              <a:ln>
                <a:solidFill>
                  <a:srgbClr val="F29B95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urved Connector 107"/>
              <p:cNvCxnSpPr>
                <a:stCxn id="110" idx="0"/>
                <a:endCxn id="111" idx="0"/>
              </p:cNvCxnSpPr>
              <p:nvPr/>
            </p:nvCxnSpPr>
            <p:spPr>
              <a:xfrm rot="5400000" flipH="1" flipV="1">
                <a:off x="1864697" y="435878"/>
                <a:ext cx="12700" cy="326249"/>
              </a:xfrm>
              <a:prstGeom prst="curvedConnector3">
                <a:avLst>
                  <a:gd name="adj1" fmla="val 1800000"/>
                </a:avLst>
              </a:prstGeom>
              <a:ln>
                <a:solidFill>
                  <a:srgbClr val="F29B95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 77"/>
            <p:cNvGrpSpPr/>
            <p:nvPr/>
          </p:nvGrpSpPr>
          <p:grpSpPr>
            <a:xfrm>
              <a:off x="1574606" y="2332079"/>
              <a:ext cx="987216" cy="382842"/>
              <a:chOff x="1209975" y="585492"/>
              <a:chExt cx="987216" cy="382842"/>
            </a:xfrm>
          </p:grpSpPr>
          <p:sp>
            <p:nvSpPr>
              <p:cNvPr id="73" name="TextBox 72"/>
              <p:cNvSpPr txBox="1"/>
              <p:nvPr/>
            </p:nvSpPr>
            <p:spPr>
              <a:xfrm>
                <a:off x="1209975" y="585492"/>
                <a:ext cx="2907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29B95"/>
                    </a:solidFill>
                  </a:rPr>
                  <a:t>S</a:t>
                </a: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1881555" y="599002"/>
                <a:ext cx="3156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V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1531146" y="599002"/>
                <a:ext cx="3375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29B95"/>
                    </a:solidFill>
                  </a:rPr>
                  <a:t>O</a:t>
                </a:r>
              </a:p>
            </p:txBody>
          </p:sp>
        </p:grpSp>
        <p:cxnSp>
          <p:nvCxnSpPr>
            <p:cNvPr id="80" name="Curved Connector 79"/>
            <p:cNvCxnSpPr>
              <a:stCxn id="74" idx="0"/>
              <a:endCxn id="73" idx="0"/>
            </p:cNvCxnSpPr>
            <p:nvPr/>
          </p:nvCxnSpPr>
          <p:spPr>
            <a:xfrm rot="16200000" flipV="1">
              <a:off x="2055232" y="1996817"/>
              <a:ext cx="13510" cy="684034"/>
            </a:xfrm>
            <a:prstGeom prst="curvedConnector3">
              <a:avLst>
                <a:gd name="adj1" fmla="val 1792080"/>
              </a:avLst>
            </a:prstGeom>
            <a:ln>
              <a:solidFill>
                <a:srgbClr val="F29B95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urved Connector 80"/>
            <p:cNvCxnSpPr>
              <a:stCxn id="74" idx="0"/>
              <a:endCxn id="75" idx="0"/>
            </p:cNvCxnSpPr>
            <p:nvPr/>
          </p:nvCxnSpPr>
          <p:spPr>
            <a:xfrm rot="16200000" flipV="1">
              <a:off x="2234266" y="2175851"/>
              <a:ext cx="12700" cy="339476"/>
            </a:xfrm>
            <a:prstGeom prst="curvedConnector3">
              <a:avLst>
                <a:gd name="adj1" fmla="val 1055354"/>
              </a:avLst>
            </a:prstGeom>
            <a:ln>
              <a:solidFill>
                <a:srgbClr val="F29B95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urved Connector 89"/>
            <p:cNvCxnSpPr>
              <a:stCxn id="93" idx="0"/>
              <a:endCxn id="92" idx="0"/>
            </p:cNvCxnSpPr>
            <p:nvPr/>
          </p:nvCxnSpPr>
          <p:spPr>
            <a:xfrm rot="16200000" flipV="1">
              <a:off x="1890100" y="2777457"/>
              <a:ext cx="13510" cy="346234"/>
            </a:xfrm>
            <a:prstGeom prst="curvedConnector3">
              <a:avLst>
                <a:gd name="adj1" fmla="val 1792080"/>
              </a:avLst>
            </a:prstGeom>
            <a:ln>
              <a:solidFill>
                <a:srgbClr val="F29B95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urved Connector 90"/>
            <p:cNvCxnSpPr>
              <a:stCxn id="93" idx="0"/>
              <a:endCxn id="94" idx="0"/>
            </p:cNvCxnSpPr>
            <p:nvPr/>
          </p:nvCxnSpPr>
          <p:spPr>
            <a:xfrm rot="5400000" flipH="1" flipV="1">
              <a:off x="2244790" y="2782511"/>
              <a:ext cx="12700" cy="349636"/>
            </a:xfrm>
            <a:prstGeom prst="curvedConnector3">
              <a:avLst>
                <a:gd name="adj1" fmla="val 1800000"/>
              </a:avLst>
            </a:prstGeom>
            <a:ln>
              <a:solidFill>
                <a:srgbClr val="F29B95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1578374" y="2943819"/>
              <a:ext cx="2907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29B95"/>
                  </a:solidFill>
                </a:rPr>
                <a:t>S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912154" y="2957329"/>
              <a:ext cx="315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V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2250857" y="2957329"/>
              <a:ext cx="3375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29B95"/>
                  </a:solidFill>
                </a:rPr>
                <a:t>O</a:t>
              </a:r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1578374" y="3565279"/>
              <a:ext cx="987216" cy="382842"/>
              <a:chOff x="1209975" y="585492"/>
              <a:chExt cx="987216" cy="382842"/>
            </a:xfrm>
          </p:grpSpPr>
          <p:sp>
            <p:nvSpPr>
              <p:cNvPr id="99" name="TextBox 98"/>
              <p:cNvSpPr txBox="1"/>
              <p:nvPr/>
            </p:nvSpPr>
            <p:spPr>
              <a:xfrm>
                <a:off x="1209975" y="585492"/>
                <a:ext cx="3375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29B95"/>
                    </a:solidFill>
                  </a:rPr>
                  <a:t>O</a:t>
                </a: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1881555" y="599002"/>
                <a:ext cx="3156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V</a:t>
                </a: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1571682" y="585492"/>
                <a:ext cx="2907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29B95"/>
                    </a:solidFill>
                  </a:rPr>
                  <a:t>S</a:t>
                </a:r>
              </a:p>
            </p:txBody>
          </p:sp>
        </p:grpSp>
        <p:cxnSp>
          <p:nvCxnSpPr>
            <p:cNvPr id="97" name="Curved Connector 96"/>
            <p:cNvCxnSpPr>
              <a:stCxn id="100" idx="0"/>
              <a:endCxn id="99" idx="0"/>
            </p:cNvCxnSpPr>
            <p:nvPr/>
          </p:nvCxnSpPr>
          <p:spPr>
            <a:xfrm rot="16200000" flipV="1">
              <a:off x="2070694" y="3241710"/>
              <a:ext cx="13510" cy="660647"/>
            </a:xfrm>
            <a:prstGeom prst="curvedConnector3">
              <a:avLst>
                <a:gd name="adj1" fmla="val 1792080"/>
              </a:avLst>
            </a:prstGeom>
            <a:ln>
              <a:solidFill>
                <a:srgbClr val="F29B95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urved Connector 97"/>
            <p:cNvCxnSpPr>
              <a:stCxn id="100" idx="0"/>
              <a:endCxn id="101" idx="0"/>
            </p:cNvCxnSpPr>
            <p:nvPr/>
          </p:nvCxnSpPr>
          <p:spPr>
            <a:xfrm rot="16200000" flipV="1">
              <a:off x="2239854" y="3410870"/>
              <a:ext cx="13510" cy="322327"/>
            </a:xfrm>
            <a:prstGeom prst="curvedConnector3">
              <a:avLst>
                <a:gd name="adj1" fmla="val 992065"/>
              </a:avLst>
            </a:prstGeom>
            <a:ln>
              <a:solidFill>
                <a:srgbClr val="F29B95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0" name="Group 119"/>
            <p:cNvGrpSpPr/>
            <p:nvPr/>
          </p:nvGrpSpPr>
          <p:grpSpPr>
            <a:xfrm flipH="1">
              <a:off x="1555922" y="4811987"/>
              <a:ext cx="1048884" cy="369332"/>
              <a:chOff x="1224205" y="585492"/>
              <a:chExt cx="1006301" cy="369332"/>
            </a:xfrm>
          </p:grpSpPr>
          <p:sp>
            <p:nvSpPr>
              <p:cNvPr id="123" name="TextBox 122"/>
              <p:cNvSpPr txBox="1"/>
              <p:nvPr/>
            </p:nvSpPr>
            <p:spPr>
              <a:xfrm>
                <a:off x="1224205" y="585492"/>
                <a:ext cx="3232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29B95"/>
                    </a:solidFill>
                  </a:rPr>
                  <a:t>O</a:t>
                </a: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1927228" y="585492"/>
                <a:ext cx="3032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V</a:t>
                </a: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1583737" y="585492"/>
                <a:ext cx="2786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29B95"/>
                    </a:solidFill>
                  </a:rPr>
                  <a:t>S</a:t>
                </a:r>
              </a:p>
            </p:txBody>
          </p:sp>
        </p:grpSp>
        <p:cxnSp>
          <p:nvCxnSpPr>
            <p:cNvPr id="121" name="Curved Connector 120"/>
            <p:cNvCxnSpPr>
              <a:stCxn id="124" idx="0"/>
              <a:endCxn id="123" idx="0"/>
            </p:cNvCxnSpPr>
            <p:nvPr/>
          </p:nvCxnSpPr>
          <p:spPr>
            <a:xfrm rot="5400000" flipH="1" flipV="1">
              <a:off x="2075154" y="4450811"/>
              <a:ext cx="12700" cy="722352"/>
            </a:xfrm>
            <a:prstGeom prst="curvedConnector3">
              <a:avLst>
                <a:gd name="adj1" fmla="val 1800000"/>
              </a:avLst>
            </a:prstGeom>
            <a:ln>
              <a:solidFill>
                <a:srgbClr val="F29B95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urved Connector 121"/>
            <p:cNvCxnSpPr>
              <a:stCxn id="124" idx="0"/>
              <a:endCxn id="125" idx="0"/>
            </p:cNvCxnSpPr>
            <p:nvPr/>
          </p:nvCxnSpPr>
          <p:spPr>
            <a:xfrm rot="5400000" flipH="1" flipV="1">
              <a:off x="1899403" y="4626562"/>
              <a:ext cx="12700" cy="370850"/>
            </a:xfrm>
            <a:prstGeom prst="curvedConnector3">
              <a:avLst>
                <a:gd name="adj1" fmla="val 1344307"/>
              </a:avLst>
            </a:prstGeom>
            <a:ln>
              <a:solidFill>
                <a:srgbClr val="F29B95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8" name="Group 127"/>
            <p:cNvGrpSpPr/>
            <p:nvPr/>
          </p:nvGrpSpPr>
          <p:grpSpPr>
            <a:xfrm flipH="1">
              <a:off x="1559688" y="5437237"/>
              <a:ext cx="1043195" cy="369332"/>
              <a:chOff x="1229664" y="585492"/>
              <a:chExt cx="1000842" cy="369332"/>
            </a:xfrm>
          </p:grpSpPr>
          <p:sp>
            <p:nvSpPr>
              <p:cNvPr id="131" name="TextBox 130"/>
              <p:cNvSpPr txBox="1"/>
              <p:nvPr/>
            </p:nvSpPr>
            <p:spPr>
              <a:xfrm>
                <a:off x="1229664" y="585492"/>
                <a:ext cx="2789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29B95"/>
                    </a:solidFill>
                  </a:rPr>
                  <a:t>S</a:t>
                </a: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1927228" y="585492"/>
                <a:ext cx="3032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V</a:t>
                </a: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1538609" y="585492"/>
                <a:ext cx="3238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29B95"/>
                    </a:solidFill>
                  </a:rPr>
                  <a:t>O</a:t>
                </a:r>
              </a:p>
            </p:txBody>
          </p:sp>
        </p:grpSp>
        <p:cxnSp>
          <p:nvCxnSpPr>
            <p:cNvPr id="129" name="Curved Connector 128"/>
            <p:cNvCxnSpPr>
              <a:stCxn id="132" idx="0"/>
              <a:endCxn id="131" idx="0"/>
            </p:cNvCxnSpPr>
            <p:nvPr/>
          </p:nvCxnSpPr>
          <p:spPr>
            <a:xfrm rot="5400000" flipH="1" flipV="1">
              <a:off x="2087631" y="5067350"/>
              <a:ext cx="12700" cy="739775"/>
            </a:xfrm>
            <a:prstGeom prst="curvedConnector3">
              <a:avLst>
                <a:gd name="adj1" fmla="val 1800000"/>
              </a:avLst>
            </a:prstGeom>
            <a:ln>
              <a:solidFill>
                <a:srgbClr val="F29B95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urved Connector 129"/>
            <p:cNvCxnSpPr>
              <a:stCxn id="132" idx="0"/>
              <a:endCxn id="133" idx="0"/>
            </p:cNvCxnSpPr>
            <p:nvPr/>
          </p:nvCxnSpPr>
          <p:spPr>
            <a:xfrm rot="5400000" flipH="1" flipV="1">
              <a:off x="1914928" y="5240053"/>
              <a:ext cx="12700" cy="394369"/>
            </a:xfrm>
            <a:prstGeom prst="curvedConnector3">
              <a:avLst>
                <a:gd name="adj1" fmla="val 1253150"/>
              </a:avLst>
            </a:prstGeom>
            <a:ln>
              <a:solidFill>
                <a:srgbClr val="F29B95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2494782" y="2230405"/>
            <a:ext cx="608920" cy="3459192"/>
            <a:chOff x="3032662" y="2230405"/>
            <a:chExt cx="608920" cy="3459192"/>
          </a:xfrm>
        </p:grpSpPr>
        <p:sp>
          <p:nvSpPr>
            <p:cNvPr id="17" name="TextBox 16"/>
            <p:cNvSpPr txBox="1"/>
            <p:nvPr/>
          </p:nvSpPr>
          <p:spPr>
            <a:xfrm>
              <a:off x="3047662" y="2230405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0.8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047662" y="3404677"/>
              <a:ext cx="476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0.1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032662" y="2819901"/>
              <a:ext cx="5939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0.03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3033176" y="4634206"/>
              <a:ext cx="5939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0.03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047662" y="4049715"/>
              <a:ext cx="5939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0.02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3047662" y="5320265"/>
              <a:ext cx="5939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0.02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364285" y="5926725"/>
            <a:ext cx="1898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S:nsubj</a:t>
            </a:r>
            <a:endParaRPr lang="en-US" sz="1200" dirty="0"/>
          </a:p>
          <a:p>
            <a:r>
              <a:rPr lang="en-US" sz="1200" dirty="0" err="1"/>
              <a:t>O:dobj</a:t>
            </a:r>
            <a:endParaRPr lang="en-US" sz="1200" dirty="0"/>
          </a:p>
          <a:p>
            <a:r>
              <a:rPr lang="en-US" sz="1200" dirty="0"/>
              <a:t>V:VERB</a:t>
            </a:r>
          </a:p>
          <a:p>
            <a:r>
              <a:rPr lang="en-US" sz="1200" dirty="0"/>
              <a:t>BOS: Beginning of sentence</a:t>
            </a:r>
          </a:p>
        </p:txBody>
      </p:sp>
      <p:cxnSp>
        <p:nvCxnSpPr>
          <p:cNvPr id="87" name="Curved Connector 86"/>
          <p:cNvCxnSpPr/>
          <p:nvPr/>
        </p:nvCxnSpPr>
        <p:spPr>
          <a:xfrm rot="5400000" flipH="1" flipV="1">
            <a:off x="4445908" y="631547"/>
            <a:ext cx="12700" cy="349636"/>
          </a:xfrm>
          <a:prstGeom prst="curvedConnector3">
            <a:avLst>
              <a:gd name="adj1" fmla="val 1800000"/>
            </a:avLst>
          </a:prstGeom>
          <a:ln>
            <a:solidFill>
              <a:srgbClr val="F29B95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3779492" y="792855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29B95"/>
                </a:solidFill>
              </a:rPr>
              <a:t>S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4113272" y="806365"/>
            <a:ext cx="315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451975" y="806365"/>
            <a:ext cx="337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29B95"/>
                </a:solidFill>
              </a:rPr>
              <a:t>O</a:t>
            </a:r>
          </a:p>
        </p:txBody>
      </p:sp>
      <p:cxnSp>
        <p:nvCxnSpPr>
          <p:cNvPr id="119" name="Curved Connector 118"/>
          <p:cNvCxnSpPr/>
          <p:nvPr/>
        </p:nvCxnSpPr>
        <p:spPr>
          <a:xfrm rot="16200000" flipV="1">
            <a:off x="4091218" y="626500"/>
            <a:ext cx="13510" cy="346234"/>
          </a:xfrm>
          <a:prstGeom prst="curvedConnector3">
            <a:avLst>
              <a:gd name="adj1" fmla="val 1792080"/>
            </a:avLst>
          </a:prstGeom>
          <a:ln>
            <a:solidFill>
              <a:srgbClr val="F29B95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7" name="Group 126"/>
          <p:cNvGrpSpPr/>
          <p:nvPr/>
        </p:nvGrpSpPr>
        <p:grpSpPr>
          <a:xfrm>
            <a:off x="3289671" y="2113462"/>
            <a:ext cx="4959521" cy="598863"/>
            <a:chOff x="2899947" y="2224138"/>
            <a:chExt cx="4959521" cy="598863"/>
          </a:xfrm>
        </p:grpSpPr>
        <p:sp>
          <p:nvSpPr>
            <p:cNvPr id="136" name="TextBox 135"/>
            <p:cNvSpPr txBox="1"/>
            <p:nvPr/>
          </p:nvSpPr>
          <p:spPr>
            <a:xfrm>
              <a:off x="2899947" y="2233505"/>
              <a:ext cx="122956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3200" dirty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  </a:t>
              </a:r>
              <a:r>
                <a:rPr lang="en-US" sz="3200" dirty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</a:t>
              </a:r>
              <a:r>
                <a:rPr lang="en-US" altLang="zh-CN" sz="3200" dirty="0" smtClean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1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159735" y="2237224"/>
              <a:ext cx="122956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3200" dirty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  </a:t>
              </a:r>
              <a:r>
                <a:rPr lang="en-US" sz="3200" dirty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</a:t>
              </a:r>
              <a:r>
                <a:rPr lang="en-US" altLang="zh-CN" sz="3200" dirty="0" smtClean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1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5390885" y="2238225"/>
              <a:ext cx="122956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3200" dirty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  </a:t>
              </a:r>
              <a:r>
                <a:rPr lang="en-US" sz="3200" dirty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</a:t>
              </a:r>
              <a:r>
                <a:rPr lang="en-US" altLang="zh-CN" sz="3200" dirty="0" smtClean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1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6629908" y="2224138"/>
              <a:ext cx="122956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320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  </a:t>
              </a:r>
              <a:r>
                <a:rPr lang="en-US" sz="320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</a:t>
              </a:r>
              <a:r>
                <a:rPr lang="en-US" altLang="zh-CN" sz="3200" smtClean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1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3298700" y="2698878"/>
            <a:ext cx="5080668" cy="629108"/>
            <a:chOff x="2926839" y="2755458"/>
            <a:chExt cx="5080668" cy="629108"/>
          </a:xfrm>
        </p:grpSpPr>
        <p:sp>
          <p:nvSpPr>
            <p:cNvPr id="145" name="TextBox 144"/>
            <p:cNvSpPr txBox="1"/>
            <p:nvPr/>
          </p:nvSpPr>
          <p:spPr>
            <a:xfrm>
              <a:off x="5374086" y="2799790"/>
              <a:ext cx="138984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fontAlgn="t">
                <a:buFont typeface="Zapf Dingbats" charset="0"/>
                <a:buChar char=" "/>
              </a:pPr>
              <a:r>
                <a:rPr lang="en-US" altLang="zh-CN" sz="3200" dirty="0" smtClean="0">
                  <a:solidFill>
                    <a:srgbClr val="FF0000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  <a:sym typeface="Zapf Dingbats"/>
                </a:rPr>
                <a:t>0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6617658" y="2795799"/>
              <a:ext cx="138984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fontAlgn="t">
                <a:buFont typeface="Zapf Dingbats" charset="0"/>
                <a:buChar char=" "/>
              </a:pPr>
              <a:r>
                <a:rPr lang="en-US" altLang="zh-CN" sz="3200" dirty="0">
                  <a:solidFill>
                    <a:srgbClr val="FF0000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  <a:sym typeface="Zapf Dingbats"/>
                </a:rPr>
                <a:t>0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2926839" y="2768905"/>
              <a:ext cx="122956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3200" dirty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  </a:t>
              </a:r>
              <a:r>
                <a:rPr lang="en-US" sz="3200" dirty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</a:t>
              </a:r>
              <a:r>
                <a:rPr lang="en-US" altLang="zh-CN" sz="3200" dirty="0" smtClean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1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4173182" y="2755458"/>
              <a:ext cx="122956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3200" dirty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  </a:t>
              </a:r>
              <a:r>
                <a:rPr lang="en-US" sz="3200" dirty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</a:t>
              </a:r>
              <a:r>
                <a:rPr lang="en-US" altLang="zh-CN" sz="3200" dirty="0" smtClean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1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3273080" y="3326960"/>
            <a:ext cx="4965936" cy="594267"/>
            <a:chOff x="2886703" y="3349835"/>
            <a:chExt cx="4965936" cy="594267"/>
          </a:xfrm>
        </p:grpSpPr>
        <p:sp>
          <p:nvSpPr>
            <p:cNvPr id="150" name="TextBox 149"/>
            <p:cNvSpPr txBox="1"/>
            <p:nvPr/>
          </p:nvSpPr>
          <p:spPr>
            <a:xfrm>
              <a:off x="5378008" y="3357461"/>
              <a:ext cx="122956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3200" dirty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  </a:t>
              </a:r>
              <a:r>
                <a:rPr lang="en-US" sz="3200" dirty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</a:t>
              </a:r>
              <a:r>
                <a:rPr lang="en-US" altLang="zh-CN" sz="3200" dirty="0" smtClean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1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623079" y="3349835"/>
              <a:ext cx="122956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3200" dirty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  </a:t>
              </a:r>
              <a:r>
                <a:rPr lang="en-US" sz="3200" dirty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</a:t>
              </a:r>
              <a:r>
                <a:rPr lang="en-US" altLang="zh-CN" sz="3200" dirty="0" smtClean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1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4159735" y="3356118"/>
              <a:ext cx="122956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3200" dirty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  </a:t>
              </a:r>
              <a:r>
                <a:rPr lang="en-US" sz="3200" dirty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</a:t>
              </a:r>
              <a:r>
                <a:rPr lang="en-US" altLang="zh-CN" sz="3200" dirty="0" smtClean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1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2886703" y="3359326"/>
              <a:ext cx="138984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fontAlgn="t">
                <a:buFont typeface="Zapf Dingbats" charset="0"/>
                <a:buChar char=" "/>
              </a:pPr>
              <a:r>
                <a:rPr lang="en-US" altLang="zh-CN" sz="3200" dirty="0" smtClean="0">
                  <a:solidFill>
                    <a:srgbClr val="FF0000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  <a:sym typeface="Zapf Dingbats"/>
                </a:rPr>
                <a:t>0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3273080" y="3988922"/>
            <a:ext cx="5098542" cy="604936"/>
            <a:chOff x="2886703" y="3995385"/>
            <a:chExt cx="5098542" cy="604936"/>
          </a:xfrm>
        </p:grpSpPr>
        <p:sp>
          <p:nvSpPr>
            <p:cNvPr id="155" name="TextBox 154"/>
            <p:cNvSpPr txBox="1"/>
            <p:nvPr/>
          </p:nvSpPr>
          <p:spPr>
            <a:xfrm>
              <a:off x="2886703" y="3997961"/>
              <a:ext cx="138984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fontAlgn="t">
                <a:buFont typeface="Zapf Dingbats" charset="0"/>
                <a:buChar char=" "/>
              </a:pPr>
              <a:r>
                <a:rPr lang="en-US" altLang="zh-CN" sz="3200" dirty="0" smtClean="0">
                  <a:solidFill>
                    <a:srgbClr val="FF0000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  <a:sym typeface="Zapf Dingbats"/>
                </a:rPr>
                <a:t>0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4151846" y="4002105"/>
              <a:ext cx="138984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fontAlgn="t">
                <a:buFont typeface="Zapf Dingbats" charset="0"/>
                <a:buChar char=" "/>
              </a:pPr>
              <a:r>
                <a:rPr lang="en-US" altLang="zh-CN" sz="3200" dirty="0" smtClean="0">
                  <a:solidFill>
                    <a:srgbClr val="FF0000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  <a:sym typeface="Zapf Dingbats"/>
                </a:rPr>
                <a:t>0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5370323" y="3995385"/>
              <a:ext cx="122956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3200" dirty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  </a:t>
              </a:r>
              <a:r>
                <a:rPr lang="en-US" sz="3200" dirty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</a:t>
              </a:r>
              <a:r>
                <a:rPr lang="en-US" altLang="zh-CN" sz="3200" dirty="0" smtClean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1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6595396" y="4015545"/>
              <a:ext cx="138984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fontAlgn="t">
                <a:buFont typeface="Zapf Dingbats" charset="0"/>
                <a:buChar char=" "/>
              </a:pPr>
              <a:r>
                <a:rPr lang="en-US" altLang="zh-CN" sz="3200" dirty="0" smtClean="0">
                  <a:solidFill>
                    <a:srgbClr val="FF0000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  <a:sym typeface="Zapf Dingbats"/>
                </a:rPr>
                <a:t>0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</p:grpSp>
      <p:grpSp>
        <p:nvGrpSpPr>
          <p:cNvPr id="159" name="Group 158"/>
          <p:cNvGrpSpPr/>
          <p:nvPr/>
        </p:nvGrpSpPr>
        <p:grpSpPr>
          <a:xfrm>
            <a:off x="3273901" y="4569649"/>
            <a:ext cx="5102350" cy="604672"/>
            <a:chOff x="2898279" y="4002105"/>
            <a:chExt cx="5102350" cy="604672"/>
          </a:xfrm>
        </p:grpSpPr>
        <p:sp>
          <p:nvSpPr>
            <p:cNvPr id="160" name="TextBox 159"/>
            <p:cNvSpPr txBox="1"/>
            <p:nvPr/>
          </p:nvSpPr>
          <p:spPr>
            <a:xfrm>
              <a:off x="2898279" y="4011408"/>
              <a:ext cx="138984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fontAlgn="t">
                <a:buFont typeface="Zapf Dingbats" charset="0"/>
                <a:buChar char=" "/>
              </a:pPr>
              <a:r>
                <a:rPr lang="en-US" altLang="zh-CN" sz="3200" dirty="0" smtClean="0">
                  <a:solidFill>
                    <a:srgbClr val="FF0000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  <a:sym typeface="Zapf Dingbats"/>
                </a:rPr>
                <a:t>0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4151846" y="4002105"/>
              <a:ext cx="138984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fontAlgn="t">
                <a:buFont typeface="Zapf Dingbats" charset="0"/>
                <a:buChar char=" "/>
              </a:pPr>
              <a:r>
                <a:rPr lang="en-US" altLang="zh-CN" sz="3200" dirty="0" smtClean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1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5387469" y="4022001"/>
              <a:ext cx="122956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zh-CN" altLang="en-US" sz="3200" dirty="0">
                  <a:solidFill>
                    <a:srgbClr val="FF0000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  <a:sym typeface="Zapf Dingbats"/>
                </a:rPr>
                <a:t>    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  <a:sym typeface="Zapf Dingbats"/>
                </a:rPr>
                <a:t>0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6610780" y="4015545"/>
              <a:ext cx="138984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fontAlgn="t">
                <a:buFont typeface="Zapf Dingbats" charset="0"/>
                <a:buChar char=" "/>
              </a:pPr>
              <a:r>
                <a:rPr lang="en-US" altLang="zh-CN" sz="3200" dirty="0" smtClean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1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3276847" y="5154425"/>
            <a:ext cx="5115799" cy="604679"/>
            <a:chOff x="2886702" y="3988651"/>
            <a:chExt cx="5115799" cy="604679"/>
          </a:xfrm>
        </p:grpSpPr>
        <p:sp>
          <p:nvSpPr>
            <p:cNvPr id="165" name="TextBox 164"/>
            <p:cNvSpPr txBox="1"/>
            <p:nvPr/>
          </p:nvSpPr>
          <p:spPr>
            <a:xfrm>
              <a:off x="2886702" y="3997961"/>
              <a:ext cx="138984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fontAlgn="t">
                <a:buFont typeface="Zapf Dingbats" charset="0"/>
                <a:buChar char=" "/>
              </a:pPr>
              <a:r>
                <a:rPr lang="en-US" altLang="zh-CN" sz="3200" dirty="0" smtClean="0">
                  <a:solidFill>
                    <a:srgbClr val="FF0000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  <a:sym typeface="Zapf Dingbats"/>
                </a:rPr>
                <a:t>0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4151846" y="4002105"/>
              <a:ext cx="138984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fontAlgn="t">
                <a:buFont typeface="Zapf Dingbats" charset="0"/>
                <a:buChar char=" "/>
              </a:pPr>
              <a:r>
                <a:rPr lang="en-US" altLang="zh-CN" sz="3200" dirty="0" smtClean="0">
                  <a:solidFill>
                    <a:srgbClr val="FF0000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  <a:sym typeface="Zapf Dingbats"/>
                </a:rPr>
                <a:t>0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5385527" y="4008554"/>
              <a:ext cx="122956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3200" dirty="0"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  </a:t>
              </a:r>
              <a:r>
                <a:rPr lang="en-US" sz="3200" dirty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 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  <a:sym typeface="Zapf Dingbats"/>
                </a:rPr>
                <a:t>0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6612652" y="3988651"/>
              <a:ext cx="138984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fontAlgn="t">
                <a:buFont typeface="Zapf Dingbats" charset="0"/>
                <a:buChar char=" "/>
              </a:pPr>
              <a:r>
                <a:rPr lang="en-US" altLang="zh-CN" sz="3200" dirty="0" smtClean="0">
                  <a:solidFill>
                    <a:srgbClr val="32ED75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1</a:t>
              </a:r>
              <a:endParaRPr lang="en-US" sz="3200" dirty="0">
                <a:solidFill>
                  <a:srgbClr val="32ED7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15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5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How “good” are the </a:t>
            </a:r>
            <a:br>
              <a:rPr lang="en-US" dirty="0"/>
            </a:br>
            <a:r>
              <a:rPr lang="en-US" dirty="0"/>
              <a:t>synthetic languages?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6" name="Picture 5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4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Evaluation: </a:t>
            </a:r>
            <a:r>
              <a:rPr lang="en-US" dirty="0" err="1"/>
              <a:t>Parsability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6" name="Picture 5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this language functional enough to  survive during human/alien evolution?</a:t>
            </a:r>
          </a:p>
          <a:p>
            <a:endParaRPr lang="en-US" dirty="0"/>
          </a:p>
          <a:p>
            <a:r>
              <a:rPr lang="en-US" dirty="0"/>
              <a:t>Less </a:t>
            </a:r>
            <a:r>
              <a:rPr lang="en-US" dirty="0" err="1"/>
              <a:t>parsable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</a:t>
            </a:r>
            <a:r>
              <a:rPr lang="en-US" dirty="0"/>
              <a:t> worse for communication</a:t>
            </a:r>
          </a:p>
          <a:p>
            <a:endParaRPr lang="en-US" dirty="0"/>
          </a:p>
          <a:p>
            <a:r>
              <a:rPr lang="en-US" dirty="0"/>
              <a:t>Train a parser on some trees of the language</a:t>
            </a:r>
          </a:p>
          <a:p>
            <a:r>
              <a:rPr lang="en-US" dirty="0"/>
              <a:t>Evaluate UAS (unlabeled attachment score)</a:t>
            </a:r>
            <a:br>
              <a:rPr lang="en-US" dirty="0"/>
            </a:br>
            <a:r>
              <a:rPr lang="en-US" dirty="0"/>
              <a:t>on held-out trees of the same language</a:t>
            </a:r>
          </a:p>
        </p:txBody>
      </p:sp>
      <p:pic>
        <p:nvPicPr>
          <p:cNvPr id="10" name="Picture 9" descr="10498416-earth-square-globe-Stock-Photo-worl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629" y="2178824"/>
            <a:ext cx="1259371" cy="124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1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Evaluation: </a:t>
            </a:r>
            <a:r>
              <a:rPr lang="en-US" dirty="0" err="1"/>
              <a:t>Parsability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6" name="Picture 5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/>
          <a:srcRect l="1245" r="1245"/>
          <a:stretch>
            <a:fillRect/>
          </a:stretch>
        </p:blipFill>
        <p:spPr/>
      </p:pic>
      <p:pic>
        <p:nvPicPr>
          <p:cNvPr id="8" name="Picture 7" descr="10498416-earth-square-globe-Stock-Photo-worl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28" y="3921990"/>
            <a:ext cx="486419" cy="4826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3169" y="3843128"/>
            <a:ext cx="666949" cy="5004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6874" y="3887292"/>
            <a:ext cx="416397" cy="41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8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Evaluation: Diversity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6" name="Picture 5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549951" cy="45259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“Distance” between languages</a:t>
            </a:r>
          </a:p>
          <a:p>
            <a:pPr lvl="1"/>
            <a:r>
              <a:rPr lang="en-US" dirty="0" err="1"/>
              <a:t>uas</a:t>
            </a:r>
            <a:r>
              <a:rPr lang="en-US" dirty="0"/>
              <a:t>(Y | X) = how well can we parse POS sequences from language Y using a parser trained on language X?</a:t>
            </a:r>
          </a:p>
          <a:p>
            <a:pPr lvl="1"/>
            <a:r>
              <a:rPr lang="en-US" dirty="0"/>
              <a:t>dissimilarity(X,Y) = </a:t>
            </a:r>
            <a:r>
              <a:rPr lang="en-US" dirty="0" err="1"/>
              <a:t>uas</a:t>
            </a:r>
            <a:r>
              <a:rPr lang="en-US" dirty="0"/>
              <a:t>(Y | Y) – </a:t>
            </a:r>
            <a:r>
              <a:rPr lang="en-US" dirty="0" err="1"/>
              <a:t>uas</a:t>
            </a:r>
            <a:r>
              <a:rPr lang="en-US" dirty="0"/>
              <a:t>(Y | X)</a:t>
            </a:r>
            <a:br>
              <a:rPr lang="en-US" dirty="0"/>
            </a:br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Let’s visualize the pairwise distances </a:t>
            </a:r>
          </a:p>
          <a:p>
            <a:pPr lvl="1"/>
            <a:r>
              <a:rPr lang="en-US" dirty="0"/>
              <a:t>via a 2-D embedding (multidimensional scaling)</a:t>
            </a:r>
          </a:p>
          <a:p>
            <a:pPr lvl="1"/>
            <a:r>
              <a:rPr lang="en-US" dirty="0"/>
              <a:t>are synthetic languages too boring?  too weird?</a:t>
            </a:r>
          </a:p>
        </p:txBody>
      </p:sp>
    </p:spTree>
    <p:extLst>
      <p:ext uri="{BB962C8B-B14F-4D97-AF65-F5344CB8AC3E}">
        <p14:creationId xmlns:p14="http://schemas.microsoft.com/office/powerpoint/2010/main" val="411782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cheat  (for now)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6" name="Picture 15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8671"/>
            <a:ext cx="2769885" cy="477903"/>
          </a:xfrm>
          <a:prstGeom prst="rect">
            <a:avLst/>
          </a:prstGeom>
        </p:spPr>
      </p:pic>
      <p:sp>
        <p:nvSpPr>
          <p:cNvPr id="3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Basic word order – SVO or SOV?</a:t>
            </a:r>
          </a:p>
          <a:p>
            <a:r>
              <a:rPr lang="en-US" dirty="0"/>
              <a:t>Full syntactic grammar?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 about this one?</a:t>
            </a:r>
          </a:p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687431" y="3265013"/>
            <a:ext cx="5694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C000"/>
                </a:solidFill>
              </a:rPr>
              <a:t>jin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ave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sekke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verven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anni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m'orvikoon</a:t>
            </a:r>
            <a:endParaRPr lang="en-US" sz="2800" dirty="0">
              <a:solidFill>
                <a:srgbClr val="FFC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51439" y="2837737"/>
            <a:ext cx="5004101" cy="400750"/>
            <a:chOff x="1687431" y="2709721"/>
            <a:chExt cx="5004101" cy="400750"/>
          </a:xfrm>
        </p:grpSpPr>
        <p:sp>
          <p:nvSpPr>
            <p:cNvPr id="14" name="TextBox 13"/>
            <p:cNvSpPr txBox="1"/>
            <p:nvPr/>
          </p:nvSpPr>
          <p:spPr>
            <a:xfrm rot="18969464">
              <a:off x="2239416" y="2709721"/>
              <a:ext cx="7464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AUX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18969464">
              <a:off x="1687431" y="2710361"/>
              <a:ext cx="9370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PRON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8969464">
              <a:off x="2902561" y="2709849"/>
              <a:ext cx="8688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VERB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8969464">
              <a:off x="4798331" y="2709977"/>
              <a:ext cx="7377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ADP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18969464">
              <a:off x="5754486" y="2710105"/>
              <a:ext cx="9370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PRON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18969464">
              <a:off x="3769502" y="2710233"/>
              <a:ext cx="10938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PROPN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165077" y="4692620"/>
            <a:ext cx="6606786" cy="441700"/>
            <a:chOff x="1165077" y="4765772"/>
            <a:chExt cx="6606786" cy="441700"/>
          </a:xfrm>
        </p:grpSpPr>
        <p:sp>
          <p:nvSpPr>
            <p:cNvPr id="32" name="TextBox 31"/>
            <p:cNvSpPr txBox="1"/>
            <p:nvPr/>
          </p:nvSpPr>
          <p:spPr>
            <a:xfrm rot="19594265">
              <a:off x="1979980" y="4797382"/>
              <a:ext cx="5918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DET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19594265">
              <a:off x="1165077" y="4788238"/>
              <a:ext cx="7918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PRON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 rot="19594265">
              <a:off x="2675362" y="4797382"/>
              <a:ext cx="9229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PROPN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 rot="19594265">
              <a:off x="6194719" y="4787502"/>
              <a:ext cx="8260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PRON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 rot="19594265">
              <a:off x="7147974" y="4765772"/>
              <a:ext cx="6238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ADP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9594265">
              <a:off x="4067023" y="4807362"/>
              <a:ext cx="6280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AUX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19594265">
              <a:off x="5104479" y="4804428"/>
              <a:ext cx="7344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VERB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46448" y="5317713"/>
            <a:ext cx="6949351" cy="523234"/>
            <a:chOff x="946448" y="5317713"/>
            <a:chExt cx="6949351" cy="52323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448" y="5332070"/>
              <a:ext cx="975360" cy="49987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6480" y="5341075"/>
              <a:ext cx="280416" cy="49987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7068" y="5341075"/>
              <a:ext cx="1213104" cy="49987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9780" y="5332070"/>
              <a:ext cx="542544" cy="49987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0880" y="5324811"/>
              <a:ext cx="987552" cy="49987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6000" y="5317713"/>
              <a:ext cx="804672" cy="49987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3319" y="5339795"/>
              <a:ext cx="792480" cy="499872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9875520" y="46908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86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178" y="1310882"/>
            <a:ext cx="5377640" cy="5545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Evaluation: Diversity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6" name="Picture 5" descr="jhu-logo-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pic>
        <p:nvPicPr>
          <p:cNvPr id="10" name="Picture 9" descr="distance_parse_real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179" y="1312310"/>
            <a:ext cx="5377639" cy="5545690"/>
          </a:xfrm>
          <a:prstGeom prst="rect">
            <a:avLst/>
          </a:prstGeom>
        </p:spPr>
      </p:pic>
      <p:pic>
        <p:nvPicPr>
          <p:cNvPr id="8" name="Picture 7" descr="distance_pars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180" y="1310884"/>
            <a:ext cx="5377638" cy="5545690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3403600" y="3759200"/>
            <a:ext cx="850900" cy="543391"/>
          </a:xfrm>
          <a:custGeom>
            <a:avLst/>
            <a:gdLst>
              <a:gd name="connsiteX0" fmla="*/ 101600 w 787400"/>
              <a:gd name="connsiteY0" fmla="*/ 698500 h 746591"/>
              <a:gd name="connsiteX1" fmla="*/ 63500 w 787400"/>
              <a:gd name="connsiteY1" fmla="*/ 609600 h 746591"/>
              <a:gd name="connsiteX2" fmla="*/ 50800 w 787400"/>
              <a:gd name="connsiteY2" fmla="*/ 558800 h 746591"/>
              <a:gd name="connsiteX3" fmla="*/ 25400 w 787400"/>
              <a:gd name="connsiteY3" fmla="*/ 520700 h 746591"/>
              <a:gd name="connsiteX4" fmla="*/ 0 w 787400"/>
              <a:gd name="connsiteY4" fmla="*/ 457200 h 746591"/>
              <a:gd name="connsiteX5" fmla="*/ 12700 w 787400"/>
              <a:gd name="connsiteY5" fmla="*/ 292100 h 746591"/>
              <a:gd name="connsiteX6" fmla="*/ 76200 w 787400"/>
              <a:gd name="connsiteY6" fmla="*/ 177800 h 746591"/>
              <a:gd name="connsiteX7" fmla="*/ 139700 w 787400"/>
              <a:gd name="connsiteY7" fmla="*/ 101600 h 746591"/>
              <a:gd name="connsiteX8" fmla="*/ 215900 w 787400"/>
              <a:gd name="connsiteY8" fmla="*/ 50800 h 746591"/>
              <a:gd name="connsiteX9" fmla="*/ 254000 w 787400"/>
              <a:gd name="connsiteY9" fmla="*/ 25400 h 746591"/>
              <a:gd name="connsiteX10" fmla="*/ 330200 w 787400"/>
              <a:gd name="connsiteY10" fmla="*/ 0 h 746591"/>
              <a:gd name="connsiteX11" fmla="*/ 609600 w 787400"/>
              <a:gd name="connsiteY11" fmla="*/ 25400 h 746591"/>
              <a:gd name="connsiteX12" fmla="*/ 685800 w 787400"/>
              <a:gd name="connsiteY12" fmla="*/ 50800 h 746591"/>
              <a:gd name="connsiteX13" fmla="*/ 723900 w 787400"/>
              <a:gd name="connsiteY13" fmla="*/ 76200 h 746591"/>
              <a:gd name="connsiteX14" fmla="*/ 749300 w 787400"/>
              <a:gd name="connsiteY14" fmla="*/ 114300 h 746591"/>
              <a:gd name="connsiteX15" fmla="*/ 787400 w 787400"/>
              <a:gd name="connsiteY15" fmla="*/ 292100 h 746591"/>
              <a:gd name="connsiteX16" fmla="*/ 774700 w 787400"/>
              <a:gd name="connsiteY16" fmla="*/ 444500 h 746591"/>
              <a:gd name="connsiteX17" fmla="*/ 762000 w 787400"/>
              <a:gd name="connsiteY17" fmla="*/ 482600 h 746591"/>
              <a:gd name="connsiteX18" fmla="*/ 723900 w 787400"/>
              <a:gd name="connsiteY18" fmla="*/ 508000 h 746591"/>
              <a:gd name="connsiteX19" fmla="*/ 660400 w 787400"/>
              <a:gd name="connsiteY19" fmla="*/ 571500 h 746591"/>
              <a:gd name="connsiteX20" fmla="*/ 635000 w 787400"/>
              <a:gd name="connsiteY20" fmla="*/ 609600 h 746591"/>
              <a:gd name="connsiteX21" fmla="*/ 520700 w 787400"/>
              <a:gd name="connsiteY21" fmla="*/ 673100 h 746591"/>
              <a:gd name="connsiteX22" fmla="*/ 482600 w 787400"/>
              <a:gd name="connsiteY22" fmla="*/ 711200 h 746591"/>
              <a:gd name="connsiteX23" fmla="*/ 406400 w 787400"/>
              <a:gd name="connsiteY23" fmla="*/ 736600 h 746591"/>
              <a:gd name="connsiteX24" fmla="*/ 127000 w 787400"/>
              <a:gd name="connsiteY24" fmla="*/ 685800 h 746591"/>
              <a:gd name="connsiteX25" fmla="*/ 101600 w 787400"/>
              <a:gd name="connsiteY25" fmla="*/ 698500 h 74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87400" h="746591">
                <a:moveTo>
                  <a:pt x="101600" y="698500"/>
                </a:moveTo>
                <a:cubicBezTo>
                  <a:pt x="91017" y="685800"/>
                  <a:pt x="75958" y="653203"/>
                  <a:pt x="63500" y="609600"/>
                </a:cubicBezTo>
                <a:cubicBezTo>
                  <a:pt x="58705" y="592817"/>
                  <a:pt x="57676" y="574843"/>
                  <a:pt x="50800" y="558800"/>
                </a:cubicBezTo>
                <a:cubicBezTo>
                  <a:pt x="44787" y="544771"/>
                  <a:pt x="32226" y="534352"/>
                  <a:pt x="25400" y="520700"/>
                </a:cubicBezTo>
                <a:cubicBezTo>
                  <a:pt x="15205" y="500310"/>
                  <a:pt x="8467" y="478367"/>
                  <a:pt x="0" y="457200"/>
                </a:cubicBezTo>
                <a:cubicBezTo>
                  <a:pt x="4233" y="402167"/>
                  <a:pt x="5854" y="346870"/>
                  <a:pt x="12700" y="292100"/>
                </a:cubicBezTo>
                <a:cubicBezTo>
                  <a:pt x="17858" y="250832"/>
                  <a:pt x="57185" y="206323"/>
                  <a:pt x="76200" y="177800"/>
                </a:cubicBezTo>
                <a:cubicBezTo>
                  <a:pt x="98778" y="143933"/>
                  <a:pt x="105851" y="127927"/>
                  <a:pt x="139700" y="101600"/>
                </a:cubicBezTo>
                <a:cubicBezTo>
                  <a:pt x="163797" y="82858"/>
                  <a:pt x="190500" y="67733"/>
                  <a:pt x="215900" y="50800"/>
                </a:cubicBezTo>
                <a:cubicBezTo>
                  <a:pt x="228600" y="42333"/>
                  <a:pt x="239520" y="30227"/>
                  <a:pt x="254000" y="25400"/>
                </a:cubicBezTo>
                <a:lnTo>
                  <a:pt x="330200" y="0"/>
                </a:lnTo>
                <a:cubicBezTo>
                  <a:pt x="464578" y="7465"/>
                  <a:pt x="510296" y="-4391"/>
                  <a:pt x="609600" y="25400"/>
                </a:cubicBezTo>
                <a:cubicBezTo>
                  <a:pt x="635245" y="33093"/>
                  <a:pt x="663523" y="35948"/>
                  <a:pt x="685800" y="50800"/>
                </a:cubicBezTo>
                <a:lnTo>
                  <a:pt x="723900" y="76200"/>
                </a:lnTo>
                <a:cubicBezTo>
                  <a:pt x="732367" y="88900"/>
                  <a:pt x="744084" y="99955"/>
                  <a:pt x="749300" y="114300"/>
                </a:cubicBezTo>
                <a:cubicBezTo>
                  <a:pt x="768774" y="167854"/>
                  <a:pt x="777939" y="235334"/>
                  <a:pt x="787400" y="292100"/>
                </a:cubicBezTo>
                <a:cubicBezTo>
                  <a:pt x="783167" y="342900"/>
                  <a:pt x="781437" y="393971"/>
                  <a:pt x="774700" y="444500"/>
                </a:cubicBezTo>
                <a:cubicBezTo>
                  <a:pt x="772931" y="457770"/>
                  <a:pt x="770363" y="472147"/>
                  <a:pt x="762000" y="482600"/>
                </a:cubicBezTo>
                <a:cubicBezTo>
                  <a:pt x="752465" y="494519"/>
                  <a:pt x="736600" y="499533"/>
                  <a:pt x="723900" y="508000"/>
                </a:cubicBezTo>
                <a:cubicBezTo>
                  <a:pt x="656167" y="609600"/>
                  <a:pt x="745067" y="486833"/>
                  <a:pt x="660400" y="571500"/>
                </a:cubicBezTo>
                <a:cubicBezTo>
                  <a:pt x="649607" y="582293"/>
                  <a:pt x="646487" y="599549"/>
                  <a:pt x="635000" y="609600"/>
                </a:cubicBezTo>
                <a:cubicBezTo>
                  <a:pt x="581253" y="656628"/>
                  <a:pt x="573029" y="655657"/>
                  <a:pt x="520700" y="673100"/>
                </a:cubicBezTo>
                <a:cubicBezTo>
                  <a:pt x="508000" y="685800"/>
                  <a:pt x="498300" y="702478"/>
                  <a:pt x="482600" y="711200"/>
                </a:cubicBezTo>
                <a:cubicBezTo>
                  <a:pt x="459195" y="724203"/>
                  <a:pt x="406400" y="736600"/>
                  <a:pt x="406400" y="736600"/>
                </a:cubicBezTo>
                <a:cubicBezTo>
                  <a:pt x="84917" y="720526"/>
                  <a:pt x="208829" y="794905"/>
                  <a:pt x="127000" y="685800"/>
                </a:cubicBezTo>
                <a:cubicBezTo>
                  <a:pt x="123408" y="681011"/>
                  <a:pt x="112183" y="711200"/>
                  <a:pt x="101600" y="69850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2412901" y="4902200"/>
            <a:ext cx="1701899" cy="1689100"/>
          </a:xfrm>
          <a:custGeom>
            <a:avLst/>
            <a:gdLst>
              <a:gd name="connsiteX0" fmla="*/ 76299 w 1701899"/>
              <a:gd name="connsiteY0" fmla="*/ 596900 h 1689100"/>
              <a:gd name="connsiteX1" fmla="*/ 50899 w 1701899"/>
              <a:gd name="connsiteY1" fmla="*/ 546100 h 1689100"/>
              <a:gd name="connsiteX2" fmla="*/ 38199 w 1701899"/>
              <a:gd name="connsiteY2" fmla="*/ 508000 h 1689100"/>
              <a:gd name="connsiteX3" fmla="*/ 12799 w 1701899"/>
              <a:gd name="connsiteY3" fmla="*/ 393700 h 1689100"/>
              <a:gd name="connsiteX4" fmla="*/ 12799 w 1701899"/>
              <a:gd name="connsiteY4" fmla="*/ 152400 h 1689100"/>
              <a:gd name="connsiteX5" fmla="*/ 101699 w 1701899"/>
              <a:gd name="connsiteY5" fmla="*/ 76200 h 1689100"/>
              <a:gd name="connsiteX6" fmla="*/ 152499 w 1701899"/>
              <a:gd name="connsiteY6" fmla="*/ 50800 h 1689100"/>
              <a:gd name="connsiteX7" fmla="*/ 190599 w 1701899"/>
              <a:gd name="connsiteY7" fmla="*/ 25400 h 1689100"/>
              <a:gd name="connsiteX8" fmla="*/ 317599 w 1701899"/>
              <a:gd name="connsiteY8" fmla="*/ 0 h 1689100"/>
              <a:gd name="connsiteX9" fmla="*/ 647799 w 1701899"/>
              <a:gd name="connsiteY9" fmla="*/ 25400 h 1689100"/>
              <a:gd name="connsiteX10" fmla="*/ 749399 w 1701899"/>
              <a:gd name="connsiteY10" fmla="*/ 50800 h 1689100"/>
              <a:gd name="connsiteX11" fmla="*/ 825599 w 1701899"/>
              <a:gd name="connsiteY11" fmla="*/ 63500 h 1689100"/>
              <a:gd name="connsiteX12" fmla="*/ 952599 w 1701899"/>
              <a:gd name="connsiteY12" fmla="*/ 88900 h 1689100"/>
              <a:gd name="connsiteX13" fmla="*/ 1155799 w 1701899"/>
              <a:gd name="connsiteY13" fmla="*/ 215900 h 1689100"/>
              <a:gd name="connsiteX14" fmla="*/ 1206599 w 1701899"/>
              <a:gd name="connsiteY14" fmla="*/ 266700 h 1689100"/>
              <a:gd name="connsiteX15" fmla="*/ 1320899 w 1701899"/>
              <a:gd name="connsiteY15" fmla="*/ 342900 h 1689100"/>
              <a:gd name="connsiteX16" fmla="*/ 1358999 w 1701899"/>
              <a:gd name="connsiteY16" fmla="*/ 368300 h 1689100"/>
              <a:gd name="connsiteX17" fmla="*/ 1435199 w 1701899"/>
              <a:gd name="connsiteY17" fmla="*/ 444500 h 1689100"/>
              <a:gd name="connsiteX18" fmla="*/ 1473299 w 1701899"/>
              <a:gd name="connsiteY18" fmla="*/ 469900 h 1689100"/>
              <a:gd name="connsiteX19" fmla="*/ 1511399 w 1701899"/>
              <a:gd name="connsiteY19" fmla="*/ 520700 h 1689100"/>
              <a:gd name="connsiteX20" fmla="*/ 1562199 w 1701899"/>
              <a:gd name="connsiteY20" fmla="*/ 571500 h 1689100"/>
              <a:gd name="connsiteX21" fmla="*/ 1574899 w 1701899"/>
              <a:gd name="connsiteY21" fmla="*/ 609600 h 1689100"/>
              <a:gd name="connsiteX22" fmla="*/ 1600299 w 1701899"/>
              <a:gd name="connsiteY22" fmla="*/ 660400 h 1689100"/>
              <a:gd name="connsiteX23" fmla="*/ 1625699 w 1701899"/>
              <a:gd name="connsiteY23" fmla="*/ 749300 h 1689100"/>
              <a:gd name="connsiteX24" fmla="*/ 1638399 w 1701899"/>
              <a:gd name="connsiteY24" fmla="*/ 787400 h 1689100"/>
              <a:gd name="connsiteX25" fmla="*/ 1676499 w 1701899"/>
              <a:gd name="connsiteY25" fmla="*/ 952500 h 1689100"/>
              <a:gd name="connsiteX26" fmla="*/ 1689199 w 1701899"/>
              <a:gd name="connsiteY26" fmla="*/ 1003300 h 1689100"/>
              <a:gd name="connsiteX27" fmla="*/ 1701899 w 1701899"/>
              <a:gd name="connsiteY27" fmla="*/ 1092200 h 1689100"/>
              <a:gd name="connsiteX28" fmla="*/ 1663799 w 1701899"/>
              <a:gd name="connsiteY28" fmla="*/ 1358900 h 1689100"/>
              <a:gd name="connsiteX29" fmla="*/ 1612999 w 1701899"/>
              <a:gd name="connsiteY29" fmla="*/ 1435100 h 1689100"/>
              <a:gd name="connsiteX30" fmla="*/ 1587599 w 1701899"/>
              <a:gd name="connsiteY30" fmla="*/ 1473200 h 1689100"/>
              <a:gd name="connsiteX31" fmla="*/ 1562199 w 1701899"/>
              <a:gd name="connsiteY31" fmla="*/ 1511300 h 1689100"/>
              <a:gd name="connsiteX32" fmla="*/ 1524099 w 1701899"/>
              <a:gd name="connsiteY32" fmla="*/ 1549400 h 1689100"/>
              <a:gd name="connsiteX33" fmla="*/ 1473299 w 1701899"/>
              <a:gd name="connsiteY33" fmla="*/ 1587500 h 1689100"/>
              <a:gd name="connsiteX34" fmla="*/ 1397099 w 1701899"/>
              <a:gd name="connsiteY34" fmla="*/ 1612900 h 1689100"/>
              <a:gd name="connsiteX35" fmla="*/ 1358999 w 1701899"/>
              <a:gd name="connsiteY35" fmla="*/ 1638300 h 1689100"/>
              <a:gd name="connsiteX36" fmla="*/ 1104999 w 1701899"/>
              <a:gd name="connsiteY36" fmla="*/ 1689100 h 1689100"/>
              <a:gd name="connsiteX37" fmla="*/ 838299 w 1701899"/>
              <a:gd name="connsiteY37" fmla="*/ 1651000 h 1689100"/>
              <a:gd name="connsiteX38" fmla="*/ 800199 w 1701899"/>
              <a:gd name="connsiteY38" fmla="*/ 1638300 h 1689100"/>
              <a:gd name="connsiteX39" fmla="*/ 723999 w 1701899"/>
              <a:gd name="connsiteY39" fmla="*/ 1587500 h 1689100"/>
              <a:gd name="connsiteX40" fmla="*/ 698599 w 1701899"/>
              <a:gd name="connsiteY40" fmla="*/ 1549400 h 1689100"/>
              <a:gd name="connsiteX41" fmla="*/ 622399 w 1701899"/>
              <a:gd name="connsiteY41" fmla="*/ 1473200 h 1689100"/>
              <a:gd name="connsiteX42" fmla="*/ 596999 w 1701899"/>
              <a:gd name="connsiteY42" fmla="*/ 1422400 h 1689100"/>
              <a:gd name="connsiteX43" fmla="*/ 520799 w 1701899"/>
              <a:gd name="connsiteY43" fmla="*/ 1320800 h 1689100"/>
              <a:gd name="connsiteX44" fmla="*/ 495399 w 1701899"/>
              <a:gd name="connsiteY44" fmla="*/ 1270000 h 1689100"/>
              <a:gd name="connsiteX45" fmla="*/ 444599 w 1701899"/>
              <a:gd name="connsiteY45" fmla="*/ 1181100 h 1689100"/>
              <a:gd name="connsiteX46" fmla="*/ 393799 w 1701899"/>
              <a:gd name="connsiteY46" fmla="*/ 1092200 h 1689100"/>
              <a:gd name="connsiteX47" fmla="*/ 381099 w 1701899"/>
              <a:gd name="connsiteY47" fmla="*/ 1054100 h 1689100"/>
              <a:gd name="connsiteX48" fmla="*/ 355699 w 1701899"/>
              <a:gd name="connsiteY48" fmla="*/ 1016000 h 1689100"/>
              <a:gd name="connsiteX49" fmla="*/ 342999 w 1701899"/>
              <a:gd name="connsiteY49" fmla="*/ 977900 h 1689100"/>
              <a:gd name="connsiteX50" fmla="*/ 304899 w 1701899"/>
              <a:gd name="connsiteY50" fmla="*/ 939800 h 1689100"/>
              <a:gd name="connsiteX51" fmla="*/ 254099 w 1701899"/>
              <a:gd name="connsiteY51" fmla="*/ 863600 h 1689100"/>
              <a:gd name="connsiteX52" fmla="*/ 241399 w 1701899"/>
              <a:gd name="connsiteY52" fmla="*/ 825500 h 1689100"/>
              <a:gd name="connsiteX53" fmla="*/ 190599 w 1701899"/>
              <a:gd name="connsiteY53" fmla="*/ 749300 h 1689100"/>
              <a:gd name="connsiteX54" fmla="*/ 165199 w 1701899"/>
              <a:gd name="connsiteY54" fmla="*/ 711200 h 1689100"/>
              <a:gd name="connsiteX55" fmla="*/ 139799 w 1701899"/>
              <a:gd name="connsiteY55" fmla="*/ 673100 h 1689100"/>
              <a:gd name="connsiteX56" fmla="*/ 127099 w 1701899"/>
              <a:gd name="connsiteY56" fmla="*/ 635000 h 1689100"/>
              <a:gd name="connsiteX57" fmla="*/ 76299 w 1701899"/>
              <a:gd name="connsiteY57" fmla="*/ 596900 h 168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701899" h="1689100">
                <a:moveTo>
                  <a:pt x="76299" y="596900"/>
                </a:moveTo>
                <a:cubicBezTo>
                  <a:pt x="63599" y="582083"/>
                  <a:pt x="58357" y="563501"/>
                  <a:pt x="50899" y="546100"/>
                </a:cubicBezTo>
                <a:cubicBezTo>
                  <a:pt x="45626" y="533795"/>
                  <a:pt x="41877" y="520872"/>
                  <a:pt x="38199" y="508000"/>
                </a:cubicBezTo>
                <a:cubicBezTo>
                  <a:pt x="26242" y="466151"/>
                  <a:pt x="21529" y="437348"/>
                  <a:pt x="12799" y="393700"/>
                </a:cubicBezTo>
                <a:cubicBezTo>
                  <a:pt x="9601" y="352126"/>
                  <a:pt x="-14329" y="213439"/>
                  <a:pt x="12799" y="152400"/>
                </a:cubicBezTo>
                <a:cubicBezTo>
                  <a:pt x="20792" y="134417"/>
                  <a:pt x="89651" y="83730"/>
                  <a:pt x="101699" y="76200"/>
                </a:cubicBezTo>
                <a:cubicBezTo>
                  <a:pt x="117753" y="66166"/>
                  <a:pt x="136061" y="60193"/>
                  <a:pt x="152499" y="50800"/>
                </a:cubicBezTo>
                <a:cubicBezTo>
                  <a:pt x="165751" y="43227"/>
                  <a:pt x="176570" y="31413"/>
                  <a:pt x="190599" y="25400"/>
                </a:cubicBezTo>
                <a:cubicBezTo>
                  <a:pt x="214711" y="15066"/>
                  <a:pt x="300409" y="2865"/>
                  <a:pt x="317599" y="0"/>
                </a:cubicBezTo>
                <a:cubicBezTo>
                  <a:pt x="412848" y="5013"/>
                  <a:pt x="544553" y="4751"/>
                  <a:pt x="647799" y="25400"/>
                </a:cubicBezTo>
                <a:cubicBezTo>
                  <a:pt x="682030" y="32246"/>
                  <a:pt x="714965" y="45061"/>
                  <a:pt x="749399" y="50800"/>
                </a:cubicBezTo>
                <a:cubicBezTo>
                  <a:pt x="774799" y="55033"/>
                  <a:pt x="800290" y="58755"/>
                  <a:pt x="825599" y="63500"/>
                </a:cubicBezTo>
                <a:cubicBezTo>
                  <a:pt x="868031" y="71456"/>
                  <a:pt x="952599" y="88900"/>
                  <a:pt x="952599" y="88900"/>
                </a:cubicBezTo>
                <a:cubicBezTo>
                  <a:pt x="1006766" y="120497"/>
                  <a:pt x="1099885" y="166975"/>
                  <a:pt x="1155799" y="215900"/>
                </a:cubicBezTo>
                <a:cubicBezTo>
                  <a:pt x="1173821" y="231669"/>
                  <a:pt x="1187618" y="252099"/>
                  <a:pt x="1206599" y="266700"/>
                </a:cubicBezTo>
                <a:cubicBezTo>
                  <a:pt x="1242894" y="294619"/>
                  <a:pt x="1282799" y="317500"/>
                  <a:pt x="1320899" y="342900"/>
                </a:cubicBezTo>
                <a:cubicBezTo>
                  <a:pt x="1333599" y="351367"/>
                  <a:pt x="1348206" y="357507"/>
                  <a:pt x="1358999" y="368300"/>
                </a:cubicBezTo>
                <a:cubicBezTo>
                  <a:pt x="1384399" y="393700"/>
                  <a:pt x="1408351" y="420635"/>
                  <a:pt x="1435199" y="444500"/>
                </a:cubicBezTo>
                <a:cubicBezTo>
                  <a:pt x="1446607" y="454641"/>
                  <a:pt x="1462506" y="459107"/>
                  <a:pt x="1473299" y="469900"/>
                </a:cubicBezTo>
                <a:cubicBezTo>
                  <a:pt x="1488266" y="484867"/>
                  <a:pt x="1497461" y="504770"/>
                  <a:pt x="1511399" y="520700"/>
                </a:cubicBezTo>
                <a:cubicBezTo>
                  <a:pt x="1527168" y="538722"/>
                  <a:pt x="1545266" y="554567"/>
                  <a:pt x="1562199" y="571500"/>
                </a:cubicBezTo>
                <a:cubicBezTo>
                  <a:pt x="1566432" y="584200"/>
                  <a:pt x="1569626" y="597295"/>
                  <a:pt x="1574899" y="609600"/>
                </a:cubicBezTo>
                <a:cubicBezTo>
                  <a:pt x="1582357" y="627001"/>
                  <a:pt x="1593829" y="642608"/>
                  <a:pt x="1600299" y="660400"/>
                </a:cubicBezTo>
                <a:cubicBezTo>
                  <a:pt x="1610831" y="689364"/>
                  <a:pt x="1616843" y="719781"/>
                  <a:pt x="1625699" y="749300"/>
                </a:cubicBezTo>
                <a:cubicBezTo>
                  <a:pt x="1629546" y="762122"/>
                  <a:pt x="1634877" y="774485"/>
                  <a:pt x="1638399" y="787400"/>
                </a:cubicBezTo>
                <a:cubicBezTo>
                  <a:pt x="1675746" y="924341"/>
                  <a:pt x="1652802" y="845865"/>
                  <a:pt x="1676499" y="952500"/>
                </a:cubicBezTo>
                <a:cubicBezTo>
                  <a:pt x="1680285" y="969539"/>
                  <a:pt x="1686077" y="986127"/>
                  <a:pt x="1689199" y="1003300"/>
                </a:cubicBezTo>
                <a:cubicBezTo>
                  <a:pt x="1694554" y="1032751"/>
                  <a:pt x="1697666" y="1062567"/>
                  <a:pt x="1701899" y="1092200"/>
                </a:cubicBezTo>
                <a:cubicBezTo>
                  <a:pt x="1696104" y="1167534"/>
                  <a:pt x="1696526" y="1282538"/>
                  <a:pt x="1663799" y="1358900"/>
                </a:cubicBezTo>
                <a:cubicBezTo>
                  <a:pt x="1651774" y="1386959"/>
                  <a:pt x="1629932" y="1409700"/>
                  <a:pt x="1612999" y="1435100"/>
                </a:cubicBezTo>
                <a:lnTo>
                  <a:pt x="1587599" y="1473200"/>
                </a:lnTo>
                <a:cubicBezTo>
                  <a:pt x="1579132" y="1485900"/>
                  <a:pt x="1572992" y="1500507"/>
                  <a:pt x="1562199" y="1511300"/>
                </a:cubicBezTo>
                <a:cubicBezTo>
                  <a:pt x="1549499" y="1524000"/>
                  <a:pt x="1537736" y="1537711"/>
                  <a:pt x="1524099" y="1549400"/>
                </a:cubicBezTo>
                <a:cubicBezTo>
                  <a:pt x="1508028" y="1563175"/>
                  <a:pt x="1492231" y="1578034"/>
                  <a:pt x="1473299" y="1587500"/>
                </a:cubicBezTo>
                <a:cubicBezTo>
                  <a:pt x="1449352" y="1599474"/>
                  <a:pt x="1421565" y="1602026"/>
                  <a:pt x="1397099" y="1612900"/>
                </a:cubicBezTo>
                <a:cubicBezTo>
                  <a:pt x="1383151" y="1619099"/>
                  <a:pt x="1373479" y="1633473"/>
                  <a:pt x="1358999" y="1638300"/>
                </a:cubicBezTo>
                <a:cubicBezTo>
                  <a:pt x="1247692" y="1675402"/>
                  <a:pt x="1210192" y="1675951"/>
                  <a:pt x="1104999" y="1689100"/>
                </a:cubicBezTo>
                <a:cubicBezTo>
                  <a:pt x="984819" y="1679855"/>
                  <a:pt x="943024" y="1685908"/>
                  <a:pt x="838299" y="1651000"/>
                </a:cubicBezTo>
                <a:cubicBezTo>
                  <a:pt x="825599" y="1646767"/>
                  <a:pt x="811901" y="1644801"/>
                  <a:pt x="800199" y="1638300"/>
                </a:cubicBezTo>
                <a:cubicBezTo>
                  <a:pt x="773514" y="1623475"/>
                  <a:pt x="723999" y="1587500"/>
                  <a:pt x="723999" y="1587500"/>
                </a:cubicBezTo>
                <a:cubicBezTo>
                  <a:pt x="715532" y="1574800"/>
                  <a:pt x="708740" y="1560808"/>
                  <a:pt x="698599" y="1549400"/>
                </a:cubicBezTo>
                <a:cubicBezTo>
                  <a:pt x="674734" y="1522552"/>
                  <a:pt x="638463" y="1505329"/>
                  <a:pt x="622399" y="1473200"/>
                </a:cubicBezTo>
                <a:cubicBezTo>
                  <a:pt x="613932" y="1456267"/>
                  <a:pt x="607501" y="1438152"/>
                  <a:pt x="596999" y="1422400"/>
                </a:cubicBezTo>
                <a:cubicBezTo>
                  <a:pt x="548140" y="1349111"/>
                  <a:pt x="554773" y="1380255"/>
                  <a:pt x="520799" y="1320800"/>
                </a:cubicBezTo>
                <a:cubicBezTo>
                  <a:pt x="511406" y="1304362"/>
                  <a:pt x="504465" y="1286620"/>
                  <a:pt x="495399" y="1270000"/>
                </a:cubicBezTo>
                <a:cubicBezTo>
                  <a:pt x="479056" y="1240037"/>
                  <a:pt x="462159" y="1210366"/>
                  <a:pt x="444599" y="1181100"/>
                </a:cubicBezTo>
                <a:cubicBezTo>
                  <a:pt x="412713" y="1127956"/>
                  <a:pt x="421045" y="1155773"/>
                  <a:pt x="393799" y="1092200"/>
                </a:cubicBezTo>
                <a:cubicBezTo>
                  <a:pt x="388526" y="1079895"/>
                  <a:pt x="387086" y="1066074"/>
                  <a:pt x="381099" y="1054100"/>
                </a:cubicBezTo>
                <a:cubicBezTo>
                  <a:pt x="374273" y="1040448"/>
                  <a:pt x="362525" y="1029652"/>
                  <a:pt x="355699" y="1016000"/>
                </a:cubicBezTo>
                <a:cubicBezTo>
                  <a:pt x="349712" y="1004026"/>
                  <a:pt x="350425" y="989039"/>
                  <a:pt x="342999" y="977900"/>
                </a:cubicBezTo>
                <a:cubicBezTo>
                  <a:pt x="333036" y="962956"/>
                  <a:pt x="317599" y="952500"/>
                  <a:pt x="304899" y="939800"/>
                </a:cubicBezTo>
                <a:cubicBezTo>
                  <a:pt x="274702" y="849208"/>
                  <a:pt x="317520" y="958732"/>
                  <a:pt x="254099" y="863600"/>
                </a:cubicBezTo>
                <a:cubicBezTo>
                  <a:pt x="246673" y="852461"/>
                  <a:pt x="247900" y="837202"/>
                  <a:pt x="241399" y="825500"/>
                </a:cubicBezTo>
                <a:cubicBezTo>
                  <a:pt x="226574" y="798815"/>
                  <a:pt x="207532" y="774700"/>
                  <a:pt x="190599" y="749300"/>
                </a:cubicBezTo>
                <a:lnTo>
                  <a:pt x="165199" y="711200"/>
                </a:lnTo>
                <a:cubicBezTo>
                  <a:pt x="156732" y="698500"/>
                  <a:pt x="144626" y="687580"/>
                  <a:pt x="139799" y="673100"/>
                </a:cubicBezTo>
                <a:cubicBezTo>
                  <a:pt x="135566" y="660400"/>
                  <a:pt x="133600" y="646702"/>
                  <a:pt x="127099" y="635000"/>
                </a:cubicBezTo>
                <a:cubicBezTo>
                  <a:pt x="112274" y="608315"/>
                  <a:pt x="88999" y="611717"/>
                  <a:pt x="76299" y="59690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90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6" name="Picture 5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665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Are the synthetic languages useful?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4000" dirty="0"/>
              <a:t>(proof of principle)</a:t>
            </a:r>
            <a:r>
              <a:rPr lang="en-US" dirty="0"/>
              <a:t/>
            </a:r>
            <a:br>
              <a:rPr lang="en-US" dirty="0"/>
            </a:br>
            <a:r>
              <a:rPr lang="en-US" sz="4000" dirty="0"/>
              <a:t>(lots more fun we can all have in future!)</a:t>
            </a:r>
            <a:endParaRPr lang="en-US" dirty="0"/>
          </a:p>
        </p:txBody>
      </p:sp>
      <p:pic>
        <p:nvPicPr>
          <p:cNvPr id="2" name="Picture 1" descr="Portale:Modellismo - Wikipedi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193" y="4503572"/>
            <a:ext cx="1336143" cy="167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2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Single source transfer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6" name="Picture 5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1-nearest-neighbor</a:t>
            </a:r>
          </a:p>
        </p:txBody>
      </p:sp>
      <p:sp>
        <p:nvSpPr>
          <p:cNvPr id="22" name="Donut 21"/>
          <p:cNvSpPr/>
          <p:nvPr/>
        </p:nvSpPr>
        <p:spPr>
          <a:xfrm>
            <a:off x="4517387" y="4793477"/>
            <a:ext cx="1085276" cy="1071081"/>
          </a:xfrm>
          <a:prstGeom prst="donut">
            <a:avLst>
              <a:gd name="adj" fmla="val 2213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4871878" y="4966844"/>
            <a:ext cx="374822" cy="584776"/>
            <a:chOff x="4849518" y="4087466"/>
            <a:chExt cx="374822" cy="584776"/>
          </a:xfrm>
        </p:grpSpPr>
        <p:sp>
          <p:nvSpPr>
            <p:cNvPr id="31" name="Oval 30"/>
            <p:cNvSpPr/>
            <p:nvPr/>
          </p:nvSpPr>
          <p:spPr>
            <a:xfrm>
              <a:off x="4852096" y="4234302"/>
              <a:ext cx="370945" cy="366914"/>
            </a:xfrm>
            <a:prstGeom prst="ellipse">
              <a:avLst/>
            </a:prstGeom>
            <a:solidFill>
              <a:srgbClr val="22FF1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849518" y="4087466"/>
              <a:ext cx="37482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205014" y="2571050"/>
            <a:ext cx="5472017" cy="3102547"/>
            <a:chOff x="2205014" y="2571050"/>
            <a:chExt cx="5472017" cy="3102547"/>
          </a:xfrm>
        </p:grpSpPr>
        <p:sp>
          <p:nvSpPr>
            <p:cNvPr id="8" name="Rectangle 7"/>
            <p:cNvSpPr/>
            <p:nvPr/>
          </p:nvSpPr>
          <p:spPr>
            <a:xfrm>
              <a:off x="2286084" y="3088832"/>
              <a:ext cx="319888" cy="3199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13788" y="3485572"/>
              <a:ext cx="319888" cy="3199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05014" y="5203969"/>
              <a:ext cx="319888" cy="3199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103708" y="4522542"/>
              <a:ext cx="319888" cy="3199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233596" y="4522542"/>
              <a:ext cx="319888" cy="3199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969071" y="5218150"/>
              <a:ext cx="319888" cy="3199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/>
            <p:cNvSpPr/>
            <p:nvPr/>
          </p:nvSpPr>
          <p:spPr>
            <a:xfrm>
              <a:off x="4207887" y="2685352"/>
              <a:ext cx="397969" cy="37646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5765498" y="2571050"/>
              <a:ext cx="397969" cy="37646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7279062" y="3060458"/>
              <a:ext cx="397969" cy="37646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5487984" y="4779967"/>
              <a:ext cx="397969" cy="37646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Isosceles Triangle 29"/>
            <p:cNvSpPr/>
            <p:nvPr/>
          </p:nvSpPr>
          <p:spPr>
            <a:xfrm>
              <a:off x="5153952" y="5297137"/>
              <a:ext cx="397969" cy="37646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Isosceles Triangle 29"/>
          <p:cNvSpPr/>
          <p:nvPr/>
        </p:nvSpPr>
        <p:spPr>
          <a:xfrm>
            <a:off x="4840754" y="5066950"/>
            <a:ext cx="397969" cy="376460"/>
          </a:xfrm>
          <a:prstGeom prst="triangl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9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istance_pars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180" y="1175784"/>
            <a:ext cx="5377638" cy="55456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180" y="1173529"/>
            <a:ext cx="5379825" cy="55479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5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Single source transfer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6" name="Picture 5" descr="jhu-logo-whit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sp>
        <p:nvSpPr>
          <p:cNvPr id="7" name="Donut 6"/>
          <p:cNvSpPr/>
          <p:nvPr/>
        </p:nvSpPr>
        <p:spPr>
          <a:xfrm>
            <a:off x="4443471" y="1359563"/>
            <a:ext cx="1650276" cy="1632864"/>
          </a:xfrm>
          <a:prstGeom prst="donut">
            <a:avLst>
              <a:gd name="adj" fmla="val 2213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099952" y="1816057"/>
            <a:ext cx="374822" cy="584776"/>
            <a:chOff x="4849518" y="4087466"/>
            <a:chExt cx="374822" cy="584776"/>
          </a:xfrm>
        </p:grpSpPr>
        <p:sp>
          <p:nvSpPr>
            <p:cNvPr id="11" name="Oval 10"/>
            <p:cNvSpPr/>
            <p:nvPr/>
          </p:nvSpPr>
          <p:spPr>
            <a:xfrm>
              <a:off x="4852096" y="4234302"/>
              <a:ext cx="370945" cy="366914"/>
            </a:xfrm>
            <a:prstGeom prst="ellipse">
              <a:avLst/>
            </a:prstGeom>
            <a:solidFill>
              <a:srgbClr val="22FF1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49518" y="4087466"/>
              <a:ext cx="37482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?</a:t>
              </a:r>
            </a:p>
          </p:txBody>
        </p:sp>
      </p:grpSp>
      <p:sp>
        <p:nvSpPr>
          <p:cNvPr id="3" name="Right Arrow 2"/>
          <p:cNvSpPr/>
          <p:nvPr/>
        </p:nvSpPr>
        <p:spPr>
          <a:xfrm rot="13031814">
            <a:off x="4890142" y="2794124"/>
            <a:ext cx="978408" cy="484632"/>
          </a:xfrm>
          <a:prstGeom prst="rightArrow">
            <a:avLst>
              <a:gd name="adj1" fmla="val 3109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64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5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Single source transfer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6" name="Picture 5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pic>
        <p:nvPicPr>
          <p:cNvPr id="10" name="Picture 9" descr="distance_parse_rea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179" y="1190720"/>
            <a:ext cx="5377639" cy="5545690"/>
          </a:xfrm>
          <a:prstGeom prst="rect">
            <a:avLst/>
          </a:prstGeom>
        </p:spPr>
      </p:pic>
      <p:pic>
        <p:nvPicPr>
          <p:cNvPr id="8" name="Picture 7" descr="distance_pars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180" y="1175784"/>
            <a:ext cx="5377638" cy="55456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178" y="1160848"/>
            <a:ext cx="5392122" cy="5560626"/>
          </a:xfrm>
          <a:prstGeom prst="rect">
            <a:avLst/>
          </a:prstGeom>
        </p:spPr>
      </p:pic>
      <p:sp>
        <p:nvSpPr>
          <p:cNvPr id="15" name="Donut 14"/>
          <p:cNvSpPr/>
          <p:nvPr/>
        </p:nvSpPr>
        <p:spPr>
          <a:xfrm>
            <a:off x="4902878" y="1778372"/>
            <a:ext cx="749808" cy="749808"/>
          </a:xfrm>
          <a:prstGeom prst="donut">
            <a:avLst>
              <a:gd name="adj" fmla="val 2213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099952" y="1816057"/>
            <a:ext cx="374822" cy="584776"/>
            <a:chOff x="4849518" y="4087466"/>
            <a:chExt cx="374822" cy="584776"/>
          </a:xfrm>
        </p:grpSpPr>
        <p:sp>
          <p:nvSpPr>
            <p:cNvPr id="17" name="Oval 16"/>
            <p:cNvSpPr/>
            <p:nvPr/>
          </p:nvSpPr>
          <p:spPr>
            <a:xfrm>
              <a:off x="4852096" y="4234302"/>
              <a:ext cx="370945" cy="366914"/>
            </a:xfrm>
            <a:prstGeom prst="ellipse">
              <a:avLst/>
            </a:prstGeom>
            <a:solidFill>
              <a:srgbClr val="22FF1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849518" y="4087466"/>
              <a:ext cx="37482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1" name="Right Arrow 10"/>
          <p:cNvSpPr/>
          <p:nvPr/>
        </p:nvSpPr>
        <p:spPr>
          <a:xfrm rot="13031814">
            <a:off x="5031052" y="2446147"/>
            <a:ext cx="978408" cy="484632"/>
          </a:xfrm>
          <a:prstGeom prst="rightArrow">
            <a:avLst>
              <a:gd name="adj1" fmla="val 3109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0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Selection methods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6" name="Picture 5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(weakly) Supervised</a:t>
            </a:r>
          </a:p>
          <a:p>
            <a:pPr lvl="1"/>
            <a:r>
              <a:rPr lang="en-US" dirty="0"/>
              <a:t>Ask whether a </a:t>
            </a:r>
            <a:r>
              <a:rPr lang="en-US" altLang="zh-CN" dirty="0"/>
              <a:t>(source)</a:t>
            </a:r>
            <a:r>
              <a:rPr lang="zh-CN" altLang="en-US" dirty="0"/>
              <a:t> </a:t>
            </a:r>
            <a:r>
              <a:rPr lang="en-US" dirty="0"/>
              <a:t>language provides a good parsing model for 100 labeled trees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target</a:t>
            </a:r>
            <a:r>
              <a:rPr lang="zh-CN" altLang="en-US" dirty="0"/>
              <a:t> </a:t>
            </a:r>
            <a:r>
              <a:rPr lang="en-US" altLang="zh-CN" dirty="0"/>
              <a:t>language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dirty="0"/>
              <a:t>Use POS sequence only (</a:t>
            </a:r>
            <a:r>
              <a:rPr lang="en-US" dirty="0" err="1"/>
              <a:t>delexicalized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9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4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Extend the learning curve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6" name="Picture 5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450" y="1160948"/>
            <a:ext cx="6261100" cy="4953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450" y="1160948"/>
            <a:ext cx="6261100" cy="495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450" y="1160948"/>
            <a:ext cx="6261100" cy="4953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047984" y="986427"/>
            <a:ext cx="2001010" cy="1058555"/>
            <a:chOff x="2047984" y="986427"/>
            <a:chExt cx="2001010" cy="1058555"/>
          </a:xfrm>
        </p:grpSpPr>
        <p:sp>
          <p:nvSpPr>
            <p:cNvPr id="10" name="TextBox 9"/>
            <p:cNvSpPr txBox="1"/>
            <p:nvPr/>
          </p:nvSpPr>
          <p:spPr>
            <a:xfrm>
              <a:off x="2047984" y="1398651"/>
              <a:ext cx="18570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 Supervised:71.38</a:t>
              </a:r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Down Arrow 13"/>
            <p:cNvSpPr/>
            <p:nvPr/>
          </p:nvSpPr>
          <p:spPr>
            <a:xfrm rot="13887881">
              <a:off x="3487014" y="764090"/>
              <a:ext cx="339644" cy="784317"/>
            </a:xfrm>
            <a:prstGeom prst="downArrow">
              <a:avLst>
                <a:gd name="adj1" fmla="val 34699"/>
                <a:gd name="adj2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119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4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Results on English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6" name="Picture 5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73" y="1160948"/>
            <a:ext cx="63754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9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9292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Future Work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6" name="Picture 5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1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Limitations of version 1.0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6" name="Picture 5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1730460" y="1416797"/>
            <a:ext cx="5862168" cy="4930996"/>
            <a:chOff x="1730460" y="1416797"/>
            <a:chExt cx="5862168" cy="4930996"/>
          </a:xfrm>
        </p:grpSpPr>
        <p:pic>
          <p:nvPicPr>
            <p:cNvPr id="47" name="Content Placeholder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460" y="1416797"/>
              <a:ext cx="5862168" cy="4930996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72037" y="4657778"/>
              <a:ext cx="511292" cy="350758"/>
            </a:xfrm>
            <a:prstGeom prst="rect">
              <a:avLst/>
            </a:prstGeom>
          </p:spPr>
        </p:pic>
        <p:pic>
          <p:nvPicPr>
            <p:cNvPr id="50" name="Picture 49" descr="10498416-earth-square-globe-Stock-Photo-world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1358" y="4954755"/>
              <a:ext cx="338584" cy="307182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2486426" y="3972956"/>
            <a:ext cx="2244920" cy="1256459"/>
            <a:chOff x="2929018" y="3662407"/>
            <a:chExt cx="2626905" cy="1536450"/>
          </a:xfrm>
        </p:grpSpPr>
        <p:sp>
          <p:nvSpPr>
            <p:cNvPr id="43" name="Right Arrow 42"/>
            <p:cNvSpPr/>
            <p:nvPr/>
          </p:nvSpPr>
          <p:spPr>
            <a:xfrm rot="15918375">
              <a:off x="4394729" y="3721787"/>
              <a:ext cx="365337" cy="246577"/>
            </a:xfrm>
            <a:prstGeom prst="rightArrow">
              <a:avLst>
                <a:gd name="adj1" fmla="val 19972"/>
                <a:gd name="adj2" fmla="val 55066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ight Arrow 43"/>
            <p:cNvSpPr/>
            <p:nvPr/>
          </p:nvSpPr>
          <p:spPr>
            <a:xfrm rot="15042601">
              <a:off x="3462579" y="3866868"/>
              <a:ext cx="365337" cy="246577"/>
            </a:xfrm>
            <a:prstGeom prst="rightArrow">
              <a:avLst>
                <a:gd name="adj1" fmla="val 19972"/>
                <a:gd name="adj2" fmla="val 55066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ight Arrow 44"/>
            <p:cNvSpPr/>
            <p:nvPr/>
          </p:nvSpPr>
          <p:spPr>
            <a:xfrm rot="8358503">
              <a:off x="2929018" y="4952280"/>
              <a:ext cx="365337" cy="246577"/>
            </a:xfrm>
            <a:prstGeom prst="rightArrow">
              <a:avLst>
                <a:gd name="adj1" fmla="val 19972"/>
                <a:gd name="adj2" fmla="val 55066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ight Arrow 45"/>
            <p:cNvSpPr/>
            <p:nvPr/>
          </p:nvSpPr>
          <p:spPr>
            <a:xfrm rot="16580839">
              <a:off x="5249966" y="3729622"/>
              <a:ext cx="365337" cy="246577"/>
            </a:xfrm>
            <a:prstGeom prst="rightArrow">
              <a:avLst>
                <a:gd name="adj1" fmla="val 19972"/>
                <a:gd name="adj2" fmla="val 55066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753288" y="4692240"/>
            <a:ext cx="1101971" cy="723826"/>
            <a:chOff x="5581599" y="4541976"/>
            <a:chExt cx="1289477" cy="885124"/>
          </a:xfrm>
        </p:grpSpPr>
        <p:sp>
          <p:nvSpPr>
            <p:cNvPr id="40" name="Right Arrow 39"/>
            <p:cNvSpPr/>
            <p:nvPr/>
          </p:nvSpPr>
          <p:spPr>
            <a:xfrm rot="8531630">
              <a:off x="6505739" y="4541976"/>
              <a:ext cx="365337" cy="246577"/>
            </a:xfrm>
            <a:prstGeom prst="rightArrow">
              <a:avLst>
                <a:gd name="adj1" fmla="val 19972"/>
                <a:gd name="adj2" fmla="val 55066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ight Arrow 40"/>
            <p:cNvSpPr/>
            <p:nvPr/>
          </p:nvSpPr>
          <p:spPr>
            <a:xfrm rot="14177344">
              <a:off x="6387308" y="5089614"/>
              <a:ext cx="365337" cy="246577"/>
            </a:xfrm>
            <a:prstGeom prst="rightArrow">
              <a:avLst>
                <a:gd name="adj1" fmla="val 19972"/>
                <a:gd name="adj2" fmla="val 55066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ight Arrow 41"/>
            <p:cNvSpPr/>
            <p:nvPr/>
          </p:nvSpPr>
          <p:spPr>
            <a:xfrm rot="16200000">
              <a:off x="5522219" y="5121143"/>
              <a:ext cx="365337" cy="246577"/>
            </a:xfrm>
            <a:prstGeom prst="rightArrow">
              <a:avLst>
                <a:gd name="adj1" fmla="val 19972"/>
                <a:gd name="adj2" fmla="val 55066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600085" y="2661631"/>
            <a:ext cx="6122916" cy="1889118"/>
            <a:chOff x="1600085" y="2661631"/>
            <a:chExt cx="6122916" cy="1889118"/>
          </a:xfrm>
        </p:grpSpPr>
        <p:sp>
          <p:nvSpPr>
            <p:cNvPr id="49" name="Oval 48"/>
            <p:cNvSpPr/>
            <p:nvPr/>
          </p:nvSpPr>
          <p:spPr>
            <a:xfrm rot="19485076">
              <a:off x="1600085" y="2873830"/>
              <a:ext cx="6122916" cy="167691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487847" y="2661631"/>
              <a:ext cx="643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Ideal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2726991" y="4417756"/>
            <a:ext cx="3996282" cy="1348866"/>
            <a:chOff x="2726991" y="4417756"/>
            <a:chExt cx="3996282" cy="1348866"/>
          </a:xfrm>
        </p:grpSpPr>
        <p:sp>
          <p:nvSpPr>
            <p:cNvPr id="51" name="Oval 50"/>
            <p:cNvSpPr/>
            <p:nvPr/>
          </p:nvSpPr>
          <p:spPr>
            <a:xfrm rot="322450">
              <a:off x="2726991" y="4417756"/>
              <a:ext cx="3996282" cy="10488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971259" y="5397290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V1.0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915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Help!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16" name="Picture 15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8671"/>
            <a:ext cx="2769885" cy="477903"/>
          </a:xfrm>
          <a:prstGeom prst="rect">
            <a:avLst/>
          </a:prstGeom>
        </p:spPr>
      </p:pic>
      <p:sp>
        <p:nvSpPr>
          <p:cNvPr id="9" name="Cube 8"/>
          <p:cNvSpPr/>
          <p:nvPr/>
        </p:nvSpPr>
        <p:spPr>
          <a:xfrm>
            <a:off x="4540306" y="2942689"/>
            <a:ext cx="1234440" cy="1216152"/>
          </a:xfrm>
          <a:prstGeom prst="cub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</a:rPr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03504" y="2532888"/>
            <a:ext cx="3661678" cy="3035808"/>
            <a:chOff x="603504" y="2532888"/>
            <a:chExt cx="3661678" cy="3035808"/>
          </a:xfrm>
        </p:grpSpPr>
        <p:sp>
          <p:nvSpPr>
            <p:cNvPr id="8" name="Document 7"/>
            <p:cNvSpPr/>
            <p:nvPr/>
          </p:nvSpPr>
          <p:spPr>
            <a:xfrm>
              <a:off x="603504" y="2532888"/>
              <a:ext cx="2596896" cy="3035808"/>
            </a:xfrm>
            <a:prstGeom prst="flowChartDocumen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171450" indent="-171450">
                <a:buFont typeface="Arial" charset="0"/>
                <a:buChar char="•"/>
              </a:pPr>
              <a:r>
                <a:rPr lang="en-US" sz="1200" dirty="0" err="1"/>
                <a:t>Yer</a:t>
              </a:r>
              <a:r>
                <a:rPr lang="en-US" sz="1200" dirty="0"/>
                <a:t>/</a:t>
              </a:r>
              <a:r>
                <a:rPr lang="en-US" sz="1200" dirty="0">
                  <a:solidFill>
                    <a:srgbClr val="FFC000"/>
                  </a:solidFill>
                </a:rPr>
                <a:t>PRON</a:t>
              </a:r>
              <a:r>
                <a:rPr lang="en-US" sz="1200" dirty="0"/>
                <a:t> </a:t>
              </a:r>
              <a:r>
                <a:rPr lang="en-US" sz="1200" dirty="0" err="1"/>
                <a:t>amos</a:t>
              </a:r>
              <a:r>
                <a:rPr lang="en-US" sz="1200" dirty="0"/>
                <a:t>/</a:t>
              </a:r>
              <a:r>
                <a:rPr lang="en-US" sz="1200" dirty="0">
                  <a:solidFill>
                    <a:srgbClr val="FFC000"/>
                  </a:solidFill>
                </a:rPr>
                <a:t>AUX</a:t>
              </a:r>
              <a:r>
                <a:rPr lang="en-US" sz="1200" dirty="0"/>
                <a:t> </a:t>
              </a:r>
              <a:r>
                <a:rPr lang="en-US" sz="1200" dirty="0" err="1"/>
                <a:t>yjja</a:t>
              </a:r>
              <a:r>
                <a:rPr lang="en-US" sz="1200" dirty="0"/>
                <a:t>/</a:t>
              </a:r>
              <a:r>
                <a:rPr lang="en-US" sz="1200" dirty="0">
                  <a:solidFill>
                    <a:srgbClr val="FFC000"/>
                  </a:solidFill>
                </a:rPr>
                <a:t>VERB</a:t>
              </a:r>
              <a:r>
                <a:rPr lang="en-US" sz="1200" dirty="0"/>
                <a:t> </a:t>
              </a:r>
              <a:r>
                <a:rPr lang="en-US" sz="1200" dirty="0" err="1"/>
                <a:t>Ajjx</a:t>
              </a:r>
              <a:r>
                <a:rPr lang="en-US" sz="1200" dirty="0"/>
                <a:t>/</a:t>
              </a:r>
              <a:r>
                <a:rPr lang="en-US" sz="1200" dirty="0">
                  <a:solidFill>
                    <a:srgbClr val="FFC000"/>
                  </a:solidFill>
                </a:rPr>
                <a:t>PROPN</a:t>
              </a:r>
              <a:r>
                <a:rPr lang="en-US" sz="1200" dirty="0"/>
                <a:t> </a:t>
              </a:r>
              <a:r>
                <a:rPr lang="en-US" sz="1200" dirty="0" err="1"/>
                <a:t>aat</a:t>
              </a:r>
              <a:r>
                <a:rPr lang="en-US" sz="1200" dirty="0"/>
                <a:t>/</a:t>
              </a:r>
              <a:r>
                <a:rPr lang="en-US" sz="1200" dirty="0">
                  <a:solidFill>
                    <a:srgbClr val="FFC000"/>
                  </a:solidFill>
                </a:rPr>
                <a:t>ADP</a:t>
              </a:r>
              <a:r>
                <a:rPr lang="en-US" sz="1200" dirty="0"/>
                <a:t> </a:t>
              </a:r>
              <a:r>
                <a:rPr lang="en-US" sz="1200" dirty="0" err="1"/>
                <a:t>orrr</a:t>
              </a:r>
              <a:r>
                <a:rPr lang="en-US" sz="1200" dirty="0"/>
                <a:t>/</a:t>
              </a:r>
              <a:r>
                <a:rPr lang="en-US" sz="1200" dirty="0">
                  <a:solidFill>
                    <a:srgbClr val="FFC000"/>
                  </a:solidFill>
                </a:rPr>
                <a:t>PRON</a:t>
              </a:r>
              <a:r>
                <a:rPr lang="en-US" sz="1200" dirty="0"/>
                <a:t> ./</a:t>
              </a:r>
              <a:r>
                <a:rPr lang="en-US" sz="1200" dirty="0">
                  <a:solidFill>
                    <a:srgbClr val="FFC000"/>
                  </a:solidFill>
                </a:rPr>
                <a:t>PUNCT</a:t>
              </a:r>
            </a:p>
            <a:p>
              <a:pPr marL="171450" indent="-171450">
                <a:buFont typeface="Arial" charset="0"/>
                <a:buChar char="•"/>
              </a:pPr>
              <a:endParaRPr lang="en-US" sz="1200" dirty="0"/>
            </a:p>
            <a:p>
              <a:pPr marL="171450" indent="-171450">
                <a:buFont typeface="Arial" charset="0"/>
                <a:buChar char="•"/>
              </a:pPr>
              <a:r>
                <a:rPr lang="en-US" sz="1200" dirty="0"/>
                <a:t>Per/</a:t>
              </a:r>
              <a:r>
                <a:rPr lang="en-US" sz="1200" dirty="0">
                  <a:solidFill>
                    <a:srgbClr val="FFC000"/>
                  </a:solidFill>
                </a:rPr>
                <a:t>NOUN</a:t>
              </a:r>
              <a:r>
                <a:rPr lang="en-US" sz="1200" dirty="0"/>
                <a:t> </a:t>
              </a:r>
              <a:r>
                <a:rPr lang="en-US" sz="1200" dirty="0" err="1"/>
                <a:t>anni</a:t>
              </a:r>
              <a:r>
                <a:rPr lang="en-US" sz="1200" dirty="0"/>
                <a:t>/</a:t>
              </a:r>
              <a:r>
                <a:rPr lang="en-US" sz="1200" dirty="0">
                  <a:solidFill>
                    <a:srgbClr val="FFC000"/>
                  </a:solidFill>
                </a:rPr>
                <a:t>VERB</a:t>
              </a:r>
              <a:r>
                <a:rPr lang="en-US" sz="1200" dirty="0"/>
                <a:t> inn/</a:t>
              </a:r>
              <a:r>
                <a:rPr lang="en-US" sz="1200" dirty="0">
                  <a:solidFill>
                    <a:srgbClr val="FFC000"/>
                  </a:solidFill>
                </a:rPr>
                <a:t>ADP</a:t>
              </a:r>
              <a:r>
                <a:rPr lang="en-US" sz="1200" dirty="0"/>
                <a:t> se/</a:t>
              </a:r>
              <a:r>
                <a:rPr lang="en-US" sz="1200" dirty="0">
                  <a:solidFill>
                    <a:srgbClr val="FFC000"/>
                  </a:solidFill>
                </a:rPr>
                <a:t>NOUN</a:t>
              </a:r>
              <a:r>
                <a:rPr lang="en-US" sz="1200" dirty="0"/>
                <a:t> in/</a:t>
              </a:r>
              <a:r>
                <a:rPr lang="en-US" sz="1200" dirty="0">
                  <a:solidFill>
                    <a:srgbClr val="FFC000"/>
                  </a:solidFill>
                </a:rPr>
                <a:t>PART</a:t>
              </a:r>
              <a:r>
                <a:rPr lang="en-US" sz="1200" dirty="0"/>
                <a:t> </a:t>
              </a:r>
              <a:r>
                <a:rPr lang="en-US" sz="1200" dirty="0" err="1"/>
                <a:t>hahh</a:t>
              </a:r>
              <a:r>
                <a:rPr lang="en-US" sz="1200" dirty="0"/>
                <a:t>/</a:t>
              </a:r>
              <a:r>
                <a:rPr lang="en-US" sz="1200" dirty="0">
                  <a:solidFill>
                    <a:srgbClr val="FFC000"/>
                  </a:solidFill>
                </a:rPr>
                <a:t>CASE </a:t>
              </a:r>
              <a:r>
                <a:rPr lang="en-US" sz="1200" dirty="0"/>
                <a:t>wee/</a:t>
              </a:r>
              <a:r>
                <a:rPr lang="en-US" sz="1200" dirty="0">
                  <a:solidFill>
                    <a:srgbClr val="FFC000"/>
                  </a:solidFill>
                </a:rPr>
                <a:t>VERB</a:t>
              </a:r>
              <a:r>
                <a:rPr lang="en-US" sz="1200" dirty="0"/>
                <a:t> ./</a:t>
              </a:r>
              <a:r>
                <a:rPr lang="en-US" sz="1200" dirty="0">
                  <a:solidFill>
                    <a:srgbClr val="FFC000"/>
                  </a:solidFill>
                </a:rPr>
                <a:t>PUNCT</a:t>
              </a:r>
            </a:p>
            <a:p>
              <a:pPr marL="171450" indent="-171450">
                <a:buFont typeface="Arial" charset="0"/>
                <a:buChar char="•"/>
              </a:pPr>
              <a:endParaRPr lang="en-US" sz="1200" dirty="0"/>
            </a:p>
            <a:p>
              <a:pPr marL="171450" indent="-171450">
                <a:buFont typeface="Arial" charset="0"/>
                <a:buChar char="•"/>
              </a:pPr>
              <a:r>
                <a:rPr lang="en-US" sz="1200" dirty="0"/>
                <a:t>Con/</a:t>
              </a:r>
              <a:r>
                <a:rPr lang="en-US" sz="1200" dirty="0">
                  <a:solidFill>
                    <a:srgbClr val="FFC000"/>
                  </a:solidFill>
                </a:rPr>
                <a:t>VERB</a:t>
              </a:r>
              <a:r>
                <a:rPr lang="en-US" sz="1200" dirty="0"/>
                <a:t> per/</a:t>
              </a:r>
              <a:r>
                <a:rPr lang="en-US" sz="1200" dirty="0">
                  <a:solidFill>
                    <a:srgbClr val="FFC000"/>
                  </a:solidFill>
                </a:rPr>
                <a:t>NOUN</a:t>
              </a:r>
              <a:r>
                <a:rPr lang="en-US" sz="1200" dirty="0"/>
                <a:t> </a:t>
              </a:r>
              <a:r>
                <a:rPr lang="en-US" sz="1200" dirty="0" err="1"/>
                <a:t>aat</a:t>
              </a:r>
              <a:r>
                <a:rPr lang="en-US" sz="1200" dirty="0"/>
                <a:t>/</a:t>
              </a:r>
              <a:r>
                <a:rPr lang="en-US" sz="1200" dirty="0">
                  <a:solidFill>
                    <a:srgbClr val="FFC000"/>
                  </a:solidFill>
                </a:rPr>
                <a:t>ADP</a:t>
              </a:r>
              <a:r>
                <a:rPr lang="en-US" sz="1200" dirty="0"/>
                <a:t> </a:t>
              </a:r>
              <a:r>
                <a:rPr lang="en-US" sz="1200" dirty="0" err="1"/>
                <a:t>Ajjx</a:t>
              </a:r>
              <a:r>
                <a:rPr lang="en-US" sz="1200" dirty="0"/>
                <a:t>/</a:t>
              </a:r>
              <a:r>
                <a:rPr lang="en-US" sz="1200" dirty="0">
                  <a:solidFill>
                    <a:srgbClr val="FFC000"/>
                  </a:solidFill>
                </a:rPr>
                <a:t>PROPN</a:t>
              </a:r>
              <a:r>
                <a:rPr lang="en-US" sz="1200" dirty="0"/>
                <a:t> “/</a:t>
              </a:r>
              <a:r>
                <a:rPr lang="en-US" sz="1200" dirty="0">
                  <a:solidFill>
                    <a:srgbClr val="FFC000"/>
                  </a:solidFill>
                </a:rPr>
                <a:t>PUNCT</a:t>
              </a:r>
              <a:r>
                <a:rPr lang="en-US" sz="1200" dirty="0"/>
                <a:t> tat/</a:t>
              </a:r>
              <a:r>
                <a:rPr lang="en-US" sz="1200" dirty="0">
                  <a:solidFill>
                    <a:srgbClr val="FFC000"/>
                  </a:solidFill>
                </a:rPr>
                <a:t>PRON</a:t>
              </a:r>
              <a:r>
                <a:rPr lang="en-US" sz="1200" dirty="0"/>
                <a:t> “/</a:t>
              </a:r>
              <a:r>
                <a:rPr lang="en-US" sz="1200" dirty="0">
                  <a:solidFill>
                    <a:srgbClr val="FFC000"/>
                  </a:solidFill>
                </a:rPr>
                <a:t>PUNCT</a:t>
              </a:r>
              <a:r>
                <a:rPr lang="en-US" sz="1200" dirty="0"/>
                <a:t> </a:t>
              </a:r>
              <a:r>
                <a:rPr lang="en-US" sz="1200" dirty="0" err="1"/>
                <a:t>yue</a:t>
              </a:r>
              <a:r>
                <a:rPr lang="en-US" sz="1200" dirty="0"/>
                <a:t>/</a:t>
              </a:r>
              <a:r>
                <a:rPr lang="en-US" sz="1200" dirty="0">
                  <a:solidFill>
                    <a:srgbClr val="FFC000"/>
                  </a:solidFill>
                </a:rPr>
                <a:t>ADP</a:t>
              </a:r>
              <a:r>
                <a:rPr lang="en-US" sz="1200" dirty="0"/>
                <a:t> </a:t>
              </a:r>
              <a:r>
                <a:rPr lang="en-US" sz="1200" dirty="0" err="1"/>
                <a:t>han</a:t>
              </a:r>
              <a:r>
                <a:rPr lang="en-US" sz="1200" dirty="0"/>
                <a:t>/</a:t>
              </a:r>
              <a:r>
                <a:rPr lang="en-US" sz="1200" dirty="0">
                  <a:solidFill>
                    <a:srgbClr val="FFC000"/>
                  </a:solidFill>
                </a:rPr>
                <a:t>NOUN</a:t>
              </a:r>
              <a:r>
                <a:rPr lang="en-US" sz="1200" dirty="0"/>
                <a:t> ./</a:t>
              </a:r>
              <a:r>
                <a:rPr lang="en-US" sz="1200" dirty="0">
                  <a:solidFill>
                    <a:srgbClr val="FFC000"/>
                  </a:solidFill>
                </a:rPr>
                <a:t>PUNCT</a:t>
              </a:r>
            </a:p>
            <a:p>
              <a:r>
                <a:rPr lang="en-US" sz="1200" dirty="0"/>
                <a:t>      </a:t>
              </a:r>
            </a:p>
            <a:p>
              <a:r>
                <a:rPr lang="mr-IN" sz="1200" dirty="0"/>
                <a:t>…</a:t>
              </a:r>
              <a:endParaRPr lang="en-US" sz="1200" dirty="0"/>
            </a:p>
          </p:txBody>
        </p:sp>
        <p:sp>
          <p:nvSpPr>
            <p:cNvPr id="46" name="Right Arrow 45"/>
            <p:cNvSpPr/>
            <p:nvPr/>
          </p:nvSpPr>
          <p:spPr>
            <a:xfrm>
              <a:off x="3368899" y="3430351"/>
              <a:ext cx="896283" cy="189322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105058" y="2240500"/>
            <a:ext cx="2820093" cy="4216116"/>
            <a:chOff x="6105058" y="2240500"/>
            <a:chExt cx="2820093" cy="4216116"/>
          </a:xfrm>
        </p:grpSpPr>
        <p:sp>
          <p:nvSpPr>
            <p:cNvPr id="48" name="Right Arrow 47"/>
            <p:cNvSpPr/>
            <p:nvPr/>
          </p:nvSpPr>
          <p:spPr>
            <a:xfrm rot="20026065">
              <a:off x="6163810" y="2822275"/>
              <a:ext cx="896283" cy="189322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ight Arrow 59"/>
            <p:cNvSpPr/>
            <p:nvPr/>
          </p:nvSpPr>
          <p:spPr>
            <a:xfrm rot="963256">
              <a:off x="6182970" y="3671006"/>
              <a:ext cx="896283" cy="189322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7288439" y="3525012"/>
              <a:ext cx="1636712" cy="767232"/>
              <a:chOff x="7050088" y="2226784"/>
              <a:chExt cx="1636712" cy="767232"/>
            </a:xfrm>
          </p:grpSpPr>
          <p:grpSp>
            <p:nvGrpSpPr>
              <p:cNvPr id="62" name="Group 6"/>
              <p:cNvGrpSpPr>
                <a:grpSpLocks/>
              </p:cNvGrpSpPr>
              <p:nvPr/>
            </p:nvGrpSpPr>
            <p:grpSpPr bwMode="auto">
              <a:xfrm>
                <a:off x="7050088" y="2226784"/>
                <a:ext cx="1636712" cy="767232"/>
                <a:chOff x="712" y="2706"/>
                <a:chExt cx="1031" cy="469"/>
              </a:xfrm>
            </p:grpSpPr>
            <p:sp>
              <p:nvSpPr>
                <p:cNvPr id="65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712" y="2708"/>
                  <a:ext cx="716" cy="4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en-US" sz="1400" dirty="0">
                      <a:latin typeface="Times New Roman" charset="0"/>
                    </a:rPr>
                    <a:t>S →</a:t>
                  </a:r>
                  <a:r>
                    <a:rPr lang="en-US" sz="1000" dirty="0">
                      <a:latin typeface="Times New Roman" charset="0"/>
                    </a:rPr>
                    <a:t> </a:t>
                  </a:r>
                  <a:r>
                    <a:rPr lang="en-US" sz="1400" dirty="0">
                      <a:latin typeface="Times New Roman" charset="0"/>
                    </a:rPr>
                    <a:t>NP VP</a:t>
                  </a:r>
                </a:p>
                <a:p>
                  <a:pPr eaLnBrk="1" hangingPunct="1"/>
                  <a:r>
                    <a:rPr lang="en-US" sz="1400" dirty="0">
                      <a:latin typeface="Times New Roman" charset="0"/>
                    </a:rPr>
                    <a:t>VP → VP PP</a:t>
                  </a:r>
                </a:p>
                <a:p>
                  <a:pPr eaLnBrk="1" hangingPunct="1"/>
                  <a:r>
                    <a:rPr lang="mr-IN" altLang="zh-CN" sz="1400" dirty="0">
                      <a:latin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</a:endParaRPr>
                </a:p>
              </p:txBody>
            </p:sp>
            <p:sp>
              <p:nvSpPr>
                <p:cNvPr id="66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1487" y="2706"/>
                  <a:ext cx="256" cy="3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en-US" sz="1400" dirty="0">
                      <a:solidFill>
                        <a:srgbClr val="FFFFFF"/>
                      </a:solidFill>
                      <a:latin typeface="Times New Roman" charset="0"/>
                    </a:rPr>
                    <a:t>0.</a:t>
                  </a:r>
                  <a:r>
                    <a:rPr lang="en-US" altLang="zh-CN" sz="1400" dirty="0">
                      <a:solidFill>
                        <a:srgbClr val="FFFFFF"/>
                      </a:solidFill>
                      <a:latin typeface="Times New Roman" charset="0"/>
                    </a:rPr>
                    <a:t>9</a:t>
                  </a:r>
                  <a:endParaRPr lang="en-US" sz="1400" dirty="0">
                    <a:solidFill>
                      <a:srgbClr val="FFFFFF"/>
                    </a:solidFill>
                    <a:latin typeface="Times New Roman" charset="0"/>
                  </a:endParaRPr>
                </a:p>
                <a:p>
                  <a:pPr eaLnBrk="1" hangingPunct="1"/>
                  <a:r>
                    <a:rPr lang="en-US" sz="1400" dirty="0">
                      <a:solidFill>
                        <a:srgbClr val="FFFFFF"/>
                      </a:solidFill>
                      <a:latin typeface="Times New Roman" charset="0"/>
                    </a:rPr>
                    <a:t>0.</a:t>
                  </a:r>
                  <a:r>
                    <a:rPr lang="en-US" altLang="zh-CN" sz="1400" dirty="0">
                      <a:solidFill>
                        <a:srgbClr val="FFFFFF"/>
                      </a:solidFill>
                      <a:latin typeface="Times New Roman" charset="0"/>
                    </a:rPr>
                    <a:t>9</a:t>
                  </a:r>
                  <a:endParaRPr lang="en-US" sz="1400" dirty="0">
                    <a:solidFill>
                      <a:srgbClr val="FFFFFF"/>
                    </a:solidFill>
                    <a:latin typeface="Times New Roman" charset="0"/>
                  </a:endParaRPr>
                </a:p>
              </p:txBody>
            </p:sp>
          </p:grpSp>
          <p:sp>
            <p:nvSpPr>
              <p:cNvPr id="64" name="Rectangle 63"/>
              <p:cNvSpPr/>
              <p:nvPr/>
            </p:nvSpPr>
            <p:spPr>
              <a:xfrm>
                <a:off x="7050088" y="2226784"/>
                <a:ext cx="1576181" cy="7327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288439" y="2240500"/>
              <a:ext cx="9966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/>
                <a:t>SVO</a:t>
              </a:r>
              <a:endParaRPr lang="en-US" sz="3200" dirty="0"/>
            </a:p>
          </p:txBody>
        </p:sp>
        <p:sp>
          <p:nvSpPr>
            <p:cNvPr id="67" name="Right Arrow 66"/>
            <p:cNvSpPr/>
            <p:nvPr/>
          </p:nvSpPr>
          <p:spPr>
            <a:xfrm rot="2517633">
              <a:off x="6105058" y="4536722"/>
              <a:ext cx="896283" cy="189322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 Box 7"/>
            <p:cNvSpPr txBox="1">
              <a:spLocks noChangeArrowheads="1"/>
            </p:cNvSpPr>
            <p:nvPr/>
          </p:nvSpPr>
          <p:spPr bwMode="auto">
            <a:xfrm>
              <a:off x="7546766" y="4515443"/>
              <a:ext cx="309998" cy="1941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4000" dirty="0">
                  <a:latin typeface="Times New Roman" charset="0"/>
                </a:rPr>
                <a:t>.</a:t>
              </a:r>
            </a:p>
            <a:p>
              <a:pPr eaLnBrk="1" hangingPunct="1"/>
              <a:r>
                <a:rPr lang="en-US" sz="4000" dirty="0">
                  <a:latin typeface="Times New Roman" charset="0"/>
                </a:rPr>
                <a:t>.</a:t>
              </a:r>
            </a:p>
            <a:p>
              <a:pPr eaLnBrk="1" hangingPunct="1"/>
              <a:r>
                <a:rPr lang="en-US" sz="4000" dirty="0">
                  <a:latin typeface="Times New Roman" charset="0"/>
                </a:rPr>
                <a:t>.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413" y="2633940"/>
            <a:ext cx="1642225" cy="17582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23" y="2453595"/>
            <a:ext cx="1573146" cy="210242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818" y="2868414"/>
            <a:ext cx="1649235" cy="128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7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More adventurously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6" name="Picture 5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Generate non-projective trees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72" y="2469946"/>
            <a:ext cx="8769052" cy="1251415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7420304" y="238859"/>
            <a:ext cx="1636320" cy="1246248"/>
            <a:chOff x="7420304" y="238859"/>
            <a:chExt cx="1636320" cy="1246248"/>
          </a:xfrm>
        </p:grpSpPr>
        <p:pic>
          <p:nvPicPr>
            <p:cNvPr id="15" name="Content Placeholder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5146" y="238859"/>
              <a:ext cx="1566636" cy="124624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40401" y="1057977"/>
              <a:ext cx="136640" cy="88650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 rot="19485076">
              <a:off x="7420304" y="607106"/>
              <a:ext cx="1636320" cy="42382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10498416-earth-square-globe-Stock-Photo-world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8593" y="1133034"/>
              <a:ext cx="90485" cy="77637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 rot="322450">
              <a:off x="7721464" y="997314"/>
              <a:ext cx="1067987" cy="265081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7657174" y="884897"/>
              <a:ext cx="599944" cy="317554"/>
              <a:chOff x="2929018" y="3662407"/>
              <a:chExt cx="2626905" cy="1536450"/>
            </a:xfrm>
          </p:grpSpPr>
          <p:sp>
            <p:nvSpPr>
              <p:cNvPr id="29" name="Right Arrow 28"/>
              <p:cNvSpPr/>
              <p:nvPr/>
            </p:nvSpPr>
            <p:spPr>
              <a:xfrm rot="15918375">
                <a:off x="4394729" y="3721787"/>
                <a:ext cx="365337" cy="246577"/>
              </a:xfrm>
              <a:prstGeom prst="rightArrow">
                <a:avLst>
                  <a:gd name="adj1" fmla="val 19972"/>
                  <a:gd name="adj2" fmla="val 55066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ight Arrow 30"/>
              <p:cNvSpPr/>
              <p:nvPr/>
            </p:nvSpPr>
            <p:spPr>
              <a:xfrm rot="15042601">
                <a:off x="3462579" y="3866868"/>
                <a:ext cx="365337" cy="246577"/>
              </a:xfrm>
              <a:prstGeom prst="rightArrow">
                <a:avLst>
                  <a:gd name="adj1" fmla="val 19972"/>
                  <a:gd name="adj2" fmla="val 55066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ight Arrow 31"/>
              <p:cNvSpPr/>
              <p:nvPr/>
            </p:nvSpPr>
            <p:spPr>
              <a:xfrm rot="8358503">
                <a:off x="2929018" y="4952280"/>
                <a:ext cx="365337" cy="246577"/>
              </a:xfrm>
              <a:prstGeom prst="rightArrow">
                <a:avLst>
                  <a:gd name="adj1" fmla="val 19972"/>
                  <a:gd name="adj2" fmla="val 55066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ight Arrow 32"/>
              <p:cNvSpPr/>
              <p:nvPr/>
            </p:nvSpPr>
            <p:spPr>
              <a:xfrm rot="16580839">
                <a:off x="5249966" y="3729622"/>
                <a:ext cx="365337" cy="246577"/>
              </a:xfrm>
              <a:prstGeom prst="rightArrow">
                <a:avLst>
                  <a:gd name="adj1" fmla="val 19972"/>
                  <a:gd name="adj2" fmla="val 55066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47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More adventurously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6" name="Picture 5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Generate non-projective trees</a:t>
            </a:r>
          </a:p>
          <a:p>
            <a:r>
              <a:rPr lang="en-US" dirty="0"/>
              <a:t>Beyond mix-and-match of real languages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53205" y="2790230"/>
            <a:ext cx="5725205" cy="34027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572000" y="2777769"/>
            <a:ext cx="5723254" cy="341517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420304" y="238859"/>
            <a:ext cx="1636320" cy="1246248"/>
            <a:chOff x="7420304" y="238859"/>
            <a:chExt cx="1636320" cy="1246248"/>
          </a:xfrm>
        </p:grpSpPr>
        <p:pic>
          <p:nvPicPr>
            <p:cNvPr id="27" name="Content Placeholder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5146" y="238859"/>
              <a:ext cx="1566636" cy="1246248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40401" y="1057977"/>
              <a:ext cx="136640" cy="88650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>
            <a:xfrm rot="19485076">
              <a:off x="7420304" y="607106"/>
              <a:ext cx="1636320" cy="42382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10498416-earth-square-globe-Stock-Photo-world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8593" y="1133034"/>
              <a:ext cx="90485" cy="77637"/>
            </a:xfrm>
            <a:prstGeom prst="rect">
              <a:avLst/>
            </a:prstGeom>
          </p:spPr>
        </p:pic>
        <p:sp>
          <p:nvSpPr>
            <p:cNvPr id="31" name="Oval 30"/>
            <p:cNvSpPr/>
            <p:nvPr/>
          </p:nvSpPr>
          <p:spPr>
            <a:xfrm rot="322450">
              <a:off x="7721464" y="997314"/>
              <a:ext cx="1067987" cy="265081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7657174" y="884897"/>
              <a:ext cx="599944" cy="317554"/>
              <a:chOff x="2929018" y="3662407"/>
              <a:chExt cx="2626905" cy="1536450"/>
            </a:xfrm>
          </p:grpSpPr>
          <p:sp>
            <p:nvSpPr>
              <p:cNvPr id="33" name="Right Arrow 32"/>
              <p:cNvSpPr/>
              <p:nvPr/>
            </p:nvSpPr>
            <p:spPr>
              <a:xfrm rot="15918375">
                <a:off x="4394729" y="3721787"/>
                <a:ext cx="365337" cy="246577"/>
              </a:xfrm>
              <a:prstGeom prst="rightArrow">
                <a:avLst>
                  <a:gd name="adj1" fmla="val 19972"/>
                  <a:gd name="adj2" fmla="val 55066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ight Arrow 33"/>
              <p:cNvSpPr/>
              <p:nvPr/>
            </p:nvSpPr>
            <p:spPr>
              <a:xfrm rot="15042601">
                <a:off x="3462579" y="3866868"/>
                <a:ext cx="365337" cy="246577"/>
              </a:xfrm>
              <a:prstGeom prst="rightArrow">
                <a:avLst>
                  <a:gd name="adj1" fmla="val 19972"/>
                  <a:gd name="adj2" fmla="val 55066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ight Arrow 34"/>
              <p:cNvSpPr/>
              <p:nvPr/>
            </p:nvSpPr>
            <p:spPr>
              <a:xfrm rot="8358503">
                <a:off x="2929018" y="4952280"/>
                <a:ext cx="365337" cy="246577"/>
              </a:xfrm>
              <a:prstGeom prst="rightArrow">
                <a:avLst>
                  <a:gd name="adj1" fmla="val 19972"/>
                  <a:gd name="adj2" fmla="val 55066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ight Arrow 35"/>
              <p:cNvSpPr/>
              <p:nvPr/>
            </p:nvSpPr>
            <p:spPr>
              <a:xfrm rot="16580839">
                <a:off x="5249966" y="3729622"/>
                <a:ext cx="365337" cy="246577"/>
              </a:xfrm>
              <a:prstGeom prst="rightArrow">
                <a:avLst>
                  <a:gd name="adj1" fmla="val 19972"/>
                  <a:gd name="adj2" fmla="val 55066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187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More adventurously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6" name="Picture 5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Generate non-projective trees</a:t>
            </a:r>
          </a:p>
          <a:p>
            <a:r>
              <a:rPr lang="en-US" dirty="0"/>
              <a:t>Beyond mix-and-match of real languages</a:t>
            </a:r>
          </a:p>
          <a:p>
            <a:r>
              <a:rPr lang="en-US" dirty="0"/>
              <a:t>Change the substrate's vocabulary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86017" y="3518009"/>
            <a:ext cx="5400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You must feel the Force around you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51929" y="5388227"/>
            <a:ext cx="5490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Rea </a:t>
            </a:r>
            <a:r>
              <a:rPr lang="en-US" sz="2800" dirty="0" err="1"/>
              <a:t>natr</a:t>
            </a:r>
            <a:r>
              <a:rPr lang="en-US" sz="2800" dirty="0"/>
              <a:t> </a:t>
            </a:r>
            <a:r>
              <a:rPr lang="en-US" sz="2800" dirty="0" err="1"/>
              <a:t>q</a:t>
            </a:r>
            <a:r>
              <a:rPr lang="en-US" altLang="zh-CN" sz="2800" dirty="0" err="1"/>
              <a:t>uu</a:t>
            </a:r>
            <a:r>
              <a:rPr lang="en-US" sz="2800" dirty="0" err="1"/>
              <a:t>m</a:t>
            </a:r>
            <a:r>
              <a:rPr lang="en-US" sz="2800" dirty="0"/>
              <a:t> </a:t>
            </a:r>
            <a:r>
              <a:rPr lang="en-US" sz="2800" dirty="0" err="1"/>
              <a:t>xdu</a:t>
            </a:r>
            <a:r>
              <a:rPr lang="en-US" sz="2800" dirty="0"/>
              <a:t> </a:t>
            </a:r>
            <a:r>
              <a:rPr lang="en-US" sz="2800" dirty="0" err="1"/>
              <a:t>Qelvu</a:t>
            </a:r>
            <a:r>
              <a:rPr lang="en-US" sz="2800" dirty="0"/>
              <a:t> </a:t>
            </a:r>
            <a:r>
              <a:rPr lang="en-US" sz="2800" dirty="0" err="1"/>
              <a:t>lzeabp</a:t>
            </a:r>
            <a:r>
              <a:rPr lang="en-US" sz="2800" dirty="0"/>
              <a:t> </a:t>
            </a:r>
            <a:r>
              <a:rPr lang="en-US" sz="2800" dirty="0" err="1"/>
              <a:t>rea</a:t>
            </a:r>
            <a:r>
              <a:rPr lang="en-US" sz="2800" dirty="0"/>
              <a:t>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7420304" y="238859"/>
            <a:ext cx="1636320" cy="1246248"/>
            <a:chOff x="7420304" y="238859"/>
            <a:chExt cx="1636320" cy="1246248"/>
          </a:xfrm>
        </p:grpSpPr>
        <p:pic>
          <p:nvPicPr>
            <p:cNvPr id="31" name="Content Placeholder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5146" y="238859"/>
              <a:ext cx="1566636" cy="12462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40401" y="1057977"/>
              <a:ext cx="136640" cy="88650"/>
            </a:xfrm>
            <a:prstGeom prst="rect">
              <a:avLst/>
            </a:prstGeom>
          </p:spPr>
        </p:pic>
        <p:sp>
          <p:nvSpPr>
            <p:cNvPr id="33" name="Oval 32"/>
            <p:cNvSpPr/>
            <p:nvPr/>
          </p:nvSpPr>
          <p:spPr>
            <a:xfrm rot="19485076">
              <a:off x="7420304" y="607106"/>
              <a:ext cx="1636320" cy="42382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10498416-earth-square-globe-Stock-Photo-world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8593" y="1133034"/>
              <a:ext cx="90485" cy="77637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 rot="322450">
              <a:off x="7721464" y="997314"/>
              <a:ext cx="1067987" cy="265081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7657174" y="884897"/>
              <a:ext cx="599944" cy="317554"/>
              <a:chOff x="2929018" y="3662407"/>
              <a:chExt cx="2626905" cy="1536450"/>
            </a:xfrm>
          </p:grpSpPr>
          <p:sp>
            <p:nvSpPr>
              <p:cNvPr id="37" name="Right Arrow 36"/>
              <p:cNvSpPr/>
              <p:nvPr/>
            </p:nvSpPr>
            <p:spPr>
              <a:xfrm rot="15918375">
                <a:off x="4394729" y="3721787"/>
                <a:ext cx="365337" cy="246577"/>
              </a:xfrm>
              <a:prstGeom prst="rightArrow">
                <a:avLst>
                  <a:gd name="adj1" fmla="val 19972"/>
                  <a:gd name="adj2" fmla="val 55066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ight Arrow 37"/>
              <p:cNvSpPr/>
              <p:nvPr/>
            </p:nvSpPr>
            <p:spPr>
              <a:xfrm rot="15042601">
                <a:off x="3462579" y="3866868"/>
                <a:ext cx="365337" cy="246577"/>
              </a:xfrm>
              <a:prstGeom prst="rightArrow">
                <a:avLst>
                  <a:gd name="adj1" fmla="val 19972"/>
                  <a:gd name="adj2" fmla="val 55066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ight Arrow 38"/>
              <p:cNvSpPr/>
              <p:nvPr/>
            </p:nvSpPr>
            <p:spPr>
              <a:xfrm rot="8358503">
                <a:off x="2929018" y="4952280"/>
                <a:ext cx="365337" cy="246577"/>
              </a:xfrm>
              <a:prstGeom prst="rightArrow">
                <a:avLst>
                  <a:gd name="adj1" fmla="val 19972"/>
                  <a:gd name="adj2" fmla="val 55066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ight Arrow 39"/>
              <p:cNvSpPr/>
              <p:nvPr/>
            </p:nvSpPr>
            <p:spPr>
              <a:xfrm rot="16580839">
                <a:off x="5249966" y="3729622"/>
                <a:ext cx="365337" cy="246577"/>
              </a:xfrm>
              <a:prstGeom prst="rightArrow">
                <a:avLst>
                  <a:gd name="adj1" fmla="val 19972"/>
                  <a:gd name="adj2" fmla="val 55066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3079531" y="4033612"/>
            <a:ext cx="1987252" cy="1477328"/>
            <a:chOff x="3079531" y="4033612"/>
            <a:chExt cx="1987252" cy="1477328"/>
          </a:xfrm>
        </p:grpSpPr>
        <p:grpSp>
          <p:nvGrpSpPr>
            <p:cNvPr id="11" name="Group 10"/>
            <p:cNvGrpSpPr/>
            <p:nvPr/>
          </p:nvGrpSpPr>
          <p:grpSpPr>
            <a:xfrm>
              <a:off x="3549713" y="4033612"/>
              <a:ext cx="1517070" cy="1477328"/>
              <a:chOff x="3306551" y="4220033"/>
              <a:chExt cx="1517070" cy="1477328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3306551" y="4220033"/>
                <a:ext cx="716116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 -&gt;  </a:t>
                </a:r>
                <a:r>
                  <a:rPr lang="en-US" dirty="0" err="1"/>
                  <a:t>i</a:t>
                </a:r>
                <a:endParaRPr lang="en-US" dirty="0"/>
              </a:p>
              <a:p>
                <a:r>
                  <a:rPr lang="en-US" dirty="0"/>
                  <a:t>e -&gt; u</a:t>
                </a:r>
              </a:p>
              <a:p>
                <a:r>
                  <a:rPr lang="en-US" dirty="0" err="1"/>
                  <a:t>i</a:t>
                </a:r>
                <a:r>
                  <a:rPr lang="en-US" dirty="0"/>
                  <a:t>  -&gt; o</a:t>
                </a:r>
              </a:p>
              <a:p>
                <a:r>
                  <a:rPr lang="en-US" dirty="0"/>
                  <a:t>o -&gt; e</a:t>
                </a:r>
              </a:p>
              <a:p>
                <a:r>
                  <a:rPr lang="en-US" dirty="0"/>
                  <a:t>u -&gt; a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107505" y="4221134"/>
                <a:ext cx="71611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 -&gt; d</a:t>
                </a:r>
              </a:p>
              <a:p>
                <a:r>
                  <a:rPr lang="en-US" dirty="0"/>
                  <a:t>g -&gt; k</a:t>
                </a:r>
              </a:p>
              <a:p>
                <a:r>
                  <a:rPr lang="en-US" dirty="0"/>
                  <a:t>p -&gt; q</a:t>
                </a:r>
              </a:p>
              <a:p>
                <a:r>
                  <a:rPr lang="en-US" dirty="0"/>
                  <a:t>    …</a:t>
                </a:r>
              </a:p>
            </p:txBody>
          </p:sp>
        </p:grpSp>
        <p:sp>
          <p:nvSpPr>
            <p:cNvPr id="7" name="Arrow: Down 6"/>
            <p:cNvSpPr/>
            <p:nvPr/>
          </p:nvSpPr>
          <p:spPr>
            <a:xfrm>
              <a:off x="3079531" y="4225159"/>
              <a:ext cx="367862" cy="1163068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814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More adventurously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6" name="Picture 5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342318" cy="4525963"/>
          </a:xfrm>
        </p:spPr>
        <p:txBody>
          <a:bodyPr/>
          <a:lstStyle/>
          <a:p>
            <a:r>
              <a:rPr lang="en-US" dirty="0"/>
              <a:t>Generate non-projective trees</a:t>
            </a:r>
          </a:p>
          <a:p>
            <a:r>
              <a:rPr lang="en-US" dirty="0"/>
              <a:t>Beyond mix-and-match of real languages</a:t>
            </a:r>
          </a:p>
          <a:p>
            <a:r>
              <a:rPr lang="en-US" dirty="0"/>
              <a:t>Change the substrate's vocabulary</a:t>
            </a:r>
          </a:p>
          <a:p>
            <a:r>
              <a:rPr lang="en-US" dirty="0"/>
              <a:t>Beyond reordering: add/remove/relink words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7420304" y="238859"/>
            <a:ext cx="1636320" cy="1246248"/>
            <a:chOff x="7420304" y="238859"/>
            <a:chExt cx="1636320" cy="1246248"/>
          </a:xfrm>
        </p:grpSpPr>
        <p:pic>
          <p:nvPicPr>
            <p:cNvPr id="31" name="Content Placeholder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5146" y="238859"/>
              <a:ext cx="1566636" cy="12462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40401" y="1057977"/>
              <a:ext cx="136640" cy="88650"/>
            </a:xfrm>
            <a:prstGeom prst="rect">
              <a:avLst/>
            </a:prstGeom>
          </p:spPr>
        </p:pic>
        <p:sp>
          <p:nvSpPr>
            <p:cNvPr id="33" name="Oval 32"/>
            <p:cNvSpPr/>
            <p:nvPr/>
          </p:nvSpPr>
          <p:spPr>
            <a:xfrm rot="19485076">
              <a:off x="7420304" y="607106"/>
              <a:ext cx="1636320" cy="42382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10498416-earth-square-globe-Stock-Photo-world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8593" y="1133034"/>
              <a:ext cx="90485" cy="77637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 rot="322450">
              <a:off x="7721464" y="997314"/>
              <a:ext cx="1067987" cy="265081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7657174" y="884897"/>
              <a:ext cx="599944" cy="317554"/>
              <a:chOff x="2929018" y="3662407"/>
              <a:chExt cx="2626905" cy="1536450"/>
            </a:xfrm>
          </p:grpSpPr>
          <p:sp>
            <p:nvSpPr>
              <p:cNvPr id="37" name="Right Arrow 36"/>
              <p:cNvSpPr/>
              <p:nvPr/>
            </p:nvSpPr>
            <p:spPr>
              <a:xfrm rot="15918375">
                <a:off x="4394729" y="3721787"/>
                <a:ext cx="365337" cy="246577"/>
              </a:xfrm>
              <a:prstGeom prst="rightArrow">
                <a:avLst>
                  <a:gd name="adj1" fmla="val 19972"/>
                  <a:gd name="adj2" fmla="val 55066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ight Arrow 37"/>
              <p:cNvSpPr/>
              <p:nvPr/>
            </p:nvSpPr>
            <p:spPr>
              <a:xfrm rot="15042601">
                <a:off x="3462579" y="3866868"/>
                <a:ext cx="365337" cy="246577"/>
              </a:xfrm>
              <a:prstGeom prst="rightArrow">
                <a:avLst>
                  <a:gd name="adj1" fmla="val 19972"/>
                  <a:gd name="adj2" fmla="val 55066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ight Arrow 38"/>
              <p:cNvSpPr/>
              <p:nvPr/>
            </p:nvSpPr>
            <p:spPr>
              <a:xfrm rot="8358503">
                <a:off x="2929018" y="4952280"/>
                <a:ext cx="365337" cy="246577"/>
              </a:xfrm>
              <a:prstGeom prst="rightArrow">
                <a:avLst>
                  <a:gd name="adj1" fmla="val 19972"/>
                  <a:gd name="adj2" fmla="val 55066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ight Arrow 39"/>
              <p:cNvSpPr/>
              <p:nvPr/>
            </p:nvSpPr>
            <p:spPr>
              <a:xfrm rot="16580839">
                <a:off x="5249966" y="3729622"/>
                <a:ext cx="365337" cy="246577"/>
              </a:xfrm>
              <a:prstGeom prst="rightArrow">
                <a:avLst>
                  <a:gd name="adj1" fmla="val 19972"/>
                  <a:gd name="adj2" fmla="val 55066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866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More conservatively	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6" name="Picture 5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Correctly handle punctuation</a:t>
            </a:r>
          </a:p>
          <a:p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7420304" y="238859"/>
            <a:ext cx="1636320" cy="1246247"/>
            <a:chOff x="1845542" y="1390866"/>
            <a:chExt cx="5632000" cy="4960785"/>
          </a:xfrm>
        </p:grpSpPr>
        <p:pic>
          <p:nvPicPr>
            <p:cNvPr id="26" name="Content Placeholder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5464" y="1390866"/>
              <a:ext cx="5392158" cy="4960785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91460" y="4651426"/>
              <a:ext cx="470298" cy="352877"/>
            </a:xfrm>
            <a:prstGeom prst="rect">
              <a:avLst/>
            </a:prstGeom>
          </p:spPr>
        </p:pic>
        <p:sp>
          <p:nvSpPr>
            <p:cNvPr id="28" name="Oval 27"/>
            <p:cNvSpPr/>
            <p:nvPr/>
          </p:nvSpPr>
          <p:spPr>
            <a:xfrm rot="19485076">
              <a:off x="1845542" y="2856701"/>
              <a:ext cx="5632000" cy="168705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10498416-earth-square-globe-Stock-Photo-world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314" y="4950197"/>
              <a:ext cx="311437" cy="309038"/>
            </a:xfrm>
            <a:prstGeom prst="rect">
              <a:avLst/>
            </a:prstGeom>
          </p:spPr>
        </p:pic>
        <p:sp>
          <p:nvSpPr>
            <p:cNvPr id="30" name="Oval 29"/>
            <p:cNvSpPr/>
            <p:nvPr/>
          </p:nvSpPr>
          <p:spPr>
            <a:xfrm rot="322450">
              <a:off x="2882096" y="4409954"/>
              <a:ext cx="3675873" cy="1055176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262982" y="1066686"/>
            <a:ext cx="294496" cy="182938"/>
            <a:chOff x="5581599" y="4541976"/>
            <a:chExt cx="1289477" cy="885124"/>
          </a:xfrm>
        </p:grpSpPr>
        <p:sp>
          <p:nvSpPr>
            <p:cNvPr id="19" name="Right Arrow 18"/>
            <p:cNvSpPr/>
            <p:nvPr/>
          </p:nvSpPr>
          <p:spPr>
            <a:xfrm rot="8531630">
              <a:off x="6505739" y="4541976"/>
              <a:ext cx="365337" cy="246577"/>
            </a:xfrm>
            <a:prstGeom prst="rightArrow">
              <a:avLst>
                <a:gd name="adj1" fmla="val 19972"/>
                <a:gd name="adj2" fmla="val 55066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Arrow 19"/>
            <p:cNvSpPr/>
            <p:nvPr/>
          </p:nvSpPr>
          <p:spPr>
            <a:xfrm rot="14177344">
              <a:off x="6387308" y="5089614"/>
              <a:ext cx="365337" cy="246577"/>
            </a:xfrm>
            <a:prstGeom prst="rightArrow">
              <a:avLst>
                <a:gd name="adj1" fmla="val 19972"/>
                <a:gd name="adj2" fmla="val 55066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Arrow 20"/>
            <p:cNvSpPr/>
            <p:nvPr/>
          </p:nvSpPr>
          <p:spPr>
            <a:xfrm rot="16200000">
              <a:off x="5522219" y="5121143"/>
              <a:ext cx="365337" cy="246577"/>
            </a:xfrm>
            <a:prstGeom prst="rightArrow">
              <a:avLst>
                <a:gd name="adj1" fmla="val 19972"/>
                <a:gd name="adj2" fmla="val 55066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600494" y="2673758"/>
            <a:ext cx="3706093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aseline="30000" dirty="0"/>
              <a:t>Jane loves her dog, </a:t>
            </a:r>
            <a:r>
              <a:rPr lang="en-US" sz="4000" baseline="30000" dirty="0" err="1"/>
              <a:t>Lexie</a:t>
            </a:r>
            <a:r>
              <a:rPr lang="en-US" sz="4000" baseline="30000" dirty="0"/>
              <a:t>.</a:t>
            </a:r>
            <a:endParaRPr lang="en-US" sz="4000" dirty="0"/>
          </a:p>
        </p:txBody>
      </p:sp>
      <p:sp>
        <p:nvSpPr>
          <p:cNvPr id="34" name="TextBox 33"/>
          <p:cNvSpPr txBox="1"/>
          <p:nvPr/>
        </p:nvSpPr>
        <p:spPr>
          <a:xfrm>
            <a:off x="2559883" y="3587425"/>
            <a:ext cx="3783404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aseline="30000" dirty="0"/>
              <a:t> her dog, </a:t>
            </a:r>
            <a:r>
              <a:rPr lang="en-US" sz="4000" baseline="30000" dirty="0" err="1"/>
              <a:t>Lexie</a:t>
            </a:r>
            <a:r>
              <a:rPr lang="en-US" sz="4000" baseline="30000" dirty="0"/>
              <a:t> Jane loves.</a:t>
            </a:r>
            <a:endParaRPr lang="en-US" sz="4000" dirty="0"/>
          </a:p>
        </p:txBody>
      </p:sp>
      <p:grpSp>
        <p:nvGrpSpPr>
          <p:cNvPr id="35" name="Group 34"/>
          <p:cNvGrpSpPr/>
          <p:nvPr/>
        </p:nvGrpSpPr>
        <p:grpSpPr>
          <a:xfrm>
            <a:off x="2524322" y="3215778"/>
            <a:ext cx="3803285" cy="1140896"/>
            <a:chOff x="756575" y="3182045"/>
            <a:chExt cx="3803285" cy="1323439"/>
          </a:xfrm>
        </p:grpSpPr>
        <p:sp>
          <p:nvSpPr>
            <p:cNvPr id="37" name="TextBox 36"/>
            <p:cNvSpPr txBox="1"/>
            <p:nvPr/>
          </p:nvSpPr>
          <p:spPr>
            <a:xfrm>
              <a:off x="756575" y="3615662"/>
              <a:ext cx="38032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aseline="30000" dirty="0"/>
                <a:t> </a:t>
              </a:r>
              <a:r>
                <a:rPr lang="en-US" sz="4000" baseline="30000" dirty="0">
                  <a:solidFill>
                    <a:srgbClr val="FF0000"/>
                  </a:solidFill>
                </a:rPr>
                <a:t>H</a:t>
              </a:r>
              <a:r>
                <a:rPr lang="en-US" sz="4000" baseline="30000" dirty="0"/>
                <a:t>er dog, Lexie Jane loves.</a:t>
              </a:r>
              <a:endParaRPr lang="en-US" sz="40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540104" y="3609458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ＭＳ ゴシック"/>
                  <a:ea typeface="ＭＳ ゴシック"/>
                  <a:cs typeface="ＭＳ ゴシック"/>
                </a:rPr>
                <a:t>∧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669979" y="3182045"/>
              <a:ext cx="44064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dirty="0">
                  <a:solidFill>
                    <a:srgbClr val="FF0000"/>
                  </a:solidFill>
                </a:rPr>
                <a:t>,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65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4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More conservatively	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6" name="Picture 5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770883" cy="4525963"/>
          </a:xfrm>
        </p:spPr>
        <p:txBody>
          <a:bodyPr/>
          <a:lstStyle/>
          <a:p>
            <a:r>
              <a:rPr lang="en-US" dirty="0"/>
              <a:t>Correctly handle punctuation</a:t>
            </a:r>
          </a:p>
          <a:p>
            <a:r>
              <a:rPr lang="en-US" dirty="0"/>
              <a:t>Follow Greenberg’s Typological universals</a:t>
            </a:r>
          </a:p>
          <a:p>
            <a:endParaRPr lang="en-US" dirty="0"/>
          </a:p>
          <a:p>
            <a:endParaRPr lang="en-US" sz="900" dirty="0"/>
          </a:p>
          <a:p>
            <a:r>
              <a:rPr lang="en-US" dirty="0"/>
              <a:t>Ensure appropriate </a:t>
            </a:r>
            <a:r>
              <a:rPr lang="en-US" dirty="0" err="1"/>
              <a:t>parsability</a:t>
            </a:r>
            <a:r>
              <a:rPr lang="en-US" dirty="0"/>
              <a:t> and perplexity</a:t>
            </a:r>
          </a:p>
          <a:p>
            <a:r>
              <a:rPr lang="en-US" dirty="0"/>
              <a:t>Finer-grained modeling of superstrate’s order</a:t>
            </a:r>
            <a:br>
              <a:rPr lang="en-US" dirty="0"/>
            </a:br>
            <a:r>
              <a:rPr lang="en-US" sz="2800" i="1" dirty="0"/>
              <a:t>(features consider tree depth, dependency length, etc.)</a:t>
            </a:r>
            <a:endParaRPr lang="en-US" i="1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69886" y="2741528"/>
            <a:ext cx="6101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"With overwhelmingly more than chance frequency, languages with dominant order VSO have the adjective after the noun."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420304" y="238859"/>
            <a:ext cx="1636320" cy="1246247"/>
            <a:chOff x="1845542" y="1390866"/>
            <a:chExt cx="5632000" cy="4960785"/>
          </a:xfrm>
        </p:grpSpPr>
        <p:pic>
          <p:nvPicPr>
            <p:cNvPr id="26" name="Content Placeholder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5464" y="1390866"/>
              <a:ext cx="5392158" cy="4960785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91460" y="4651426"/>
              <a:ext cx="470298" cy="352877"/>
            </a:xfrm>
            <a:prstGeom prst="rect">
              <a:avLst/>
            </a:prstGeom>
          </p:spPr>
        </p:pic>
        <p:sp>
          <p:nvSpPr>
            <p:cNvPr id="28" name="Oval 27"/>
            <p:cNvSpPr/>
            <p:nvPr/>
          </p:nvSpPr>
          <p:spPr>
            <a:xfrm rot="19485076">
              <a:off x="1845542" y="2856701"/>
              <a:ext cx="5632000" cy="168705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10498416-earth-square-globe-Stock-Photo-world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314" y="4950197"/>
              <a:ext cx="311437" cy="309038"/>
            </a:xfrm>
            <a:prstGeom prst="rect">
              <a:avLst/>
            </a:prstGeom>
          </p:spPr>
        </p:pic>
        <p:sp>
          <p:nvSpPr>
            <p:cNvPr id="30" name="Oval 29"/>
            <p:cNvSpPr/>
            <p:nvPr/>
          </p:nvSpPr>
          <p:spPr>
            <a:xfrm rot="322450">
              <a:off x="2882096" y="4409954"/>
              <a:ext cx="3675873" cy="1055176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262982" y="1066686"/>
            <a:ext cx="294496" cy="182938"/>
            <a:chOff x="5581599" y="4541976"/>
            <a:chExt cx="1289477" cy="885124"/>
          </a:xfrm>
        </p:grpSpPr>
        <p:sp>
          <p:nvSpPr>
            <p:cNvPr id="19" name="Right Arrow 18"/>
            <p:cNvSpPr/>
            <p:nvPr/>
          </p:nvSpPr>
          <p:spPr>
            <a:xfrm rot="8531630">
              <a:off x="6505739" y="4541976"/>
              <a:ext cx="365337" cy="246577"/>
            </a:xfrm>
            <a:prstGeom prst="rightArrow">
              <a:avLst>
                <a:gd name="adj1" fmla="val 19972"/>
                <a:gd name="adj2" fmla="val 55066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Arrow 19"/>
            <p:cNvSpPr/>
            <p:nvPr/>
          </p:nvSpPr>
          <p:spPr>
            <a:xfrm rot="14177344">
              <a:off x="6387308" y="5089614"/>
              <a:ext cx="365337" cy="246577"/>
            </a:xfrm>
            <a:prstGeom prst="rightArrow">
              <a:avLst>
                <a:gd name="adj1" fmla="val 19972"/>
                <a:gd name="adj2" fmla="val 55066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Arrow 20"/>
            <p:cNvSpPr/>
            <p:nvPr/>
          </p:nvSpPr>
          <p:spPr>
            <a:xfrm rot="16200000">
              <a:off x="5522219" y="5121143"/>
              <a:ext cx="365337" cy="246577"/>
            </a:xfrm>
            <a:prstGeom prst="rightArrow">
              <a:avLst>
                <a:gd name="adj1" fmla="val 19972"/>
                <a:gd name="adj2" fmla="val 55066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385561" y="5090082"/>
            <a:ext cx="4234219" cy="1796138"/>
            <a:chOff x="3385561" y="4900902"/>
            <a:chExt cx="4234219" cy="1796138"/>
          </a:xfrm>
        </p:grpSpPr>
        <p:sp>
          <p:nvSpPr>
            <p:cNvPr id="7" name="TextBox 6"/>
            <p:cNvSpPr txBox="1"/>
            <p:nvPr/>
          </p:nvSpPr>
          <p:spPr>
            <a:xfrm>
              <a:off x="3385561" y="5321532"/>
              <a:ext cx="41974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 read a book </a:t>
              </a:r>
              <a:r>
                <a:rPr lang="en-US" u="sng" dirty="0"/>
                <a:t>which was a lot of fun</a:t>
              </a:r>
              <a:r>
                <a:rPr lang="en-US" dirty="0"/>
                <a:t> by her.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99073" y="6241997"/>
              <a:ext cx="4220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 read a book by her </a:t>
              </a:r>
              <a:r>
                <a:rPr lang="en-US" u="sng" dirty="0"/>
                <a:t>which was a lot of fun</a:t>
              </a:r>
              <a:r>
                <a:rPr lang="en-US" dirty="0"/>
                <a:t>.</a:t>
              </a:r>
            </a:p>
          </p:txBody>
        </p:sp>
        <p:sp>
          <p:nvSpPr>
            <p:cNvPr id="12" name="Circular Arrow 11"/>
            <p:cNvSpPr/>
            <p:nvPr/>
          </p:nvSpPr>
          <p:spPr>
            <a:xfrm>
              <a:off x="4396662" y="5922053"/>
              <a:ext cx="835580" cy="774987"/>
            </a:xfrm>
            <a:prstGeom prst="circularArrow">
              <a:avLst>
                <a:gd name="adj1" fmla="val 805"/>
                <a:gd name="adj2" fmla="val 714480"/>
                <a:gd name="adj3" fmla="val 20507759"/>
                <a:gd name="adj4" fmla="val 11180129"/>
                <a:gd name="adj5" fmla="val 4307"/>
              </a:avLst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flipH="1">
              <a:off x="4489078" y="5721271"/>
              <a:ext cx="662092" cy="307777"/>
            </a:xfrm>
            <a:prstGeom prst="rect">
              <a:avLst/>
            </a:prstGeom>
            <a:solidFill>
              <a:srgbClr val="1E1C11"/>
            </a:solidFill>
            <a:ln>
              <a:solidFill>
                <a:srgbClr val="1E1C1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rgbClr val="FFFFFF"/>
                  </a:solidFill>
                </a:rPr>
                <a:t>nmod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23" name="Freeform: Shape 22"/>
            <p:cNvSpPr/>
            <p:nvPr/>
          </p:nvSpPr>
          <p:spPr>
            <a:xfrm>
              <a:off x="4393324" y="5119424"/>
              <a:ext cx="2816773" cy="230342"/>
            </a:xfrm>
            <a:custGeom>
              <a:avLst/>
              <a:gdLst>
                <a:gd name="connsiteX0" fmla="*/ 0 w 2816773"/>
                <a:gd name="connsiteY0" fmla="*/ 220718 h 220718"/>
                <a:gd name="connsiteX1" fmla="*/ 1292773 w 2816773"/>
                <a:gd name="connsiteY1" fmla="*/ 0 h 220718"/>
                <a:gd name="connsiteX2" fmla="*/ 2816773 w 2816773"/>
                <a:gd name="connsiteY2" fmla="*/ 220718 h 220718"/>
                <a:gd name="connsiteX0" fmla="*/ 0 w 2816773"/>
                <a:gd name="connsiteY0" fmla="*/ 238395 h 238395"/>
                <a:gd name="connsiteX1" fmla="*/ 252248 w 2816773"/>
                <a:gd name="connsiteY1" fmla="*/ 38698 h 238395"/>
                <a:gd name="connsiteX2" fmla="*/ 1292773 w 2816773"/>
                <a:gd name="connsiteY2" fmla="*/ 17677 h 238395"/>
                <a:gd name="connsiteX3" fmla="*/ 2816773 w 2816773"/>
                <a:gd name="connsiteY3" fmla="*/ 238395 h 238395"/>
                <a:gd name="connsiteX0" fmla="*/ 0 w 2816773"/>
                <a:gd name="connsiteY0" fmla="*/ 230342 h 230342"/>
                <a:gd name="connsiteX1" fmla="*/ 252248 w 2816773"/>
                <a:gd name="connsiteY1" fmla="*/ 30645 h 230342"/>
                <a:gd name="connsiteX2" fmla="*/ 1292773 w 2816773"/>
                <a:gd name="connsiteY2" fmla="*/ 9624 h 230342"/>
                <a:gd name="connsiteX3" fmla="*/ 2532993 w 2816773"/>
                <a:gd name="connsiteY3" fmla="*/ 20136 h 230342"/>
                <a:gd name="connsiteX4" fmla="*/ 2816773 w 2816773"/>
                <a:gd name="connsiteY4" fmla="*/ 230342 h 230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6773" h="230342">
                  <a:moveTo>
                    <a:pt x="0" y="230342"/>
                  </a:moveTo>
                  <a:cubicBezTo>
                    <a:pt x="61310" y="214576"/>
                    <a:pt x="36786" y="67431"/>
                    <a:pt x="252248" y="30645"/>
                  </a:cubicBezTo>
                  <a:cubicBezTo>
                    <a:pt x="467710" y="-6141"/>
                    <a:pt x="912649" y="11375"/>
                    <a:pt x="1292773" y="9624"/>
                  </a:cubicBezTo>
                  <a:cubicBezTo>
                    <a:pt x="1672897" y="7873"/>
                    <a:pt x="2278993" y="-16650"/>
                    <a:pt x="2532993" y="20136"/>
                  </a:cubicBezTo>
                  <a:cubicBezTo>
                    <a:pt x="2786993" y="56922"/>
                    <a:pt x="2741449" y="216328"/>
                    <a:pt x="2816773" y="230342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triangle" w="lg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flipH="1">
              <a:off x="5361322" y="4900902"/>
              <a:ext cx="824232" cy="307777"/>
            </a:xfrm>
            <a:prstGeom prst="rect">
              <a:avLst/>
            </a:prstGeom>
            <a:solidFill>
              <a:srgbClr val="1E1C11"/>
            </a:solidFill>
            <a:ln>
              <a:solidFill>
                <a:srgbClr val="1E1C1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rgbClr val="FFFFFF"/>
                  </a:solidFill>
                </a:rPr>
                <a:t>nmod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416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6" name="Picture 5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560677" cy="452596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New dataset: More than 50,000 high-resource languages!  Use them for something!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How do we put linguistics back into NLP?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(inductive bias for training on small data)</a:t>
            </a:r>
          </a:p>
          <a:p>
            <a:pPr lvl="1"/>
            <a:r>
              <a:rPr lang="en-US" dirty="0"/>
              <a:t>Traditional idea: Put it into ML objective </a:t>
            </a:r>
          </a:p>
          <a:p>
            <a:pPr lvl="1"/>
            <a:r>
              <a:rPr lang="en-US" dirty="0"/>
              <a:t>Our idea: Put it into the extra (synthetic) training data!</a:t>
            </a:r>
          </a:p>
        </p:txBody>
      </p:sp>
    </p:spTree>
    <p:extLst>
      <p:ext uri="{BB962C8B-B14F-4D97-AF65-F5344CB8AC3E}">
        <p14:creationId xmlns:p14="http://schemas.microsoft.com/office/powerpoint/2010/main" val="369591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Acknowledgement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6" name="Picture 5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Contributors to the Universal Dependencies project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/>
              <a:t>Reviewers and editors of TACL</a:t>
            </a:r>
          </a:p>
          <a:p>
            <a:r>
              <a:rPr lang="en-US" dirty="0"/>
              <a:t>Conference organizers and </a:t>
            </a:r>
            <a:r>
              <a:rPr lang="en-US" dirty="0" smtClean="0"/>
              <a:t>audiences</a:t>
            </a:r>
            <a:endParaRPr lang="en-US" dirty="0"/>
          </a:p>
          <a:p>
            <a:r>
              <a:rPr lang="en-US" dirty="0"/>
              <a:t>Master Yoda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708" y="3841805"/>
            <a:ext cx="3107259" cy="298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5239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With you the Force may be!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6" name="Picture 5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708" y="3841805"/>
            <a:ext cx="3107259" cy="298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ocument 25"/>
          <p:cNvSpPr/>
          <p:nvPr/>
        </p:nvSpPr>
        <p:spPr>
          <a:xfrm>
            <a:off x="598414" y="2536188"/>
            <a:ext cx="2596896" cy="3035808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indent="-171450">
              <a:buFont typeface="Arial" charset="0"/>
              <a:buChar char="•"/>
            </a:pPr>
            <a:r>
              <a:rPr lang="en-US" sz="1200" dirty="0" err="1"/>
              <a:t>Yer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PRON</a:t>
            </a:r>
            <a:r>
              <a:rPr lang="en-US" sz="1200" dirty="0"/>
              <a:t> </a:t>
            </a:r>
            <a:r>
              <a:rPr lang="en-US" sz="1200" dirty="0" err="1"/>
              <a:t>amos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AUX</a:t>
            </a:r>
            <a:r>
              <a:rPr lang="en-US" sz="1200" dirty="0"/>
              <a:t> </a:t>
            </a:r>
            <a:r>
              <a:rPr lang="en-US" sz="1200" dirty="0" err="1"/>
              <a:t>yjja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VERB</a:t>
            </a:r>
            <a:r>
              <a:rPr lang="en-US" sz="1200" dirty="0"/>
              <a:t> </a:t>
            </a:r>
            <a:r>
              <a:rPr lang="en-US" sz="1200" dirty="0" err="1"/>
              <a:t>Ajjx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PROPN</a:t>
            </a:r>
            <a:r>
              <a:rPr lang="en-US" sz="1200" dirty="0"/>
              <a:t> </a:t>
            </a:r>
            <a:r>
              <a:rPr lang="en-US" sz="1200" dirty="0" err="1"/>
              <a:t>aat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ADP</a:t>
            </a:r>
            <a:r>
              <a:rPr lang="en-US" sz="1200" dirty="0"/>
              <a:t> </a:t>
            </a:r>
            <a:r>
              <a:rPr lang="en-US" sz="1200" dirty="0" err="1"/>
              <a:t>orrr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PRON</a:t>
            </a:r>
            <a:r>
              <a:rPr lang="en-US" sz="1200" dirty="0"/>
              <a:t> ./</a:t>
            </a:r>
            <a:r>
              <a:rPr lang="en-US" sz="1200" dirty="0">
                <a:solidFill>
                  <a:srgbClr val="FFC000"/>
                </a:solidFill>
              </a:rPr>
              <a:t>PUNCT</a:t>
            </a:r>
          </a:p>
          <a:p>
            <a:pPr marL="171450" indent="-171450">
              <a:buFont typeface="Arial" charset="0"/>
              <a:buChar char="•"/>
            </a:pPr>
            <a:endParaRPr lang="en-US" sz="1200" dirty="0"/>
          </a:p>
          <a:p>
            <a:pPr marL="171450" indent="-171450">
              <a:buFont typeface="Arial" charset="0"/>
              <a:buChar char="•"/>
            </a:pPr>
            <a:r>
              <a:rPr lang="en-US" sz="1200" dirty="0"/>
              <a:t>Per/</a:t>
            </a:r>
            <a:r>
              <a:rPr lang="en-US" sz="1200" dirty="0">
                <a:solidFill>
                  <a:srgbClr val="FFC000"/>
                </a:solidFill>
              </a:rPr>
              <a:t>NOUN</a:t>
            </a:r>
            <a:r>
              <a:rPr lang="en-US" sz="1200" dirty="0"/>
              <a:t> </a:t>
            </a:r>
            <a:r>
              <a:rPr lang="en-US" sz="1200" dirty="0" err="1"/>
              <a:t>anni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VERB</a:t>
            </a:r>
            <a:r>
              <a:rPr lang="en-US" sz="1200" dirty="0"/>
              <a:t> inn/</a:t>
            </a:r>
            <a:r>
              <a:rPr lang="en-US" sz="1200" dirty="0">
                <a:solidFill>
                  <a:srgbClr val="FFC000"/>
                </a:solidFill>
              </a:rPr>
              <a:t>ADP</a:t>
            </a:r>
            <a:r>
              <a:rPr lang="en-US" sz="1200" dirty="0"/>
              <a:t> se/</a:t>
            </a:r>
            <a:r>
              <a:rPr lang="en-US" sz="1200" dirty="0">
                <a:solidFill>
                  <a:srgbClr val="FFC000"/>
                </a:solidFill>
              </a:rPr>
              <a:t>NOUN</a:t>
            </a:r>
            <a:r>
              <a:rPr lang="en-US" sz="1200" dirty="0"/>
              <a:t> in/</a:t>
            </a:r>
            <a:r>
              <a:rPr lang="en-US" sz="1200" dirty="0">
                <a:solidFill>
                  <a:srgbClr val="FFC000"/>
                </a:solidFill>
              </a:rPr>
              <a:t>PART</a:t>
            </a:r>
            <a:r>
              <a:rPr lang="en-US" sz="1200" dirty="0"/>
              <a:t> </a:t>
            </a:r>
            <a:r>
              <a:rPr lang="en-US" sz="1200" dirty="0" err="1"/>
              <a:t>hahh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CASE </a:t>
            </a:r>
            <a:r>
              <a:rPr lang="en-US" sz="1200" dirty="0"/>
              <a:t>wee/</a:t>
            </a:r>
            <a:r>
              <a:rPr lang="en-US" sz="1200" dirty="0">
                <a:solidFill>
                  <a:srgbClr val="FFC000"/>
                </a:solidFill>
              </a:rPr>
              <a:t>VERB</a:t>
            </a:r>
            <a:r>
              <a:rPr lang="en-US" sz="1200" dirty="0"/>
              <a:t> ./</a:t>
            </a:r>
            <a:r>
              <a:rPr lang="en-US" sz="1200" dirty="0">
                <a:solidFill>
                  <a:srgbClr val="FFC000"/>
                </a:solidFill>
              </a:rPr>
              <a:t>PUNCT</a:t>
            </a:r>
          </a:p>
          <a:p>
            <a:pPr marL="171450" indent="-171450">
              <a:buFont typeface="Arial" charset="0"/>
              <a:buChar char="•"/>
            </a:pPr>
            <a:endParaRPr lang="en-US" sz="1200" dirty="0"/>
          </a:p>
          <a:p>
            <a:pPr marL="171450" indent="-171450">
              <a:buFont typeface="Arial" charset="0"/>
              <a:buChar char="•"/>
            </a:pPr>
            <a:r>
              <a:rPr lang="en-US" sz="1200" dirty="0"/>
              <a:t>Con/</a:t>
            </a:r>
            <a:r>
              <a:rPr lang="en-US" sz="1200" dirty="0">
                <a:solidFill>
                  <a:srgbClr val="FFC000"/>
                </a:solidFill>
              </a:rPr>
              <a:t>VERB</a:t>
            </a:r>
            <a:r>
              <a:rPr lang="en-US" sz="1200" dirty="0"/>
              <a:t> per/</a:t>
            </a:r>
            <a:r>
              <a:rPr lang="en-US" sz="1200" dirty="0">
                <a:solidFill>
                  <a:srgbClr val="FFC000"/>
                </a:solidFill>
              </a:rPr>
              <a:t>NOUN</a:t>
            </a:r>
            <a:r>
              <a:rPr lang="en-US" sz="1200" dirty="0"/>
              <a:t> </a:t>
            </a:r>
            <a:r>
              <a:rPr lang="en-US" sz="1200" dirty="0" err="1"/>
              <a:t>aat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ADP</a:t>
            </a:r>
            <a:r>
              <a:rPr lang="en-US" sz="1200" dirty="0"/>
              <a:t> </a:t>
            </a:r>
            <a:r>
              <a:rPr lang="en-US" sz="1200" dirty="0" err="1"/>
              <a:t>Ajjx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PROPN</a:t>
            </a:r>
            <a:r>
              <a:rPr lang="en-US" sz="1200" dirty="0"/>
              <a:t> “/</a:t>
            </a:r>
            <a:r>
              <a:rPr lang="en-US" sz="1200" dirty="0">
                <a:solidFill>
                  <a:srgbClr val="FFC000"/>
                </a:solidFill>
              </a:rPr>
              <a:t>PUNCT</a:t>
            </a:r>
            <a:r>
              <a:rPr lang="en-US" sz="1200" dirty="0"/>
              <a:t> tat/</a:t>
            </a:r>
            <a:r>
              <a:rPr lang="en-US" sz="1200" dirty="0">
                <a:solidFill>
                  <a:srgbClr val="FFC000"/>
                </a:solidFill>
              </a:rPr>
              <a:t>PRON</a:t>
            </a:r>
            <a:r>
              <a:rPr lang="en-US" sz="1200" dirty="0"/>
              <a:t> “/</a:t>
            </a:r>
            <a:r>
              <a:rPr lang="en-US" sz="1200" dirty="0">
                <a:solidFill>
                  <a:srgbClr val="FFC000"/>
                </a:solidFill>
              </a:rPr>
              <a:t>PUNCT</a:t>
            </a:r>
            <a:r>
              <a:rPr lang="en-US" sz="1200" dirty="0"/>
              <a:t> </a:t>
            </a:r>
            <a:r>
              <a:rPr lang="en-US" sz="1200" dirty="0" err="1"/>
              <a:t>yue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ADP</a:t>
            </a:r>
            <a:r>
              <a:rPr lang="en-US" sz="1200" dirty="0"/>
              <a:t> </a:t>
            </a:r>
            <a:r>
              <a:rPr lang="en-US" sz="1200" dirty="0" err="1"/>
              <a:t>han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NOUN</a:t>
            </a:r>
            <a:r>
              <a:rPr lang="en-US" sz="1200" dirty="0"/>
              <a:t> ./</a:t>
            </a:r>
            <a:r>
              <a:rPr lang="en-US" sz="1200" dirty="0">
                <a:solidFill>
                  <a:srgbClr val="FFC000"/>
                </a:solidFill>
              </a:rPr>
              <a:t>PUNCT</a:t>
            </a:r>
          </a:p>
          <a:p>
            <a:r>
              <a:rPr lang="en-US" sz="1200" dirty="0"/>
              <a:t>      </a:t>
            </a:r>
          </a:p>
          <a:p>
            <a:r>
              <a:rPr lang="mr-IN" sz="1200" dirty="0"/>
              <a:t>…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Grammar Induction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21" name="Picture 20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8" name="Document 7"/>
          <p:cNvSpPr/>
          <p:nvPr/>
        </p:nvSpPr>
        <p:spPr>
          <a:xfrm>
            <a:off x="603504" y="2532888"/>
            <a:ext cx="2596896" cy="3035808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indent="-171450">
              <a:buFont typeface="Arial" charset="0"/>
              <a:buChar char="•"/>
            </a:pPr>
            <a:r>
              <a:rPr lang="en-US" sz="1200" dirty="0" err="1"/>
              <a:t>Yer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PRON</a:t>
            </a:r>
            <a:r>
              <a:rPr lang="en-US" sz="1200" dirty="0"/>
              <a:t> </a:t>
            </a:r>
            <a:r>
              <a:rPr lang="en-US" sz="1200" dirty="0" err="1"/>
              <a:t>amos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AUX</a:t>
            </a:r>
            <a:r>
              <a:rPr lang="en-US" sz="1200" dirty="0"/>
              <a:t> </a:t>
            </a:r>
            <a:r>
              <a:rPr lang="en-US" sz="1200" dirty="0" err="1"/>
              <a:t>yjja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VERB</a:t>
            </a:r>
            <a:r>
              <a:rPr lang="en-US" sz="1200" dirty="0"/>
              <a:t> </a:t>
            </a:r>
            <a:r>
              <a:rPr lang="en-US" sz="1200" dirty="0" err="1"/>
              <a:t>Ajjx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PROPN</a:t>
            </a:r>
            <a:r>
              <a:rPr lang="en-US" sz="1200" dirty="0"/>
              <a:t> </a:t>
            </a:r>
            <a:r>
              <a:rPr lang="en-US" sz="1200" dirty="0" err="1"/>
              <a:t>aat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ADP</a:t>
            </a:r>
            <a:r>
              <a:rPr lang="en-US" sz="1200" dirty="0"/>
              <a:t> </a:t>
            </a:r>
            <a:r>
              <a:rPr lang="en-US" sz="1200" dirty="0" err="1"/>
              <a:t>orrr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PRON</a:t>
            </a:r>
            <a:r>
              <a:rPr lang="en-US" sz="1200" dirty="0"/>
              <a:t> ./</a:t>
            </a:r>
            <a:r>
              <a:rPr lang="en-US" sz="1200" dirty="0">
                <a:solidFill>
                  <a:srgbClr val="FFC000"/>
                </a:solidFill>
              </a:rPr>
              <a:t>PUNCT</a:t>
            </a:r>
          </a:p>
          <a:p>
            <a:pPr marL="171450" indent="-171450">
              <a:buFont typeface="Arial" charset="0"/>
              <a:buChar char="•"/>
            </a:pPr>
            <a:endParaRPr lang="en-US" sz="1200" dirty="0"/>
          </a:p>
          <a:p>
            <a:pPr marL="171450" indent="-171450">
              <a:buFont typeface="Arial" charset="0"/>
              <a:buChar char="•"/>
            </a:pPr>
            <a:r>
              <a:rPr lang="en-US" sz="1200" dirty="0"/>
              <a:t>Per/</a:t>
            </a:r>
            <a:r>
              <a:rPr lang="en-US" sz="1200" dirty="0">
                <a:solidFill>
                  <a:srgbClr val="FFC000"/>
                </a:solidFill>
              </a:rPr>
              <a:t>NOUN</a:t>
            </a:r>
            <a:r>
              <a:rPr lang="en-US" sz="1200" dirty="0"/>
              <a:t> </a:t>
            </a:r>
            <a:r>
              <a:rPr lang="en-US" sz="1200" dirty="0" err="1"/>
              <a:t>anni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VERB</a:t>
            </a:r>
            <a:r>
              <a:rPr lang="en-US" sz="1200" dirty="0"/>
              <a:t> inn/</a:t>
            </a:r>
            <a:r>
              <a:rPr lang="en-US" sz="1200" dirty="0">
                <a:solidFill>
                  <a:srgbClr val="FFC000"/>
                </a:solidFill>
              </a:rPr>
              <a:t>ADP</a:t>
            </a:r>
            <a:r>
              <a:rPr lang="en-US" sz="1200" dirty="0"/>
              <a:t> se/</a:t>
            </a:r>
            <a:r>
              <a:rPr lang="en-US" sz="1200" dirty="0">
                <a:solidFill>
                  <a:srgbClr val="FFC000"/>
                </a:solidFill>
              </a:rPr>
              <a:t>NOUN</a:t>
            </a:r>
            <a:r>
              <a:rPr lang="en-US" sz="1200" dirty="0"/>
              <a:t> in/</a:t>
            </a:r>
            <a:r>
              <a:rPr lang="en-US" sz="1200" dirty="0">
                <a:solidFill>
                  <a:srgbClr val="FFC000"/>
                </a:solidFill>
              </a:rPr>
              <a:t>PART</a:t>
            </a:r>
            <a:r>
              <a:rPr lang="en-US" sz="1200" dirty="0"/>
              <a:t> </a:t>
            </a:r>
            <a:r>
              <a:rPr lang="en-US" sz="1200" dirty="0" err="1"/>
              <a:t>hahh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CASE </a:t>
            </a:r>
            <a:r>
              <a:rPr lang="en-US" sz="1200" dirty="0"/>
              <a:t>wee/</a:t>
            </a:r>
            <a:r>
              <a:rPr lang="en-US" sz="1200" dirty="0">
                <a:solidFill>
                  <a:srgbClr val="FFC000"/>
                </a:solidFill>
              </a:rPr>
              <a:t>VERB</a:t>
            </a:r>
            <a:r>
              <a:rPr lang="en-US" sz="1200" dirty="0"/>
              <a:t> ./</a:t>
            </a:r>
            <a:r>
              <a:rPr lang="en-US" sz="1200" dirty="0">
                <a:solidFill>
                  <a:srgbClr val="FFC000"/>
                </a:solidFill>
              </a:rPr>
              <a:t>PUNCT</a:t>
            </a:r>
          </a:p>
          <a:p>
            <a:pPr marL="171450" indent="-171450">
              <a:buFont typeface="Arial" charset="0"/>
              <a:buChar char="•"/>
            </a:pPr>
            <a:endParaRPr lang="en-US" sz="1200" dirty="0"/>
          </a:p>
          <a:p>
            <a:pPr marL="171450" indent="-171450">
              <a:buFont typeface="Arial" charset="0"/>
              <a:buChar char="•"/>
            </a:pPr>
            <a:r>
              <a:rPr lang="en-US" sz="1200" dirty="0"/>
              <a:t>Con/</a:t>
            </a:r>
            <a:r>
              <a:rPr lang="en-US" sz="1200" dirty="0">
                <a:solidFill>
                  <a:srgbClr val="FFC000"/>
                </a:solidFill>
              </a:rPr>
              <a:t>VERB</a:t>
            </a:r>
            <a:r>
              <a:rPr lang="en-US" sz="1200" dirty="0"/>
              <a:t> per/</a:t>
            </a:r>
            <a:r>
              <a:rPr lang="en-US" sz="1200" dirty="0">
                <a:solidFill>
                  <a:srgbClr val="FFC000"/>
                </a:solidFill>
              </a:rPr>
              <a:t>NOUN</a:t>
            </a:r>
            <a:r>
              <a:rPr lang="en-US" sz="1200" dirty="0"/>
              <a:t> </a:t>
            </a:r>
            <a:r>
              <a:rPr lang="en-US" sz="1200" dirty="0" err="1"/>
              <a:t>aat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ADP</a:t>
            </a:r>
            <a:r>
              <a:rPr lang="en-US" sz="1200" dirty="0"/>
              <a:t> </a:t>
            </a:r>
            <a:r>
              <a:rPr lang="en-US" sz="1200" dirty="0" err="1"/>
              <a:t>Ajjx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PROPN</a:t>
            </a:r>
            <a:r>
              <a:rPr lang="en-US" sz="1200" dirty="0"/>
              <a:t> “/</a:t>
            </a:r>
            <a:r>
              <a:rPr lang="en-US" sz="1200" dirty="0">
                <a:solidFill>
                  <a:srgbClr val="FFC000"/>
                </a:solidFill>
              </a:rPr>
              <a:t>PUNCT</a:t>
            </a:r>
            <a:r>
              <a:rPr lang="en-US" sz="1200" dirty="0"/>
              <a:t> tat/</a:t>
            </a:r>
            <a:r>
              <a:rPr lang="en-US" sz="1200" dirty="0">
                <a:solidFill>
                  <a:srgbClr val="FFC000"/>
                </a:solidFill>
              </a:rPr>
              <a:t>PRON</a:t>
            </a:r>
            <a:r>
              <a:rPr lang="en-US" sz="1200" dirty="0"/>
              <a:t> “/</a:t>
            </a:r>
            <a:r>
              <a:rPr lang="en-US" sz="1200" dirty="0">
                <a:solidFill>
                  <a:srgbClr val="FFC000"/>
                </a:solidFill>
              </a:rPr>
              <a:t>PUNCT</a:t>
            </a:r>
            <a:r>
              <a:rPr lang="en-US" sz="1200" dirty="0"/>
              <a:t> </a:t>
            </a:r>
            <a:r>
              <a:rPr lang="en-US" sz="1200" dirty="0" err="1"/>
              <a:t>yue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ADP</a:t>
            </a:r>
            <a:r>
              <a:rPr lang="en-US" sz="1200" dirty="0"/>
              <a:t> </a:t>
            </a:r>
            <a:r>
              <a:rPr lang="en-US" sz="1200" dirty="0" err="1"/>
              <a:t>han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NOUN</a:t>
            </a:r>
            <a:r>
              <a:rPr lang="en-US" sz="1200" dirty="0"/>
              <a:t> ./</a:t>
            </a:r>
            <a:r>
              <a:rPr lang="en-US" sz="1200" dirty="0">
                <a:solidFill>
                  <a:srgbClr val="FFC000"/>
                </a:solidFill>
              </a:rPr>
              <a:t>PUNCT</a:t>
            </a:r>
          </a:p>
          <a:p>
            <a:r>
              <a:rPr lang="en-US" sz="1200" dirty="0"/>
              <a:t>      </a:t>
            </a:r>
          </a:p>
          <a:p>
            <a:r>
              <a:rPr lang="mr-IN" sz="1200" dirty="0"/>
              <a:t>…</a:t>
            </a:r>
            <a:endParaRPr lang="en-US" sz="1200" dirty="0"/>
          </a:p>
        </p:txBody>
      </p:sp>
      <p:sp>
        <p:nvSpPr>
          <p:cNvPr id="12" name="Right Arrow 11"/>
          <p:cNvSpPr/>
          <p:nvPr/>
        </p:nvSpPr>
        <p:spPr>
          <a:xfrm>
            <a:off x="6005064" y="3398555"/>
            <a:ext cx="896283" cy="189322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156465" y="3072525"/>
            <a:ext cx="1636712" cy="767232"/>
            <a:chOff x="7050088" y="2226784"/>
            <a:chExt cx="1636712" cy="767232"/>
          </a:xfrm>
        </p:grpSpPr>
        <p:grpSp>
          <p:nvGrpSpPr>
            <p:cNvPr id="17" name="Group 6"/>
            <p:cNvGrpSpPr>
              <a:grpSpLocks/>
            </p:cNvGrpSpPr>
            <p:nvPr/>
          </p:nvGrpSpPr>
          <p:grpSpPr bwMode="auto">
            <a:xfrm>
              <a:off x="7050088" y="2226784"/>
              <a:ext cx="1636712" cy="767232"/>
              <a:chOff x="712" y="2706"/>
              <a:chExt cx="1031" cy="469"/>
            </a:xfrm>
          </p:grpSpPr>
          <p:sp>
            <p:nvSpPr>
              <p:cNvPr id="19" name="Text Box 7"/>
              <p:cNvSpPr txBox="1">
                <a:spLocks noChangeArrowheads="1"/>
              </p:cNvSpPr>
              <p:nvPr/>
            </p:nvSpPr>
            <p:spPr bwMode="auto">
              <a:xfrm>
                <a:off x="712" y="2708"/>
                <a:ext cx="716" cy="4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400" dirty="0">
                    <a:latin typeface="Times New Roman" charset="0"/>
                  </a:rPr>
                  <a:t>S →</a:t>
                </a:r>
                <a:r>
                  <a:rPr lang="en-US" sz="1000" dirty="0">
                    <a:latin typeface="Times New Roman" charset="0"/>
                  </a:rPr>
                  <a:t> </a:t>
                </a:r>
                <a:r>
                  <a:rPr lang="en-US" sz="1400" dirty="0">
                    <a:latin typeface="Times New Roman" charset="0"/>
                  </a:rPr>
                  <a:t>NP VP</a:t>
                </a:r>
              </a:p>
              <a:p>
                <a:pPr eaLnBrk="1" hangingPunct="1"/>
                <a:r>
                  <a:rPr lang="en-US" sz="1400" dirty="0">
                    <a:latin typeface="Times New Roman" charset="0"/>
                  </a:rPr>
                  <a:t>VP → VP PP</a:t>
                </a:r>
              </a:p>
              <a:p>
                <a:pPr eaLnBrk="1" hangingPunct="1"/>
                <a:r>
                  <a:rPr lang="mr-IN" altLang="zh-CN" sz="1400" dirty="0">
                    <a:latin typeface="Times New Roman" charset="0"/>
                  </a:rPr>
                  <a:t>…</a:t>
                </a:r>
                <a:endParaRPr lang="en-US" sz="1400" dirty="0">
                  <a:latin typeface="Times New Roman" charset="0"/>
                </a:endParaRPr>
              </a:p>
            </p:txBody>
          </p:sp>
          <p:sp>
            <p:nvSpPr>
              <p:cNvPr id="20" name="Text Box 8"/>
              <p:cNvSpPr txBox="1">
                <a:spLocks noChangeArrowheads="1"/>
              </p:cNvSpPr>
              <p:nvPr/>
            </p:nvSpPr>
            <p:spPr bwMode="auto">
              <a:xfrm>
                <a:off x="1487" y="2706"/>
                <a:ext cx="256" cy="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400" dirty="0">
                    <a:solidFill>
                      <a:srgbClr val="FFFFFF"/>
                    </a:solidFill>
                    <a:latin typeface="Times New Roman" charset="0"/>
                  </a:rPr>
                  <a:t>0.</a:t>
                </a:r>
                <a:r>
                  <a:rPr lang="en-US" altLang="zh-CN" sz="1400" dirty="0">
                    <a:solidFill>
                      <a:srgbClr val="FFFFFF"/>
                    </a:solidFill>
                    <a:latin typeface="Times New Roman" charset="0"/>
                  </a:rPr>
                  <a:t>9</a:t>
                </a:r>
                <a:endParaRPr lang="en-US" sz="1400" dirty="0">
                  <a:solidFill>
                    <a:srgbClr val="FFFFFF"/>
                  </a:solidFill>
                  <a:latin typeface="Times New Roman" charset="0"/>
                </a:endParaRPr>
              </a:p>
              <a:p>
                <a:pPr eaLnBrk="1" hangingPunct="1"/>
                <a:r>
                  <a:rPr lang="en-US" sz="1400" dirty="0">
                    <a:solidFill>
                      <a:srgbClr val="FFFFFF"/>
                    </a:solidFill>
                    <a:latin typeface="Times New Roman" charset="0"/>
                  </a:rPr>
                  <a:t>0.2</a:t>
                </a:r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7050088" y="2226784"/>
              <a:ext cx="1576181" cy="73274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907" y="2848564"/>
            <a:ext cx="1649235" cy="1289304"/>
          </a:xfrm>
          <a:prstGeom prst="rect">
            <a:avLst/>
          </a:prstGeom>
        </p:spPr>
      </p:pic>
      <p:sp>
        <p:nvSpPr>
          <p:cNvPr id="28" name="Right Arrow 27"/>
          <p:cNvSpPr/>
          <p:nvPr/>
        </p:nvSpPr>
        <p:spPr>
          <a:xfrm>
            <a:off x="3368899" y="3430351"/>
            <a:ext cx="896283" cy="189322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524107" y="50244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25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ocument 25"/>
          <p:cNvSpPr/>
          <p:nvPr/>
        </p:nvSpPr>
        <p:spPr>
          <a:xfrm>
            <a:off x="598414" y="2536188"/>
            <a:ext cx="2596896" cy="3035808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indent="-171450">
              <a:buFont typeface="Arial" charset="0"/>
              <a:buChar char="•"/>
            </a:pPr>
            <a:r>
              <a:rPr lang="en-US" sz="1200" dirty="0" err="1"/>
              <a:t>Yer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PRON</a:t>
            </a:r>
            <a:r>
              <a:rPr lang="en-US" sz="1200" dirty="0"/>
              <a:t> </a:t>
            </a:r>
            <a:r>
              <a:rPr lang="en-US" sz="1200" dirty="0" err="1"/>
              <a:t>amos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AUX</a:t>
            </a:r>
            <a:r>
              <a:rPr lang="en-US" sz="1200" dirty="0"/>
              <a:t> </a:t>
            </a:r>
            <a:r>
              <a:rPr lang="en-US" sz="1200" dirty="0" err="1"/>
              <a:t>yjja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VERB</a:t>
            </a:r>
            <a:r>
              <a:rPr lang="en-US" sz="1200" dirty="0"/>
              <a:t> </a:t>
            </a:r>
            <a:r>
              <a:rPr lang="en-US" sz="1200" dirty="0" err="1"/>
              <a:t>Ajjx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PROPN</a:t>
            </a:r>
            <a:r>
              <a:rPr lang="en-US" sz="1200" dirty="0"/>
              <a:t> </a:t>
            </a:r>
            <a:r>
              <a:rPr lang="en-US" sz="1200" dirty="0" err="1"/>
              <a:t>aat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ADP</a:t>
            </a:r>
            <a:r>
              <a:rPr lang="en-US" sz="1200" dirty="0"/>
              <a:t> </a:t>
            </a:r>
            <a:r>
              <a:rPr lang="en-US" sz="1200" dirty="0" err="1"/>
              <a:t>orrr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PRON</a:t>
            </a:r>
            <a:r>
              <a:rPr lang="en-US" sz="1200" dirty="0"/>
              <a:t> ./</a:t>
            </a:r>
            <a:r>
              <a:rPr lang="en-US" sz="1200" dirty="0">
                <a:solidFill>
                  <a:srgbClr val="FFC000"/>
                </a:solidFill>
              </a:rPr>
              <a:t>PUNCT</a:t>
            </a:r>
          </a:p>
          <a:p>
            <a:pPr marL="171450" indent="-171450">
              <a:buFont typeface="Arial" charset="0"/>
              <a:buChar char="•"/>
            </a:pPr>
            <a:endParaRPr lang="en-US" sz="1200" dirty="0"/>
          </a:p>
          <a:p>
            <a:pPr marL="171450" indent="-171450">
              <a:buFont typeface="Arial" charset="0"/>
              <a:buChar char="•"/>
            </a:pPr>
            <a:r>
              <a:rPr lang="en-US" sz="1200" dirty="0"/>
              <a:t>Per/</a:t>
            </a:r>
            <a:r>
              <a:rPr lang="en-US" sz="1200" dirty="0">
                <a:solidFill>
                  <a:srgbClr val="FFC000"/>
                </a:solidFill>
              </a:rPr>
              <a:t>NOUN</a:t>
            </a:r>
            <a:r>
              <a:rPr lang="en-US" sz="1200" dirty="0"/>
              <a:t> </a:t>
            </a:r>
            <a:r>
              <a:rPr lang="en-US" sz="1200" dirty="0" err="1"/>
              <a:t>anni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VERB</a:t>
            </a:r>
            <a:r>
              <a:rPr lang="en-US" sz="1200" dirty="0"/>
              <a:t> inn/</a:t>
            </a:r>
            <a:r>
              <a:rPr lang="en-US" sz="1200" dirty="0">
                <a:solidFill>
                  <a:srgbClr val="FFC000"/>
                </a:solidFill>
              </a:rPr>
              <a:t>ADP</a:t>
            </a:r>
            <a:r>
              <a:rPr lang="en-US" sz="1200" dirty="0"/>
              <a:t> se/</a:t>
            </a:r>
            <a:r>
              <a:rPr lang="en-US" sz="1200" dirty="0">
                <a:solidFill>
                  <a:srgbClr val="FFC000"/>
                </a:solidFill>
              </a:rPr>
              <a:t>NOUN</a:t>
            </a:r>
            <a:r>
              <a:rPr lang="en-US" sz="1200" dirty="0"/>
              <a:t> in/</a:t>
            </a:r>
            <a:r>
              <a:rPr lang="en-US" sz="1200" dirty="0">
                <a:solidFill>
                  <a:srgbClr val="FFC000"/>
                </a:solidFill>
              </a:rPr>
              <a:t>PART</a:t>
            </a:r>
            <a:r>
              <a:rPr lang="en-US" sz="1200" dirty="0"/>
              <a:t> </a:t>
            </a:r>
            <a:r>
              <a:rPr lang="en-US" sz="1200" dirty="0" err="1"/>
              <a:t>hahh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CASE </a:t>
            </a:r>
            <a:r>
              <a:rPr lang="en-US" sz="1200" dirty="0"/>
              <a:t>wee/</a:t>
            </a:r>
            <a:r>
              <a:rPr lang="en-US" sz="1200" dirty="0">
                <a:solidFill>
                  <a:srgbClr val="FFC000"/>
                </a:solidFill>
              </a:rPr>
              <a:t>VERB</a:t>
            </a:r>
            <a:r>
              <a:rPr lang="en-US" sz="1200" dirty="0"/>
              <a:t> ./</a:t>
            </a:r>
            <a:r>
              <a:rPr lang="en-US" sz="1200" dirty="0">
                <a:solidFill>
                  <a:srgbClr val="FFC000"/>
                </a:solidFill>
              </a:rPr>
              <a:t>PUNCT</a:t>
            </a:r>
          </a:p>
          <a:p>
            <a:pPr marL="171450" indent="-171450">
              <a:buFont typeface="Arial" charset="0"/>
              <a:buChar char="•"/>
            </a:pPr>
            <a:endParaRPr lang="en-US" sz="1200" dirty="0"/>
          </a:p>
          <a:p>
            <a:pPr marL="171450" indent="-171450">
              <a:buFont typeface="Arial" charset="0"/>
              <a:buChar char="•"/>
            </a:pPr>
            <a:r>
              <a:rPr lang="en-US" sz="1200" dirty="0"/>
              <a:t>Con/</a:t>
            </a:r>
            <a:r>
              <a:rPr lang="en-US" sz="1200" dirty="0">
                <a:solidFill>
                  <a:srgbClr val="FFC000"/>
                </a:solidFill>
              </a:rPr>
              <a:t>VERB</a:t>
            </a:r>
            <a:r>
              <a:rPr lang="en-US" sz="1200" dirty="0"/>
              <a:t> per/</a:t>
            </a:r>
            <a:r>
              <a:rPr lang="en-US" sz="1200" dirty="0">
                <a:solidFill>
                  <a:srgbClr val="FFC000"/>
                </a:solidFill>
              </a:rPr>
              <a:t>NOUN</a:t>
            </a:r>
            <a:r>
              <a:rPr lang="en-US" sz="1200" dirty="0"/>
              <a:t> </a:t>
            </a:r>
            <a:r>
              <a:rPr lang="en-US" sz="1200" dirty="0" err="1"/>
              <a:t>aat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ADP</a:t>
            </a:r>
            <a:r>
              <a:rPr lang="en-US" sz="1200" dirty="0"/>
              <a:t> </a:t>
            </a:r>
            <a:r>
              <a:rPr lang="en-US" sz="1200" dirty="0" err="1"/>
              <a:t>Ajjx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PROPN</a:t>
            </a:r>
            <a:r>
              <a:rPr lang="en-US" sz="1200" dirty="0"/>
              <a:t> “/</a:t>
            </a:r>
            <a:r>
              <a:rPr lang="en-US" sz="1200" dirty="0">
                <a:solidFill>
                  <a:srgbClr val="FFC000"/>
                </a:solidFill>
              </a:rPr>
              <a:t>PUNCT</a:t>
            </a:r>
            <a:r>
              <a:rPr lang="en-US" sz="1200" dirty="0"/>
              <a:t> tat/</a:t>
            </a:r>
            <a:r>
              <a:rPr lang="en-US" sz="1200" dirty="0">
                <a:solidFill>
                  <a:srgbClr val="FFC000"/>
                </a:solidFill>
              </a:rPr>
              <a:t>PRON</a:t>
            </a:r>
            <a:r>
              <a:rPr lang="en-US" sz="1200" dirty="0"/>
              <a:t> “/</a:t>
            </a:r>
            <a:r>
              <a:rPr lang="en-US" sz="1200" dirty="0">
                <a:solidFill>
                  <a:srgbClr val="FFC000"/>
                </a:solidFill>
              </a:rPr>
              <a:t>PUNCT</a:t>
            </a:r>
            <a:r>
              <a:rPr lang="en-US" sz="1200" dirty="0"/>
              <a:t> </a:t>
            </a:r>
            <a:r>
              <a:rPr lang="en-US" sz="1200" dirty="0" err="1"/>
              <a:t>yue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ADP</a:t>
            </a:r>
            <a:r>
              <a:rPr lang="en-US" sz="1200" dirty="0"/>
              <a:t> </a:t>
            </a:r>
            <a:r>
              <a:rPr lang="en-US" sz="1200" dirty="0" err="1"/>
              <a:t>han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NOUN</a:t>
            </a:r>
            <a:r>
              <a:rPr lang="en-US" sz="1200" dirty="0"/>
              <a:t> ./</a:t>
            </a:r>
            <a:r>
              <a:rPr lang="en-US" sz="1200" dirty="0">
                <a:solidFill>
                  <a:srgbClr val="FFC000"/>
                </a:solidFill>
              </a:rPr>
              <a:t>PUNCT</a:t>
            </a:r>
          </a:p>
          <a:p>
            <a:r>
              <a:rPr lang="en-US" sz="1200" dirty="0"/>
              <a:t>      </a:t>
            </a:r>
          </a:p>
          <a:p>
            <a:r>
              <a:rPr lang="mr-IN" sz="1200" dirty="0"/>
              <a:t>…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Grammar Induction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Unsupervised method (like EM)</a:t>
            </a:r>
          </a:p>
          <a:p>
            <a:pPr lvl="1"/>
            <a:endParaRPr lang="en-US" dirty="0">
              <a:solidFill>
                <a:srgbClr val="FFFF00"/>
              </a:solidFill>
            </a:endParaRPr>
          </a:p>
          <a:p>
            <a:pPr lvl="1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21" name="Picture 20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8" name="Document 7"/>
          <p:cNvSpPr/>
          <p:nvPr/>
        </p:nvSpPr>
        <p:spPr>
          <a:xfrm>
            <a:off x="603504" y="2532888"/>
            <a:ext cx="2596896" cy="3035808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indent="-171450">
              <a:buFont typeface="Arial" charset="0"/>
              <a:buChar char="•"/>
            </a:pPr>
            <a:r>
              <a:rPr lang="en-US" sz="1200" dirty="0" err="1"/>
              <a:t>Yer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PRON</a:t>
            </a:r>
            <a:r>
              <a:rPr lang="en-US" sz="1200" dirty="0"/>
              <a:t> </a:t>
            </a:r>
            <a:r>
              <a:rPr lang="en-US" sz="1200" dirty="0" err="1"/>
              <a:t>amos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AUX</a:t>
            </a:r>
            <a:r>
              <a:rPr lang="en-US" sz="1200" dirty="0"/>
              <a:t> </a:t>
            </a:r>
            <a:r>
              <a:rPr lang="en-US" sz="1200" dirty="0" err="1"/>
              <a:t>yjja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VERB</a:t>
            </a:r>
            <a:r>
              <a:rPr lang="en-US" sz="1200" dirty="0"/>
              <a:t> </a:t>
            </a:r>
            <a:r>
              <a:rPr lang="en-US" sz="1200" dirty="0" err="1"/>
              <a:t>Ajjx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PROPN</a:t>
            </a:r>
            <a:r>
              <a:rPr lang="en-US" sz="1200" dirty="0"/>
              <a:t> </a:t>
            </a:r>
            <a:r>
              <a:rPr lang="en-US" sz="1200" dirty="0" err="1"/>
              <a:t>aat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ADP</a:t>
            </a:r>
            <a:r>
              <a:rPr lang="en-US" sz="1200" dirty="0"/>
              <a:t> </a:t>
            </a:r>
            <a:r>
              <a:rPr lang="en-US" sz="1200" dirty="0" err="1"/>
              <a:t>orrr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PRON</a:t>
            </a:r>
            <a:r>
              <a:rPr lang="en-US" sz="1200" dirty="0"/>
              <a:t> ./</a:t>
            </a:r>
            <a:r>
              <a:rPr lang="en-US" sz="1200" dirty="0">
                <a:solidFill>
                  <a:srgbClr val="FFC000"/>
                </a:solidFill>
              </a:rPr>
              <a:t>PUNCT</a:t>
            </a:r>
          </a:p>
          <a:p>
            <a:pPr marL="171450" indent="-171450">
              <a:buFont typeface="Arial" charset="0"/>
              <a:buChar char="•"/>
            </a:pPr>
            <a:endParaRPr lang="en-US" sz="1200" dirty="0"/>
          </a:p>
          <a:p>
            <a:pPr marL="171450" indent="-171450">
              <a:buFont typeface="Arial" charset="0"/>
              <a:buChar char="•"/>
            </a:pPr>
            <a:r>
              <a:rPr lang="en-US" sz="1200" dirty="0"/>
              <a:t>Per/</a:t>
            </a:r>
            <a:r>
              <a:rPr lang="en-US" sz="1200" dirty="0">
                <a:solidFill>
                  <a:srgbClr val="FFC000"/>
                </a:solidFill>
              </a:rPr>
              <a:t>NOUN</a:t>
            </a:r>
            <a:r>
              <a:rPr lang="en-US" sz="1200" dirty="0"/>
              <a:t> </a:t>
            </a:r>
            <a:r>
              <a:rPr lang="en-US" sz="1200" dirty="0" err="1"/>
              <a:t>anni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VERB</a:t>
            </a:r>
            <a:r>
              <a:rPr lang="en-US" sz="1200" dirty="0"/>
              <a:t> inn/</a:t>
            </a:r>
            <a:r>
              <a:rPr lang="en-US" sz="1200" dirty="0">
                <a:solidFill>
                  <a:srgbClr val="FFC000"/>
                </a:solidFill>
              </a:rPr>
              <a:t>ADP</a:t>
            </a:r>
            <a:r>
              <a:rPr lang="en-US" sz="1200" dirty="0"/>
              <a:t> se/</a:t>
            </a:r>
            <a:r>
              <a:rPr lang="en-US" sz="1200" dirty="0">
                <a:solidFill>
                  <a:srgbClr val="FFC000"/>
                </a:solidFill>
              </a:rPr>
              <a:t>NOUN</a:t>
            </a:r>
            <a:r>
              <a:rPr lang="en-US" sz="1200" dirty="0"/>
              <a:t> in/</a:t>
            </a:r>
            <a:r>
              <a:rPr lang="en-US" sz="1200" dirty="0">
                <a:solidFill>
                  <a:srgbClr val="FFC000"/>
                </a:solidFill>
              </a:rPr>
              <a:t>PART</a:t>
            </a:r>
            <a:r>
              <a:rPr lang="en-US" sz="1200" dirty="0"/>
              <a:t> </a:t>
            </a:r>
            <a:r>
              <a:rPr lang="en-US" sz="1200" dirty="0" err="1"/>
              <a:t>hahh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CASE </a:t>
            </a:r>
            <a:r>
              <a:rPr lang="en-US" sz="1200" dirty="0"/>
              <a:t>wee/</a:t>
            </a:r>
            <a:r>
              <a:rPr lang="en-US" sz="1200" dirty="0">
                <a:solidFill>
                  <a:srgbClr val="FFC000"/>
                </a:solidFill>
              </a:rPr>
              <a:t>VERB</a:t>
            </a:r>
            <a:r>
              <a:rPr lang="en-US" sz="1200" dirty="0"/>
              <a:t> ./</a:t>
            </a:r>
            <a:r>
              <a:rPr lang="en-US" sz="1200" dirty="0">
                <a:solidFill>
                  <a:srgbClr val="FFC000"/>
                </a:solidFill>
              </a:rPr>
              <a:t>PUNCT</a:t>
            </a:r>
          </a:p>
          <a:p>
            <a:pPr marL="171450" indent="-171450">
              <a:buFont typeface="Arial" charset="0"/>
              <a:buChar char="•"/>
            </a:pPr>
            <a:endParaRPr lang="en-US" sz="1200" dirty="0"/>
          </a:p>
          <a:p>
            <a:pPr marL="171450" indent="-171450">
              <a:buFont typeface="Arial" charset="0"/>
              <a:buChar char="•"/>
            </a:pPr>
            <a:r>
              <a:rPr lang="en-US" sz="1200" dirty="0"/>
              <a:t>Con/</a:t>
            </a:r>
            <a:r>
              <a:rPr lang="en-US" sz="1200" dirty="0">
                <a:solidFill>
                  <a:srgbClr val="FFC000"/>
                </a:solidFill>
              </a:rPr>
              <a:t>VERB</a:t>
            </a:r>
            <a:r>
              <a:rPr lang="en-US" sz="1200" dirty="0"/>
              <a:t> per/</a:t>
            </a:r>
            <a:r>
              <a:rPr lang="en-US" sz="1200" dirty="0">
                <a:solidFill>
                  <a:srgbClr val="FFC000"/>
                </a:solidFill>
              </a:rPr>
              <a:t>NOUN</a:t>
            </a:r>
            <a:r>
              <a:rPr lang="en-US" sz="1200" dirty="0"/>
              <a:t> </a:t>
            </a:r>
            <a:r>
              <a:rPr lang="en-US" sz="1200" dirty="0" err="1"/>
              <a:t>aat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ADP</a:t>
            </a:r>
            <a:r>
              <a:rPr lang="en-US" sz="1200" dirty="0"/>
              <a:t> </a:t>
            </a:r>
            <a:r>
              <a:rPr lang="en-US" sz="1200" dirty="0" err="1"/>
              <a:t>Ajjx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PROPN</a:t>
            </a:r>
            <a:r>
              <a:rPr lang="en-US" sz="1200" dirty="0"/>
              <a:t> “/</a:t>
            </a:r>
            <a:r>
              <a:rPr lang="en-US" sz="1200" dirty="0">
                <a:solidFill>
                  <a:srgbClr val="FFC000"/>
                </a:solidFill>
              </a:rPr>
              <a:t>PUNCT</a:t>
            </a:r>
            <a:r>
              <a:rPr lang="en-US" sz="1200" dirty="0"/>
              <a:t> tat/</a:t>
            </a:r>
            <a:r>
              <a:rPr lang="en-US" sz="1200" dirty="0">
                <a:solidFill>
                  <a:srgbClr val="FFC000"/>
                </a:solidFill>
              </a:rPr>
              <a:t>PRON</a:t>
            </a:r>
            <a:r>
              <a:rPr lang="en-US" sz="1200" dirty="0"/>
              <a:t> “/</a:t>
            </a:r>
            <a:r>
              <a:rPr lang="en-US" sz="1200" dirty="0">
                <a:solidFill>
                  <a:srgbClr val="FFC000"/>
                </a:solidFill>
              </a:rPr>
              <a:t>PUNCT</a:t>
            </a:r>
            <a:r>
              <a:rPr lang="en-US" sz="1200" dirty="0"/>
              <a:t> </a:t>
            </a:r>
            <a:r>
              <a:rPr lang="en-US" sz="1200" dirty="0" err="1"/>
              <a:t>yue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ADP</a:t>
            </a:r>
            <a:r>
              <a:rPr lang="en-US" sz="1200" dirty="0"/>
              <a:t> </a:t>
            </a:r>
            <a:r>
              <a:rPr lang="en-US" sz="1200" dirty="0" err="1"/>
              <a:t>han</a:t>
            </a:r>
            <a:r>
              <a:rPr lang="en-US" sz="1200" dirty="0"/>
              <a:t>/</a:t>
            </a:r>
            <a:r>
              <a:rPr lang="en-US" sz="1200" dirty="0">
                <a:solidFill>
                  <a:srgbClr val="FFC000"/>
                </a:solidFill>
              </a:rPr>
              <a:t>NOUN</a:t>
            </a:r>
            <a:r>
              <a:rPr lang="en-US" sz="1200" dirty="0"/>
              <a:t> ./</a:t>
            </a:r>
            <a:r>
              <a:rPr lang="en-US" sz="1200" dirty="0">
                <a:solidFill>
                  <a:srgbClr val="FFC000"/>
                </a:solidFill>
              </a:rPr>
              <a:t>PUNCT</a:t>
            </a:r>
          </a:p>
          <a:p>
            <a:r>
              <a:rPr lang="en-US" sz="1200" dirty="0"/>
              <a:t>      </a:t>
            </a:r>
          </a:p>
          <a:p>
            <a:r>
              <a:rPr lang="mr-IN" sz="1200" dirty="0"/>
              <a:t>…</a:t>
            </a:r>
            <a:endParaRPr lang="en-US" sz="1200" dirty="0"/>
          </a:p>
        </p:txBody>
      </p:sp>
      <p:sp>
        <p:nvSpPr>
          <p:cNvPr id="12" name="Right Arrow 11"/>
          <p:cNvSpPr/>
          <p:nvPr/>
        </p:nvSpPr>
        <p:spPr>
          <a:xfrm>
            <a:off x="6005064" y="3398555"/>
            <a:ext cx="896283" cy="189322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156465" y="3072525"/>
            <a:ext cx="1636712" cy="767232"/>
            <a:chOff x="7050088" y="2226784"/>
            <a:chExt cx="1636712" cy="767232"/>
          </a:xfrm>
        </p:grpSpPr>
        <p:grpSp>
          <p:nvGrpSpPr>
            <p:cNvPr id="17" name="Group 6"/>
            <p:cNvGrpSpPr>
              <a:grpSpLocks/>
            </p:cNvGrpSpPr>
            <p:nvPr/>
          </p:nvGrpSpPr>
          <p:grpSpPr bwMode="auto">
            <a:xfrm>
              <a:off x="7050088" y="2226784"/>
              <a:ext cx="1636712" cy="767232"/>
              <a:chOff x="712" y="2706"/>
              <a:chExt cx="1031" cy="469"/>
            </a:xfrm>
          </p:grpSpPr>
          <p:sp>
            <p:nvSpPr>
              <p:cNvPr id="19" name="Text Box 7"/>
              <p:cNvSpPr txBox="1">
                <a:spLocks noChangeArrowheads="1"/>
              </p:cNvSpPr>
              <p:nvPr/>
            </p:nvSpPr>
            <p:spPr bwMode="auto">
              <a:xfrm>
                <a:off x="712" y="2708"/>
                <a:ext cx="716" cy="4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400" dirty="0">
                    <a:latin typeface="Times New Roman" charset="0"/>
                  </a:rPr>
                  <a:t>S →</a:t>
                </a:r>
                <a:r>
                  <a:rPr lang="en-US" sz="1000" dirty="0">
                    <a:latin typeface="Times New Roman" charset="0"/>
                  </a:rPr>
                  <a:t> </a:t>
                </a:r>
                <a:r>
                  <a:rPr lang="en-US" sz="1400" dirty="0">
                    <a:latin typeface="Times New Roman" charset="0"/>
                  </a:rPr>
                  <a:t>NP VP</a:t>
                </a:r>
              </a:p>
              <a:p>
                <a:pPr eaLnBrk="1" hangingPunct="1"/>
                <a:r>
                  <a:rPr lang="en-US" sz="1400" dirty="0">
                    <a:latin typeface="Times New Roman" charset="0"/>
                  </a:rPr>
                  <a:t>VP → VP PP</a:t>
                </a:r>
              </a:p>
              <a:p>
                <a:pPr eaLnBrk="1" hangingPunct="1"/>
                <a:r>
                  <a:rPr lang="mr-IN" altLang="zh-CN" sz="1400" dirty="0">
                    <a:latin typeface="Times New Roman" charset="0"/>
                  </a:rPr>
                  <a:t>…</a:t>
                </a:r>
                <a:endParaRPr lang="en-US" sz="1400" dirty="0">
                  <a:latin typeface="Times New Roman" charset="0"/>
                </a:endParaRPr>
              </a:p>
            </p:txBody>
          </p:sp>
          <p:sp>
            <p:nvSpPr>
              <p:cNvPr id="20" name="Text Box 8"/>
              <p:cNvSpPr txBox="1">
                <a:spLocks noChangeArrowheads="1"/>
              </p:cNvSpPr>
              <p:nvPr/>
            </p:nvSpPr>
            <p:spPr bwMode="auto">
              <a:xfrm>
                <a:off x="1487" y="2706"/>
                <a:ext cx="256" cy="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400" dirty="0">
                    <a:solidFill>
                      <a:srgbClr val="FFFFFF"/>
                    </a:solidFill>
                    <a:latin typeface="Times New Roman" charset="0"/>
                  </a:rPr>
                  <a:t>0.</a:t>
                </a:r>
                <a:r>
                  <a:rPr lang="en-US" altLang="zh-CN" sz="1400" dirty="0">
                    <a:solidFill>
                      <a:srgbClr val="FFFFFF"/>
                    </a:solidFill>
                    <a:latin typeface="Times New Roman" charset="0"/>
                  </a:rPr>
                  <a:t>9</a:t>
                </a:r>
                <a:endParaRPr lang="en-US" sz="1400" dirty="0">
                  <a:solidFill>
                    <a:srgbClr val="FFFFFF"/>
                  </a:solidFill>
                  <a:latin typeface="Times New Roman" charset="0"/>
                </a:endParaRPr>
              </a:p>
              <a:p>
                <a:pPr eaLnBrk="1" hangingPunct="1"/>
                <a:r>
                  <a:rPr lang="en-US" sz="1400" dirty="0">
                    <a:solidFill>
                      <a:srgbClr val="FFFFFF"/>
                    </a:solidFill>
                    <a:latin typeface="Times New Roman" charset="0"/>
                  </a:rPr>
                  <a:t>0.2</a:t>
                </a:r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7050088" y="2226784"/>
              <a:ext cx="1576181" cy="73274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907" y="2848564"/>
            <a:ext cx="1649235" cy="1289304"/>
          </a:xfrm>
          <a:prstGeom prst="rect">
            <a:avLst/>
          </a:prstGeom>
        </p:spPr>
      </p:pic>
      <p:sp>
        <p:nvSpPr>
          <p:cNvPr id="28" name="Right Arrow 27"/>
          <p:cNvSpPr/>
          <p:nvPr/>
        </p:nvSpPr>
        <p:spPr>
          <a:xfrm>
            <a:off x="3368899" y="3430351"/>
            <a:ext cx="896283" cy="189322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524107" y="50244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591312" y="2522377"/>
            <a:ext cx="2800841" cy="3023616"/>
            <a:chOff x="591312" y="2522377"/>
            <a:chExt cx="2800841" cy="302361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312" y="2522377"/>
              <a:ext cx="2621280" cy="3023616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6713" y="2880463"/>
              <a:ext cx="1615440" cy="1615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478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Grammar Induction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21" name="Picture 20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9" y="1600201"/>
            <a:ext cx="8476593" cy="3591910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FFFF00"/>
                </a:solidFill>
              </a:rPr>
              <a:t>Unsupervised method (like EM)</a:t>
            </a:r>
          </a:p>
          <a:p>
            <a:pPr lvl="1"/>
            <a:r>
              <a:rPr lang="en-US" dirty="0"/>
              <a:t>Locally optimal</a:t>
            </a:r>
          </a:p>
          <a:p>
            <a:pPr lvl="1"/>
            <a:r>
              <a:rPr lang="en-US" altLang="zh-CN" dirty="0"/>
              <a:t>Hard to harness</a:t>
            </a:r>
            <a:r>
              <a:rPr lang="zh-CN" altLang="en-US" dirty="0"/>
              <a:t> </a:t>
            </a:r>
            <a:r>
              <a:rPr lang="en-US" altLang="zh-CN" dirty="0"/>
              <a:t>linguistic</a:t>
            </a:r>
            <a:r>
              <a:rPr lang="zh-CN" altLang="en-US" dirty="0"/>
              <a:t> </a:t>
            </a:r>
            <a:r>
              <a:rPr lang="en-US" altLang="zh-CN" dirty="0"/>
              <a:t>knowledge</a:t>
            </a:r>
          </a:p>
          <a:p>
            <a:pPr lvl="1"/>
            <a:r>
              <a:rPr lang="en-US" altLang="zh-CN" dirty="0"/>
              <a:t>Might use the latent variables in the “wrong” way</a:t>
            </a:r>
          </a:p>
          <a:p>
            <a:pPr lvl="2"/>
            <a:r>
              <a:rPr lang="en-US" dirty="0"/>
              <a:t>Won't follow syntactic conventions used by linguists</a:t>
            </a:r>
          </a:p>
          <a:p>
            <a:pPr lvl="2"/>
            <a:r>
              <a:rPr lang="en-US" dirty="0"/>
              <a:t>Might not even model syntax, but other things like topic</a:t>
            </a:r>
          </a:p>
          <a:p>
            <a:r>
              <a:rPr lang="en-US" dirty="0">
                <a:solidFill>
                  <a:srgbClr val="FFFF00"/>
                </a:solidFill>
              </a:rPr>
              <a:t>How about a supervised method?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083406" y="542784"/>
            <a:ext cx="2603394" cy="2102429"/>
            <a:chOff x="6083406" y="542784"/>
            <a:chExt cx="2603394" cy="210242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3654" y="542784"/>
              <a:ext cx="1573146" cy="210242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3406" y="1156447"/>
              <a:ext cx="1158582" cy="10642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681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Grammar Induction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</a:t>
            </a:r>
            <a:r>
              <a:rPr lang="en-US" dirty="0"/>
              <a:t>upervised method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21" name="Picture 20" descr="jhu-logo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651"/>
            <a:ext cx="2769885" cy="477903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0E11CC8F-329F-8C41-AC6A-3ECAF67E547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907" y="2848564"/>
            <a:ext cx="1649235" cy="1289304"/>
          </a:xfrm>
          <a:prstGeom prst="rect">
            <a:avLst/>
          </a:prstGeom>
        </p:spPr>
      </p:pic>
      <p:sp>
        <p:nvSpPr>
          <p:cNvPr id="28" name="Right Arrow 27"/>
          <p:cNvSpPr/>
          <p:nvPr/>
        </p:nvSpPr>
        <p:spPr>
          <a:xfrm>
            <a:off x="3368899" y="3430351"/>
            <a:ext cx="896283" cy="189322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12" y="2522377"/>
            <a:ext cx="2621280" cy="302361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325" y="4484214"/>
            <a:ext cx="122031" cy="111540"/>
          </a:xfrm>
          <a:prstGeom prst="rect">
            <a:avLst/>
          </a:prstGeom>
        </p:spPr>
      </p:pic>
      <p:sp>
        <p:nvSpPr>
          <p:cNvPr id="61" name="Right Arrow 60"/>
          <p:cNvSpPr/>
          <p:nvPr/>
        </p:nvSpPr>
        <p:spPr>
          <a:xfrm>
            <a:off x="6005064" y="3398555"/>
            <a:ext cx="896283" cy="189322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/>
          <p:cNvGrpSpPr/>
          <p:nvPr/>
        </p:nvGrpSpPr>
        <p:grpSpPr>
          <a:xfrm>
            <a:off x="7156465" y="3072525"/>
            <a:ext cx="1636712" cy="767232"/>
            <a:chOff x="7050088" y="2226784"/>
            <a:chExt cx="1636712" cy="767232"/>
          </a:xfrm>
        </p:grpSpPr>
        <p:grpSp>
          <p:nvGrpSpPr>
            <p:cNvPr id="63" name="Group 6"/>
            <p:cNvGrpSpPr>
              <a:grpSpLocks/>
            </p:cNvGrpSpPr>
            <p:nvPr/>
          </p:nvGrpSpPr>
          <p:grpSpPr bwMode="auto">
            <a:xfrm>
              <a:off x="7050088" y="2226784"/>
              <a:ext cx="1636712" cy="767232"/>
              <a:chOff x="712" y="2706"/>
              <a:chExt cx="1031" cy="469"/>
            </a:xfrm>
          </p:grpSpPr>
          <p:sp>
            <p:nvSpPr>
              <p:cNvPr id="65" name="Text Box 7"/>
              <p:cNvSpPr txBox="1">
                <a:spLocks noChangeArrowheads="1"/>
              </p:cNvSpPr>
              <p:nvPr/>
            </p:nvSpPr>
            <p:spPr bwMode="auto">
              <a:xfrm>
                <a:off x="712" y="2708"/>
                <a:ext cx="716" cy="4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400" dirty="0">
                    <a:latin typeface="Times New Roman" charset="0"/>
                  </a:rPr>
                  <a:t>S →</a:t>
                </a:r>
                <a:r>
                  <a:rPr lang="en-US" sz="1000" dirty="0">
                    <a:latin typeface="Times New Roman" charset="0"/>
                  </a:rPr>
                  <a:t> </a:t>
                </a:r>
                <a:r>
                  <a:rPr lang="en-US" sz="1400" dirty="0">
                    <a:latin typeface="Times New Roman" charset="0"/>
                  </a:rPr>
                  <a:t>NP VP</a:t>
                </a:r>
              </a:p>
              <a:p>
                <a:pPr eaLnBrk="1" hangingPunct="1"/>
                <a:r>
                  <a:rPr lang="en-US" sz="1400" dirty="0">
                    <a:latin typeface="Times New Roman" charset="0"/>
                  </a:rPr>
                  <a:t>VP → VP PP</a:t>
                </a:r>
              </a:p>
              <a:p>
                <a:pPr eaLnBrk="1" hangingPunct="1"/>
                <a:r>
                  <a:rPr lang="mr-IN" altLang="zh-CN" sz="1400" dirty="0">
                    <a:latin typeface="Times New Roman" charset="0"/>
                  </a:rPr>
                  <a:t>…</a:t>
                </a:r>
                <a:endParaRPr lang="en-US" sz="1400" dirty="0">
                  <a:latin typeface="Times New Roman" charset="0"/>
                </a:endParaRPr>
              </a:p>
            </p:txBody>
          </p:sp>
          <p:sp>
            <p:nvSpPr>
              <p:cNvPr id="66" name="Text Box 8"/>
              <p:cNvSpPr txBox="1">
                <a:spLocks noChangeArrowheads="1"/>
              </p:cNvSpPr>
              <p:nvPr/>
            </p:nvSpPr>
            <p:spPr bwMode="auto">
              <a:xfrm>
                <a:off x="1487" y="2706"/>
                <a:ext cx="256" cy="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400" dirty="0">
                    <a:solidFill>
                      <a:srgbClr val="FFFFFF"/>
                    </a:solidFill>
                    <a:latin typeface="Times New Roman" charset="0"/>
                  </a:rPr>
                  <a:t>0.</a:t>
                </a:r>
                <a:r>
                  <a:rPr lang="en-US" altLang="zh-CN" sz="1400" dirty="0">
                    <a:solidFill>
                      <a:srgbClr val="FFFFFF"/>
                    </a:solidFill>
                    <a:latin typeface="Times New Roman" charset="0"/>
                  </a:rPr>
                  <a:t>9</a:t>
                </a:r>
                <a:endParaRPr lang="en-US" sz="1400" dirty="0">
                  <a:solidFill>
                    <a:srgbClr val="FFFFFF"/>
                  </a:solidFill>
                  <a:latin typeface="Times New Roman" charset="0"/>
                </a:endParaRPr>
              </a:p>
              <a:p>
                <a:pPr eaLnBrk="1" hangingPunct="1"/>
                <a:r>
                  <a:rPr lang="en-US" sz="1400" dirty="0">
                    <a:solidFill>
                      <a:srgbClr val="FFFFFF"/>
                    </a:solidFill>
                    <a:latin typeface="Times New Roman" charset="0"/>
                  </a:rPr>
                  <a:t>0.2</a:t>
                </a:r>
              </a:p>
            </p:txBody>
          </p:sp>
        </p:grpSp>
        <p:sp>
          <p:nvSpPr>
            <p:cNvPr id="64" name="Rectangle 63"/>
            <p:cNvSpPr/>
            <p:nvPr/>
          </p:nvSpPr>
          <p:spPr>
            <a:xfrm>
              <a:off x="7050088" y="2226784"/>
              <a:ext cx="1576181" cy="73274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3946234" y="3627487"/>
            <a:ext cx="5150456" cy="3093988"/>
            <a:chOff x="4091002" y="3761277"/>
            <a:chExt cx="5150456" cy="3093988"/>
          </a:xfrm>
        </p:grpSpPr>
        <p:grpSp>
          <p:nvGrpSpPr>
            <p:cNvPr id="79" name="Group 78"/>
            <p:cNvGrpSpPr/>
            <p:nvPr/>
          </p:nvGrpSpPr>
          <p:grpSpPr>
            <a:xfrm>
              <a:off x="4091002" y="4182868"/>
              <a:ext cx="5150456" cy="2672397"/>
              <a:chOff x="3466886" y="4076686"/>
              <a:chExt cx="5150456" cy="2672397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3472985" y="4076686"/>
                <a:ext cx="5144357" cy="1569660"/>
                <a:chOff x="3472985" y="4076686"/>
                <a:chExt cx="5144357" cy="1569660"/>
              </a:xfrm>
            </p:grpSpPr>
            <p:sp>
              <p:nvSpPr>
                <p:cNvPr id="9" name="TextBox 8"/>
                <p:cNvSpPr txBox="1"/>
                <p:nvPr/>
              </p:nvSpPr>
              <p:spPr>
                <a:xfrm>
                  <a:off x="3472985" y="4076686"/>
                  <a:ext cx="5144357" cy="15696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600" dirty="0"/>
                    <a:t>(          ,    )</a:t>
                  </a:r>
                </a:p>
              </p:txBody>
            </p:sp>
            <p:sp>
              <p:nvSpPr>
                <p:cNvPr id="31" name="Document 30"/>
                <p:cNvSpPr/>
                <p:nvPr/>
              </p:nvSpPr>
              <p:spPr>
                <a:xfrm>
                  <a:off x="4048434" y="4508468"/>
                  <a:ext cx="2617685" cy="893484"/>
                </a:xfrm>
                <a:prstGeom prst="flowChartDocumen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171450" indent="-171450">
                    <a:buFont typeface="Arial" charset="0"/>
                    <a:buChar char="•"/>
                  </a:pPr>
                  <a:r>
                    <a:rPr lang="en-US" altLang="zh-CN" sz="1200" dirty="0"/>
                    <a:t>You</a:t>
                  </a:r>
                  <a:r>
                    <a:rPr lang="en-US" sz="1200" dirty="0"/>
                    <a:t>/</a:t>
                  </a:r>
                  <a:r>
                    <a:rPr lang="en-US" sz="1200" dirty="0">
                      <a:solidFill>
                        <a:srgbClr val="FFC000"/>
                      </a:solidFill>
                    </a:rPr>
                    <a:t>PRON</a:t>
                  </a:r>
                  <a:r>
                    <a:rPr lang="en-US" sz="1200" dirty="0"/>
                    <a:t> can/</a:t>
                  </a:r>
                  <a:r>
                    <a:rPr lang="en-US" sz="1200" dirty="0">
                      <a:solidFill>
                        <a:srgbClr val="FFC000"/>
                      </a:solidFill>
                    </a:rPr>
                    <a:t>AUX</a:t>
                  </a:r>
                  <a:r>
                    <a:rPr lang="en-US" sz="1200" dirty="0"/>
                    <a:t> </a:t>
                  </a:r>
                  <a:r>
                    <a:rPr lang="mr-IN" sz="1200" dirty="0"/>
                    <a:t>…</a:t>
                  </a:r>
                  <a:endParaRPr lang="en-US" sz="1200" dirty="0"/>
                </a:p>
                <a:p>
                  <a:pPr marL="171450" indent="-171450">
                    <a:buFont typeface="Arial" charset="0"/>
                    <a:buChar char="•"/>
                  </a:pPr>
                  <a:r>
                    <a:rPr lang="en-US" sz="1200" dirty="0"/>
                    <a:t>Keep/</a:t>
                  </a:r>
                  <a:r>
                    <a:rPr lang="en-US" sz="1200" dirty="0">
                      <a:solidFill>
                        <a:srgbClr val="FFC000"/>
                      </a:solidFill>
                    </a:rPr>
                    <a:t>VERB</a:t>
                  </a:r>
                  <a:r>
                    <a:rPr lang="en-US" sz="1200" dirty="0"/>
                    <a:t> Google/</a:t>
                  </a:r>
                  <a:r>
                    <a:rPr lang="en-US" sz="1200" dirty="0">
                      <a:solidFill>
                        <a:srgbClr val="FFC000"/>
                      </a:solidFill>
                    </a:rPr>
                    <a:t>PROPN</a:t>
                  </a:r>
                  <a:r>
                    <a:rPr lang="en-US" sz="1200" dirty="0"/>
                    <a:t> </a:t>
                  </a:r>
                  <a:r>
                    <a:rPr lang="mr-IN" sz="1200" dirty="0"/>
                    <a:t>…</a:t>
                  </a:r>
                  <a:endParaRPr lang="en-US" sz="1200" dirty="0"/>
                </a:p>
                <a:p>
                  <a:pPr marL="171450" indent="-171450">
                    <a:buFont typeface="Arial" charset="0"/>
                    <a:buChar char="•"/>
                  </a:pPr>
                  <a:r>
                    <a:rPr lang="en-US" sz="1200" dirty="0"/>
                    <a:t>In/</a:t>
                  </a:r>
                  <a:r>
                    <a:rPr lang="en-US" sz="1200" dirty="0">
                      <a:solidFill>
                        <a:srgbClr val="FFC000"/>
                      </a:solidFill>
                    </a:rPr>
                    <a:t>ADP</a:t>
                  </a:r>
                  <a:r>
                    <a:rPr lang="en-US" sz="1200" dirty="0"/>
                    <a:t> my/</a:t>
                  </a:r>
                  <a:r>
                    <a:rPr lang="en-US" sz="1200" dirty="0">
                      <a:solidFill>
                        <a:srgbClr val="FFC000"/>
                      </a:solidFill>
                    </a:rPr>
                    <a:t>PRON</a:t>
                  </a:r>
                  <a:r>
                    <a:rPr lang="en-US" sz="1200" dirty="0"/>
                    <a:t> office/</a:t>
                  </a:r>
                  <a:r>
                    <a:rPr lang="en-US" sz="1200" dirty="0">
                      <a:solidFill>
                        <a:srgbClr val="FFC000"/>
                      </a:solidFill>
                    </a:rPr>
                    <a:t>NOUN </a:t>
                  </a:r>
                  <a:r>
                    <a:rPr lang="mr-IN" sz="1200" dirty="0"/>
                    <a:t>…</a:t>
                  </a:r>
                  <a:endParaRPr lang="en-US" sz="1200" dirty="0"/>
                </a:p>
                <a:p>
                  <a:r>
                    <a:rPr lang="mr-IN" sz="1200" dirty="0"/>
                    <a:t>…</a:t>
                  </a:r>
                  <a:endParaRPr lang="en-US" sz="1200" dirty="0"/>
                </a:p>
              </p:txBody>
            </p:sp>
            <p:grpSp>
              <p:nvGrpSpPr>
                <p:cNvPr id="34" name="Group 33"/>
                <p:cNvGrpSpPr/>
                <p:nvPr/>
              </p:nvGrpSpPr>
              <p:grpSpPr>
                <a:xfrm>
                  <a:off x="7072431" y="4651308"/>
                  <a:ext cx="1044947" cy="541548"/>
                  <a:chOff x="7053067" y="2153090"/>
                  <a:chExt cx="1036648" cy="541548"/>
                </a:xfrm>
              </p:grpSpPr>
              <p:grpSp>
                <p:nvGrpSpPr>
                  <p:cNvPr id="37" name="Group 6"/>
                  <p:cNvGrpSpPr>
                    <a:grpSpLocks/>
                  </p:cNvGrpSpPr>
                  <p:nvPr/>
                </p:nvGrpSpPr>
                <p:grpSpPr bwMode="auto">
                  <a:xfrm>
                    <a:off x="7088195" y="2197327"/>
                    <a:ext cx="982666" cy="497309"/>
                    <a:chOff x="736" y="2688"/>
                    <a:chExt cx="619" cy="304"/>
                  </a:xfrm>
                </p:grpSpPr>
                <p:sp>
                  <p:nvSpPr>
                    <p:cNvPr id="39" name="Text Box 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36" y="2708"/>
                      <a:ext cx="466" cy="28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000" tIns="46800" rIns="90000" bIns="46800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800" dirty="0">
                          <a:latin typeface="Times New Roman" charset="0"/>
                        </a:rPr>
                        <a:t>S →</a:t>
                      </a:r>
                      <a:r>
                        <a:rPr lang="en-US" sz="400" dirty="0">
                          <a:latin typeface="Times New Roman" charset="0"/>
                        </a:rPr>
                        <a:t> </a:t>
                      </a:r>
                      <a:r>
                        <a:rPr lang="en-US" sz="800" dirty="0">
                          <a:latin typeface="Times New Roman" charset="0"/>
                        </a:rPr>
                        <a:t>NP VP</a:t>
                      </a:r>
                    </a:p>
                    <a:p>
                      <a:pPr eaLnBrk="1" hangingPunct="1"/>
                      <a:r>
                        <a:rPr lang="en-US" sz="800" dirty="0">
                          <a:latin typeface="Times New Roman" charset="0"/>
                        </a:rPr>
                        <a:t>VP → VP PP</a:t>
                      </a:r>
                    </a:p>
                    <a:p>
                      <a:pPr eaLnBrk="1" hangingPunct="1"/>
                      <a:r>
                        <a:rPr lang="mr-IN" altLang="zh-CN" sz="800" dirty="0">
                          <a:latin typeface="Times New Roman" charset="0"/>
                        </a:rPr>
                        <a:t>…</a:t>
                      </a:r>
                      <a:endParaRPr lang="en-US" sz="800" dirty="0"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40" name="Text Box 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0" y="2688"/>
                      <a:ext cx="205" cy="22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000" tIns="46800" rIns="90000" bIns="46800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900" dirty="0">
                          <a:solidFill>
                            <a:srgbClr val="FFFFFF"/>
                          </a:solidFill>
                          <a:latin typeface="Times New Roman" charset="0"/>
                        </a:rPr>
                        <a:t>0.</a:t>
                      </a:r>
                      <a:r>
                        <a:rPr lang="en-US" altLang="zh-CN" sz="900" dirty="0">
                          <a:solidFill>
                            <a:srgbClr val="FFFFFF"/>
                          </a:solidFill>
                          <a:latin typeface="Times New Roman" charset="0"/>
                        </a:rPr>
                        <a:t>9</a:t>
                      </a:r>
                      <a:endParaRPr lang="en-US" sz="900" dirty="0">
                        <a:solidFill>
                          <a:srgbClr val="FFFFFF"/>
                        </a:solidFill>
                        <a:latin typeface="Times New Roman" charset="0"/>
                      </a:endParaRPr>
                    </a:p>
                    <a:p>
                      <a:pPr eaLnBrk="1" hangingPunct="1"/>
                      <a:r>
                        <a:rPr lang="en-US" sz="900" dirty="0">
                          <a:solidFill>
                            <a:srgbClr val="FFFFFF"/>
                          </a:solidFill>
                          <a:latin typeface="Times New Roman" charset="0"/>
                        </a:rPr>
                        <a:t>0.2</a:t>
                      </a:r>
                    </a:p>
                  </p:txBody>
                </p:sp>
              </p:grpSp>
              <p:sp>
                <p:nvSpPr>
                  <p:cNvPr id="38" name="Rectangle 37"/>
                  <p:cNvSpPr/>
                  <p:nvPr/>
                </p:nvSpPr>
                <p:spPr>
                  <a:xfrm>
                    <a:off x="7053067" y="2153090"/>
                    <a:ext cx="1036648" cy="541548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</p:grpSp>
          </p:grpSp>
          <p:grpSp>
            <p:nvGrpSpPr>
              <p:cNvPr id="78" name="Group 77"/>
              <p:cNvGrpSpPr/>
              <p:nvPr/>
            </p:nvGrpSpPr>
            <p:grpSpPr>
              <a:xfrm>
                <a:off x="3466886" y="5179423"/>
                <a:ext cx="5144357" cy="1569660"/>
                <a:chOff x="3445620" y="5179423"/>
                <a:chExt cx="5144357" cy="1569660"/>
              </a:xfrm>
            </p:grpSpPr>
            <p:sp>
              <p:nvSpPr>
                <p:cNvPr id="76" name="TextBox 75"/>
                <p:cNvSpPr txBox="1"/>
                <p:nvPr/>
              </p:nvSpPr>
              <p:spPr>
                <a:xfrm>
                  <a:off x="3445620" y="5179423"/>
                  <a:ext cx="5144357" cy="15696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600" dirty="0"/>
                    <a:t>(          ,    )</a:t>
                  </a:r>
                </a:p>
              </p:txBody>
            </p:sp>
            <p:grpSp>
              <p:nvGrpSpPr>
                <p:cNvPr id="54" name="Group 53"/>
                <p:cNvGrpSpPr/>
                <p:nvPr/>
              </p:nvGrpSpPr>
              <p:grpSpPr>
                <a:xfrm>
                  <a:off x="7088554" y="5734715"/>
                  <a:ext cx="1070774" cy="541548"/>
                  <a:chOff x="7053067" y="2153088"/>
                  <a:chExt cx="1078119" cy="541548"/>
                </a:xfrm>
              </p:grpSpPr>
              <p:grpSp>
                <p:nvGrpSpPr>
                  <p:cNvPr id="57" name="Group 56"/>
                  <p:cNvGrpSpPr>
                    <a:grpSpLocks/>
                  </p:cNvGrpSpPr>
                  <p:nvPr/>
                </p:nvGrpSpPr>
                <p:grpSpPr bwMode="auto">
                  <a:xfrm>
                    <a:off x="7088195" y="2197327"/>
                    <a:ext cx="1042991" cy="497309"/>
                    <a:chOff x="736" y="2688"/>
                    <a:chExt cx="657" cy="304"/>
                  </a:xfrm>
                </p:grpSpPr>
                <p:sp>
                  <p:nvSpPr>
                    <p:cNvPr id="59" name="Text Box 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36" y="2708"/>
                      <a:ext cx="466" cy="28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000" tIns="46800" rIns="90000" bIns="46800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800" dirty="0">
                          <a:latin typeface="Times New Roman" charset="0"/>
                        </a:rPr>
                        <a:t>S →</a:t>
                      </a:r>
                      <a:r>
                        <a:rPr lang="en-US" sz="400" dirty="0">
                          <a:latin typeface="Times New Roman" charset="0"/>
                        </a:rPr>
                        <a:t> </a:t>
                      </a:r>
                      <a:r>
                        <a:rPr lang="en-US" sz="800" dirty="0">
                          <a:latin typeface="Times New Roman" charset="0"/>
                        </a:rPr>
                        <a:t>NP VP</a:t>
                      </a:r>
                    </a:p>
                    <a:p>
                      <a:pPr eaLnBrk="1" hangingPunct="1"/>
                      <a:r>
                        <a:rPr lang="en-US" sz="800" dirty="0">
                          <a:latin typeface="Times New Roman" charset="0"/>
                        </a:rPr>
                        <a:t>VP → VP PP</a:t>
                      </a:r>
                    </a:p>
                    <a:p>
                      <a:pPr eaLnBrk="1" hangingPunct="1"/>
                      <a:r>
                        <a:rPr lang="mr-IN" altLang="zh-CN" sz="800" dirty="0">
                          <a:latin typeface="Times New Roman" charset="0"/>
                        </a:rPr>
                        <a:t>…</a:t>
                      </a:r>
                      <a:endParaRPr lang="en-US" sz="800" dirty="0"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60" name="Text Box 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0" y="2688"/>
                      <a:ext cx="243" cy="22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000" tIns="46800" rIns="90000" bIns="46800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900" dirty="0">
                          <a:solidFill>
                            <a:srgbClr val="FFFFFF"/>
                          </a:solidFill>
                          <a:latin typeface="Times New Roman" charset="0"/>
                        </a:rPr>
                        <a:t>0.1</a:t>
                      </a:r>
                    </a:p>
                    <a:p>
                      <a:pPr eaLnBrk="1" hangingPunct="1"/>
                      <a:r>
                        <a:rPr lang="en-US" sz="900" dirty="0">
                          <a:solidFill>
                            <a:srgbClr val="FFFFFF"/>
                          </a:solidFill>
                          <a:latin typeface="Times New Roman" charset="0"/>
                        </a:rPr>
                        <a:t>0.01</a:t>
                      </a:r>
                    </a:p>
                  </p:txBody>
                </p:sp>
              </p:grpSp>
              <p:sp>
                <p:nvSpPr>
                  <p:cNvPr id="58" name="Rectangle 57"/>
                  <p:cNvSpPr/>
                  <p:nvPr/>
                </p:nvSpPr>
                <p:spPr>
                  <a:xfrm>
                    <a:off x="7053067" y="2153088"/>
                    <a:ext cx="1036648" cy="541548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</p:grpSp>
            <p:grpSp>
              <p:nvGrpSpPr>
                <p:cNvPr id="44" name="Group 43"/>
                <p:cNvGrpSpPr/>
                <p:nvPr/>
              </p:nvGrpSpPr>
              <p:grpSpPr>
                <a:xfrm>
                  <a:off x="4046944" y="5604398"/>
                  <a:ext cx="2617340" cy="873131"/>
                  <a:chOff x="606209" y="3869947"/>
                  <a:chExt cx="2635294" cy="893484"/>
                </a:xfrm>
              </p:grpSpPr>
              <p:sp>
                <p:nvSpPr>
                  <p:cNvPr id="45" name="Document 44"/>
                  <p:cNvSpPr/>
                  <p:nvPr/>
                </p:nvSpPr>
                <p:spPr>
                  <a:xfrm>
                    <a:off x="606209" y="3869947"/>
                    <a:ext cx="2635294" cy="893484"/>
                  </a:xfrm>
                  <a:prstGeom prst="flowChartDocumen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marL="171450" indent="-171450">
                      <a:buFont typeface="Arial" charset="0"/>
                      <a:buChar char="•"/>
                    </a:pPr>
                    <a:r>
                      <a:rPr lang="en-US" altLang="zh-CN" sz="1200" dirty="0"/>
                      <a:t>        </a:t>
                    </a:r>
                    <a:r>
                      <a:rPr lang="en-US" sz="1200" dirty="0"/>
                      <a:t>/</a:t>
                    </a:r>
                    <a:r>
                      <a:rPr lang="en-US" sz="1200" dirty="0">
                        <a:solidFill>
                          <a:srgbClr val="FFC000"/>
                        </a:solidFill>
                      </a:rPr>
                      <a:t>PRON</a:t>
                    </a:r>
                    <a:r>
                      <a:rPr lang="en-US" sz="1200" dirty="0"/>
                      <a:t>     /</a:t>
                    </a:r>
                    <a:r>
                      <a:rPr lang="en-US" sz="1200" dirty="0">
                        <a:solidFill>
                          <a:srgbClr val="FFC000"/>
                        </a:solidFill>
                      </a:rPr>
                      <a:t>AUX</a:t>
                    </a:r>
                    <a:r>
                      <a:rPr lang="en-US" sz="1200" dirty="0"/>
                      <a:t> </a:t>
                    </a:r>
                    <a:r>
                      <a:rPr lang="mr-IN" sz="1200" dirty="0"/>
                      <a:t>…</a:t>
                    </a:r>
                    <a:endParaRPr lang="en-US" sz="1200" dirty="0"/>
                  </a:p>
                  <a:p>
                    <a:pPr marL="171450" indent="-171450">
                      <a:buFont typeface="Arial" charset="0"/>
                      <a:buChar char="•"/>
                    </a:pPr>
                    <a:r>
                      <a:rPr lang="en-US" sz="1200" dirty="0"/>
                      <a:t>    /</a:t>
                    </a:r>
                    <a:r>
                      <a:rPr lang="en-US" sz="1200" dirty="0">
                        <a:solidFill>
                          <a:srgbClr val="FFC000"/>
                        </a:solidFill>
                      </a:rPr>
                      <a:t>VERB</a:t>
                    </a:r>
                    <a:r>
                      <a:rPr lang="en-US" sz="1200" dirty="0"/>
                      <a:t>         /</a:t>
                    </a:r>
                    <a:r>
                      <a:rPr lang="en-US" sz="1200" dirty="0">
                        <a:solidFill>
                          <a:srgbClr val="FFC000"/>
                        </a:solidFill>
                      </a:rPr>
                      <a:t>PROPN</a:t>
                    </a:r>
                    <a:r>
                      <a:rPr lang="en-US" sz="1200" dirty="0"/>
                      <a:t> </a:t>
                    </a:r>
                    <a:r>
                      <a:rPr lang="mr-IN" sz="1200" dirty="0"/>
                      <a:t>…</a:t>
                    </a:r>
                    <a:endParaRPr lang="en-US" sz="1200" dirty="0"/>
                  </a:p>
                  <a:p>
                    <a:pPr marL="171450" indent="-171450">
                      <a:buFont typeface="Arial" charset="0"/>
                      <a:buChar char="•"/>
                    </a:pPr>
                    <a:r>
                      <a:rPr lang="en-US" sz="1200" dirty="0"/>
                      <a:t> /</a:t>
                    </a:r>
                    <a:r>
                      <a:rPr lang="en-US" sz="1200" dirty="0">
                        <a:solidFill>
                          <a:srgbClr val="FFC000"/>
                        </a:solidFill>
                      </a:rPr>
                      <a:t>ADP</a:t>
                    </a:r>
                    <a:r>
                      <a:rPr lang="en-US" sz="1200" dirty="0"/>
                      <a:t>           /</a:t>
                    </a:r>
                    <a:r>
                      <a:rPr lang="en-US" sz="1200" dirty="0">
                        <a:solidFill>
                          <a:srgbClr val="FFC000"/>
                        </a:solidFill>
                      </a:rPr>
                      <a:t>PRON</a:t>
                    </a:r>
                    <a:r>
                      <a:rPr lang="en-US" sz="1200" dirty="0"/>
                      <a:t>        /</a:t>
                    </a:r>
                    <a:r>
                      <a:rPr lang="en-US" sz="1200" dirty="0">
                        <a:solidFill>
                          <a:srgbClr val="FFC000"/>
                        </a:solidFill>
                      </a:rPr>
                      <a:t>NOUN </a:t>
                    </a:r>
                    <a:r>
                      <a:rPr lang="mr-IN" sz="1200" dirty="0"/>
                      <a:t>…</a:t>
                    </a:r>
                    <a:endParaRPr lang="en-US" sz="1200" dirty="0"/>
                  </a:p>
                  <a:p>
                    <a:r>
                      <a:rPr lang="mr-IN" sz="1200" dirty="0"/>
                      <a:t>…</a:t>
                    </a:r>
                    <a:endParaRPr lang="en-US" sz="1200" dirty="0"/>
                  </a:p>
                </p:txBody>
              </p:sp>
              <p:pic>
                <p:nvPicPr>
                  <p:cNvPr id="46" name="Picture 45"/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068035" y="4318652"/>
                    <a:ext cx="217639" cy="111540"/>
                  </a:xfrm>
                  <a:prstGeom prst="rect">
                    <a:avLst/>
                  </a:prstGeom>
                </p:spPr>
              </p:pic>
              <p:pic>
                <p:nvPicPr>
                  <p:cNvPr id="47" name="Picture 46"/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644840" y="3935344"/>
                    <a:ext cx="94810" cy="169010"/>
                  </a:xfrm>
                  <a:prstGeom prst="rect">
                    <a:avLst/>
                  </a:prstGeom>
                </p:spPr>
              </p:pic>
              <p:pic>
                <p:nvPicPr>
                  <p:cNvPr id="48" name="Picture 47"/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14483" y="4326205"/>
                    <a:ext cx="270689" cy="111540"/>
                  </a:xfrm>
                  <a:prstGeom prst="rect">
                    <a:avLst/>
                  </a:prstGeom>
                </p:spPr>
              </p:pic>
              <p:pic>
                <p:nvPicPr>
                  <p:cNvPr id="49" name="Picture 48"/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81081" y="4136209"/>
                    <a:ext cx="220360" cy="111540"/>
                  </a:xfrm>
                  <a:prstGeom prst="rect">
                    <a:avLst/>
                  </a:prstGeom>
                </p:spPr>
              </p:pic>
              <p:pic>
                <p:nvPicPr>
                  <p:cNvPr id="50" name="Picture 49"/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23317" y="4125331"/>
                    <a:ext cx="179552" cy="111540"/>
                  </a:xfrm>
                  <a:prstGeom prst="rect">
                    <a:avLst/>
                  </a:prstGeom>
                </p:spPr>
              </p:pic>
              <p:pic>
                <p:nvPicPr>
                  <p:cNvPr id="51" name="Picture 50"/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2255" y="3926445"/>
                    <a:ext cx="268366" cy="169277"/>
                  </a:xfrm>
                  <a:prstGeom prst="rect">
                    <a:avLst/>
                  </a:prstGeom>
                </p:spPr>
              </p:pic>
              <p:pic>
                <p:nvPicPr>
                  <p:cNvPr id="52" name="Picture 51"/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13015" y="4316897"/>
                    <a:ext cx="94810" cy="169010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81" name="Up Arrow 80"/>
            <p:cNvSpPr/>
            <p:nvPr/>
          </p:nvSpPr>
          <p:spPr>
            <a:xfrm rot="18496032">
              <a:off x="5745920" y="3296922"/>
              <a:ext cx="301872" cy="1230581"/>
            </a:xfrm>
            <a:prstGeom prst="up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3" name="Picture 8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713" y="2880463"/>
            <a:ext cx="1615440" cy="161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6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bit">
      <a:maj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28140</TotalTime>
  <Words>2796</Words>
  <Application>Microsoft Macintosh PowerPoint</Application>
  <PresentationFormat>On-screen Show (4:3)</PresentationFormat>
  <Paragraphs>886</Paragraphs>
  <Slides>58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70" baseType="lpstr">
      <vt:lpstr>Abadi MT Condensed Extra Bold</vt:lpstr>
      <vt:lpstr>Arial</vt:lpstr>
      <vt:lpstr>Calibri</vt:lpstr>
      <vt:lpstr>Candara</vt:lpstr>
      <vt:lpstr>Mangal</vt:lpstr>
      <vt:lpstr>ＭＳ Ｐゴシック</vt:lpstr>
      <vt:lpstr>ＭＳ ゴシック</vt:lpstr>
      <vt:lpstr>Times New Roman</vt:lpstr>
      <vt:lpstr>Wingdings</vt:lpstr>
      <vt:lpstr>Zapf Dingbats</vt:lpstr>
      <vt:lpstr>宋体</vt:lpstr>
      <vt:lpstr>Black</vt:lpstr>
      <vt:lpstr>The Galactic Dependencies Treebanks:   Getting More Data  by Synthesizing New Languages</vt:lpstr>
      <vt:lpstr>We created … The Galactic Dependencies Treebanks!</vt:lpstr>
      <vt:lpstr>Puzzle</vt:lpstr>
      <vt:lpstr>Let’s cheat  (for now)</vt:lpstr>
      <vt:lpstr>Help!</vt:lpstr>
      <vt:lpstr>Grammar Induction</vt:lpstr>
      <vt:lpstr>Grammar Induction</vt:lpstr>
      <vt:lpstr>Grammar Induction</vt:lpstr>
      <vt:lpstr>Grammar Induction</vt:lpstr>
      <vt:lpstr>Grammar Induction</vt:lpstr>
      <vt:lpstr>What’s wrong?</vt:lpstr>
      <vt:lpstr>Luckily</vt:lpstr>
      <vt:lpstr>Luckily</vt:lpstr>
      <vt:lpstr>The Galactic Dependencies Treebanks v1.0</vt:lpstr>
      <vt:lpstr>Back to Reality</vt:lpstr>
      <vt:lpstr>Synthetic data elsewhere</vt:lpstr>
      <vt:lpstr>Synthetic data elsewhere</vt:lpstr>
      <vt:lpstr>One Way to Synthesize Data</vt:lpstr>
      <vt:lpstr>Substrate &amp; Superstrates (terms come from linguistics of creole languages) </vt:lpstr>
      <vt:lpstr>You must feel the Force around you</vt:lpstr>
      <vt:lpstr>Example: You must feel the Force around you</vt:lpstr>
      <vt:lpstr>Permute the children of verbs</vt:lpstr>
      <vt:lpstr>Permute the children of verbs</vt:lpstr>
      <vt:lpstr>Permute the children of verbs</vt:lpstr>
      <vt:lpstr>Permute the children of nouns</vt:lpstr>
      <vt:lpstr>Permute the children of nouns</vt:lpstr>
      <vt:lpstr>Permute the children of nouns</vt:lpstr>
      <vt:lpstr>Permute the children of nouns</vt:lpstr>
      <vt:lpstr>What do we get?</vt:lpstr>
      <vt:lpstr>SVO (English)  SOV (Hindi)</vt:lpstr>
      <vt:lpstr>SVO (English)  SOV (Hindi)</vt:lpstr>
      <vt:lpstr>Sampling</vt:lpstr>
      <vt:lpstr>p( · |           , Hindi)</vt:lpstr>
      <vt:lpstr>p( · |           , Hindi)</vt:lpstr>
      <vt:lpstr>p( · |           , Hindi)</vt:lpstr>
      <vt:lpstr>How “good” are the  synthetic languages?</vt:lpstr>
      <vt:lpstr>Evaluation: Parsability</vt:lpstr>
      <vt:lpstr>Evaluation: Parsability</vt:lpstr>
      <vt:lpstr>Evaluation: Diversity</vt:lpstr>
      <vt:lpstr>Evaluation: Diversity</vt:lpstr>
      <vt:lpstr>Are the synthetic languages useful?  (proof of principle) (lots more fun we can all have in future!)</vt:lpstr>
      <vt:lpstr>Single source transfer</vt:lpstr>
      <vt:lpstr>Single source transfer</vt:lpstr>
      <vt:lpstr>Single source transfer</vt:lpstr>
      <vt:lpstr>Selection methods</vt:lpstr>
      <vt:lpstr>Extend the learning curve</vt:lpstr>
      <vt:lpstr>Results on English</vt:lpstr>
      <vt:lpstr>Future Work</vt:lpstr>
      <vt:lpstr>Limitations of version 1.0</vt:lpstr>
      <vt:lpstr>More adventurously </vt:lpstr>
      <vt:lpstr>More adventurously </vt:lpstr>
      <vt:lpstr>More adventurously </vt:lpstr>
      <vt:lpstr>More adventurously </vt:lpstr>
      <vt:lpstr>More conservatively </vt:lpstr>
      <vt:lpstr>More conservatively </vt:lpstr>
      <vt:lpstr>Conclusion</vt:lpstr>
      <vt:lpstr>Acknowledgement</vt:lpstr>
      <vt:lpstr>With you the Force may be!</vt:lpstr>
    </vt:vector>
  </TitlesOfParts>
  <Company>Human Language Technology Center of Excellence, Johns Hopkins University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Default Deck</dc:title>
  <dc:creator>Benjamin Van Durme</dc:creator>
  <cp:lastModifiedBy>Dingquan Wang</cp:lastModifiedBy>
  <cp:revision>815</cp:revision>
  <cp:lastPrinted>2015-05-29T01:35:20Z</cp:lastPrinted>
  <dcterms:created xsi:type="dcterms:W3CDTF">2014-05-05T18:24:13Z</dcterms:created>
  <dcterms:modified xsi:type="dcterms:W3CDTF">2016-11-10T16:03:24Z</dcterms:modified>
</cp:coreProperties>
</file>