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36576000" cy="27432000"/>
  <p:notesSz cx="6858000" cy="9144000"/>
  <p:defaultTextStyle>
    <a:defPPr>
      <a:defRPr lang="en-US"/>
    </a:defPPr>
    <a:lvl1pPr marL="0" algn="l" defTabSz="2743024" rtl="0" eaLnBrk="1" latinLnBrk="0" hangingPunct="1">
      <a:defRPr sz="5200" kern="1200">
        <a:solidFill>
          <a:schemeClr val="tx1"/>
        </a:solidFill>
        <a:latin typeface="+mn-lt"/>
        <a:ea typeface="+mn-ea"/>
        <a:cs typeface="+mn-cs"/>
      </a:defRPr>
    </a:lvl1pPr>
    <a:lvl2pPr marL="1371512" algn="l" defTabSz="2743024" rtl="0" eaLnBrk="1" latinLnBrk="0" hangingPunct="1">
      <a:defRPr sz="5200" kern="1200">
        <a:solidFill>
          <a:schemeClr val="tx1"/>
        </a:solidFill>
        <a:latin typeface="+mn-lt"/>
        <a:ea typeface="+mn-ea"/>
        <a:cs typeface="+mn-cs"/>
      </a:defRPr>
    </a:lvl2pPr>
    <a:lvl3pPr marL="2743024" algn="l" defTabSz="2743024" rtl="0" eaLnBrk="1" latinLnBrk="0" hangingPunct="1">
      <a:defRPr sz="5200" kern="1200">
        <a:solidFill>
          <a:schemeClr val="tx1"/>
        </a:solidFill>
        <a:latin typeface="+mn-lt"/>
        <a:ea typeface="+mn-ea"/>
        <a:cs typeface="+mn-cs"/>
      </a:defRPr>
    </a:lvl3pPr>
    <a:lvl4pPr marL="4114536" algn="l" defTabSz="2743024" rtl="0" eaLnBrk="1" latinLnBrk="0" hangingPunct="1">
      <a:defRPr sz="5200" kern="1200">
        <a:solidFill>
          <a:schemeClr val="tx1"/>
        </a:solidFill>
        <a:latin typeface="+mn-lt"/>
        <a:ea typeface="+mn-ea"/>
        <a:cs typeface="+mn-cs"/>
      </a:defRPr>
    </a:lvl4pPr>
    <a:lvl5pPr marL="5486048" algn="l" defTabSz="2743024" rtl="0" eaLnBrk="1" latinLnBrk="0" hangingPunct="1">
      <a:defRPr sz="5200" kern="1200">
        <a:solidFill>
          <a:schemeClr val="tx1"/>
        </a:solidFill>
        <a:latin typeface="+mn-lt"/>
        <a:ea typeface="+mn-ea"/>
        <a:cs typeface="+mn-cs"/>
      </a:defRPr>
    </a:lvl5pPr>
    <a:lvl6pPr marL="6857560" algn="l" defTabSz="2743024" rtl="0" eaLnBrk="1" latinLnBrk="0" hangingPunct="1">
      <a:defRPr sz="5200" kern="1200">
        <a:solidFill>
          <a:schemeClr val="tx1"/>
        </a:solidFill>
        <a:latin typeface="+mn-lt"/>
        <a:ea typeface="+mn-ea"/>
        <a:cs typeface="+mn-cs"/>
      </a:defRPr>
    </a:lvl6pPr>
    <a:lvl7pPr marL="8229072" algn="l" defTabSz="2743024" rtl="0" eaLnBrk="1" latinLnBrk="0" hangingPunct="1">
      <a:defRPr sz="5200" kern="1200">
        <a:solidFill>
          <a:schemeClr val="tx1"/>
        </a:solidFill>
        <a:latin typeface="+mn-lt"/>
        <a:ea typeface="+mn-ea"/>
        <a:cs typeface="+mn-cs"/>
      </a:defRPr>
    </a:lvl7pPr>
    <a:lvl8pPr marL="9600584" algn="l" defTabSz="2743024" rtl="0" eaLnBrk="1" latinLnBrk="0" hangingPunct="1">
      <a:defRPr sz="5200" kern="1200">
        <a:solidFill>
          <a:schemeClr val="tx1"/>
        </a:solidFill>
        <a:latin typeface="+mn-lt"/>
        <a:ea typeface="+mn-ea"/>
        <a:cs typeface="+mn-cs"/>
      </a:defRPr>
    </a:lvl8pPr>
    <a:lvl9pPr marL="10972096" algn="l" defTabSz="2743024" rtl="0" eaLnBrk="1" latinLnBrk="0" hangingPunct="1">
      <a:defRPr sz="52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4EACC5"/>
    <a:srgbClr val="C0504D"/>
    <a:srgbClr val="9BBB58"/>
    <a:srgbClr val="5183BB"/>
    <a:srgbClr val="9CBB5D"/>
    <a:srgbClr val="F5954C"/>
    <a:srgbClr val="BE5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9641" autoAdjust="0"/>
  </p:normalViewPr>
  <p:slideViewPr>
    <p:cSldViewPr snapToGrid="0">
      <p:cViewPr>
        <p:scale>
          <a:sx n="25" d="100"/>
          <a:sy n="25" d="100"/>
        </p:scale>
        <p:origin x="-1168" y="-184"/>
      </p:cViewPr>
      <p:guideLst>
        <p:guide orient="horz" pos="8640"/>
        <p:guide pos="11520"/>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enduchintala:Desktop:EMNLP_POSTER: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dLbls>
            <c:txPr>
              <a:bodyPr/>
              <a:lstStyle/>
              <a:p>
                <a:pPr>
                  <a:defRPr sz="1600"/>
                </a:pPr>
                <a:endParaRPr lang="en-US"/>
              </a:p>
            </c:txPr>
            <c:showLegendKey val="0"/>
            <c:showVal val="1"/>
            <c:showCatName val="0"/>
            <c:showSerName val="0"/>
            <c:showPercent val="0"/>
            <c:showBubbleSize val="0"/>
            <c:showLeaderLines val="0"/>
          </c:dLbls>
          <c:errBars>
            <c:errBarType val="both"/>
            <c:errValType val="cust"/>
            <c:noEndCap val="0"/>
            <c:plus>
              <c:numLit>
                <c:formatCode>General</c:formatCode>
                <c:ptCount val="9"/>
                <c:pt idx="0">
                  <c:v>0.012</c:v>
                </c:pt>
                <c:pt idx="1">
                  <c:v>0.006</c:v>
                </c:pt>
                <c:pt idx="2">
                  <c:v>0.004</c:v>
                </c:pt>
                <c:pt idx="3">
                  <c:v>0.005</c:v>
                </c:pt>
                <c:pt idx="4">
                  <c:v>0.003</c:v>
                </c:pt>
                <c:pt idx="5">
                  <c:v>0.006</c:v>
                </c:pt>
                <c:pt idx="6">
                  <c:v>0.006</c:v>
                </c:pt>
                <c:pt idx="7">
                  <c:v>0.009</c:v>
                </c:pt>
                <c:pt idx="8">
                  <c:v>0.0054</c:v>
                </c:pt>
              </c:numLit>
            </c:plus>
            <c:minus>
              <c:numLit>
                <c:formatCode>General</c:formatCode>
                <c:ptCount val="9"/>
                <c:pt idx="0">
                  <c:v>0.012</c:v>
                </c:pt>
                <c:pt idx="1">
                  <c:v>0.006</c:v>
                </c:pt>
                <c:pt idx="2">
                  <c:v>0.004</c:v>
                </c:pt>
                <c:pt idx="3">
                  <c:v>0.005</c:v>
                </c:pt>
                <c:pt idx="4">
                  <c:v>0.003</c:v>
                </c:pt>
                <c:pt idx="5">
                  <c:v>0.006</c:v>
                </c:pt>
                <c:pt idx="6">
                  <c:v>0.006</c:v>
                </c:pt>
                <c:pt idx="7">
                  <c:v>0.009</c:v>
                </c:pt>
                <c:pt idx="8">
                  <c:v>0.0054</c:v>
                </c:pt>
              </c:numLit>
            </c:minus>
          </c:errBars>
          <c:cat>
            <c:multiLvlStrRef>
              <c:f>Sheet1!$A$11:$I$12</c:f>
              <c:multiLvlStrCache>
                <c:ptCount val="9"/>
                <c:lvl>
                  <c:pt idx="0">
                    <c:v>rand</c:v>
                  </c:pt>
                  <c:pt idx="1">
                    <c:v>word</c:v>
                  </c:pt>
                  <c:pt idx="2">
                    <c:v>subw</c:v>
                  </c:pt>
                  <c:pt idx="3">
                    <c:v>rand</c:v>
                  </c:pt>
                  <c:pt idx="4">
                    <c:v>word</c:v>
                  </c:pt>
                  <c:pt idx="5">
                    <c:v>subw</c:v>
                  </c:pt>
                  <c:pt idx="6">
                    <c:v>rand</c:v>
                  </c:pt>
                  <c:pt idx="7">
                    <c:v>word</c:v>
                  </c:pt>
                  <c:pt idx="8">
                    <c:v>subw</c:v>
                  </c:pt>
                </c:lvl>
                <c:lvl>
                  <c:pt idx="0">
                    <c:v>ES(w/ context)</c:v>
                  </c:pt>
                  <c:pt idx="3">
                    <c:v>DE (w/ context)</c:v>
                  </c:pt>
                  <c:pt idx="6">
                    <c:v>ES(w/o context)</c:v>
                  </c:pt>
                </c:lvl>
              </c:multiLvlStrCache>
            </c:multiLvlStrRef>
          </c:cat>
          <c:val>
            <c:numRef>
              <c:f>Sheet1!$A$13:$I$13</c:f>
              <c:numCache>
                <c:formatCode>General</c:formatCode>
                <c:ptCount val="9"/>
                <c:pt idx="0">
                  <c:v>0.74</c:v>
                </c:pt>
                <c:pt idx="1">
                  <c:v>0.72</c:v>
                </c:pt>
                <c:pt idx="2">
                  <c:v>0.82</c:v>
                </c:pt>
                <c:pt idx="3">
                  <c:v>0.59</c:v>
                </c:pt>
                <c:pt idx="4">
                  <c:v>0.8</c:v>
                </c:pt>
                <c:pt idx="5">
                  <c:v>0.82</c:v>
                </c:pt>
                <c:pt idx="6">
                  <c:v>0.47</c:v>
                </c:pt>
                <c:pt idx="7">
                  <c:v>0.48</c:v>
                </c:pt>
                <c:pt idx="8">
                  <c:v>0.52</c:v>
                </c:pt>
              </c:numCache>
            </c:numRef>
          </c:val>
        </c:ser>
        <c:ser>
          <c:idx val="1"/>
          <c:order val="1"/>
          <c:invertIfNegative val="0"/>
          <c:dLbls>
            <c:txPr>
              <a:bodyPr/>
              <a:lstStyle/>
              <a:p>
                <a:pPr>
                  <a:defRPr sz="1600"/>
                </a:pPr>
                <a:endParaRPr lang="en-US"/>
              </a:p>
            </c:txPr>
            <c:showLegendKey val="0"/>
            <c:showVal val="1"/>
            <c:showCatName val="0"/>
            <c:showSerName val="0"/>
            <c:showPercent val="0"/>
            <c:showBubbleSize val="0"/>
            <c:showLeaderLines val="0"/>
          </c:dLbls>
          <c:errBars>
            <c:errBarType val="both"/>
            <c:errValType val="cust"/>
            <c:noEndCap val="0"/>
            <c:plus>
              <c:numLit>
                <c:formatCode>General</c:formatCode>
                <c:ptCount val="9"/>
                <c:pt idx="0">
                  <c:v>0.0134</c:v>
                </c:pt>
                <c:pt idx="1">
                  <c:v>0.0084</c:v>
                </c:pt>
                <c:pt idx="2">
                  <c:v>0.0044</c:v>
                </c:pt>
                <c:pt idx="3">
                  <c:v>0.0065</c:v>
                </c:pt>
                <c:pt idx="4">
                  <c:v>0.0056</c:v>
                </c:pt>
                <c:pt idx="5">
                  <c:v>0.0062</c:v>
                </c:pt>
                <c:pt idx="6">
                  <c:v>0.0041</c:v>
                </c:pt>
                <c:pt idx="7">
                  <c:v>0.01</c:v>
                </c:pt>
                <c:pt idx="8">
                  <c:v>0.004</c:v>
                </c:pt>
              </c:numLit>
            </c:plus>
            <c:minus>
              <c:numLit>
                <c:formatCode>General</c:formatCode>
                <c:ptCount val="9"/>
                <c:pt idx="0">
                  <c:v>0.0134</c:v>
                </c:pt>
                <c:pt idx="1">
                  <c:v>0.0084</c:v>
                </c:pt>
                <c:pt idx="2">
                  <c:v>0.0044</c:v>
                </c:pt>
                <c:pt idx="3">
                  <c:v>0.0065</c:v>
                </c:pt>
                <c:pt idx="4">
                  <c:v>0.0056</c:v>
                </c:pt>
                <c:pt idx="5">
                  <c:v>0.0062</c:v>
                </c:pt>
                <c:pt idx="6">
                  <c:v>0.0041</c:v>
                </c:pt>
                <c:pt idx="7">
                  <c:v>0.01</c:v>
                </c:pt>
                <c:pt idx="8">
                  <c:v>0.004</c:v>
                </c:pt>
              </c:numLit>
            </c:minus>
          </c:errBars>
          <c:cat>
            <c:multiLvlStrRef>
              <c:f>Sheet1!$A$11:$I$12</c:f>
              <c:multiLvlStrCache>
                <c:ptCount val="9"/>
                <c:lvl>
                  <c:pt idx="0">
                    <c:v>rand</c:v>
                  </c:pt>
                  <c:pt idx="1">
                    <c:v>word</c:v>
                  </c:pt>
                  <c:pt idx="2">
                    <c:v>subw</c:v>
                  </c:pt>
                  <c:pt idx="3">
                    <c:v>rand</c:v>
                  </c:pt>
                  <c:pt idx="4">
                    <c:v>word</c:v>
                  </c:pt>
                  <c:pt idx="5">
                    <c:v>subw</c:v>
                  </c:pt>
                  <c:pt idx="6">
                    <c:v>rand</c:v>
                  </c:pt>
                  <c:pt idx="7">
                    <c:v>word</c:v>
                  </c:pt>
                  <c:pt idx="8">
                    <c:v>subw</c:v>
                  </c:pt>
                </c:lvl>
                <c:lvl>
                  <c:pt idx="0">
                    <c:v>ES(w/ context)</c:v>
                  </c:pt>
                  <c:pt idx="3">
                    <c:v>DE (w/ context)</c:v>
                  </c:pt>
                  <c:pt idx="6">
                    <c:v>ES(w/o context)</c:v>
                  </c:pt>
                </c:lvl>
              </c:multiLvlStrCache>
            </c:multiLvlStrRef>
          </c:cat>
          <c:val>
            <c:numRef>
              <c:f>Sheet1!$A$14:$I$14</c:f>
              <c:numCache>
                <c:formatCode>General</c:formatCode>
                <c:ptCount val="9"/>
                <c:pt idx="0">
                  <c:v>0.61</c:v>
                </c:pt>
                <c:pt idx="1">
                  <c:v>0.7</c:v>
                </c:pt>
                <c:pt idx="2">
                  <c:v>0.8</c:v>
                </c:pt>
                <c:pt idx="3">
                  <c:v>0.38</c:v>
                </c:pt>
                <c:pt idx="4">
                  <c:v>0.78</c:v>
                </c:pt>
                <c:pt idx="5">
                  <c:v>0.79</c:v>
                </c:pt>
                <c:pt idx="6">
                  <c:v>0.4</c:v>
                </c:pt>
                <c:pt idx="7">
                  <c:v>0.42</c:v>
                </c:pt>
                <c:pt idx="8">
                  <c:v>0.52</c:v>
                </c:pt>
              </c:numCache>
            </c:numRef>
          </c:val>
        </c:ser>
        <c:dLbls>
          <c:showLegendKey val="0"/>
          <c:showVal val="1"/>
          <c:showCatName val="0"/>
          <c:showSerName val="0"/>
          <c:showPercent val="0"/>
          <c:showBubbleSize val="0"/>
        </c:dLbls>
        <c:gapWidth val="150"/>
        <c:overlap val="-25"/>
        <c:axId val="2124774776"/>
        <c:axId val="1916468584"/>
      </c:barChart>
      <c:catAx>
        <c:axId val="2124774776"/>
        <c:scaling>
          <c:orientation val="minMax"/>
        </c:scaling>
        <c:delete val="0"/>
        <c:axPos val="b"/>
        <c:majorTickMark val="none"/>
        <c:minorTickMark val="none"/>
        <c:tickLblPos val="nextTo"/>
        <c:txPr>
          <a:bodyPr/>
          <a:lstStyle/>
          <a:p>
            <a:pPr>
              <a:defRPr sz="2400"/>
            </a:pPr>
            <a:endParaRPr lang="en-US"/>
          </a:p>
        </c:txPr>
        <c:crossAx val="1916468584"/>
        <c:crosses val="autoZero"/>
        <c:auto val="1"/>
        <c:lblAlgn val="ctr"/>
        <c:lblOffset val="100"/>
        <c:noMultiLvlLbl val="0"/>
      </c:catAx>
      <c:valAx>
        <c:axId val="1916468584"/>
        <c:scaling>
          <c:orientation val="minMax"/>
        </c:scaling>
        <c:delete val="1"/>
        <c:axPos val="l"/>
        <c:numFmt formatCode="General" sourceLinked="1"/>
        <c:majorTickMark val="none"/>
        <c:minorTickMark val="none"/>
        <c:tickLblPos val="nextTo"/>
        <c:crossAx val="21247747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11/1/19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680312" rtl="0" eaLnBrk="1" latinLnBrk="0" hangingPunct="1">
      <a:defRPr sz="800" kern="1200">
        <a:solidFill>
          <a:schemeClr val="tx1"/>
        </a:solidFill>
        <a:latin typeface="+mn-lt"/>
        <a:ea typeface="+mn-ea"/>
        <a:cs typeface="+mn-cs"/>
      </a:defRPr>
    </a:lvl1pPr>
    <a:lvl2pPr marL="340156" algn="l" defTabSz="680312" rtl="0" eaLnBrk="1" latinLnBrk="0" hangingPunct="1">
      <a:defRPr sz="800" kern="1200">
        <a:solidFill>
          <a:schemeClr val="tx1"/>
        </a:solidFill>
        <a:latin typeface="+mn-lt"/>
        <a:ea typeface="+mn-ea"/>
        <a:cs typeface="+mn-cs"/>
      </a:defRPr>
    </a:lvl2pPr>
    <a:lvl3pPr marL="680312" algn="l" defTabSz="680312" rtl="0" eaLnBrk="1" latinLnBrk="0" hangingPunct="1">
      <a:defRPr sz="800" kern="1200">
        <a:solidFill>
          <a:schemeClr val="tx1"/>
        </a:solidFill>
        <a:latin typeface="+mn-lt"/>
        <a:ea typeface="+mn-ea"/>
        <a:cs typeface="+mn-cs"/>
      </a:defRPr>
    </a:lvl3pPr>
    <a:lvl4pPr marL="1020472" algn="l" defTabSz="680312" rtl="0" eaLnBrk="1" latinLnBrk="0" hangingPunct="1">
      <a:defRPr sz="800" kern="1200">
        <a:solidFill>
          <a:schemeClr val="tx1"/>
        </a:solidFill>
        <a:latin typeface="+mn-lt"/>
        <a:ea typeface="+mn-ea"/>
        <a:cs typeface="+mn-cs"/>
      </a:defRPr>
    </a:lvl4pPr>
    <a:lvl5pPr marL="1360628" algn="l" defTabSz="680312" rtl="0" eaLnBrk="1" latinLnBrk="0" hangingPunct="1">
      <a:defRPr sz="800" kern="1200">
        <a:solidFill>
          <a:schemeClr val="tx1"/>
        </a:solidFill>
        <a:latin typeface="+mn-lt"/>
        <a:ea typeface="+mn-ea"/>
        <a:cs typeface="+mn-cs"/>
      </a:defRPr>
    </a:lvl5pPr>
    <a:lvl6pPr marL="1700784" algn="l" defTabSz="680312" rtl="0" eaLnBrk="1" latinLnBrk="0" hangingPunct="1">
      <a:defRPr sz="800" kern="1200">
        <a:solidFill>
          <a:schemeClr val="tx1"/>
        </a:solidFill>
        <a:latin typeface="+mn-lt"/>
        <a:ea typeface="+mn-ea"/>
        <a:cs typeface="+mn-cs"/>
      </a:defRPr>
    </a:lvl6pPr>
    <a:lvl7pPr marL="2040940" algn="l" defTabSz="680312" rtl="0" eaLnBrk="1" latinLnBrk="0" hangingPunct="1">
      <a:defRPr sz="800" kern="1200">
        <a:solidFill>
          <a:schemeClr val="tx1"/>
        </a:solidFill>
        <a:latin typeface="+mn-lt"/>
        <a:ea typeface="+mn-ea"/>
        <a:cs typeface="+mn-cs"/>
      </a:defRPr>
    </a:lvl7pPr>
    <a:lvl8pPr marL="2381096" algn="l" defTabSz="680312" rtl="0" eaLnBrk="1" latinLnBrk="0" hangingPunct="1">
      <a:defRPr sz="800" kern="1200">
        <a:solidFill>
          <a:schemeClr val="tx1"/>
        </a:solidFill>
        <a:latin typeface="+mn-lt"/>
        <a:ea typeface="+mn-ea"/>
        <a:cs typeface="+mn-cs"/>
      </a:defRPr>
    </a:lvl8pPr>
    <a:lvl9pPr marL="2721256" algn="l" defTabSz="68031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5334000" y="825502"/>
            <a:ext cx="25908000" cy="2095452"/>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5334000" y="2990504"/>
            <a:ext cx="25908000" cy="692496"/>
          </a:xfrm>
        </p:spPr>
        <p:txBody>
          <a:bodyPr>
            <a:noAutofit/>
          </a:bodyPr>
          <a:lstStyle>
            <a:lvl1pPr marL="0" indent="0">
              <a:spcBef>
                <a:spcPts val="0"/>
              </a:spcBef>
              <a:buNone/>
              <a:defRPr sz="1600">
                <a:solidFill>
                  <a:schemeClr val="bg1"/>
                </a:solidFill>
              </a:defRPr>
            </a:lvl1pPr>
            <a:lvl2pPr marL="0" indent="0">
              <a:spcBef>
                <a:spcPts val="0"/>
              </a:spcBef>
              <a:buNone/>
              <a:defRPr sz="1600">
                <a:solidFill>
                  <a:schemeClr val="bg1"/>
                </a:solidFill>
              </a:defRPr>
            </a:lvl2pPr>
            <a:lvl3pPr marL="0" indent="0">
              <a:spcBef>
                <a:spcPts val="0"/>
              </a:spcBef>
              <a:buNone/>
              <a:defRPr sz="1600">
                <a:solidFill>
                  <a:schemeClr val="bg1"/>
                </a:solidFill>
              </a:defRPr>
            </a:lvl3pPr>
            <a:lvl4pPr marL="0" indent="0">
              <a:spcBef>
                <a:spcPts val="0"/>
              </a:spcBef>
              <a:buNone/>
              <a:defRPr sz="1600">
                <a:solidFill>
                  <a:schemeClr val="bg1"/>
                </a:solidFill>
              </a:defRPr>
            </a:lvl4pPr>
            <a:lvl5pPr marL="0" indent="0">
              <a:spcBef>
                <a:spcPts val="0"/>
              </a:spcBef>
              <a:buNone/>
              <a:defRPr sz="1600">
                <a:solidFill>
                  <a:schemeClr val="bg1"/>
                </a:solidFill>
              </a:defRPr>
            </a:lvl5pPr>
            <a:lvl6pPr marL="0" indent="0">
              <a:spcBef>
                <a:spcPts val="0"/>
              </a:spcBef>
              <a:buNone/>
              <a:defRPr sz="1600">
                <a:solidFill>
                  <a:schemeClr val="bg1"/>
                </a:solidFill>
              </a:defRPr>
            </a:lvl6pPr>
            <a:lvl7pPr marL="0" indent="0">
              <a:spcBef>
                <a:spcPts val="0"/>
              </a:spcBef>
              <a:buNone/>
              <a:defRPr sz="1600">
                <a:solidFill>
                  <a:schemeClr val="bg1"/>
                </a:solidFill>
              </a:defRPr>
            </a:lvl7pPr>
            <a:lvl8pPr marL="0" indent="0">
              <a:spcBef>
                <a:spcPts val="0"/>
              </a:spcBef>
              <a:buNone/>
              <a:defRPr sz="1600">
                <a:solidFill>
                  <a:schemeClr val="bg1"/>
                </a:solidFill>
              </a:defRPr>
            </a:lvl8pPr>
            <a:lvl9pPr marL="0" indent="0">
              <a:spcBef>
                <a:spcPts val="0"/>
              </a:spcBef>
              <a:buNone/>
              <a:defRPr sz="16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952500" y="4876800"/>
            <a:ext cx="10668000" cy="1016000"/>
          </a:xfrm>
          <a:prstGeom prst="round1Rect">
            <a:avLst/>
          </a:prstGeom>
          <a:solidFill>
            <a:schemeClr val="accent2"/>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952500" y="5892806"/>
            <a:ext cx="10668000" cy="5715004"/>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952500" y="12527280"/>
            <a:ext cx="10668000" cy="1016000"/>
          </a:xfrm>
          <a:prstGeom prst="round1Rect">
            <a:avLst/>
          </a:prstGeom>
          <a:solidFill>
            <a:schemeClr val="accent3"/>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952500" y="13543280"/>
            <a:ext cx="10668000" cy="7573472"/>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952500" y="21526500"/>
            <a:ext cx="10668000" cy="1016000"/>
          </a:xfrm>
          <a:prstGeom prst="round1Rect">
            <a:avLst/>
          </a:prstGeom>
          <a:solidFill>
            <a:schemeClr val="accent4"/>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952500" y="22547580"/>
            <a:ext cx="10668000" cy="38100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2954000" y="4876800"/>
            <a:ext cx="10668000" cy="1016000"/>
          </a:xfrm>
          <a:prstGeom prst="round1Rect">
            <a:avLst/>
          </a:prstGeom>
          <a:solidFill>
            <a:schemeClr val="accent5"/>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2954000" y="5892804"/>
            <a:ext cx="10668000" cy="38100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2954000" y="9956802"/>
            <a:ext cx="10668000" cy="51435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2954000" y="19558002"/>
            <a:ext cx="10668000" cy="1460500"/>
          </a:xfrm>
        </p:spPr>
        <p:txBody>
          <a:bodyPr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2954000" y="21526500"/>
            <a:ext cx="10668000" cy="1016000"/>
          </a:xfrm>
          <a:prstGeom prst="round1Rect">
            <a:avLst/>
          </a:prstGeom>
          <a:solidFill>
            <a:schemeClr val="accent6"/>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2954000" y="22547580"/>
            <a:ext cx="10668000" cy="38100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4917400" y="4876800"/>
            <a:ext cx="10668000" cy="1016000"/>
          </a:xfrm>
          <a:prstGeom prst="round1Rect">
            <a:avLst/>
          </a:prstGeom>
          <a:solidFill>
            <a:schemeClr val="accent6"/>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4917400" y="5892800"/>
            <a:ext cx="10668000" cy="60960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4917400" y="13197840"/>
            <a:ext cx="10668000" cy="60960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4917400" y="21526500"/>
            <a:ext cx="10668000" cy="1016000"/>
          </a:xfrm>
          <a:prstGeom prst="round1Rect">
            <a:avLst/>
          </a:prstGeom>
          <a:solidFill>
            <a:schemeClr val="accent1"/>
          </a:solidFill>
        </p:spPr>
        <p:txBody>
          <a:bodyPr lIns="272124" anchor="ctr">
            <a:noAutofit/>
          </a:bodyPr>
          <a:lstStyle>
            <a:lvl1pPr marL="0" indent="0">
              <a:spcBef>
                <a:spcPts val="0"/>
              </a:spcBef>
              <a:buNone/>
              <a:defRPr sz="4400" cap="all" baseline="0">
                <a:solidFill>
                  <a:schemeClr val="bg1"/>
                </a:solidFill>
                <a:latin typeface="+mj-lt"/>
              </a:defRPr>
            </a:lvl1pPr>
            <a:lvl2pPr marL="0" indent="0">
              <a:spcBef>
                <a:spcPts val="0"/>
              </a:spcBef>
              <a:buNone/>
              <a:defRPr sz="4400" cap="all" baseline="0">
                <a:solidFill>
                  <a:schemeClr val="bg1"/>
                </a:solidFill>
                <a:latin typeface="+mj-lt"/>
              </a:defRPr>
            </a:lvl2pPr>
            <a:lvl3pPr marL="0" indent="0">
              <a:spcBef>
                <a:spcPts val="0"/>
              </a:spcBef>
              <a:buNone/>
              <a:defRPr sz="4400" cap="all" baseline="0">
                <a:solidFill>
                  <a:schemeClr val="bg1"/>
                </a:solidFill>
                <a:latin typeface="+mj-lt"/>
              </a:defRPr>
            </a:lvl3pPr>
            <a:lvl4pPr marL="0" indent="0">
              <a:spcBef>
                <a:spcPts val="0"/>
              </a:spcBef>
              <a:buNone/>
              <a:defRPr sz="4400" cap="all" baseline="0">
                <a:solidFill>
                  <a:schemeClr val="bg1"/>
                </a:solidFill>
                <a:latin typeface="+mj-lt"/>
              </a:defRPr>
            </a:lvl4pPr>
            <a:lvl5pPr marL="0" indent="0">
              <a:spcBef>
                <a:spcPts val="0"/>
              </a:spcBef>
              <a:buNone/>
              <a:defRPr sz="4400" cap="all" baseline="0">
                <a:solidFill>
                  <a:schemeClr val="bg1"/>
                </a:solidFill>
                <a:latin typeface="+mj-lt"/>
              </a:defRPr>
            </a:lvl5pPr>
            <a:lvl6pPr marL="0" indent="0">
              <a:spcBef>
                <a:spcPts val="0"/>
              </a:spcBef>
              <a:buNone/>
              <a:defRPr sz="4400" cap="all" baseline="0">
                <a:solidFill>
                  <a:schemeClr val="bg1"/>
                </a:solidFill>
                <a:latin typeface="+mj-lt"/>
              </a:defRPr>
            </a:lvl6pPr>
            <a:lvl7pPr marL="0" indent="0">
              <a:spcBef>
                <a:spcPts val="0"/>
              </a:spcBef>
              <a:buNone/>
              <a:defRPr sz="4400" cap="all" baseline="0">
                <a:solidFill>
                  <a:schemeClr val="bg1"/>
                </a:solidFill>
                <a:latin typeface="+mj-lt"/>
              </a:defRPr>
            </a:lvl7pPr>
            <a:lvl8pPr marL="0" indent="0">
              <a:spcBef>
                <a:spcPts val="0"/>
              </a:spcBef>
              <a:buNone/>
              <a:defRPr sz="4400" cap="all" baseline="0">
                <a:solidFill>
                  <a:schemeClr val="bg1"/>
                </a:solidFill>
                <a:latin typeface="+mj-lt"/>
              </a:defRPr>
            </a:lvl8pPr>
            <a:lvl9pPr marL="0" indent="0">
              <a:spcBef>
                <a:spcPts val="0"/>
              </a:spcBef>
              <a:buNone/>
              <a:defRPr sz="44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4917400" y="22547580"/>
            <a:ext cx="10668000" cy="3810000"/>
          </a:xfrm>
        </p:spPr>
        <p:txBody>
          <a:bodyPr lIns="272124" tIns="13606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xmlns="">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2"/>
            <a:ext cx="36576000" cy="4191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032" tIns="34016" rIns="68032" bIns="34016" rtlCol="0" anchor="ctr"/>
          <a:lstStyle/>
          <a:p>
            <a:pPr algn="ctr"/>
            <a:endParaRPr lang="en-US"/>
          </a:p>
        </p:txBody>
      </p:sp>
      <p:sp>
        <p:nvSpPr>
          <p:cNvPr id="2" name="Title Placeholder 1"/>
          <p:cNvSpPr>
            <a:spLocks noGrp="1"/>
          </p:cNvSpPr>
          <p:nvPr>
            <p:ph type="title"/>
          </p:nvPr>
        </p:nvSpPr>
        <p:spPr bwMode="auto">
          <a:xfrm>
            <a:off x="5334000" y="825502"/>
            <a:ext cx="25908000" cy="2095452"/>
          </a:xfrm>
          <a:prstGeom prst="rect">
            <a:avLst/>
          </a:prstGeom>
        </p:spPr>
        <p:txBody>
          <a:bodyPr vert="horz" lIns="68032" tIns="34016" rIns="68032" bIns="34016"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0" y="5016506"/>
            <a:ext cx="25908000" cy="19691348"/>
          </a:xfrm>
          <a:prstGeom prst="rect">
            <a:avLst/>
          </a:prstGeom>
        </p:spPr>
        <p:txBody>
          <a:bodyPr vert="horz" lIns="68032" tIns="34016" rIns="68032" bIns="340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52500" y="26762246"/>
            <a:ext cx="8229600" cy="381004"/>
          </a:xfrm>
          <a:prstGeom prst="rect">
            <a:avLst/>
          </a:prstGeom>
        </p:spPr>
        <p:txBody>
          <a:bodyPr vert="horz" lIns="68032" tIns="34016" rIns="68032" bIns="34016" rtlCol="0" anchor="ctr"/>
          <a:lstStyle>
            <a:lvl1pPr algn="l">
              <a:defRPr sz="1200">
                <a:solidFill>
                  <a:schemeClr val="tx1">
                    <a:tint val="75000"/>
                  </a:schemeClr>
                </a:solidFill>
              </a:defRPr>
            </a:lvl1pPr>
          </a:lstStyle>
          <a:p>
            <a:fld id="{ECAA57DF-1C19-4726-AB84-014692BAD8F5}" type="datetimeFigureOut">
              <a:rPr lang="en-US" smtClean="0"/>
              <a:pPr/>
              <a:t>11/1/19</a:t>
            </a:fld>
            <a:endParaRPr lang="en-US"/>
          </a:p>
        </p:txBody>
      </p:sp>
      <p:sp>
        <p:nvSpPr>
          <p:cNvPr id="5" name="Footer Placeholder 4"/>
          <p:cNvSpPr>
            <a:spLocks noGrp="1"/>
          </p:cNvSpPr>
          <p:nvPr>
            <p:ph type="ftr" sz="quarter" idx="3"/>
          </p:nvPr>
        </p:nvSpPr>
        <p:spPr>
          <a:xfrm>
            <a:off x="9182100" y="26762246"/>
            <a:ext cx="18211800" cy="381004"/>
          </a:xfrm>
          <a:prstGeom prst="rect">
            <a:avLst/>
          </a:prstGeom>
        </p:spPr>
        <p:txBody>
          <a:bodyPr vert="horz" lIns="68032" tIns="34016" rIns="68032" bIns="34016"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393900" y="26762246"/>
            <a:ext cx="8229600" cy="381004"/>
          </a:xfrm>
          <a:prstGeom prst="rect">
            <a:avLst/>
          </a:prstGeom>
        </p:spPr>
        <p:txBody>
          <a:bodyPr vert="horz" lIns="68032" tIns="34016" rIns="68032" bIns="34016" rtlCol="0" anchor="ctr"/>
          <a:lstStyle>
            <a:lvl1pPr algn="r">
              <a:defRPr sz="12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265504" rtl="0" eaLnBrk="1" latinLnBrk="0" hangingPunct="1">
        <a:lnSpc>
          <a:spcPct val="90000"/>
        </a:lnSpc>
        <a:spcBef>
          <a:spcPct val="0"/>
        </a:spcBef>
        <a:buNone/>
        <a:defRPr sz="6400" b="1" kern="1200">
          <a:solidFill>
            <a:schemeClr val="bg1"/>
          </a:solidFill>
          <a:latin typeface="+mj-lt"/>
          <a:ea typeface="+mj-ea"/>
          <a:cs typeface="+mj-cs"/>
        </a:defRPr>
      </a:lvl1pPr>
    </p:titleStyle>
    <p:bodyStyle>
      <a:lvl1pPr marL="340156" indent="-340156" algn="l" defTabSz="3265504" rtl="0" eaLnBrk="1" latinLnBrk="0" hangingPunct="1">
        <a:lnSpc>
          <a:spcPct val="100000"/>
        </a:lnSpc>
        <a:spcBef>
          <a:spcPts val="892"/>
        </a:spcBef>
        <a:buClr>
          <a:schemeClr val="accent2"/>
        </a:buClr>
        <a:buFont typeface="Arial" panose="020B0604020202020204" pitchFamily="34" charset="0"/>
        <a:buChar char="•"/>
        <a:defRPr sz="2000" kern="1200">
          <a:solidFill>
            <a:schemeClr val="tx1"/>
          </a:solidFill>
          <a:latin typeface="+mn-lt"/>
          <a:ea typeface="+mn-ea"/>
          <a:cs typeface="+mn-cs"/>
        </a:defRPr>
      </a:lvl1pPr>
      <a:lvl2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2pPr>
      <a:lvl3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3pPr>
      <a:lvl4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4pPr>
      <a:lvl5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5pPr>
      <a:lvl6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6pPr>
      <a:lvl7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7pPr>
      <a:lvl8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8pPr>
      <a:lvl9pPr marL="816376" indent="-340156" algn="l" defTabSz="3265504" rtl="0" eaLnBrk="1" latinLnBrk="0" hangingPunct="1">
        <a:lnSpc>
          <a:spcPct val="100000"/>
        </a:lnSpc>
        <a:spcBef>
          <a:spcPts val="892"/>
        </a:spcBef>
        <a:buClr>
          <a:schemeClr val="accent2"/>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3265504" rtl="0" eaLnBrk="1" latinLnBrk="0" hangingPunct="1">
        <a:defRPr sz="6400" kern="1200">
          <a:solidFill>
            <a:schemeClr val="tx1"/>
          </a:solidFill>
          <a:latin typeface="+mn-lt"/>
          <a:ea typeface="+mn-ea"/>
          <a:cs typeface="+mn-cs"/>
        </a:defRPr>
      </a:lvl1pPr>
      <a:lvl2pPr marL="1632752" algn="l" defTabSz="3265504" rtl="0" eaLnBrk="1" latinLnBrk="0" hangingPunct="1">
        <a:defRPr sz="6400" kern="1200">
          <a:solidFill>
            <a:schemeClr val="tx1"/>
          </a:solidFill>
          <a:latin typeface="+mn-lt"/>
          <a:ea typeface="+mn-ea"/>
          <a:cs typeface="+mn-cs"/>
        </a:defRPr>
      </a:lvl2pPr>
      <a:lvl3pPr marL="3265504" algn="l" defTabSz="3265504" rtl="0" eaLnBrk="1" latinLnBrk="0" hangingPunct="1">
        <a:defRPr sz="6400" kern="1200">
          <a:solidFill>
            <a:schemeClr val="tx1"/>
          </a:solidFill>
          <a:latin typeface="+mn-lt"/>
          <a:ea typeface="+mn-ea"/>
          <a:cs typeface="+mn-cs"/>
        </a:defRPr>
      </a:lvl3pPr>
      <a:lvl4pPr marL="4898256" algn="l" defTabSz="3265504" rtl="0" eaLnBrk="1" latinLnBrk="0" hangingPunct="1">
        <a:defRPr sz="6400" kern="1200">
          <a:solidFill>
            <a:schemeClr val="tx1"/>
          </a:solidFill>
          <a:latin typeface="+mn-lt"/>
          <a:ea typeface="+mn-ea"/>
          <a:cs typeface="+mn-cs"/>
        </a:defRPr>
      </a:lvl4pPr>
      <a:lvl5pPr marL="6531012" algn="l" defTabSz="3265504" rtl="0" eaLnBrk="1" latinLnBrk="0" hangingPunct="1">
        <a:defRPr sz="6400" kern="1200">
          <a:solidFill>
            <a:schemeClr val="tx1"/>
          </a:solidFill>
          <a:latin typeface="+mn-lt"/>
          <a:ea typeface="+mn-ea"/>
          <a:cs typeface="+mn-cs"/>
        </a:defRPr>
      </a:lvl5pPr>
      <a:lvl6pPr marL="8163764" algn="l" defTabSz="3265504" rtl="0" eaLnBrk="1" latinLnBrk="0" hangingPunct="1">
        <a:defRPr sz="6400" kern="1200">
          <a:solidFill>
            <a:schemeClr val="tx1"/>
          </a:solidFill>
          <a:latin typeface="+mn-lt"/>
          <a:ea typeface="+mn-ea"/>
          <a:cs typeface="+mn-cs"/>
        </a:defRPr>
      </a:lvl6pPr>
      <a:lvl7pPr marL="9796516" algn="l" defTabSz="3265504" rtl="0" eaLnBrk="1" latinLnBrk="0" hangingPunct="1">
        <a:defRPr sz="6400" kern="1200">
          <a:solidFill>
            <a:schemeClr val="tx1"/>
          </a:solidFill>
          <a:latin typeface="+mn-lt"/>
          <a:ea typeface="+mn-ea"/>
          <a:cs typeface="+mn-cs"/>
        </a:defRPr>
      </a:lvl7pPr>
      <a:lvl8pPr marL="11429268" algn="l" defTabSz="3265504" rtl="0" eaLnBrk="1" latinLnBrk="0" hangingPunct="1">
        <a:defRPr sz="6400" kern="1200">
          <a:solidFill>
            <a:schemeClr val="tx1"/>
          </a:solidFill>
          <a:latin typeface="+mn-lt"/>
          <a:ea typeface="+mn-ea"/>
          <a:cs typeface="+mn-cs"/>
        </a:defRPr>
      </a:lvl8pPr>
      <a:lvl9pPr marL="13062020" algn="l" defTabSz="3265504" rtl="0" eaLnBrk="1" latinLnBrk="0" hangingPunct="1">
        <a:defRPr sz="6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emf"/><Relationship Id="rId21" Type="http://schemas.openxmlformats.org/officeDocument/2006/relationships/image" Target="../media/image19.emf"/><Relationship Id="rId22" Type="http://schemas.openxmlformats.org/officeDocument/2006/relationships/image" Target="../media/image20.emf"/><Relationship Id="rId23" Type="http://schemas.openxmlformats.org/officeDocument/2006/relationships/image" Target="../media/image21.emf"/><Relationship Id="rId24" Type="http://schemas.openxmlformats.org/officeDocument/2006/relationships/image" Target="../media/image22.emf"/><Relationship Id="rId25" Type="http://schemas.openxmlformats.org/officeDocument/2006/relationships/image" Target="../media/image23.emf"/><Relationship Id="rId26" Type="http://schemas.openxmlformats.org/officeDocument/2006/relationships/image" Target="../media/image24.emf"/><Relationship Id="rId27" Type="http://schemas.openxmlformats.org/officeDocument/2006/relationships/chart" Target="../charts/chart1.xml"/><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image" Target="../media/image14.emf"/><Relationship Id="rId17" Type="http://schemas.openxmlformats.org/officeDocument/2006/relationships/image" Target="../media/image15.emf"/><Relationship Id="rId18" Type="http://schemas.openxmlformats.org/officeDocument/2006/relationships/image" Target="../media/image16.emf"/><Relationship Id="rId19"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ontent Placeholder 21"/>
          <p:cNvSpPr>
            <a:spLocks noGrp="1"/>
          </p:cNvSpPr>
          <p:nvPr>
            <p:ph sz="quarter" idx="35"/>
          </p:nvPr>
        </p:nvSpPr>
        <p:spPr>
          <a:xfrm>
            <a:off x="12335932" y="10591800"/>
            <a:ext cx="12077700" cy="16484600"/>
          </a:xfrm>
          <a:ln w="12700">
            <a:solidFill>
              <a:srgbClr val="4EACC5"/>
            </a:solidFill>
          </a:ln>
        </p:spPr>
        <p:txBody>
          <a:bodyPr>
            <a:normAutofit/>
          </a:bodyPr>
          <a:lstStyle/>
          <a:p>
            <a:pPr marL="0" indent="0">
              <a:buClr>
                <a:srgbClr val="F5954C"/>
              </a:buClr>
              <a:buNone/>
            </a:pPr>
            <a:endParaRPr lang="en-US" sz="1600" dirty="0" smtClean="0"/>
          </a:p>
          <a:p>
            <a:pPr>
              <a:buClr>
                <a:srgbClr val="F5954C"/>
              </a:buClr>
            </a:pPr>
            <a:endParaRPr lang="en-US" sz="1600" dirty="0" smtClean="0"/>
          </a:p>
          <a:p>
            <a:pPr>
              <a:buClr>
                <a:srgbClr val="F5954C"/>
              </a:buClr>
            </a:pPr>
            <a:endParaRPr lang="en-US" sz="1600" dirty="0" smtClean="0"/>
          </a:p>
          <a:p>
            <a:pPr marL="0" indent="0">
              <a:buClr>
                <a:srgbClr val="F5954C"/>
              </a:buClr>
              <a:buNone/>
            </a:pPr>
            <a:endParaRPr lang="en-US" sz="1600" dirty="0" smtClean="0"/>
          </a:p>
          <a:p>
            <a:pPr marL="0" indent="0">
              <a:buClr>
                <a:srgbClr val="F5954C"/>
              </a:buClr>
              <a:buNone/>
            </a:pPr>
            <a:endParaRPr lang="en-US" sz="1600" dirty="0" smtClean="0"/>
          </a:p>
          <a:p>
            <a:pPr>
              <a:buClr>
                <a:srgbClr val="F5954C"/>
              </a:buClr>
            </a:pPr>
            <a:endParaRPr lang="en-US" sz="3200" dirty="0" smtClean="0"/>
          </a:p>
        </p:txBody>
      </p:sp>
      <p:sp>
        <p:nvSpPr>
          <p:cNvPr id="38" name="Text Placeholder 8"/>
          <p:cNvSpPr>
            <a:spLocks noGrp="1"/>
          </p:cNvSpPr>
          <p:nvPr>
            <p:ph type="body" sz="quarter" idx="21"/>
          </p:nvPr>
        </p:nvSpPr>
        <p:spPr>
          <a:xfrm>
            <a:off x="12335932" y="9593476"/>
            <a:ext cx="12098868" cy="1014984"/>
          </a:xfrm>
        </p:spPr>
        <p:txBody>
          <a:bodyPr/>
          <a:lstStyle/>
          <a:p>
            <a:r>
              <a:rPr lang="en-US" dirty="0" smtClean="0"/>
              <a:t>Proxy Student Model</a:t>
            </a:r>
            <a:endParaRPr lang="en-US" dirty="0"/>
          </a:p>
        </p:txBody>
      </p:sp>
      <p:sp>
        <p:nvSpPr>
          <p:cNvPr id="2" name="TextBox 1"/>
          <p:cNvSpPr txBox="1"/>
          <p:nvPr/>
        </p:nvSpPr>
        <p:spPr>
          <a:xfrm>
            <a:off x="12496800" y="10769600"/>
            <a:ext cx="5359400" cy="1569660"/>
          </a:xfrm>
          <a:prstGeom prst="rect">
            <a:avLst/>
          </a:prstGeom>
          <a:solidFill>
            <a:srgbClr val="D7E4BD"/>
          </a:solidFill>
          <a:ln>
            <a:solidFill>
              <a:schemeClr val="tx1"/>
            </a:solidFill>
          </a:ln>
        </p:spPr>
        <p:txBody>
          <a:bodyPr wrap="square" rtlCol="0">
            <a:spAutoFit/>
          </a:bodyPr>
          <a:lstStyle/>
          <a:p>
            <a:r>
              <a:rPr lang="en-US" sz="3200" dirty="0" smtClean="0"/>
              <a:t>How </a:t>
            </a:r>
            <a:r>
              <a:rPr lang="en-US" sz="3200" b="1" i="1" u="sng" dirty="0" smtClean="0"/>
              <a:t>predictable</a:t>
            </a:r>
            <a:r>
              <a:rPr lang="en-US" sz="3200" dirty="0" smtClean="0"/>
              <a:t> and </a:t>
            </a:r>
            <a:r>
              <a:rPr lang="en-US" sz="3200" b="1" i="1" u="sng" dirty="0" smtClean="0"/>
              <a:t>predictive</a:t>
            </a:r>
            <a:r>
              <a:rPr lang="en-US" sz="3200" dirty="0" smtClean="0"/>
              <a:t> are novel (L2) words in a sentence?</a:t>
            </a:r>
          </a:p>
        </p:txBody>
      </p:sp>
      <p:grpSp>
        <p:nvGrpSpPr>
          <p:cNvPr id="168" name="Group 167"/>
          <p:cNvGrpSpPr/>
          <p:nvPr/>
        </p:nvGrpSpPr>
        <p:grpSpPr>
          <a:xfrm>
            <a:off x="12433300" y="15621000"/>
            <a:ext cx="11874500" cy="4401205"/>
            <a:chOff x="12433300" y="15455900"/>
            <a:chExt cx="11874500" cy="4401205"/>
          </a:xfrm>
        </p:grpSpPr>
        <p:sp>
          <p:nvSpPr>
            <p:cNvPr id="140" name="Rectangle 139"/>
            <p:cNvSpPr/>
            <p:nvPr/>
          </p:nvSpPr>
          <p:spPr>
            <a:xfrm>
              <a:off x="16840200" y="15646400"/>
              <a:ext cx="7366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91" name="TextBox 190"/>
            <p:cNvSpPr txBox="1"/>
            <p:nvPr/>
          </p:nvSpPr>
          <p:spPr>
            <a:xfrm>
              <a:off x="12433300" y="15455900"/>
              <a:ext cx="11874500" cy="4401205"/>
            </a:xfrm>
            <a:prstGeom prst="rect">
              <a:avLst/>
            </a:prstGeom>
            <a:solidFill>
              <a:schemeClr val="accent3">
                <a:lumMod val="40000"/>
                <a:lumOff val="60000"/>
              </a:schemeClr>
            </a:solidFill>
            <a:ln>
              <a:solidFill>
                <a:schemeClr val="tx1"/>
              </a:solidFill>
            </a:ln>
          </p:spPr>
          <p:txBody>
            <a:bodyPr wrap="square" rtlCol="0">
              <a:spAutoFit/>
            </a:bodyPr>
            <a:lstStyle/>
            <a:p>
              <a:r>
                <a:rPr lang="en-US" sz="2800" dirty="0" smtClean="0"/>
                <a:t>We use a </a:t>
              </a:r>
              <a:r>
                <a:rPr lang="en-US" sz="2800" b="1" i="1" u="sng" dirty="0" smtClean="0">
                  <a:solidFill>
                    <a:srgbClr val="000000"/>
                  </a:solidFill>
                </a:rPr>
                <a:t>cloze language model </a:t>
              </a:r>
              <a:r>
                <a:rPr lang="en-US" sz="2800" dirty="0" smtClean="0"/>
                <a:t>to model predictability and </a:t>
              </a:r>
              <a:r>
                <a:rPr lang="en-US" sz="2800" dirty="0" err="1" smtClean="0"/>
                <a:t>predictivity</a:t>
              </a:r>
              <a:r>
                <a:rPr lang="en-US" sz="2800" dirty="0" smtClean="0"/>
                <a:t> of tokens initially trained on a L1 corpus</a:t>
              </a:r>
              <a:r>
                <a:rPr lang="mr-IN" sz="2800" dirty="0" smtClean="0"/>
                <a:t>…</a:t>
              </a:r>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pic>
          <p:nvPicPr>
            <p:cNvPr id="206" name="Picture 205" descr="latex-image-1.pd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2503861" y="16560801"/>
              <a:ext cx="5798663" cy="2673410"/>
            </a:xfrm>
            <a:prstGeom prst="rect">
              <a:avLst/>
            </a:prstGeom>
            <a:noFill/>
          </p:spPr>
        </p:pic>
        <p:sp>
          <p:nvSpPr>
            <p:cNvPr id="231" name="Rectangle 230"/>
            <p:cNvSpPr/>
            <p:nvPr/>
          </p:nvSpPr>
          <p:spPr>
            <a:xfrm>
              <a:off x="18300027" y="16027399"/>
              <a:ext cx="5918873" cy="3454401"/>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232" name="TextBox 231"/>
            <p:cNvSpPr txBox="1"/>
            <p:nvPr/>
          </p:nvSpPr>
          <p:spPr>
            <a:xfrm>
              <a:off x="18503901" y="16027400"/>
              <a:ext cx="5702300" cy="1384995"/>
            </a:xfrm>
            <a:prstGeom prst="rect">
              <a:avLst/>
            </a:prstGeom>
            <a:noFill/>
          </p:spPr>
          <p:txBody>
            <a:bodyPr wrap="square" rtlCol="0">
              <a:spAutoFit/>
            </a:bodyPr>
            <a:lstStyle/>
            <a:p>
              <a:r>
                <a:rPr lang="mr-IN" sz="2800" dirty="0" smtClean="0"/>
                <a:t>…</a:t>
              </a:r>
              <a:r>
                <a:rPr lang="en-US" sz="2800" dirty="0" smtClean="0"/>
                <a:t> and then </a:t>
              </a:r>
              <a:r>
                <a:rPr lang="en-US" sz="2800" b="1" i="1" u="sng" dirty="0" smtClean="0"/>
                <a:t>incrementally learn embeddings of L2 (sub)words</a:t>
              </a:r>
              <a:r>
                <a:rPr lang="en-US" sz="2800" dirty="0"/>
                <a:t> </a:t>
              </a:r>
              <a:r>
                <a:rPr lang="en-US" sz="2800" dirty="0" smtClean="0"/>
                <a:t>in a macaronic sentence:</a:t>
              </a:r>
            </a:p>
          </p:txBody>
        </p:sp>
        <p:sp>
          <p:nvSpPr>
            <p:cNvPr id="235" name="Right Arrow 234"/>
            <p:cNvSpPr/>
            <p:nvPr/>
          </p:nvSpPr>
          <p:spPr>
            <a:xfrm>
              <a:off x="18391632" y="17614900"/>
              <a:ext cx="624840" cy="304800"/>
            </a:xfrm>
            <a:prstGeom prst="right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212" name="Right Arrow 211"/>
            <p:cNvSpPr/>
            <p:nvPr/>
          </p:nvSpPr>
          <p:spPr>
            <a:xfrm>
              <a:off x="17386300" y="18122900"/>
              <a:ext cx="1630172" cy="304800"/>
            </a:xfrm>
            <a:prstGeom prst="right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pic>
          <p:nvPicPr>
            <p:cNvPr id="233" name="Picture 23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5400" y="17513300"/>
              <a:ext cx="4927600" cy="431800"/>
            </a:xfrm>
            <a:prstGeom prst="rect">
              <a:avLst/>
            </a:prstGeom>
          </p:spPr>
        </p:pic>
        <p:sp>
          <p:nvSpPr>
            <p:cNvPr id="254" name="Oval 253"/>
            <p:cNvSpPr/>
            <p:nvPr/>
          </p:nvSpPr>
          <p:spPr>
            <a:xfrm>
              <a:off x="19812000" y="18059400"/>
              <a:ext cx="292100" cy="457200"/>
            </a:xfrm>
            <a:prstGeom prst="ellipse">
              <a:avLst/>
            </a:prstGeom>
            <a:solidFill>
              <a:schemeClr val="accent4">
                <a:alpha val="20000"/>
              </a:schemeClr>
            </a:solidFill>
            <a:ln>
              <a:noFill/>
            </a:ln>
            <a:effectLst>
              <a:glow rad="2286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pic>
          <p:nvPicPr>
            <p:cNvPr id="236" name="Picture 23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5400" y="18078450"/>
              <a:ext cx="3898900" cy="419100"/>
            </a:xfrm>
            <a:prstGeom prst="rect">
              <a:avLst/>
            </a:prstGeom>
          </p:spPr>
        </p:pic>
        <p:sp>
          <p:nvSpPr>
            <p:cNvPr id="257" name="Right Brace 256"/>
            <p:cNvSpPr/>
            <p:nvPr/>
          </p:nvSpPr>
          <p:spPr>
            <a:xfrm rot="5400000">
              <a:off x="19875500" y="18440399"/>
              <a:ext cx="152400" cy="3175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59" name="Right Brace 258"/>
            <p:cNvSpPr/>
            <p:nvPr/>
          </p:nvSpPr>
          <p:spPr>
            <a:xfrm rot="5400000">
              <a:off x="19456400" y="18431932"/>
              <a:ext cx="152400" cy="317500"/>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6" name="TextBox 55"/>
            <p:cNvSpPr txBox="1"/>
            <p:nvPr/>
          </p:nvSpPr>
          <p:spPr>
            <a:xfrm>
              <a:off x="18699542" y="18870272"/>
              <a:ext cx="1117939" cy="451406"/>
            </a:xfrm>
            <a:prstGeom prst="rect">
              <a:avLst/>
            </a:prstGeom>
            <a:noFill/>
            <a:ln>
              <a:solidFill>
                <a:srgbClr val="000000"/>
              </a:solidFill>
            </a:ln>
          </p:spPr>
          <p:txBody>
            <a:bodyPr wrap="none" rtlCol="0">
              <a:spAutoFit/>
            </a:bodyPr>
            <a:lstStyle/>
            <a:p>
              <a:pPr algn="ctr">
                <a:lnSpc>
                  <a:spcPct val="80000"/>
                </a:lnSpc>
              </a:pPr>
              <a:r>
                <a:rPr lang="en-US" sz="2800" dirty="0" smtClean="0"/>
                <a:t>frozen</a:t>
              </a:r>
            </a:p>
          </p:txBody>
        </p:sp>
        <p:sp>
          <p:nvSpPr>
            <p:cNvPr id="262" name="TextBox 261"/>
            <p:cNvSpPr txBox="1"/>
            <p:nvPr/>
          </p:nvSpPr>
          <p:spPr>
            <a:xfrm>
              <a:off x="19923592" y="18870272"/>
              <a:ext cx="4245273" cy="451406"/>
            </a:xfrm>
            <a:prstGeom prst="rect">
              <a:avLst/>
            </a:prstGeom>
            <a:noFill/>
            <a:ln>
              <a:solidFill>
                <a:srgbClr val="000000"/>
              </a:solidFill>
            </a:ln>
          </p:spPr>
          <p:txBody>
            <a:bodyPr wrap="none" rtlCol="0">
              <a:spAutoFit/>
            </a:bodyPr>
            <a:lstStyle/>
            <a:p>
              <a:pPr>
                <a:lnSpc>
                  <a:spcPct val="80000"/>
                </a:lnSpc>
              </a:pPr>
              <a:r>
                <a:rPr lang="en-US" sz="2800" dirty="0" smtClean="0"/>
                <a:t>L2 embeddings get updated</a:t>
              </a:r>
            </a:p>
          </p:txBody>
        </p:sp>
        <p:cxnSp>
          <p:nvCxnSpPr>
            <p:cNvPr id="60" name="Straight Arrow Connector 59"/>
            <p:cNvCxnSpPr>
              <a:stCxn id="259" idx="1"/>
            </p:cNvCxnSpPr>
            <p:nvPr/>
          </p:nvCxnSpPr>
          <p:spPr>
            <a:xfrm flipH="1">
              <a:off x="19329400" y="18666882"/>
              <a:ext cx="203200" cy="31961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2" name="Elbow Connector 271"/>
            <p:cNvCxnSpPr>
              <a:stCxn id="257" idx="1"/>
            </p:cNvCxnSpPr>
            <p:nvPr/>
          </p:nvCxnSpPr>
          <p:spPr>
            <a:xfrm>
              <a:off x="19951700" y="18675349"/>
              <a:ext cx="647700" cy="28575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12877662" y="10845800"/>
            <a:ext cx="11442838" cy="4654548"/>
            <a:chOff x="12877662" y="10845800"/>
            <a:chExt cx="11442838" cy="4654548"/>
          </a:xfrm>
        </p:grpSpPr>
        <p:sp>
          <p:nvSpPr>
            <p:cNvPr id="287" name="TextBox 286"/>
            <p:cNvSpPr txBox="1"/>
            <p:nvPr/>
          </p:nvSpPr>
          <p:spPr>
            <a:xfrm>
              <a:off x="13169900" y="12865100"/>
              <a:ext cx="10429934" cy="646331"/>
            </a:xfrm>
            <a:prstGeom prst="rect">
              <a:avLst/>
            </a:prstGeom>
            <a:noFill/>
          </p:spPr>
          <p:txBody>
            <a:bodyPr wrap="none" rtlCol="0">
              <a:spAutoFit/>
            </a:bodyPr>
            <a:lstStyle/>
            <a:p>
              <a:r>
                <a:rPr lang="en-US" sz="3600" dirty="0" smtClean="0"/>
                <a:t>People learn</a:t>
              </a:r>
              <a:r>
                <a:rPr lang="en-US" sz="3600" dirty="0" smtClean="0">
                  <a:solidFill>
                    <a:schemeClr val="bg1"/>
                  </a:solidFill>
                </a:rPr>
                <a:t> </a:t>
              </a:r>
              <a:r>
                <a:rPr lang="en-US" sz="3600" b="1" dirty="0" err="1" smtClean="0">
                  <a:solidFill>
                    <a:srgbClr val="8064A2"/>
                  </a:solidFill>
                </a:rPr>
                <a:t>nuevos</a:t>
              </a:r>
              <a:r>
                <a:rPr lang="en-US" sz="3600" dirty="0" smtClean="0"/>
                <a:t> words </a:t>
              </a:r>
              <a:r>
                <a:rPr lang="en-US" sz="3600" b="1" i="1" dirty="0" smtClean="0">
                  <a:solidFill>
                    <a:srgbClr val="8064A2"/>
                  </a:solidFill>
                </a:rPr>
                <a:t>en</a:t>
              </a:r>
              <a:r>
                <a:rPr lang="en-US" sz="3600" dirty="0" smtClean="0"/>
                <a:t> </a:t>
              </a:r>
              <a:r>
                <a:rPr lang="en-US" sz="3600" b="1" i="1" dirty="0" err="1" smtClean="0">
                  <a:solidFill>
                    <a:srgbClr val="8064A2"/>
                  </a:solidFill>
                </a:rPr>
                <a:t>contexto</a:t>
              </a:r>
              <a:r>
                <a:rPr lang="en-US" sz="3600" dirty="0" smtClean="0">
                  <a:solidFill>
                    <a:srgbClr val="8064A2"/>
                  </a:solidFill>
                </a:rPr>
                <a:t> </a:t>
              </a:r>
              <a:r>
                <a:rPr lang="en-US" sz="3600" dirty="0" smtClean="0"/>
                <a:t>all the </a:t>
              </a:r>
              <a:r>
                <a:rPr lang="en-US" sz="3600" b="1" i="1" dirty="0" err="1" smtClean="0">
                  <a:solidFill>
                    <a:srgbClr val="8064A2"/>
                  </a:solidFill>
                </a:rPr>
                <a:t>tiempo</a:t>
              </a:r>
              <a:endParaRPr lang="en-US" sz="3600" b="1" i="1" dirty="0" smtClean="0">
                <a:solidFill>
                  <a:srgbClr val="8064A2"/>
                </a:solidFill>
              </a:endParaRPr>
            </a:p>
          </p:txBody>
        </p:sp>
        <p:grpSp>
          <p:nvGrpSpPr>
            <p:cNvPr id="299" name="Group 298"/>
            <p:cNvGrpSpPr/>
            <p:nvPr/>
          </p:nvGrpSpPr>
          <p:grpSpPr>
            <a:xfrm>
              <a:off x="13931900" y="11909508"/>
              <a:ext cx="5823644" cy="2310394"/>
              <a:chOff x="13487400" y="11909508"/>
              <a:chExt cx="5823644" cy="2310394"/>
            </a:xfrm>
          </p:grpSpPr>
          <p:sp>
            <p:nvSpPr>
              <p:cNvPr id="297" name="Arc 296"/>
              <p:cNvSpPr/>
              <p:nvPr/>
            </p:nvSpPr>
            <p:spPr>
              <a:xfrm>
                <a:off x="13487400" y="11910852"/>
                <a:ext cx="5817680"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Arc 297"/>
              <p:cNvSpPr/>
              <p:nvPr/>
            </p:nvSpPr>
            <p:spPr>
              <a:xfrm flipH="1">
                <a:off x="13493364" y="11909508"/>
                <a:ext cx="5817680" cy="2309050"/>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0" name="Group 299"/>
            <p:cNvGrpSpPr/>
            <p:nvPr/>
          </p:nvGrpSpPr>
          <p:grpSpPr>
            <a:xfrm>
              <a:off x="15146299" y="12065000"/>
              <a:ext cx="4411701" cy="2000268"/>
              <a:chOff x="13831576" y="11909490"/>
              <a:chExt cx="5479467" cy="2310412"/>
            </a:xfrm>
          </p:grpSpPr>
          <p:sp>
            <p:nvSpPr>
              <p:cNvPr id="301" name="Arc 300"/>
              <p:cNvSpPr/>
              <p:nvPr/>
            </p:nvSpPr>
            <p:spPr>
              <a:xfrm>
                <a:off x="13831576" y="11910852"/>
                <a:ext cx="5473504"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Arc 301"/>
              <p:cNvSpPr/>
              <p:nvPr/>
            </p:nvSpPr>
            <p:spPr>
              <a:xfrm flipH="1">
                <a:off x="13837539" y="11909490"/>
                <a:ext cx="5473504" cy="2309047"/>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4" name="Group 303"/>
            <p:cNvGrpSpPr/>
            <p:nvPr/>
          </p:nvGrpSpPr>
          <p:grpSpPr>
            <a:xfrm>
              <a:off x="16379692" y="12338051"/>
              <a:ext cx="3025908" cy="1479551"/>
              <a:chOff x="13856865" y="11909507"/>
              <a:chExt cx="5454179" cy="2310395"/>
            </a:xfrm>
          </p:grpSpPr>
          <p:sp>
            <p:nvSpPr>
              <p:cNvPr id="305" name="Arc 304"/>
              <p:cNvSpPr/>
              <p:nvPr/>
            </p:nvSpPr>
            <p:spPr>
              <a:xfrm>
                <a:off x="13856865" y="11910851"/>
                <a:ext cx="5448216" cy="2309051"/>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Arc 305"/>
              <p:cNvSpPr/>
              <p:nvPr/>
            </p:nvSpPr>
            <p:spPr>
              <a:xfrm flipH="1">
                <a:off x="13862828" y="11909507"/>
                <a:ext cx="5448216" cy="2309049"/>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Group 306"/>
            <p:cNvGrpSpPr/>
            <p:nvPr/>
          </p:nvGrpSpPr>
          <p:grpSpPr>
            <a:xfrm>
              <a:off x="17729200" y="12541251"/>
              <a:ext cx="1543050" cy="1111249"/>
              <a:chOff x="14263432" y="11909510"/>
              <a:chExt cx="5047612" cy="2310392"/>
            </a:xfrm>
          </p:grpSpPr>
          <p:sp>
            <p:nvSpPr>
              <p:cNvPr id="308" name="Arc 307"/>
              <p:cNvSpPr/>
              <p:nvPr/>
            </p:nvSpPr>
            <p:spPr>
              <a:xfrm>
                <a:off x="14263432" y="11910852"/>
                <a:ext cx="5041648"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Arc 308"/>
              <p:cNvSpPr/>
              <p:nvPr/>
            </p:nvSpPr>
            <p:spPr>
              <a:xfrm flipH="1">
                <a:off x="14269395" y="11909510"/>
                <a:ext cx="5041649" cy="2309051"/>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0" name="Group 309"/>
            <p:cNvGrpSpPr/>
            <p:nvPr/>
          </p:nvGrpSpPr>
          <p:grpSpPr>
            <a:xfrm>
              <a:off x="18656300" y="12769850"/>
              <a:ext cx="457200" cy="654050"/>
              <a:chOff x="14263432" y="11909508"/>
              <a:chExt cx="5047612" cy="2310394"/>
            </a:xfrm>
          </p:grpSpPr>
          <p:sp>
            <p:nvSpPr>
              <p:cNvPr id="311" name="Arc 310"/>
              <p:cNvSpPr/>
              <p:nvPr/>
            </p:nvSpPr>
            <p:spPr>
              <a:xfrm>
                <a:off x="14263432" y="11910852"/>
                <a:ext cx="5041648"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Arc 311"/>
              <p:cNvSpPr/>
              <p:nvPr/>
            </p:nvSpPr>
            <p:spPr>
              <a:xfrm flipH="1">
                <a:off x="14269394" y="11909508"/>
                <a:ext cx="5041650" cy="2309052"/>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3" name="Group 312"/>
            <p:cNvGrpSpPr/>
            <p:nvPr/>
          </p:nvGrpSpPr>
          <p:grpSpPr>
            <a:xfrm flipH="1">
              <a:off x="19932650" y="12344400"/>
              <a:ext cx="2800350" cy="1479550"/>
              <a:chOff x="14263432" y="11909508"/>
              <a:chExt cx="5047612" cy="2310394"/>
            </a:xfrm>
          </p:grpSpPr>
          <p:sp>
            <p:nvSpPr>
              <p:cNvPr id="314" name="Arc 313"/>
              <p:cNvSpPr/>
              <p:nvPr/>
            </p:nvSpPr>
            <p:spPr>
              <a:xfrm>
                <a:off x="14263432" y="11910852"/>
                <a:ext cx="5041648"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Arc 314"/>
              <p:cNvSpPr/>
              <p:nvPr/>
            </p:nvSpPr>
            <p:spPr>
              <a:xfrm flipH="1">
                <a:off x="14269396" y="11909508"/>
                <a:ext cx="5041648" cy="2309050"/>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Group 315"/>
            <p:cNvGrpSpPr/>
            <p:nvPr/>
          </p:nvGrpSpPr>
          <p:grpSpPr>
            <a:xfrm flipH="1">
              <a:off x="20161250" y="12611100"/>
              <a:ext cx="1422400" cy="927100"/>
              <a:chOff x="14263432" y="11909508"/>
              <a:chExt cx="5047612" cy="2310394"/>
            </a:xfrm>
          </p:grpSpPr>
          <p:sp>
            <p:nvSpPr>
              <p:cNvPr id="317" name="Arc 316"/>
              <p:cNvSpPr/>
              <p:nvPr/>
            </p:nvSpPr>
            <p:spPr>
              <a:xfrm>
                <a:off x="14263432" y="11910852"/>
                <a:ext cx="5041648"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Arc 317"/>
              <p:cNvSpPr/>
              <p:nvPr/>
            </p:nvSpPr>
            <p:spPr>
              <a:xfrm flipH="1">
                <a:off x="14269396" y="11909508"/>
                <a:ext cx="5041648" cy="2309050"/>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Group 319"/>
            <p:cNvGrpSpPr/>
            <p:nvPr/>
          </p:nvGrpSpPr>
          <p:grpSpPr>
            <a:xfrm flipH="1">
              <a:off x="20370800" y="12788900"/>
              <a:ext cx="635000" cy="596900"/>
              <a:chOff x="14263432" y="11909508"/>
              <a:chExt cx="5047612" cy="2310394"/>
            </a:xfrm>
          </p:grpSpPr>
          <p:sp>
            <p:nvSpPr>
              <p:cNvPr id="321" name="Arc 320"/>
              <p:cNvSpPr/>
              <p:nvPr/>
            </p:nvSpPr>
            <p:spPr>
              <a:xfrm>
                <a:off x="14263432" y="11910852"/>
                <a:ext cx="5041648" cy="2309050"/>
              </a:xfrm>
              <a:prstGeom prst="arc">
                <a:avLst>
                  <a:gd name="adj1" fmla="val 16200000"/>
                  <a:gd name="adj2" fmla="val 53292"/>
                </a:avLst>
              </a:prstGeom>
              <a:ln w="2857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Arc 321"/>
              <p:cNvSpPr/>
              <p:nvPr/>
            </p:nvSpPr>
            <p:spPr>
              <a:xfrm flipH="1">
                <a:off x="14269396" y="11909508"/>
                <a:ext cx="5041648" cy="2309050"/>
              </a:xfrm>
              <a:prstGeom prst="arc">
                <a:avLst>
                  <a:gd name="adj1" fmla="val 16200000"/>
                  <a:gd name="adj2" fmla="val 5329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Group 352"/>
            <p:cNvGrpSpPr/>
            <p:nvPr/>
          </p:nvGrpSpPr>
          <p:grpSpPr>
            <a:xfrm flipV="1">
              <a:off x="13928592" y="12553950"/>
              <a:ext cx="3629158" cy="1790700"/>
              <a:chOff x="12769511" y="11909508"/>
              <a:chExt cx="6541533" cy="2310394"/>
            </a:xfrm>
          </p:grpSpPr>
          <p:sp>
            <p:nvSpPr>
              <p:cNvPr id="354" name="Arc 353"/>
              <p:cNvSpPr/>
              <p:nvPr/>
            </p:nvSpPr>
            <p:spPr>
              <a:xfrm>
                <a:off x="12769511" y="11910852"/>
                <a:ext cx="6535570" cy="2309050"/>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Arc 354"/>
              <p:cNvSpPr/>
              <p:nvPr/>
            </p:nvSpPr>
            <p:spPr>
              <a:xfrm flipH="1">
                <a:off x="12775474" y="11909508"/>
                <a:ext cx="6535570" cy="2309050"/>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6" name="Group 355"/>
            <p:cNvGrpSpPr/>
            <p:nvPr/>
          </p:nvGrpSpPr>
          <p:grpSpPr>
            <a:xfrm flipV="1">
              <a:off x="15161978" y="12884150"/>
              <a:ext cx="2262422" cy="1111250"/>
              <a:chOff x="11910228" y="11909508"/>
              <a:chExt cx="7400816" cy="2310394"/>
            </a:xfrm>
          </p:grpSpPr>
          <p:sp>
            <p:nvSpPr>
              <p:cNvPr id="357" name="Arc 356"/>
              <p:cNvSpPr/>
              <p:nvPr/>
            </p:nvSpPr>
            <p:spPr>
              <a:xfrm>
                <a:off x="11910228" y="11910851"/>
                <a:ext cx="7394855" cy="2309051"/>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Arc 357"/>
              <p:cNvSpPr/>
              <p:nvPr/>
            </p:nvSpPr>
            <p:spPr>
              <a:xfrm flipH="1">
                <a:off x="11916188" y="11909508"/>
                <a:ext cx="7394856" cy="2309051"/>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9" name="Group 358"/>
            <p:cNvGrpSpPr/>
            <p:nvPr/>
          </p:nvGrpSpPr>
          <p:grpSpPr>
            <a:xfrm flipV="1">
              <a:off x="16357600" y="13112750"/>
              <a:ext cx="901700" cy="654050"/>
              <a:chOff x="11921756" y="11909508"/>
              <a:chExt cx="7389288" cy="2310394"/>
            </a:xfrm>
          </p:grpSpPr>
          <p:sp>
            <p:nvSpPr>
              <p:cNvPr id="360" name="Arc 359"/>
              <p:cNvSpPr/>
              <p:nvPr/>
            </p:nvSpPr>
            <p:spPr>
              <a:xfrm>
                <a:off x="11921756" y="11910850"/>
                <a:ext cx="7383322" cy="2309052"/>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Arc 360"/>
              <p:cNvSpPr/>
              <p:nvPr/>
            </p:nvSpPr>
            <p:spPr>
              <a:xfrm flipH="1">
                <a:off x="11927722" y="11909508"/>
                <a:ext cx="7383322" cy="2309052"/>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2" name="Group 361"/>
            <p:cNvGrpSpPr/>
            <p:nvPr/>
          </p:nvGrpSpPr>
          <p:grpSpPr>
            <a:xfrm flipH="1" flipV="1">
              <a:off x="17691100" y="12141200"/>
              <a:ext cx="4978400" cy="2654300"/>
              <a:chOff x="14263432" y="11909508"/>
              <a:chExt cx="5047612" cy="2310394"/>
            </a:xfrm>
          </p:grpSpPr>
          <p:sp>
            <p:nvSpPr>
              <p:cNvPr id="363" name="Arc 362"/>
              <p:cNvSpPr/>
              <p:nvPr/>
            </p:nvSpPr>
            <p:spPr>
              <a:xfrm>
                <a:off x="14263432" y="11910852"/>
                <a:ext cx="5041648" cy="2309050"/>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Arc 363"/>
              <p:cNvSpPr/>
              <p:nvPr/>
            </p:nvSpPr>
            <p:spPr>
              <a:xfrm flipH="1">
                <a:off x="14269396" y="11909508"/>
                <a:ext cx="5041648" cy="2309050"/>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Group 364"/>
            <p:cNvGrpSpPr/>
            <p:nvPr/>
          </p:nvGrpSpPr>
          <p:grpSpPr>
            <a:xfrm flipH="1" flipV="1">
              <a:off x="17849850" y="12573000"/>
              <a:ext cx="3683000" cy="1739900"/>
              <a:chOff x="14263432" y="11909508"/>
              <a:chExt cx="5047612" cy="2310394"/>
            </a:xfrm>
          </p:grpSpPr>
          <p:sp>
            <p:nvSpPr>
              <p:cNvPr id="366" name="Arc 365"/>
              <p:cNvSpPr/>
              <p:nvPr/>
            </p:nvSpPr>
            <p:spPr>
              <a:xfrm>
                <a:off x="14263432" y="11910852"/>
                <a:ext cx="5041648" cy="2309050"/>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Arc 366"/>
              <p:cNvSpPr/>
              <p:nvPr/>
            </p:nvSpPr>
            <p:spPr>
              <a:xfrm flipH="1">
                <a:off x="14269396" y="11909508"/>
                <a:ext cx="5041648" cy="2309050"/>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8" name="Group 367"/>
            <p:cNvGrpSpPr/>
            <p:nvPr/>
          </p:nvGrpSpPr>
          <p:grpSpPr>
            <a:xfrm flipH="1" flipV="1">
              <a:off x="18326100" y="13061950"/>
              <a:ext cx="400050" cy="666750"/>
              <a:chOff x="14263432" y="11909508"/>
              <a:chExt cx="5047612" cy="2310394"/>
            </a:xfrm>
          </p:grpSpPr>
          <p:sp>
            <p:nvSpPr>
              <p:cNvPr id="369" name="Arc 368"/>
              <p:cNvSpPr/>
              <p:nvPr/>
            </p:nvSpPr>
            <p:spPr>
              <a:xfrm>
                <a:off x="14263432" y="11910852"/>
                <a:ext cx="5041648" cy="2309050"/>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Arc 369"/>
              <p:cNvSpPr/>
              <p:nvPr/>
            </p:nvSpPr>
            <p:spPr>
              <a:xfrm flipH="1">
                <a:off x="14269396" y="11909508"/>
                <a:ext cx="5041648" cy="2309050"/>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1" name="Group 370"/>
            <p:cNvGrpSpPr/>
            <p:nvPr/>
          </p:nvGrpSpPr>
          <p:grpSpPr>
            <a:xfrm flipH="1" flipV="1">
              <a:off x="18021300" y="12668250"/>
              <a:ext cx="3035300" cy="1524000"/>
              <a:chOff x="14263432" y="11909508"/>
              <a:chExt cx="5047612" cy="2310394"/>
            </a:xfrm>
          </p:grpSpPr>
          <p:sp>
            <p:nvSpPr>
              <p:cNvPr id="372" name="Arc 371"/>
              <p:cNvSpPr/>
              <p:nvPr/>
            </p:nvSpPr>
            <p:spPr>
              <a:xfrm>
                <a:off x="14263432" y="11910852"/>
                <a:ext cx="5041648" cy="2309050"/>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Arc 372"/>
              <p:cNvSpPr/>
              <p:nvPr/>
            </p:nvSpPr>
            <p:spPr>
              <a:xfrm flipH="1">
                <a:off x="14269396" y="11909508"/>
                <a:ext cx="5041648" cy="2309050"/>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4" name="Group 373"/>
            <p:cNvGrpSpPr/>
            <p:nvPr/>
          </p:nvGrpSpPr>
          <p:grpSpPr>
            <a:xfrm flipH="1" flipV="1">
              <a:off x="18180050" y="12833350"/>
              <a:ext cx="1638300" cy="1174750"/>
              <a:chOff x="14263432" y="11909508"/>
              <a:chExt cx="5047612" cy="2310394"/>
            </a:xfrm>
          </p:grpSpPr>
          <p:sp>
            <p:nvSpPr>
              <p:cNvPr id="375" name="Arc 374"/>
              <p:cNvSpPr/>
              <p:nvPr/>
            </p:nvSpPr>
            <p:spPr>
              <a:xfrm>
                <a:off x="14263432" y="11910852"/>
                <a:ext cx="5041648" cy="2309050"/>
              </a:xfrm>
              <a:prstGeom prst="arc">
                <a:avLst>
                  <a:gd name="adj1" fmla="val 16200000"/>
                  <a:gd name="adj2" fmla="val 53292"/>
                </a:avLst>
              </a:prstGeom>
              <a:ln w="28575">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Arc 375"/>
              <p:cNvSpPr/>
              <p:nvPr/>
            </p:nvSpPr>
            <p:spPr>
              <a:xfrm flipH="1">
                <a:off x="14269396" y="11909508"/>
                <a:ext cx="5041648" cy="2309050"/>
              </a:xfrm>
              <a:prstGeom prst="arc">
                <a:avLst>
                  <a:gd name="adj1" fmla="val 16200000"/>
                  <a:gd name="adj2" fmla="val 53292"/>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5" name="Oval Callout 144"/>
            <p:cNvSpPr/>
            <p:nvPr/>
          </p:nvSpPr>
          <p:spPr>
            <a:xfrm>
              <a:off x="12877662" y="13512800"/>
              <a:ext cx="5882687" cy="1987548"/>
            </a:xfrm>
            <a:custGeom>
              <a:avLst/>
              <a:gdLst>
                <a:gd name="connsiteX0" fmla="*/ 4732540 w 5880100"/>
                <a:gd name="connsiteY0" fmla="*/ -342907 h 1600200"/>
                <a:gd name="connsiteX1" fmla="*/ 4588845 w 5880100"/>
                <a:gd name="connsiteY1" fmla="*/ 137659 h 1600200"/>
                <a:gd name="connsiteX2" fmla="*/ 3384829 w 5880100"/>
                <a:gd name="connsiteY2" fmla="*/ 1590991 h 1600200"/>
                <a:gd name="connsiteX3" fmla="*/ 1935484 w 5880100"/>
                <a:gd name="connsiteY3" fmla="*/ 1552046 h 1600200"/>
                <a:gd name="connsiteX4" fmla="*/ 2185931 w 5880100"/>
                <a:gd name="connsiteY4" fmla="*/ 26768 h 1600200"/>
                <a:gd name="connsiteX5" fmla="*/ 3556917 w 5880100"/>
                <a:gd name="connsiteY5" fmla="*/ 17810 h 1600200"/>
                <a:gd name="connsiteX6" fmla="*/ 4732540 w 5880100"/>
                <a:gd name="connsiteY6" fmla="*/ -342907 h 1600200"/>
                <a:gd name="connsiteX0" fmla="*/ 4732677 w 5882687"/>
                <a:gd name="connsiteY0" fmla="*/ 0 h 1943106"/>
                <a:gd name="connsiteX1" fmla="*/ 4588982 w 5882687"/>
                <a:gd name="connsiteY1" fmla="*/ 480566 h 1943106"/>
                <a:gd name="connsiteX2" fmla="*/ 3384966 w 5882687"/>
                <a:gd name="connsiteY2" fmla="*/ 1933898 h 1943106"/>
                <a:gd name="connsiteX3" fmla="*/ 1935621 w 5882687"/>
                <a:gd name="connsiteY3" fmla="*/ 1894953 h 1943106"/>
                <a:gd name="connsiteX4" fmla="*/ 2186068 w 5882687"/>
                <a:gd name="connsiteY4" fmla="*/ 369675 h 1943106"/>
                <a:gd name="connsiteX5" fmla="*/ 4065054 w 5882687"/>
                <a:gd name="connsiteY5" fmla="*/ 398817 h 1943106"/>
                <a:gd name="connsiteX6" fmla="*/ 4732677 w 5882687"/>
                <a:gd name="connsiteY6" fmla="*/ 0 h 194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2687" h="1943106">
                  <a:moveTo>
                    <a:pt x="4732677" y="0"/>
                  </a:moveTo>
                  <a:lnTo>
                    <a:pt x="4588982" y="480566"/>
                  </a:lnTo>
                  <a:cubicBezTo>
                    <a:pt x="6802722" y="888627"/>
                    <a:pt x="6027960" y="1823820"/>
                    <a:pt x="3384966" y="1933898"/>
                  </a:cubicBezTo>
                  <a:cubicBezTo>
                    <a:pt x="2897494" y="1954201"/>
                    <a:pt x="2399088" y="1940808"/>
                    <a:pt x="1935621" y="1894953"/>
                  </a:cubicBezTo>
                  <a:cubicBezTo>
                    <a:pt x="-769611" y="1627298"/>
                    <a:pt x="-596104" y="570601"/>
                    <a:pt x="2186068" y="369675"/>
                  </a:cubicBezTo>
                  <a:cubicBezTo>
                    <a:pt x="2634079" y="337320"/>
                    <a:pt x="3611853" y="372350"/>
                    <a:pt x="4065054" y="398817"/>
                  </a:cubicBezTo>
                  <a:lnTo>
                    <a:pt x="4732677" y="0"/>
                  </a:lnTo>
                  <a:close/>
                </a:path>
              </a:pathLst>
            </a:custGeom>
            <a:solidFill>
              <a:schemeClr val="accent6">
                <a:lumMod val="60000"/>
                <a:lumOff val="40000"/>
              </a:schemeClr>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US" sz="2800" dirty="0" smtClean="0">
                <a:solidFill>
                  <a:srgbClr val="000000"/>
                </a:solidFill>
              </a:endParaRPr>
            </a:p>
            <a:p>
              <a:pPr algn="ctr"/>
              <a:r>
                <a:rPr lang="mr-IN" sz="2800" dirty="0" smtClean="0">
                  <a:solidFill>
                    <a:srgbClr val="000000"/>
                  </a:solidFill>
                </a:rPr>
                <a:t>…</a:t>
              </a:r>
              <a:r>
                <a:rPr lang="en-US" sz="2800" dirty="0">
                  <a:solidFill>
                    <a:srgbClr val="000000"/>
                  </a:solidFill>
                </a:rPr>
                <a:t>and also more </a:t>
              </a:r>
              <a:r>
                <a:rPr lang="en-US" sz="2800" b="1" i="1" u="sng" dirty="0">
                  <a:solidFill>
                    <a:srgbClr val="000000"/>
                  </a:solidFill>
                </a:rPr>
                <a:t>predictive</a:t>
              </a:r>
              <a:r>
                <a:rPr lang="en-US" sz="2800" dirty="0">
                  <a:solidFill>
                    <a:srgbClr val="000000"/>
                  </a:solidFill>
                </a:rPr>
                <a:t> of </a:t>
              </a:r>
              <a:r>
                <a:rPr lang="en-US" sz="2800" dirty="0" smtClean="0">
                  <a:solidFill>
                    <a:srgbClr val="000000"/>
                  </a:solidFill>
                </a:rPr>
                <a:t>the embeddings of all </a:t>
              </a:r>
              <a:r>
                <a:rPr lang="en-US" sz="2800" dirty="0">
                  <a:solidFill>
                    <a:srgbClr val="000000"/>
                  </a:solidFill>
                </a:rPr>
                <a:t>other </a:t>
              </a:r>
              <a:r>
                <a:rPr lang="en-US" sz="2800" dirty="0" smtClean="0">
                  <a:solidFill>
                    <a:srgbClr val="000000"/>
                  </a:solidFill>
                </a:rPr>
                <a:t>tokens, e.g. the embedding of “words”</a:t>
              </a:r>
              <a:endParaRPr lang="en-US" sz="2800" dirty="0">
                <a:solidFill>
                  <a:srgbClr val="000000"/>
                </a:solidFill>
              </a:endParaRPr>
            </a:p>
          </p:txBody>
        </p:sp>
        <p:sp>
          <p:nvSpPr>
            <p:cNvPr id="146" name="Oval Callout 145"/>
            <p:cNvSpPr/>
            <p:nvPr/>
          </p:nvSpPr>
          <p:spPr>
            <a:xfrm>
              <a:off x="18884900" y="10845800"/>
              <a:ext cx="5435600" cy="1549400"/>
            </a:xfrm>
            <a:prstGeom prst="wedgeEllipseCallout">
              <a:avLst>
                <a:gd name="adj1" fmla="val -26277"/>
                <a:gd name="adj2" fmla="val 78646"/>
              </a:avLst>
            </a:prstGeom>
            <a:solidFill>
              <a:srgbClr val="FAC090"/>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The embedding of “</a:t>
              </a:r>
              <a:r>
                <a:rPr lang="en-US" sz="2800" b="1" i="1" dirty="0" err="1">
                  <a:solidFill>
                    <a:schemeClr val="accent4"/>
                  </a:solidFill>
                </a:rPr>
                <a:t>contexto</a:t>
              </a:r>
              <a:r>
                <a:rPr lang="en-US" sz="2800" dirty="0">
                  <a:solidFill>
                    <a:srgbClr val="000000"/>
                  </a:solidFill>
                </a:rPr>
                <a:t>” </a:t>
              </a:r>
              <a:r>
                <a:rPr lang="en-US" sz="2800" dirty="0" smtClean="0">
                  <a:solidFill>
                    <a:srgbClr val="000000"/>
                  </a:solidFill>
                </a:rPr>
                <a:t>should make it </a:t>
              </a:r>
              <a:r>
                <a:rPr lang="en-US" sz="2800" dirty="0">
                  <a:solidFill>
                    <a:srgbClr val="000000"/>
                  </a:solidFill>
                </a:rPr>
                <a:t>more </a:t>
              </a:r>
              <a:r>
                <a:rPr lang="en-US" sz="2800" b="1" i="1" u="sng" dirty="0">
                  <a:solidFill>
                    <a:srgbClr val="000000"/>
                  </a:solidFill>
                </a:rPr>
                <a:t>predictable</a:t>
              </a:r>
              <a:r>
                <a:rPr lang="mr-IN" sz="2800" dirty="0">
                  <a:solidFill>
                    <a:srgbClr val="000000"/>
                  </a:solidFill>
                </a:rPr>
                <a:t>…</a:t>
              </a:r>
              <a:endParaRPr lang="en-US" sz="2800" dirty="0">
                <a:solidFill>
                  <a:srgbClr val="000000"/>
                </a:solidFill>
              </a:endParaRPr>
            </a:p>
          </p:txBody>
        </p:sp>
      </p:grpSp>
      <p:grpSp>
        <p:nvGrpSpPr>
          <p:cNvPr id="149" name="Group 148"/>
          <p:cNvGrpSpPr/>
          <p:nvPr/>
        </p:nvGrpSpPr>
        <p:grpSpPr>
          <a:xfrm>
            <a:off x="12351707" y="20360788"/>
            <a:ext cx="12265083" cy="5528477"/>
            <a:chOff x="12351707" y="19507200"/>
            <a:chExt cx="12265083" cy="5528477"/>
          </a:xfrm>
        </p:grpSpPr>
        <p:cxnSp>
          <p:nvCxnSpPr>
            <p:cNvPr id="137" name="Straight Arrow Connector 136"/>
            <p:cNvCxnSpPr>
              <a:stCxn id="102" idx="3"/>
            </p:cNvCxnSpPr>
            <p:nvPr/>
          </p:nvCxnSpPr>
          <p:spPr>
            <a:xfrm>
              <a:off x="15976601" y="21285200"/>
              <a:ext cx="685799" cy="5969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2395200" y="19507200"/>
              <a:ext cx="12221590" cy="707886"/>
            </a:xfrm>
            <a:prstGeom prst="rect">
              <a:avLst/>
            </a:prstGeom>
            <a:noFill/>
          </p:spPr>
          <p:txBody>
            <a:bodyPr wrap="none" rtlCol="0">
              <a:spAutoFit/>
            </a:bodyPr>
            <a:lstStyle/>
            <a:p>
              <a:r>
                <a:rPr lang="en-US" sz="4000" dirty="0" smtClean="0"/>
                <a:t>People </a:t>
              </a:r>
              <a:r>
                <a:rPr lang="en-US" sz="4000" dirty="0" err="1" smtClean="0"/>
                <a:t>learn</a:t>
              </a:r>
              <a:r>
                <a:rPr lang="en-US" sz="4000" dirty="0" err="1" smtClean="0">
                  <a:solidFill>
                    <a:schemeClr val="bg1"/>
                  </a:solidFill>
                </a:rPr>
                <a:t>l</a:t>
              </a:r>
              <a:r>
                <a:rPr lang="en-US" sz="4000" b="1" dirty="0" err="1" smtClean="0">
                  <a:solidFill>
                    <a:srgbClr val="8064A2"/>
                  </a:solidFill>
                </a:rPr>
                <a:t>nuevos</a:t>
              </a:r>
              <a:r>
                <a:rPr lang="en-US" sz="4000" dirty="0" err="1" smtClean="0">
                  <a:solidFill>
                    <a:schemeClr val="bg1"/>
                  </a:solidFill>
                </a:rPr>
                <a:t>dsf</a:t>
              </a:r>
              <a:r>
                <a:rPr lang="en-US" sz="4000" dirty="0" smtClean="0">
                  <a:solidFill>
                    <a:schemeClr val="bg1"/>
                  </a:solidFill>
                </a:rPr>
                <a:t>  </a:t>
              </a:r>
              <a:r>
                <a:rPr lang="en-US" sz="4000" dirty="0" smtClean="0"/>
                <a:t>    </a:t>
              </a:r>
              <a:r>
                <a:rPr lang="en-US" sz="4000" b="1" i="1" dirty="0" smtClean="0">
                  <a:solidFill>
                    <a:srgbClr val="8064A2"/>
                  </a:solidFill>
                </a:rPr>
                <a:t>en</a:t>
              </a:r>
              <a:r>
                <a:rPr lang="en-US" sz="4000" dirty="0" smtClean="0"/>
                <a:t> </a:t>
              </a:r>
              <a:r>
                <a:rPr lang="en-US" sz="4000" b="1" i="1" dirty="0" err="1" smtClean="0">
                  <a:solidFill>
                    <a:srgbClr val="8064A2"/>
                  </a:solidFill>
                </a:rPr>
                <a:t>contexto</a:t>
              </a:r>
              <a:r>
                <a:rPr lang="en-US" sz="4000" dirty="0" smtClean="0">
                  <a:solidFill>
                    <a:srgbClr val="8064A2"/>
                  </a:solidFill>
                </a:rPr>
                <a:t>  </a:t>
              </a:r>
              <a:r>
                <a:rPr lang="en-US" sz="4000" dirty="0" smtClean="0"/>
                <a:t>all      the  </a:t>
              </a:r>
              <a:r>
                <a:rPr lang="en-US" sz="4000" b="1" i="1" dirty="0" err="1" smtClean="0">
                  <a:solidFill>
                    <a:srgbClr val="8064A2"/>
                  </a:solidFill>
                </a:rPr>
                <a:t>tiempo</a:t>
              </a:r>
              <a:endParaRPr lang="en-US" sz="4000" b="1" i="1" dirty="0" smtClean="0">
                <a:solidFill>
                  <a:srgbClr val="8064A2"/>
                </a:solidFill>
              </a:endParaRPr>
            </a:p>
          </p:txBody>
        </p:sp>
        <p:grpSp>
          <p:nvGrpSpPr>
            <p:cNvPr id="47" name="Group 46"/>
            <p:cNvGrpSpPr/>
            <p:nvPr/>
          </p:nvGrpSpPr>
          <p:grpSpPr>
            <a:xfrm>
              <a:off x="15918099" y="21945600"/>
              <a:ext cx="2178296" cy="3090077"/>
              <a:chOff x="13149499" y="17805400"/>
              <a:chExt cx="2178296" cy="3090077"/>
            </a:xfrm>
          </p:grpSpPr>
          <p:sp>
            <p:nvSpPr>
              <p:cNvPr id="43" name="TextBox 42"/>
              <p:cNvSpPr txBox="1"/>
              <p:nvPr/>
            </p:nvSpPr>
            <p:spPr>
              <a:xfrm>
                <a:off x="13149499" y="18803694"/>
                <a:ext cx="184666" cy="830997"/>
              </a:xfrm>
              <a:prstGeom prst="rect">
                <a:avLst/>
              </a:prstGeom>
              <a:noFill/>
            </p:spPr>
            <p:txBody>
              <a:bodyPr wrap="none" rtlCol="0">
                <a:spAutoFit/>
              </a:bodyPr>
              <a:lstStyle/>
              <a:p>
                <a:endParaRPr lang="en-US" sz="4800" dirty="0" smtClean="0">
                  <a:solidFill>
                    <a:srgbClr val="000000"/>
                  </a:solidFill>
                </a:endParaRPr>
              </a:p>
            </p:txBody>
          </p:sp>
          <p:sp>
            <p:nvSpPr>
              <p:cNvPr id="98" name="TextBox 97"/>
              <p:cNvSpPr txBox="1"/>
              <p:nvPr/>
            </p:nvSpPr>
            <p:spPr>
              <a:xfrm>
                <a:off x="13361241" y="17805400"/>
                <a:ext cx="1966554" cy="3090077"/>
              </a:xfrm>
              <a:prstGeom prst="rect">
                <a:avLst/>
              </a:prstGeom>
              <a:solidFill>
                <a:schemeClr val="bg1">
                  <a:lumMod val="85000"/>
                </a:schemeClr>
              </a:solidFill>
              <a:ln>
                <a:solidFill>
                  <a:srgbClr val="000000"/>
                </a:solidFill>
              </a:ln>
            </p:spPr>
            <p:txBody>
              <a:bodyPr wrap="none" rtlCol="0">
                <a:spAutoFit/>
              </a:bodyPr>
              <a:lstStyle/>
              <a:p>
                <a:pPr algn="ctr"/>
                <a:r>
                  <a:rPr lang="mr-IN" sz="2000" dirty="0"/>
                  <a:t>…</a:t>
                </a:r>
                <a:endParaRPr lang="en-US" sz="2000" dirty="0" smtClean="0"/>
              </a:p>
              <a:p>
                <a:pPr algn="ctr"/>
                <a:r>
                  <a:rPr lang="en-US" sz="2000" dirty="0"/>
                  <a:t>w</a:t>
                </a:r>
                <a:r>
                  <a:rPr lang="en-US" sz="2000" dirty="0" smtClean="0"/>
                  <a:t>ays</a:t>
                </a:r>
              </a:p>
              <a:p>
                <a:pPr algn="ctr"/>
                <a:r>
                  <a:rPr lang="en-US" sz="2000" dirty="0"/>
                  <a:t>t</a:t>
                </a:r>
                <a:r>
                  <a:rPr lang="en-US" sz="2000" dirty="0" smtClean="0"/>
                  <a:t>hings</a:t>
                </a:r>
              </a:p>
              <a:p>
                <a:pPr algn="ctr"/>
                <a:r>
                  <a:rPr lang="en-US" sz="2000" dirty="0"/>
                  <a:t>m</a:t>
                </a:r>
                <a:r>
                  <a:rPr lang="en-US" sz="2000" dirty="0" smtClean="0"/>
                  <a:t>usic</a:t>
                </a:r>
                <a:endParaRPr lang="en-US" sz="3600" dirty="0" smtClean="0"/>
              </a:p>
              <a:p>
                <a:pPr algn="ctr">
                  <a:lnSpc>
                    <a:spcPct val="60000"/>
                  </a:lnSpc>
                </a:pPr>
                <a:r>
                  <a:rPr lang="en-US" sz="4000" b="1" dirty="0">
                    <a:effectLst>
                      <a:glow rad="101600">
                        <a:schemeClr val="accent3">
                          <a:satMod val="175000"/>
                          <a:alpha val="40000"/>
                        </a:schemeClr>
                      </a:glow>
                    </a:effectLst>
                  </a:rPr>
                  <a:t>w</a:t>
                </a:r>
                <a:r>
                  <a:rPr lang="en-US" sz="4000" b="1" dirty="0" smtClean="0">
                    <a:effectLst>
                      <a:glow rad="101600">
                        <a:schemeClr val="accent3">
                          <a:satMod val="175000"/>
                          <a:alpha val="40000"/>
                        </a:schemeClr>
                      </a:glow>
                    </a:effectLst>
                  </a:rPr>
                  <a:t>ords</a:t>
                </a:r>
                <a:r>
                  <a:rPr lang="en-US" sz="3600" dirty="0" smtClean="0">
                    <a:solidFill>
                      <a:srgbClr val="000000"/>
                    </a:solidFill>
                    <a:effectLst>
                      <a:glow rad="101600">
                        <a:schemeClr val="accent3">
                          <a:satMod val="175000"/>
                          <a:alpha val="40000"/>
                        </a:schemeClr>
                      </a:glow>
                    </a:effectLst>
                  </a:rPr>
                  <a:t>✔</a:t>
                </a:r>
                <a:endParaRPr lang="en-US" sz="3600" b="1" dirty="0" smtClean="0">
                  <a:effectLst>
                    <a:glow rad="101600">
                      <a:schemeClr val="accent3">
                        <a:satMod val="175000"/>
                        <a:alpha val="40000"/>
                      </a:schemeClr>
                    </a:glow>
                  </a:effectLst>
                </a:endParaRPr>
              </a:p>
              <a:p>
                <a:pPr algn="ctr">
                  <a:lnSpc>
                    <a:spcPct val="60000"/>
                  </a:lnSpc>
                </a:pPr>
                <a:r>
                  <a:rPr lang="mr-IN" sz="1800" dirty="0" smtClean="0"/>
                  <a:t>…</a:t>
                </a:r>
                <a:endParaRPr lang="en-US" sz="1800" dirty="0" smtClean="0"/>
              </a:p>
              <a:p>
                <a:pPr algn="ctr"/>
                <a:r>
                  <a:rPr lang="en-US" sz="2000" dirty="0"/>
                  <a:t>e</a:t>
                </a:r>
                <a:r>
                  <a:rPr lang="en-US" sz="2000" dirty="0" smtClean="0"/>
                  <a:t>n</a:t>
                </a:r>
              </a:p>
              <a:p>
                <a:pPr algn="ctr"/>
                <a:r>
                  <a:rPr lang="en-US" sz="2000" dirty="0" err="1"/>
                  <a:t>n</a:t>
                </a:r>
                <a:r>
                  <a:rPr lang="en-US" sz="2000" dirty="0" err="1" smtClean="0"/>
                  <a:t>uevos</a:t>
                </a:r>
                <a:endParaRPr lang="en-US" sz="2000" dirty="0" smtClean="0"/>
              </a:p>
              <a:p>
                <a:pPr algn="ctr"/>
                <a:r>
                  <a:rPr lang="en-US" sz="2000" dirty="0" err="1"/>
                  <a:t>c</a:t>
                </a:r>
                <a:r>
                  <a:rPr lang="en-US" sz="2000" dirty="0" err="1" smtClean="0"/>
                  <a:t>ontexto</a:t>
                </a:r>
                <a:endParaRPr lang="en-US" sz="2000" dirty="0" smtClean="0"/>
              </a:p>
              <a:p>
                <a:pPr algn="ctr"/>
                <a:r>
                  <a:rPr lang="mr-IN" sz="2000" dirty="0"/>
                  <a:t>…</a:t>
                </a:r>
                <a:endParaRPr lang="en-US" sz="2000" dirty="0" smtClean="0"/>
              </a:p>
            </p:txBody>
          </p:sp>
        </p:grpSp>
        <p:sp>
          <p:nvSpPr>
            <p:cNvPr id="46" name="Rounded Rectangle 45"/>
            <p:cNvSpPr/>
            <p:nvPr/>
          </p:nvSpPr>
          <p:spPr>
            <a:xfrm>
              <a:off x="12954001" y="20802600"/>
              <a:ext cx="355600" cy="965200"/>
            </a:xfrm>
            <a:prstGeom prst="roundRect">
              <a:avLst/>
            </a:prstGeom>
            <a:solidFill>
              <a:schemeClr val="tx2">
                <a:lumMod val="60000"/>
                <a:lumOff val="40000"/>
              </a:schemeClr>
            </a:solidFill>
            <a:ln w="57150" cmpd="sng">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sp>
          <p:nvSpPr>
            <p:cNvPr id="102" name="Rounded Rectangle 101"/>
            <p:cNvSpPr/>
            <p:nvPr/>
          </p:nvSpPr>
          <p:spPr>
            <a:xfrm>
              <a:off x="15621001" y="20802600"/>
              <a:ext cx="355600" cy="965200"/>
            </a:xfrm>
            <a:prstGeom prst="roundRect">
              <a:avLst/>
            </a:prstGeom>
            <a:solidFill>
              <a:schemeClr val="tx2">
                <a:lumMod val="60000"/>
                <a:lumOff val="40000"/>
              </a:schemeClr>
            </a:solidFill>
            <a:ln w="57150" cmpd="sng">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sp>
          <p:nvSpPr>
            <p:cNvPr id="104" name="Rounded Rectangle 103"/>
            <p:cNvSpPr/>
            <p:nvPr/>
          </p:nvSpPr>
          <p:spPr>
            <a:xfrm>
              <a:off x="18237201" y="20802600"/>
              <a:ext cx="355600" cy="965200"/>
            </a:xfrm>
            <a:prstGeom prst="roundRect">
              <a:avLst/>
            </a:prstGeom>
            <a:solidFill>
              <a:srgbClr val="4EACC5"/>
            </a:solidFill>
            <a:ln w="57150" cmpd="sng">
              <a:solidFill>
                <a:srgbClr val="5183B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sp>
          <p:nvSpPr>
            <p:cNvPr id="105" name="Rounded Rectangle 104"/>
            <p:cNvSpPr/>
            <p:nvPr/>
          </p:nvSpPr>
          <p:spPr>
            <a:xfrm>
              <a:off x="19545301" y="20802600"/>
              <a:ext cx="355600" cy="965200"/>
            </a:xfrm>
            <a:prstGeom prst="roundRect">
              <a:avLst/>
            </a:prstGeom>
            <a:solidFill>
              <a:srgbClr val="4EACC5"/>
            </a:solidFill>
            <a:ln w="57150" cmpd="sng">
              <a:solidFill>
                <a:srgbClr val="5183B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sp>
          <p:nvSpPr>
            <p:cNvPr id="106" name="Rounded Rectangle 105"/>
            <p:cNvSpPr/>
            <p:nvPr/>
          </p:nvSpPr>
          <p:spPr>
            <a:xfrm>
              <a:off x="20853401" y="20802600"/>
              <a:ext cx="355600" cy="965200"/>
            </a:xfrm>
            <a:prstGeom prst="roundRect">
              <a:avLst/>
            </a:prstGeom>
            <a:solidFill>
              <a:srgbClr val="4EACC5"/>
            </a:solidFill>
            <a:ln w="57150" cmpd="sng">
              <a:solidFill>
                <a:srgbClr val="5183B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sp>
          <p:nvSpPr>
            <p:cNvPr id="107" name="Rounded Rectangle 106"/>
            <p:cNvSpPr/>
            <p:nvPr/>
          </p:nvSpPr>
          <p:spPr>
            <a:xfrm>
              <a:off x="22161501" y="20802600"/>
              <a:ext cx="355600" cy="965200"/>
            </a:xfrm>
            <a:prstGeom prst="roundRect">
              <a:avLst/>
            </a:prstGeom>
            <a:solidFill>
              <a:srgbClr val="4EACC5"/>
            </a:solidFill>
            <a:ln w="57150" cmpd="sng">
              <a:solidFill>
                <a:srgbClr val="5183B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sp>
          <p:nvSpPr>
            <p:cNvPr id="112" name="Rounded Rectangle 111"/>
            <p:cNvSpPr/>
            <p:nvPr/>
          </p:nvSpPr>
          <p:spPr>
            <a:xfrm>
              <a:off x="23469601" y="20802600"/>
              <a:ext cx="355600" cy="965200"/>
            </a:xfrm>
            <a:prstGeom prst="roundRect">
              <a:avLst/>
            </a:prstGeom>
            <a:solidFill>
              <a:srgbClr val="4EACC5"/>
            </a:solidFill>
            <a:ln w="57150" cmpd="sng">
              <a:solidFill>
                <a:srgbClr val="5183B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cxnSp>
          <p:nvCxnSpPr>
            <p:cNvPr id="50" name="Straight Arrow Connector 49"/>
            <p:cNvCxnSpPr>
              <a:stCxn id="112" idx="1"/>
              <a:endCxn id="107" idx="3"/>
            </p:cNvCxnSpPr>
            <p:nvPr/>
          </p:nvCxnSpPr>
          <p:spPr>
            <a:xfrm flipH="1">
              <a:off x="22517101" y="21285200"/>
              <a:ext cx="952500" cy="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7" idx="1"/>
              <a:endCxn id="106" idx="3"/>
            </p:cNvCxnSpPr>
            <p:nvPr/>
          </p:nvCxnSpPr>
          <p:spPr>
            <a:xfrm flipH="1">
              <a:off x="21209001" y="21285200"/>
              <a:ext cx="952500" cy="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6" idx="1"/>
              <a:endCxn id="105" idx="3"/>
            </p:cNvCxnSpPr>
            <p:nvPr/>
          </p:nvCxnSpPr>
          <p:spPr>
            <a:xfrm flipH="1">
              <a:off x="19900901" y="21285200"/>
              <a:ext cx="952500" cy="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05" idx="1"/>
              <a:endCxn id="104" idx="3"/>
            </p:cNvCxnSpPr>
            <p:nvPr/>
          </p:nvCxnSpPr>
          <p:spPr>
            <a:xfrm flipH="1">
              <a:off x="18592801" y="21285200"/>
              <a:ext cx="952500" cy="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7729200" y="21450300"/>
              <a:ext cx="508002" cy="4826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14287501" y="20802600"/>
              <a:ext cx="355600" cy="965200"/>
            </a:xfrm>
            <a:prstGeom prst="roundRect">
              <a:avLst/>
            </a:prstGeom>
            <a:solidFill>
              <a:schemeClr val="tx2">
                <a:lumMod val="60000"/>
                <a:lumOff val="40000"/>
              </a:schemeClr>
            </a:solidFill>
            <a:ln w="57150" cmpd="sng">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p>
          </p:txBody>
        </p:sp>
        <p:cxnSp>
          <p:nvCxnSpPr>
            <p:cNvPr id="126" name="Straight Arrow Connector 125"/>
            <p:cNvCxnSpPr>
              <a:stCxn id="46" idx="3"/>
              <a:endCxn id="136" idx="1"/>
            </p:cNvCxnSpPr>
            <p:nvPr/>
          </p:nvCxnSpPr>
          <p:spPr>
            <a:xfrm>
              <a:off x="13309601" y="21285200"/>
              <a:ext cx="977900" cy="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02" idx="1"/>
            </p:cNvCxnSpPr>
            <p:nvPr/>
          </p:nvCxnSpPr>
          <p:spPr>
            <a:xfrm>
              <a:off x="14655800" y="21285200"/>
              <a:ext cx="965201" cy="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46" idx="0"/>
            </p:cNvCxnSpPr>
            <p:nvPr/>
          </p:nvCxnSpPr>
          <p:spPr>
            <a:xfrm>
              <a:off x="13131800" y="201676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14452600" y="201930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15913100" y="201676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18516600" y="201549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19837400" y="201803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21031200" y="201803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22313900" y="201549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23723600" y="20180300"/>
              <a:ext cx="1" cy="6350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18313400" y="20167600"/>
              <a:ext cx="0" cy="6096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19596100" y="20154900"/>
              <a:ext cx="0" cy="6096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V="1">
              <a:off x="23520400" y="20154900"/>
              <a:ext cx="0" cy="6096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17386300" y="21107400"/>
              <a:ext cx="838200" cy="8255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18618200" y="21107400"/>
              <a:ext cx="927100" cy="127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19900900" y="21107400"/>
              <a:ext cx="927100" cy="127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1221700" y="21107400"/>
              <a:ext cx="927100" cy="127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2542500" y="21107400"/>
              <a:ext cx="927100" cy="127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8" name="Oval Callout 147"/>
            <p:cNvSpPr/>
            <p:nvPr/>
          </p:nvSpPr>
          <p:spPr>
            <a:xfrm>
              <a:off x="14211300" y="21958300"/>
              <a:ext cx="1485900" cy="1181100"/>
            </a:xfrm>
            <a:prstGeom prst="wedgeEllipseCallout">
              <a:avLst>
                <a:gd name="adj1" fmla="val 185150"/>
                <a:gd name="adj2" fmla="val -79435"/>
              </a:avLst>
            </a:prstGeom>
            <a:solidFill>
              <a:srgbClr val="FAC090"/>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383" name="TextBox 382"/>
            <p:cNvSpPr txBox="1"/>
            <p:nvPr/>
          </p:nvSpPr>
          <p:spPr>
            <a:xfrm>
              <a:off x="14332906" y="22178429"/>
              <a:ext cx="1389693" cy="789960"/>
            </a:xfrm>
            <a:prstGeom prst="rect">
              <a:avLst/>
            </a:prstGeom>
            <a:noFill/>
          </p:spPr>
          <p:txBody>
            <a:bodyPr wrap="square" rtlCol="0">
              <a:spAutoFit/>
            </a:bodyPr>
            <a:lstStyle/>
            <a:p>
              <a:pPr>
                <a:lnSpc>
                  <a:spcPct val="80000"/>
                </a:lnSpc>
              </a:pPr>
              <a:r>
                <a:rPr lang="en-US" sz="2400" dirty="0" smtClean="0"/>
                <a:t>Gradient</a:t>
              </a:r>
              <a:endParaRPr lang="en-US" sz="1800" dirty="0" smtClean="0"/>
            </a:p>
            <a:p>
              <a:pPr>
                <a:lnSpc>
                  <a:spcPct val="80000"/>
                </a:lnSpc>
              </a:pPr>
              <a:r>
                <a:rPr lang="en-US" sz="1600" dirty="0" smtClean="0"/>
                <a:t>(updates L2 </a:t>
              </a:r>
              <a:r>
                <a:rPr lang="en-US" sz="1600" dirty="0" err="1" smtClean="0"/>
                <a:t>subwords</a:t>
              </a:r>
              <a:r>
                <a:rPr lang="en-US" sz="1600" dirty="0" smtClean="0"/>
                <a:t>)</a:t>
              </a:r>
            </a:p>
          </p:txBody>
        </p:sp>
        <p:sp>
          <p:nvSpPr>
            <p:cNvPr id="384" name="Oval Callout 383"/>
            <p:cNvSpPr/>
            <p:nvPr/>
          </p:nvSpPr>
          <p:spPr>
            <a:xfrm>
              <a:off x="12382500" y="21932900"/>
              <a:ext cx="1714500" cy="1181100"/>
            </a:xfrm>
            <a:prstGeom prst="wedgeEllipseCallout">
              <a:avLst>
                <a:gd name="adj1" fmla="val 24409"/>
                <a:gd name="adj2" fmla="val -98790"/>
              </a:avLst>
            </a:prstGeom>
            <a:solidFill>
              <a:srgbClr val="FAC090"/>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385" name="TextBox 384"/>
            <p:cNvSpPr txBox="1"/>
            <p:nvPr/>
          </p:nvSpPr>
          <p:spPr>
            <a:xfrm>
              <a:off x="12351707" y="22165729"/>
              <a:ext cx="1794632" cy="695575"/>
            </a:xfrm>
            <a:prstGeom prst="rect">
              <a:avLst/>
            </a:prstGeom>
            <a:noFill/>
          </p:spPr>
          <p:txBody>
            <a:bodyPr wrap="none" rtlCol="0">
              <a:spAutoFit/>
            </a:bodyPr>
            <a:lstStyle/>
            <a:p>
              <a:pPr algn="ctr">
                <a:lnSpc>
                  <a:spcPct val="80000"/>
                </a:lnSpc>
              </a:pPr>
              <a:r>
                <a:rPr lang="en-US" sz="2400" dirty="0" smtClean="0"/>
                <a:t>Forward </a:t>
              </a:r>
            </a:p>
            <a:p>
              <a:pPr algn="ctr">
                <a:lnSpc>
                  <a:spcPct val="80000"/>
                </a:lnSpc>
              </a:pPr>
              <a:r>
                <a:rPr lang="en-US" sz="2400" dirty="0" smtClean="0"/>
                <a:t>computation</a:t>
              </a:r>
            </a:p>
          </p:txBody>
        </p:sp>
      </p:grpSp>
      <p:sp>
        <p:nvSpPr>
          <p:cNvPr id="155" name="Cloud Callout 154"/>
          <p:cNvSpPr/>
          <p:nvPr/>
        </p:nvSpPr>
        <p:spPr>
          <a:xfrm>
            <a:off x="18059401" y="22128401"/>
            <a:ext cx="6475336" cy="4935300"/>
          </a:xfrm>
          <a:prstGeom prst="cloudCallout">
            <a:avLst>
              <a:gd name="adj1" fmla="val -20890"/>
              <a:gd name="adj2" fmla="val -71088"/>
            </a:avLst>
          </a:prstGeom>
          <a:gradFill flip="none" rotWithShape="1">
            <a:gsLst>
              <a:gs pos="90000">
                <a:schemeClr val="accent4"/>
              </a:gs>
              <a:gs pos="47000">
                <a:srgbClr val="FFFFFF"/>
              </a:gs>
            </a:gsLst>
            <a:path path="circle">
              <a:fillToRect l="50000" t="50000" r="50000" b="50000"/>
            </a:path>
            <a:tileRect/>
          </a:gradFill>
          <a:ln w="57150" cmpd="sng">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grpSp>
        <p:nvGrpSpPr>
          <p:cNvPr id="156" name="Group 155"/>
          <p:cNvGrpSpPr/>
          <p:nvPr/>
        </p:nvGrpSpPr>
        <p:grpSpPr>
          <a:xfrm>
            <a:off x="18402300" y="22362382"/>
            <a:ext cx="5829346" cy="3762837"/>
            <a:chOff x="18402300" y="23302182"/>
            <a:chExt cx="5829346" cy="3762837"/>
          </a:xfrm>
        </p:grpSpPr>
        <p:sp>
          <p:nvSpPr>
            <p:cNvPr id="386" name="TextBox 385"/>
            <p:cNvSpPr txBox="1"/>
            <p:nvPr/>
          </p:nvSpPr>
          <p:spPr>
            <a:xfrm>
              <a:off x="19011900" y="26418688"/>
              <a:ext cx="865892" cy="646331"/>
            </a:xfrm>
            <a:prstGeom prst="rect">
              <a:avLst/>
            </a:prstGeom>
            <a:noFill/>
          </p:spPr>
          <p:txBody>
            <a:bodyPr wrap="none" rtlCol="0">
              <a:spAutoFit/>
            </a:bodyPr>
            <a:lstStyle/>
            <a:p>
              <a:r>
                <a:rPr lang="en-US" sz="3600" dirty="0" smtClean="0">
                  <a:solidFill>
                    <a:srgbClr val="8064A2"/>
                  </a:solidFill>
                </a:rPr>
                <a:t>con</a:t>
              </a:r>
            </a:p>
          </p:txBody>
        </p:sp>
        <p:sp>
          <p:nvSpPr>
            <p:cNvPr id="387" name="TextBox 386"/>
            <p:cNvSpPr txBox="1"/>
            <p:nvPr/>
          </p:nvSpPr>
          <p:spPr>
            <a:xfrm>
              <a:off x="20765731" y="26418688"/>
              <a:ext cx="768961" cy="646331"/>
            </a:xfrm>
            <a:prstGeom prst="rect">
              <a:avLst/>
            </a:prstGeom>
            <a:noFill/>
          </p:spPr>
          <p:txBody>
            <a:bodyPr wrap="none" rtlCol="0">
              <a:spAutoFit/>
            </a:bodyPr>
            <a:lstStyle/>
            <a:p>
              <a:r>
                <a:rPr lang="en-US" sz="3600" dirty="0" err="1" smtClean="0">
                  <a:solidFill>
                    <a:srgbClr val="8064A2"/>
                  </a:solidFill>
                </a:rPr>
                <a:t>ext</a:t>
              </a:r>
              <a:endParaRPr lang="en-US" sz="6000" dirty="0" smtClean="0">
                <a:solidFill>
                  <a:srgbClr val="8064A2"/>
                </a:solidFill>
              </a:endParaRPr>
            </a:p>
          </p:txBody>
        </p:sp>
        <p:sp>
          <p:nvSpPr>
            <p:cNvPr id="388" name="TextBox 387"/>
            <p:cNvSpPr txBox="1"/>
            <p:nvPr/>
          </p:nvSpPr>
          <p:spPr>
            <a:xfrm>
              <a:off x="22923500" y="26418688"/>
              <a:ext cx="782711" cy="646331"/>
            </a:xfrm>
            <a:prstGeom prst="rect">
              <a:avLst/>
            </a:prstGeom>
            <a:noFill/>
          </p:spPr>
          <p:txBody>
            <a:bodyPr wrap="none" rtlCol="0">
              <a:spAutoFit/>
            </a:bodyPr>
            <a:lstStyle/>
            <a:p>
              <a:r>
                <a:rPr lang="en-US" sz="3600" dirty="0" err="1" smtClean="0">
                  <a:solidFill>
                    <a:srgbClr val="8064A2"/>
                  </a:solidFill>
                </a:rPr>
                <a:t>xto</a:t>
              </a:r>
              <a:endParaRPr lang="en-US" sz="3600" dirty="0" smtClean="0">
                <a:solidFill>
                  <a:srgbClr val="8064A2"/>
                </a:solidFill>
              </a:endParaRPr>
            </a:p>
          </p:txBody>
        </p:sp>
        <p:sp>
          <p:nvSpPr>
            <p:cNvPr id="389" name="TextBox 388"/>
            <p:cNvSpPr txBox="1"/>
            <p:nvPr/>
          </p:nvSpPr>
          <p:spPr>
            <a:xfrm>
              <a:off x="22254622" y="24174269"/>
              <a:ext cx="1977024" cy="646331"/>
            </a:xfrm>
            <a:prstGeom prst="rect">
              <a:avLst/>
            </a:prstGeom>
            <a:noFill/>
          </p:spPr>
          <p:txBody>
            <a:bodyPr wrap="none" rtlCol="0">
              <a:spAutoFit/>
            </a:bodyPr>
            <a:lstStyle/>
            <a:p>
              <a:r>
                <a:rPr lang="en-US" sz="3600" b="1" i="1" dirty="0" err="1" smtClean="0">
                  <a:solidFill>
                    <a:srgbClr val="8064A2"/>
                  </a:solidFill>
                </a:rPr>
                <a:t>contexto</a:t>
              </a:r>
              <a:endParaRPr lang="en-US" sz="3600" b="1" i="1" dirty="0" smtClean="0">
                <a:solidFill>
                  <a:srgbClr val="8064A2"/>
                </a:solidFill>
              </a:endParaRPr>
            </a:p>
          </p:txBody>
        </p:sp>
        <p:sp>
          <p:nvSpPr>
            <p:cNvPr id="390" name="TextBox 389"/>
            <p:cNvSpPr txBox="1"/>
            <p:nvPr/>
          </p:nvSpPr>
          <p:spPr>
            <a:xfrm>
              <a:off x="20451404" y="26028848"/>
              <a:ext cx="569694" cy="646331"/>
            </a:xfrm>
            <a:prstGeom prst="rect">
              <a:avLst/>
            </a:prstGeom>
            <a:noFill/>
          </p:spPr>
          <p:txBody>
            <a:bodyPr wrap="none" rtlCol="0">
              <a:spAutoFit/>
            </a:bodyPr>
            <a:lstStyle/>
            <a:p>
              <a:r>
                <a:rPr lang="mr-IN" sz="3600" dirty="0" smtClean="0">
                  <a:solidFill>
                    <a:srgbClr val="8064A2"/>
                  </a:solidFill>
                </a:rPr>
                <a:t>…</a:t>
              </a:r>
              <a:endParaRPr lang="en-US" sz="3600" dirty="0" smtClean="0">
                <a:solidFill>
                  <a:srgbClr val="8064A2"/>
                </a:solidFill>
              </a:endParaRPr>
            </a:p>
          </p:txBody>
        </p:sp>
        <p:sp>
          <p:nvSpPr>
            <p:cNvPr id="391" name="TextBox 390"/>
            <p:cNvSpPr txBox="1"/>
            <p:nvPr/>
          </p:nvSpPr>
          <p:spPr>
            <a:xfrm>
              <a:off x="18402300" y="26418688"/>
              <a:ext cx="623338" cy="646331"/>
            </a:xfrm>
            <a:prstGeom prst="rect">
              <a:avLst/>
            </a:prstGeom>
            <a:noFill/>
          </p:spPr>
          <p:txBody>
            <a:bodyPr wrap="none" rtlCol="0">
              <a:spAutoFit/>
            </a:bodyPr>
            <a:lstStyle/>
            <a:p>
              <a:r>
                <a:rPr lang="en-US" sz="3600" dirty="0" smtClean="0">
                  <a:solidFill>
                    <a:srgbClr val="8064A2"/>
                  </a:solidFill>
                </a:rPr>
                <a:t>co</a:t>
              </a:r>
            </a:p>
          </p:txBody>
        </p:sp>
        <p:sp>
          <p:nvSpPr>
            <p:cNvPr id="392" name="TextBox 391"/>
            <p:cNvSpPr txBox="1"/>
            <p:nvPr/>
          </p:nvSpPr>
          <p:spPr>
            <a:xfrm>
              <a:off x="19879047" y="26418688"/>
              <a:ext cx="670676" cy="646331"/>
            </a:xfrm>
            <a:prstGeom prst="rect">
              <a:avLst/>
            </a:prstGeom>
            <a:noFill/>
          </p:spPr>
          <p:txBody>
            <a:bodyPr wrap="none" rtlCol="0">
              <a:spAutoFit/>
            </a:bodyPr>
            <a:lstStyle/>
            <a:p>
              <a:r>
                <a:rPr lang="en-US" sz="3600" dirty="0" smtClean="0">
                  <a:solidFill>
                    <a:srgbClr val="8064A2"/>
                  </a:solidFill>
                </a:rPr>
                <a:t>on</a:t>
              </a:r>
            </a:p>
          </p:txBody>
        </p:sp>
        <p:sp>
          <p:nvSpPr>
            <p:cNvPr id="393" name="TextBox 392"/>
            <p:cNvSpPr txBox="1"/>
            <p:nvPr/>
          </p:nvSpPr>
          <p:spPr>
            <a:xfrm>
              <a:off x="22347767" y="26418688"/>
              <a:ext cx="582762" cy="646331"/>
            </a:xfrm>
            <a:prstGeom prst="rect">
              <a:avLst/>
            </a:prstGeom>
            <a:noFill/>
          </p:spPr>
          <p:txBody>
            <a:bodyPr wrap="none" rtlCol="0">
              <a:spAutoFit/>
            </a:bodyPr>
            <a:lstStyle/>
            <a:p>
              <a:r>
                <a:rPr lang="en-US" sz="3600" dirty="0" smtClean="0">
                  <a:solidFill>
                    <a:srgbClr val="8064A2"/>
                  </a:solidFill>
                </a:rPr>
                <a:t>to</a:t>
              </a:r>
            </a:p>
          </p:txBody>
        </p:sp>
        <p:sp>
          <p:nvSpPr>
            <p:cNvPr id="394" name="TextBox 393"/>
            <p:cNvSpPr txBox="1"/>
            <p:nvPr/>
          </p:nvSpPr>
          <p:spPr>
            <a:xfrm>
              <a:off x="21653602" y="26418688"/>
              <a:ext cx="539255" cy="646331"/>
            </a:xfrm>
            <a:prstGeom prst="rect">
              <a:avLst/>
            </a:prstGeom>
            <a:noFill/>
          </p:spPr>
          <p:txBody>
            <a:bodyPr wrap="none" rtlCol="0">
              <a:spAutoFit/>
            </a:bodyPr>
            <a:lstStyle/>
            <a:p>
              <a:r>
                <a:rPr lang="en-US" sz="3600" dirty="0" err="1" smtClean="0">
                  <a:solidFill>
                    <a:srgbClr val="8064A2"/>
                  </a:solidFill>
                </a:rPr>
                <a:t>xt</a:t>
              </a:r>
              <a:endParaRPr lang="en-US" sz="3600" dirty="0" smtClean="0">
                <a:solidFill>
                  <a:srgbClr val="8064A2"/>
                </a:solidFill>
              </a:endParaRPr>
            </a:p>
          </p:txBody>
        </p:sp>
        <p:sp>
          <p:nvSpPr>
            <p:cNvPr id="395" name="Rounded Rectangle 394"/>
            <p:cNvSpPr/>
            <p:nvPr/>
          </p:nvSpPr>
          <p:spPr>
            <a:xfrm>
              <a:off x="20064703" y="26119709"/>
              <a:ext cx="279399" cy="490008"/>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sp>
          <p:nvSpPr>
            <p:cNvPr id="396" name="Rounded Rectangle 395"/>
            <p:cNvSpPr/>
            <p:nvPr/>
          </p:nvSpPr>
          <p:spPr>
            <a:xfrm>
              <a:off x="21743700" y="26119709"/>
              <a:ext cx="279399" cy="464608"/>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sp>
          <p:nvSpPr>
            <p:cNvPr id="397" name="Rounded Rectangle 396"/>
            <p:cNvSpPr/>
            <p:nvPr/>
          </p:nvSpPr>
          <p:spPr>
            <a:xfrm>
              <a:off x="22447900" y="26117592"/>
              <a:ext cx="279399" cy="468842"/>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sp>
          <p:nvSpPr>
            <p:cNvPr id="398" name="Rounded Rectangle 397"/>
            <p:cNvSpPr/>
            <p:nvPr/>
          </p:nvSpPr>
          <p:spPr>
            <a:xfrm>
              <a:off x="19316052" y="26085313"/>
              <a:ext cx="279399" cy="533400"/>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sp>
          <p:nvSpPr>
            <p:cNvPr id="399" name="Rounded Rectangle 398"/>
            <p:cNvSpPr/>
            <p:nvPr/>
          </p:nvSpPr>
          <p:spPr>
            <a:xfrm>
              <a:off x="21039500" y="26085313"/>
              <a:ext cx="279399" cy="533400"/>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sp>
          <p:nvSpPr>
            <p:cNvPr id="400" name="Rounded Rectangle 399"/>
            <p:cNvSpPr/>
            <p:nvPr/>
          </p:nvSpPr>
          <p:spPr>
            <a:xfrm>
              <a:off x="23152101" y="26085313"/>
              <a:ext cx="279399" cy="533400"/>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cxnSp>
          <p:nvCxnSpPr>
            <p:cNvPr id="401" name="Straight Arrow Connector 400"/>
            <p:cNvCxnSpPr/>
            <p:nvPr/>
          </p:nvCxnSpPr>
          <p:spPr>
            <a:xfrm flipV="1">
              <a:off x="18580100" y="24378221"/>
              <a:ext cx="2129367" cy="1735667"/>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2" name="Straight Arrow Connector 401"/>
            <p:cNvCxnSpPr/>
            <p:nvPr/>
          </p:nvCxnSpPr>
          <p:spPr>
            <a:xfrm flipV="1">
              <a:off x="19312465" y="24729588"/>
              <a:ext cx="1481668" cy="13462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flipV="1">
              <a:off x="20087169" y="25021688"/>
              <a:ext cx="922864" cy="1037172"/>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p:nvPr/>
          </p:nvCxnSpPr>
          <p:spPr>
            <a:xfrm flipH="1" flipV="1">
              <a:off x="21090467" y="25123288"/>
              <a:ext cx="67733" cy="969433"/>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flipH="1" flipV="1">
              <a:off x="21251333" y="24920088"/>
              <a:ext cx="588434" cy="1155701"/>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flipH="1" flipV="1">
              <a:off x="21391033" y="24716888"/>
              <a:ext cx="1100667" cy="13716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flipH="1" flipV="1">
              <a:off x="21348700" y="24242755"/>
              <a:ext cx="1841500" cy="1845733"/>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p:nvPr/>
          </p:nvCxnSpPr>
          <p:spPr>
            <a:xfrm flipH="1" flipV="1">
              <a:off x="20840700" y="23327582"/>
              <a:ext cx="215900" cy="698500"/>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p:nvPr/>
          </p:nvCxnSpPr>
          <p:spPr>
            <a:xfrm>
              <a:off x="21005800" y="23302182"/>
              <a:ext cx="215900" cy="7493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0" name="Straight Arrow Connector 409"/>
            <p:cNvCxnSpPr/>
            <p:nvPr/>
          </p:nvCxnSpPr>
          <p:spPr>
            <a:xfrm>
              <a:off x="21424900" y="24117300"/>
              <a:ext cx="1930400" cy="1933088"/>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flipH="1">
              <a:off x="19481810" y="24839655"/>
              <a:ext cx="1413923" cy="1286933"/>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H="1">
              <a:off x="20260742" y="25148688"/>
              <a:ext cx="833958" cy="9525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a:off x="21187834" y="25127521"/>
              <a:ext cx="127000" cy="973667"/>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a:off x="21369867" y="24865055"/>
              <a:ext cx="643466" cy="1214966"/>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a:off x="21488393" y="24627988"/>
              <a:ext cx="1180853" cy="1457325"/>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6" name="Rounded Rectangle 415"/>
            <p:cNvSpPr/>
            <p:nvPr/>
          </p:nvSpPr>
          <p:spPr>
            <a:xfrm>
              <a:off x="18567401" y="26119709"/>
              <a:ext cx="279399" cy="464608"/>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cxnSp>
          <p:nvCxnSpPr>
            <p:cNvPr id="417" name="Straight Arrow Connector 416"/>
            <p:cNvCxnSpPr/>
            <p:nvPr/>
          </p:nvCxnSpPr>
          <p:spPr>
            <a:xfrm flipH="1">
              <a:off x="18774839" y="24488288"/>
              <a:ext cx="2002361" cy="1642533"/>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8" name="Rounded Rectangle 417"/>
            <p:cNvSpPr/>
            <p:nvPr/>
          </p:nvSpPr>
          <p:spPr>
            <a:xfrm>
              <a:off x="20993101" y="23953247"/>
              <a:ext cx="266699" cy="1141943"/>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sp>
          <p:nvSpPr>
            <p:cNvPr id="419" name="Rounded Rectangle 418"/>
            <p:cNvSpPr/>
            <p:nvPr/>
          </p:nvSpPr>
          <p:spPr>
            <a:xfrm>
              <a:off x="23147846" y="23413312"/>
              <a:ext cx="266699" cy="942975"/>
            </a:xfrm>
            <a:prstGeom prst="roundRect">
              <a:avLst/>
            </a:prstGeom>
            <a:solidFill>
              <a:schemeClr val="accent4">
                <a:lumMod val="60000"/>
                <a:lumOff val="40000"/>
              </a:schemeClr>
            </a:solidFill>
            <a:ln w="57150" cmpd="sng">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6000" dirty="0" err="1" smtClean="0">
                <a:solidFill>
                  <a:schemeClr val="bg1"/>
                </a:solidFill>
              </a:endParaRPr>
            </a:p>
          </p:txBody>
        </p:sp>
        <p:cxnSp>
          <p:nvCxnSpPr>
            <p:cNvPr id="420" name="Straight Arrow Connector 419"/>
            <p:cNvCxnSpPr/>
            <p:nvPr/>
          </p:nvCxnSpPr>
          <p:spPr>
            <a:xfrm flipH="1">
              <a:off x="21484168" y="23939500"/>
              <a:ext cx="1579032" cy="175482"/>
            </a:xfrm>
            <a:prstGeom prst="straightConnector1">
              <a:avLst/>
            </a:prstGeom>
            <a:ln w="38100" cmpd="sng">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flipV="1">
              <a:off x="21475700" y="23685500"/>
              <a:ext cx="1651000" cy="200883"/>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7" name="Content Placeholder 21"/>
          <p:cNvSpPr>
            <a:spLocks noGrp="1"/>
          </p:cNvSpPr>
          <p:nvPr>
            <p:ph sz="quarter" idx="35"/>
          </p:nvPr>
        </p:nvSpPr>
        <p:spPr>
          <a:xfrm>
            <a:off x="24866600" y="15341600"/>
            <a:ext cx="11404600" cy="8458200"/>
          </a:xfrm>
          <a:ln w="12700">
            <a:solidFill>
              <a:srgbClr val="F5954C"/>
            </a:solidFill>
          </a:ln>
        </p:spPr>
        <p:txBody>
          <a:bodyPr>
            <a:normAutofit/>
          </a:bodyPr>
          <a:lstStyle/>
          <a:p>
            <a:pPr marL="0" indent="0">
              <a:lnSpc>
                <a:spcPct val="50000"/>
              </a:lnSpc>
              <a:buClr>
                <a:srgbClr val="F5954C"/>
              </a:buClr>
              <a:buNone/>
            </a:pPr>
            <a:endParaRPr lang="en-US" sz="1600" dirty="0" smtClean="0"/>
          </a:p>
          <a:p>
            <a:pPr>
              <a:buClr>
                <a:srgbClr val="F5954C"/>
              </a:buClr>
            </a:pPr>
            <a:r>
              <a:rPr lang="en-US" sz="2800" dirty="0" smtClean="0">
                <a:solidFill>
                  <a:srgbClr val="000000"/>
                </a:solidFill>
              </a:rPr>
              <a:t>Are macaronic texts useful for human learners of an L2?</a:t>
            </a:r>
          </a:p>
          <a:p>
            <a:pPr>
              <a:buClr>
                <a:srgbClr val="F5954C"/>
              </a:buClr>
            </a:pPr>
            <a:r>
              <a:rPr lang="en-US" sz="2800" dirty="0" smtClean="0">
                <a:solidFill>
                  <a:srgbClr val="000000"/>
                </a:solidFill>
              </a:rPr>
              <a:t>Native English (L1) </a:t>
            </a:r>
            <a:r>
              <a:rPr lang="en-US" sz="2800" dirty="0" err="1" smtClean="0">
                <a:solidFill>
                  <a:srgbClr val="000000"/>
                </a:solidFill>
              </a:rPr>
              <a:t>Mturk</a:t>
            </a:r>
            <a:r>
              <a:rPr lang="en-US" sz="2800" dirty="0" smtClean="0">
                <a:solidFill>
                  <a:srgbClr val="000000"/>
                </a:solidFill>
              </a:rPr>
              <a:t> “students” were given Spanish/German (L2) infused macaronic texts (short passages from novels) and we measured: </a:t>
            </a:r>
          </a:p>
          <a:p>
            <a:pPr lvl="1">
              <a:buClr>
                <a:srgbClr val="F5954C"/>
              </a:buClr>
            </a:pPr>
            <a:r>
              <a:rPr lang="en-US" sz="2400" dirty="0" smtClean="0">
                <a:solidFill>
                  <a:srgbClr val="000000"/>
                </a:solidFill>
              </a:rPr>
              <a:t>a) comprehension of L2 vocabulary in context (participants guessed the meaning of L2 words in a macaronic sentence as they read the sentence)</a:t>
            </a:r>
          </a:p>
          <a:p>
            <a:pPr lvl="1">
              <a:buClr>
                <a:srgbClr val="F5954C"/>
              </a:buClr>
            </a:pPr>
            <a:r>
              <a:rPr lang="en-US" sz="2400" dirty="0" smtClean="0">
                <a:solidFill>
                  <a:srgbClr val="000000"/>
                </a:solidFill>
              </a:rPr>
              <a:t>b) short-term retention without context (guessed the meanings of isolated L2 words at the end of the passage)</a:t>
            </a:r>
            <a:endParaRPr lang="en-US" sz="2800" dirty="0" smtClean="0">
              <a:solidFill>
                <a:srgbClr val="000000"/>
              </a:solidFill>
            </a:endParaRPr>
          </a:p>
          <a:p>
            <a:pPr>
              <a:buClr>
                <a:srgbClr val="F5954C"/>
              </a:buClr>
            </a:pPr>
            <a:endParaRPr lang="en-US" sz="2800" dirty="0" smtClean="0">
              <a:solidFill>
                <a:srgbClr val="000000"/>
              </a:solidFill>
            </a:endParaRPr>
          </a:p>
          <a:p>
            <a:pPr>
              <a:buClr>
                <a:srgbClr val="F5954C"/>
              </a:buClr>
            </a:pPr>
            <a:endParaRPr lang="en-US" sz="2800" dirty="0" smtClean="0">
              <a:solidFill>
                <a:srgbClr val="000000"/>
              </a:solidFill>
            </a:endParaRPr>
          </a:p>
        </p:txBody>
      </p:sp>
      <p:pic>
        <p:nvPicPr>
          <p:cNvPr id="35" name="Picture 34" descr="Logo" title="Sample Pictu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6" y="1219202"/>
            <a:ext cx="2804404" cy="1834036"/>
          </a:xfrm>
          <a:prstGeom prst="rect">
            <a:avLst/>
          </a:prstGeom>
        </p:spPr>
      </p:pic>
      <p:pic>
        <p:nvPicPr>
          <p:cNvPr id="36" name="Picture 35" descr="Logo" title="Sample Pictu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7202" y="1219202"/>
            <a:ext cx="2804404" cy="1834036"/>
          </a:xfrm>
          <a:prstGeom prst="rect">
            <a:avLst/>
          </a:prstGeom>
        </p:spPr>
      </p:pic>
      <p:sp>
        <p:nvSpPr>
          <p:cNvPr id="5" name="Text Placeholder 4"/>
          <p:cNvSpPr>
            <a:spLocks noGrp="1"/>
          </p:cNvSpPr>
          <p:nvPr>
            <p:ph type="body" sz="quarter" idx="13"/>
          </p:nvPr>
        </p:nvSpPr>
        <p:spPr>
          <a:xfrm>
            <a:off x="452967" y="9587344"/>
            <a:ext cx="11429238" cy="1014984"/>
          </a:xfrm>
        </p:spPr>
        <p:txBody>
          <a:bodyPr/>
          <a:lstStyle/>
          <a:p>
            <a:r>
              <a:rPr lang="en-US" dirty="0" smtClean="0"/>
              <a:t>Research  Goal</a:t>
            </a:r>
            <a:endParaRPr lang="en-US" dirty="0"/>
          </a:p>
        </p:txBody>
      </p:sp>
      <p:sp>
        <p:nvSpPr>
          <p:cNvPr id="11" name="Content Placeholder 10"/>
          <p:cNvSpPr>
            <a:spLocks noGrp="1"/>
          </p:cNvSpPr>
          <p:nvPr>
            <p:ph sz="quarter" idx="24"/>
          </p:nvPr>
        </p:nvSpPr>
        <p:spPr>
          <a:xfrm>
            <a:off x="452967" y="10603350"/>
            <a:ext cx="11420021" cy="3646050"/>
          </a:xfrm>
          <a:ln w="12700">
            <a:solidFill>
              <a:srgbClr val="BE514F"/>
            </a:solidFill>
          </a:ln>
        </p:spPr>
        <p:txBody>
          <a:bodyPr>
            <a:normAutofit/>
          </a:bodyPr>
          <a:lstStyle/>
          <a:p>
            <a:r>
              <a:rPr lang="en-US" sz="3200" dirty="0" smtClean="0">
                <a:solidFill>
                  <a:srgbClr val="C0504D"/>
                </a:solidFill>
              </a:rPr>
              <a:t>Incidental Learning </a:t>
            </a:r>
            <a:r>
              <a:rPr lang="en-US" sz="3200" dirty="0" smtClean="0"/>
              <a:t>is vital for native language (L1) acquisition (</a:t>
            </a:r>
            <a:r>
              <a:rPr lang="en-US" sz="3200" dirty="0" err="1" smtClean="0"/>
              <a:t>Krashen</a:t>
            </a:r>
            <a:r>
              <a:rPr lang="en-US" sz="3200" dirty="0" smtClean="0"/>
              <a:t>, 1989)</a:t>
            </a:r>
            <a:r>
              <a:rPr lang="en-US" sz="3200" dirty="0"/>
              <a:t> </a:t>
            </a:r>
            <a:r>
              <a:rPr lang="en-US" sz="3200" dirty="0" smtClean="0"/>
              <a:t>and L2 </a:t>
            </a:r>
            <a:r>
              <a:rPr lang="en-US" sz="3200" dirty="0"/>
              <a:t>acquisition (</a:t>
            </a:r>
            <a:r>
              <a:rPr lang="en-US" sz="3200" dirty="0" err="1" smtClean="0"/>
              <a:t>Huckin</a:t>
            </a:r>
            <a:r>
              <a:rPr lang="en-US" sz="3200" dirty="0" smtClean="0"/>
              <a:t> &amp; </a:t>
            </a:r>
            <a:r>
              <a:rPr lang="en-US" sz="3200" dirty="0" err="1" smtClean="0"/>
              <a:t>Coady</a:t>
            </a:r>
            <a:r>
              <a:rPr lang="en-US" sz="3200" dirty="0" smtClean="0"/>
              <a:t>, 1999).</a:t>
            </a:r>
          </a:p>
          <a:p>
            <a:r>
              <a:rPr lang="en-US" sz="3200" dirty="0" smtClean="0">
                <a:solidFill>
                  <a:schemeClr val="accent2"/>
                </a:solidFill>
              </a:rPr>
              <a:t>Challenge: </a:t>
            </a:r>
            <a:r>
              <a:rPr lang="en-US" sz="3200" dirty="0" smtClean="0"/>
              <a:t>For purely L2 incidental learning we (adults) must currently read below our “interest levels”.</a:t>
            </a:r>
          </a:p>
          <a:p>
            <a:r>
              <a:rPr lang="en-US" sz="3200" dirty="0" smtClean="0">
                <a:solidFill>
                  <a:srgbClr val="BE514F"/>
                </a:solidFill>
              </a:rPr>
              <a:t>Our Goal: </a:t>
            </a:r>
            <a:r>
              <a:rPr lang="en-US" sz="3200" dirty="0">
                <a:solidFill>
                  <a:srgbClr val="BE514F"/>
                </a:solidFill>
              </a:rPr>
              <a:t>Construct macaronic texts that are predicted to enable foreign vocabulary learning, without any human feedback.</a:t>
            </a:r>
            <a:endParaRPr lang="en-US" sz="3200" dirty="0" smtClean="0"/>
          </a:p>
          <a:p>
            <a:endParaRPr lang="en-US" dirty="0"/>
          </a:p>
        </p:txBody>
      </p:sp>
      <p:sp>
        <p:nvSpPr>
          <p:cNvPr id="16" name="Text Placeholder 15"/>
          <p:cNvSpPr>
            <a:spLocks noGrp="1"/>
          </p:cNvSpPr>
          <p:nvPr>
            <p:ph type="body" sz="quarter" idx="29"/>
          </p:nvPr>
        </p:nvSpPr>
        <p:spPr>
          <a:xfrm>
            <a:off x="452966" y="14492578"/>
            <a:ext cx="11433541" cy="1014984"/>
          </a:xfrm>
          <a:solidFill>
            <a:schemeClr val="accent4"/>
          </a:solidFill>
        </p:spPr>
        <p:txBody>
          <a:bodyPr/>
          <a:lstStyle/>
          <a:p>
            <a:r>
              <a:rPr lang="en-US" dirty="0" smtClean="0"/>
              <a:t>Setup</a:t>
            </a:r>
            <a:endParaRPr lang="en-US" dirty="0"/>
          </a:p>
        </p:txBody>
      </p:sp>
      <p:sp>
        <p:nvSpPr>
          <p:cNvPr id="18" name="Text Placeholder 17"/>
          <p:cNvSpPr>
            <a:spLocks noGrp="1"/>
          </p:cNvSpPr>
          <p:nvPr>
            <p:ph type="body" sz="quarter" idx="31"/>
          </p:nvPr>
        </p:nvSpPr>
        <p:spPr>
          <a:xfrm>
            <a:off x="24862366" y="14675811"/>
            <a:ext cx="11408834" cy="1014984"/>
          </a:xfrm>
        </p:spPr>
        <p:txBody>
          <a:bodyPr/>
          <a:lstStyle/>
          <a:p>
            <a:r>
              <a:rPr lang="en-US" dirty="0" smtClean="0"/>
              <a:t>Experiments (Human Evaluations)</a:t>
            </a:r>
            <a:endParaRPr lang="en-US" dirty="0"/>
          </a:p>
        </p:txBody>
      </p:sp>
      <p:sp>
        <p:nvSpPr>
          <p:cNvPr id="21" name="Text Placeholder 20"/>
          <p:cNvSpPr>
            <a:spLocks noGrp="1"/>
          </p:cNvSpPr>
          <p:nvPr>
            <p:ph type="body" sz="quarter" idx="34"/>
          </p:nvPr>
        </p:nvSpPr>
        <p:spPr>
          <a:xfrm>
            <a:off x="24853900" y="23951441"/>
            <a:ext cx="11264900" cy="740286"/>
          </a:xfrm>
        </p:spPr>
        <p:txBody>
          <a:bodyPr/>
          <a:lstStyle/>
          <a:p>
            <a:r>
              <a:rPr lang="en-US" dirty="0" smtClean="0"/>
              <a:t>Future Work</a:t>
            </a:r>
            <a:endParaRPr lang="en-US" dirty="0"/>
          </a:p>
        </p:txBody>
      </p:sp>
      <p:sp>
        <p:nvSpPr>
          <p:cNvPr id="22" name="Content Placeholder 21"/>
          <p:cNvSpPr>
            <a:spLocks noGrp="1"/>
          </p:cNvSpPr>
          <p:nvPr>
            <p:ph sz="quarter" idx="35"/>
          </p:nvPr>
        </p:nvSpPr>
        <p:spPr>
          <a:xfrm>
            <a:off x="24853900" y="24693075"/>
            <a:ext cx="11252200" cy="2332525"/>
          </a:xfrm>
          <a:ln w="12700">
            <a:solidFill>
              <a:srgbClr val="4EACC5"/>
            </a:solidFill>
          </a:ln>
        </p:spPr>
        <p:txBody>
          <a:bodyPr>
            <a:normAutofit fontScale="85000" lnSpcReduction="10000"/>
          </a:bodyPr>
          <a:lstStyle/>
          <a:p>
            <a:pPr>
              <a:buClr>
                <a:srgbClr val="5183BB"/>
              </a:buClr>
            </a:pPr>
            <a:r>
              <a:rPr lang="en-US" sz="3200" dirty="0" smtClean="0"/>
              <a:t>Explore other spelling-aware representations (CNNs, RNNs etc.)</a:t>
            </a:r>
          </a:p>
          <a:p>
            <a:pPr>
              <a:buClr>
                <a:srgbClr val="5183BB"/>
              </a:buClr>
            </a:pPr>
            <a:r>
              <a:rPr lang="en-US" sz="3200" dirty="0" smtClean="0"/>
              <a:t>Extend model to allow reordering, partial word and phrasal substitutions. </a:t>
            </a:r>
          </a:p>
          <a:p>
            <a:pPr>
              <a:buClr>
                <a:srgbClr val="5183BB"/>
              </a:buClr>
            </a:pPr>
            <a:r>
              <a:rPr lang="en-US" sz="3200" dirty="0" smtClean="0"/>
              <a:t>Adapt online to student feedback in order to build personalized proxy student models and also model student’s learning and forgetting patterns similar to our prior work in Renduchintala et al. 2017.</a:t>
            </a:r>
          </a:p>
        </p:txBody>
      </p:sp>
      <p:sp>
        <p:nvSpPr>
          <p:cNvPr id="84" name="Rectangle 83"/>
          <p:cNvSpPr/>
          <p:nvPr/>
        </p:nvSpPr>
        <p:spPr>
          <a:xfrm>
            <a:off x="0" y="0"/>
            <a:ext cx="36576000" cy="332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52" y="704850"/>
            <a:ext cx="6650403" cy="2470150"/>
          </a:xfrm>
          <a:prstGeom prst="rect">
            <a:avLst/>
          </a:prstGeom>
        </p:spPr>
      </p:pic>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90800" y="1071880"/>
            <a:ext cx="8001000" cy="1920240"/>
          </a:xfrm>
          <a:prstGeom prst="rect">
            <a:avLst/>
          </a:prstGeom>
        </p:spPr>
      </p:pic>
      <p:sp>
        <p:nvSpPr>
          <p:cNvPr id="4" name="Title 3"/>
          <p:cNvSpPr>
            <a:spLocks noGrp="1"/>
          </p:cNvSpPr>
          <p:nvPr>
            <p:ph type="title"/>
          </p:nvPr>
        </p:nvSpPr>
        <p:spPr>
          <a:xfrm>
            <a:off x="8483600" y="1001694"/>
            <a:ext cx="18389600" cy="1386689"/>
          </a:xfrm>
        </p:spPr>
        <p:txBody>
          <a:bodyPr>
            <a:normAutofit fontScale="90000"/>
          </a:bodyPr>
          <a:lstStyle/>
          <a:p>
            <a:pPr algn="ctr"/>
            <a:r>
              <a:rPr lang="en-US" sz="7200" b="0" dirty="0">
                <a:solidFill>
                  <a:schemeClr val="accent4"/>
                </a:solidFill>
              </a:rPr>
              <a:t>Spelling-aware construction of macaronic texts for teaching foreign-language </a:t>
            </a:r>
            <a:r>
              <a:rPr lang="en-US" sz="7200" b="0" dirty="0" smtClean="0">
                <a:solidFill>
                  <a:schemeClr val="accent4"/>
                </a:solidFill>
              </a:rPr>
              <a:t>vocabulary.</a:t>
            </a:r>
            <a:endParaRPr lang="en-US" sz="7200" b="0" dirty="0">
              <a:solidFill>
                <a:schemeClr val="accent4"/>
              </a:solidFill>
            </a:endParaRPr>
          </a:p>
        </p:txBody>
      </p:sp>
      <p:sp>
        <p:nvSpPr>
          <p:cNvPr id="23" name="Text Placeholder 22"/>
          <p:cNvSpPr>
            <a:spLocks noGrp="1"/>
          </p:cNvSpPr>
          <p:nvPr>
            <p:ph type="body" sz="quarter" idx="36"/>
          </p:nvPr>
        </p:nvSpPr>
        <p:spPr>
          <a:xfrm>
            <a:off x="10363200" y="2309795"/>
            <a:ext cx="15316200" cy="964016"/>
          </a:xfrm>
        </p:spPr>
        <p:txBody>
          <a:bodyPr/>
          <a:lstStyle/>
          <a:p>
            <a:pPr algn="ctr"/>
            <a:r>
              <a:rPr lang="en-US" sz="3600" dirty="0" smtClean="0">
                <a:solidFill>
                  <a:srgbClr val="4C5A6A"/>
                </a:solidFill>
              </a:rPr>
              <a:t>Adithya Renduchintala, Philipp Koehn and  Jason Eisner</a:t>
            </a:r>
            <a:endParaRPr lang="en-US" sz="3600" baseline="30000" dirty="0" smtClean="0">
              <a:solidFill>
                <a:srgbClr val="4C5A6A"/>
              </a:solidFill>
            </a:endParaRPr>
          </a:p>
        </p:txBody>
      </p:sp>
      <p:sp>
        <p:nvSpPr>
          <p:cNvPr id="45" name="Content Placeholder 13"/>
          <p:cNvSpPr>
            <a:spLocks noGrp="1"/>
          </p:cNvSpPr>
          <p:nvPr>
            <p:ph sz="quarter" idx="27"/>
          </p:nvPr>
        </p:nvSpPr>
        <p:spPr>
          <a:xfrm>
            <a:off x="457200" y="15504022"/>
            <a:ext cx="11425835" cy="11572378"/>
          </a:xfrm>
          <a:ln>
            <a:solidFill>
              <a:srgbClr val="8064A2"/>
            </a:solid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
                <a:srgbClr val="5183BB"/>
              </a:buClr>
              <a:buNone/>
            </a:pPr>
            <a:endParaRPr lang="en-US" sz="3200" dirty="0"/>
          </a:p>
          <a:p>
            <a:pPr>
              <a:buClr>
                <a:srgbClr val="5183BB"/>
              </a:buClr>
            </a:pPr>
            <a:endParaRPr lang="en-US" sz="3200" dirty="0" smtClean="0"/>
          </a:p>
          <a:p>
            <a:pPr>
              <a:buClr>
                <a:srgbClr val="5183BB"/>
              </a:buClr>
            </a:pPr>
            <a:endParaRPr lang="en-US" sz="3200" dirty="0"/>
          </a:p>
          <a:p>
            <a:pPr>
              <a:buClr>
                <a:srgbClr val="5183BB"/>
              </a:buClr>
            </a:pPr>
            <a:endParaRPr lang="en-US" sz="3200" dirty="0" smtClean="0"/>
          </a:p>
          <a:p>
            <a:pPr>
              <a:buClr>
                <a:srgbClr val="5183BB"/>
              </a:buClr>
            </a:pPr>
            <a:endParaRPr lang="en-US" sz="3200" dirty="0"/>
          </a:p>
          <a:p>
            <a:pPr>
              <a:buClr>
                <a:srgbClr val="5183BB"/>
              </a:buClr>
            </a:pPr>
            <a:endParaRPr lang="en-US" sz="3200" dirty="0" smtClean="0"/>
          </a:p>
          <a:p>
            <a:pPr marL="0" indent="0">
              <a:buClr>
                <a:srgbClr val="5183BB"/>
              </a:buClr>
              <a:buNone/>
            </a:pPr>
            <a:endParaRPr lang="en-US" sz="3200" dirty="0"/>
          </a:p>
          <a:p>
            <a:pPr marL="0" indent="0">
              <a:buClr>
                <a:srgbClr val="5183BB"/>
              </a:buClr>
              <a:buNone/>
            </a:pPr>
            <a:endParaRPr lang="en-US" sz="3200" dirty="0"/>
          </a:p>
          <a:p>
            <a:pPr>
              <a:buClr>
                <a:srgbClr val="F5954C"/>
              </a:buClr>
            </a:pPr>
            <a:endParaRPr lang="en-US" sz="3200" dirty="0" smtClean="0"/>
          </a:p>
          <a:p>
            <a:pPr marL="0" indent="0">
              <a:buClr>
                <a:srgbClr val="F5954C"/>
              </a:buClr>
              <a:buNone/>
            </a:pPr>
            <a:endParaRPr lang="en-US" sz="3200" dirty="0"/>
          </a:p>
          <a:p>
            <a:pPr>
              <a:buClr>
                <a:srgbClr val="F5954C"/>
              </a:buClr>
            </a:pPr>
            <a:endParaRPr lang="en-US" sz="3200" dirty="0" smtClean="0"/>
          </a:p>
          <a:p>
            <a:pPr marL="0" indent="0">
              <a:buNone/>
            </a:pPr>
            <a:endParaRPr lang="en-US" sz="3200" dirty="0" smtClean="0"/>
          </a:p>
          <a:p>
            <a:pPr>
              <a:buClr>
                <a:schemeClr val="accent4"/>
              </a:buClr>
            </a:pPr>
            <a:r>
              <a:rPr lang="en-US" sz="3200" dirty="0" smtClean="0"/>
              <a:t>We assume the availability of </a:t>
            </a:r>
            <a:r>
              <a:rPr lang="en-US" sz="3200" dirty="0" smtClean="0">
                <a:solidFill>
                  <a:srgbClr val="8064A2"/>
                </a:solidFill>
              </a:rPr>
              <a:t>L2 glosses</a:t>
            </a:r>
            <a:r>
              <a:rPr lang="en-US" sz="3200" dirty="0" smtClean="0"/>
              <a:t> with tokens in the original document (We do not yet replace phrases or reorder).</a:t>
            </a:r>
            <a:endParaRPr lang="en-US" sz="3200"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grpSp>
        <p:nvGrpSpPr>
          <p:cNvPr id="19" name="Group 18"/>
          <p:cNvGrpSpPr/>
          <p:nvPr/>
        </p:nvGrpSpPr>
        <p:grpSpPr>
          <a:xfrm>
            <a:off x="635001" y="23924973"/>
            <a:ext cx="11125200" cy="2746688"/>
            <a:chOff x="648087" y="15556208"/>
            <a:chExt cx="11125200" cy="2746688"/>
          </a:xfrm>
        </p:grpSpPr>
        <p:pic>
          <p:nvPicPr>
            <p:cNvPr id="14" name="Picture 13" descr="Screen Shot 2019-07-22 at 6.42.5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8160" y="15556208"/>
              <a:ext cx="8413024" cy="2019706"/>
            </a:xfrm>
            <a:prstGeom prst="rect">
              <a:avLst/>
            </a:prstGeom>
          </p:spPr>
        </p:pic>
        <p:sp>
          <p:nvSpPr>
            <p:cNvPr id="15" name="TextBox 14"/>
            <p:cNvSpPr txBox="1"/>
            <p:nvPr/>
          </p:nvSpPr>
          <p:spPr>
            <a:xfrm>
              <a:off x="648087" y="17595010"/>
              <a:ext cx="11125200" cy="707886"/>
            </a:xfrm>
            <a:prstGeom prst="rect">
              <a:avLst/>
            </a:prstGeom>
            <a:noFill/>
          </p:spPr>
          <p:txBody>
            <a:bodyPr wrap="square" rtlCol="0">
              <a:spAutoFit/>
            </a:bodyPr>
            <a:lstStyle/>
            <a:p>
              <a:r>
                <a:rPr lang="en-US" sz="2000" b="1" dirty="0" smtClean="0"/>
                <a:t>Fig 2: </a:t>
              </a:r>
              <a:r>
                <a:rPr lang="en-US" sz="2000" dirty="0" smtClean="0"/>
                <a:t>An example English (L1) sentence with Spanish (L2) glosses and three example mixed-language configurations (there are exponentially many possible configurations).</a:t>
              </a:r>
            </a:p>
          </p:txBody>
        </p:sp>
      </p:grpSp>
      <p:grpSp>
        <p:nvGrpSpPr>
          <p:cNvPr id="53" name="Group 52"/>
          <p:cNvGrpSpPr/>
          <p:nvPr/>
        </p:nvGrpSpPr>
        <p:grpSpPr>
          <a:xfrm>
            <a:off x="923661" y="15425964"/>
            <a:ext cx="10468154" cy="7222706"/>
            <a:chOff x="1154577" y="13405500"/>
            <a:chExt cx="10468154" cy="7222706"/>
          </a:xfrm>
        </p:grpSpPr>
        <p:grpSp>
          <p:nvGrpSpPr>
            <p:cNvPr id="49" name="Group 48"/>
            <p:cNvGrpSpPr/>
            <p:nvPr/>
          </p:nvGrpSpPr>
          <p:grpSpPr>
            <a:xfrm>
              <a:off x="1236766" y="13405500"/>
              <a:ext cx="10108306" cy="6160601"/>
              <a:chOff x="967365" y="17523672"/>
              <a:chExt cx="10108306" cy="6160601"/>
            </a:xfrm>
          </p:grpSpPr>
          <p:grpSp>
            <p:nvGrpSpPr>
              <p:cNvPr id="95" name="Group 94"/>
              <p:cNvGrpSpPr/>
              <p:nvPr/>
            </p:nvGrpSpPr>
            <p:grpSpPr>
              <a:xfrm rot="21375189">
                <a:off x="967365" y="21361089"/>
                <a:ext cx="1051258" cy="1735123"/>
                <a:chOff x="192906" y="3921762"/>
                <a:chExt cx="721647" cy="1191093"/>
              </a:xfrm>
            </p:grpSpPr>
            <p:pic>
              <p:nvPicPr>
                <p:cNvPr id="97" name="Picture 96" descr="Screen Shot 2017-07-26 at 6.36.11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97941" y="4299022"/>
                  <a:ext cx="631946" cy="813833"/>
                </a:xfrm>
                <a:prstGeom prst="rect">
                  <a:avLst/>
                </a:prstGeom>
                <a:scene3d>
                  <a:camera prst="orthographicFront">
                    <a:rot lat="0" lon="0" rev="0"/>
                  </a:camera>
                  <a:lightRig rig="threePt" dir="t"/>
                </a:scene3d>
              </p:spPr>
            </p:pic>
            <p:pic>
              <p:nvPicPr>
                <p:cNvPr id="99" name="Picture 98" descr="1200px-Education_-_Grad_Hat.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906" y="3921762"/>
                  <a:ext cx="721647" cy="721647"/>
                </a:xfrm>
                <a:prstGeom prst="rect">
                  <a:avLst/>
                </a:prstGeom>
              </p:spPr>
            </p:pic>
          </p:grpSp>
          <p:grpSp>
            <p:nvGrpSpPr>
              <p:cNvPr id="31" name="Group 30"/>
              <p:cNvGrpSpPr/>
              <p:nvPr/>
            </p:nvGrpSpPr>
            <p:grpSpPr>
              <a:xfrm>
                <a:off x="4167762" y="18757900"/>
                <a:ext cx="2080638" cy="2184400"/>
                <a:chOff x="4167762" y="18757900"/>
                <a:chExt cx="2080638" cy="2184400"/>
              </a:xfrm>
            </p:grpSpPr>
            <p:sp>
              <p:nvSpPr>
                <p:cNvPr id="25" name="Cloud Callout 24"/>
                <p:cNvSpPr/>
                <p:nvPr/>
              </p:nvSpPr>
              <p:spPr>
                <a:xfrm>
                  <a:off x="4167762" y="18757900"/>
                  <a:ext cx="2080638" cy="2184400"/>
                </a:xfrm>
                <a:prstGeom prst="cloudCallout">
                  <a:avLst>
                    <a:gd name="adj1" fmla="val 29529"/>
                    <a:gd name="adj2" fmla="val 63456"/>
                  </a:avLst>
                </a:prstGeom>
                <a:solidFill>
                  <a:schemeClr val="bg1"/>
                </a:solidFill>
                <a:ln w="381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grpSp>
              <p:nvGrpSpPr>
                <p:cNvPr id="108" name="Group 107"/>
                <p:cNvGrpSpPr/>
                <p:nvPr/>
              </p:nvGrpSpPr>
              <p:grpSpPr>
                <a:xfrm rot="21375189">
                  <a:off x="4677696" y="18808772"/>
                  <a:ext cx="1051258" cy="1735123"/>
                  <a:chOff x="322995" y="3956756"/>
                  <a:chExt cx="721647" cy="1191093"/>
                </a:xfrm>
                <a:effectLst>
                  <a:glow rad="101600">
                    <a:schemeClr val="accent1">
                      <a:satMod val="175000"/>
                      <a:alpha val="40000"/>
                    </a:schemeClr>
                  </a:glow>
                </a:effectLst>
              </p:grpSpPr>
              <p:pic>
                <p:nvPicPr>
                  <p:cNvPr id="109" name="Picture 108" descr="Screen Shot 2017-07-26 at 6.36.11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28029" y="4334016"/>
                    <a:ext cx="631946" cy="813833"/>
                  </a:xfrm>
                  <a:prstGeom prst="rect">
                    <a:avLst/>
                  </a:prstGeom>
                  <a:noFill/>
                  <a:ln>
                    <a:noFill/>
                  </a:ln>
                </p:spPr>
              </p:pic>
              <p:pic>
                <p:nvPicPr>
                  <p:cNvPr id="110" name="Picture 109" descr="1200px-Education_-_Grad_Hat.sv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995" y="3956756"/>
                    <a:ext cx="721647" cy="721647"/>
                  </a:xfrm>
                  <a:prstGeom prst="rect">
                    <a:avLst/>
                  </a:prstGeom>
                  <a:noFill/>
                  <a:ln>
                    <a:noFill/>
                  </a:ln>
                </p:spPr>
              </p:pic>
            </p:grpSp>
          </p:grpSp>
          <p:grpSp>
            <p:nvGrpSpPr>
              <p:cNvPr id="34" name="Group 33"/>
              <p:cNvGrpSpPr/>
              <p:nvPr/>
            </p:nvGrpSpPr>
            <p:grpSpPr>
              <a:xfrm>
                <a:off x="6604000" y="18872200"/>
                <a:ext cx="2844800" cy="1879600"/>
                <a:chOff x="6604000" y="18542000"/>
                <a:chExt cx="2844800" cy="1879600"/>
              </a:xfrm>
            </p:grpSpPr>
            <p:sp>
              <p:nvSpPr>
                <p:cNvPr id="27" name="Cloud Callout 26"/>
                <p:cNvSpPr/>
                <p:nvPr/>
              </p:nvSpPr>
              <p:spPr>
                <a:xfrm>
                  <a:off x="6604000" y="18542000"/>
                  <a:ext cx="2844800" cy="1879600"/>
                </a:xfrm>
                <a:prstGeom prst="cloudCallout">
                  <a:avLst>
                    <a:gd name="adj1" fmla="val -47917"/>
                    <a:gd name="adj2" fmla="val 67906"/>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pic>
              <p:nvPicPr>
                <p:cNvPr id="111" name="Picture 110" descr="sentenc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5000" y="18805862"/>
                  <a:ext cx="2328677" cy="1463338"/>
                </a:xfrm>
                <a:prstGeom prst="rect">
                  <a:avLst/>
                </a:prstGeom>
                <a:ln>
                  <a:noFill/>
                </a:ln>
              </p:spPr>
            </p:pic>
          </p:grpSp>
          <p:sp>
            <p:nvSpPr>
              <p:cNvPr id="30" name="Left Arrow 29"/>
              <p:cNvSpPr/>
              <p:nvPr/>
            </p:nvSpPr>
            <p:spPr>
              <a:xfrm>
                <a:off x="7456506" y="21336000"/>
                <a:ext cx="863600" cy="106680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14" name="Left Arrow 113"/>
              <p:cNvSpPr/>
              <p:nvPr/>
            </p:nvSpPr>
            <p:spPr>
              <a:xfrm>
                <a:off x="4349155" y="21336000"/>
                <a:ext cx="863600" cy="106680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pic>
            <p:nvPicPr>
              <p:cNvPr id="77" name="Picture 76" descr="1248-200.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49" y="20768156"/>
                <a:ext cx="2316563" cy="2316563"/>
              </a:xfrm>
              <a:prstGeom prst="rect">
                <a:avLst/>
              </a:prstGeom>
              <a:effectLst>
                <a:outerShdw blurRad="76200" dir="18900000" sy="23000" kx="-1200000" algn="bl" rotWithShape="0">
                  <a:prstClr val="black">
                    <a:alpha val="20000"/>
                  </a:prstClr>
                </a:outerShdw>
              </a:effectLst>
            </p:spPr>
          </p:pic>
          <p:sp>
            <p:nvSpPr>
              <p:cNvPr id="40" name="TextBox 39"/>
              <p:cNvSpPr txBox="1"/>
              <p:nvPr/>
            </p:nvSpPr>
            <p:spPr>
              <a:xfrm>
                <a:off x="5918200" y="23037942"/>
                <a:ext cx="1000582" cy="646331"/>
              </a:xfrm>
              <a:prstGeom prst="rect">
                <a:avLst/>
              </a:prstGeom>
              <a:noFill/>
            </p:spPr>
            <p:txBody>
              <a:bodyPr wrap="none" rtlCol="0">
                <a:spAutoFit/>
              </a:bodyPr>
              <a:lstStyle/>
              <a:p>
                <a:pPr algn="ctr"/>
                <a:r>
                  <a:rPr lang="en-US" sz="1800" dirty="0" smtClean="0"/>
                  <a:t>Machine </a:t>
                </a:r>
              </a:p>
              <a:p>
                <a:pPr algn="ctr"/>
                <a:r>
                  <a:rPr lang="en-US" sz="1800" dirty="0" smtClean="0"/>
                  <a:t>Teacher</a:t>
                </a:r>
              </a:p>
            </p:txBody>
          </p:sp>
          <p:sp>
            <p:nvSpPr>
              <p:cNvPr id="115" name="TextBox 114"/>
              <p:cNvSpPr txBox="1"/>
              <p:nvPr/>
            </p:nvSpPr>
            <p:spPr>
              <a:xfrm>
                <a:off x="8597900" y="23037942"/>
                <a:ext cx="1602798" cy="646331"/>
              </a:xfrm>
              <a:prstGeom prst="rect">
                <a:avLst/>
              </a:prstGeom>
              <a:noFill/>
            </p:spPr>
            <p:txBody>
              <a:bodyPr wrap="none" rtlCol="0">
                <a:spAutoFit/>
              </a:bodyPr>
              <a:lstStyle/>
              <a:p>
                <a:pPr algn="ctr"/>
                <a:r>
                  <a:rPr lang="en-US" sz="1800" dirty="0" smtClean="0"/>
                  <a:t>Original</a:t>
                </a:r>
              </a:p>
              <a:p>
                <a:pPr algn="ctr"/>
                <a:r>
                  <a:rPr lang="en-US" sz="1800" dirty="0" smtClean="0"/>
                  <a:t> document (L1)</a:t>
                </a:r>
              </a:p>
            </p:txBody>
          </p:sp>
          <p:sp>
            <p:nvSpPr>
              <p:cNvPr id="116" name="TextBox 115"/>
              <p:cNvSpPr txBox="1"/>
              <p:nvPr/>
            </p:nvSpPr>
            <p:spPr>
              <a:xfrm>
                <a:off x="2080870" y="23037942"/>
                <a:ext cx="1734670" cy="646331"/>
              </a:xfrm>
              <a:prstGeom prst="rect">
                <a:avLst/>
              </a:prstGeom>
              <a:noFill/>
            </p:spPr>
            <p:txBody>
              <a:bodyPr wrap="none" rtlCol="0">
                <a:spAutoFit/>
              </a:bodyPr>
              <a:lstStyle/>
              <a:p>
                <a:pPr algn="ctr"/>
                <a:r>
                  <a:rPr lang="en-US" sz="1800" dirty="0" smtClean="0"/>
                  <a:t>Mixed-Language </a:t>
                </a:r>
              </a:p>
              <a:p>
                <a:pPr algn="ctr"/>
                <a:r>
                  <a:rPr lang="en-US" sz="1800" dirty="0" smtClean="0"/>
                  <a:t>document</a:t>
                </a:r>
              </a:p>
            </p:txBody>
          </p:sp>
          <p:sp>
            <p:nvSpPr>
              <p:cNvPr id="44" name="TextBox 43"/>
              <p:cNvSpPr txBox="1"/>
              <p:nvPr/>
            </p:nvSpPr>
            <p:spPr>
              <a:xfrm>
                <a:off x="3949700" y="17939266"/>
                <a:ext cx="2051012" cy="830997"/>
              </a:xfrm>
              <a:prstGeom prst="rect">
                <a:avLst/>
              </a:prstGeom>
              <a:noFill/>
            </p:spPr>
            <p:txBody>
              <a:bodyPr wrap="none" rtlCol="0">
                <a:spAutoFit/>
              </a:bodyPr>
              <a:lstStyle/>
              <a:p>
                <a:pPr algn="ctr"/>
                <a:r>
                  <a:rPr lang="en-US" sz="2400" dirty="0" smtClean="0"/>
                  <a:t>Ideal</a:t>
                </a:r>
              </a:p>
              <a:p>
                <a:pPr algn="ctr"/>
                <a:r>
                  <a:rPr lang="en-US" sz="2400" dirty="0" smtClean="0"/>
                  <a:t>Student Model</a:t>
                </a:r>
              </a:p>
            </p:txBody>
          </p:sp>
          <p:sp>
            <p:nvSpPr>
              <p:cNvPr id="117" name="TextBox 116"/>
              <p:cNvSpPr txBox="1"/>
              <p:nvPr/>
            </p:nvSpPr>
            <p:spPr>
              <a:xfrm>
                <a:off x="6965434" y="17523672"/>
                <a:ext cx="2496547" cy="1384995"/>
              </a:xfrm>
              <a:prstGeom prst="rect">
                <a:avLst/>
              </a:prstGeom>
              <a:noFill/>
            </p:spPr>
            <p:txBody>
              <a:bodyPr wrap="none" rtlCol="0">
                <a:spAutoFit/>
              </a:bodyPr>
              <a:lstStyle/>
              <a:p>
                <a:pPr algn="ctr"/>
                <a:r>
                  <a:rPr lang="en-US" sz="2800" b="1" dirty="0" smtClean="0">
                    <a:solidFill>
                      <a:schemeClr val="accent4"/>
                    </a:solidFill>
                  </a:rPr>
                  <a:t>Proxy</a:t>
                </a:r>
              </a:p>
              <a:p>
                <a:pPr algn="ctr"/>
                <a:r>
                  <a:rPr lang="en-US" sz="2800" b="1" dirty="0" smtClean="0">
                    <a:solidFill>
                      <a:schemeClr val="accent4"/>
                    </a:solidFill>
                  </a:rPr>
                  <a:t>Student Model</a:t>
                </a:r>
              </a:p>
              <a:p>
                <a:pPr algn="ctr"/>
                <a:r>
                  <a:rPr lang="en-US" sz="2800" b="1" dirty="0" smtClean="0">
                    <a:solidFill>
                      <a:schemeClr val="accent4"/>
                    </a:solidFill>
                  </a:rPr>
                  <a:t>(Our Approach)</a:t>
                </a:r>
              </a:p>
            </p:txBody>
          </p:sp>
          <p:pic>
            <p:nvPicPr>
              <p:cNvPr id="90" name="Picture 89"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3700" y="20007502"/>
                <a:ext cx="2791971" cy="2961753"/>
              </a:xfrm>
              <a:prstGeom prst="rect">
                <a:avLst/>
              </a:prstGeom>
              <a:solidFill>
                <a:srgbClr val="FFFFFF"/>
              </a:solidFill>
              <a:ln w="38100" cmpd="sng">
                <a:solidFill>
                  <a:schemeClr val="tx1"/>
                </a:solidFill>
              </a:ln>
              <a:effectLst>
                <a:outerShdw blurRad="76200" dir="18900000" sy="23000" kx="-1200000" algn="bl" rotWithShape="0">
                  <a:prstClr val="black">
                    <a:alpha val="20000"/>
                  </a:prstClr>
                </a:outerShdw>
              </a:effectLst>
              <a:scene3d>
                <a:camera prst="perspectiveFront">
                  <a:rot lat="0" lon="2700000" rev="0"/>
                </a:camera>
                <a:lightRig rig="threePt" dir="t"/>
              </a:scene3d>
            </p:spPr>
          </p:pic>
          <p:pic>
            <p:nvPicPr>
              <p:cNvPr id="93" name="Picture 92"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99892" y="20014188"/>
                <a:ext cx="2785669" cy="2955067"/>
              </a:xfrm>
              <a:prstGeom prst="rect">
                <a:avLst/>
              </a:prstGeom>
              <a:solidFill>
                <a:schemeClr val="bg1"/>
              </a:solidFill>
              <a:ln w="38100" cmpd="sng">
                <a:solidFill>
                  <a:srgbClr val="000000"/>
                </a:solidFill>
              </a:ln>
              <a:effectLst>
                <a:outerShdw blurRad="76200" dir="18900000" sy="23000" kx="-1200000" algn="bl" rotWithShape="0">
                  <a:prstClr val="black">
                    <a:alpha val="20000"/>
                  </a:prstClr>
                </a:outerShdw>
              </a:effectLst>
              <a:scene3d>
                <a:camera prst="perspectiveFront">
                  <a:rot lat="0" lon="2699939" rev="0"/>
                </a:camera>
                <a:lightRig rig="threePt" dir="t"/>
              </a:scene3d>
            </p:spPr>
          </p:pic>
        </p:grpSp>
        <p:sp>
          <p:nvSpPr>
            <p:cNvPr id="52" name="TextBox 51"/>
            <p:cNvSpPr txBox="1"/>
            <p:nvPr/>
          </p:nvSpPr>
          <p:spPr>
            <a:xfrm>
              <a:off x="1154577" y="19612543"/>
              <a:ext cx="10468154" cy="1015663"/>
            </a:xfrm>
            <a:prstGeom prst="rect">
              <a:avLst/>
            </a:prstGeom>
            <a:noFill/>
          </p:spPr>
          <p:txBody>
            <a:bodyPr wrap="square" rtlCol="0">
              <a:spAutoFit/>
            </a:bodyPr>
            <a:lstStyle/>
            <a:p>
              <a:r>
                <a:rPr lang="en-US" sz="2000" b="1" dirty="0" smtClean="0"/>
                <a:t>Fig 1: </a:t>
              </a:r>
              <a:r>
                <a:rPr lang="en-US" sz="2000" dirty="0" smtClean="0"/>
                <a:t>Overview of our “Machine Teacher” setup. The Machine Teacher can be viewed as a </a:t>
              </a:r>
            </a:p>
            <a:p>
              <a:r>
                <a:rPr lang="en-US" sz="2000" dirty="0" smtClean="0"/>
                <a:t>Search algorithm with access to a Proxy Student Model which simulates the word guessing </a:t>
              </a:r>
            </a:p>
            <a:p>
              <a:r>
                <a:rPr lang="en-US" sz="2000" dirty="0" smtClean="0"/>
                <a:t>And word learning behavior of real (Human) students.</a:t>
              </a:r>
            </a:p>
          </p:txBody>
        </p:sp>
      </p:grpSp>
      <p:sp>
        <p:nvSpPr>
          <p:cNvPr id="96" name="Content Placeholder 10"/>
          <p:cNvSpPr>
            <a:spLocks noGrp="1"/>
          </p:cNvSpPr>
          <p:nvPr>
            <p:ph sz="quarter" idx="24"/>
          </p:nvPr>
        </p:nvSpPr>
        <p:spPr>
          <a:xfrm>
            <a:off x="482600" y="4216400"/>
            <a:ext cx="23901400" cy="5257800"/>
          </a:xfrm>
          <a:ln w="12700">
            <a:noFill/>
          </a:ln>
        </p:spPr>
        <p:txBody>
          <a:bodyPr>
            <a:noAutofit/>
          </a:bodyPr>
          <a:lstStyle/>
          <a:p>
            <a:pPr marL="0" indent="0" algn="just">
              <a:buNone/>
            </a:pPr>
            <a:r>
              <a:rPr lang="en-US" sz="4500" dirty="0"/>
              <a:t>What if you could learn Spanish </a:t>
            </a:r>
            <a:r>
              <a:rPr lang="en-US" sz="4500" b="1" i="1" dirty="0" err="1">
                <a:solidFill>
                  <a:srgbClr val="8064A2"/>
                </a:solidFill>
              </a:rPr>
              <a:t>vocabulario</a:t>
            </a:r>
            <a:r>
              <a:rPr lang="en-US" sz="4500" dirty="0">
                <a:solidFill>
                  <a:srgbClr val="8064A2"/>
                </a:solidFill>
              </a:rPr>
              <a:t> </a:t>
            </a:r>
            <a:r>
              <a:rPr lang="en-US" sz="4500" dirty="0"/>
              <a:t>just by reading enjoyable </a:t>
            </a:r>
            <a:r>
              <a:rPr lang="en-US" sz="4800" b="1" i="1" dirty="0" err="1">
                <a:solidFill>
                  <a:srgbClr val="8064A2"/>
                </a:solidFill>
              </a:rPr>
              <a:t>párrafos</a:t>
            </a:r>
            <a:r>
              <a:rPr lang="en-US" sz="4800" b="1" i="1" dirty="0">
                <a:solidFill>
                  <a:srgbClr val="8064A2"/>
                </a:solidFill>
              </a:rPr>
              <a:t> </a:t>
            </a:r>
            <a:r>
              <a:rPr lang="en-US" sz="4500" dirty="0" smtClean="0"/>
              <a:t>like </a:t>
            </a:r>
            <a:r>
              <a:rPr lang="en-US" sz="4500" dirty="0"/>
              <a:t>this </a:t>
            </a:r>
            <a:r>
              <a:rPr lang="en-US" sz="4500" dirty="0" smtClean="0"/>
              <a:t>one? People </a:t>
            </a:r>
            <a:r>
              <a:rPr lang="en-US" sz="4500" dirty="0"/>
              <a:t>learn new words </a:t>
            </a:r>
            <a:r>
              <a:rPr lang="en-US" sz="4500" b="1" i="1" dirty="0" smtClean="0">
                <a:solidFill>
                  <a:srgbClr val="8064A2"/>
                </a:solidFill>
              </a:rPr>
              <a:t>en</a:t>
            </a:r>
            <a:r>
              <a:rPr lang="en-US" sz="4500" dirty="0" smtClean="0"/>
              <a:t> </a:t>
            </a:r>
            <a:r>
              <a:rPr lang="en-US" sz="4500" b="1" i="1" dirty="0" err="1">
                <a:solidFill>
                  <a:srgbClr val="8064A2"/>
                </a:solidFill>
              </a:rPr>
              <a:t>contexto</a:t>
            </a:r>
            <a:r>
              <a:rPr lang="en-US" sz="4500" dirty="0">
                <a:solidFill>
                  <a:srgbClr val="8064A2"/>
                </a:solidFill>
              </a:rPr>
              <a:t> </a:t>
            </a:r>
            <a:r>
              <a:rPr lang="en-US" sz="4500" dirty="0"/>
              <a:t>all the </a:t>
            </a:r>
            <a:r>
              <a:rPr lang="en-US" sz="4500" b="1" i="1" dirty="0" err="1" smtClean="0">
                <a:solidFill>
                  <a:srgbClr val="8064A2"/>
                </a:solidFill>
              </a:rPr>
              <a:t>tiempo</a:t>
            </a:r>
            <a:r>
              <a:rPr lang="en-US" sz="4500" dirty="0" smtClean="0"/>
              <a:t>. So </a:t>
            </a:r>
            <a:r>
              <a:rPr lang="en-US" sz="4500" b="1" i="1" dirty="0" err="1">
                <a:solidFill>
                  <a:srgbClr val="8064A2"/>
                </a:solidFill>
              </a:rPr>
              <a:t>nosotros</a:t>
            </a:r>
            <a:r>
              <a:rPr lang="en-US" sz="4500" dirty="0">
                <a:solidFill>
                  <a:srgbClr val="8064A2"/>
                </a:solidFill>
              </a:rPr>
              <a:t> </a:t>
            </a:r>
            <a:r>
              <a:rPr lang="en-US" sz="4500" dirty="0"/>
              <a:t>have helped you by keeping </a:t>
            </a:r>
            <a:r>
              <a:rPr lang="en-US" sz="4500" b="1" i="1" dirty="0">
                <a:solidFill>
                  <a:srgbClr val="8064A2"/>
                </a:solidFill>
              </a:rPr>
              <a:t>mucho</a:t>
            </a:r>
            <a:r>
              <a:rPr lang="en-US" sz="4500" dirty="0">
                <a:solidFill>
                  <a:srgbClr val="8064A2"/>
                </a:solidFill>
              </a:rPr>
              <a:t> </a:t>
            </a:r>
            <a:r>
              <a:rPr lang="en-US" sz="4500" dirty="0"/>
              <a:t>of </a:t>
            </a:r>
            <a:r>
              <a:rPr lang="en-US" sz="4500" dirty="0" smtClean="0"/>
              <a:t>English context. </a:t>
            </a:r>
            <a:r>
              <a:rPr lang="en-US" sz="4500" b="1" i="1" dirty="0" err="1" smtClean="0">
                <a:solidFill>
                  <a:srgbClr val="8064A2"/>
                </a:solidFill>
              </a:rPr>
              <a:t>Nuestro</a:t>
            </a:r>
            <a:r>
              <a:rPr lang="en-US" sz="4500" dirty="0" smtClean="0">
                <a:solidFill>
                  <a:srgbClr val="8064A2"/>
                </a:solidFill>
              </a:rPr>
              <a:t> </a:t>
            </a:r>
            <a:r>
              <a:rPr lang="en-US" sz="4500" dirty="0"/>
              <a:t>model says </a:t>
            </a:r>
            <a:r>
              <a:rPr lang="en-US" sz="4500" b="1" i="1" dirty="0" err="1">
                <a:solidFill>
                  <a:srgbClr val="8064A2"/>
                </a:solidFill>
              </a:rPr>
              <a:t>que</a:t>
            </a:r>
            <a:r>
              <a:rPr lang="en-US" sz="4500" dirty="0">
                <a:solidFill>
                  <a:srgbClr val="8064A2"/>
                </a:solidFill>
              </a:rPr>
              <a:t> </a:t>
            </a:r>
            <a:r>
              <a:rPr lang="en-US" sz="4500" dirty="0"/>
              <a:t>when </a:t>
            </a:r>
            <a:r>
              <a:rPr lang="en-US" sz="4500" b="1" i="1" dirty="0" err="1">
                <a:solidFill>
                  <a:srgbClr val="8064A2"/>
                </a:solidFill>
              </a:rPr>
              <a:t>tu</a:t>
            </a:r>
            <a:r>
              <a:rPr lang="en-US" sz="4500" dirty="0">
                <a:solidFill>
                  <a:srgbClr val="8064A2"/>
                </a:solidFill>
              </a:rPr>
              <a:t> </a:t>
            </a:r>
            <a:r>
              <a:rPr lang="en-US" sz="4500" dirty="0"/>
              <a:t>see a </a:t>
            </a:r>
            <a:r>
              <a:rPr lang="en-US" sz="4500" b="1" i="1" dirty="0" err="1" smtClean="0">
                <a:solidFill>
                  <a:srgbClr val="8064A2"/>
                </a:solidFill>
              </a:rPr>
              <a:t>frase</a:t>
            </a:r>
            <a:r>
              <a:rPr lang="en-US" sz="4500" dirty="0" smtClean="0"/>
              <a:t>, </a:t>
            </a:r>
            <a:r>
              <a:rPr lang="en-US" sz="4500" b="1" i="1" dirty="0" err="1">
                <a:solidFill>
                  <a:srgbClr val="8064A2"/>
                </a:solidFill>
              </a:rPr>
              <a:t>tu</a:t>
            </a:r>
            <a:r>
              <a:rPr lang="en-US" sz="4500" dirty="0">
                <a:solidFill>
                  <a:srgbClr val="8064A2"/>
                </a:solidFill>
              </a:rPr>
              <a:t> </a:t>
            </a:r>
            <a:r>
              <a:rPr lang="en-US" sz="4500" b="1" i="1" dirty="0" err="1">
                <a:solidFill>
                  <a:srgbClr val="8064A2"/>
                </a:solidFill>
              </a:rPr>
              <a:t>modificas</a:t>
            </a:r>
            <a:r>
              <a:rPr lang="en-US" sz="4500" dirty="0">
                <a:solidFill>
                  <a:srgbClr val="8064A2"/>
                </a:solidFill>
              </a:rPr>
              <a:t> </a:t>
            </a:r>
            <a:r>
              <a:rPr lang="en-US" sz="4500" dirty="0"/>
              <a:t>the embeddings of all new words to improve cloze prediction of </a:t>
            </a:r>
            <a:r>
              <a:rPr lang="en-US" sz="4500" b="1" i="1" dirty="0" err="1" smtClean="0">
                <a:solidFill>
                  <a:srgbClr val="8064A2"/>
                </a:solidFill>
              </a:rPr>
              <a:t>todos</a:t>
            </a:r>
            <a:r>
              <a:rPr lang="en-US" sz="4500" dirty="0" smtClean="0">
                <a:solidFill>
                  <a:srgbClr val="8064A2"/>
                </a:solidFill>
              </a:rPr>
              <a:t> </a:t>
            </a:r>
            <a:r>
              <a:rPr lang="en-US" sz="4500" dirty="0"/>
              <a:t>tokens in the </a:t>
            </a:r>
            <a:r>
              <a:rPr lang="en-US" sz="4500" dirty="0" smtClean="0"/>
              <a:t>sentence. It </a:t>
            </a:r>
            <a:r>
              <a:rPr lang="en-US" sz="4500" dirty="0"/>
              <a:t>predicts that </a:t>
            </a:r>
            <a:r>
              <a:rPr lang="en-US" sz="4500" b="1" i="1" dirty="0" err="1">
                <a:solidFill>
                  <a:srgbClr val="8064A2"/>
                </a:solidFill>
              </a:rPr>
              <a:t>tu</a:t>
            </a:r>
            <a:r>
              <a:rPr lang="en-US" sz="4500" dirty="0">
                <a:solidFill>
                  <a:srgbClr val="8064A2"/>
                </a:solidFill>
              </a:rPr>
              <a:t> </a:t>
            </a:r>
            <a:r>
              <a:rPr lang="en-US" sz="4500" dirty="0"/>
              <a:t>will learn embeddings </a:t>
            </a:r>
            <a:r>
              <a:rPr lang="en-US" sz="4500" b="1" i="1" dirty="0" err="1">
                <a:solidFill>
                  <a:srgbClr val="8064A2"/>
                </a:solidFill>
              </a:rPr>
              <a:t>para</a:t>
            </a:r>
            <a:r>
              <a:rPr lang="en-US" sz="4500" dirty="0">
                <a:solidFill>
                  <a:srgbClr val="8064A2"/>
                </a:solidFill>
              </a:rPr>
              <a:t> </a:t>
            </a:r>
            <a:r>
              <a:rPr lang="en-US" sz="4500" dirty="0" smtClean="0"/>
              <a:t>these </a:t>
            </a:r>
            <a:r>
              <a:rPr lang="en-US" sz="4500" dirty="0"/>
              <a:t>Spanish </a:t>
            </a:r>
            <a:r>
              <a:rPr lang="en-US" sz="4500" dirty="0" smtClean="0"/>
              <a:t>words, </a:t>
            </a:r>
            <a:r>
              <a:rPr lang="en-US" sz="4500" dirty="0"/>
              <a:t>in these </a:t>
            </a:r>
            <a:r>
              <a:rPr lang="en-US" sz="4500" b="1" i="1" dirty="0" err="1" smtClean="0">
                <a:solidFill>
                  <a:srgbClr val="8064A2"/>
                </a:solidFill>
              </a:rPr>
              <a:t>contextos</a:t>
            </a:r>
            <a:r>
              <a:rPr lang="en-US" sz="4500" dirty="0" smtClean="0"/>
              <a:t>, </a:t>
            </a:r>
            <a:r>
              <a:rPr lang="en-US" sz="4500" dirty="0"/>
              <a:t>that </a:t>
            </a:r>
            <a:r>
              <a:rPr lang="en-US" sz="4500" b="1" i="1" dirty="0">
                <a:solidFill>
                  <a:srgbClr val="8064A2"/>
                </a:solidFill>
              </a:rPr>
              <a:t>son</a:t>
            </a:r>
            <a:r>
              <a:rPr lang="en-US" sz="4500" dirty="0">
                <a:solidFill>
                  <a:srgbClr val="8064A2"/>
                </a:solidFill>
              </a:rPr>
              <a:t> </a:t>
            </a:r>
            <a:r>
              <a:rPr lang="en-US" sz="4500" dirty="0"/>
              <a:t>similar to </a:t>
            </a:r>
            <a:r>
              <a:rPr lang="en-US" sz="4500" b="1" i="1" dirty="0" err="1" smtClean="0">
                <a:solidFill>
                  <a:srgbClr val="8064A2"/>
                </a:solidFill>
              </a:rPr>
              <a:t>las</a:t>
            </a:r>
            <a:r>
              <a:rPr lang="en-US" sz="4500" dirty="0" smtClean="0">
                <a:solidFill>
                  <a:srgbClr val="8064A2"/>
                </a:solidFill>
              </a:rPr>
              <a:t> </a:t>
            </a:r>
            <a:r>
              <a:rPr lang="en-US" sz="4500" dirty="0"/>
              <a:t>embeddings of the original </a:t>
            </a:r>
            <a:r>
              <a:rPr lang="en-US" sz="4500" b="1" i="1" dirty="0" err="1">
                <a:solidFill>
                  <a:srgbClr val="8064A2"/>
                </a:solidFill>
              </a:rPr>
              <a:t>i</a:t>
            </a:r>
            <a:r>
              <a:rPr lang="en-US" sz="4500" b="1" i="1" dirty="0" err="1" smtClean="0">
                <a:solidFill>
                  <a:srgbClr val="8064A2"/>
                </a:solidFill>
              </a:rPr>
              <a:t>nglés</a:t>
            </a:r>
            <a:r>
              <a:rPr lang="en-US" sz="4500" dirty="0" smtClean="0">
                <a:solidFill>
                  <a:srgbClr val="8064A2"/>
                </a:solidFill>
              </a:rPr>
              <a:t> </a:t>
            </a:r>
            <a:r>
              <a:rPr lang="en-US" sz="4500" dirty="0" smtClean="0"/>
              <a:t>words. </a:t>
            </a:r>
            <a:r>
              <a:rPr lang="en-US" sz="4500" b="1" i="1" dirty="0" err="1" smtClean="0">
                <a:solidFill>
                  <a:srgbClr val="8064A2"/>
                </a:solidFill>
              </a:rPr>
              <a:t>Nosotros</a:t>
            </a:r>
            <a:r>
              <a:rPr lang="en-US" sz="4500" dirty="0" smtClean="0">
                <a:solidFill>
                  <a:srgbClr val="8064A2"/>
                </a:solidFill>
              </a:rPr>
              <a:t> </a:t>
            </a:r>
            <a:r>
              <a:rPr lang="en-US" sz="4500" dirty="0"/>
              <a:t>constructed this paragraph to </a:t>
            </a:r>
            <a:r>
              <a:rPr lang="en-US" sz="4500" b="1" i="1" dirty="0" err="1">
                <a:solidFill>
                  <a:srgbClr val="8064A2"/>
                </a:solidFill>
              </a:rPr>
              <a:t>ayudar</a:t>
            </a:r>
            <a:r>
              <a:rPr lang="en-US" sz="4500" dirty="0">
                <a:solidFill>
                  <a:srgbClr val="8064A2"/>
                </a:solidFill>
              </a:rPr>
              <a:t> </a:t>
            </a:r>
            <a:r>
              <a:rPr lang="en-US" sz="4500" dirty="0"/>
              <a:t>you learn as </a:t>
            </a:r>
            <a:r>
              <a:rPr lang="en-US" sz="4500" b="1" i="1" dirty="0" err="1" smtClean="0">
                <a:solidFill>
                  <a:srgbClr val="8064A2"/>
                </a:solidFill>
              </a:rPr>
              <a:t>más</a:t>
            </a:r>
            <a:r>
              <a:rPr lang="en-US" sz="4500" b="1" i="1" dirty="0" smtClean="0">
                <a:solidFill>
                  <a:srgbClr val="8064A2"/>
                </a:solidFill>
              </a:rPr>
              <a:t> </a:t>
            </a:r>
            <a:r>
              <a:rPr lang="en-US" sz="4500" dirty="0" smtClean="0"/>
              <a:t>vocabulary </a:t>
            </a:r>
            <a:r>
              <a:rPr lang="en-US" sz="4500" dirty="0"/>
              <a:t>as </a:t>
            </a:r>
            <a:r>
              <a:rPr lang="en-US" sz="4500" b="1" i="1" dirty="0" err="1" smtClean="0">
                <a:solidFill>
                  <a:srgbClr val="8064A2"/>
                </a:solidFill>
              </a:rPr>
              <a:t>posible</a:t>
            </a:r>
            <a:r>
              <a:rPr lang="en-US" sz="4500" dirty="0" smtClean="0"/>
              <a:t>, </a:t>
            </a:r>
            <a:r>
              <a:rPr lang="en-US" sz="4500" dirty="0"/>
              <a:t>using </a:t>
            </a:r>
            <a:r>
              <a:rPr lang="en-US" sz="4500" dirty="0" smtClean="0"/>
              <a:t>best-first </a:t>
            </a:r>
            <a:r>
              <a:rPr lang="en-US" sz="4500" dirty="0"/>
              <a:t>search </a:t>
            </a:r>
            <a:r>
              <a:rPr lang="en-US" sz="4500" b="1" i="1" dirty="0" err="1">
                <a:solidFill>
                  <a:srgbClr val="8064A2"/>
                </a:solidFill>
              </a:rPr>
              <a:t>para</a:t>
            </a:r>
            <a:r>
              <a:rPr lang="en-US" sz="4500" dirty="0">
                <a:solidFill>
                  <a:srgbClr val="8064A2"/>
                </a:solidFill>
              </a:rPr>
              <a:t> </a:t>
            </a:r>
            <a:r>
              <a:rPr lang="en-US" sz="4500" dirty="0"/>
              <a:t>choose a </a:t>
            </a:r>
            <a:r>
              <a:rPr lang="en-US" sz="4500" b="1" i="1" dirty="0" err="1">
                <a:solidFill>
                  <a:srgbClr val="8064A2"/>
                </a:solidFill>
              </a:rPr>
              <a:t>subconjuto</a:t>
            </a:r>
            <a:r>
              <a:rPr lang="en-US" sz="4500" dirty="0">
                <a:solidFill>
                  <a:srgbClr val="8064A2"/>
                </a:solidFill>
              </a:rPr>
              <a:t> </a:t>
            </a:r>
            <a:r>
              <a:rPr lang="en-US" sz="4500" b="1" i="1" dirty="0">
                <a:solidFill>
                  <a:schemeClr val="accent4"/>
                </a:solidFill>
              </a:rPr>
              <a:t>de</a:t>
            </a:r>
            <a:r>
              <a:rPr lang="en-US" sz="4500" dirty="0"/>
              <a:t> words </a:t>
            </a:r>
            <a:r>
              <a:rPr lang="en-US" sz="4500" b="1" i="1" dirty="0" err="1">
                <a:solidFill>
                  <a:srgbClr val="8064A2"/>
                </a:solidFill>
              </a:rPr>
              <a:t>para</a:t>
            </a:r>
            <a:r>
              <a:rPr lang="en-US" sz="4500" dirty="0">
                <a:solidFill>
                  <a:srgbClr val="8064A2"/>
                </a:solidFill>
              </a:rPr>
              <a:t> </a:t>
            </a:r>
            <a:r>
              <a:rPr lang="en-US" sz="4500" dirty="0" smtClean="0"/>
              <a:t>flip.</a:t>
            </a:r>
            <a:endParaRPr lang="en-US" sz="4500" dirty="0"/>
          </a:p>
        </p:txBody>
      </p:sp>
      <p:sp>
        <p:nvSpPr>
          <p:cNvPr id="274" name="Content Placeholder 21"/>
          <p:cNvSpPr>
            <a:spLocks noGrp="1"/>
          </p:cNvSpPr>
          <p:nvPr>
            <p:ph sz="quarter" idx="35"/>
          </p:nvPr>
        </p:nvSpPr>
        <p:spPr>
          <a:xfrm>
            <a:off x="24866600" y="5384801"/>
            <a:ext cx="11404600" cy="9042399"/>
          </a:xfrm>
          <a:ln w="12700">
            <a:solidFill>
              <a:srgbClr val="9BBB58"/>
            </a:solidFill>
          </a:ln>
        </p:spPr>
        <p:txBody>
          <a:bodyPr>
            <a:normAutofit/>
          </a:bodyPr>
          <a:lstStyle/>
          <a:p>
            <a:pPr marL="0" indent="0">
              <a:buClr>
                <a:srgbClr val="F5954C"/>
              </a:buClr>
              <a:buNone/>
            </a:pPr>
            <a:endParaRPr lang="en-US" sz="1600" dirty="0" smtClean="0"/>
          </a:p>
          <a:p>
            <a:pPr marL="0" indent="0">
              <a:buClr>
                <a:srgbClr val="F5954C"/>
              </a:buClr>
              <a:buNone/>
            </a:pPr>
            <a:endParaRPr lang="en-US" sz="1600" dirty="0" smtClean="0"/>
          </a:p>
        </p:txBody>
      </p:sp>
      <p:sp>
        <p:nvSpPr>
          <p:cNvPr id="275" name="Text Placeholder 17"/>
          <p:cNvSpPr>
            <a:spLocks noGrp="1"/>
          </p:cNvSpPr>
          <p:nvPr>
            <p:ph type="body" sz="quarter" idx="31"/>
          </p:nvPr>
        </p:nvSpPr>
        <p:spPr>
          <a:xfrm>
            <a:off x="24862366" y="4414210"/>
            <a:ext cx="11408834" cy="1044319"/>
          </a:xfrm>
          <a:solidFill>
            <a:srgbClr val="9CBB5D"/>
          </a:solidFill>
        </p:spPr>
        <p:txBody>
          <a:bodyPr/>
          <a:lstStyle/>
          <a:p>
            <a:r>
              <a:rPr lang="en-US" dirty="0" smtClean="0"/>
              <a:t>Search</a:t>
            </a:r>
            <a:endParaRPr lang="en-US" dirty="0"/>
          </a:p>
        </p:txBody>
      </p:sp>
      <p:sp>
        <p:nvSpPr>
          <p:cNvPr id="422" name="Oval Callout 421"/>
          <p:cNvSpPr/>
          <p:nvPr/>
        </p:nvSpPr>
        <p:spPr>
          <a:xfrm>
            <a:off x="12560300" y="24767688"/>
            <a:ext cx="2959100" cy="1181100"/>
          </a:xfrm>
          <a:prstGeom prst="wedgeEllipseCallout">
            <a:avLst>
              <a:gd name="adj1" fmla="val 62364"/>
              <a:gd name="adj2" fmla="val -76210"/>
            </a:avLst>
          </a:prstGeom>
          <a:solidFill>
            <a:srgbClr val="FAC090"/>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Cloze prediction</a:t>
            </a:r>
          </a:p>
        </p:txBody>
      </p:sp>
      <p:grpSp>
        <p:nvGrpSpPr>
          <p:cNvPr id="55" name="Group 54"/>
          <p:cNvGrpSpPr/>
          <p:nvPr/>
        </p:nvGrpSpPr>
        <p:grpSpPr>
          <a:xfrm>
            <a:off x="25030927" y="5613400"/>
            <a:ext cx="11095567" cy="2961739"/>
            <a:chOff x="25107899" y="5613400"/>
            <a:chExt cx="11095567" cy="2961739"/>
          </a:xfrm>
        </p:grpSpPr>
        <p:sp>
          <p:nvSpPr>
            <p:cNvPr id="423" name="TextBox 422"/>
            <p:cNvSpPr txBox="1"/>
            <p:nvPr/>
          </p:nvSpPr>
          <p:spPr>
            <a:xfrm>
              <a:off x="25107899" y="5613400"/>
              <a:ext cx="11095567" cy="2948499"/>
            </a:xfrm>
            <a:prstGeom prst="rect">
              <a:avLst/>
            </a:prstGeom>
            <a:solidFill>
              <a:schemeClr val="accent2">
                <a:lumMod val="20000"/>
                <a:lumOff val="80000"/>
              </a:schemeClr>
            </a:solidFill>
            <a:ln>
              <a:solidFill>
                <a:schemeClr val="tx1"/>
              </a:solidFill>
            </a:ln>
          </p:spPr>
          <p:txBody>
            <a:bodyPr wrap="square" rtlCol="0">
              <a:spAutoFit/>
            </a:bodyPr>
            <a:lstStyle/>
            <a:p>
              <a:pPr>
                <a:lnSpc>
                  <a:spcPct val="80000"/>
                </a:lnSpc>
              </a:pPr>
              <a:r>
                <a:rPr lang="en-US" sz="3200" dirty="0" smtClean="0"/>
                <a:t>We score macaronic configurations by how much they improve    :</a:t>
              </a:r>
            </a:p>
            <a:p>
              <a:endParaRPr lang="en-US" sz="3200" dirty="0"/>
            </a:p>
            <a:p>
              <a:endParaRPr lang="en-US" sz="3200" dirty="0" smtClean="0"/>
            </a:p>
            <a:p>
              <a:endParaRPr lang="en-US" sz="3200" dirty="0"/>
            </a:p>
            <a:p>
              <a:endParaRPr lang="en-US" sz="3200" dirty="0" smtClean="0"/>
            </a:p>
            <a:p>
              <a:endParaRPr lang="en-US" sz="3200" dirty="0" smtClean="0"/>
            </a:p>
          </p:txBody>
        </p:sp>
        <p:pic>
          <p:nvPicPr>
            <p:cNvPr id="169" name="Picture 168"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52400" y="6172200"/>
              <a:ext cx="7670800" cy="965200"/>
            </a:xfrm>
            <a:prstGeom prst="rect">
              <a:avLst/>
            </a:prstGeom>
          </p:spPr>
        </p:pic>
        <p:pic>
          <p:nvPicPr>
            <p:cNvPr id="170" name="Picture 169"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699700" y="5721350"/>
              <a:ext cx="266700" cy="292100"/>
            </a:xfrm>
            <a:prstGeom prst="rect">
              <a:avLst/>
            </a:prstGeom>
          </p:spPr>
        </p:pic>
        <p:sp>
          <p:nvSpPr>
            <p:cNvPr id="183" name="TextBox 182"/>
            <p:cNvSpPr txBox="1"/>
            <p:nvPr/>
          </p:nvSpPr>
          <p:spPr>
            <a:xfrm>
              <a:off x="25302424" y="7251700"/>
              <a:ext cx="3826689" cy="1323439"/>
            </a:xfrm>
            <a:prstGeom prst="rect">
              <a:avLst/>
            </a:prstGeom>
            <a:noFill/>
          </p:spPr>
          <p:txBody>
            <a:bodyPr wrap="none" rtlCol="0">
              <a:spAutoFit/>
            </a:bodyPr>
            <a:lstStyle/>
            <a:p>
              <a:pPr algn="ctr"/>
              <a:r>
                <a:rPr lang="en-US" sz="2400" dirty="0" smtClean="0"/>
                <a:t>(L1,L2) reference word pairs </a:t>
              </a:r>
            </a:p>
            <a:p>
              <a:pPr algn="ctr"/>
              <a:r>
                <a:rPr lang="en-US" sz="2400" dirty="0" smtClean="0"/>
                <a:t>from the </a:t>
              </a:r>
              <a:r>
                <a:rPr lang="en-US" sz="2400" i="1" dirty="0" smtClean="0"/>
                <a:t>entire</a:t>
              </a:r>
              <a:r>
                <a:rPr lang="en-US" sz="2400" dirty="0" smtClean="0"/>
                <a:t> document</a:t>
              </a:r>
            </a:p>
            <a:p>
              <a:r>
                <a:rPr lang="en-US" sz="1600" dirty="0" smtClean="0"/>
                <a:t>E.g. {(in, </a:t>
              </a:r>
              <a:r>
                <a:rPr lang="en-US" sz="1600" b="1" i="1" dirty="0" smtClean="0">
                  <a:solidFill>
                    <a:schemeClr val="accent4"/>
                  </a:solidFill>
                </a:rPr>
                <a:t>en</a:t>
              </a:r>
              <a:r>
                <a:rPr lang="en-US" sz="1600" dirty="0" smtClean="0"/>
                <a:t>),(all, </a:t>
              </a:r>
              <a:r>
                <a:rPr lang="en-US" sz="1600" b="1" dirty="0" err="1" smtClean="0">
                  <a:solidFill>
                    <a:srgbClr val="8064A2"/>
                  </a:solidFill>
                </a:rPr>
                <a:t>todos</a:t>
              </a:r>
              <a:r>
                <a:rPr lang="en-US" sz="1600" dirty="0" smtClean="0"/>
                <a:t>),(time, </a:t>
              </a:r>
              <a:r>
                <a:rPr lang="en-US" sz="1600" b="1" dirty="0" err="1" smtClean="0">
                  <a:solidFill>
                    <a:srgbClr val="8064A2"/>
                  </a:solidFill>
                </a:rPr>
                <a:t>tiempo</a:t>
              </a:r>
              <a:r>
                <a:rPr lang="en-US" sz="1600" dirty="0" smtClean="0"/>
                <a:t>),</a:t>
              </a:r>
            </a:p>
            <a:p>
              <a:r>
                <a:rPr lang="en-US" sz="1600" dirty="0" smtClean="0"/>
                <a:t> (context, </a:t>
              </a:r>
              <a:r>
                <a:rPr lang="en-US" sz="1600" b="1" dirty="0" err="1" smtClean="0">
                  <a:solidFill>
                    <a:srgbClr val="8064A2"/>
                  </a:solidFill>
                </a:rPr>
                <a:t>contexto</a:t>
              </a:r>
              <a:r>
                <a:rPr lang="en-US" sz="1600" dirty="0" smtClean="0"/>
                <a:t>), (you, </a:t>
              </a:r>
              <a:r>
                <a:rPr lang="en-US" sz="1600" b="1" dirty="0" err="1" smtClean="0">
                  <a:solidFill>
                    <a:srgbClr val="8064A2"/>
                  </a:solidFill>
                </a:rPr>
                <a:t>tu</a:t>
              </a:r>
              <a:r>
                <a:rPr lang="en-US" sz="1600" dirty="0" smtClean="0"/>
                <a:t>), (the, </a:t>
              </a:r>
              <a:r>
                <a:rPr lang="en-US" sz="1600" b="1" dirty="0" smtClean="0">
                  <a:solidFill>
                    <a:srgbClr val="8064A2"/>
                  </a:solidFill>
                </a:rPr>
                <a:t>la</a:t>
              </a:r>
              <a:r>
                <a:rPr lang="en-US" sz="1600" dirty="0" smtClean="0"/>
                <a:t>)</a:t>
              </a:r>
              <a:r>
                <a:rPr lang="mr-IN" sz="1600" dirty="0" smtClean="0"/>
                <a:t>…</a:t>
              </a:r>
              <a:r>
                <a:rPr lang="en-US" sz="1600" dirty="0" smtClean="0"/>
                <a:t>}</a:t>
              </a:r>
            </a:p>
          </p:txBody>
        </p:sp>
        <p:cxnSp>
          <p:nvCxnSpPr>
            <p:cNvPr id="200" name="Straight Arrow Connector 199"/>
            <p:cNvCxnSpPr>
              <a:stCxn id="220" idx="1"/>
            </p:cNvCxnSpPr>
            <p:nvPr/>
          </p:nvCxnSpPr>
          <p:spPr>
            <a:xfrm flipH="1">
              <a:off x="27889200" y="7243234"/>
              <a:ext cx="283633" cy="131233"/>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9475680" y="7505700"/>
              <a:ext cx="4172937" cy="830997"/>
              <a:chOff x="29285213" y="7264400"/>
              <a:chExt cx="4172937" cy="830997"/>
            </a:xfrm>
          </p:grpSpPr>
          <p:sp>
            <p:nvSpPr>
              <p:cNvPr id="205" name="TextBox 204"/>
              <p:cNvSpPr txBox="1"/>
              <p:nvPr/>
            </p:nvSpPr>
            <p:spPr>
              <a:xfrm>
                <a:off x="29285213" y="7264400"/>
                <a:ext cx="3672800" cy="830997"/>
              </a:xfrm>
              <a:prstGeom prst="rect">
                <a:avLst/>
              </a:prstGeom>
              <a:noFill/>
            </p:spPr>
            <p:txBody>
              <a:bodyPr wrap="none" rtlCol="0">
                <a:spAutoFit/>
              </a:bodyPr>
              <a:lstStyle/>
              <a:p>
                <a:r>
                  <a:rPr lang="en-US" sz="2400" dirty="0" smtClean="0"/>
                  <a:t>Rank of     in sorted order of</a:t>
                </a:r>
              </a:p>
              <a:p>
                <a:r>
                  <a:rPr lang="en-US" sz="2400" dirty="0" smtClean="0"/>
                  <a:t>cosine similarities         </a:t>
                </a:r>
                <a:endParaRPr lang="en-US" sz="1600" dirty="0" smtClean="0"/>
              </a:p>
            </p:txBody>
          </p:sp>
          <p:pic>
            <p:nvPicPr>
              <p:cNvPr id="6" name="Picture 5"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667450" y="7696200"/>
                <a:ext cx="1790700" cy="381000"/>
              </a:xfrm>
              <a:prstGeom prst="rect">
                <a:avLst/>
              </a:prstGeom>
            </p:spPr>
          </p:pic>
          <p:pic>
            <p:nvPicPr>
              <p:cNvPr id="7" name="Picture 6"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410150" y="7442200"/>
                <a:ext cx="139700" cy="177800"/>
              </a:xfrm>
              <a:prstGeom prst="rect">
                <a:avLst/>
              </a:prstGeom>
            </p:spPr>
          </p:pic>
        </p:grpSp>
        <p:cxnSp>
          <p:nvCxnSpPr>
            <p:cNvPr id="211" name="Straight Arrow Connector 210"/>
            <p:cNvCxnSpPr>
              <a:stCxn id="17" idx="1"/>
            </p:cNvCxnSpPr>
            <p:nvPr/>
          </p:nvCxnSpPr>
          <p:spPr>
            <a:xfrm>
              <a:off x="29413200" y="7137400"/>
              <a:ext cx="444500" cy="431800"/>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rot="16200000">
              <a:off x="29324300" y="6832600"/>
              <a:ext cx="177800" cy="431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Left Brace 219"/>
            <p:cNvSpPr/>
            <p:nvPr/>
          </p:nvSpPr>
          <p:spPr>
            <a:xfrm rot="16200000">
              <a:off x="28083933" y="6938434"/>
              <a:ext cx="177800" cy="431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Left Brace 223"/>
            <p:cNvSpPr/>
            <p:nvPr/>
          </p:nvSpPr>
          <p:spPr>
            <a:xfrm rot="16200000">
              <a:off x="31489649" y="6525682"/>
              <a:ext cx="177800" cy="68156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p:cNvCxnSpPr>
              <a:stCxn id="224" idx="1"/>
            </p:cNvCxnSpPr>
            <p:nvPr/>
          </p:nvCxnSpPr>
          <p:spPr>
            <a:xfrm>
              <a:off x="31578550" y="6955366"/>
              <a:ext cx="1928283" cy="368301"/>
            </a:xfrm>
            <a:prstGeom prst="straightConnector1">
              <a:avLst/>
            </a:prstGeom>
            <a:ln w="28575" cmpd="sng">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33693100" y="6845300"/>
              <a:ext cx="2179713" cy="830997"/>
            </a:xfrm>
            <a:prstGeom prst="rect">
              <a:avLst/>
            </a:prstGeom>
            <a:noFill/>
          </p:spPr>
          <p:txBody>
            <a:bodyPr wrap="square" rtlCol="0">
              <a:spAutoFit/>
            </a:bodyPr>
            <a:lstStyle/>
            <a:p>
              <a:pPr algn="ctr"/>
              <a:r>
                <a:rPr lang="en-US" sz="2400" dirty="0" smtClean="0"/>
                <a:t>Rank threshold heuristic</a:t>
              </a:r>
              <a:endParaRPr lang="en-US" sz="1600" dirty="0" smtClean="0"/>
            </a:p>
          </p:txBody>
        </p:sp>
      </p:grpSp>
      <p:sp>
        <p:nvSpPr>
          <p:cNvPr id="255" name="TextBox 254"/>
          <p:cNvSpPr txBox="1"/>
          <p:nvPr/>
        </p:nvSpPr>
        <p:spPr>
          <a:xfrm>
            <a:off x="26970718" y="10138833"/>
            <a:ext cx="4441227" cy="430887"/>
          </a:xfrm>
          <a:prstGeom prst="rect">
            <a:avLst/>
          </a:prstGeom>
          <a:noFill/>
        </p:spPr>
        <p:txBody>
          <a:bodyPr wrap="none" rtlCol="0">
            <a:spAutoFit/>
          </a:bodyPr>
          <a:lstStyle/>
          <a:p>
            <a:r>
              <a:rPr lang="en-US" sz="2200" b="1" i="1" dirty="0">
                <a:solidFill>
                  <a:schemeClr val="accent4"/>
                </a:solidFill>
              </a:rPr>
              <a:t>Personas</a:t>
            </a:r>
            <a:r>
              <a:rPr lang="en-US" sz="2200" dirty="0" smtClean="0"/>
              <a:t> </a:t>
            </a:r>
            <a:r>
              <a:rPr lang="en-US" sz="2200" dirty="0"/>
              <a:t>learn new words in </a:t>
            </a:r>
            <a:r>
              <a:rPr lang="en-US" sz="2200" dirty="0" smtClean="0"/>
              <a:t>context </a:t>
            </a:r>
            <a:endParaRPr lang="en-US" sz="2200" dirty="0"/>
          </a:p>
        </p:txBody>
      </p:sp>
      <p:sp>
        <p:nvSpPr>
          <p:cNvPr id="256" name="TextBox 255"/>
          <p:cNvSpPr txBox="1"/>
          <p:nvPr/>
        </p:nvSpPr>
        <p:spPr>
          <a:xfrm>
            <a:off x="31699200" y="10138833"/>
            <a:ext cx="4157195" cy="430887"/>
          </a:xfrm>
          <a:prstGeom prst="rect">
            <a:avLst/>
          </a:prstGeom>
          <a:noFill/>
        </p:spPr>
        <p:txBody>
          <a:bodyPr wrap="none" rtlCol="0">
            <a:spAutoFit/>
          </a:bodyPr>
          <a:lstStyle/>
          <a:p>
            <a:r>
              <a:rPr lang="en-US" sz="2200" dirty="0"/>
              <a:t>People learn new words in </a:t>
            </a:r>
            <a:r>
              <a:rPr lang="en-US" sz="2200" dirty="0" smtClean="0"/>
              <a:t>context </a:t>
            </a:r>
            <a:endParaRPr lang="en-US" sz="2200" dirty="0"/>
          </a:p>
        </p:txBody>
      </p:sp>
      <p:sp>
        <p:nvSpPr>
          <p:cNvPr id="258" name="TextBox 257"/>
          <p:cNvSpPr txBox="1"/>
          <p:nvPr/>
        </p:nvSpPr>
        <p:spPr>
          <a:xfrm>
            <a:off x="31699200" y="9144000"/>
            <a:ext cx="4157195" cy="430887"/>
          </a:xfrm>
          <a:prstGeom prst="rect">
            <a:avLst/>
          </a:prstGeom>
          <a:noFill/>
        </p:spPr>
        <p:txBody>
          <a:bodyPr wrap="none" rtlCol="0">
            <a:spAutoFit/>
          </a:bodyPr>
          <a:lstStyle/>
          <a:p>
            <a:r>
              <a:rPr lang="en-US" sz="2200" dirty="0"/>
              <a:t>People learn new words in </a:t>
            </a:r>
            <a:r>
              <a:rPr lang="en-US" sz="2200" dirty="0" smtClean="0"/>
              <a:t>context</a:t>
            </a:r>
            <a:endParaRPr lang="en-US" sz="2200" dirty="0"/>
          </a:p>
        </p:txBody>
      </p:sp>
      <p:sp>
        <p:nvSpPr>
          <p:cNvPr id="261" name="TextBox 260"/>
          <p:cNvSpPr txBox="1"/>
          <p:nvPr/>
        </p:nvSpPr>
        <p:spPr>
          <a:xfrm>
            <a:off x="26436768" y="11133666"/>
            <a:ext cx="4975177" cy="430887"/>
          </a:xfrm>
          <a:prstGeom prst="rect">
            <a:avLst/>
          </a:prstGeom>
          <a:noFill/>
        </p:spPr>
        <p:txBody>
          <a:bodyPr wrap="none" rtlCol="0">
            <a:spAutoFit/>
          </a:bodyPr>
          <a:lstStyle/>
          <a:p>
            <a:r>
              <a:rPr lang="en-US" sz="2200" b="1" i="1" dirty="0">
                <a:solidFill>
                  <a:schemeClr val="accent4"/>
                </a:solidFill>
              </a:rPr>
              <a:t>Personas</a:t>
            </a:r>
            <a:r>
              <a:rPr lang="en-US" sz="2200" dirty="0"/>
              <a:t> </a:t>
            </a:r>
            <a:r>
              <a:rPr lang="en-US" sz="2200" b="1" i="1" dirty="0" err="1" smtClean="0">
                <a:solidFill>
                  <a:schemeClr val="accent4"/>
                </a:solidFill>
              </a:rPr>
              <a:t>aprenden</a:t>
            </a:r>
            <a:r>
              <a:rPr lang="en-US" sz="2200" b="1" i="1" dirty="0" smtClean="0">
                <a:solidFill>
                  <a:schemeClr val="accent4"/>
                </a:solidFill>
              </a:rPr>
              <a:t> </a:t>
            </a:r>
            <a:r>
              <a:rPr lang="en-US" sz="2200" dirty="0" smtClean="0"/>
              <a:t>new </a:t>
            </a:r>
            <a:r>
              <a:rPr lang="en-US" sz="2200" dirty="0"/>
              <a:t>words in </a:t>
            </a:r>
            <a:r>
              <a:rPr lang="en-US" sz="2200" dirty="0" smtClean="0"/>
              <a:t>context </a:t>
            </a:r>
            <a:endParaRPr lang="en-US" sz="2200" dirty="0"/>
          </a:p>
        </p:txBody>
      </p:sp>
      <p:sp>
        <p:nvSpPr>
          <p:cNvPr id="263" name="TextBox 262"/>
          <p:cNvSpPr txBox="1"/>
          <p:nvPr/>
        </p:nvSpPr>
        <p:spPr>
          <a:xfrm>
            <a:off x="31699200" y="11133666"/>
            <a:ext cx="4441227" cy="430887"/>
          </a:xfrm>
          <a:prstGeom prst="rect">
            <a:avLst/>
          </a:prstGeom>
          <a:noFill/>
        </p:spPr>
        <p:txBody>
          <a:bodyPr wrap="none" rtlCol="0">
            <a:spAutoFit/>
          </a:bodyPr>
          <a:lstStyle/>
          <a:p>
            <a:r>
              <a:rPr lang="en-US" sz="2200" b="1" i="1" dirty="0">
                <a:solidFill>
                  <a:schemeClr val="accent4"/>
                </a:solidFill>
              </a:rPr>
              <a:t>Personas</a:t>
            </a:r>
            <a:r>
              <a:rPr lang="en-US" sz="2200" dirty="0"/>
              <a:t> </a:t>
            </a:r>
            <a:r>
              <a:rPr lang="en-US" sz="2200" dirty="0" smtClean="0"/>
              <a:t>learn </a:t>
            </a:r>
            <a:r>
              <a:rPr lang="en-US" sz="2200" dirty="0"/>
              <a:t>new words in </a:t>
            </a:r>
            <a:r>
              <a:rPr lang="en-US" sz="2200" dirty="0" smtClean="0"/>
              <a:t>context </a:t>
            </a:r>
            <a:endParaRPr lang="en-US" sz="2200" dirty="0"/>
          </a:p>
        </p:txBody>
      </p:sp>
      <p:sp>
        <p:nvSpPr>
          <p:cNvPr id="264" name="TextBox 263"/>
          <p:cNvSpPr txBox="1"/>
          <p:nvPr/>
        </p:nvSpPr>
        <p:spPr>
          <a:xfrm>
            <a:off x="26614475" y="12128500"/>
            <a:ext cx="4797470" cy="430887"/>
          </a:xfrm>
          <a:prstGeom prst="rect">
            <a:avLst/>
          </a:prstGeom>
          <a:noFill/>
        </p:spPr>
        <p:txBody>
          <a:bodyPr wrap="none" rtlCol="0">
            <a:spAutoFit/>
          </a:bodyPr>
          <a:lstStyle/>
          <a:p>
            <a:r>
              <a:rPr lang="en-US" sz="2200" b="1" i="1" dirty="0">
                <a:solidFill>
                  <a:schemeClr val="accent4"/>
                </a:solidFill>
              </a:rPr>
              <a:t>Personas</a:t>
            </a:r>
            <a:r>
              <a:rPr lang="en-US" sz="2200" dirty="0"/>
              <a:t> </a:t>
            </a:r>
            <a:r>
              <a:rPr lang="en-US" sz="2200" dirty="0" smtClean="0"/>
              <a:t>learn </a:t>
            </a:r>
            <a:r>
              <a:rPr lang="en-US" sz="2200" b="1" i="1" dirty="0" err="1" smtClean="0">
                <a:solidFill>
                  <a:schemeClr val="accent4"/>
                </a:solidFill>
              </a:rPr>
              <a:t>nuevos</a:t>
            </a:r>
            <a:r>
              <a:rPr lang="en-US" sz="2200" dirty="0" smtClean="0"/>
              <a:t> </a:t>
            </a:r>
            <a:r>
              <a:rPr lang="en-US" sz="2200" dirty="0"/>
              <a:t>words in </a:t>
            </a:r>
            <a:r>
              <a:rPr lang="en-US" sz="2200" dirty="0" smtClean="0"/>
              <a:t>context </a:t>
            </a:r>
            <a:endParaRPr lang="en-US" sz="2200" dirty="0"/>
          </a:p>
        </p:txBody>
      </p:sp>
      <p:sp>
        <p:nvSpPr>
          <p:cNvPr id="266" name="TextBox 265"/>
          <p:cNvSpPr txBox="1"/>
          <p:nvPr/>
        </p:nvSpPr>
        <p:spPr>
          <a:xfrm>
            <a:off x="29387800" y="13627100"/>
            <a:ext cx="5086023" cy="430887"/>
          </a:xfrm>
          <a:prstGeom prst="rect">
            <a:avLst/>
          </a:prstGeom>
          <a:noFill/>
        </p:spPr>
        <p:txBody>
          <a:bodyPr wrap="none" rtlCol="0">
            <a:spAutoFit/>
          </a:bodyPr>
          <a:lstStyle/>
          <a:p>
            <a:r>
              <a:rPr lang="en-US" sz="2200" b="1" i="1" dirty="0">
                <a:solidFill>
                  <a:schemeClr val="accent4"/>
                </a:solidFill>
              </a:rPr>
              <a:t>Personas</a:t>
            </a:r>
            <a:r>
              <a:rPr lang="en-US" sz="2200" dirty="0"/>
              <a:t> </a:t>
            </a:r>
            <a:r>
              <a:rPr lang="en-US" sz="2200" dirty="0" smtClean="0"/>
              <a:t>learn </a:t>
            </a:r>
            <a:r>
              <a:rPr lang="en-US" sz="2200" b="1" i="1" dirty="0" err="1">
                <a:solidFill>
                  <a:schemeClr val="accent4"/>
                </a:solidFill>
              </a:rPr>
              <a:t>nuevos</a:t>
            </a:r>
            <a:r>
              <a:rPr lang="en-US" sz="2200" dirty="0"/>
              <a:t>  </a:t>
            </a:r>
            <a:r>
              <a:rPr lang="en-US" sz="2200" dirty="0" smtClean="0"/>
              <a:t>words </a:t>
            </a:r>
            <a:r>
              <a:rPr lang="en-US" sz="2200" dirty="0" smtClean="0">
                <a:solidFill>
                  <a:srgbClr val="000000"/>
                </a:solidFill>
              </a:rPr>
              <a:t>in</a:t>
            </a:r>
            <a:r>
              <a:rPr lang="en-US" sz="2200" b="1" i="1" dirty="0" smtClean="0">
                <a:solidFill>
                  <a:srgbClr val="8064A2"/>
                </a:solidFill>
              </a:rPr>
              <a:t> </a:t>
            </a:r>
            <a:r>
              <a:rPr lang="en-US" sz="2200" b="1" i="1" dirty="0" err="1" smtClean="0">
                <a:solidFill>
                  <a:srgbClr val="8064A2"/>
                </a:solidFill>
              </a:rPr>
              <a:t>contexto</a:t>
            </a:r>
            <a:r>
              <a:rPr lang="en-US" sz="2200" dirty="0" smtClean="0"/>
              <a:t> </a:t>
            </a:r>
            <a:endParaRPr lang="en-US" sz="2200" dirty="0"/>
          </a:p>
        </p:txBody>
      </p:sp>
      <p:sp>
        <p:nvSpPr>
          <p:cNvPr id="267" name="TextBox 266"/>
          <p:cNvSpPr txBox="1"/>
          <p:nvPr/>
        </p:nvSpPr>
        <p:spPr>
          <a:xfrm>
            <a:off x="31699200" y="12128500"/>
            <a:ext cx="4441227" cy="430887"/>
          </a:xfrm>
          <a:prstGeom prst="rect">
            <a:avLst/>
          </a:prstGeom>
          <a:noFill/>
        </p:spPr>
        <p:txBody>
          <a:bodyPr wrap="none" rtlCol="0">
            <a:spAutoFit/>
          </a:bodyPr>
          <a:lstStyle/>
          <a:p>
            <a:r>
              <a:rPr lang="en-US" sz="2200" b="1" i="1" dirty="0">
                <a:solidFill>
                  <a:schemeClr val="accent4"/>
                </a:solidFill>
              </a:rPr>
              <a:t>Personas</a:t>
            </a:r>
            <a:r>
              <a:rPr lang="en-US" sz="2200" dirty="0"/>
              <a:t> </a:t>
            </a:r>
            <a:r>
              <a:rPr lang="en-US" sz="2200" dirty="0" smtClean="0"/>
              <a:t>learn </a:t>
            </a:r>
            <a:r>
              <a:rPr lang="en-US" sz="2200" dirty="0"/>
              <a:t>new words in </a:t>
            </a:r>
            <a:r>
              <a:rPr lang="en-US" sz="2200" dirty="0" smtClean="0"/>
              <a:t>context </a:t>
            </a:r>
            <a:endParaRPr lang="en-US" sz="2200" dirty="0"/>
          </a:p>
        </p:txBody>
      </p:sp>
      <p:cxnSp>
        <p:nvCxnSpPr>
          <p:cNvPr id="59" name="Straight Arrow Connector 58"/>
          <p:cNvCxnSpPr>
            <a:stCxn id="258" idx="2"/>
          </p:cNvCxnSpPr>
          <p:nvPr/>
        </p:nvCxnSpPr>
        <p:spPr>
          <a:xfrm flipH="1">
            <a:off x="29362400" y="9574887"/>
            <a:ext cx="4415398" cy="585113"/>
          </a:xfrm>
          <a:prstGeom prst="straightConnector1">
            <a:avLst/>
          </a:prstGeom>
          <a:ln w="57150" cmpd="sng">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58" idx="2"/>
            <a:endCxn id="256" idx="0"/>
          </p:cNvCxnSpPr>
          <p:nvPr/>
        </p:nvCxnSpPr>
        <p:spPr>
          <a:xfrm>
            <a:off x="33777798" y="9574887"/>
            <a:ext cx="0" cy="563946"/>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55" idx="2"/>
            <a:endCxn id="261" idx="0"/>
          </p:cNvCxnSpPr>
          <p:nvPr/>
        </p:nvCxnSpPr>
        <p:spPr>
          <a:xfrm flipH="1">
            <a:off x="28924357" y="10569720"/>
            <a:ext cx="266975" cy="563946"/>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55" idx="2"/>
            <a:endCxn id="263" idx="0"/>
          </p:cNvCxnSpPr>
          <p:nvPr/>
        </p:nvCxnSpPr>
        <p:spPr>
          <a:xfrm>
            <a:off x="29191332" y="10569720"/>
            <a:ext cx="4728482" cy="563946"/>
          </a:xfrm>
          <a:prstGeom prst="straightConnector1">
            <a:avLst/>
          </a:prstGeom>
          <a:ln w="57150" cmpd="sng">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3" idx="2"/>
            <a:endCxn id="267" idx="0"/>
          </p:cNvCxnSpPr>
          <p:nvPr/>
        </p:nvCxnSpPr>
        <p:spPr>
          <a:xfrm>
            <a:off x="33919814" y="11564553"/>
            <a:ext cx="0" cy="563947"/>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63" idx="2"/>
            <a:endCxn id="264" idx="0"/>
          </p:cNvCxnSpPr>
          <p:nvPr/>
        </p:nvCxnSpPr>
        <p:spPr>
          <a:xfrm flipH="1">
            <a:off x="29013210" y="11564553"/>
            <a:ext cx="4906604" cy="563947"/>
          </a:xfrm>
          <a:prstGeom prst="straightConnector1">
            <a:avLst/>
          </a:prstGeom>
          <a:ln w="57150" cmpd="sng">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1242000" y="12242800"/>
            <a:ext cx="826380" cy="1015663"/>
          </a:xfrm>
          <a:prstGeom prst="rect">
            <a:avLst/>
          </a:prstGeom>
          <a:noFill/>
        </p:spPr>
        <p:txBody>
          <a:bodyPr wrap="none" rtlCol="0">
            <a:spAutoFit/>
          </a:bodyPr>
          <a:lstStyle/>
          <a:p>
            <a:r>
              <a:rPr lang="mr-IN" sz="6000" dirty="0" smtClean="0"/>
              <a:t>…</a:t>
            </a:r>
            <a:endParaRPr lang="en-US" sz="6000" dirty="0" err="1" smtClean="0"/>
          </a:p>
        </p:txBody>
      </p:sp>
      <p:pic>
        <p:nvPicPr>
          <p:cNvPr id="10" name="Picture 9"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120850" y="9944100"/>
            <a:ext cx="317500" cy="254000"/>
          </a:xfrm>
          <a:prstGeom prst="rect">
            <a:avLst/>
          </a:prstGeom>
        </p:spPr>
      </p:pic>
      <p:pic>
        <p:nvPicPr>
          <p:cNvPr id="12" name="Picture 11"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788100" y="9010650"/>
            <a:ext cx="685800" cy="215900"/>
          </a:xfrm>
          <a:prstGeom prst="rect">
            <a:avLst/>
          </a:prstGeom>
        </p:spPr>
      </p:pic>
      <p:pic>
        <p:nvPicPr>
          <p:cNvPr id="237" name="Picture 236"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800800" y="10026650"/>
            <a:ext cx="685800" cy="215900"/>
          </a:xfrm>
          <a:prstGeom prst="rect">
            <a:avLst/>
          </a:prstGeom>
        </p:spPr>
      </p:pic>
      <p:pic>
        <p:nvPicPr>
          <p:cNvPr id="238" name="Picture 237"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794450" y="10960100"/>
            <a:ext cx="317500" cy="254000"/>
          </a:xfrm>
          <a:prstGeom prst="rect">
            <a:avLst/>
          </a:prstGeom>
        </p:spPr>
      </p:pic>
      <p:pic>
        <p:nvPicPr>
          <p:cNvPr id="13" name="Picture 12"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536650" y="10960100"/>
            <a:ext cx="317500" cy="254000"/>
          </a:xfrm>
          <a:prstGeom prst="rect">
            <a:avLst/>
          </a:prstGeom>
        </p:spPr>
      </p:pic>
      <p:pic>
        <p:nvPicPr>
          <p:cNvPr id="239" name="Picture 238"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781750" y="11963400"/>
            <a:ext cx="317500" cy="254000"/>
          </a:xfrm>
          <a:prstGeom prst="rect">
            <a:avLst/>
          </a:prstGeom>
        </p:spPr>
      </p:pic>
      <p:pic>
        <p:nvPicPr>
          <p:cNvPr id="20" name="Picture 1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752550" y="11950700"/>
            <a:ext cx="317500" cy="254000"/>
          </a:xfrm>
          <a:prstGeom prst="rect">
            <a:avLst/>
          </a:prstGeom>
        </p:spPr>
      </p:pic>
      <p:pic>
        <p:nvPicPr>
          <p:cNvPr id="24" name="Picture 23" descr="latex-image-1.pd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9514800" y="13404850"/>
            <a:ext cx="660400" cy="266700"/>
          </a:xfrm>
          <a:prstGeom prst="rect">
            <a:avLst/>
          </a:prstGeom>
        </p:spPr>
      </p:pic>
      <p:sp>
        <p:nvSpPr>
          <p:cNvPr id="26" name="Rectangular Callout 25"/>
          <p:cNvSpPr/>
          <p:nvPr/>
        </p:nvSpPr>
        <p:spPr>
          <a:xfrm>
            <a:off x="33350200" y="8420100"/>
            <a:ext cx="2489200" cy="571500"/>
          </a:xfrm>
          <a:prstGeom prst="wedgeRectCallout">
            <a:avLst>
              <a:gd name="adj1" fmla="val -69177"/>
              <a:gd name="adj2" fmla="val 65255"/>
            </a:avLst>
          </a:prstGeom>
          <a:solidFill>
            <a:schemeClr val="accent6">
              <a:lumMod val="40000"/>
              <a:lumOff val="60000"/>
            </a:schemeClr>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rPr>
              <a:t>Initial search state</a:t>
            </a:r>
          </a:p>
        </p:txBody>
      </p:sp>
      <p:sp>
        <p:nvSpPr>
          <p:cNvPr id="243" name="Rectangular Callout 242"/>
          <p:cNvSpPr/>
          <p:nvPr/>
        </p:nvSpPr>
        <p:spPr>
          <a:xfrm>
            <a:off x="27355800" y="8636000"/>
            <a:ext cx="3810000" cy="1155700"/>
          </a:xfrm>
          <a:prstGeom prst="wedgeRectCallout">
            <a:avLst>
              <a:gd name="adj1" fmla="val 58108"/>
              <a:gd name="adj2" fmla="val 49301"/>
            </a:avLst>
          </a:prstGeom>
          <a:solidFill>
            <a:schemeClr val="accent6">
              <a:lumMod val="40000"/>
              <a:lumOff val="60000"/>
            </a:schemeClr>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400" b="1" i="1" dirty="0" smtClean="0">
              <a:solidFill>
                <a:srgbClr val="000000"/>
              </a:solidFill>
            </a:endParaRPr>
          </a:p>
          <a:p>
            <a:pPr algn="ctr">
              <a:lnSpc>
                <a:spcPct val="80000"/>
              </a:lnSpc>
            </a:pPr>
            <a:r>
              <a:rPr lang="en-US" sz="2400" b="1" i="1" dirty="0" smtClean="0">
                <a:solidFill>
                  <a:srgbClr val="000000"/>
                </a:solidFill>
              </a:rPr>
              <a:t>Best-first left-to-right search </a:t>
            </a:r>
            <a:r>
              <a:rPr lang="en-US" sz="2400" dirty="0" smtClean="0">
                <a:solidFill>
                  <a:srgbClr val="000000"/>
                </a:solidFill>
              </a:rPr>
              <a:t>(flipping one token at a time)</a:t>
            </a:r>
          </a:p>
          <a:p>
            <a:pPr algn="ctr">
              <a:lnSpc>
                <a:spcPct val="50000"/>
              </a:lnSpc>
            </a:pPr>
            <a:endParaRPr lang="en-US" sz="2400" dirty="0">
              <a:solidFill>
                <a:srgbClr val="000000"/>
              </a:solidFill>
            </a:endParaRPr>
          </a:p>
          <a:p>
            <a:pPr algn="ctr">
              <a:lnSpc>
                <a:spcPct val="50000"/>
              </a:lnSpc>
            </a:pPr>
            <a:endParaRPr lang="en-US" sz="2400" dirty="0" smtClean="0">
              <a:solidFill>
                <a:srgbClr val="000000"/>
              </a:solidFill>
            </a:endParaRPr>
          </a:p>
          <a:p>
            <a:pPr algn="ctr"/>
            <a:endParaRPr lang="en-US" sz="2400" dirty="0" smtClean="0">
              <a:solidFill>
                <a:srgbClr val="000000"/>
              </a:solidFill>
            </a:endParaRPr>
          </a:p>
        </p:txBody>
      </p:sp>
      <p:pic>
        <p:nvPicPr>
          <p:cNvPr id="249" name="Picture 248" descr="latex-image-1.pd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7724100" y="9328150"/>
            <a:ext cx="3149600" cy="317500"/>
          </a:xfrm>
          <a:prstGeom prst="rect">
            <a:avLst/>
          </a:prstGeom>
        </p:spPr>
      </p:pic>
      <p:sp>
        <p:nvSpPr>
          <p:cNvPr id="251" name="Rectangular Callout 250"/>
          <p:cNvSpPr/>
          <p:nvPr/>
        </p:nvSpPr>
        <p:spPr>
          <a:xfrm>
            <a:off x="25069800" y="10020300"/>
            <a:ext cx="1879600" cy="762000"/>
          </a:xfrm>
          <a:prstGeom prst="wedgeRectCallout">
            <a:avLst>
              <a:gd name="adj1" fmla="val 27044"/>
              <a:gd name="adj2" fmla="val 68588"/>
            </a:avLst>
          </a:prstGeom>
          <a:solidFill>
            <a:schemeClr val="accent6">
              <a:lumMod val="40000"/>
              <a:lumOff val="60000"/>
            </a:schemeClr>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rPr>
              <a:t>Favor fewer L2 flips if tied</a:t>
            </a:r>
          </a:p>
        </p:txBody>
      </p:sp>
      <p:sp>
        <p:nvSpPr>
          <p:cNvPr id="253" name="Rectangular Callout 252"/>
          <p:cNvSpPr/>
          <p:nvPr/>
        </p:nvSpPr>
        <p:spPr>
          <a:xfrm>
            <a:off x="26619200" y="12750800"/>
            <a:ext cx="2552700" cy="1612900"/>
          </a:xfrm>
          <a:prstGeom prst="wedgeRectCallout">
            <a:avLst>
              <a:gd name="adj1" fmla="val 60387"/>
              <a:gd name="adj2" fmla="val 10937"/>
            </a:avLst>
          </a:prstGeom>
          <a:solidFill>
            <a:schemeClr val="accent6">
              <a:lumMod val="40000"/>
              <a:lumOff val="60000"/>
            </a:schemeClr>
          </a:solidFill>
          <a:ln>
            <a:solidFill>
              <a:srgbClr val="00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rPr>
              <a:t>Final macaronic configuration</a:t>
            </a:r>
          </a:p>
          <a:p>
            <a:pPr algn="ctr"/>
            <a:r>
              <a:rPr lang="en-US" sz="2400" dirty="0" smtClean="0">
                <a:solidFill>
                  <a:srgbClr val="000000"/>
                </a:solidFill>
              </a:rPr>
              <a:t>(for next sentence</a:t>
            </a:r>
          </a:p>
          <a:p>
            <a:pPr algn="ctr"/>
            <a:r>
              <a:rPr lang="en-US" sz="2400" dirty="0">
                <a:solidFill>
                  <a:srgbClr val="000000"/>
                </a:solidFill>
              </a:rPr>
              <a:t> </a:t>
            </a:r>
            <a:r>
              <a:rPr lang="en-US" sz="2400" dirty="0" smtClean="0">
                <a:solidFill>
                  <a:srgbClr val="000000"/>
                </a:solidFill>
              </a:rPr>
              <a:t>                            )</a:t>
            </a:r>
          </a:p>
        </p:txBody>
      </p:sp>
      <p:pic>
        <p:nvPicPr>
          <p:cNvPr id="42" name="Picture 41" descr="latex-image-1.pd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038300" y="13976350"/>
            <a:ext cx="1778000" cy="266700"/>
          </a:xfrm>
          <a:prstGeom prst="rect">
            <a:avLst/>
          </a:prstGeom>
        </p:spPr>
      </p:pic>
      <p:graphicFrame>
        <p:nvGraphicFramePr>
          <p:cNvPr id="268" name="Chart 267"/>
          <p:cNvGraphicFramePr>
            <a:graphicFrameLocks/>
          </p:cNvGraphicFramePr>
          <p:nvPr>
            <p:extLst>
              <p:ext uri="{D42A27DB-BD31-4B8C-83A1-F6EECF244321}">
                <p14:modId xmlns:p14="http://schemas.microsoft.com/office/powerpoint/2010/main" val="3798739300"/>
              </p:ext>
            </p:extLst>
          </p:nvPr>
        </p:nvGraphicFramePr>
        <p:xfrm>
          <a:off x="25400000" y="18732500"/>
          <a:ext cx="10083800" cy="5016500"/>
        </p:xfrm>
        <a:graphic>
          <a:graphicData uri="http://schemas.openxmlformats.org/drawingml/2006/chart">
            <c:chart xmlns:c="http://schemas.openxmlformats.org/drawingml/2006/chart" xmlns:r="http://schemas.openxmlformats.org/officeDocument/2006/relationships" r:id="rId27"/>
          </a:graphicData>
        </a:graphic>
      </p:graphicFrame>
      <p:grpSp>
        <p:nvGrpSpPr>
          <p:cNvPr id="63" name="Group 62"/>
          <p:cNvGrpSpPr/>
          <p:nvPr/>
        </p:nvGrpSpPr>
        <p:grpSpPr>
          <a:xfrm>
            <a:off x="32512000" y="18973800"/>
            <a:ext cx="1980932" cy="857310"/>
            <a:chOff x="32613600" y="18694400"/>
            <a:chExt cx="1980932" cy="857310"/>
          </a:xfrm>
        </p:grpSpPr>
        <p:grpSp>
          <p:nvGrpSpPr>
            <p:cNvPr id="61" name="Group 60"/>
            <p:cNvGrpSpPr/>
            <p:nvPr/>
          </p:nvGrpSpPr>
          <p:grpSpPr>
            <a:xfrm>
              <a:off x="32613600" y="19151600"/>
              <a:ext cx="1854319" cy="400110"/>
              <a:chOff x="32918400" y="17653000"/>
              <a:chExt cx="1854319" cy="400110"/>
            </a:xfrm>
          </p:grpSpPr>
          <p:sp>
            <p:nvSpPr>
              <p:cNvPr id="57" name="Rectangle 56"/>
              <p:cNvSpPr/>
              <p:nvPr/>
            </p:nvSpPr>
            <p:spPr>
              <a:xfrm>
                <a:off x="32918400" y="17662555"/>
                <a:ext cx="3302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8" name="TextBox 57"/>
              <p:cNvSpPr txBox="1"/>
              <p:nvPr/>
            </p:nvSpPr>
            <p:spPr>
              <a:xfrm>
                <a:off x="33451800" y="17653000"/>
                <a:ext cx="1320919" cy="400110"/>
              </a:xfrm>
              <a:prstGeom prst="rect">
                <a:avLst/>
              </a:prstGeom>
              <a:noFill/>
            </p:spPr>
            <p:txBody>
              <a:bodyPr wrap="none" rtlCol="0">
                <a:spAutoFit/>
              </a:bodyPr>
              <a:lstStyle/>
              <a:p>
                <a:r>
                  <a:rPr lang="en-US" sz="2000" dirty="0" smtClean="0"/>
                  <a:t>Open-class</a:t>
                </a:r>
              </a:p>
            </p:txBody>
          </p:sp>
        </p:grpSp>
        <p:grpSp>
          <p:nvGrpSpPr>
            <p:cNvPr id="269" name="Group 268"/>
            <p:cNvGrpSpPr/>
            <p:nvPr/>
          </p:nvGrpSpPr>
          <p:grpSpPr>
            <a:xfrm>
              <a:off x="32613600" y="18694400"/>
              <a:ext cx="1980932" cy="400110"/>
              <a:chOff x="32918400" y="17653000"/>
              <a:chExt cx="1980932" cy="400110"/>
            </a:xfrm>
          </p:grpSpPr>
          <p:sp>
            <p:nvSpPr>
              <p:cNvPr id="270" name="Rectangle 269"/>
              <p:cNvSpPr/>
              <p:nvPr/>
            </p:nvSpPr>
            <p:spPr>
              <a:xfrm>
                <a:off x="32918400" y="17662555"/>
                <a:ext cx="330200" cy="381000"/>
              </a:xfrm>
              <a:prstGeom prst="rect">
                <a:avLst/>
              </a:prstGeom>
              <a:solidFill>
                <a:srgbClr val="518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271" name="TextBox 270"/>
              <p:cNvSpPr txBox="1"/>
              <p:nvPr/>
            </p:nvSpPr>
            <p:spPr>
              <a:xfrm>
                <a:off x="33451800" y="17653000"/>
                <a:ext cx="1447532" cy="400110"/>
              </a:xfrm>
              <a:prstGeom prst="rect">
                <a:avLst/>
              </a:prstGeom>
              <a:noFill/>
            </p:spPr>
            <p:txBody>
              <a:bodyPr wrap="none" rtlCol="0">
                <a:spAutoFit/>
              </a:bodyPr>
              <a:lstStyle/>
              <a:p>
                <a:r>
                  <a:rPr lang="en-US" sz="2000" dirty="0" smtClean="0"/>
                  <a:t>Closed-class</a:t>
                </a:r>
              </a:p>
            </p:txBody>
          </p:sp>
        </p:grpSp>
      </p:grpSp>
      <p:graphicFrame>
        <p:nvGraphicFramePr>
          <p:cNvPr id="3" name="Table 2"/>
          <p:cNvGraphicFramePr>
            <a:graphicFrameLocks noGrp="1"/>
          </p:cNvGraphicFramePr>
          <p:nvPr>
            <p:extLst>
              <p:ext uri="{D42A27DB-BD31-4B8C-83A1-F6EECF244321}">
                <p14:modId xmlns:p14="http://schemas.microsoft.com/office/powerpoint/2010/main" val="247786529"/>
              </p:ext>
            </p:extLst>
          </p:nvPr>
        </p:nvGraphicFramePr>
        <p:xfrm>
          <a:off x="761999" y="23901400"/>
          <a:ext cx="10858501" cy="1981200"/>
        </p:xfrm>
        <a:graphic>
          <a:graphicData uri="http://schemas.openxmlformats.org/drawingml/2006/table">
            <a:tbl>
              <a:tblPr firstRow="1" bandRow="1">
                <a:tableStyleId>{3B4B98B0-60AC-42C2-AFA5-B58CD77FA1E5}</a:tableStyleId>
              </a:tblPr>
              <a:tblGrid>
                <a:gridCol w="1270001"/>
                <a:gridCol w="1229516"/>
                <a:gridCol w="1448583"/>
                <a:gridCol w="1178750"/>
                <a:gridCol w="1278161"/>
                <a:gridCol w="525468"/>
                <a:gridCol w="1320768"/>
                <a:gridCol w="908914"/>
                <a:gridCol w="738495"/>
                <a:gridCol w="959845"/>
              </a:tblGrid>
              <a:tr h="0">
                <a:tc>
                  <a:txBody>
                    <a:bodyPr/>
                    <a:lstStyle/>
                    <a:p>
                      <a:r>
                        <a:rPr lang="en-US" sz="2000" dirty="0" smtClean="0"/>
                        <a:t>L1</a:t>
                      </a:r>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People</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learn</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new</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words</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in</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context</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all</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the</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t>time</a:t>
                      </a:r>
                      <a:endParaRPr lang="en-US" sz="2000" b="0"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000" dirty="0" smtClean="0"/>
                        <a:t>L2-gloss</a:t>
                      </a:r>
                      <a:endParaRPr lang="en-US" sz="20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8064A2"/>
                          </a:solidFill>
                        </a:rPr>
                        <a:t>Personas</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aprenden</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nuevos</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palabras</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8064A2"/>
                          </a:solidFill>
                        </a:rPr>
                        <a:t>en</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contexto</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todo</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8064A2"/>
                          </a:solidFill>
                        </a:rPr>
                        <a:t>el</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tiempo</a:t>
                      </a:r>
                      <a:endParaRPr lang="en-US" sz="2000" b="1" dirty="0">
                        <a:solidFill>
                          <a:srgbClr val="8064A2"/>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rowSpan="3">
                  <a:txBody>
                    <a:bodyPr/>
                    <a:lstStyle/>
                    <a:p>
                      <a:r>
                        <a:rPr lang="en-US" sz="2000" dirty="0" smtClean="0"/>
                        <a:t>Macaronic </a:t>
                      </a:r>
                      <a:r>
                        <a:rPr lang="en-US" sz="2000" dirty="0" err="1" smtClean="0"/>
                        <a:t>configs</a:t>
                      </a:r>
                      <a:r>
                        <a:rPr lang="en-US" sz="2000" dirty="0" smtClean="0"/>
                        <a:t>.</a:t>
                      </a:r>
                      <a:endParaRPr lang="en-US" sz="20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smtClean="0">
                          <a:solidFill>
                            <a:srgbClr val="8064A2"/>
                          </a:solidFill>
                        </a:rPr>
                        <a:t>Personas</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0" dirty="0" smtClean="0"/>
                        <a:t>learn</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0" dirty="0" smtClean="0"/>
                        <a:t>new</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0" dirty="0" smtClean="0"/>
                        <a:t>words</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1" dirty="0" smtClean="0">
                          <a:solidFill>
                            <a:srgbClr val="8064A2"/>
                          </a:solidFill>
                        </a:rPr>
                        <a:t>en</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1" dirty="0" err="1" smtClean="0">
                          <a:solidFill>
                            <a:srgbClr val="8064A2"/>
                          </a:solidFill>
                        </a:rPr>
                        <a:t>contexto</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0" dirty="0" smtClean="0"/>
                        <a:t>all</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0" dirty="0" smtClean="0"/>
                        <a:t>the</a:t>
                      </a:r>
                      <a:endParaRPr lang="en-US" sz="2000" dirty="0"/>
                    </a:p>
                  </a:txBody>
                  <a:tcPr>
                    <a:lnT w="12700" cap="flat" cmpd="sng" algn="ctr">
                      <a:solidFill>
                        <a:scrgbClr r="0" g="0" b="0"/>
                      </a:solidFill>
                      <a:prstDash val="solid"/>
                      <a:round/>
                      <a:headEnd type="none" w="med" len="med"/>
                      <a:tailEnd type="none" w="med" len="med"/>
                    </a:lnT>
                    <a:solidFill>
                      <a:schemeClr val="bg1"/>
                    </a:solidFill>
                  </a:tcPr>
                </a:tc>
                <a:tc>
                  <a:txBody>
                    <a:bodyPr/>
                    <a:lstStyle/>
                    <a:p>
                      <a:r>
                        <a:rPr lang="en-US" sz="2000" b="1" dirty="0" err="1" smtClean="0">
                          <a:solidFill>
                            <a:srgbClr val="8064A2"/>
                          </a:solidFill>
                        </a:rPr>
                        <a:t>tiempo</a:t>
                      </a:r>
                      <a:endParaRPr lang="en-US" sz="2000" dirty="0"/>
                    </a:p>
                  </a:txBody>
                  <a:tcPr>
                    <a:lnT w="12700" cap="flat" cmpd="sng" algn="ctr">
                      <a:solidFill>
                        <a:scrgbClr r="0" g="0" b="0"/>
                      </a:solidFill>
                      <a:prstDash val="solid"/>
                      <a:round/>
                      <a:headEnd type="none" w="med" len="med"/>
                      <a:tailEnd type="none" w="med" len="med"/>
                    </a:lnT>
                    <a:solidFill>
                      <a:schemeClr val="bg1"/>
                    </a:solidFill>
                  </a:tcPr>
                </a:tc>
              </a:tr>
              <a:tr h="370840">
                <a:tc vMerge="1">
                  <a:txBody>
                    <a:bodyPr/>
                    <a:lstStyle/>
                    <a:p>
                      <a:endParaRPr lang="en-US" sz="2000" dirty="0"/>
                    </a:p>
                  </a:txBody>
                  <a:tcPr>
                    <a:solidFill>
                      <a:schemeClr val="bg1"/>
                    </a:solidFill>
                  </a:tcPr>
                </a:tc>
                <a:tc>
                  <a:txBody>
                    <a:bodyPr/>
                    <a:lstStyle/>
                    <a:p>
                      <a:r>
                        <a:rPr lang="en-US" sz="2000" b="0" dirty="0" smtClean="0"/>
                        <a:t>People</a:t>
                      </a:r>
                      <a:endParaRPr lang="en-US" sz="2000" dirty="0"/>
                    </a:p>
                  </a:txBody>
                  <a:tcPr>
                    <a:solidFill>
                      <a:schemeClr val="bg1"/>
                    </a:solidFill>
                  </a:tcPr>
                </a:tc>
                <a:tc>
                  <a:txBody>
                    <a:bodyPr/>
                    <a:lstStyle/>
                    <a:p>
                      <a:r>
                        <a:rPr lang="en-US" sz="2000" b="0" dirty="0" smtClean="0"/>
                        <a:t>learn</a:t>
                      </a:r>
                      <a:endParaRPr lang="en-US" sz="2000" dirty="0"/>
                    </a:p>
                  </a:txBody>
                  <a:tcPr>
                    <a:solidFill>
                      <a:schemeClr val="bg1"/>
                    </a:solidFill>
                  </a:tcPr>
                </a:tc>
                <a:tc>
                  <a:txBody>
                    <a:bodyPr/>
                    <a:lstStyle/>
                    <a:p>
                      <a:r>
                        <a:rPr lang="en-US" sz="2000" b="1" dirty="0" err="1" smtClean="0">
                          <a:solidFill>
                            <a:srgbClr val="8064A2"/>
                          </a:solidFill>
                        </a:rPr>
                        <a:t>nuevos</a:t>
                      </a:r>
                      <a:endParaRPr lang="en-US" sz="2000" dirty="0"/>
                    </a:p>
                  </a:txBody>
                  <a:tcPr>
                    <a:solidFill>
                      <a:schemeClr val="bg1"/>
                    </a:solidFill>
                  </a:tcPr>
                </a:tc>
                <a:tc>
                  <a:txBody>
                    <a:bodyPr/>
                    <a:lstStyle/>
                    <a:p>
                      <a:r>
                        <a:rPr lang="en-US" sz="2000" b="1" dirty="0" err="1" smtClean="0">
                          <a:solidFill>
                            <a:srgbClr val="8064A2"/>
                          </a:solidFill>
                        </a:rPr>
                        <a:t>palabras</a:t>
                      </a:r>
                      <a:endParaRPr lang="en-US" sz="2000" dirty="0"/>
                    </a:p>
                  </a:txBody>
                  <a:tcPr>
                    <a:solidFill>
                      <a:schemeClr val="bg1"/>
                    </a:solidFill>
                  </a:tcPr>
                </a:tc>
                <a:tc>
                  <a:txBody>
                    <a:bodyPr/>
                    <a:lstStyle/>
                    <a:p>
                      <a:r>
                        <a:rPr lang="en-US" sz="2000" b="0" dirty="0" smtClean="0"/>
                        <a:t>in</a:t>
                      </a:r>
                      <a:endParaRPr lang="en-US" sz="2000" dirty="0"/>
                    </a:p>
                  </a:txBody>
                  <a:tcPr>
                    <a:solidFill>
                      <a:schemeClr val="bg1"/>
                    </a:solidFill>
                  </a:tcPr>
                </a:tc>
                <a:tc>
                  <a:txBody>
                    <a:bodyPr/>
                    <a:lstStyle/>
                    <a:p>
                      <a:r>
                        <a:rPr lang="en-US" sz="2000" b="0" dirty="0" smtClean="0"/>
                        <a:t>context</a:t>
                      </a:r>
                      <a:endParaRPr lang="en-US" sz="2000" dirty="0"/>
                    </a:p>
                  </a:txBody>
                  <a:tcPr>
                    <a:solidFill>
                      <a:schemeClr val="bg1"/>
                    </a:solidFill>
                  </a:tcPr>
                </a:tc>
                <a:tc>
                  <a:txBody>
                    <a:bodyPr/>
                    <a:lstStyle/>
                    <a:p>
                      <a:r>
                        <a:rPr lang="en-US" sz="2000" b="0" dirty="0" smtClean="0"/>
                        <a:t>all</a:t>
                      </a:r>
                      <a:endParaRPr lang="en-US" sz="2000" dirty="0"/>
                    </a:p>
                  </a:txBody>
                  <a:tcPr>
                    <a:solidFill>
                      <a:schemeClr val="bg1"/>
                    </a:solidFill>
                  </a:tcPr>
                </a:tc>
                <a:tc>
                  <a:txBody>
                    <a:bodyPr/>
                    <a:lstStyle/>
                    <a:p>
                      <a:r>
                        <a:rPr lang="en-US" sz="2000" b="0" dirty="0" smtClean="0"/>
                        <a:t>the</a:t>
                      </a:r>
                      <a:endParaRPr lang="en-US" sz="2000" dirty="0"/>
                    </a:p>
                  </a:txBody>
                  <a:tcPr>
                    <a:solidFill>
                      <a:schemeClr val="bg1"/>
                    </a:solidFill>
                  </a:tcPr>
                </a:tc>
                <a:tc>
                  <a:txBody>
                    <a:bodyPr/>
                    <a:lstStyle/>
                    <a:p>
                      <a:r>
                        <a:rPr lang="en-US" sz="2000" b="0" dirty="0" smtClean="0"/>
                        <a:t>time</a:t>
                      </a:r>
                      <a:endParaRPr lang="en-US" sz="2000" dirty="0"/>
                    </a:p>
                  </a:txBody>
                  <a:tcPr>
                    <a:solidFill>
                      <a:schemeClr val="bg1"/>
                    </a:solidFill>
                  </a:tcPr>
                </a:tc>
              </a:tr>
              <a:tr h="370840">
                <a:tc vMerge="1">
                  <a:txBody>
                    <a:bodyPr/>
                    <a:lstStyle/>
                    <a:p>
                      <a:endParaRPr lang="en-US" sz="2000" dirty="0"/>
                    </a:p>
                  </a:txBody>
                  <a:tcPr>
                    <a:solidFill>
                      <a:schemeClr val="bg1"/>
                    </a:solidFill>
                  </a:tcPr>
                </a:tc>
                <a:tc>
                  <a:txBody>
                    <a:bodyPr/>
                    <a:lstStyle/>
                    <a:p>
                      <a:r>
                        <a:rPr lang="en-US" sz="2000" b="1" dirty="0" smtClean="0">
                          <a:solidFill>
                            <a:srgbClr val="8064A2"/>
                          </a:solidFill>
                        </a:rPr>
                        <a:t>Personas</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aprenden</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0" dirty="0" smtClean="0"/>
                        <a:t>new</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palabras</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0" dirty="0" smtClean="0"/>
                        <a:t>in</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0" dirty="0" smtClean="0"/>
                        <a:t>context</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todo</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0" dirty="0" smtClean="0"/>
                        <a:t>the</a:t>
                      </a:r>
                      <a:endParaRPr lang="en-US" sz="2000" dirty="0"/>
                    </a:p>
                  </a:txBody>
                  <a:tcPr>
                    <a:lnB w="12700" cap="flat" cmpd="sng" algn="ctr">
                      <a:solidFill>
                        <a:scrgbClr r="0" g="0" b="0"/>
                      </a:solidFill>
                      <a:prstDash val="solid"/>
                      <a:round/>
                      <a:headEnd type="none" w="med" len="med"/>
                      <a:tailEnd type="none" w="med" len="med"/>
                    </a:lnB>
                    <a:solidFill>
                      <a:schemeClr val="bg1"/>
                    </a:solidFill>
                  </a:tcPr>
                </a:tc>
                <a:tc>
                  <a:txBody>
                    <a:bodyPr/>
                    <a:lstStyle/>
                    <a:p>
                      <a:r>
                        <a:rPr lang="en-US" sz="2000" b="1" dirty="0" err="1" smtClean="0">
                          <a:solidFill>
                            <a:srgbClr val="8064A2"/>
                          </a:solidFill>
                        </a:rPr>
                        <a:t>tiempo</a:t>
                      </a:r>
                      <a:endParaRPr lang="en-US" sz="2000" dirty="0"/>
                    </a:p>
                  </a:txBody>
                  <a:tcPr>
                    <a:lnB w="12700" cap="flat" cmpd="sng" algn="ctr">
                      <a:solidFill>
                        <a:scrgbClr r="0" g="0" b="0"/>
                      </a:solidFill>
                      <a:prstDash val="solid"/>
                      <a:round/>
                      <a:headEnd type="none" w="med" len="med"/>
                      <a:tailEnd type="none" w="med" len="med"/>
                    </a:lnB>
                    <a:solidFill>
                      <a:schemeClr val="bg1"/>
                    </a:solidFill>
                  </a:tcPr>
                </a:tc>
              </a:tr>
            </a:tbl>
          </a:graphicData>
        </a:graphic>
      </p:graphicFrame>
      <p:grpSp>
        <p:nvGrpSpPr>
          <p:cNvPr id="276" name="Group 275"/>
          <p:cNvGrpSpPr/>
          <p:nvPr/>
        </p:nvGrpSpPr>
        <p:grpSpPr>
          <a:xfrm>
            <a:off x="8467990" y="17858976"/>
            <a:ext cx="2507100" cy="3146823"/>
            <a:chOff x="5374390" y="2365260"/>
            <a:chExt cx="2507100" cy="2308324"/>
          </a:xfrm>
          <a:scene3d>
            <a:camera prst="perspectiveFront">
              <a:rot lat="0" lon="2340000" rev="0"/>
            </a:camera>
            <a:lightRig rig="threePt" dir="t"/>
          </a:scene3d>
        </p:grpSpPr>
        <p:sp>
          <p:nvSpPr>
            <p:cNvPr id="277" name="Rectangle 276"/>
            <p:cNvSpPr/>
            <p:nvPr/>
          </p:nvSpPr>
          <p:spPr>
            <a:xfrm>
              <a:off x="5374390" y="2365260"/>
              <a:ext cx="2507100" cy="23083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TextBox 277"/>
            <p:cNvSpPr txBox="1"/>
            <p:nvPr/>
          </p:nvSpPr>
          <p:spPr>
            <a:xfrm>
              <a:off x="5374390" y="2365260"/>
              <a:ext cx="2507100" cy="2099631"/>
            </a:xfrm>
            <a:prstGeom prst="rect">
              <a:avLst/>
            </a:prstGeom>
            <a:noFill/>
          </p:spPr>
          <p:txBody>
            <a:bodyPr wrap="square" rtlCol="0">
              <a:spAutoFit/>
            </a:bodyPr>
            <a:lstStyle/>
            <a:p>
              <a:r>
                <a:rPr lang="en-US" sz="2000" dirty="0" smtClean="0">
                  <a:latin typeface="Arial"/>
                  <a:cs typeface="Arial"/>
                </a:rPr>
                <a:t>What if you could learn Spanish vocabulary just by reading enjoyable paragraphs like this one? People learn new words in context all the time</a:t>
              </a:r>
              <a:r>
                <a:rPr lang="mr-IN" sz="2000" dirty="0" smtClean="0">
                  <a:latin typeface="Arial"/>
                  <a:cs typeface="Arial"/>
                </a:rPr>
                <a:t>…</a:t>
              </a:r>
              <a:endParaRPr lang="en-US" sz="2000" dirty="0">
                <a:latin typeface="Arial"/>
                <a:cs typeface="Arial"/>
              </a:endParaRPr>
            </a:p>
          </p:txBody>
        </p:sp>
      </p:grpSp>
      <p:grpSp>
        <p:nvGrpSpPr>
          <p:cNvPr id="279" name="Group 278"/>
          <p:cNvGrpSpPr/>
          <p:nvPr/>
        </p:nvGrpSpPr>
        <p:grpSpPr>
          <a:xfrm>
            <a:off x="1781273" y="17883100"/>
            <a:ext cx="2507100" cy="3110000"/>
            <a:chOff x="2305944" y="2365260"/>
            <a:chExt cx="2507100" cy="2308324"/>
          </a:xfrm>
          <a:scene3d>
            <a:camera prst="perspectiveFront">
              <a:rot lat="0" lon="2400000" rev="0"/>
            </a:camera>
            <a:lightRig rig="threePt" dir="t"/>
          </a:scene3d>
        </p:grpSpPr>
        <p:sp>
          <p:nvSpPr>
            <p:cNvPr id="280" name="Rectangle 279"/>
            <p:cNvSpPr/>
            <p:nvPr/>
          </p:nvSpPr>
          <p:spPr>
            <a:xfrm>
              <a:off x="2305944" y="2365260"/>
              <a:ext cx="2507100" cy="23083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TextBox 280"/>
            <p:cNvSpPr txBox="1"/>
            <p:nvPr/>
          </p:nvSpPr>
          <p:spPr>
            <a:xfrm>
              <a:off x="2305944" y="2365260"/>
              <a:ext cx="2507100" cy="2124491"/>
            </a:xfrm>
            <a:prstGeom prst="rect">
              <a:avLst/>
            </a:prstGeom>
            <a:noFill/>
          </p:spPr>
          <p:txBody>
            <a:bodyPr wrap="square" rtlCol="0">
              <a:spAutoFit/>
            </a:bodyPr>
            <a:lstStyle/>
            <a:p>
              <a:r>
                <a:rPr lang="en-US" sz="2000" dirty="0" smtClean="0">
                  <a:latin typeface="Arial"/>
                  <a:cs typeface="Arial"/>
                </a:rPr>
                <a:t>What if you could learn Spanish </a:t>
              </a:r>
              <a:r>
                <a:rPr lang="en-US" sz="2000" b="1" i="1" dirty="0" err="1" smtClean="0">
                  <a:solidFill>
                    <a:srgbClr val="8064A2"/>
                  </a:solidFill>
                  <a:latin typeface="Arial"/>
                  <a:cs typeface="Arial"/>
                </a:rPr>
                <a:t>vocabulario</a:t>
              </a:r>
              <a:r>
                <a:rPr lang="en-US" sz="2000" dirty="0" smtClean="0">
                  <a:solidFill>
                    <a:srgbClr val="8064A2"/>
                  </a:solidFill>
                  <a:latin typeface="Arial"/>
                  <a:cs typeface="Arial"/>
                </a:rPr>
                <a:t> </a:t>
              </a:r>
              <a:r>
                <a:rPr lang="en-US" sz="2000" dirty="0" smtClean="0">
                  <a:latin typeface="Arial"/>
                  <a:cs typeface="Arial"/>
                </a:rPr>
                <a:t>just by reading enjoyable </a:t>
              </a:r>
              <a:r>
                <a:rPr lang="en-US" sz="2000" b="1" i="1" dirty="0" err="1" smtClean="0">
                  <a:solidFill>
                    <a:srgbClr val="8064A2"/>
                  </a:solidFill>
                  <a:latin typeface="Arial"/>
                  <a:cs typeface="Arial"/>
                </a:rPr>
                <a:t>párrafos</a:t>
              </a:r>
              <a:r>
                <a:rPr lang="en-US" sz="2000" b="1" i="1" dirty="0" smtClean="0">
                  <a:solidFill>
                    <a:srgbClr val="8064A2"/>
                  </a:solidFill>
                  <a:latin typeface="Arial"/>
                  <a:cs typeface="Arial"/>
                </a:rPr>
                <a:t> </a:t>
              </a:r>
              <a:r>
                <a:rPr lang="en-US" sz="2000" dirty="0" smtClean="0">
                  <a:latin typeface="Arial"/>
                  <a:cs typeface="Arial"/>
                </a:rPr>
                <a:t>like this one? People learn new words </a:t>
              </a:r>
              <a:r>
                <a:rPr lang="en-US" sz="2000" b="1" i="1" dirty="0" smtClean="0">
                  <a:solidFill>
                    <a:srgbClr val="8064A2"/>
                  </a:solidFill>
                  <a:latin typeface="Arial"/>
                  <a:cs typeface="Arial"/>
                </a:rPr>
                <a:t>en</a:t>
              </a:r>
              <a:r>
                <a:rPr lang="en-US" sz="2000" dirty="0" smtClean="0">
                  <a:latin typeface="Arial"/>
                  <a:cs typeface="Arial"/>
                </a:rPr>
                <a:t> </a:t>
              </a:r>
              <a:r>
                <a:rPr lang="en-US" sz="2000" b="1" i="1" dirty="0" err="1" smtClean="0">
                  <a:solidFill>
                    <a:srgbClr val="8064A2"/>
                  </a:solidFill>
                  <a:latin typeface="Arial"/>
                  <a:cs typeface="Arial"/>
                </a:rPr>
                <a:t>contexto</a:t>
              </a:r>
              <a:r>
                <a:rPr lang="en-US" sz="2000" dirty="0" smtClean="0">
                  <a:solidFill>
                    <a:srgbClr val="8064A2"/>
                  </a:solidFill>
                  <a:latin typeface="Arial"/>
                  <a:cs typeface="Arial"/>
                </a:rPr>
                <a:t> </a:t>
              </a:r>
              <a:r>
                <a:rPr lang="en-US" sz="2000" dirty="0" smtClean="0">
                  <a:latin typeface="Arial"/>
                  <a:cs typeface="Arial"/>
                </a:rPr>
                <a:t>all the </a:t>
              </a:r>
              <a:r>
                <a:rPr lang="en-US" sz="2000" b="1" i="1" dirty="0" err="1" smtClean="0">
                  <a:solidFill>
                    <a:srgbClr val="8064A2"/>
                  </a:solidFill>
                  <a:latin typeface="Arial"/>
                  <a:cs typeface="Arial"/>
                </a:rPr>
                <a:t>tiempo</a:t>
              </a:r>
              <a:r>
                <a:rPr lang="mr-IN" sz="2000" dirty="0" smtClean="0">
                  <a:latin typeface="Arial"/>
                  <a:cs typeface="Arial"/>
                </a:rPr>
                <a:t>…</a:t>
              </a:r>
              <a:r>
                <a:rPr lang="en-US" sz="2000" dirty="0" smtClean="0">
                  <a:latin typeface="Arial"/>
                  <a:cs typeface="Arial"/>
                </a:rPr>
                <a:t>.</a:t>
              </a:r>
              <a:endParaRPr lang="en-US" sz="2000" dirty="0">
                <a:latin typeface="Arial"/>
                <a:cs typeface="Arial"/>
              </a:endParaRPr>
            </a:p>
          </p:txBody>
        </p:sp>
      </p:grpSp>
      <p:cxnSp>
        <p:nvCxnSpPr>
          <p:cNvPr id="282" name="Straight Arrow Connector 281"/>
          <p:cNvCxnSpPr>
            <a:stCxn id="98" idx="0"/>
          </p:cNvCxnSpPr>
          <p:nvPr/>
        </p:nvCxnSpPr>
        <p:spPr>
          <a:xfrm flipH="1" flipV="1">
            <a:off x="16103600" y="21945600"/>
            <a:ext cx="1009518" cy="853588"/>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15684500" y="20916900"/>
            <a:ext cx="0" cy="7239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a:off x="14643100" y="21932900"/>
            <a:ext cx="952500" cy="127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flipH="1">
            <a:off x="13309600" y="21932900"/>
            <a:ext cx="952500" cy="12700"/>
          </a:xfrm>
          <a:prstGeom prst="straightConnector1">
            <a:avLst/>
          </a:prstGeom>
          <a:ln w="57150" cmpd="sng">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6" name="Right Brace 285"/>
          <p:cNvSpPr/>
          <p:nvPr/>
        </p:nvSpPr>
        <p:spPr>
          <a:xfrm rot="5400000">
            <a:off x="13652500" y="19215099"/>
            <a:ext cx="152400" cy="3175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88" name="TextBox 287"/>
          <p:cNvSpPr txBox="1"/>
          <p:nvPr/>
        </p:nvSpPr>
        <p:spPr>
          <a:xfrm>
            <a:off x="12494092" y="19537022"/>
            <a:ext cx="1774544" cy="451406"/>
          </a:xfrm>
          <a:prstGeom prst="rect">
            <a:avLst/>
          </a:prstGeom>
          <a:noFill/>
          <a:ln>
            <a:solidFill>
              <a:srgbClr val="000000"/>
            </a:solidFill>
          </a:ln>
        </p:spPr>
        <p:txBody>
          <a:bodyPr wrap="none" rtlCol="0">
            <a:spAutoFit/>
          </a:bodyPr>
          <a:lstStyle/>
          <a:p>
            <a:pPr>
              <a:lnSpc>
                <a:spcPct val="80000"/>
              </a:lnSpc>
            </a:pPr>
            <a:r>
              <a:rPr lang="en-US" sz="2800" dirty="0" smtClean="0"/>
              <a:t>L1 </a:t>
            </a:r>
            <a:r>
              <a:rPr lang="en-US" sz="2800" dirty="0" err="1" smtClean="0"/>
              <a:t>params</a:t>
            </a:r>
            <a:r>
              <a:rPr lang="en-US" sz="2800" dirty="0" smtClean="0"/>
              <a:t>.</a:t>
            </a:r>
          </a:p>
        </p:txBody>
      </p:sp>
      <p:cxnSp>
        <p:nvCxnSpPr>
          <p:cNvPr id="289" name="Elbow Connector 271"/>
          <p:cNvCxnSpPr>
            <a:stCxn id="286" idx="1"/>
          </p:cNvCxnSpPr>
          <p:nvPr/>
        </p:nvCxnSpPr>
        <p:spPr>
          <a:xfrm flipH="1">
            <a:off x="13445067" y="19450049"/>
            <a:ext cx="283633" cy="22648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14356949" y="19537022"/>
            <a:ext cx="2100129" cy="451406"/>
          </a:xfrm>
          <a:prstGeom prst="rect">
            <a:avLst/>
          </a:prstGeom>
          <a:noFill/>
          <a:ln>
            <a:solidFill>
              <a:srgbClr val="000000"/>
            </a:solidFill>
          </a:ln>
        </p:spPr>
        <p:txBody>
          <a:bodyPr wrap="none" rtlCol="0">
            <a:spAutoFit/>
          </a:bodyPr>
          <a:lstStyle/>
          <a:p>
            <a:pPr>
              <a:lnSpc>
                <a:spcPct val="80000"/>
              </a:lnSpc>
            </a:pPr>
            <a:r>
              <a:rPr lang="en-US" sz="2800" dirty="0" smtClean="0"/>
              <a:t>RNN </a:t>
            </a:r>
            <a:r>
              <a:rPr lang="en-US" sz="2800" dirty="0" err="1" smtClean="0"/>
              <a:t>params</a:t>
            </a:r>
            <a:r>
              <a:rPr lang="en-US" sz="2800" dirty="0" smtClean="0"/>
              <a:t>.</a:t>
            </a:r>
          </a:p>
        </p:txBody>
      </p:sp>
      <p:sp>
        <p:nvSpPr>
          <p:cNvPr id="291" name="TextBox 290"/>
          <p:cNvSpPr txBox="1"/>
          <p:nvPr/>
        </p:nvSpPr>
        <p:spPr>
          <a:xfrm>
            <a:off x="16545392" y="19537022"/>
            <a:ext cx="2386090" cy="451406"/>
          </a:xfrm>
          <a:prstGeom prst="rect">
            <a:avLst/>
          </a:prstGeom>
          <a:solidFill>
            <a:schemeClr val="accent3">
              <a:lumMod val="40000"/>
              <a:lumOff val="60000"/>
            </a:schemeClr>
          </a:solidFill>
          <a:ln>
            <a:solidFill>
              <a:srgbClr val="000000"/>
            </a:solidFill>
          </a:ln>
        </p:spPr>
        <p:txBody>
          <a:bodyPr wrap="none" rtlCol="0">
            <a:spAutoFit/>
          </a:bodyPr>
          <a:lstStyle/>
          <a:p>
            <a:pPr>
              <a:lnSpc>
                <a:spcPct val="80000"/>
              </a:lnSpc>
            </a:pPr>
            <a:r>
              <a:rPr lang="en-US" sz="2800" dirty="0" smtClean="0"/>
              <a:t>L1 Embeddings</a:t>
            </a:r>
          </a:p>
        </p:txBody>
      </p:sp>
      <p:sp>
        <p:nvSpPr>
          <p:cNvPr id="292" name="Right Brace 291"/>
          <p:cNvSpPr/>
          <p:nvPr/>
        </p:nvSpPr>
        <p:spPr>
          <a:xfrm rot="5400000">
            <a:off x="14893925" y="18786474"/>
            <a:ext cx="152400" cy="12255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293" name="Elbow Connector 271"/>
          <p:cNvCxnSpPr>
            <a:stCxn id="292" idx="1"/>
          </p:cNvCxnSpPr>
          <p:nvPr/>
        </p:nvCxnSpPr>
        <p:spPr>
          <a:xfrm>
            <a:off x="14970125" y="19475449"/>
            <a:ext cx="358775" cy="15875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95" name="Right Brace 294"/>
          <p:cNvSpPr/>
          <p:nvPr/>
        </p:nvSpPr>
        <p:spPr>
          <a:xfrm rot="5400000">
            <a:off x="15786100" y="19244732"/>
            <a:ext cx="152400" cy="3175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296" name="Elbow Connector 271"/>
          <p:cNvCxnSpPr>
            <a:stCxn id="295" idx="1"/>
          </p:cNvCxnSpPr>
          <p:nvPr/>
        </p:nvCxnSpPr>
        <p:spPr>
          <a:xfrm>
            <a:off x="15862300" y="19479682"/>
            <a:ext cx="778933" cy="12488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7686000" y="22682200"/>
            <a:ext cx="363501" cy="523220"/>
          </a:xfrm>
          <a:prstGeom prst="rect">
            <a:avLst/>
          </a:prstGeom>
          <a:noFill/>
        </p:spPr>
        <p:txBody>
          <a:bodyPr wrap="none" rtlCol="0">
            <a:spAutoFit/>
          </a:bodyPr>
          <a:lstStyle/>
          <a:p>
            <a:r>
              <a:rPr lang="en-US" sz="2800" dirty="0" smtClean="0"/>
              <a:t>+</a:t>
            </a:r>
          </a:p>
        </p:txBody>
      </p:sp>
      <p:sp>
        <p:nvSpPr>
          <p:cNvPr id="303" name="TextBox 302"/>
          <p:cNvSpPr txBox="1"/>
          <p:nvPr/>
        </p:nvSpPr>
        <p:spPr>
          <a:xfrm>
            <a:off x="30937200" y="22682200"/>
            <a:ext cx="363501" cy="523220"/>
          </a:xfrm>
          <a:prstGeom prst="rect">
            <a:avLst/>
          </a:prstGeom>
          <a:noFill/>
        </p:spPr>
        <p:txBody>
          <a:bodyPr wrap="none" rtlCol="0">
            <a:spAutoFit/>
          </a:bodyPr>
          <a:lstStyle/>
          <a:p>
            <a:r>
              <a:rPr lang="en-US" sz="2800" dirty="0" smtClean="0"/>
              <a:t>+</a:t>
            </a:r>
          </a:p>
        </p:txBody>
      </p:sp>
      <p:sp>
        <p:nvSpPr>
          <p:cNvPr id="319" name="TextBox 318"/>
          <p:cNvSpPr txBox="1"/>
          <p:nvPr/>
        </p:nvSpPr>
        <p:spPr>
          <a:xfrm>
            <a:off x="34188400" y="22682200"/>
            <a:ext cx="363501" cy="523220"/>
          </a:xfrm>
          <a:prstGeom prst="rect">
            <a:avLst/>
          </a:prstGeom>
          <a:noFill/>
        </p:spPr>
        <p:txBody>
          <a:bodyPr wrap="none" rtlCol="0">
            <a:spAutoFit/>
          </a:bodyPr>
          <a:lstStyle/>
          <a:p>
            <a:r>
              <a:rPr lang="en-US" sz="2800" dirty="0" smtClean="0"/>
              <a:t>+</a:t>
            </a:r>
          </a:p>
        </p:txBody>
      </p:sp>
    </p:spTree>
    <p:extLst>
      <p:ext uri="{BB962C8B-B14F-4D97-AF65-F5344CB8AC3E}">
        <p14:creationId xmlns:p14="http://schemas.microsoft.com/office/powerpoint/2010/main" val="9311989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edical 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xmlns=""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21160</TotalTime>
  <Words>992</Words>
  <Application>Microsoft Macintosh PowerPoint</Application>
  <PresentationFormat>Custom</PresentationFormat>
  <Paragraphs>189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Medical Poster</vt:lpstr>
      <vt:lpstr>Spelling-aware construction of macaronic texts for teaching foreign-language vocabulary.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Lorem ipsum dolor sit amet, consectetuer adipiscing elit maecenas porttitor congue massa fusce</dc:title>
  <dc:creator/>
  <cp:lastModifiedBy>Adithya Renduchintala</cp:lastModifiedBy>
  <cp:revision>842</cp:revision>
  <dcterms:created xsi:type="dcterms:W3CDTF">2013-12-03T00:45:10Z</dcterms:created>
  <dcterms:modified xsi:type="dcterms:W3CDTF">2019-11-01T22:50:41Z</dcterms:modified>
</cp:coreProperties>
</file>