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09" r:id="rId3"/>
    <p:sldId id="386" r:id="rId4"/>
    <p:sldId id="387" r:id="rId5"/>
    <p:sldId id="388" r:id="rId6"/>
    <p:sldId id="379" r:id="rId7"/>
    <p:sldId id="380" r:id="rId8"/>
    <p:sldId id="363" r:id="rId9"/>
    <p:sldId id="310" r:id="rId10"/>
    <p:sldId id="311" r:id="rId11"/>
    <p:sldId id="317" r:id="rId12"/>
    <p:sldId id="313" r:id="rId13"/>
    <p:sldId id="332" r:id="rId14"/>
    <p:sldId id="318" r:id="rId15"/>
    <p:sldId id="319" r:id="rId16"/>
    <p:sldId id="320" r:id="rId17"/>
    <p:sldId id="341" r:id="rId18"/>
    <p:sldId id="301" r:id="rId19"/>
    <p:sldId id="393" r:id="rId20"/>
    <p:sldId id="392" r:id="rId21"/>
    <p:sldId id="358" r:id="rId22"/>
    <p:sldId id="369" r:id="rId23"/>
    <p:sldId id="342" r:id="rId24"/>
    <p:sldId id="344" r:id="rId25"/>
    <p:sldId id="368" r:id="rId26"/>
    <p:sldId id="370" r:id="rId27"/>
    <p:sldId id="354" r:id="rId28"/>
    <p:sldId id="352" r:id="rId29"/>
    <p:sldId id="375" r:id="rId30"/>
    <p:sldId id="355" r:id="rId31"/>
    <p:sldId id="359" r:id="rId32"/>
    <p:sldId id="286" r:id="rId33"/>
    <p:sldId id="292" r:id="rId34"/>
    <p:sldId id="287" r:id="rId35"/>
    <p:sldId id="291" r:id="rId36"/>
    <p:sldId id="293" r:id="rId37"/>
    <p:sldId id="289" r:id="rId38"/>
    <p:sldId id="288" r:id="rId39"/>
    <p:sldId id="290" r:id="rId40"/>
    <p:sldId id="374" r:id="rId41"/>
    <p:sldId id="391" r:id="rId42"/>
    <p:sldId id="371" r:id="rId43"/>
    <p:sldId id="382" r:id="rId44"/>
    <p:sldId id="385" r:id="rId45"/>
    <p:sldId id="384" r:id="rId46"/>
    <p:sldId id="383" r:id="rId47"/>
    <p:sldId id="373" r:id="rId48"/>
    <p:sldId id="390" r:id="rId49"/>
    <p:sldId id="38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0" autoAdjust="0"/>
    <p:restoredTop sz="75768" autoAdjust="0"/>
  </p:normalViewPr>
  <p:slideViewPr>
    <p:cSldViewPr snapToGrid="0" snapToObjects="1"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3C1FF-E801-044A-BCE8-51EA60B75C16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3726-8F54-4B4E-9C28-76FB22C3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</a:t>
            </a:r>
          </a:p>
          <a:p>
            <a:r>
              <a:rPr lang="en-US" baseline="0" dirty="0" smtClean="0"/>
              <a:t>I am going to present our paper on knowledge tracing in sequential learning of inflected vocabulary.</a:t>
            </a:r>
          </a:p>
          <a:p>
            <a:r>
              <a:rPr lang="en-US" baseline="0" dirty="0" smtClean="0"/>
              <a:t>… (next)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we do</a:t>
            </a:r>
            <a:r>
              <a:rPr lang="en-US" baseline="0" dirty="0" smtClean="0"/>
              <a:t> have is a detailed log of your interactions.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fact we have the data for several students!</a:t>
            </a:r>
            <a:r>
              <a:rPr lang="en-US" baseline="0" dirty="0" smtClean="0"/>
              <a:t> 120 students to be exact!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(click to animate)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this log of interactions we can come up with </a:t>
            </a:r>
          </a:p>
          <a:p>
            <a:r>
              <a:rPr lang="en-US" baseline="0" dirty="0" smtClean="0"/>
              <a:t>estimates of your knowledge at all the different time steps???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lets recast our Goal more precisely:</a:t>
            </a:r>
            <a:endParaRPr lang="en-US" baseline="0" dirty="0" smtClean="0"/>
          </a:p>
          <a:p>
            <a:r>
              <a:rPr lang="en-US" baseline="0" dirty="0" smtClean="0"/>
              <a:t>From the interactions:</a:t>
            </a:r>
          </a:p>
          <a:p>
            <a:r>
              <a:rPr lang="en-US" baseline="0" dirty="0" smtClean="0"/>
              <a:t>* construct thetas that predict student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don’t want to treat</a:t>
            </a:r>
            <a:r>
              <a:rPr lang="en-US" baseline="0" dirty="0" smtClean="0"/>
              <a:t> thetas and responses as isolated pairs…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want to construct the updates (i.e.</a:t>
            </a:r>
            <a:r>
              <a:rPr lang="en-US" baseline="0" dirty="0" smtClean="0"/>
              <a:t> changes in knowledge) that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do this by</a:t>
            </a:r>
            <a:r>
              <a:rPr lang="en-US" baseline="0" dirty="0" smtClean="0"/>
              <a:t> trying to model a [click] “underlying learning rule” that generates updates which </a:t>
            </a:r>
            <a:r>
              <a:rPr lang="en-US" baseline="0" dirty="0" smtClean="0"/>
              <a:t>changes theta </a:t>
            </a:r>
            <a:r>
              <a:rPr lang="en-US" baseline="0" dirty="0" smtClean="0"/>
              <a:t>which </a:t>
            </a:r>
            <a:r>
              <a:rPr lang="en-US" baseline="0" dirty="0" smtClean="0"/>
              <a:t>in turn predicts student responses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so far</a:t>
            </a:r>
            <a:r>
              <a:rPr lang="en-US" baseline="0" dirty="0" smtClean="0"/>
              <a:t> we have talked about knowledge states in the abstract – what </a:t>
            </a:r>
            <a:r>
              <a:rPr lang="en-US" baseline="0" dirty="0" smtClean="0"/>
              <a:t>precisely </a:t>
            </a:r>
            <a:r>
              <a:rPr lang="en-US" baseline="0" dirty="0" smtClean="0"/>
              <a:t>are they?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i.e. </a:t>
            </a:r>
            <a:r>
              <a:rPr lang="en-US" baseline="0" dirty="0" smtClean="0"/>
              <a:t>How does our model imagine them to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4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model a knowledge state is a weight vector.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model the students response as being generated from a log-linear distribution specified by the KS.</a:t>
            </a:r>
          </a:p>
          <a:p>
            <a:r>
              <a:rPr lang="en-US" baseline="0" dirty="0" smtClean="0"/>
              <a:t>[walk through each variable] [feature function]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2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examine </a:t>
            </a:r>
            <a:r>
              <a:rPr lang="en-US" dirty="0" err="1" smtClean="0"/>
              <a:t>phi_x,y</a:t>
            </a:r>
            <a:r>
              <a:rPr lang="en-US" dirty="0" smtClean="0"/>
              <a:t> the feature function</a:t>
            </a:r>
            <a:r>
              <a:rPr lang="en-US" baseline="0" dirty="0" smtClean="0"/>
              <a:t> with the help of an example</a:t>
            </a:r>
            <a:r>
              <a:rPr lang="en-US" dirty="0" smtClean="0"/>
              <a:t> [click]</a:t>
            </a:r>
          </a:p>
          <a:p>
            <a:r>
              <a:rPr lang="en-US" dirty="0" smtClean="0"/>
              <a:t>We use a range</a:t>
            </a:r>
            <a:r>
              <a:rPr lang="en-US" baseline="0" dirty="0" smtClean="0"/>
              <a:t> of features such as </a:t>
            </a:r>
            <a:r>
              <a:rPr lang="en-US" baseline="0" dirty="0" err="1" smtClean="0"/>
              <a:t>wor</a:t>
            </a:r>
            <a:r>
              <a:rPr lang="en-US" baseline="0" dirty="0" smtClean="0"/>
              <a:t> features, prefix and suffix feats and substring to English tag features and so on..</a:t>
            </a:r>
            <a:endParaRPr lang="en-US" dirty="0" smtClean="0"/>
          </a:p>
          <a:p>
            <a:r>
              <a:rPr lang="en-US" dirty="0" smtClean="0"/>
              <a:t>These features let</a:t>
            </a:r>
            <a:r>
              <a:rPr lang="en-US" baseline="0" dirty="0" smtClean="0"/>
              <a:t> the student generalize to new phrases they’ve never seen.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flash cards are for memorization, so what if they </a:t>
            </a:r>
            <a:r>
              <a:rPr lang="en-US" i="1" baseline="0" dirty="0" smtClean="0"/>
              <a:t>have</a:t>
            </a:r>
            <a:r>
              <a:rPr lang="en-US" baseline="0" dirty="0" smtClean="0"/>
              <a:t> seen this phrase before –Do they always think of all these substring/prefix/suffix features? can’t they just memorize it?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Sure, then THIS feature [appears] will have positive weight.  If they’ve only seen it once, that weight’s like .01 – but these other features will still help them remember it.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realizes the theory of “reconstructive memory,” which says that recall isn’t just pulling a string out of a storage box, but is more like structured prediction.</a:t>
            </a:r>
          </a:p>
          <a:p>
            <a:r>
              <a:rPr lang="en-US" baseline="0" dirty="0" smtClean="0"/>
              <a:t>----It contrasts to methods like Bayesian knowledge tracing, where you either have a skill or you don’t. </a:t>
            </a:r>
          </a:p>
          <a:p>
            <a:r>
              <a:rPr lang="en-US" baseline="0" dirty="0" smtClean="0"/>
              <a:t>In such a </a:t>
            </a:r>
            <a:r>
              <a:rPr lang="en-US" baseline="0" dirty="0" err="1" smtClean="0"/>
              <a:t>featurization</a:t>
            </a:r>
            <a:r>
              <a:rPr lang="en-US" baseline="0" dirty="0" smtClean="0"/>
              <a:t>, your probability of getting it right goes up as you see the item and related items and learn a good weight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Lets Imagine you are learning a second language – maybe you are a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speaker learning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have acquired some vocabulary but if you want construct phrases and sentences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– learning the inflection paradigm of the second language becomes imperative.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perhaps, like many language learners you turn to [click] flash-cards as a method of learning and reviewing the inflection-paradigm of your target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2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2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seen how</a:t>
            </a:r>
            <a:r>
              <a:rPr lang="en-US" baseline="0" dirty="0" smtClean="0"/>
              <a:t> (our model) generates an answer given the knowledge state, now we are going to see how the students knowledge changes. </a:t>
            </a:r>
            <a:endParaRPr lang="en-US" baseline="0" dirty="0" smtClean="0"/>
          </a:p>
          <a:p>
            <a:r>
              <a:rPr lang="en-US" baseline="0" dirty="0" smtClean="0"/>
              <a:t>[Click Show image]</a:t>
            </a:r>
            <a:endParaRPr lang="en-US" baseline="0" dirty="0" smtClean="0"/>
          </a:p>
          <a:p>
            <a:r>
              <a:rPr lang="en-US" baseline="0" dirty="0" smtClean="0"/>
              <a:t>To discuss this let’s suppose our flash-card system gives an “Example Card” to the student. (click now, x 2)</a:t>
            </a:r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they should update their knowledge state to increase their probability of correctly answering x with y* in the future.</a:t>
            </a:r>
          </a:p>
          <a:p>
            <a:r>
              <a:rPr lang="en-US" baseline="0" dirty="0" smtClean="0"/>
              <a:t>(next)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5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what kind of update to theta would satisfy this requirement? Maybe the students update their knowledge using GD just like an ML algorithm??</a:t>
            </a:r>
          </a:p>
          <a:p>
            <a:r>
              <a:rPr lang="en-US" baseline="0" dirty="0" smtClean="0"/>
              <a:t>[</a:t>
            </a:r>
            <a:r>
              <a:rPr lang="en-US" baseline="0" dirty="0" err="1" smtClean="0"/>
              <a:t>goto</a:t>
            </a:r>
            <a:r>
              <a:rPr lang="en-US" baseline="0" dirty="0" smtClean="0"/>
              <a:t> next before any more discussion]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5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</a:t>
            </a:r>
            <a:r>
              <a:rPr lang="en-US" baseline="0" dirty="0" smtClean="0"/>
              <a:t> as crazy as it sounds – the gradient _is_ going to move probability to y*</a:t>
            </a:r>
          </a:p>
          <a:p>
            <a:endParaRPr lang="en-US" dirty="0" smtClean="0"/>
          </a:p>
          <a:p>
            <a:r>
              <a:rPr lang="en-US" dirty="0" smtClean="0"/>
              <a:t>Lets look</a:t>
            </a:r>
            <a:r>
              <a:rPr lang="en-US" baseline="0" dirty="0" smtClean="0"/>
              <a:t> at the gradient… it</a:t>
            </a:r>
            <a:r>
              <a:rPr lang="fr-FR" baseline="0" dirty="0" smtClean="0"/>
              <a:t>’</a:t>
            </a:r>
            <a:r>
              <a:rPr lang="en-US" baseline="0" dirty="0" smtClean="0"/>
              <a:t>s points to a direction in which theta should change. </a:t>
            </a:r>
          </a:p>
          <a:p>
            <a:r>
              <a:rPr lang="en-US" baseline="0" dirty="0" smtClean="0"/>
              <a:t>[animate]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85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That direction is given by </a:t>
            </a:r>
            <a:r>
              <a:rPr lang="en-US" baseline="0" dirty="0" smtClean="0"/>
              <a:t> Observed </a:t>
            </a:r>
            <a:r>
              <a:rPr lang="en-US" baseline="0" dirty="0" smtClean="0"/>
              <a:t>features –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Features </a:t>
            </a:r>
            <a:endParaRPr lang="en-US" baseline="0" dirty="0" smtClean="0"/>
          </a:p>
          <a:p>
            <a:r>
              <a:rPr lang="en-US" baseline="0" dirty="0" smtClean="0"/>
              <a:t>these </a:t>
            </a:r>
            <a:r>
              <a:rPr lang="en-US" baseline="0" dirty="0" smtClean="0"/>
              <a:t>are point some points in </a:t>
            </a:r>
            <a:r>
              <a:rPr lang="en-US" baseline="0" dirty="0" err="1" smtClean="0"/>
              <a:t>hd</a:t>
            </a:r>
            <a:r>
              <a:rPr lang="en-US" baseline="0" dirty="0" smtClean="0"/>
              <a:t> space [click]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 will </a:t>
            </a:r>
            <a:r>
              <a:rPr lang="en-US" baseline="0" dirty="0" smtClean="0"/>
              <a:t>annotate </a:t>
            </a:r>
            <a:r>
              <a:rPr lang="en-US" baseline="0" dirty="0" smtClean="0"/>
              <a:t>this gradient as delta + checkmark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this is applied the theta (which is also some point in the space) moves along this direction.</a:t>
            </a:r>
            <a:endParaRPr lang="en-US" dirty="0" smtClean="0"/>
          </a:p>
          <a:p>
            <a:r>
              <a:rPr lang="en-US" dirty="0" smtClean="0"/>
              <a:t>[theta moved, till you see t+1</a:t>
            </a:r>
            <a:r>
              <a:rPr lang="en-US" baseline="0" dirty="0" smtClean="0"/>
              <a:t>]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3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flip side? – </a:t>
            </a:r>
            <a:r>
              <a:rPr lang="en-US" dirty="0" smtClean="0"/>
              <a:t>what if they are not</a:t>
            </a:r>
            <a:r>
              <a:rPr lang="en-US" baseline="0" dirty="0" smtClean="0"/>
              <a:t> given the answer (no y*!) </a:t>
            </a:r>
            <a:r>
              <a:rPr lang="en-US" baseline="0" dirty="0" smtClean="0"/>
              <a:t>[CLICK for image]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instead all they get is some negative feedback i.e. all they know is that their answer is wrong.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still can learn something!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3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 we can simply</a:t>
            </a:r>
            <a:r>
              <a:rPr lang="en-US" baseline="0" dirty="0" smtClean="0"/>
              <a:t> replace the point of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Feats point with a new point, which is the Expected Feats from Remaining Options. [EMPH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This is the grad of the incomplete data log likelihood.</a:t>
            </a:r>
            <a:endParaRPr lang="en-US" baseline="0" dirty="0" smtClean="0"/>
          </a:p>
          <a:p>
            <a:r>
              <a:rPr lang="en-US" baseline="0" dirty="0" smtClean="0"/>
              <a:t>[click] </a:t>
            </a:r>
          </a:p>
          <a:p>
            <a:r>
              <a:rPr lang="en-US" baseline="0" dirty="0" smtClean="0"/>
              <a:t>So now we have a new gradient and we will annotate this gradient with delta cross.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9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call this pair of gradients as an “update scheme” – it just defines 2 gradients for 2 cases correct</a:t>
            </a:r>
            <a:r>
              <a:rPr lang="en-US" baseline="0" dirty="0" smtClean="0"/>
              <a:t> and incorrect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[click]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intuition that we hope this scheme captures is that the student is perhaps “strategizing” as to what they did wrong, and they are trying to identify the next best option.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course</a:t>
            </a:r>
            <a:r>
              <a:rPr lang="en-US" baseline="0" dirty="0" smtClean="0"/>
              <a:t> - t</a:t>
            </a:r>
            <a:r>
              <a:rPr lang="en-US" dirty="0" smtClean="0"/>
              <a:t>here are many possible update schemes.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Are there other intuitions?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0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option is to  just move probability mass away from the selected answer. [click animate]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9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gradient perhaps suggests that the student might just remember to not make this mistake again –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</a:t>
            </a:r>
            <a:r>
              <a:rPr lang="en-US" baseline="0" dirty="0" smtClean="0"/>
              <a:t>that both these gradients move away from incorrect answers and toward other options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Lets Imagine you are learning a second language – maybe you are a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speaker learning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r>
              <a:rPr lang="en-US" baseline="0" dirty="0" smtClean="0"/>
              <a:t>You </a:t>
            </a:r>
            <a:r>
              <a:rPr lang="en-US" baseline="0" dirty="0" smtClean="0"/>
              <a:t>have acquired some vocabulary but if you want construct phrases and sentences </a:t>
            </a:r>
          </a:p>
          <a:p>
            <a:r>
              <a:rPr lang="en-US" baseline="0" dirty="0" smtClean="0"/>
              <a:t>[click]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2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 we</a:t>
            </a:r>
            <a:r>
              <a:rPr lang="en-US" baseline="0" dirty="0" smtClean="0"/>
              <a:t> also tried using the observed feature as the magnitude of the gradient and just use +/-1 as the direction depending on whether the answer was correct or incorrect.</a:t>
            </a:r>
          </a:p>
          <a:p>
            <a:r>
              <a:rPr lang="en-US" baseline="0" dirty="0" smtClean="0"/>
              <a:t>[click]</a:t>
            </a:r>
          </a:p>
          <a:p>
            <a:r>
              <a:rPr lang="en-US" dirty="0" smtClean="0"/>
              <a:t>This is a reasonable way to model how students learn – we just have to find the “right” alpha to explain all the student responses </a:t>
            </a:r>
            <a:r>
              <a:rPr lang="en-US" dirty="0" smtClean="0"/>
              <a:t>– where alpha is the learning step size.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 alpha is just one parameter thus the model is not flexible to match what a student does.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degrees of freedom for such a model is limited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4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Whats</a:t>
            </a:r>
            <a:r>
              <a:rPr lang="en-US" baseline="0" dirty="0" smtClean="0"/>
              <a:t> missing here?</a:t>
            </a:r>
          </a:p>
          <a:p>
            <a:r>
              <a:rPr lang="en-US" baseline="0" dirty="0" smtClean="0"/>
              <a:t>[click]</a:t>
            </a:r>
            <a:endParaRPr lang="en-US" dirty="0" smtClean="0"/>
          </a:p>
          <a:p>
            <a:r>
              <a:rPr lang="en-US" dirty="0" smtClean="0"/>
              <a:t>People</a:t>
            </a:r>
            <a:r>
              <a:rPr lang="en-US" baseline="0" dirty="0" smtClean="0"/>
              <a:t> don</a:t>
            </a:r>
            <a:r>
              <a:rPr lang="fr-FR" baseline="0" dirty="0" smtClean="0"/>
              <a:t>’</a:t>
            </a:r>
            <a:r>
              <a:rPr lang="en-US" baseline="0" dirty="0" smtClean="0"/>
              <a:t>t just learn they also forget. </a:t>
            </a:r>
          </a:p>
          <a:p>
            <a:r>
              <a:rPr lang="en-US" baseline="0" dirty="0" smtClean="0"/>
              <a:t>[click]</a:t>
            </a:r>
          </a:p>
          <a:p>
            <a:r>
              <a:rPr lang="en-US" baseline="0" dirty="0" smtClean="0"/>
              <a:t>In fact even in ML, regularization makes the model “forget” as well.</a:t>
            </a:r>
          </a:p>
          <a:p>
            <a:r>
              <a:rPr lang="en-US" baseline="0" dirty="0" smtClean="0"/>
              <a:t>[click]</a:t>
            </a:r>
          </a:p>
          <a:p>
            <a:r>
              <a:rPr lang="en-US" baseline="0" dirty="0" smtClean="0"/>
              <a:t>We introduce an explicit beta term to control how much of the knowledge from the previous time step is allowed into the current time step.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(now we are trying to learn 3 things update direction, learning rate alpha and retention rate beta)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0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[click]</a:t>
            </a:r>
          </a:p>
          <a:p>
            <a:r>
              <a:rPr lang="en-US" dirty="0" smtClean="0"/>
              <a:t>People will have different learning</a:t>
            </a:r>
            <a:r>
              <a:rPr lang="en-US" baseline="0" dirty="0" smtClean="0"/>
              <a:t> and forgetting rates for different _kinds_ features [click] – cognates might be easy to remember.</a:t>
            </a:r>
          </a:p>
          <a:p>
            <a:r>
              <a:rPr lang="en-US" baseline="0" dirty="0" smtClean="0"/>
              <a:t>[click]</a:t>
            </a:r>
          </a:p>
          <a:p>
            <a:r>
              <a:rPr lang="en-US" baseline="0" dirty="0" smtClean="0"/>
              <a:t>So we can extend alpha and beta allowing them to act on a per-feature basis. (lot more parameters to learn – and more flexibility to fit data from real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52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</a:t>
            </a:r>
            <a:r>
              <a:rPr lang="en-US" baseline="0" dirty="0" smtClean="0"/>
              <a:t> the learning rate maybe affected by context – we can define context to mean many things – </a:t>
            </a:r>
          </a:p>
          <a:p>
            <a:r>
              <a:rPr lang="en-US" baseline="0" dirty="0" smtClean="0"/>
              <a:t>Maybe students have a larger learning and smaller forget rate in the start of the session?</a:t>
            </a:r>
          </a:p>
          <a:p>
            <a:r>
              <a:rPr lang="en-US" baseline="0" dirty="0" smtClean="0"/>
              <a:t>They may respond differently to getting an answer correct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incorrect?</a:t>
            </a:r>
          </a:p>
          <a:p>
            <a:r>
              <a:rPr lang="en-US" baseline="0" dirty="0" smtClean="0"/>
              <a:t>And many other contextual attributes could affect learning rate and forget 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now instead of fixed vectors – we have gates </a:t>
            </a:r>
            <a:r>
              <a:rPr lang="en-US" baseline="0" dirty="0" err="1" smtClean="0"/>
              <a:t>alpha_t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beta_t</a:t>
            </a:r>
            <a:r>
              <a:rPr lang="en-US" baseline="0" dirty="0" smtClean="0"/>
              <a:t> that are informed by some “context”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7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we incorporate this context</a:t>
            </a:r>
            <a:r>
              <a:rPr lang="en-US" baseline="0" dirty="0" smtClean="0"/>
              <a:t> information into the learning and forgetting gates?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[click]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use a new set of weights W alpha, and W beta that transform the context vectors and generate the learning and forgetting gates.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By </a:t>
            </a:r>
            <a:r>
              <a:rPr lang="en-US" baseline="0" dirty="0" smtClean="0"/>
              <a:t>the way </a:t>
            </a:r>
            <a:r>
              <a:rPr lang="en-US" baseline="0" dirty="0" smtClean="0"/>
              <a:t>– if you are familiar with gated RNNs, this should look like just another variation of the many gating mechanisms out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9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is the context vector specified?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Recap of</a:t>
            </a:r>
            <a:r>
              <a:rPr lang="en-US" baseline="0" dirty="0" smtClean="0"/>
              <a:t> the learning rules, we began with scalar learning and forgetting parameters and arrived at gated learning and forgetting 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90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the learning rules can</a:t>
            </a:r>
            <a:r>
              <a:rPr lang="en-US" baseline="0" dirty="0" smtClean="0"/>
              <a:t> co-exist with the possible update schemes that we have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9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Ok, we have our model, now</a:t>
            </a:r>
            <a:r>
              <a:rPr lang="en-US" sz="2000" baseline="0" dirty="0" smtClean="0"/>
              <a:t> how do we learn our model parameters?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We first collected data from </a:t>
            </a:r>
            <a:r>
              <a:rPr lang="en-US" sz="2000" baseline="0" dirty="0" err="1" smtClean="0"/>
              <a:t>Mturk</a:t>
            </a:r>
            <a:r>
              <a:rPr lang="en-US" sz="2000" baseline="0" dirty="0" smtClean="0"/>
              <a:t> – we employed 120 </a:t>
            </a:r>
            <a:r>
              <a:rPr lang="en-US" sz="2000" baseline="0" dirty="0" err="1" smtClean="0"/>
              <a:t>Mturk</a:t>
            </a:r>
            <a:r>
              <a:rPr lang="en-US" sz="2000" baseline="0" dirty="0" smtClean="0"/>
              <a:t> students and made them go through…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Then use the following MLE objective to learn our model </a:t>
            </a:r>
            <a:r>
              <a:rPr lang="en-US" sz="2000" baseline="0" dirty="0" err="1" smtClean="0"/>
              <a:t>params</a:t>
            </a:r>
            <a:r>
              <a:rPr lang="en-US" sz="2000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Turns out even to build a simple phrase – </a:t>
            </a:r>
            <a:r>
              <a:rPr lang="en-US" baseline="0" dirty="0" smtClean="0"/>
              <a:t>learning the inflection paradigm </a:t>
            </a:r>
            <a:r>
              <a:rPr lang="en-US" baseline="0" dirty="0" smtClean="0"/>
              <a:t>[click] of </a:t>
            </a:r>
            <a:r>
              <a:rPr lang="en-US" baseline="0" dirty="0" smtClean="0"/>
              <a:t>the second language becomes imperative.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2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our results: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Predictably, more complicated</a:t>
            </a:r>
            <a:r>
              <a:rPr lang="en-US" baseline="0" dirty="0" smtClean="0"/>
              <a:t> learning rules do better.   [illustrate with arrow]</a:t>
            </a:r>
          </a:p>
          <a:p>
            <a:r>
              <a:rPr lang="en-US" baseline="0" dirty="0" smtClean="0"/>
              <a:t>CM </a:t>
            </a:r>
            <a:r>
              <a:rPr lang="en-US" baseline="0" dirty="0" smtClean="0"/>
              <a:t>&gt; VM &gt; SM</a:t>
            </a:r>
          </a:p>
          <a:p>
            <a:r>
              <a:rPr lang="en-US" baseline="0" dirty="0" smtClean="0"/>
              <a:t>[</a:t>
            </a:r>
            <a:r>
              <a:rPr lang="en-US" baseline="0" dirty="0" smtClean="0"/>
              <a:t>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8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for the different update rules, it’s less clear - RG wins if you measure cross-entropy and NG wins if you measure accuracy, </a:t>
            </a:r>
          </a:p>
          <a:p>
            <a:r>
              <a:rPr lang="en-US" baseline="0" dirty="0" smtClean="0"/>
              <a:t>and in fact we don</a:t>
            </a:r>
            <a:r>
              <a:rPr lang="fr-FR" baseline="0" dirty="0" smtClean="0"/>
              <a:t>’</a:t>
            </a:r>
            <a:r>
              <a:rPr lang="en-US" baseline="0" dirty="0" smtClean="0"/>
              <a:t>t have to follow each of these rules exclusively – there are other things to try.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84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thing we did try in the paper was a learn combination of RG and NG, which basically wins.</a:t>
            </a:r>
          </a:p>
          <a:p>
            <a:endParaRPr lang="en-US" baseline="0" dirty="0" smtClean="0"/>
          </a:p>
          <a:p>
            <a:r>
              <a:rPr lang="en-US" dirty="0" smtClean="0"/>
              <a:t>And </a:t>
            </a:r>
            <a:r>
              <a:rPr lang="en-US" dirty="0" err="1" smtClean="0"/>
              <a:t>im</a:t>
            </a:r>
            <a:r>
              <a:rPr lang="en-US" dirty="0" smtClean="0"/>
              <a:t> sure you are wondering, why even</a:t>
            </a:r>
            <a:r>
              <a:rPr lang="en-US" baseline="0" dirty="0" smtClean="0"/>
              <a:t> bother with update schemes and learning rules?</a:t>
            </a:r>
          </a:p>
          <a:p>
            <a:r>
              <a:rPr lang="en-US" baseline="0" dirty="0" smtClean="0"/>
              <a:t>Why not just use an LSTM to track theta through time? [click to next slide]</a:t>
            </a:r>
          </a:p>
          <a:p>
            <a:r>
              <a:rPr lang="en-US" baseline="0" dirty="0" smtClean="0"/>
              <a:t>Well, we tried it, and it works slightly worse, at least for a 1-layer LSTM.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8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8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paper has more results and</a:t>
            </a:r>
            <a:r>
              <a:rPr lang="en-US" baseline="0" dirty="0" smtClean="0"/>
              <a:t> analysis of user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84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5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</a:t>
            </a:r>
            <a:r>
              <a:rPr lang="en-US" baseline="0" dirty="0" smtClean="0"/>
              <a:t>perhaps, like many language learners you turn </a:t>
            </a:r>
            <a:r>
              <a:rPr lang="en-US" baseline="0" dirty="0" smtClean="0"/>
              <a:t>to flash</a:t>
            </a:r>
            <a:r>
              <a:rPr lang="en-US" baseline="0" dirty="0" smtClean="0"/>
              <a:t>-cards as a method of learning and reviewing the inflection-paradigm of your target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understand</a:t>
            </a:r>
            <a:r>
              <a:rPr lang="en-US" baseline="0" dirty="0" smtClean="0"/>
              <a:t> </a:t>
            </a:r>
            <a:r>
              <a:rPr lang="en-US" baseline="0" dirty="0" smtClean="0"/>
              <a:t>your </a:t>
            </a:r>
            <a:r>
              <a:rPr lang="en-US" baseline="0" dirty="0" smtClean="0"/>
              <a:t>knowledge of the inflection-paradigm changes as </a:t>
            </a:r>
            <a:r>
              <a:rPr lang="en-US" baseline="0" dirty="0" smtClean="0"/>
              <a:t>you use </a:t>
            </a:r>
            <a:r>
              <a:rPr lang="en-US" baseline="0" dirty="0" smtClean="0"/>
              <a:t>flash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understand</a:t>
            </a:r>
            <a:r>
              <a:rPr lang="en-US" baseline="0" dirty="0" smtClean="0"/>
              <a:t> your knowledge of the inflection-paradigm changes as you use flash cards.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lets begin by assuming</a:t>
            </a:r>
            <a:r>
              <a:rPr lang="en-US" baseline="0" dirty="0" smtClean="0"/>
              <a:t> that you have some knowledge at the beginning of your flash card session – [click] denoted by theta_0.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flash-cars system delivers a card which affects your knowledge.[click to theta_1]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similarly a subsequent card will also change your knowledge state in some way. [theta_3]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the FC system is an interactive one, (not physical cards) it can present MC FCs that elicits a response.</a:t>
            </a:r>
          </a:p>
          <a:p>
            <a:r>
              <a:rPr lang="en-US" baseline="0" dirty="0" smtClean="0"/>
              <a:t>Maybe your first mistake confuses you, but you carry on </a:t>
            </a:r>
            <a:r>
              <a:rPr lang="en-US" baseline="0" dirty="0" smtClean="0"/>
              <a:t>– [click x2]</a:t>
            </a:r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the second mistake frustrates you, but it also resolved your </a:t>
            </a:r>
            <a:r>
              <a:rPr lang="en-US" baseline="0" dirty="0" smtClean="0"/>
              <a:t>confusion</a:t>
            </a:r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the resulting knowledge lets you correctly answer a harder “typing card”, where you have no explicit options shown.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we assume that your knowledge changes with every interaction you have with the flash-card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in this </a:t>
            </a:r>
            <a:r>
              <a:rPr lang="en-US" baseline="0" dirty="0" smtClean="0"/>
              <a:t>scenario </a:t>
            </a:r>
            <a:r>
              <a:rPr lang="en-US" baseline="0" dirty="0" smtClean="0"/>
              <a:t>we have pretended that we can “see” theta – your knowledge – but we can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3726-8F54-4B4E-9C28-76FB22C34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3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121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399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62" y="4445294"/>
            <a:ext cx="6194090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4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4F65-E207-284F-80D8-C3E875BA7348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61CC-8BFB-6044-A2C5-169F56D2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gif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37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png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47.emf"/><Relationship Id="rId6" Type="http://schemas.openxmlformats.org/officeDocument/2006/relationships/image" Target="../media/image37.emf"/><Relationship Id="rId7" Type="http://schemas.openxmlformats.org/officeDocument/2006/relationships/image" Target="../media/image48.png"/><Relationship Id="rId8" Type="http://schemas.openxmlformats.org/officeDocument/2006/relationships/image" Target="../media/image49.emf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7.emf"/><Relationship Id="rId5" Type="http://schemas.openxmlformats.org/officeDocument/2006/relationships/image" Target="../media/image41.emf"/><Relationship Id="rId6" Type="http://schemas.openxmlformats.org/officeDocument/2006/relationships/image" Target="../media/image37.emf"/><Relationship Id="rId7" Type="http://schemas.openxmlformats.org/officeDocument/2006/relationships/image" Target="../media/image44.png"/><Relationship Id="rId8" Type="http://schemas.openxmlformats.org/officeDocument/2006/relationships/image" Target="../media/image52.emf"/><Relationship Id="rId9" Type="http://schemas.openxmlformats.org/officeDocument/2006/relationships/image" Target="../media/image48.png"/><Relationship Id="rId1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1.gif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47.emf"/><Relationship Id="rId9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emf"/><Relationship Id="rId1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6.emf"/><Relationship Id="rId4" Type="http://schemas.openxmlformats.org/officeDocument/2006/relationships/image" Target="../media/image67.png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emf"/><Relationship Id="rId10" Type="http://schemas.openxmlformats.org/officeDocument/2006/relationships/image" Target="../media/image7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Tracing in Sequential Learning of Inflected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313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Adithya Renduchintala</a:t>
            </a:r>
          </a:p>
          <a:p>
            <a:r>
              <a:rPr lang="en-US" dirty="0" smtClean="0"/>
              <a:t>Philipp Koehn</a:t>
            </a:r>
          </a:p>
          <a:p>
            <a:r>
              <a:rPr lang="en-US" dirty="0" smtClean="0"/>
              <a:t>Jason Eisner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47087" y="3702519"/>
            <a:ext cx="8297041" cy="2734274"/>
            <a:chOff x="347084" y="3702516"/>
            <a:chExt cx="8297041" cy="2734274"/>
          </a:xfrm>
        </p:grpSpPr>
        <p:sp>
          <p:nvSpPr>
            <p:cNvPr id="46" name="TextBox 45"/>
            <p:cNvSpPr txBox="1"/>
            <p:nvPr/>
          </p:nvSpPr>
          <p:spPr>
            <a:xfrm>
              <a:off x="7916041" y="3702516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74666" y="449772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88457" y="480444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2248" y="3868027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875" y="459932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 smtClean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084" y="560579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3"/>
              <a:endCxn id="55" idx="1"/>
            </p:cNvCxnSpPr>
            <p:nvPr/>
          </p:nvCxnSpPr>
          <p:spPr>
            <a:xfrm flipV="1">
              <a:off x="1075168" y="5014820"/>
              <a:ext cx="785707" cy="1006472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3"/>
              <a:endCxn id="48" idx="1"/>
            </p:cNvCxnSpPr>
            <p:nvPr/>
          </p:nvCxnSpPr>
          <p:spPr>
            <a:xfrm flipV="1">
              <a:off x="2588959" y="4913222"/>
              <a:ext cx="785707" cy="10159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8" idx="3"/>
              <a:endCxn id="50" idx="1"/>
            </p:cNvCxnSpPr>
            <p:nvPr/>
          </p:nvCxnSpPr>
          <p:spPr>
            <a:xfrm>
              <a:off x="4102750" y="4913222"/>
              <a:ext cx="785707" cy="30671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0" idx="3"/>
              <a:endCxn id="54" idx="1"/>
            </p:cNvCxnSpPr>
            <p:nvPr/>
          </p:nvCxnSpPr>
          <p:spPr>
            <a:xfrm flipV="1">
              <a:off x="5616541" y="4283526"/>
              <a:ext cx="785707" cy="936414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3"/>
              <a:endCxn id="46" idx="1"/>
            </p:cNvCxnSpPr>
            <p:nvPr/>
          </p:nvCxnSpPr>
          <p:spPr>
            <a:xfrm flipV="1">
              <a:off x="7130332" y="4118015"/>
              <a:ext cx="785709" cy="165511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2888464" y="209048"/>
            <a:ext cx="3478469" cy="5429752"/>
          </a:xfrm>
          <a:prstGeom prst="borderCallout1">
            <a:avLst>
              <a:gd name="adj1" fmla="val 49737"/>
              <a:gd name="adj2" fmla="val -574"/>
              <a:gd name="adj3" fmla="val 44403"/>
              <a:gd name="adj4" fmla="val -42787"/>
            </a:avLst>
          </a:prstGeom>
          <a:solidFill>
            <a:srgbClr val="FFFFFF"/>
          </a:solidFill>
          <a:ln w="76200" cmpd="sng"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027968" y="423937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27968" y="1501245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rgbClr val="7F7F7F"/>
                </a:solidFill>
              </a:rPr>
              <a:t>tú</a:t>
            </a:r>
            <a:r>
              <a:rPr lang="en-US" sz="600" dirty="0">
                <a:solidFill>
                  <a:srgbClr val="7F7F7F"/>
                </a:solidFill>
              </a:rPr>
              <a:t> </a:t>
            </a:r>
            <a:r>
              <a:rPr lang="en-US" sz="600" dirty="0" err="1" smtClean="0">
                <a:solidFill>
                  <a:srgbClr val="7F7F7F"/>
                </a:solidFill>
              </a:rPr>
              <a:t>aceptas</a:t>
            </a:r>
            <a:endParaRPr lang="en-US" sz="600" dirty="0" smtClean="0">
              <a:solidFill>
                <a:srgbClr val="7F7F7F"/>
              </a:solidFill>
            </a:endParaRPr>
          </a:p>
          <a:p>
            <a:pPr algn="ctr"/>
            <a:r>
              <a:rPr lang="en-US" sz="6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39533" y="2539885"/>
            <a:ext cx="1694025" cy="906652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tú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ganas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 smtClean="0">
                  <a:solidFill>
                    <a:srgbClr val="7F7F7F"/>
                  </a:solidFill>
                </a:rPr>
                <a:t>You </a:t>
              </a:r>
              <a:r>
                <a:rPr lang="en-US" sz="600" dirty="0">
                  <a:solidFill>
                    <a:srgbClr val="7F7F7F"/>
                  </a:solidFill>
                </a:rPr>
                <a:t>will </a:t>
              </a:r>
              <a:r>
                <a:rPr lang="en-US" sz="600" dirty="0" smtClean="0">
                  <a:solidFill>
                    <a:srgbClr val="7F7F7F"/>
                  </a:solidFill>
                </a:rPr>
                <a:t>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  <a:endParaRPr lang="en-US" sz="600" dirty="0">
                <a:solidFill>
                  <a:srgbClr val="7F7F7F"/>
                </a:solidFill>
              </a:endParaRPr>
            </a:p>
            <a:p>
              <a:pPr algn="ctr"/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6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6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  <a:endParaRPr lang="en-US" sz="600" dirty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2" y="1148785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075036" y="3591501"/>
            <a:ext cx="1658522" cy="905933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yo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aceptaré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will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</a:p>
            <a:p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3" y="1338074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039533" y="4636342"/>
            <a:ext cx="1694026" cy="920350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530779"/>
                <a:ext cx="1444523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6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6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3" y="3418246"/>
                  <a:ext cx="1444523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/>
                    <a:t>I will win</a:t>
                  </a:r>
                  <a:endParaRPr lang="en-US" sz="6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2" y="2274175"/>
                <a:ext cx="716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p:grpSp>
      </p:grpSp>
      <p:pic>
        <p:nvPicPr>
          <p:cNvPr id="71" name="Picture 70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8" y="394305"/>
            <a:ext cx="786946" cy="1042173"/>
          </a:xfrm>
          <a:prstGeom prst="rect">
            <a:avLst/>
          </a:prstGeom>
        </p:spPr>
      </p:pic>
      <p:pic>
        <p:nvPicPr>
          <p:cNvPr id="72" name="Picture 71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8" y="1368358"/>
            <a:ext cx="786946" cy="1042173"/>
          </a:xfrm>
          <a:prstGeom prst="rect">
            <a:avLst/>
          </a:prstGeom>
        </p:spPr>
      </p:pic>
      <p:pic>
        <p:nvPicPr>
          <p:cNvPr id="73" name="Picture 72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0" y="2468049"/>
            <a:ext cx="786946" cy="1042173"/>
          </a:xfrm>
          <a:prstGeom prst="rect">
            <a:avLst/>
          </a:prstGeom>
        </p:spPr>
      </p:pic>
      <p:pic>
        <p:nvPicPr>
          <p:cNvPr id="74" name="Picture 73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0" y="3523025"/>
            <a:ext cx="786946" cy="1042173"/>
          </a:xfrm>
          <a:prstGeom prst="rect">
            <a:avLst/>
          </a:prstGeom>
        </p:spPr>
      </p:pic>
      <p:pic>
        <p:nvPicPr>
          <p:cNvPr id="75" name="Picture 7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0" y="4556829"/>
            <a:ext cx="786946" cy="10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47087" y="3702519"/>
            <a:ext cx="8297041" cy="2734274"/>
            <a:chOff x="347084" y="3702516"/>
            <a:chExt cx="8297041" cy="2734274"/>
          </a:xfrm>
        </p:grpSpPr>
        <p:sp>
          <p:nvSpPr>
            <p:cNvPr id="46" name="TextBox 45"/>
            <p:cNvSpPr txBox="1"/>
            <p:nvPr/>
          </p:nvSpPr>
          <p:spPr>
            <a:xfrm>
              <a:off x="7916041" y="3702516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74666" y="449772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88457" y="480444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2248" y="3868027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875" y="459932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 smtClean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084" y="560579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3"/>
              <a:endCxn id="55" idx="1"/>
            </p:cNvCxnSpPr>
            <p:nvPr/>
          </p:nvCxnSpPr>
          <p:spPr>
            <a:xfrm flipV="1">
              <a:off x="1075168" y="5014820"/>
              <a:ext cx="785707" cy="1006472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3"/>
              <a:endCxn id="48" idx="1"/>
            </p:cNvCxnSpPr>
            <p:nvPr/>
          </p:nvCxnSpPr>
          <p:spPr>
            <a:xfrm flipV="1">
              <a:off x="2588959" y="4913222"/>
              <a:ext cx="785707" cy="10159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8" idx="3"/>
              <a:endCxn id="50" idx="1"/>
            </p:cNvCxnSpPr>
            <p:nvPr/>
          </p:nvCxnSpPr>
          <p:spPr>
            <a:xfrm>
              <a:off x="4102750" y="4913222"/>
              <a:ext cx="785707" cy="30671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0" idx="3"/>
              <a:endCxn id="54" idx="1"/>
            </p:cNvCxnSpPr>
            <p:nvPr/>
          </p:nvCxnSpPr>
          <p:spPr>
            <a:xfrm flipV="1">
              <a:off x="5616541" y="4283526"/>
              <a:ext cx="785707" cy="936414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3"/>
              <a:endCxn id="46" idx="1"/>
            </p:cNvCxnSpPr>
            <p:nvPr/>
          </p:nvCxnSpPr>
          <p:spPr>
            <a:xfrm flipV="1">
              <a:off x="7130332" y="4118015"/>
              <a:ext cx="785709" cy="165511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90486"/>
            <a:ext cx="1608776" cy="277023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2888464" y="0"/>
            <a:ext cx="5384908" cy="6436793"/>
          </a:xfrm>
          <a:prstGeom prst="borderCallout1">
            <a:avLst>
              <a:gd name="adj1" fmla="val 49737"/>
              <a:gd name="adj2" fmla="val -574"/>
              <a:gd name="adj3" fmla="val 44403"/>
              <a:gd name="adj4" fmla="val -42787"/>
            </a:avLst>
          </a:prstGeom>
          <a:solidFill>
            <a:srgbClr val="FFFFFF"/>
          </a:solidFill>
          <a:ln w="76200" cmpd="sng"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flipV="1">
            <a:off x="3009442" y="256414"/>
            <a:ext cx="475376" cy="529840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dist"/>
            <a:r>
              <a:rPr lang="en-US" sz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dist"/>
            <a:r>
              <a:rPr lang="en-US" sz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3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flipV="1">
            <a:off x="3009442" y="882202"/>
            <a:ext cx="475376" cy="529840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dist"/>
            <a:r>
              <a:rPr lang="en-US" sz="300" dirty="0" err="1">
                <a:solidFill>
                  <a:srgbClr val="7F7F7F"/>
                </a:solidFill>
              </a:rPr>
              <a:t>tú</a:t>
            </a:r>
            <a:r>
              <a:rPr lang="en-US" sz="300" dirty="0">
                <a:solidFill>
                  <a:srgbClr val="7F7F7F"/>
                </a:solidFill>
              </a:rPr>
              <a:t> </a:t>
            </a:r>
            <a:r>
              <a:rPr lang="en-US" sz="300" dirty="0" err="1" smtClean="0">
                <a:solidFill>
                  <a:srgbClr val="7F7F7F"/>
                </a:solidFill>
              </a:rPr>
              <a:t>aceptas</a:t>
            </a:r>
            <a:endParaRPr lang="en-US" sz="300" dirty="0" smtClean="0">
              <a:solidFill>
                <a:srgbClr val="7F7F7F"/>
              </a:solidFill>
            </a:endParaRPr>
          </a:p>
          <a:p>
            <a:pPr algn="dist"/>
            <a:r>
              <a:rPr lang="en-US" sz="3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 flipV="1">
            <a:off x="3009442" y="1507990"/>
            <a:ext cx="990761" cy="530261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dist"/>
              <a:r>
                <a:rPr lang="en-US" sz="300" dirty="0" err="1">
                  <a:solidFill>
                    <a:srgbClr val="7F7F7F"/>
                  </a:solidFill>
                </a:rPr>
                <a:t>tú</a:t>
              </a:r>
              <a:r>
                <a:rPr lang="en-US" sz="300" dirty="0">
                  <a:solidFill>
                    <a:srgbClr val="7F7F7F"/>
                  </a:solidFill>
                </a:rPr>
                <a:t> </a:t>
              </a:r>
              <a:r>
                <a:rPr lang="en-US" sz="300" dirty="0" err="1" smtClean="0">
                  <a:solidFill>
                    <a:srgbClr val="7F7F7F"/>
                  </a:solidFill>
                </a:rPr>
                <a:t>ganas</a:t>
              </a:r>
              <a:endParaRPr lang="en-US" sz="300" dirty="0" smtClean="0">
                <a:solidFill>
                  <a:srgbClr val="7F7F7F"/>
                </a:solidFill>
              </a:endParaRP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you win</a:t>
              </a: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I call</a:t>
              </a:r>
            </a:p>
            <a:p>
              <a:pPr algn="dist"/>
              <a:r>
                <a:rPr lang="en-US" sz="300" dirty="0" smtClean="0">
                  <a:solidFill>
                    <a:srgbClr val="7F7F7F"/>
                  </a:solidFill>
                </a:rPr>
                <a:t>You </a:t>
              </a:r>
              <a:r>
                <a:rPr lang="en-US" sz="300" dirty="0">
                  <a:solidFill>
                    <a:srgbClr val="7F7F7F"/>
                  </a:solidFill>
                </a:rPr>
                <a:t>will </a:t>
              </a:r>
              <a:r>
                <a:rPr lang="en-US" sz="300" dirty="0" smtClean="0">
                  <a:solidFill>
                    <a:srgbClr val="7F7F7F"/>
                  </a:solidFill>
                </a:rPr>
                <a:t>call</a:t>
              </a: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I will </a:t>
              </a:r>
              <a:r>
                <a:rPr lang="en-US" sz="300" dirty="0" smtClean="0">
                  <a:solidFill>
                    <a:srgbClr val="7F7F7F"/>
                  </a:solidFill>
                </a:rPr>
                <a:t>accept</a:t>
              </a:r>
              <a:endParaRPr lang="en-US" sz="300" dirty="0">
                <a:solidFill>
                  <a:srgbClr val="7F7F7F"/>
                </a:solidFill>
              </a:endParaRPr>
            </a:p>
            <a:p>
              <a:pPr algn="dist"/>
              <a:endParaRPr lang="en-US" sz="3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dist"/>
                <a:r>
                  <a:rPr lang="en-US" sz="3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300" dirty="0">
                    <a:solidFill>
                      <a:srgbClr val="7F7F7F"/>
                    </a:solidFill>
                  </a:rPr>
                  <a:t> </a:t>
                </a:r>
                <a:r>
                  <a:rPr lang="en-US" sz="3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300" dirty="0" smtClean="0">
                  <a:solidFill>
                    <a:srgbClr val="7F7F7F"/>
                  </a:solidFill>
                </a:endParaRPr>
              </a:p>
              <a:p>
                <a:pPr algn="dist"/>
                <a:r>
                  <a:rPr lang="en-US" sz="3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algn="dist"/>
                <a:r>
                  <a:rPr lang="en-US" sz="3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algn="dist"/>
                <a:r>
                  <a:rPr lang="en-US" sz="3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3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3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algn="dist"/>
                <a:r>
                  <a:rPr lang="en-US" sz="3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300" dirty="0" smtClean="0">
                    <a:solidFill>
                      <a:srgbClr val="7F7F7F"/>
                    </a:solidFill>
                  </a:rPr>
                  <a:t>accept</a:t>
                </a:r>
                <a:endParaRPr lang="en-US" sz="300" dirty="0">
                  <a:solidFill>
                    <a:srgbClr val="7F7F7F"/>
                  </a:solidFill>
                </a:endParaRPr>
              </a:p>
              <a:p>
                <a:pPr algn="dist"/>
                <a:endParaRPr lang="en-US" sz="3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0" y="1352275"/>
                <a:ext cx="763054" cy="473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sz="3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3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 flipV="1">
            <a:off x="3009442" y="2114955"/>
            <a:ext cx="969996" cy="529840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dist"/>
              <a:r>
                <a:rPr lang="en-US" sz="300" dirty="0" err="1">
                  <a:solidFill>
                    <a:srgbClr val="7F7F7F"/>
                  </a:solidFill>
                </a:rPr>
                <a:t>yo</a:t>
              </a:r>
              <a:r>
                <a:rPr lang="en-US" sz="300" dirty="0">
                  <a:solidFill>
                    <a:srgbClr val="7F7F7F"/>
                  </a:solidFill>
                </a:rPr>
                <a:t> </a:t>
              </a:r>
              <a:r>
                <a:rPr lang="en-US" sz="300" dirty="0" err="1" smtClean="0">
                  <a:solidFill>
                    <a:srgbClr val="7F7F7F"/>
                  </a:solidFill>
                </a:rPr>
                <a:t>aceptaré</a:t>
              </a:r>
              <a:endParaRPr lang="en-US" sz="300" dirty="0" smtClean="0">
                <a:solidFill>
                  <a:srgbClr val="7F7F7F"/>
                </a:solidFill>
              </a:endParaRP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you win</a:t>
              </a: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I call</a:t>
              </a: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You will call</a:t>
              </a:r>
            </a:p>
            <a:p>
              <a:pPr algn="dist"/>
              <a:r>
                <a:rPr lang="en-US" sz="300" dirty="0">
                  <a:solidFill>
                    <a:srgbClr val="7F7F7F"/>
                  </a:solidFill>
                </a:rPr>
                <a:t>I will </a:t>
              </a:r>
              <a:r>
                <a:rPr lang="en-US" sz="300" dirty="0" smtClean="0">
                  <a:solidFill>
                    <a:srgbClr val="7F7F7F"/>
                  </a:solidFill>
                </a:rPr>
                <a:t>accept</a:t>
              </a:r>
            </a:p>
            <a:p>
              <a:pPr algn="dist"/>
              <a:endParaRPr lang="en-US" sz="3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dist"/>
                <a:r>
                  <a:rPr lang="en-US" sz="3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300" dirty="0">
                    <a:solidFill>
                      <a:srgbClr val="7F7F7F"/>
                    </a:solidFill>
                  </a:rPr>
                  <a:t> </a:t>
                </a:r>
                <a:r>
                  <a:rPr lang="en-US" sz="3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300" dirty="0" smtClean="0">
                  <a:solidFill>
                    <a:srgbClr val="7F7F7F"/>
                  </a:solidFill>
                </a:endParaRPr>
              </a:p>
              <a:p>
                <a:pPr algn="dist"/>
                <a:r>
                  <a:rPr lang="en-US" sz="3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algn="dist"/>
                <a:r>
                  <a:rPr lang="en-US" sz="3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algn="dist"/>
                <a:r>
                  <a:rPr lang="en-US" sz="3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algn="dist"/>
                <a:r>
                  <a:rPr lang="en-US" sz="3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3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pPr algn="dist"/>
                <a:endParaRPr lang="en-US" sz="3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5" y="1541564"/>
                <a:ext cx="763053" cy="473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sz="3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3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 flipV="1">
            <a:off x="3009442" y="2759986"/>
            <a:ext cx="990761" cy="538272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dist"/>
                <a:r>
                  <a:rPr lang="en-US" sz="3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300" dirty="0">
                    <a:solidFill>
                      <a:srgbClr val="7F7F7F"/>
                    </a:solidFill>
                  </a:rPr>
                  <a:t> </a:t>
                </a:r>
                <a:r>
                  <a:rPr lang="en-US" sz="3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300" dirty="0" smtClean="0">
                  <a:solidFill>
                    <a:srgbClr val="7F7F7F"/>
                  </a:solidFill>
                </a:endParaRPr>
              </a:p>
              <a:p>
                <a:pPr algn="dist"/>
                <a:endParaRPr lang="en-US" sz="3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426493"/>
                <a:ext cx="1444525" cy="47361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endParaRPr lang="en-US" sz="3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dist"/>
                  <a:r>
                    <a:rPr lang="en-US" sz="3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3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3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300" dirty="0" smtClean="0">
                    <a:solidFill>
                      <a:srgbClr val="7F7F7F"/>
                    </a:solidFill>
                  </a:endParaRPr>
                </a:p>
                <a:p>
                  <a:pPr algn="dist"/>
                  <a:endParaRPr lang="en-US" sz="300" dirty="0" smtClean="0">
                    <a:solidFill>
                      <a:srgbClr val="7F7F7F"/>
                    </a:solidFill>
                  </a:endParaRPr>
                </a:p>
                <a:p>
                  <a:pPr algn="dist"/>
                  <a:endParaRPr lang="en-US" sz="300" dirty="0">
                    <a:solidFill>
                      <a:srgbClr val="7F7F7F"/>
                    </a:solidFill>
                  </a:endParaRPr>
                </a:p>
                <a:p>
                  <a:pPr algn="dist"/>
                  <a:endParaRPr lang="en-US" sz="3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2" y="3313959"/>
                  <a:ext cx="1444525" cy="47361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sz="300" dirty="0" smtClean="0"/>
                    <a:t>I will win</a:t>
                  </a:r>
                  <a:endParaRPr lang="en-US" sz="3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3" y="2477665"/>
                <a:ext cx="763054" cy="473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sz="3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300" dirty="0">
                  <a:solidFill>
                    <a:srgbClr val="008000"/>
                  </a:solidFill>
                </a:endParaRPr>
              </a:p>
            </p:txBody>
          </p:sp>
        </p:grpSp>
      </p:grpSp>
      <p:pic>
        <p:nvPicPr>
          <p:cNvPr id="43" name="Picture 42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34" y="281002"/>
            <a:ext cx="389510" cy="515838"/>
          </a:xfrm>
          <a:prstGeom prst="rect">
            <a:avLst/>
          </a:prstGeom>
        </p:spPr>
      </p:pic>
      <p:pic>
        <p:nvPicPr>
          <p:cNvPr id="2" name="Picture 1" descr="Screen Shot 2017-07-26 at 6.26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19" y="3298258"/>
            <a:ext cx="1012884" cy="2839396"/>
          </a:xfrm>
          <a:prstGeom prst="rect">
            <a:avLst/>
          </a:prstGeom>
        </p:spPr>
      </p:pic>
      <p:pic>
        <p:nvPicPr>
          <p:cNvPr id="45" name="Picture 44" descr="Screen Shot 2017-07-26 at 6.26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80" y="160018"/>
            <a:ext cx="1012884" cy="2839396"/>
          </a:xfrm>
          <a:prstGeom prst="rect">
            <a:avLst/>
          </a:prstGeom>
        </p:spPr>
      </p:pic>
      <p:pic>
        <p:nvPicPr>
          <p:cNvPr id="47" name="Picture 46" descr="Screen Shot 2017-07-26 at 6.26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80" y="1820828"/>
            <a:ext cx="1012884" cy="2839396"/>
          </a:xfrm>
          <a:prstGeom prst="rect">
            <a:avLst/>
          </a:prstGeom>
        </p:spPr>
      </p:pic>
      <p:pic>
        <p:nvPicPr>
          <p:cNvPr id="49" name="Picture 48" descr="Screen Shot 2017-07-26 at 6.26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80" y="3518149"/>
            <a:ext cx="1012884" cy="2839396"/>
          </a:xfrm>
          <a:prstGeom prst="rect">
            <a:avLst/>
          </a:prstGeom>
        </p:spPr>
      </p:pic>
      <p:pic>
        <p:nvPicPr>
          <p:cNvPr id="3" name="Picture 2" descr="Screen Shot 2017-07-26 at 6.29.4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25" y="256414"/>
            <a:ext cx="921220" cy="1561390"/>
          </a:xfrm>
          <a:prstGeom prst="rect">
            <a:avLst/>
          </a:prstGeom>
        </p:spPr>
      </p:pic>
      <p:pic>
        <p:nvPicPr>
          <p:cNvPr id="71" name="Picture 70" descr="Screen Shot 2017-07-26 at 6.29.4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25" y="1856697"/>
            <a:ext cx="921220" cy="1561390"/>
          </a:xfrm>
          <a:prstGeom prst="rect">
            <a:avLst/>
          </a:prstGeom>
        </p:spPr>
      </p:pic>
      <p:pic>
        <p:nvPicPr>
          <p:cNvPr id="72" name="Picture 71" descr="Screen Shot 2017-07-26 at 6.29.4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25" y="3476224"/>
            <a:ext cx="921220" cy="1561390"/>
          </a:xfrm>
          <a:prstGeom prst="rect">
            <a:avLst/>
          </a:prstGeom>
        </p:spPr>
      </p:pic>
      <p:pic>
        <p:nvPicPr>
          <p:cNvPr id="73" name="Picture 72" descr="Screen Shot 2017-07-26 at 6.29.4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85" y="4730114"/>
            <a:ext cx="921220" cy="1561390"/>
          </a:xfrm>
          <a:prstGeom prst="rect">
            <a:avLst/>
          </a:prstGeom>
        </p:spPr>
      </p:pic>
      <p:pic>
        <p:nvPicPr>
          <p:cNvPr id="74" name="Picture 73" descr="Screen Shot 2017-07-26 at 6.26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25" y="1896252"/>
            <a:ext cx="1012884" cy="2839396"/>
          </a:xfrm>
          <a:prstGeom prst="rect">
            <a:avLst/>
          </a:prstGeom>
        </p:spPr>
      </p:pic>
      <p:pic>
        <p:nvPicPr>
          <p:cNvPr id="21" name="Picture 20" descr="Screen Shot 2017-07-26 at 6.22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7" y="804056"/>
            <a:ext cx="402857" cy="516160"/>
          </a:xfrm>
          <a:prstGeom prst="rect">
            <a:avLst/>
          </a:prstGeom>
        </p:spPr>
      </p:pic>
      <p:pic>
        <p:nvPicPr>
          <p:cNvPr id="75" name="Picture 7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89" y="4521776"/>
            <a:ext cx="389510" cy="515838"/>
          </a:xfrm>
          <a:prstGeom prst="rect">
            <a:avLst/>
          </a:prstGeom>
        </p:spPr>
      </p:pic>
      <p:pic>
        <p:nvPicPr>
          <p:cNvPr id="76" name="Picture 75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62" y="2031100"/>
            <a:ext cx="389510" cy="515838"/>
          </a:xfrm>
          <a:prstGeom prst="rect">
            <a:avLst/>
          </a:prstGeom>
        </p:spPr>
      </p:pic>
      <p:pic>
        <p:nvPicPr>
          <p:cNvPr id="77" name="Picture 76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34" y="1470977"/>
            <a:ext cx="389510" cy="515838"/>
          </a:xfrm>
          <a:prstGeom prst="rect">
            <a:avLst/>
          </a:prstGeom>
        </p:spPr>
      </p:pic>
      <p:pic>
        <p:nvPicPr>
          <p:cNvPr id="78" name="Picture 77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96" y="796840"/>
            <a:ext cx="389510" cy="515838"/>
          </a:xfrm>
          <a:prstGeom prst="rect">
            <a:avLst/>
          </a:prstGeom>
        </p:spPr>
      </p:pic>
      <p:pic>
        <p:nvPicPr>
          <p:cNvPr id="79" name="Picture 78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45" y="196636"/>
            <a:ext cx="389510" cy="515838"/>
          </a:xfrm>
          <a:prstGeom prst="rect">
            <a:avLst/>
          </a:prstGeom>
        </p:spPr>
      </p:pic>
      <p:pic>
        <p:nvPicPr>
          <p:cNvPr id="81" name="Picture 80" descr="Screen Shot 2017-07-26 at 6.22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54" y="2937030"/>
            <a:ext cx="402857" cy="516160"/>
          </a:xfrm>
          <a:prstGeom prst="rect">
            <a:avLst/>
          </a:prstGeom>
        </p:spPr>
      </p:pic>
      <p:pic>
        <p:nvPicPr>
          <p:cNvPr id="82" name="Picture 81" descr="Screen Shot 2017-07-26 at 6.22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15" y="2637191"/>
            <a:ext cx="402857" cy="516160"/>
          </a:xfrm>
          <a:prstGeom prst="rect">
            <a:avLst/>
          </a:prstGeom>
        </p:spPr>
      </p:pic>
      <p:pic>
        <p:nvPicPr>
          <p:cNvPr id="83" name="Picture 82" descr="Screen Shot 2017-07-26 at 6.22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54" y="1289647"/>
            <a:ext cx="402857" cy="516160"/>
          </a:xfrm>
          <a:prstGeom prst="rect">
            <a:avLst/>
          </a:prstGeom>
        </p:spPr>
      </p:pic>
      <p:pic>
        <p:nvPicPr>
          <p:cNvPr id="84" name="Picture 83" descr="Screen Shot 2017-07-26 at 6.22.3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79" y="3310661"/>
            <a:ext cx="363949" cy="526373"/>
          </a:xfrm>
          <a:prstGeom prst="rect">
            <a:avLst/>
          </a:prstGeom>
        </p:spPr>
      </p:pic>
      <p:pic>
        <p:nvPicPr>
          <p:cNvPr id="85" name="Picture 84" descr="Screen Shot 2017-07-26 at 6.22.3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39" y="4629451"/>
            <a:ext cx="363949" cy="526373"/>
          </a:xfrm>
          <a:prstGeom prst="rect">
            <a:avLst/>
          </a:prstGeom>
        </p:spPr>
      </p:pic>
      <p:pic>
        <p:nvPicPr>
          <p:cNvPr id="86" name="Picture 85" descr="Screen Shot 2017-07-26 at 6.22.3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94" y="3615461"/>
            <a:ext cx="363949" cy="526373"/>
          </a:xfrm>
          <a:prstGeom prst="rect">
            <a:avLst/>
          </a:prstGeom>
        </p:spPr>
      </p:pic>
      <p:pic>
        <p:nvPicPr>
          <p:cNvPr id="87" name="Picture 86" descr="Screen Shot 2017-07-26 at 6.22.3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57" y="5519045"/>
            <a:ext cx="363949" cy="526373"/>
          </a:xfrm>
          <a:prstGeom prst="rect">
            <a:avLst/>
          </a:prstGeom>
        </p:spPr>
      </p:pic>
      <p:pic>
        <p:nvPicPr>
          <p:cNvPr id="88" name="Picture 87" descr="Screen Shot 2017-07-26 at 6.22.3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03" y="4998452"/>
            <a:ext cx="363949" cy="526373"/>
          </a:xfrm>
          <a:prstGeom prst="rect">
            <a:avLst/>
          </a:prstGeom>
        </p:spPr>
      </p:pic>
      <p:pic>
        <p:nvPicPr>
          <p:cNvPr id="89" name="Picture 88" descr="Screen Shot 2017-07-26 at 6.22.2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225783"/>
            <a:ext cx="358078" cy="560471"/>
          </a:xfrm>
          <a:prstGeom prst="rect">
            <a:avLst/>
          </a:prstGeom>
        </p:spPr>
      </p:pic>
      <p:pic>
        <p:nvPicPr>
          <p:cNvPr id="90" name="Picture 89" descr="Screen Shot 2017-07-26 at 6.22.2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804056"/>
            <a:ext cx="358078" cy="560471"/>
          </a:xfrm>
          <a:prstGeom prst="rect">
            <a:avLst/>
          </a:prstGeom>
        </p:spPr>
      </p:pic>
      <p:pic>
        <p:nvPicPr>
          <p:cNvPr id="91" name="Picture 90" descr="Screen Shot 2017-07-26 at 6.22.2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4146217"/>
            <a:ext cx="358078" cy="560471"/>
          </a:xfrm>
          <a:prstGeom prst="rect">
            <a:avLst/>
          </a:prstGeom>
        </p:spPr>
      </p:pic>
      <p:pic>
        <p:nvPicPr>
          <p:cNvPr id="92" name="Picture 91" descr="Screen Shot 2017-07-26 at 6.22.2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3572683"/>
            <a:ext cx="358078" cy="560471"/>
          </a:xfrm>
          <a:prstGeom prst="rect">
            <a:avLst/>
          </a:prstGeom>
        </p:spPr>
      </p:pic>
      <p:pic>
        <p:nvPicPr>
          <p:cNvPr id="93" name="Picture 92" descr="Screen Shot 2017-07-26 at 6.22.2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2957678"/>
            <a:ext cx="358078" cy="560471"/>
          </a:xfrm>
          <a:prstGeom prst="rect">
            <a:avLst/>
          </a:prstGeom>
        </p:spPr>
      </p:pic>
      <p:pic>
        <p:nvPicPr>
          <p:cNvPr id="22" name="Picture 21" descr="Screen Shot 2017-07-26 at 6.36.2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44" y="1776399"/>
            <a:ext cx="327555" cy="559315"/>
          </a:xfrm>
          <a:prstGeom prst="rect">
            <a:avLst/>
          </a:prstGeom>
        </p:spPr>
      </p:pic>
      <p:pic>
        <p:nvPicPr>
          <p:cNvPr id="23" name="Picture 22" descr="Screen Shot 2017-07-26 at 6.36.1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43" y="5208393"/>
            <a:ext cx="335168" cy="464485"/>
          </a:xfrm>
          <a:prstGeom prst="rect">
            <a:avLst/>
          </a:prstGeom>
        </p:spPr>
      </p:pic>
      <p:pic>
        <p:nvPicPr>
          <p:cNvPr id="94" name="Picture 93" descr="Screen Shot 2017-07-26 at 6.36.2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1" y="2363001"/>
            <a:ext cx="327555" cy="559315"/>
          </a:xfrm>
          <a:prstGeom prst="rect">
            <a:avLst/>
          </a:prstGeom>
        </p:spPr>
      </p:pic>
      <p:pic>
        <p:nvPicPr>
          <p:cNvPr id="95" name="Picture 94" descr="Screen Shot 2017-07-26 at 6.36.2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48" y="2446318"/>
            <a:ext cx="323912" cy="553096"/>
          </a:xfrm>
          <a:prstGeom prst="rect">
            <a:avLst/>
          </a:prstGeom>
        </p:spPr>
      </p:pic>
      <p:pic>
        <p:nvPicPr>
          <p:cNvPr id="96" name="Picture 95" descr="Screen Shot 2017-07-26 at 6.36.2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47" y="1807364"/>
            <a:ext cx="323912" cy="553096"/>
          </a:xfrm>
          <a:prstGeom prst="rect">
            <a:avLst/>
          </a:prstGeom>
        </p:spPr>
      </p:pic>
      <p:pic>
        <p:nvPicPr>
          <p:cNvPr id="97" name="Picture 96" descr="Screen Shot 2017-07-26 at 6.36.1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96" y="5767546"/>
            <a:ext cx="335168" cy="464485"/>
          </a:xfrm>
          <a:prstGeom prst="rect">
            <a:avLst/>
          </a:prstGeom>
        </p:spPr>
      </p:pic>
      <p:pic>
        <p:nvPicPr>
          <p:cNvPr id="98" name="Picture 97" descr="Screen Shot 2017-07-26 at 6.36.1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4805371"/>
            <a:ext cx="335168" cy="464485"/>
          </a:xfrm>
          <a:prstGeom prst="rect">
            <a:avLst/>
          </a:prstGeom>
        </p:spPr>
      </p:pic>
      <p:pic>
        <p:nvPicPr>
          <p:cNvPr id="99" name="Picture 98" descr="Screen Shot 2017-07-26 at 6.36.1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5287548"/>
            <a:ext cx="335168" cy="464485"/>
          </a:xfrm>
          <a:prstGeom prst="rect">
            <a:avLst/>
          </a:prstGeom>
        </p:spPr>
      </p:pic>
      <p:pic>
        <p:nvPicPr>
          <p:cNvPr id="100" name="Picture 99" descr="Screen Shot 2017-07-26 at 6.22.2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81" y="1300327"/>
            <a:ext cx="358078" cy="560471"/>
          </a:xfrm>
          <a:prstGeom prst="rect">
            <a:avLst/>
          </a:prstGeom>
        </p:spPr>
      </p:pic>
      <p:pic>
        <p:nvPicPr>
          <p:cNvPr id="101" name="Picture 100" descr="Screen Shot 2017-07-26 at 6.36.1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92" y="5767546"/>
            <a:ext cx="335168" cy="464485"/>
          </a:xfrm>
          <a:prstGeom prst="rect">
            <a:avLst/>
          </a:prstGeom>
        </p:spPr>
      </p:pic>
      <p:pic>
        <p:nvPicPr>
          <p:cNvPr id="102" name="Picture 101" descr="Screen Shot 2017-07-26 at 6.36.1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5364524"/>
            <a:ext cx="335168" cy="464485"/>
          </a:xfrm>
          <a:prstGeom prst="rect">
            <a:avLst/>
          </a:prstGeom>
        </p:spPr>
      </p:pic>
      <p:pic>
        <p:nvPicPr>
          <p:cNvPr id="103" name="Picture 102" descr="Screen Shot 2017-07-26 at 6.36.2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7" y="3891697"/>
            <a:ext cx="327555" cy="559315"/>
          </a:xfrm>
          <a:prstGeom prst="rect">
            <a:avLst/>
          </a:prstGeom>
        </p:spPr>
      </p:pic>
      <p:pic>
        <p:nvPicPr>
          <p:cNvPr id="105" name="Picture 104" descr="Screen Shot 2017-07-26 at 6.22.4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17" y="4146217"/>
            <a:ext cx="402857" cy="5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47087" y="3702519"/>
            <a:ext cx="8297041" cy="2734274"/>
            <a:chOff x="347084" y="3702516"/>
            <a:chExt cx="8297041" cy="2734274"/>
          </a:xfrm>
        </p:grpSpPr>
        <p:sp>
          <p:nvSpPr>
            <p:cNvPr id="46" name="TextBox 45"/>
            <p:cNvSpPr txBox="1"/>
            <p:nvPr/>
          </p:nvSpPr>
          <p:spPr>
            <a:xfrm>
              <a:off x="7916041" y="3702516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74666" y="449772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88457" y="480444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2248" y="3868027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875" y="459932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 smtClean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084" y="560579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3"/>
              <a:endCxn id="55" idx="1"/>
            </p:cNvCxnSpPr>
            <p:nvPr/>
          </p:nvCxnSpPr>
          <p:spPr>
            <a:xfrm flipV="1">
              <a:off x="1075168" y="5014820"/>
              <a:ext cx="785707" cy="1006472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3"/>
              <a:endCxn id="48" idx="1"/>
            </p:cNvCxnSpPr>
            <p:nvPr/>
          </p:nvCxnSpPr>
          <p:spPr>
            <a:xfrm flipV="1">
              <a:off x="2588959" y="4913222"/>
              <a:ext cx="785707" cy="10159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8" idx="3"/>
              <a:endCxn id="50" idx="1"/>
            </p:cNvCxnSpPr>
            <p:nvPr/>
          </p:nvCxnSpPr>
          <p:spPr>
            <a:xfrm>
              <a:off x="4102750" y="4913222"/>
              <a:ext cx="785707" cy="30671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0" idx="3"/>
              <a:endCxn id="54" idx="1"/>
            </p:cNvCxnSpPr>
            <p:nvPr/>
          </p:nvCxnSpPr>
          <p:spPr>
            <a:xfrm flipV="1">
              <a:off x="5616541" y="4283526"/>
              <a:ext cx="785707" cy="936414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3"/>
              <a:endCxn id="46" idx="1"/>
            </p:cNvCxnSpPr>
            <p:nvPr/>
          </p:nvCxnSpPr>
          <p:spPr>
            <a:xfrm flipV="1">
              <a:off x="7130332" y="4118015"/>
              <a:ext cx="785709" cy="165511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90486"/>
            <a:ext cx="1608776" cy="277023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2888464" y="206337"/>
            <a:ext cx="3478469" cy="5429752"/>
          </a:xfrm>
          <a:prstGeom prst="borderCallout1">
            <a:avLst>
              <a:gd name="adj1" fmla="val 49737"/>
              <a:gd name="adj2" fmla="val -574"/>
              <a:gd name="adj3" fmla="val 44403"/>
              <a:gd name="adj4" fmla="val -42787"/>
            </a:avLst>
          </a:prstGeom>
          <a:solidFill>
            <a:srgbClr val="FFFFFF"/>
          </a:solidFill>
          <a:ln w="76200" cmpd="sng"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027968" y="423937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27968" y="1501245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rgbClr val="7F7F7F"/>
                </a:solidFill>
              </a:rPr>
              <a:t>tú</a:t>
            </a:r>
            <a:r>
              <a:rPr lang="en-US" sz="600" dirty="0">
                <a:solidFill>
                  <a:srgbClr val="7F7F7F"/>
                </a:solidFill>
              </a:rPr>
              <a:t> </a:t>
            </a:r>
            <a:r>
              <a:rPr lang="en-US" sz="600" dirty="0" err="1" smtClean="0">
                <a:solidFill>
                  <a:srgbClr val="7F7F7F"/>
                </a:solidFill>
              </a:rPr>
              <a:t>aceptas</a:t>
            </a:r>
            <a:endParaRPr lang="en-US" sz="600" dirty="0" smtClean="0">
              <a:solidFill>
                <a:srgbClr val="7F7F7F"/>
              </a:solidFill>
            </a:endParaRPr>
          </a:p>
          <a:p>
            <a:pPr algn="ctr"/>
            <a:r>
              <a:rPr lang="en-US" sz="6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39533" y="2539885"/>
            <a:ext cx="1694025" cy="906652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tú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ganas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 smtClean="0">
                  <a:solidFill>
                    <a:srgbClr val="7F7F7F"/>
                  </a:solidFill>
                </a:rPr>
                <a:t>You </a:t>
              </a:r>
              <a:r>
                <a:rPr lang="en-US" sz="600" dirty="0">
                  <a:solidFill>
                    <a:srgbClr val="7F7F7F"/>
                  </a:solidFill>
                </a:rPr>
                <a:t>will </a:t>
              </a:r>
              <a:r>
                <a:rPr lang="en-US" sz="600" dirty="0" smtClean="0">
                  <a:solidFill>
                    <a:srgbClr val="7F7F7F"/>
                  </a:solidFill>
                </a:rPr>
                <a:t>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  <a:endParaRPr lang="en-US" sz="600" dirty="0">
                <a:solidFill>
                  <a:srgbClr val="7F7F7F"/>
                </a:solidFill>
              </a:endParaRPr>
            </a:p>
            <a:p>
              <a:pPr algn="ctr"/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6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6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  <a:endParaRPr lang="en-US" sz="600" dirty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2" y="1148785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075036" y="3591501"/>
            <a:ext cx="1658522" cy="905933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yo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aceptaré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will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</a:p>
            <a:p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3" y="1338074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041052" y="4631697"/>
            <a:ext cx="1694026" cy="920350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530779"/>
                <a:ext cx="1444523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6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6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3" y="3418246"/>
                  <a:ext cx="1444523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/>
                    <a:t>I will win</a:t>
                  </a:r>
                  <a:endParaRPr lang="en-US" sz="6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2" y="2274175"/>
                <a:ext cx="716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p:grpSp>
      </p:grpSp>
      <p:pic>
        <p:nvPicPr>
          <p:cNvPr id="71" name="Picture 70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8" y="394305"/>
            <a:ext cx="786946" cy="1042173"/>
          </a:xfrm>
          <a:prstGeom prst="rect">
            <a:avLst/>
          </a:prstGeom>
        </p:spPr>
      </p:pic>
      <p:pic>
        <p:nvPicPr>
          <p:cNvPr id="72" name="Picture 71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8" y="1368358"/>
            <a:ext cx="786946" cy="1042173"/>
          </a:xfrm>
          <a:prstGeom prst="rect">
            <a:avLst/>
          </a:prstGeom>
        </p:spPr>
      </p:pic>
      <p:pic>
        <p:nvPicPr>
          <p:cNvPr id="73" name="Picture 72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0" y="2468049"/>
            <a:ext cx="786946" cy="1042173"/>
          </a:xfrm>
          <a:prstGeom prst="rect">
            <a:avLst/>
          </a:prstGeom>
        </p:spPr>
      </p:pic>
      <p:pic>
        <p:nvPicPr>
          <p:cNvPr id="74" name="Picture 73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0" y="3523025"/>
            <a:ext cx="786946" cy="1042173"/>
          </a:xfrm>
          <a:prstGeom prst="rect">
            <a:avLst/>
          </a:prstGeom>
        </p:spPr>
      </p:pic>
      <p:pic>
        <p:nvPicPr>
          <p:cNvPr id="75" name="Picture 7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0" y="4556829"/>
            <a:ext cx="786946" cy="10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98E-6 4.15991E-6 L -0.29478 0.6519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7" y="325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06E-6 5.21437E-7 L 0.05889 0.46744 " pathEditMode="relative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7388E-7 -4.50753E-6 L 0.29269 0.19583 " pathEditMode="relative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145E-6 4.28737E-6 L 0.45058 -0.04403 " pathEditMode="relative" ptsTypes="AA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01 0.33696 " pathEditMode="relative" ptsTypes="AA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916044" y="3702519"/>
            <a:ext cx="7280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74669" y="4497726"/>
            <a:ext cx="7280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88460" y="4804444"/>
            <a:ext cx="7280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2251" y="3868030"/>
            <a:ext cx="7280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878" y="4599324"/>
            <a:ext cx="7280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087" y="5605796"/>
            <a:ext cx="7280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stCxn id="61" idx="3"/>
            <a:endCxn id="55" idx="1"/>
          </p:cNvCxnSpPr>
          <p:nvPr/>
        </p:nvCxnSpPr>
        <p:spPr>
          <a:xfrm flipV="1">
            <a:off x="1075171" y="5014823"/>
            <a:ext cx="785707" cy="1006472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3"/>
            <a:endCxn id="48" idx="1"/>
          </p:cNvCxnSpPr>
          <p:nvPr/>
        </p:nvCxnSpPr>
        <p:spPr>
          <a:xfrm flipV="1">
            <a:off x="2588962" y="4913225"/>
            <a:ext cx="785707" cy="10159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8" idx="3"/>
            <a:endCxn id="50" idx="1"/>
          </p:cNvCxnSpPr>
          <p:nvPr/>
        </p:nvCxnSpPr>
        <p:spPr>
          <a:xfrm>
            <a:off x="4102753" y="4913225"/>
            <a:ext cx="785707" cy="30671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3"/>
            <a:endCxn id="54" idx="1"/>
          </p:cNvCxnSpPr>
          <p:nvPr/>
        </p:nvCxnSpPr>
        <p:spPr>
          <a:xfrm flipV="1">
            <a:off x="5616544" y="4283529"/>
            <a:ext cx="785707" cy="936414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3"/>
            <a:endCxn id="46" idx="1"/>
          </p:cNvCxnSpPr>
          <p:nvPr/>
        </p:nvCxnSpPr>
        <p:spPr>
          <a:xfrm flipV="1">
            <a:off x="7130335" y="4118018"/>
            <a:ext cx="785709" cy="165511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08607" y="4913638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61936" y="3830150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rgbClr val="7F7F7F"/>
                </a:solidFill>
              </a:rPr>
              <a:t>tú</a:t>
            </a:r>
            <a:r>
              <a:rPr lang="en-US" sz="600" dirty="0">
                <a:solidFill>
                  <a:srgbClr val="7F7F7F"/>
                </a:solidFill>
              </a:rPr>
              <a:t> </a:t>
            </a:r>
            <a:r>
              <a:rPr lang="en-US" sz="600" dirty="0" err="1" smtClean="0">
                <a:solidFill>
                  <a:srgbClr val="7F7F7F"/>
                </a:solidFill>
              </a:rPr>
              <a:t>aceptas</a:t>
            </a:r>
            <a:endParaRPr lang="en-US" sz="600" dirty="0" smtClean="0">
              <a:solidFill>
                <a:srgbClr val="7F7F7F"/>
              </a:solidFill>
            </a:endParaRPr>
          </a:p>
          <a:p>
            <a:pPr algn="ctr"/>
            <a:r>
              <a:rPr lang="en-US" sz="6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52870" y="5755133"/>
            <a:ext cx="1694025" cy="906652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tú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ganas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 smtClean="0">
                  <a:solidFill>
                    <a:srgbClr val="7F7F7F"/>
                  </a:solidFill>
                </a:rPr>
                <a:t>You </a:t>
              </a:r>
              <a:r>
                <a:rPr lang="en-US" sz="600" dirty="0">
                  <a:solidFill>
                    <a:srgbClr val="7F7F7F"/>
                  </a:solidFill>
                </a:rPr>
                <a:t>will </a:t>
              </a:r>
              <a:r>
                <a:rPr lang="en-US" sz="600" dirty="0" smtClean="0">
                  <a:solidFill>
                    <a:srgbClr val="7F7F7F"/>
                  </a:solidFill>
                </a:rPr>
                <a:t>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  <a:endParaRPr lang="en-US" sz="600" dirty="0">
                <a:solidFill>
                  <a:srgbClr val="7F7F7F"/>
                </a:solidFill>
              </a:endParaRPr>
            </a:p>
            <a:p>
              <a:pPr algn="ctr"/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</a:t>
                </a:r>
                <a:r>
                  <a:rPr lang="en-US" sz="600" dirty="0">
                    <a:solidFill>
                      <a:srgbClr val="7F7F7F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6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6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will accept</a:t>
                </a: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2" y="1148785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40857" y="4951953"/>
            <a:ext cx="1658522" cy="905933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yo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aceptaré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will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</a:p>
            <a:p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3" y="1338074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154824" y="4336479"/>
            <a:ext cx="1694026" cy="920350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530779"/>
                <a:ext cx="1444523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6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6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3" y="3418246"/>
                  <a:ext cx="1444523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/>
                    <a:t>I will win</a:t>
                  </a:r>
                  <a:endParaRPr lang="en-US" sz="6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2" y="2274175"/>
                <a:ext cx="716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" y="132246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From </a:t>
            </a:r>
            <a:r>
              <a:rPr lang="en-US" sz="3200" dirty="0">
                <a:solidFill>
                  <a:srgbClr val="FFFFFF"/>
                </a:solidFill>
              </a:rPr>
              <a:t>the interactions</a:t>
            </a:r>
            <a:r>
              <a:rPr lang="en-US" sz="3200" dirty="0" smtClean="0">
                <a:solidFill>
                  <a:srgbClr val="FFFFFF"/>
                </a:solidFill>
              </a:rPr>
              <a:t>:</a:t>
            </a:r>
          </a:p>
          <a:p>
            <a:endParaRPr lang="en-US" sz="3200" dirty="0"/>
          </a:p>
          <a:p>
            <a:r>
              <a:rPr lang="en-US" sz="3200" dirty="0" smtClean="0"/>
              <a:t>Construct </a:t>
            </a:r>
            <a:r>
              <a:rPr lang="en-US" sz="3200" dirty="0" err="1" smtClean="0"/>
              <a:t>θs</a:t>
            </a:r>
            <a:r>
              <a:rPr lang="en-US" sz="3200" dirty="0" smtClean="0"/>
              <a:t> </a:t>
            </a:r>
            <a:r>
              <a:rPr lang="en-US" sz="3200" dirty="0"/>
              <a:t>that predict student </a:t>
            </a:r>
            <a:r>
              <a:rPr lang="en-US" sz="3200" dirty="0" smtClean="0"/>
              <a:t>responses</a:t>
            </a:r>
            <a:endParaRPr lang="en-US" sz="3200" dirty="0"/>
          </a:p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916044" y="3702519"/>
            <a:ext cx="72808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74669" y="4497726"/>
            <a:ext cx="72808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88460" y="4804444"/>
            <a:ext cx="72808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2251" y="3868030"/>
            <a:ext cx="72808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878" y="4599324"/>
            <a:ext cx="72808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087" y="5605796"/>
            <a:ext cx="72808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stCxn id="61" idx="3"/>
            <a:endCxn id="55" idx="1"/>
          </p:cNvCxnSpPr>
          <p:nvPr/>
        </p:nvCxnSpPr>
        <p:spPr>
          <a:xfrm flipV="1">
            <a:off x="1075171" y="5014823"/>
            <a:ext cx="785707" cy="1006472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3"/>
            <a:endCxn id="48" idx="1"/>
          </p:cNvCxnSpPr>
          <p:nvPr/>
        </p:nvCxnSpPr>
        <p:spPr>
          <a:xfrm flipV="1">
            <a:off x="2588962" y="4913225"/>
            <a:ext cx="785707" cy="10159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8" idx="3"/>
            <a:endCxn id="50" idx="1"/>
          </p:cNvCxnSpPr>
          <p:nvPr/>
        </p:nvCxnSpPr>
        <p:spPr>
          <a:xfrm>
            <a:off x="4102753" y="4913225"/>
            <a:ext cx="785707" cy="30671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3"/>
            <a:endCxn id="54" idx="1"/>
          </p:cNvCxnSpPr>
          <p:nvPr/>
        </p:nvCxnSpPr>
        <p:spPr>
          <a:xfrm flipV="1">
            <a:off x="5616544" y="4283529"/>
            <a:ext cx="785707" cy="936414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3"/>
            <a:endCxn id="46" idx="1"/>
          </p:cNvCxnSpPr>
          <p:nvPr/>
        </p:nvCxnSpPr>
        <p:spPr>
          <a:xfrm flipV="1">
            <a:off x="7130335" y="4118018"/>
            <a:ext cx="785709" cy="165511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08607" y="4913638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61936" y="3830150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rgbClr val="7F7F7F"/>
                </a:solidFill>
              </a:rPr>
              <a:t>tú</a:t>
            </a:r>
            <a:r>
              <a:rPr lang="en-US" sz="600" dirty="0">
                <a:solidFill>
                  <a:srgbClr val="7F7F7F"/>
                </a:solidFill>
              </a:rPr>
              <a:t> </a:t>
            </a:r>
            <a:r>
              <a:rPr lang="en-US" sz="600" dirty="0" err="1" smtClean="0">
                <a:solidFill>
                  <a:srgbClr val="7F7F7F"/>
                </a:solidFill>
              </a:rPr>
              <a:t>aceptas</a:t>
            </a:r>
            <a:endParaRPr lang="en-US" sz="600" dirty="0" smtClean="0">
              <a:solidFill>
                <a:srgbClr val="7F7F7F"/>
              </a:solidFill>
            </a:endParaRPr>
          </a:p>
          <a:p>
            <a:pPr algn="ctr"/>
            <a:r>
              <a:rPr lang="en-US" sz="6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52870" y="5755133"/>
            <a:ext cx="1694025" cy="906652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tú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ganas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 smtClean="0">
                  <a:solidFill>
                    <a:srgbClr val="7F7F7F"/>
                  </a:solidFill>
                </a:rPr>
                <a:t>You </a:t>
              </a:r>
              <a:r>
                <a:rPr lang="en-US" sz="600" dirty="0">
                  <a:solidFill>
                    <a:srgbClr val="7F7F7F"/>
                  </a:solidFill>
                </a:rPr>
                <a:t>will </a:t>
              </a:r>
              <a:r>
                <a:rPr lang="en-US" sz="600" dirty="0" smtClean="0">
                  <a:solidFill>
                    <a:srgbClr val="7F7F7F"/>
                  </a:solidFill>
                </a:rPr>
                <a:t>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  <a:endParaRPr lang="en-US" sz="600" dirty="0">
                <a:solidFill>
                  <a:srgbClr val="7F7F7F"/>
                </a:solidFill>
              </a:endParaRPr>
            </a:p>
            <a:p>
              <a:pPr algn="ctr"/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</a:t>
                </a:r>
                <a:r>
                  <a:rPr lang="en-US" sz="600" dirty="0">
                    <a:solidFill>
                      <a:srgbClr val="7F7F7F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6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6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will accept</a:t>
                </a: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2" y="1148785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40857" y="4951953"/>
            <a:ext cx="1658522" cy="905933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yo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aceptaré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will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</a:p>
            <a:p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3" y="1338074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154824" y="4336479"/>
            <a:ext cx="1694026" cy="920350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530779"/>
                <a:ext cx="1444523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6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6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3" y="3418246"/>
                  <a:ext cx="1444523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/>
                    <a:t>I will win</a:t>
                  </a:r>
                  <a:endParaRPr lang="en-US" sz="6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2" y="2274175"/>
                <a:ext cx="716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" y="13208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From the interactions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endParaRPr lang="en-US" sz="3200" dirty="0"/>
          </a:p>
          <a:p>
            <a:r>
              <a:rPr lang="en-US" sz="3200" dirty="0"/>
              <a:t>C</a:t>
            </a:r>
            <a:r>
              <a:rPr lang="en-US" sz="3200" dirty="0" smtClean="0"/>
              <a:t>onstruct </a:t>
            </a:r>
            <a:r>
              <a:rPr lang="en-US" sz="3200" dirty="0" err="1" smtClean="0"/>
              <a:t>θs</a:t>
            </a:r>
            <a:r>
              <a:rPr lang="en-US" sz="3200" dirty="0" smtClean="0"/>
              <a:t> </a:t>
            </a:r>
            <a:r>
              <a:rPr lang="en-US" sz="3200" dirty="0"/>
              <a:t>that predict student </a:t>
            </a:r>
            <a:r>
              <a:rPr lang="en-US" sz="3200" dirty="0" smtClean="0"/>
              <a:t>responses</a:t>
            </a:r>
            <a:endParaRPr lang="en-US" sz="3200" dirty="0"/>
          </a:p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916044" y="3702519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74669" y="4497726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88460" y="4804444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2251" y="386803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878" y="4599324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087" y="5605796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</a:rPr>
              <a:t>θ</a:t>
            </a:r>
            <a:r>
              <a:rPr lang="en-US" sz="4800" b="1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stCxn id="61" idx="3"/>
            <a:endCxn id="55" idx="1"/>
          </p:cNvCxnSpPr>
          <p:nvPr/>
        </p:nvCxnSpPr>
        <p:spPr>
          <a:xfrm flipV="1">
            <a:off x="1075171" y="5014823"/>
            <a:ext cx="785707" cy="1006472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3"/>
            <a:endCxn id="48" idx="1"/>
          </p:cNvCxnSpPr>
          <p:nvPr/>
        </p:nvCxnSpPr>
        <p:spPr>
          <a:xfrm flipV="1">
            <a:off x="2588962" y="4913225"/>
            <a:ext cx="785707" cy="10159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8" idx="3"/>
            <a:endCxn id="50" idx="1"/>
          </p:cNvCxnSpPr>
          <p:nvPr/>
        </p:nvCxnSpPr>
        <p:spPr>
          <a:xfrm>
            <a:off x="4102753" y="4913225"/>
            <a:ext cx="785707" cy="306718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3"/>
            <a:endCxn id="54" idx="1"/>
          </p:cNvCxnSpPr>
          <p:nvPr/>
        </p:nvCxnSpPr>
        <p:spPr>
          <a:xfrm flipV="1">
            <a:off x="5616544" y="4283529"/>
            <a:ext cx="785707" cy="936414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3"/>
            <a:endCxn id="46" idx="1"/>
          </p:cNvCxnSpPr>
          <p:nvPr/>
        </p:nvCxnSpPr>
        <p:spPr>
          <a:xfrm flipV="1">
            <a:off x="7130335" y="4118018"/>
            <a:ext cx="785709" cy="165511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08607" y="4913638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61936" y="3830150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rgbClr val="7F7F7F"/>
                </a:solidFill>
              </a:rPr>
              <a:t>tú</a:t>
            </a:r>
            <a:r>
              <a:rPr lang="en-US" sz="600" dirty="0">
                <a:solidFill>
                  <a:srgbClr val="7F7F7F"/>
                </a:solidFill>
              </a:rPr>
              <a:t> </a:t>
            </a:r>
            <a:r>
              <a:rPr lang="en-US" sz="600" dirty="0" err="1" smtClean="0">
                <a:solidFill>
                  <a:srgbClr val="7F7F7F"/>
                </a:solidFill>
              </a:rPr>
              <a:t>aceptas</a:t>
            </a:r>
            <a:endParaRPr lang="en-US" sz="600" dirty="0" smtClean="0">
              <a:solidFill>
                <a:srgbClr val="7F7F7F"/>
              </a:solidFill>
            </a:endParaRPr>
          </a:p>
          <a:p>
            <a:pPr algn="ctr"/>
            <a:r>
              <a:rPr lang="en-US" sz="6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52870" y="5755133"/>
            <a:ext cx="1694025" cy="906652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tú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ganas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 smtClean="0">
                  <a:solidFill>
                    <a:srgbClr val="7F7F7F"/>
                  </a:solidFill>
                </a:rPr>
                <a:t>You </a:t>
              </a:r>
              <a:r>
                <a:rPr lang="en-US" sz="600" dirty="0">
                  <a:solidFill>
                    <a:srgbClr val="7F7F7F"/>
                  </a:solidFill>
                </a:rPr>
                <a:t>will </a:t>
              </a:r>
              <a:r>
                <a:rPr lang="en-US" sz="600" dirty="0" smtClean="0">
                  <a:solidFill>
                    <a:srgbClr val="7F7F7F"/>
                  </a:solidFill>
                </a:rPr>
                <a:t>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  <a:endParaRPr lang="en-US" sz="600" dirty="0">
                <a:solidFill>
                  <a:srgbClr val="7F7F7F"/>
                </a:solidFill>
              </a:endParaRPr>
            </a:p>
            <a:p>
              <a:pPr algn="ctr"/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</a:t>
                </a:r>
                <a:r>
                  <a:rPr lang="en-US" sz="600" dirty="0">
                    <a:solidFill>
                      <a:srgbClr val="7F7F7F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6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6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will accept</a:t>
                </a: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2" y="1148785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40857" y="4951953"/>
            <a:ext cx="1658522" cy="905933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yo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aceptaré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will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</a:p>
            <a:p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3" y="1338074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154824" y="4336479"/>
            <a:ext cx="1694026" cy="920350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530779"/>
                <a:ext cx="1444523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6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6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3" y="3418246"/>
                  <a:ext cx="1444523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/>
                    <a:t>I will win</a:t>
                  </a:r>
                  <a:endParaRPr lang="en-US" sz="6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2" y="2274175"/>
                <a:ext cx="716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" y="132080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From the interactions</a:t>
            </a:r>
            <a:r>
              <a:rPr lang="en-US" sz="3200" dirty="0" smtClean="0">
                <a:solidFill>
                  <a:srgbClr val="FFFFFF"/>
                </a:solidFill>
              </a:rPr>
              <a:t>:</a:t>
            </a:r>
          </a:p>
          <a:p>
            <a:endParaRPr lang="en-US" sz="3200" dirty="0"/>
          </a:p>
          <a:p>
            <a:r>
              <a:rPr lang="en-US" sz="3200" dirty="0" smtClean="0"/>
              <a:t>Construct </a:t>
            </a:r>
            <a:r>
              <a:rPr lang="en-US" sz="3200" dirty="0">
                <a:solidFill>
                  <a:schemeClr val="accent6"/>
                </a:solidFill>
              </a:rPr>
              <a:t>updates that lead to </a:t>
            </a:r>
            <a:r>
              <a:rPr lang="en-US" sz="3200" dirty="0" err="1" smtClean="0"/>
              <a:t>θs</a:t>
            </a:r>
            <a:r>
              <a:rPr lang="en-US" sz="3200" dirty="0" smtClean="0"/>
              <a:t> </a:t>
            </a:r>
            <a:r>
              <a:rPr lang="en-US" sz="3200" dirty="0"/>
              <a:t>that predict student </a:t>
            </a:r>
            <a:r>
              <a:rPr lang="en-US" sz="3200" dirty="0" smtClean="0"/>
              <a:t>responses</a:t>
            </a:r>
            <a:endParaRPr lang="en-US" sz="3200" dirty="0"/>
          </a:p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3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47087" y="3702519"/>
            <a:ext cx="8297041" cy="2734274"/>
            <a:chOff x="347084" y="3702516"/>
            <a:chExt cx="8297041" cy="2734274"/>
          </a:xfrm>
        </p:grpSpPr>
        <p:sp>
          <p:nvSpPr>
            <p:cNvPr id="46" name="TextBox 45"/>
            <p:cNvSpPr txBox="1"/>
            <p:nvPr/>
          </p:nvSpPr>
          <p:spPr>
            <a:xfrm>
              <a:off x="7916041" y="3702516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74666" y="449772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88457" y="480444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2248" y="3868027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875" y="459932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 smtClean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084" y="560579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3"/>
              <a:endCxn id="55" idx="1"/>
            </p:cNvCxnSpPr>
            <p:nvPr/>
          </p:nvCxnSpPr>
          <p:spPr>
            <a:xfrm flipV="1">
              <a:off x="1075168" y="5014820"/>
              <a:ext cx="785707" cy="1006472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3"/>
              <a:endCxn id="48" idx="1"/>
            </p:cNvCxnSpPr>
            <p:nvPr/>
          </p:nvCxnSpPr>
          <p:spPr>
            <a:xfrm flipV="1">
              <a:off x="2588959" y="4913222"/>
              <a:ext cx="785707" cy="10159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8" idx="3"/>
              <a:endCxn id="50" idx="1"/>
            </p:cNvCxnSpPr>
            <p:nvPr/>
          </p:nvCxnSpPr>
          <p:spPr>
            <a:xfrm>
              <a:off x="4102750" y="4913222"/>
              <a:ext cx="785707" cy="30671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0" idx="3"/>
              <a:endCxn id="54" idx="1"/>
            </p:cNvCxnSpPr>
            <p:nvPr/>
          </p:nvCxnSpPr>
          <p:spPr>
            <a:xfrm flipV="1">
              <a:off x="5616541" y="4283526"/>
              <a:ext cx="785707" cy="936414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3"/>
              <a:endCxn id="46" idx="1"/>
            </p:cNvCxnSpPr>
            <p:nvPr/>
          </p:nvCxnSpPr>
          <p:spPr>
            <a:xfrm flipV="1">
              <a:off x="7130332" y="4118015"/>
              <a:ext cx="785709" cy="165511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08607" y="4913638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61936" y="3830150"/>
            <a:ext cx="812809" cy="905933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rgbClr val="7F7F7F"/>
                </a:solidFill>
              </a:rPr>
              <a:t>tú</a:t>
            </a:r>
            <a:r>
              <a:rPr lang="en-US" sz="600" dirty="0">
                <a:solidFill>
                  <a:srgbClr val="7F7F7F"/>
                </a:solidFill>
              </a:rPr>
              <a:t> </a:t>
            </a:r>
            <a:r>
              <a:rPr lang="en-US" sz="600" dirty="0" err="1" smtClean="0">
                <a:solidFill>
                  <a:srgbClr val="7F7F7F"/>
                </a:solidFill>
              </a:rPr>
              <a:t>aceptas</a:t>
            </a:r>
            <a:endParaRPr lang="en-US" sz="600" dirty="0" smtClean="0">
              <a:solidFill>
                <a:srgbClr val="7F7F7F"/>
              </a:solidFill>
            </a:endParaRPr>
          </a:p>
          <a:p>
            <a:pPr algn="ctr"/>
            <a:r>
              <a:rPr lang="en-US" sz="600" dirty="0" smtClean="0">
                <a:solidFill>
                  <a:srgbClr val="7F7F7F"/>
                </a:solidFill>
              </a:rPr>
              <a:t>You accept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52870" y="5755133"/>
            <a:ext cx="1694025" cy="906652"/>
            <a:chOff x="5276969" y="351217"/>
            <a:chExt cx="1694025" cy="906652"/>
          </a:xfrm>
        </p:grpSpPr>
        <p:sp>
          <p:nvSpPr>
            <p:cNvPr id="39" name="Rounded Rectangle 38"/>
            <p:cNvSpPr/>
            <p:nvPr/>
          </p:nvSpPr>
          <p:spPr>
            <a:xfrm>
              <a:off x="5276969" y="35121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tú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ganas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 smtClean="0">
                  <a:solidFill>
                    <a:srgbClr val="7F7F7F"/>
                  </a:solidFill>
                </a:rPr>
                <a:t>You </a:t>
              </a:r>
              <a:r>
                <a:rPr lang="en-US" sz="600" dirty="0">
                  <a:solidFill>
                    <a:srgbClr val="7F7F7F"/>
                  </a:solidFill>
                </a:rPr>
                <a:t>will </a:t>
              </a:r>
              <a:r>
                <a:rPr lang="en-US" sz="600" dirty="0" smtClean="0">
                  <a:solidFill>
                    <a:srgbClr val="7F7F7F"/>
                  </a:solidFill>
                </a:rPr>
                <a:t>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  <a:endParaRPr lang="en-US" sz="600" dirty="0">
                <a:solidFill>
                  <a:srgbClr val="7F7F7F"/>
                </a:solidFill>
              </a:endParaRPr>
            </a:p>
            <a:p>
              <a:pPr algn="ctr"/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158185" y="351936"/>
              <a:ext cx="812809" cy="905933"/>
              <a:chOff x="4128390" y="58594"/>
              <a:chExt cx="1625619" cy="1811867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128390" y="58594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tú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ganas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</a:t>
                </a:r>
                <a:r>
                  <a:rPr lang="en-US" sz="600" dirty="0">
                    <a:solidFill>
                      <a:srgbClr val="7F7F7F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 smtClean="0">
                    <a:solidFill>
                      <a:srgbClr val="558ED5"/>
                    </a:solidFill>
                  </a:rPr>
                  <a:t>You </a:t>
                </a:r>
                <a:r>
                  <a:rPr lang="en-US" sz="600" b="1" dirty="0">
                    <a:solidFill>
                      <a:srgbClr val="558ED5"/>
                    </a:solidFill>
                  </a:rPr>
                  <a:t>will </a:t>
                </a:r>
                <a:r>
                  <a:rPr lang="en-US" sz="600" b="1" dirty="0" smtClean="0">
                    <a:solidFill>
                      <a:srgbClr val="558ED5"/>
                    </a:solidFill>
                  </a:rPr>
                  <a:t>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 smtClean="0">
                    <a:solidFill>
                      <a:srgbClr val="7F7F7F"/>
                    </a:solidFill>
                  </a:rPr>
                  <a:t>I will accept</a:t>
                </a: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19012" y="1148785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40857" y="4951953"/>
            <a:ext cx="1658522" cy="905933"/>
            <a:chOff x="3104940" y="1503137"/>
            <a:chExt cx="1658522" cy="905933"/>
          </a:xfrm>
        </p:grpSpPr>
        <p:sp>
          <p:nvSpPr>
            <p:cNvPr id="40" name="Rounded Rectangle 39"/>
            <p:cNvSpPr/>
            <p:nvPr/>
          </p:nvSpPr>
          <p:spPr>
            <a:xfrm>
              <a:off x="3104940" y="1503137"/>
              <a:ext cx="812809" cy="905933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>
                  <a:solidFill>
                    <a:srgbClr val="7F7F7F"/>
                  </a:solidFill>
                </a:rPr>
                <a:t>yo</a:t>
              </a:r>
              <a:r>
                <a:rPr lang="en-US" sz="600" dirty="0">
                  <a:solidFill>
                    <a:srgbClr val="7F7F7F"/>
                  </a:solidFill>
                </a:rPr>
                <a:t> </a:t>
              </a:r>
              <a:r>
                <a:rPr lang="en-US" sz="600" dirty="0" err="1" smtClean="0">
                  <a:solidFill>
                    <a:srgbClr val="7F7F7F"/>
                  </a:solidFill>
                </a:rPr>
                <a:t>aceptaré</a:t>
              </a:r>
              <a:endParaRPr lang="en-US" sz="600" dirty="0" smtClean="0">
                <a:solidFill>
                  <a:srgbClr val="7F7F7F"/>
                </a:solidFill>
              </a:endParaRP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win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You will call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600" dirty="0">
                  <a:solidFill>
                    <a:srgbClr val="7F7F7F"/>
                  </a:solidFill>
                </a:rPr>
                <a:t>I will </a:t>
              </a:r>
              <a:r>
                <a:rPr lang="en-US" sz="600" dirty="0" smtClean="0">
                  <a:solidFill>
                    <a:srgbClr val="7F7F7F"/>
                  </a:solidFill>
                </a:rPr>
                <a:t>accept</a:t>
              </a:r>
            </a:p>
            <a:p>
              <a:endParaRPr lang="en-US" sz="600" dirty="0">
                <a:solidFill>
                  <a:srgbClr val="7F7F7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0653" y="1503137"/>
              <a:ext cx="812809" cy="905933"/>
              <a:chOff x="3889061" y="324936"/>
              <a:chExt cx="1625618" cy="181186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889061" y="324936"/>
                <a:ext cx="1625618" cy="1811866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aceptaré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you win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You will call</a:t>
                </a:r>
              </a:p>
              <a:p>
                <a:pPr marL="285750" indent="-285750">
                  <a:buFont typeface="Courier New"/>
                  <a:buChar char="o"/>
                </a:pPr>
                <a:r>
                  <a:rPr lang="en-US" sz="600" dirty="0">
                    <a:solidFill>
                      <a:srgbClr val="7F7F7F"/>
                    </a:solidFill>
                  </a:rPr>
                  <a:t>I will </a:t>
                </a:r>
                <a:r>
                  <a:rPr lang="en-US" sz="600" dirty="0" smtClean="0">
                    <a:solidFill>
                      <a:srgbClr val="7F7F7F"/>
                    </a:solidFill>
                  </a:rPr>
                  <a:t>accept</a:t>
                </a:r>
              </a:p>
              <a:p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9683" y="1338074"/>
                <a:ext cx="6817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✖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154824" y="4336479"/>
            <a:ext cx="1694026" cy="920350"/>
            <a:chOff x="5602300" y="1556665"/>
            <a:chExt cx="1694026" cy="920350"/>
          </a:xfrm>
        </p:grpSpPr>
        <p:grpSp>
          <p:nvGrpSpPr>
            <p:cNvPr id="58" name="Group 57"/>
            <p:cNvGrpSpPr/>
            <p:nvPr/>
          </p:nvGrpSpPr>
          <p:grpSpPr>
            <a:xfrm>
              <a:off x="5602300" y="1556665"/>
              <a:ext cx="812809" cy="905933"/>
              <a:chOff x="-4001559" y="2548242"/>
              <a:chExt cx="1625619" cy="181186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-4001559" y="2548242"/>
                <a:ext cx="1625619" cy="1811867"/>
              </a:xfrm>
              <a:prstGeom prst="roundRect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err="1">
                    <a:solidFill>
                      <a:srgbClr val="7F7F7F"/>
                    </a:solidFill>
                  </a:rPr>
                  <a:t>yo</a:t>
                </a:r>
                <a:r>
                  <a:rPr lang="en-US" sz="600" dirty="0">
                    <a:solidFill>
                      <a:srgbClr val="7F7F7F"/>
                    </a:solidFill>
                  </a:rPr>
                  <a:t> </a:t>
                </a:r>
                <a:r>
                  <a:rPr lang="en-US" sz="600" dirty="0" err="1" smtClean="0">
                    <a:solidFill>
                      <a:srgbClr val="7F7F7F"/>
                    </a:solidFill>
                  </a:rPr>
                  <a:t>ganaré</a:t>
                </a:r>
                <a:endParaRPr lang="en-US" sz="600" dirty="0" smtClean="0">
                  <a:solidFill>
                    <a:srgbClr val="7F7F7F"/>
                  </a:solidFill>
                </a:endParaRPr>
              </a:p>
              <a:p>
                <a:pPr algn="ctr"/>
                <a:endParaRPr lang="en-US" sz="6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3930553" y="3530779"/>
                <a:ext cx="1444523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83517" y="1571082"/>
              <a:ext cx="812809" cy="905933"/>
              <a:chOff x="8012540" y="1168250"/>
              <a:chExt cx="1625619" cy="181186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8012540" y="1168250"/>
                <a:ext cx="1625619" cy="1811867"/>
                <a:chOff x="-472511" y="2577076"/>
                <a:chExt cx="1625619" cy="1811867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-472511" y="2577076"/>
                  <a:ext cx="1625619" cy="1811867"/>
                </a:xfrm>
                <a:prstGeom prst="roundRect">
                  <a:avLst/>
                </a:prstGeom>
                <a:ln w="1905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err="1">
                      <a:solidFill>
                        <a:srgbClr val="7F7F7F"/>
                      </a:solidFill>
                    </a:rPr>
                    <a:t>yo</a:t>
                  </a:r>
                  <a:r>
                    <a:rPr lang="en-US" sz="600" dirty="0">
                      <a:solidFill>
                        <a:srgbClr val="7F7F7F"/>
                      </a:solidFill>
                    </a:rPr>
                    <a:t> </a:t>
                  </a:r>
                  <a:r>
                    <a:rPr lang="en-US" sz="600" dirty="0" err="1" smtClean="0">
                      <a:solidFill>
                        <a:srgbClr val="7F7F7F"/>
                      </a:solidFill>
                    </a:rPr>
                    <a:t>ganaré</a:t>
                  </a:r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 smtClean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  <a:p>
                  <a:pPr algn="ctr"/>
                  <a:endParaRPr lang="en-US" sz="600" dirty="0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-415893" y="3418246"/>
                  <a:ext cx="1444523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/>
                    <a:t>I will win</a:t>
                  </a:r>
                  <a:endParaRPr lang="en-US" sz="60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525462" y="2274175"/>
                <a:ext cx="716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" y="132080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From the interactions</a:t>
            </a:r>
            <a:r>
              <a:rPr lang="en-US" sz="3200" dirty="0" smtClean="0">
                <a:solidFill>
                  <a:srgbClr val="FFFFFF"/>
                </a:solidFill>
              </a:rPr>
              <a:t>:</a:t>
            </a:r>
          </a:p>
          <a:p>
            <a:endParaRPr lang="en-US" sz="3200" dirty="0"/>
          </a:p>
          <a:p>
            <a:r>
              <a:rPr lang="en-US" sz="3200" dirty="0" smtClean="0"/>
              <a:t>Construct </a:t>
            </a:r>
            <a:r>
              <a:rPr lang="en-US" sz="3200" i="1" dirty="0" smtClean="0">
                <a:solidFill>
                  <a:schemeClr val="accent1"/>
                </a:solidFill>
              </a:rPr>
              <a:t>learning rule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that constructs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updates </a:t>
            </a:r>
            <a:r>
              <a:rPr lang="en-US" sz="3200" dirty="0">
                <a:solidFill>
                  <a:schemeClr val="accent6"/>
                </a:solidFill>
              </a:rPr>
              <a:t>that lead to </a:t>
            </a:r>
            <a:r>
              <a:rPr lang="en-US" sz="3200" dirty="0" err="1" smtClean="0"/>
              <a:t>θs</a:t>
            </a:r>
            <a:r>
              <a:rPr lang="en-US" sz="3200" dirty="0" smtClean="0"/>
              <a:t> </a:t>
            </a:r>
            <a:r>
              <a:rPr lang="en-US" sz="3200" dirty="0"/>
              <a:t>that predict student </a:t>
            </a:r>
            <a:r>
              <a:rPr lang="en-US" sz="3200" dirty="0" smtClean="0"/>
              <a:t>responses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pic>
        <p:nvPicPr>
          <p:cNvPr id="2" name="Picture 1" descr="Screen Shot 2017-07-29 at 7.38.39 PM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09" y="3366988"/>
            <a:ext cx="1054100" cy="1003300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4434086" y="4370288"/>
            <a:ext cx="256073" cy="644535"/>
          </a:xfrm>
          <a:prstGeom prst="straightConnector1">
            <a:avLst/>
          </a:prstGeom>
          <a:ln>
            <a:prstDash val="dash"/>
            <a:tailEnd type="arrow"/>
          </a:ln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0256" y="4283529"/>
            <a:ext cx="905787" cy="520915"/>
          </a:xfrm>
          <a:prstGeom prst="straightConnector1">
            <a:avLst/>
          </a:prstGeom>
          <a:ln>
            <a:prstDash val="dash"/>
            <a:tailEnd type="arrow"/>
          </a:ln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>
            <a:off x="5217209" y="3868638"/>
            <a:ext cx="2182170" cy="249380"/>
          </a:xfrm>
          <a:prstGeom prst="straightConnector1">
            <a:avLst/>
          </a:prstGeom>
          <a:ln>
            <a:prstDash val="dash"/>
            <a:tailEnd type="arrow"/>
          </a:ln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1"/>
          </p:cNvCxnSpPr>
          <p:nvPr/>
        </p:nvCxnSpPr>
        <p:spPr>
          <a:xfrm flipH="1">
            <a:off x="3039983" y="3868638"/>
            <a:ext cx="1123126" cy="830389"/>
          </a:xfrm>
          <a:prstGeom prst="straightConnector1">
            <a:avLst/>
          </a:prstGeom>
          <a:ln>
            <a:prstDash val="dash"/>
            <a:tailEnd type="arrow"/>
          </a:ln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96953" y="4283529"/>
            <a:ext cx="2566156" cy="1471604"/>
          </a:xfrm>
          <a:prstGeom prst="straightConnector1">
            <a:avLst/>
          </a:prstGeom>
          <a:ln>
            <a:prstDash val="dash"/>
            <a:tailEnd type="arrow"/>
          </a:ln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76"/>
            <a:ext cx="8229600" cy="1143000"/>
          </a:xfrm>
        </p:spPr>
        <p:txBody>
          <a:bodyPr/>
          <a:lstStyle/>
          <a:p>
            <a:r>
              <a:rPr lang="en-US" dirty="0" smtClean="0"/>
              <a:t>What is a knowledge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State </a:t>
            </a:r>
            <a:r>
              <a:rPr lang="en-US" b="1" dirty="0" err="1" smtClean="0">
                <a:solidFill>
                  <a:srgbClr val="7F7F7F"/>
                </a:solidFill>
              </a:rPr>
              <a:t>θ</a:t>
            </a:r>
            <a:r>
              <a:rPr lang="en-US" dirty="0"/>
              <a:t> </a:t>
            </a:r>
            <a:r>
              <a:rPr lang="en-US" dirty="0" smtClean="0"/>
              <a:t>is a weight vector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7514"/>
          </a:xfrm>
        </p:spPr>
        <p:txBody>
          <a:bodyPr>
            <a:normAutofit/>
          </a:bodyPr>
          <a:lstStyle/>
          <a:p>
            <a:r>
              <a:rPr lang="en-US" dirty="0" smtClean="0"/>
              <a:t>Log-linear model of student’s response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-2392369" y="2045760"/>
            <a:ext cx="5592817" cy="1320800"/>
            <a:chOff x="-812800" y="3162300"/>
            <a:chExt cx="5592817" cy="132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62017" y="3403600"/>
              <a:ext cx="5242034" cy="482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812800" y="3162300"/>
              <a:ext cx="2971800" cy="1320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55" y="2045760"/>
            <a:ext cx="5236685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36" y="1589735"/>
            <a:ext cx="228600" cy="3048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0" y="2769660"/>
            <a:ext cx="1876122" cy="1094357"/>
            <a:chOff x="0" y="2750416"/>
            <a:chExt cx="1876122" cy="10943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880489" y="2750416"/>
              <a:ext cx="293175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3198442"/>
              <a:ext cx="1876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Student Response</a:t>
              </a:r>
            </a:p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10252" y="2750416"/>
            <a:ext cx="1731739" cy="1321488"/>
            <a:chOff x="1010252" y="2750416"/>
            <a:chExt cx="1731739" cy="132148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76122" y="2750416"/>
              <a:ext cx="0" cy="10943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10252" y="3702572"/>
              <a:ext cx="1731739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foreign phrase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62345" y="2750416"/>
            <a:ext cx="1624213" cy="1935553"/>
            <a:chOff x="2162345" y="2750416"/>
            <a:chExt cx="1624213" cy="193555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424290" y="2750416"/>
              <a:ext cx="577212" cy="13214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62345" y="4039638"/>
              <a:ext cx="162421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Set of </a:t>
              </a:r>
            </a:p>
            <a:p>
              <a:pPr algn="ctr"/>
              <a:r>
                <a:rPr lang="en-US" dirty="0" smtClean="0"/>
                <a:t>answer options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01502" y="2750416"/>
            <a:ext cx="2783265" cy="2009260"/>
            <a:chOff x="3001502" y="2750416"/>
            <a:chExt cx="2783265" cy="2009260"/>
          </a:xfrm>
        </p:grpSpPr>
        <p:grpSp>
          <p:nvGrpSpPr>
            <p:cNvPr id="47" name="Group 46"/>
            <p:cNvGrpSpPr/>
            <p:nvPr/>
          </p:nvGrpSpPr>
          <p:grpSpPr>
            <a:xfrm>
              <a:off x="3001502" y="2750416"/>
              <a:ext cx="2783265" cy="1690820"/>
              <a:chOff x="3001502" y="2750416"/>
              <a:chExt cx="2783265" cy="1690820"/>
            </a:xfrm>
          </p:grpSpPr>
          <p:cxnSp>
            <p:nvCxnSpPr>
              <p:cNvPr id="23" name="Straight Arrow Connector 22"/>
              <p:cNvCxnSpPr>
                <a:endCxn id="31" idx="0"/>
              </p:cNvCxnSpPr>
              <p:nvPr/>
            </p:nvCxnSpPr>
            <p:spPr>
              <a:xfrm>
                <a:off x="3001502" y="2750416"/>
                <a:ext cx="1901503" cy="13214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021243" y="4071904"/>
                <a:ext cx="1763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Knowledge State</a:t>
                </a:r>
                <a:endParaRPr lang="en-US" dirty="0"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4816" y="4382404"/>
              <a:ext cx="1131817" cy="377272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175666" y="3198442"/>
            <a:ext cx="2386814" cy="1242794"/>
            <a:chOff x="6175666" y="3198442"/>
            <a:chExt cx="2386814" cy="1242794"/>
          </a:xfrm>
        </p:grpSpPr>
        <p:grpSp>
          <p:nvGrpSpPr>
            <p:cNvPr id="48" name="Group 47"/>
            <p:cNvGrpSpPr/>
            <p:nvPr/>
          </p:nvGrpSpPr>
          <p:grpSpPr>
            <a:xfrm>
              <a:off x="6479028" y="3198442"/>
              <a:ext cx="1780092" cy="900200"/>
              <a:chOff x="6479028" y="3198442"/>
              <a:chExt cx="1780092" cy="90020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7369073" y="3198442"/>
                <a:ext cx="1" cy="64633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479028" y="3729310"/>
                <a:ext cx="1780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Feature Function</a:t>
                </a:r>
                <a:endParaRPr lang="en-US" dirty="0"/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5666" y="4046566"/>
              <a:ext cx="2386814" cy="394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09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91640" y="1906485"/>
            <a:ext cx="2929202" cy="1384300"/>
            <a:chOff x="91640" y="1906485"/>
            <a:chExt cx="2929202" cy="1384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40" y="2357334"/>
              <a:ext cx="1320800" cy="469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45" y="1906485"/>
              <a:ext cx="2082800" cy="13843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0" name="TextBox 69"/>
            <p:cNvSpPr txBox="1"/>
            <p:nvPr/>
          </p:nvSpPr>
          <p:spPr>
            <a:xfrm>
              <a:off x="2606245" y="2235200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722890" y="2340401"/>
            <a:ext cx="80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98219" y="479234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23140" y="3566372"/>
            <a:ext cx="90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Suffixes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699897" y="6018315"/>
            <a:ext cx="82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08540" y="1651790"/>
            <a:ext cx="4220020" cy="5106815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06286"/>
              </p:ext>
            </p:extLst>
          </p:nvPr>
        </p:nvGraphicFramePr>
        <p:xfrm>
          <a:off x="4808540" y="1651211"/>
          <a:ext cx="1880985" cy="510235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80985"/>
              </a:tblGrid>
              <a:tr h="51023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4906285" y="1847402"/>
            <a:ext cx="846577" cy="1105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err="1" smtClean="0"/>
              <a:t>t</a:t>
            </a:r>
            <a:r>
              <a:rPr lang="en-US" sz="1900" spc="-150" dirty="0" err="1" smtClean="0"/>
              <a:t>ú</a:t>
            </a:r>
            <a:endParaRPr lang="en-US" sz="1900" spc="-150" dirty="0" smtClean="0"/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</a:rPr>
              <a:t>you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58983" y="1847402"/>
            <a:ext cx="846577" cy="1105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err="1" smtClean="0"/>
              <a:t>t</a:t>
            </a:r>
            <a:r>
              <a:rPr lang="en-US" sz="1900" spc="-150" dirty="0" err="1" smtClean="0"/>
              <a:t>ú</a:t>
            </a:r>
            <a:endParaRPr lang="en-US" sz="1900" spc="-150" dirty="0" smtClean="0"/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</a:rPr>
              <a:t>watch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011681" y="1847402"/>
            <a:ext cx="846577" cy="1105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err="1" smtClean="0"/>
              <a:t>miras</a:t>
            </a:r>
            <a:endParaRPr lang="en-US" sz="1900" spc="-150" dirty="0" smtClean="0"/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</a:rPr>
              <a:t>you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64380" y="1847402"/>
            <a:ext cx="846577" cy="1105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err="1"/>
              <a:t>m</a:t>
            </a:r>
            <a:r>
              <a:rPr lang="en-US" sz="1900" spc="-150" dirty="0" err="1" smtClean="0"/>
              <a:t>iras</a:t>
            </a:r>
            <a:endParaRPr lang="en-US" sz="1900" spc="-150" dirty="0" smtClean="0"/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</a:rPr>
              <a:t>watch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906285" y="3077564"/>
            <a:ext cx="846577" cy="1105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/>
              <a:t>-</a:t>
            </a:r>
            <a:r>
              <a:rPr lang="en-US" sz="1900" spc="-150" dirty="0" err="1" smtClean="0"/>
              <a:t>ú</a:t>
            </a:r>
            <a:endParaRPr lang="en-US" sz="1900" spc="-150" dirty="0" smtClean="0"/>
          </a:p>
          <a:p>
            <a:pPr algn="ctr"/>
            <a:r>
              <a:rPr lang="en-US" sz="1900" spc="-150" dirty="0">
                <a:solidFill>
                  <a:srgbClr val="4F81BD"/>
                </a:solidFill>
              </a:rPr>
              <a:t>-</a:t>
            </a:r>
            <a:r>
              <a:rPr lang="en-US" sz="1900" spc="-150" dirty="0" smtClean="0">
                <a:solidFill>
                  <a:srgbClr val="4F81BD"/>
                </a:solidFill>
              </a:rPr>
              <a:t>u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958983" y="3077564"/>
            <a:ext cx="846577" cy="1105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/>
              <a:t>-</a:t>
            </a:r>
            <a:r>
              <a:rPr lang="en-US" sz="1900" spc="-150" dirty="0" err="1" smtClean="0"/>
              <a:t>ú</a:t>
            </a:r>
            <a:endParaRPr lang="en-US" sz="1900" spc="-150" dirty="0" smtClean="0"/>
          </a:p>
          <a:p>
            <a:pPr algn="ctr"/>
            <a:r>
              <a:rPr lang="en-US" sz="1900" spc="-150" dirty="0">
                <a:solidFill>
                  <a:srgbClr val="4F81BD"/>
                </a:solidFill>
              </a:rPr>
              <a:t>-</a:t>
            </a:r>
            <a:r>
              <a:rPr lang="en-US" sz="1900" spc="-150" dirty="0" err="1" smtClean="0">
                <a:solidFill>
                  <a:srgbClr val="4F81BD"/>
                </a:solidFill>
              </a:rPr>
              <a:t>ch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011681" y="3077564"/>
            <a:ext cx="846577" cy="1105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/>
              <a:t>-</a:t>
            </a:r>
            <a:r>
              <a:rPr lang="en-US" sz="1900" spc="-150" dirty="0" smtClean="0"/>
              <a:t>as</a:t>
            </a:r>
          </a:p>
          <a:p>
            <a:pPr algn="ctr"/>
            <a:r>
              <a:rPr lang="en-US" sz="1900" spc="-150" dirty="0">
                <a:solidFill>
                  <a:srgbClr val="4F81BD"/>
                </a:solidFill>
              </a:rPr>
              <a:t>-</a:t>
            </a:r>
            <a:r>
              <a:rPr lang="en-US" sz="1900" spc="-150" dirty="0" smtClean="0">
                <a:solidFill>
                  <a:srgbClr val="4F81BD"/>
                </a:solidFill>
              </a:rPr>
              <a:t>u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064380" y="3077564"/>
            <a:ext cx="846577" cy="1105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/>
              <a:t>-</a:t>
            </a:r>
            <a:r>
              <a:rPr lang="en-US" sz="1900" spc="-150" dirty="0" smtClean="0"/>
              <a:t>as</a:t>
            </a:r>
          </a:p>
          <a:p>
            <a:pPr algn="ctr"/>
            <a:r>
              <a:rPr lang="en-US" sz="1900" spc="-150" dirty="0">
                <a:solidFill>
                  <a:srgbClr val="4F81BD"/>
                </a:solidFill>
              </a:rPr>
              <a:t>-</a:t>
            </a:r>
            <a:r>
              <a:rPr lang="en-US" sz="1900" spc="-150" dirty="0" err="1" smtClean="0">
                <a:solidFill>
                  <a:srgbClr val="4F81BD"/>
                </a:solidFill>
              </a:rPr>
              <a:t>ch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06285" y="4310531"/>
            <a:ext cx="846577" cy="1105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smtClean="0"/>
              <a:t>t</a:t>
            </a:r>
            <a:r>
              <a:rPr lang="en-US" sz="1900" spc="-150" dirty="0" smtClean="0"/>
              <a:t>-</a:t>
            </a:r>
          </a:p>
          <a:p>
            <a:pPr algn="ctr"/>
            <a:r>
              <a:rPr lang="en-US" sz="1900" spc="-150" dirty="0" err="1" smtClean="0">
                <a:solidFill>
                  <a:srgbClr val="4F81BD"/>
                </a:solidFill>
              </a:rPr>
              <a:t>yo</a:t>
            </a:r>
            <a:r>
              <a:rPr lang="en-US" sz="1900" spc="-150" dirty="0" smtClean="0">
                <a:solidFill>
                  <a:srgbClr val="4F81BD"/>
                </a:solidFill>
              </a:rPr>
              <a:t>-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958983" y="4310531"/>
            <a:ext cx="846577" cy="1105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smtClean="0"/>
              <a:t>t</a:t>
            </a:r>
            <a:r>
              <a:rPr lang="en-US" sz="1900" spc="-150" dirty="0" smtClean="0"/>
              <a:t>-</a:t>
            </a:r>
          </a:p>
          <a:p>
            <a:pPr algn="ctr"/>
            <a:r>
              <a:rPr lang="en-US" sz="1900" spc="-150" dirty="0" err="1" smtClean="0">
                <a:solidFill>
                  <a:srgbClr val="4F81BD"/>
                </a:solidFill>
              </a:rPr>
              <a:t>wa</a:t>
            </a:r>
            <a:r>
              <a:rPr lang="en-US" sz="1900" spc="-150" dirty="0" smtClean="0">
                <a:solidFill>
                  <a:srgbClr val="4F81BD"/>
                </a:solidFill>
              </a:rPr>
              <a:t>-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011681" y="4310531"/>
            <a:ext cx="846577" cy="1105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smtClean="0"/>
              <a:t>mi-</a:t>
            </a:r>
          </a:p>
          <a:p>
            <a:pPr algn="ctr"/>
            <a:r>
              <a:rPr lang="en-US" sz="1900" spc="-150" dirty="0" err="1" smtClean="0">
                <a:solidFill>
                  <a:srgbClr val="4F81BD"/>
                </a:solidFill>
              </a:rPr>
              <a:t>yo</a:t>
            </a:r>
            <a:r>
              <a:rPr lang="en-US" sz="1900" spc="-150" dirty="0" smtClean="0">
                <a:solidFill>
                  <a:srgbClr val="4F81BD"/>
                </a:solidFill>
              </a:rPr>
              <a:t>-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64380" y="4310531"/>
            <a:ext cx="846577" cy="1105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smtClean="0"/>
              <a:t>mi-</a:t>
            </a:r>
          </a:p>
          <a:p>
            <a:pPr algn="ctr"/>
            <a:r>
              <a:rPr lang="en-US" sz="1900" spc="-150" dirty="0" err="1" smtClean="0">
                <a:solidFill>
                  <a:srgbClr val="4F81BD"/>
                </a:solidFill>
              </a:rPr>
              <a:t>wa</a:t>
            </a:r>
            <a:r>
              <a:rPr lang="en-US" sz="1900" spc="-150" dirty="0" smtClean="0">
                <a:solidFill>
                  <a:srgbClr val="4F81BD"/>
                </a:solidFill>
              </a:rPr>
              <a:t>-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06285" y="5531768"/>
            <a:ext cx="846577" cy="1105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err="1" smtClean="0"/>
              <a:t>t</a:t>
            </a:r>
            <a:r>
              <a:rPr lang="en-US" sz="1900" spc="-150" dirty="0" err="1" smtClean="0"/>
              <a:t>ú</a:t>
            </a:r>
            <a:endParaRPr lang="en-US" sz="1900" spc="-150" dirty="0" smtClean="0"/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2ND</a:t>
            </a:r>
            <a:endParaRPr lang="en-US" sz="1900" spc="-150" dirty="0">
              <a:solidFill>
                <a:srgbClr val="4F81BD"/>
              </a:solidFill>
              <a:latin typeface="American Typewriter"/>
              <a:cs typeface="American Typewriter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975940" y="5531768"/>
            <a:ext cx="846577" cy="1105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smtClean="0"/>
              <a:t>t</a:t>
            </a:r>
            <a:r>
              <a:rPr lang="en-US" sz="1900" spc="-150" dirty="0" smtClean="0"/>
              <a:t>-</a:t>
            </a:r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2ND</a:t>
            </a:r>
            <a:endParaRPr lang="en-US" sz="1900" spc="-150" dirty="0">
              <a:solidFill>
                <a:srgbClr val="4F81BD"/>
              </a:solidFill>
              <a:latin typeface="American Typewriter"/>
              <a:cs typeface="American Typewriter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005969" y="5531768"/>
            <a:ext cx="846577" cy="1105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/>
              <a:t>-</a:t>
            </a:r>
            <a:r>
              <a:rPr lang="en-US" sz="1900" spc="-150" dirty="0" smtClean="0"/>
              <a:t>as</a:t>
            </a:r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PRES</a:t>
            </a:r>
            <a:endParaRPr lang="en-US" sz="1900" spc="-150" dirty="0">
              <a:solidFill>
                <a:srgbClr val="4F81BD"/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33500" y="5094325"/>
            <a:ext cx="12028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4F81BD"/>
                </a:solidFill>
              </a:rPr>
              <a:t>…</a:t>
            </a:r>
            <a:endParaRPr lang="en-US" sz="11500" dirty="0">
              <a:solidFill>
                <a:srgbClr val="4F81B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features?</a:t>
            </a:r>
            <a:endParaRPr lang="en-U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796082" y="1798535"/>
            <a:ext cx="1366316" cy="16002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F7F7F"/>
                </a:solidFill>
              </a:rPr>
              <a:t>t</a:t>
            </a:r>
            <a:r>
              <a:rPr lang="en-US" dirty="0" err="1" smtClean="0">
                <a:solidFill>
                  <a:srgbClr val="7F7F7F"/>
                </a:solidFill>
              </a:rPr>
              <a:t>ú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miras</a:t>
            </a:r>
            <a:endParaRPr lang="en-US" dirty="0" smtClean="0">
              <a:solidFill>
                <a:srgbClr val="7F7F7F"/>
              </a:solidFill>
            </a:endParaRPr>
          </a:p>
          <a:p>
            <a:pPr algn="ctr"/>
            <a:endParaRPr lang="en-US" dirty="0" err="1" smtClean="0">
              <a:solidFill>
                <a:srgbClr val="7F7F7F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293425" y="1866646"/>
            <a:ext cx="1444553" cy="1105773"/>
          </a:xfrm>
          <a:prstGeom prst="roundRect">
            <a:avLst/>
          </a:prstGeom>
          <a:ln w="3175" cmpd="sng">
            <a:beve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spc="-150" dirty="0" err="1" smtClean="0"/>
              <a:t>t</a:t>
            </a:r>
            <a:r>
              <a:rPr lang="en-US" sz="1900" spc="-150" dirty="0" err="1" smtClean="0"/>
              <a:t>ú</a:t>
            </a:r>
            <a:r>
              <a:rPr lang="en-US" sz="1900" spc="-150" dirty="0" smtClean="0"/>
              <a:t> </a:t>
            </a:r>
            <a:r>
              <a:rPr lang="en-US" sz="1900" spc="-150" dirty="0" err="1" smtClean="0"/>
              <a:t>miras</a:t>
            </a:r>
            <a:endParaRPr lang="en-US" sz="1900" spc="-150" dirty="0" smtClean="0"/>
          </a:p>
          <a:p>
            <a:pPr algn="ctr"/>
            <a:r>
              <a:rPr lang="en-US" sz="1900" spc="-150" dirty="0" smtClean="0">
                <a:solidFill>
                  <a:srgbClr val="4F81BD"/>
                </a:solidFill>
              </a:rPr>
              <a:t>you watch</a:t>
            </a:r>
            <a:endParaRPr lang="en-US" sz="1900" spc="-150" dirty="0">
              <a:solidFill>
                <a:srgbClr val="4F81BD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04645" y="6707805"/>
            <a:ext cx="7477555" cy="6327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1607800" y="584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21480" y="2668276"/>
            <a:ext cx="1151250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1480" y="2687853"/>
            <a:ext cx="115125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you watch</a:t>
            </a:r>
            <a:endParaRPr lang="en-US" sz="2000" dirty="0">
              <a:solidFill>
                <a:srgbClr val="4F81BD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1739" y="4148889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Generalization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Memorization</a:t>
            </a:r>
            <a:endParaRPr lang="en-US" sz="2800" dirty="0"/>
          </a:p>
        </p:txBody>
      </p:sp>
      <p:sp>
        <p:nvSpPr>
          <p:cNvPr id="85" name="Rectangle 84"/>
          <p:cNvSpPr/>
          <p:nvPr/>
        </p:nvSpPr>
        <p:spPr>
          <a:xfrm>
            <a:off x="284222" y="5362438"/>
            <a:ext cx="2885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“Reconstructive memory”</a:t>
            </a:r>
            <a:br>
              <a:rPr lang="en-US" sz="2000" dirty="0" smtClean="0"/>
            </a:br>
            <a:r>
              <a:rPr lang="en-US" sz="2000" dirty="0" smtClean="0"/>
              <a:t>as structured prediction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84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7587 -3.7037E-7 " pathEditMode="relative" ptsTypes="AA">
                                      <p:cBhvr>
                                        <p:cTn id="67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5" grpId="0"/>
      <p:bldP spid="77" grpId="0"/>
      <p:bldP spid="78" grpId="0"/>
      <p:bldP spid="34" grpId="0" animBg="1"/>
      <p:bldP spid="24" grpId="0" animBg="1"/>
      <p:bldP spid="40" grpId="0" animBg="1"/>
      <p:bldP spid="41" grpId="0" animBg="1"/>
      <p:bldP spid="42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5" grpId="0"/>
      <p:bldP spid="65" grpId="0" animBg="1"/>
      <p:bldP spid="80" grpId="0" animBg="1"/>
      <p:bldP spid="79" grpId="0" animBg="1" autoUpdateAnimBg="0"/>
      <p:bldP spid="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44" y="3224199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21000" y="0"/>
            <a:ext cx="3289300" cy="3505200"/>
            <a:chOff x="2921000" y="0"/>
            <a:chExt cx="3289300" cy="3505200"/>
          </a:xfrm>
        </p:grpSpPr>
        <p:pic>
          <p:nvPicPr>
            <p:cNvPr id="13" name="Picture 12" descr="scre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81002"/>
              <a:ext cx="2590800" cy="1930400"/>
            </a:xfrm>
            <a:prstGeom prst="rect">
              <a:avLst/>
            </a:prstGeom>
          </p:spPr>
        </p:pic>
        <p:pic>
          <p:nvPicPr>
            <p:cNvPr id="12" name="Picture 11" descr="monito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0" y="0"/>
              <a:ext cx="3289300" cy="3505200"/>
            </a:xfrm>
            <a:prstGeom prst="rect">
              <a:avLst/>
            </a:prstGeom>
          </p:spPr>
        </p:pic>
      </p:grpSp>
      <p:pic>
        <p:nvPicPr>
          <p:cNvPr id="2" name="Picture 1" descr="Screen Shot 2017-07-29 at 7.05.5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3012"/>
            <a:ext cx="2624644" cy="124623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96524" y="4522264"/>
            <a:ext cx="3138231" cy="1957742"/>
            <a:chOff x="196524" y="4522264"/>
            <a:chExt cx="3138231" cy="1957742"/>
          </a:xfrm>
        </p:grpSpPr>
        <p:pic>
          <p:nvPicPr>
            <p:cNvPr id="14" name="Picture 13" descr="boo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24" y="4522264"/>
              <a:ext cx="3138231" cy="16620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40817" y="5956786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Libro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1824" y="1537476"/>
            <a:ext cx="2229176" cy="2406966"/>
            <a:chOff x="691824" y="1537476"/>
            <a:chExt cx="2229176" cy="2406966"/>
          </a:xfrm>
        </p:grpSpPr>
        <p:pic>
          <p:nvPicPr>
            <p:cNvPr id="6" name="Picture 5" descr="run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24" y="1537476"/>
              <a:ext cx="2229176" cy="20227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4334" y="3359666"/>
              <a:ext cx="12079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correr</a:t>
              </a:r>
              <a:endParaRPr lang="en-US" sz="3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6240" y="4711030"/>
            <a:ext cx="2231085" cy="1768976"/>
            <a:chOff x="4836240" y="4711030"/>
            <a:chExt cx="2231085" cy="1768976"/>
          </a:xfrm>
        </p:grpSpPr>
        <p:pic>
          <p:nvPicPr>
            <p:cNvPr id="4" name="Picture 3" descr="c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40" y="4711030"/>
              <a:ext cx="1784676" cy="175567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74507" y="5956786"/>
              <a:ext cx="8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Gato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71800" y="3039598"/>
            <a:ext cx="2462198" cy="2462198"/>
            <a:chOff x="2971800" y="3039598"/>
            <a:chExt cx="2462198" cy="2462198"/>
          </a:xfrm>
        </p:grpSpPr>
        <p:pic>
          <p:nvPicPr>
            <p:cNvPr id="11" name="Picture 10" descr="tre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039598"/>
              <a:ext cx="2462198" cy="246219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64272" y="4824491"/>
              <a:ext cx="942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árbol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07870" y="796679"/>
            <a:ext cx="2199594" cy="1628245"/>
            <a:chOff x="3907870" y="796679"/>
            <a:chExt cx="2199594" cy="1628245"/>
          </a:xfrm>
        </p:grpSpPr>
        <p:pic>
          <p:nvPicPr>
            <p:cNvPr id="3" name="Picture 2" descr="chait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70" y="796679"/>
              <a:ext cx="1174294" cy="16282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3200" y="1678002"/>
              <a:ext cx="8242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silla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99392" y="3766902"/>
            <a:ext cx="2182293" cy="1914120"/>
            <a:chOff x="6899392" y="3766902"/>
            <a:chExt cx="2182293" cy="1914120"/>
          </a:xfrm>
        </p:grpSpPr>
        <p:pic>
          <p:nvPicPr>
            <p:cNvPr id="22" name="Picture 21" descr="sleep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392" y="3766902"/>
              <a:ext cx="1855124" cy="131919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899400" y="5157802"/>
              <a:ext cx="1182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dormir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153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State </a:t>
            </a:r>
            <a:r>
              <a:rPr lang="en-US" b="1" dirty="0" err="1" smtClean="0">
                <a:solidFill>
                  <a:srgbClr val="7F7F7F"/>
                </a:solidFill>
              </a:rPr>
              <a:t>θ</a:t>
            </a:r>
            <a:r>
              <a:rPr lang="en-US" dirty="0"/>
              <a:t> </a:t>
            </a:r>
            <a:r>
              <a:rPr lang="en-US" dirty="0" smtClean="0"/>
              <a:t>is a weight vector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7514"/>
          </a:xfrm>
        </p:spPr>
        <p:txBody>
          <a:bodyPr>
            <a:normAutofit/>
          </a:bodyPr>
          <a:lstStyle/>
          <a:p>
            <a:r>
              <a:rPr lang="en-US" dirty="0" smtClean="0"/>
              <a:t>Log-linear model of student’s response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Structured prediction of new answer phrases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Generalization</a:t>
            </a:r>
            <a:endParaRPr lang="en-US" dirty="0" smtClean="0"/>
          </a:p>
          <a:p>
            <a:r>
              <a:rPr lang="en-US" dirty="0" smtClean="0"/>
              <a:t>Recall of memorized phrases also treated as structured prediction. </a:t>
            </a:r>
            <a:r>
              <a:rPr lang="en-US" dirty="0" smtClean="0"/>
              <a:t>  </a:t>
            </a:r>
            <a:r>
              <a:rPr lang="en-US" dirty="0" smtClean="0"/>
              <a:t>“reconstructive memory”</a:t>
            </a: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-2392369" y="2045760"/>
            <a:ext cx="5592817" cy="1320800"/>
            <a:chOff x="-812800" y="3162300"/>
            <a:chExt cx="5592817" cy="132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62017" y="3403600"/>
              <a:ext cx="5242034" cy="482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812800" y="3162300"/>
              <a:ext cx="2971800" cy="1320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55" y="2045760"/>
            <a:ext cx="5236685" cy="1181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518" y="3994315"/>
            <a:ext cx="55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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2517" y="4456183"/>
            <a:ext cx="55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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36" y="1589735"/>
            <a:ext cx="228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2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26533" y="-335277"/>
            <a:ext cx="7447572" cy="5554775"/>
            <a:chOff x="626533" y="-335277"/>
            <a:chExt cx="7447572" cy="5554775"/>
          </a:xfrm>
        </p:grpSpPr>
        <p:pic>
          <p:nvPicPr>
            <p:cNvPr id="12" name="Picture 11" descr="Screen Shot 2017-07-29 at 6.48.1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21" t="-36201" r="2521" b="36201"/>
            <a:stretch/>
          </p:blipFill>
          <p:spPr>
            <a:xfrm>
              <a:off x="646855" y="-335277"/>
              <a:ext cx="7427250" cy="55547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softEdge rad="114300"/>
            </a:effectLst>
          </p:spPr>
        </p:pic>
        <p:sp>
          <p:nvSpPr>
            <p:cNvPr id="52" name="Rectangle 51"/>
            <p:cNvSpPr/>
            <p:nvPr/>
          </p:nvSpPr>
          <p:spPr>
            <a:xfrm>
              <a:off x="626533" y="1557865"/>
              <a:ext cx="237067" cy="36616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Curved Connector 20"/>
          <p:cNvCxnSpPr/>
          <p:nvPr/>
        </p:nvCxnSpPr>
        <p:spPr>
          <a:xfrm rot="16200000" flipH="1">
            <a:off x="3258318" y="1753949"/>
            <a:ext cx="1238832" cy="846666"/>
          </a:xfrm>
          <a:prstGeom prst="curvedConnector3">
            <a:avLst>
              <a:gd name="adj1" fmla="val 100574"/>
            </a:avLst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09600" y="623465"/>
            <a:ext cx="8229600" cy="1416375"/>
            <a:chOff x="609600" y="623465"/>
            <a:chExt cx="8229600" cy="1416375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609600" y="623465"/>
              <a:ext cx="8229600" cy="1416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 smtClean="0"/>
                <a:t>Suppose the flash-card system reveals the correct </a:t>
              </a:r>
              <a:r>
                <a:rPr lang="en-US" sz="3600" dirty="0"/>
                <a:t>E</a:t>
              </a:r>
              <a:r>
                <a:rPr lang="en-US" sz="3600" dirty="0" smtClean="0"/>
                <a:t>nglish phrase      for a Spanish phrase</a:t>
              </a:r>
            </a:p>
            <a:p>
              <a:pPr marL="571500" indent="-571500" algn="l">
                <a:buFont typeface="Arial"/>
                <a:buChar char="•"/>
              </a:pPr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692" y="1035286"/>
              <a:ext cx="393700" cy="4445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6011" y="1189713"/>
              <a:ext cx="241300" cy="215900"/>
            </a:xfrm>
            <a:prstGeom prst="rect">
              <a:avLst/>
            </a:prstGeom>
            <a:solidFill>
              <a:srgbClr val="FFFFFF"/>
            </a:solidFill>
          </p:spPr>
        </p:pic>
      </p:grpSp>
      <p:cxnSp>
        <p:nvCxnSpPr>
          <p:cNvPr id="20" name="Curved Connector 19"/>
          <p:cNvCxnSpPr/>
          <p:nvPr/>
        </p:nvCxnSpPr>
        <p:spPr>
          <a:xfrm rot="10800000" flipV="1">
            <a:off x="5113867" y="1557865"/>
            <a:ext cx="2167466" cy="1032934"/>
          </a:xfrm>
          <a:prstGeom prst="curvedConnector3">
            <a:avLst>
              <a:gd name="adj1" fmla="val 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15067" y="1523999"/>
            <a:ext cx="28723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25067" y="1523999"/>
            <a:ext cx="276224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5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4281"/>
            <a:ext cx="8229600" cy="557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8080" y="2411586"/>
            <a:ext cx="8229600" cy="141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Perhaps a student updates their knowledge state using SGD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623465"/>
            <a:ext cx="8229600" cy="1416375"/>
            <a:chOff x="609600" y="623465"/>
            <a:chExt cx="8229600" cy="1416375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609600" y="623465"/>
              <a:ext cx="8229600" cy="14163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 smtClean="0"/>
                <a:t>Suppose the flash-card system reveals the correct </a:t>
              </a:r>
              <a:r>
                <a:rPr lang="en-US" sz="3600" dirty="0"/>
                <a:t>E</a:t>
              </a:r>
              <a:r>
                <a:rPr lang="en-US" sz="3600" dirty="0" smtClean="0"/>
                <a:t>nglish phrase      for a Spanish phrase</a:t>
              </a:r>
            </a:p>
            <a:p>
              <a:pPr marL="571500" indent="-571500" algn="l">
                <a:buFont typeface="Arial"/>
                <a:buChar char="•"/>
              </a:pP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692" y="1035286"/>
              <a:ext cx="393700" cy="4445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6011" y="1189713"/>
              <a:ext cx="241300" cy="2159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151045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1339648"/>
            <a:ext cx="50165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800" y="1885117"/>
            <a:ext cx="2870200" cy="77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19866" y="3166300"/>
            <a:ext cx="1549400" cy="46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9333" y="2078364"/>
            <a:ext cx="110066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Observed Features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1200" y="2166065"/>
            <a:ext cx="110066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Expected</a:t>
            </a:r>
          </a:p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47717"/>
            <a:ext cx="8229600" cy="8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7-28 at 7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2" y="3289310"/>
            <a:ext cx="712156" cy="6857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80884" y="1354464"/>
            <a:ext cx="1536700" cy="1370231"/>
            <a:chOff x="3680884" y="2912300"/>
            <a:chExt cx="1536700" cy="13702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4" y="2912300"/>
              <a:ext cx="1536700" cy="4699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9333" y="3636200"/>
              <a:ext cx="110066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Observed Features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6600" y="1339648"/>
            <a:ext cx="2870200" cy="1472748"/>
            <a:chOff x="5816600" y="2897484"/>
            <a:chExt cx="2870200" cy="14727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6600" y="2897484"/>
              <a:ext cx="2870200" cy="7747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61200" y="3723901"/>
              <a:ext cx="110066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Expected</a:t>
              </a:r>
            </a:p>
            <a:p>
              <a:r>
                <a:rPr lang="en-US" dirty="0" smtClean="0"/>
                <a:t>Features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966" y="5037647"/>
            <a:ext cx="3810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166" y="4618547"/>
            <a:ext cx="825500" cy="431800"/>
          </a:xfrm>
          <a:prstGeom prst="rect">
            <a:avLst/>
          </a:prstGeom>
        </p:spPr>
      </p:pic>
      <p:pic>
        <p:nvPicPr>
          <p:cNvPr id="10" name="Picture 9" descr="Screen Shot 2017-07-28 at 7.55.19 PM.png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85" y="3169185"/>
            <a:ext cx="659718" cy="6027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80267" y="3037858"/>
            <a:ext cx="1388534" cy="93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65600" y="2997200"/>
            <a:ext cx="2692400" cy="176106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56866" y="5538326"/>
            <a:ext cx="2429934" cy="1133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47717"/>
            <a:ext cx="8229600" cy="8732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70167" y="0"/>
            <a:ext cx="5145233" cy="1321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7-07-28 at 7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67" y="86665"/>
            <a:ext cx="1028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01841 0.49884 " pathEditMode="relative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10746 0.1507 " pathEditMode="relative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6111 -0.06111 " pathEditMode="relative" ptsTypes="AA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7-29 at 6.49.56 PM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21" b="44021"/>
          <a:stretch/>
        </p:blipFill>
        <p:spPr>
          <a:xfrm>
            <a:off x="936566" y="-481249"/>
            <a:ext cx="7207051" cy="54019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38"/>
            <a:ext cx="8229600" cy="5933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the flash-card system only reveals that the student’s response         was incorrect.</a:t>
            </a:r>
          </a:p>
          <a:p>
            <a:pPr marL="0" indent="0">
              <a:buNone/>
            </a:pPr>
            <a:r>
              <a:rPr lang="en-US" dirty="0" smtClean="0"/>
              <a:t>Without </a:t>
            </a:r>
            <a:r>
              <a:rPr lang="en-US" dirty="0" smtClean="0"/>
              <a:t>indicating the correct answer. (no      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88" y="634786"/>
            <a:ext cx="422735" cy="41130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71" y="1179804"/>
            <a:ext cx="393700" cy="444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6"/>
          <p:cNvSpPr/>
          <p:nvPr/>
        </p:nvSpPr>
        <p:spPr>
          <a:xfrm>
            <a:off x="1269999" y="5804431"/>
            <a:ext cx="9110134" cy="4741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179804"/>
            <a:ext cx="3446023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1981200" y="1179804"/>
            <a:ext cx="2353733" cy="1817396"/>
          </a:xfrm>
          <a:prstGeom prst="curvedConnector3">
            <a:avLst>
              <a:gd name="adj1" fmla="val -360"/>
            </a:avLst>
          </a:prstGeom>
          <a:ln w="381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1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7-28 at 7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43" y="3000655"/>
            <a:ext cx="712156" cy="685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17" y="2352742"/>
            <a:ext cx="1536700" cy="46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4066" y="3076642"/>
            <a:ext cx="110066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Observed Features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3928"/>
            <a:ext cx="8229600" cy="5756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16600" y="4724976"/>
            <a:ext cx="2870200" cy="1472748"/>
            <a:chOff x="5816600" y="2897484"/>
            <a:chExt cx="2870200" cy="14727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6600" y="2897484"/>
              <a:ext cx="2870200" cy="7747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61200" y="3723901"/>
              <a:ext cx="110066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Expected</a:t>
              </a:r>
            </a:p>
            <a:p>
              <a:r>
                <a:rPr lang="en-US" dirty="0" smtClean="0"/>
                <a:t>Features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80267" y="3037858"/>
            <a:ext cx="1388534" cy="93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56866" y="5538326"/>
            <a:ext cx="2429934" cy="1133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7-07-28 at 7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67" y="86665"/>
            <a:ext cx="1028700" cy="990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55827" y="0"/>
            <a:ext cx="4033238" cy="1077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7-07-28 at 9.38.2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11" y="696265"/>
            <a:ext cx="1612900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" y="2336469"/>
            <a:ext cx="3606800" cy="800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" name="TextBox 25"/>
          <p:cNvSpPr txBox="1"/>
          <p:nvPr/>
        </p:nvSpPr>
        <p:spPr>
          <a:xfrm>
            <a:off x="1253072" y="3187278"/>
            <a:ext cx="277766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Expected Features</a:t>
            </a:r>
          </a:p>
          <a:p>
            <a:r>
              <a:rPr lang="en-US" dirty="0" smtClean="0"/>
              <a:t>from remaining options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65600" y="2997200"/>
            <a:ext cx="2692400" cy="176106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creen Shot 2017-07-28 at 7.55.19 PM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81" y="3083730"/>
            <a:ext cx="659718" cy="602705"/>
          </a:xfrm>
          <a:prstGeom prst="rect">
            <a:avLst/>
          </a:prstGeom>
        </p:spPr>
      </p:pic>
      <p:pic>
        <p:nvPicPr>
          <p:cNvPr id="10" name="Picture 9" descr="Screen Shot 2017-07-28 at 7.55.19 PM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54" y="186269"/>
            <a:ext cx="1043923" cy="9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73513"/>
              </p:ext>
            </p:extLst>
          </p:nvPr>
        </p:nvGraphicFramePr>
        <p:xfrm>
          <a:off x="256032" y="914400"/>
          <a:ext cx="8763000" cy="357701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21000"/>
                <a:gridCol w="2921000"/>
                <a:gridCol w="2921000"/>
              </a:tblGrid>
              <a:tr h="8436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Update Scheme</a:t>
                      </a:r>
                      <a:endParaRPr lang="en-US" sz="28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</a:t>
                      </a:r>
                      <a:r>
                        <a:rPr lang="en-US" sz="2800" baseline="0" dirty="0" smtClean="0"/>
                        <a:t> Correct or Revealed</a:t>
                      </a:r>
                      <a:endParaRPr 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 Incorrect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91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Redistribution (RG)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363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363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9" y="2058324"/>
            <a:ext cx="1540802" cy="562515"/>
          </a:xfrm>
          <a:prstGeom prst="rect">
            <a:avLst/>
          </a:prstGeom>
        </p:spPr>
      </p:pic>
      <p:pic>
        <p:nvPicPr>
          <p:cNvPr id="8" name="Picture 7" descr="Screen Shot 2017-07-28 at 9.18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59" y="2062769"/>
            <a:ext cx="1593790" cy="562514"/>
          </a:xfrm>
          <a:prstGeom prst="rect">
            <a:avLst/>
          </a:prstGeom>
        </p:spPr>
      </p:pic>
      <p:pic>
        <p:nvPicPr>
          <p:cNvPr id="6" name="Picture 5" descr="neutr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88" y="4151865"/>
            <a:ext cx="2235200" cy="296013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5147729" y="2951039"/>
            <a:ext cx="3640667" cy="1897230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Hmm, I wonder which other option it could have been…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0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7-28 at 7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43" y="3000655"/>
            <a:ext cx="712156" cy="68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3928"/>
            <a:ext cx="8229600" cy="5756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85617" y="2352742"/>
            <a:ext cx="1536700" cy="1370231"/>
            <a:chOff x="3680884" y="2912300"/>
            <a:chExt cx="1536700" cy="13702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4" y="2912300"/>
              <a:ext cx="1536700" cy="4699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9333" y="3636200"/>
              <a:ext cx="110066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Observed Features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6600" y="4724976"/>
            <a:ext cx="2870200" cy="1472748"/>
            <a:chOff x="5816600" y="2897484"/>
            <a:chExt cx="2870200" cy="14727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6600" y="2897484"/>
              <a:ext cx="2870200" cy="7747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61200" y="3723901"/>
              <a:ext cx="110066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Expected</a:t>
              </a:r>
            </a:p>
            <a:p>
              <a:r>
                <a:rPr lang="en-US" dirty="0" smtClean="0"/>
                <a:t>Features</a:t>
              </a:r>
              <a:endParaRPr lang="en-US" dirty="0"/>
            </a:p>
          </p:txBody>
        </p:sp>
      </p:grpSp>
      <p:pic>
        <p:nvPicPr>
          <p:cNvPr id="10" name="Picture 9" descr="Screen Shot 2017-07-28 at 7.55.19 PM.pn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85" y="3169185"/>
            <a:ext cx="659718" cy="6027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80267" y="3037858"/>
            <a:ext cx="1388534" cy="93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56866" y="5538326"/>
            <a:ext cx="2429934" cy="1133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7-07-28 at 7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67" y="86665"/>
            <a:ext cx="1028700" cy="990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55827" y="0"/>
            <a:ext cx="4033238" cy="1077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67" y="2352742"/>
            <a:ext cx="1625600" cy="482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TextBox 20"/>
          <p:cNvSpPr txBox="1"/>
          <p:nvPr/>
        </p:nvSpPr>
        <p:spPr>
          <a:xfrm>
            <a:off x="1968426" y="2977956"/>
            <a:ext cx="252392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Observed Features </a:t>
            </a:r>
          </a:p>
          <a:p>
            <a:r>
              <a:rPr lang="en-US" dirty="0" smtClean="0"/>
              <a:t>from incorrect selection</a:t>
            </a:r>
            <a:endParaRPr lang="en-US" dirty="0"/>
          </a:p>
        </p:txBody>
      </p:sp>
      <p:pic>
        <p:nvPicPr>
          <p:cNvPr id="19" name="Picture 18" descr="Screen Shot 2017-07-28 at 9.38.2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11" y="696265"/>
            <a:ext cx="1612900" cy="762000"/>
          </a:xfrm>
          <a:prstGeom prst="rect">
            <a:avLst/>
          </a:prstGeom>
        </p:spPr>
      </p:pic>
      <p:pic>
        <p:nvPicPr>
          <p:cNvPr id="25" name="Picture 24" descr="Screen Shot 2017-07-28 at 9.38.29 PM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81" y="3172566"/>
            <a:ext cx="955885" cy="451599"/>
          </a:xfrm>
          <a:prstGeom prst="rect">
            <a:avLst/>
          </a:prstGeom>
        </p:spPr>
      </p:pic>
      <p:pic>
        <p:nvPicPr>
          <p:cNvPr id="27" name="Picture 26" descr="Screen Shot 2017-07-28 at 9.41.3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67" y="409933"/>
            <a:ext cx="609600" cy="609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65600" y="2997200"/>
            <a:ext cx="2692400" cy="176106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5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14379"/>
              </p:ext>
            </p:extLst>
          </p:nvPr>
        </p:nvGraphicFramePr>
        <p:xfrm>
          <a:off x="256032" y="914400"/>
          <a:ext cx="8759951" cy="3967637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86990"/>
                <a:gridCol w="2886990"/>
                <a:gridCol w="2985971"/>
              </a:tblGrid>
              <a:tr h="10075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Update Scheme</a:t>
                      </a:r>
                      <a:endParaRPr lang="en-US" sz="28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</a:t>
                      </a:r>
                      <a:r>
                        <a:rPr lang="en-US" sz="2800" baseline="0" dirty="0" smtClean="0"/>
                        <a:t> Correct or Revealed</a:t>
                      </a:r>
                      <a:endParaRPr 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 Incorrect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75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Redistribution (RG)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25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Negative grad</a:t>
                      </a:r>
                    </a:p>
                    <a:p>
                      <a:r>
                        <a:rPr lang="en-US" sz="2800" dirty="0" smtClean="0"/>
                        <a:t>(NG)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758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Feature vector (FG)</a:t>
                      </a:r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9" y="2198024"/>
            <a:ext cx="1540802" cy="562515"/>
          </a:xfrm>
          <a:prstGeom prst="rect">
            <a:avLst/>
          </a:prstGeom>
        </p:spPr>
      </p:pic>
      <p:pic>
        <p:nvPicPr>
          <p:cNvPr id="8" name="Picture 7" descr="Screen Shot 2017-07-28 at 9.18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59" y="2202469"/>
            <a:ext cx="1593790" cy="562514"/>
          </a:xfrm>
          <a:prstGeom prst="rect">
            <a:avLst/>
          </a:prstGeom>
        </p:spPr>
      </p:pic>
      <p:pic>
        <p:nvPicPr>
          <p:cNvPr id="6" name="Picture 5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9" y="3009156"/>
            <a:ext cx="1540802" cy="562515"/>
          </a:xfrm>
          <a:prstGeom prst="rect">
            <a:avLst/>
          </a:prstGeom>
        </p:spPr>
      </p:pic>
      <p:pic>
        <p:nvPicPr>
          <p:cNvPr id="10" name="Picture 9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59" y="3041487"/>
            <a:ext cx="1540802" cy="562515"/>
          </a:xfrm>
          <a:prstGeom prst="rect">
            <a:avLst/>
          </a:prstGeom>
        </p:spPr>
      </p:pic>
      <p:pic>
        <p:nvPicPr>
          <p:cNvPr id="9" name="Picture 8" descr="Screen Shot 2017-07-28 at 9.38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58" y="3064544"/>
            <a:ext cx="1154882" cy="545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3358960" y="4574366"/>
            <a:ext cx="23876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6104443" y="4574366"/>
            <a:ext cx="2743200" cy="469900"/>
          </a:xfrm>
          <a:prstGeom prst="rect">
            <a:avLst/>
          </a:prstGeom>
        </p:spPr>
      </p:pic>
      <p:pic>
        <p:nvPicPr>
          <p:cNvPr id="15" name="Picture 14" descr="neutr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80" y="4674113"/>
            <a:ext cx="2235200" cy="296013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027721" y="3473287"/>
            <a:ext cx="3640667" cy="1897230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I better not make that mistake again!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8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44" y="3224199"/>
            <a:ext cx="2235200" cy="296013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96524" y="4522264"/>
            <a:ext cx="3138231" cy="1957742"/>
            <a:chOff x="196524" y="4522264"/>
            <a:chExt cx="3138231" cy="1957742"/>
          </a:xfrm>
        </p:grpSpPr>
        <p:pic>
          <p:nvPicPr>
            <p:cNvPr id="14" name="Picture 13" descr="boo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24" y="4522264"/>
              <a:ext cx="3138231" cy="16620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40817" y="5956786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Libro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1824" y="1537476"/>
            <a:ext cx="2229176" cy="2406966"/>
            <a:chOff x="691824" y="1537476"/>
            <a:chExt cx="2229176" cy="2406966"/>
          </a:xfrm>
        </p:grpSpPr>
        <p:pic>
          <p:nvPicPr>
            <p:cNvPr id="6" name="Picture 5" descr="run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24" y="1537476"/>
              <a:ext cx="2229176" cy="20227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4334" y="3359666"/>
              <a:ext cx="12079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correr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71800" y="3039598"/>
            <a:ext cx="2462198" cy="2462198"/>
            <a:chOff x="2971800" y="3039598"/>
            <a:chExt cx="2462198" cy="2462198"/>
          </a:xfrm>
        </p:grpSpPr>
        <p:pic>
          <p:nvPicPr>
            <p:cNvPr id="11" name="Picture 10" descr="tre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039598"/>
              <a:ext cx="2462198" cy="246219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64272" y="4824491"/>
              <a:ext cx="942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árbol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07870" y="796679"/>
            <a:ext cx="2199594" cy="1628245"/>
            <a:chOff x="3907870" y="796679"/>
            <a:chExt cx="2199594" cy="1628245"/>
          </a:xfrm>
        </p:grpSpPr>
        <p:pic>
          <p:nvPicPr>
            <p:cNvPr id="3" name="Picture 2" descr="chait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70" y="796679"/>
              <a:ext cx="1174294" cy="16282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3200" y="1678002"/>
              <a:ext cx="8242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silla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99392" y="3766902"/>
            <a:ext cx="2182293" cy="1914120"/>
            <a:chOff x="6899392" y="3766902"/>
            <a:chExt cx="2182293" cy="1914120"/>
          </a:xfrm>
        </p:grpSpPr>
        <p:pic>
          <p:nvPicPr>
            <p:cNvPr id="22" name="Picture 21" descr="sleep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392" y="3766902"/>
              <a:ext cx="1855124" cy="131919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899400" y="5157802"/>
              <a:ext cx="1182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dormir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6240" y="4711030"/>
            <a:ext cx="2231085" cy="1768976"/>
            <a:chOff x="4836240" y="4711030"/>
            <a:chExt cx="2231085" cy="1768976"/>
          </a:xfrm>
        </p:grpSpPr>
        <p:pic>
          <p:nvPicPr>
            <p:cNvPr id="4" name="Picture 3" descr="ca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40" y="4711030"/>
              <a:ext cx="1784676" cy="175567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74507" y="5956786"/>
              <a:ext cx="8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Gato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853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7379"/>
              </p:ext>
            </p:extLst>
          </p:nvPr>
        </p:nvGraphicFramePr>
        <p:xfrm>
          <a:off x="256032" y="914400"/>
          <a:ext cx="8759951" cy="3967637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86990"/>
                <a:gridCol w="2886990"/>
                <a:gridCol w="2985971"/>
              </a:tblGrid>
              <a:tr h="10075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Update Scheme</a:t>
                      </a:r>
                      <a:endParaRPr lang="en-US" sz="28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</a:t>
                      </a:r>
                      <a:r>
                        <a:rPr lang="en-US" sz="2800" baseline="0" dirty="0" smtClean="0"/>
                        <a:t> Correct or Revealed</a:t>
                      </a:r>
                      <a:endParaRPr lang="en-US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 Incorrect</a:t>
                      </a:r>
                      <a:endParaRPr lang="en-US" sz="2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75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Redistribution (RG)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25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Negative grad</a:t>
                      </a:r>
                    </a:p>
                    <a:p>
                      <a:r>
                        <a:rPr lang="en-US" sz="2800" dirty="0" smtClean="0"/>
                        <a:t>(NG)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75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Feature vector (FG)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9" y="2198024"/>
            <a:ext cx="1540802" cy="562515"/>
          </a:xfrm>
          <a:prstGeom prst="rect">
            <a:avLst/>
          </a:prstGeom>
        </p:spPr>
      </p:pic>
      <p:pic>
        <p:nvPicPr>
          <p:cNvPr id="8" name="Picture 7" descr="Screen Shot 2017-07-28 at 9.18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59" y="2202469"/>
            <a:ext cx="1593790" cy="562514"/>
          </a:xfrm>
          <a:prstGeom prst="rect">
            <a:avLst/>
          </a:prstGeom>
        </p:spPr>
      </p:pic>
      <p:pic>
        <p:nvPicPr>
          <p:cNvPr id="6" name="Picture 5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9" y="3009156"/>
            <a:ext cx="1540802" cy="562515"/>
          </a:xfrm>
          <a:prstGeom prst="rect">
            <a:avLst/>
          </a:prstGeom>
        </p:spPr>
      </p:pic>
      <p:pic>
        <p:nvPicPr>
          <p:cNvPr id="10" name="Picture 9" descr="Screen Shot 2017-07-28 at 9.1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59" y="3041487"/>
            <a:ext cx="1540802" cy="562515"/>
          </a:xfrm>
          <a:prstGeom prst="rect">
            <a:avLst/>
          </a:prstGeom>
        </p:spPr>
      </p:pic>
      <p:pic>
        <p:nvPicPr>
          <p:cNvPr id="9" name="Picture 8" descr="Screen Shot 2017-07-28 at 9.38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58" y="3064544"/>
            <a:ext cx="1154882" cy="545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960" y="4091766"/>
            <a:ext cx="23876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443" y="4091766"/>
            <a:ext cx="2743200" cy="4699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73302" y="4998182"/>
            <a:ext cx="7586062" cy="793049"/>
            <a:chOff x="1419219" y="5133646"/>
            <a:chExt cx="8989837" cy="939800"/>
          </a:xfrm>
        </p:grpSpPr>
        <p:grpSp>
          <p:nvGrpSpPr>
            <p:cNvPr id="20" name="Group 19"/>
            <p:cNvGrpSpPr/>
            <p:nvPr/>
          </p:nvGrpSpPr>
          <p:grpSpPr>
            <a:xfrm>
              <a:off x="1419219" y="5133646"/>
              <a:ext cx="8989837" cy="939800"/>
              <a:chOff x="1380739" y="5133646"/>
              <a:chExt cx="8989837" cy="9398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39" y="5351090"/>
                <a:ext cx="8229600" cy="575605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790860" y="5133646"/>
                <a:ext cx="5579716" cy="939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3039" y="5428946"/>
              <a:ext cx="692522" cy="49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7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73302" y="4998182"/>
            <a:ext cx="7586062" cy="793049"/>
            <a:chOff x="1419219" y="5133646"/>
            <a:chExt cx="8989837" cy="939800"/>
          </a:xfrm>
        </p:grpSpPr>
        <p:grpSp>
          <p:nvGrpSpPr>
            <p:cNvPr id="12" name="Group 11"/>
            <p:cNvGrpSpPr/>
            <p:nvPr/>
          </p:nvGrpSpPr>
          <p:grpSpPr>
            <a:xfrm>
              <a:off x="1419219" y="5133646"/>
              <a:ext cx="8989837" cy="939800"/>
              <a:chOff x="1380739" y="5133646"/>
              <a:chExt cx="8989837" cy="9398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739" y="5351090"/>
                <a:ext cx="8229600" cy="57560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790860" y="5133646"/>
                <a:ext cx="5579716" cy="939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3039" y="5428946"/>
              <a:ext cx="692522" cy="4977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missing in the learning rule?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2267"/>
            <a:ext cx="8686800" cy="3653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don</a:t>
            </a:r>
            <a:r>
              <a:rPr lang="fr-FR" dirty="0" smtClean="0"/>
              <a:t>’</a:t>
            </a:r>
            <a:r>
              <a:rPr lang="en-US" dirty="0" smtClean="0"/>
              <a:t>t’ just learn, they also forget.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 ML algorithms “forget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      (L2-regularized online learning, a.k.a. “weight decay”)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54000" y="4707467"/>
            <a:ext cx="10312400" cy="1066831"/>
            <a:chOff x="-254000" y="4707467"/>
            <a:chExt cx="10312400" cy="1066831"/>
          </a:xfrm>
        </p:grpSpPr>
        <p:sp>
          <p:nvSpPr>
            <p:cNvPr id="16" name="Rectangle 15"/>
            <p:cNvSpPr/>
            <p:nvPr/>
          </p:nvSpPr>
          <p:spPr>
            <a:xfrm>
              <a:off x="-254000" y="4707467"/>
              <a:ext cx="10312400" cy="10668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7417" y="5211466"/>
              <a:ext cx="34671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12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 smtClean="0"/>
              <a:t>learning and forgetting rates for different </a:t>
            </a:r>
            <a:r>
              <a:rPr lang="en-US" dirty="0" smtClean="0"/>
              <a:t>features?</a:t>
            </a:r>
            <a:endParaRPr lang="en-US" dirty="0" smtClean="0"/>
          </a:p>
          <a:p>
            <a:r>
              <a:rPr lang="en-US" dirty="0" smtClean="0"/>
              <a:t>Cognates maybe easier to </a:t>
            </a:r>
            <a:r>
              <a:rPr lang="en-US" dirty="0" smtClean="0"/>
              <a:t>learn</a:t>
            </a:r>
            <a:r>
              <a:rPr lang="en-US" dirty="0"/>
              <a:t> </a:t>
            </a:r>
            <a:r>
              <a:rPr lang="en-US" dirty="0" smtClean="0"/>
              <a:t>and remember</a:t>
            </a:r>
          </a:p>
          <a:p>
            <a:r>
              <a:rPr lang="en-US" dirty="0" smtClean="0"/>
              <a:t>Pronouns </a:t>
            </a:r>
            <a:r>
              <a:rPr lang="en-US" dirty="0" smtClean="0"/>
              <a:t>may be easy to learn but may also be easily forgotten,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Again, similar to certain ML update rules (</a:t>
            </a:r>
            <a:r>
              <a:rPr lang="en-US" dirty="0" err="1" smtClean="0"/>
              <a:t>Adagrad</a:t>
            </a:r>
            <a:r>
              <a:rPr lang="en-US" dirty="0" smtClean="0"/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5228154"/>
            <a:ext cx="4889500" cy="3937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missing in the learning rule? (ii)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25333" y="5401720"/>
            <a:ext cx="237067" cy="440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5025" y="5401720"/>
            <a:ext cx="215515" cy="440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660400" y="4944533"/>
            <a:ext cx="10160000" cy="1181630"/>
            <a:chOff x="-660400" y="4944533"/>
            <a:chExt cx="10160000" cy="1181630"/>
          </a:xfrm>
        </p:grpSpPr>
        <p:sp>
          <p:nvSpPr>
            <p:cNvPr id="2" name="Rectangle 1"/>
            <p:cNvSpPr/>
            <p:nvPr/>
          </p:nvSpPr>
          <p:spPr>
            <a:xfrm>
              <a:off x="-660400" y="4944533"/>
              <a:ext cx="10160000" cy="118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7417" y="5211466"/>
              <a:ext cx="34671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26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missing in the learning rule? (iii)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</a:t>
            </a:r>
            <a:r>
              <a:rPr lang="en-US" dirty="0" smtClean="0"/>
              <a:t>and </a:t>
            </a:r>
            <a:r>
              <a:rPr lang="en-US" dirty="0" smtClean="0"/>
              <a:t>forgetting rates  can depend on </a:t>
            </a:r>
            <a:r>
              <a:rPr lang="en-US" dirty="0" smtClean="0">
                <a:solidFill>
                  <a:schemeClr val="accent1"/>
                </a:solidFill>
              </a:rPr>
              <a:t>context</a:t>
            </a:r>
            <a:r>
              <a:rPr lang="en-US" dirty="0" smtClean="0"/>
              <a:t>.</a:t>
            </a:r>
          </a:p>
          <a:p>
            <a:r>
              <a:rPr lang="en-US" sz="2400" dirty="0" smtClean="0"/>
              <a:t>Learning rate maybe high at the beginning and slow down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earning might be more when students get an answer correct </a:t>
            </a:r>
          </a:p>
          <a:p>
            <a:r>
              <a:rPr lang="en-US" sz="2400" dirty="0" smtClean="0"/>
              <a:t>May depend on the type of flash-card etc…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now have gates that control learning and forgetting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5236633"/>
            <a:ext cx="4889500" cy="393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5333" y="5401720"/>
            <a:ext cx="237067" cy="440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85025" y="5401720"/>
            <a:ext cx="215515" cy="440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2298700"/>
            <a:ext cx="4889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946400"/>
            <a:ext cx="5715000" cy="1155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301" y="45225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set of weights</a:t>
            </a:r>
          </a:p>
          <a:p>
            <a:r>
              <a:rPr lang="en-US" dirty="0" smtClean="0"/>
              <a:t>which control the gates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5113612"/>
            <a:ext cx="736600" cy="3095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1866900" y="3987800"/>
            <a:ext cx="104280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1714500" y="3225800"/>
            <a:ext cx="1435100" cy="1296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Learning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Learning Rule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2298700"/>
            <a:ext cx="4889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946400"/>
            <a:ext cx="5715000" cy="1155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301" y="45225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set of weights</a:t>
            </a:r>
          </a:p>
          <a:p>
            <a:r>
              <a:rPr lang="en-US" dirty="0" smtClean="0"/>
              <a:t>which control the gates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1400" y="4522569"/>
            <a:ext cx="381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7-d “Context vector” which summarize</a:t>
            </a:r>
          </a:p>
          <a:p>
            <a:r>
              <a:rPr lang="en-US" dirty="0"/>
              <a:t>e</a:t>
            </a:r>
            <a:r>
              <a:rPr lang="en-US" dirty="0" smtClean="0"/>
              <a:t>vents of a particular time step.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5113612"/>
            <a:ext cx="736600" cy="3095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1866900" y="3987800"/>
            <a:ext cx="104280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1714500" y="3225800"/>
            <a:ext cx="1435100" cy="1296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78300" y="3898900"/>
            <a:ext cx="2286000" cy="623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4241800" y="3263900"/>
            <a:ext cx="2517541" cy="1258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Learning Rule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2298700"/>
            <a:ext cx="4889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2946400"/>
            <a:ext cx="5715000" cy="1155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301" y="45225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set of weights</a:t>
            </a:r>
          </a:p>
          <a:p>
            <a:r>
              <a:rPr lang="en-US" dirty="0" smtClean="0"/>
              <a:t>which control the gates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1400" y="4522569"/>
            <a:ext cx="381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7-d “Context vector” which summarize</a:t>
            </a:r>
          </a:p>
          <a:p>
            <a:r>
              <a:rPr lang="en-US" dirty="0"/>
              <a:t>e</a:t>
            </a:r>
            <a:r>
              <a:rPr lang="en-US" dirty="0" smtClean="0"/>
              <a:t>vents of a particular time step.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5113612"/>
            <a:ext cx="736600" cy="3095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1866900" y="3987800"/>
            <a:ext cx="104280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1714500" y="3225800"/>
            <a:ext cx="1435100" cy="1296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78300" y="3898900"/>
            <a:ext cx="2286000" cy="623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4241800" y="3263900"/>
            <a:ext cx="2517541" cy="1258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flipH="1">
            <a:off x="4024620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4567091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5109562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5652033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6194504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6736975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7279446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Learning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Finally, they can behave like gates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298700"/>
            <a:ext cx="4889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946400"/>
            <a:ext cx="5715000" cy="1155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301" y="45225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set of weights</a:t>
            </a:r>
          </a:p>
          <a:p>
            <a:r>
              <a:rPr lang="en-US" dirty="0" smtClean="0"/>
              <a:t>which control the gates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1400" y="4522569"/>
            <a:ext cx="381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7-d “Context vector” which summarize</a:t>
            </a:r>
          </a:p>
          <a:p>
            <a:r>
              <a:rPr lang="en-US" dirty="0"/>
              <a:t>e</a:t>
            </a:r>
            <a:r>
              <a:rPr lang="en-US" dirty="0" smtClean="0"/>
              <a:t>vents of a particular time step.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5113612"/>
            <a:ext cx="736600" cy="3095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1866900" y="3987800"/>
            <a:ext cx="104280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1714500" y="3225800"/>
            <a:ext cx="1435100" cy="1296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78300" y="3898900"/>
            <a:ext cx="2286000" cy="623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4241800" y="3263900"/>
            <a:ext cx="2517541" cy="1258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flipH="1">
            <a:off x="4024620" y="5770602"/>
            <a:ext cx="269796" cy="26979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4567091" y="5770602"/>
            <a:ext cx="269796" cy="26979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5109562" y="5770602"/>
            <a:ext cx="269796" cy="26979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5652033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6194504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6736975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7279446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27894" y="6040398"/>
            <a:ext cx="273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Indicates type of Flash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4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Finally, they can behave like gates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298700"/>
            <a:ext cx="4889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946400"/>
            <a:ext cx="5715000" cy="1155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301" y="45225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set of weights</a:t>
            </a:r>
          </a:p>
          <a:p>
            <a:r>
              <a:rPr lang="en-US" dirty="0" smtClean="0"/>
              <a:t>which control the gates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1400" y="4522569"/>
            <a:ext cx="381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7-d “Context vector” which summarize</a:t>
            </a:r>
          </a:p>
          <a:p>
            <a:r>
              <a:rPr lang="en-US" dirty="0"/>
              <a:t>e</a:t>
            </a:r>
            <a:r>
              <a:rPr lang="en-US" dirty="0" smtClean="0"/>
              <a:t>vents of a particular time step.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5113612"/>
            <a:ext cx="736600" cy="3095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1866900" y="3987800"/>
            <a:ext cx="104280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1714500" y="3225800"/>
            <a:ext cx="1435100" cy="1296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78300" y="3898900"/>
            <a:ext cx="2286000" cy="623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4241800" y="3263900"/>
            <a:ext cx="2517541" cy="1258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flipH="1">
            <a:off x="4024620" y="5770602"/>
            <a:ext cx="269796" cy="269796"/>
          </a:xfrm>
          <a:prstGeom prst="rect">
            <a:avLst/>
          </a:prstGeom>
          <a:solidFill>
            <a:srgbClr val="F7964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4567091" y="5770602"/>
            <a:ext cx="269796" cy="269796"/>
          </a:xfrm>
          <a:prstGeom prst="rect">
            <a:avLst/>
          </a:prstGeom>
          <a:solidFill>
            <a:srgbClr val="F7964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5109562" y="5770602"/>
            <a:ext cx="269796" cy="269796"/>
          </a:xfrm>
          <a:prstGeom prst="rect">
            <a:avLst/>
          </a:prstGeom>
          <a:solidFill>
            <a:srgbClr val="F7964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5652033" y="5770602"/>
            <a:ext cx="269796" cy="26979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6194504" y="5770602"/>
            <a:ext cx="269796" cy="26979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6736975" y="5770602"/>
            <a:ext cx="269796" cy="26979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7279446" y="5770602"/>
            <a:ext cx="269796" cy="269796"/>
          </a:xfrm>
          <a:prstGeom prst="rect">
            <a:avLst/>
          </a:prstGeom>
          <a:solidFill>
            <a:srgbClr val="FFFF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27894" y="6040398"/>
            <a:ext cx="273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Indicates type of Flash card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61781" y="5300344"/>
            <a:ext cx="30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Correct, Incorrect or Revealed</a:t>
            </a:r>
            <a:endParaRPr lang="en-US" dirty="0"/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Final Learning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7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Finally, they can behave like gates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298700"/>
            <a:ext cx="4889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946400"/>
            <a:ext cx="5715000" cy="1155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301" y="45225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set of weights</a:t>
            </a:r>
          </a:p>
          <a:p>
            <a:r>
              <a:rPr lang="en-US" dirty="0" smtClean="0"/>
              <a:t>which control the gates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1400" y="4522569"/>
            <a:ext cx="381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7-d “Context vector” which summarize</a:t>
            </a:r>
          </a:p>
          <a:p>
            <a:r>
              <a:rPr lang="en-US" dirty="0"/>
              <a:t>e</a:t>
            </a:r>
            <a:r>
              <a:rPr lang="en-US" dirty="0" smtClean="0"/>
              <a:t>vents of a particular time step.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5113612"/>
            <a:ext cx="736600" cy="3095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1866900" y="3987800"/>
            <a:ext cx="104280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1714500" y="3225800"/>
            <a:ext cx="1435100" cy="1296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78300" y="3898900"/>
            <a:ext cx="2286000" cy="623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0"/>
          </p:cNvCxnSpPr>
          <p:nvPr/>
        </p:nvCxnSpPr>
        <p:spPr>
          <a:xfrm>
            <a:off x="4241800" y="3263900"/>
            <a:ext cx="2517541" cy="12586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flipH="1">
            <a:off x="4024620" y="5770602"/>
            <a:ext cx="269796" cy="26979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4567091" y="5770602"/>
            <a:ext cx="269796" cy="26979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5109562" y="5770602"/>
            <a:ext cx="269796" cy="26979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5652033" y="5770602"/>
            <a:ext cx="269796" cy="26979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6194504" y="5770602"/>
            <a:ext cx="269796" cy="26979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6736975" y="5770602"/>
            <a:ext cx="269796" cy="269796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7279446" y="5770602"/>
            <a:ext cx="269796" cy="26979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27894" y="6040398"/>
            <a:ext cx="273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Indicates type of Flash card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61781" y="5300344"/>
            <a:ext cx="30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Correct, Incorrect or Revealed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94377" y="6046232"/>
            <a:ext cx="2535130" cy="369332"/>
            <a:chOff x="6294377" y="6046232"/>
            <a:chExt cx="2535130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6294377" y="6046232"/>
              <a:ext cx="194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Chance probability</a:t>
              </a:r>
              <a:endParaRPr lang="en-US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3724" y="6098064"/>
              <a:ext cx="655783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Learning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43199" y="4237503"/>
            <a:ext cx="416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gato</a:t>
            </a:r>
            <a:r>
              <a:rPr lang="en-US" sz="3600" dirty="0" smtClean="0"/>
              <a:t>         </a:t>
            </a:r>
            <a:r>
              <a:rPr lang="en-US" sz="3600" dirty="0" err="1" smtClean="0"/>
              <a:t>dormir</a:t>
            </a:r>
            <a:endParaRPr lang="en-US" sz="3600" dirty="0"/>
          </a:p>
        </p:txBody>
      </p:sp>
      <p:pic>
        <p:nvPicPr>
          <p:cNvPr id="12" name="Picture 11" descr="cat-sleep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99" y="1019235"/>
            <a:ext cx="2817799" cy="2817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8200" y="4147234"/>
            <a:ext cx="500504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Un </a:t>
            </a:r>
            <a:r>
              <a:rPr lang="en-US" sz="3600" dirty="0" err="1"/>
              <a:t>gato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 </a:t>
            </a:r>
            <a:r>
              <a:rPr lang="en-US" sz="3600" dirty="0" err="1"/>
              <a:t>d</a:t>
            </a:r>
            <a:r>
              <a:rPr lang="en-US" sz="4400" dirty="0" err="1">
                <a:solidFill>
                  <a:srgbClr val="9BBB59"/>
                </a:solidFill>
              </a:rPr>
              <a:t>u</a:t>
            </a:r>
            <a:r>
              <a:rPr lang="en-US" sz="3600" dirty="0" err="1"/>
              <a:t>rmi</a:t>
            </a:r>
            <a:r>
              <a:rPr lang="en-US" sz="4400" dirty="0" err="1">
                <a:solidFill>
                  <a:srgbClr val="9BBB59"/>
                </a:solidFill>
              </a:rPr>
              <a:t>endo</a:t>
            </a:r>
            <a:endParaRPr lang="en-US" sz="36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2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547357"/>
              </p:ext>
            </p:extLst>
          </p:nvPr>
        </p:nvGraphicFramePr>
        <p:xfrm>
          <a:off x="457200" y="1660500"/>
          <a:ext cx="8229600" cy="27997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5232400"/>
                <a:gridCol w="2997200"/>
              </a:tblGrid>
              <a:tr h="53682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Learning Rule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dirty="0" smtClean="0"/>
                        <a:t>Notation</a:t>
                      </a:r>
                      <a:endParaRPr lang="en-US" sz="2400" dirty="0"/>
                    </a:p>
                  </a:txBody>
                  <a:tcPr/>
                </a:tc>
              </a:tr>
              <a:tr h="59333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 smtClean="0"/>
                        <a:t>Scalar Model(SM)</a:t>
                      </a:r>
                      <a:endParaRPr lang="en-US" sz="2400" dirty="0"/>
                    </a:p>
                  </a:txBody>
                  <a:tcPr/>
                </a:tc>
              </a:tr>
              <a:tr h="727100">
                <a:tc>
                  <a:txBody>
                    <a:bodyPr/>
                    <a:lstStyle/>
                    <a:p>
                      <a:pPr algn="ctr"/>
                      <a:endParaRPr lang="en-US" sz="3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Vector Model(VM)</a:t>
                      </a:r>
                      <a:endParaRPr lang="en-US" sz="2400" dirty="0"/>
                    </a:p>
                  </a:txBody>
                  <a:tcPr/>
                </a:tc>
              </a:tr>
              <a:tr h="791110"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Context Model(CM)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3781400"/>
            <a:ext cx="4889500" cy="3937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5950" y="3047033"/>
            <a:ext cx="4889500" cy="444500"/>
            <a:chOff x="2120900" y="5236633"/>
            <a:chExt cx="4889500" cy="444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900" y="5236633"/>
              <a:ext cx="4889500" cy="393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65800" y="5287433"/>
              <a:ext cx="2286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5253566"/>
              <a:ext cx="2286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" y="2350766"/>
            <a:ext cx="3244850" cy="4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03 at 3.2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21714"/>
            <a:ext cx="7340600" cy="2504885"/>
          </a:xfrm>
          <a:prstGeom prst="rect">
            <a:avLst/>
          </a:prstGeom>
        </p:spPr>
      </p:pic>
      <p:pic>
        <p:nvPicPr>
          <p:cNvPr id="5" name="Picture 4" descr="Screen Shot 2017-08-03 at 3.26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10931"/>
            <a:ext cx="7340600" cy="3359983"/>
          </a:xfrm>
          <a:prstGeom prst="rect">
            <a:avLst/>
          </a:prstGeom>
        </p:spPr>
      </p:pic>
      <p:pic>
        <p:nvPicPr>
          <p:cNvPr id="6" name="Picture 5" descr="Screen Shot 2017-07-29 at 7.38.39 PM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9" y="3138745"/>
            <a:ext cx="972103" cy="925255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72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Our Model of the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Collected flash-card interactions from 120 </a:t>
            </a:r>
            <a:r>
              <a:rPr lang="en-US" sz="2400" dirty="0" err="1" smtClean="0"/>
              <a:t>Mturk</a:t>
            </a:r>
            <a:r>
              <a:rPr lang="en-US" sz="2400" dirty="0" smtClean="0"/>
              <a:t> “students”.</a:t>
            </a:r>
          </a:p>
          <a:p>
            <a:r>
              <a:rPr lang="en-US" sz="2400" dirty="0" smtClean="0"/>
              <a:t>Each student goes through:</a:t>
            </a:r>
          </a:p>
          <a:p>
            <a:pPr marL="731520" lvl="1" indent="-365760"/>
            <a:r>
              <a:rPr lang="en-US" sz="2000" dirty="0" smtClean="0"/>
              <a:t>Practice phase: 35 flash-cards (Included Example cards, Multiple choice and typing)</a:t>
            </a:r>
          </a:p>
          <a:p>
            <a:pPr marL="731520" lvl="1" indent="-365760"/>
            <a:r>
              <a:rPr lang="en-US" sz="2000" dirty="0" smtClean="0"/>
              <a:t>Quiz phase: 7 flash-cards (Only typing, with no feedback)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arameter learning:</a:t>
            </a:r>
          </a:p>
          <a:p>
            <a:pPr marL="731520" lvl="1" indent="-365760"/>
            <a:r>
              <a:rPr lang="en-US" sz="2000" dirty="0" smtClean="0"/>
              <a:t>Objective: </a:t>
            </a:r>
            <a:r>
              <a:rPr lang="en-US" sz="2000" dirty="0" smtClean="0"/>
              <a:t>Maximize log likelihood of </a:t>
            </a:r>
            <a:r>
              <a:rPr lang="en-US" sz="2000" u="sng" dirty="0" smtClean="0"/>
              <a:t>all</a:t>
            </a:r>
            <a:r>
              <a:rPr lang="en-US" sz="2000" dirty="0" smtClean="0"/>
              <a:t> student generated responses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4526150"/>
            <a:ext cx="5067300" cy="71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963" y="5550514"/>
            <a:ext cx="602037" cy="550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5410814"/>
            <a:ext cx="298450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System revealed answer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Student generated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Predict Students’ Answers </a:t>
            </a:r>
            <a:r>
              <a:rPr lang="en-US" sz="2700" dirty="0" smtClean="0"/>
              <a:t>(both right &amp; wrong answers;  both </a:t>
            </a:r>
            <a:r>
              <a:rPr lang="en-US" sz="2700" dirty="0"/>
              <a:t>practice &amp; quiz </a:t>
            </a:r>
            <a:r>
              <a:rPr lang="en-US" sz="2700" dirty="0" smtClean="0"/>
              <a:t>phases)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07785"/>
              </p:ext>
            </p:extLst>
          </p:nvPr>
        </p:nvGraphicFramePr>
        <p:xfrm>
          <a:off x="457200" y="1828800"/>
          <a:ext cx="8229600" cy="28163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Model </a:t>
                      </a:r>
                    </a:p>
                    <a:p>
                      <a:r>
                        <a:rPr lang="en-US" sz="1600" dirty="0" smtClean="0"/>
                        <a:t>(SM)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Vector Model </a:t>
                      </a:r>
                    </a:p>
                    <a:p>
                      <a:r>
                        <a:rPr lang="en-US" sz="1600" dirty="0" smtClean="0"/>
                        <a:t>(VM)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Context Model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 Grad.</a:t>
                      </a:r>
                    </a:p>
                    <a:p>
                      <a:r>
                        <a:rPr lang="en-US" sz="1600" dirty="0" smtClean="0"/>
                        <a:t>(FG)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0.239</a:t>
                      </a:r>
                      <a:r>
                        <a:rPr lang="en-US" sz="1800" kern="1200" dirty="0" smtClean="0">
                          <a:effectLst/>
                        </a:rPr>
                        <a:t> ,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2.362</a:t>
                      </a:r>
                      <a:r>
                        <a:rPr lang="en-US" sz="1800" kern="120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0.357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2.130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2.025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Redistribution Grad.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0.135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3.194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0" u="none" kern="1200" dirty="0" smtClean="0">
                          <a:solidFill>
                            <a:srgbClr val="77933C"/>
                          </a:solidFill>
                          <a:effectLst/>
                        </a:rPr>
                        <a:t>1.909</a:t>
                      </a:r>
                      <a:r>
                        <a:rPr lang="en-US" sz="1800" b="0" u="none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0" u="none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1.938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 Grad.</a:t>
                      </a:r>
                    </a:p>
                    <a:p>
                      <a:r>
                        <a:rPr lang="en-US" sz="1600" dirty="0" smtClean="0"/>
                        <a:t>(NG)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0.185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4.674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2.320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dirty="0" smtClean="0">
                          <a:solidFill>
                            <a:srgbClr val="E46C0A"/>
                          </a:solidFill>
                          <a:effectLst/>
                        </a:rPr>
                        <a:t>0.449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2.244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397500"/>
            <a:ext cx="417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Uniform baseline 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0.133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77933C"/>
                </a:solidFill>
              </a:rPr>
              <a:t>2.459</a:t>
            </a:r>
            <a:endParaRPr lang="en-US" sz="2400" dirty="0">
              <a:solidFill>
                <a:srgbClr val="77933C"/>
              </a:solidFill>
            </a:endParaRPr>
          </a:p>
        </p:txBody>
      </p:sp>
      <p:pic>
        <p:nvPicPr>
          <p:cNvPr id="5" name="Picture 4" descr="Screen Shot 2017-07-29 at 7.38.39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09" y="1981200"/>
            <a:ext cx="637491" cy="606769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917639" y="6150114"/>
            <a:ext cx="5226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E46C0A"/>
                </a:solidFill>
                <a:ea typeface="+mj-ea"/>
                <a:cs typeface="+mj-cs"/>
              </a:rPr>
              <a:t>Accuracy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en-US" sz="4000" dirty="0">
                <a:solidFill>
                  <a:srgbClr val="77933C"/>
                </a:solidFill>
                <a:ea typeface="+mj-ea"/>
                <a:cs typeface="+mj-cs"/>
              </a:rPr>
              <a:t>Cross</a:t>
            </a:r>
            <a:r>
              <a:rPr lang="en-US" sz="4000" dirty="0">
                <a:solidFill>
                  <a:srgbClr val="9BBB59"/>
                </a:solidFill>
                <a:ea typeface="+mj-ea"/>
                <a:cs typeface="+mj-cs"/>
              </a:rPr>
              <a:t>-</a:t>
            </a:r>
            <a:r>
              <a:rPr lang="en-US" sz="4000" dirty="0">
                <a:solidFill>
                  <a:srgbClr val="9BBB59">
                    <a:lumMod val="75000"/>
                  </a:srgbClr>
                </a:solidFill>
                <a:ea typeface="+mj-ea"/>
                <a:cs typeface="+mj-cs"/>
              </a:rPr>
              <a:t>Entropy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78200" y="4347351"/>
            <a:ext cx="3759200" cy="14957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Improved accuracy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197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Response Prediction</a:t>
            </a:r>
            <a:br>
              <a:rPr lang="en-US" dirty="0" smtClean="0"/>
            </a:br>
            <a:r>
              <a:rPr lang="en-US" dirty="0" smtClean="0">
                <a:solidFill>
                  <a:srgbClr val="E46C0A"/>
                </a:solidFill>
              </a:rPr>
              <a:t>Accuracy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7933C"/>
                </a:solidFill>
              </a:rPr>
              <a:t>Cross</a:t>
            </a:r>
            <a:r>
              <a:rPr lang="en-US" dirty="0" smtClean="0">
                <a:solidFill>
                  <a:srgbClr val="9BBB59"/>
                </a:solidFill>
              </a:rPr>
              <a:t>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Entropy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68114"/>
              </p:ext>
            </p:extLst>
          </p:nvPr>
        </p:nvGraphicFramePr>
        <p:xfrm>
          <a:off x="457200" y="1828800"/>
          <a:ext cx="8229600" cy="28163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Model </a:t>
                      </a:r>
                    </a:p>
                    <a:p>
                      <a:r>
                        <a:rPr lang="en-US" sz="1600" dirty="0" smtClean="0"/>
                        <a:t>(SM)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Vector Model </a:t>
                      </a:r>
                    </a:p>
                    <a:p>
                      <a:r>
                        <a:rPr lang="en-US" sz="1600" dirty="0" smtClean="0"/>
                        <a:t>(VM)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Context Model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 Grad.</a:t>
                      </a:r>
                    </a:p>
                    <a:p>
                      <a:r>
                        <a:rPr lang="en-US" sz="1600" dirty="0" smtClean="0"/>
                        <a:t>(FG)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0.239</a:t>
                      </a:r>
                      <a:r>
                        <a:rPr lang="en-US" sz="1800" kern="1200" dirty="0" smtClean="0">
                          <a:effectLst/>
                        </a:rPr>
                        <a:t> ,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2.362</a:t>
                      </a:r>
                      <a:r>
                        <a:rPr lang="en-US" sz="1800" kern="120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0.357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2.130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2.025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Redistribution Grad.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0.135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3.194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0" u="none" kern="1200" dirty="0" smtClean="0">
                          <a:solidFill>
                            <a:srgbClr val="77933C"/>
                          </a:solidFill>
                          <a:effectLst/>
                        </a:rPr>
                        <a:t>1.909</a:t>
                      </a:r>
                      <a:r>
                        <a:rPr lang="en-US" sz="1800" b="0" u="none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0" u="none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1.938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 Grad.</a:t>
                      </a:r>
                    </a:p>
                    <a:p>
                      <a:r>
                        <a:rPr lang="en-US" sz="1600" dirty="0" smtClean="0"/>
                        <a:t>(NG)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0.185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4.674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2.320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dirty="0" smtClean="0">
                          <a:solidFill>
                            <a:srgbClr val="E46C0A"/>
                          </a:solidFill>
                          <a:effectLst/>
                        </a:rPr>
                        <a:t>0.449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2.244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397500"/>
            <a:ext cx="417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Uniform baseline 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0.133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77933C"/>
                </a:solidFill>
              </a:rPr>
              <a:t>2.459</a:t>
            </a:r>
            <a:endParaRPr lang="en-US" sz="2400" dirty="0">
              <a:solidFill>
                <a:srgbClr val="77933C"/>
              </a:solidFill>
            </a:endParaRPr>
          </a:p>
        </p:txBody>
      </p:sp>
      <p:pic>
        <p:nvPicPr>
          <p:cNvPr id="5" name="Picture 4" descr="Screen Shot 2017-07-29 at 7.38.39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09" y="1981200"/>
            <a:ext cx="637491" cy="606769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471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Response Prediction</a:t>
            </a:r>
            <a:br>
              <a:rPr lang="en-US" dirty="0" smtClean="0"/>
            </a:br>
            <a:r>
              <a:rPr lang="en-US" dirty="0" smtClean="0">
                <a:solidFill>
                  <a:srgbClr val="E46C0A"/>
                </a:solidFill>
              </a:rPr>
              <a:t>Accuracy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7933C"/>
                </a:solidFill>
              </a:rPr>
              <a:t>Cross</a:t>
            </a:r>
            <a:r>
              <a:rPr lang="en-US" dirty="0" smtClean="0">
                <a:solidFill>
                  <a:srgbClr val="9BBB59"/>
                </a:solidFill>
              </a:rPr>
              <a:t>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Entropy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115034"/>
              </p:ext>
            </p:extLst>
          </p:nvPr>
        </p:nvGraphicFramePr>
        <p:xfrm>
          <a:off x="457200" y="1828800"/>
          <a:ext cx="8229600" cy="34564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Model </a:t>
                      </a:r>
                    </a:p>
                    <a:p>
                      <a:r>
                        <a:rPr lang="en-US" sz="1600" dirty="0" smtClean="0"/>
                        <a:t>(SM)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Vector Model </a:t>
                      </a:r>
                    </a:p>
                    <a:p>
                      <a:r>
                        <a:rPr lang="en-US" sz="1600" dirty="0" smtClean="0"/>
                        <a:t>(VM)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Context Model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 Grad.</a:t>
                      </a:r>
                    </a:p>
                    <a:p>
                      <a:r>
                        <a:rPr lang="en-US" sz="1600" dirty="0" smtClean="0"/>
                        <a:t>(FG)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0.239</a:t>
                      </a:r>
                      <a:r>
                        <a:rPr lang="en-US" sz="1800" kern="1200" dirty="0" smtClean="0">
                          <a:effectLst/>
                        </a:rPr>
                        <a:t> ,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2.362</a:t>
                      </a:r>
                      <a:r>
                        <a:rPr lang="en-US" sz="1800" kern="120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0.357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2.130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2.025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Redistribution Grad.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0.135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3.194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0" u="none" kern="1200" dirty="0" smtClean="0">
                          <a:solidFill>
                            <a:srgbClr val="77933C"/>
                          </a:solidFill>
                          <a:effectLst/>
                        </a:rPr>
                        <a:t>1.909</a:t>
                      </a:r>
                      <a:r>
                        <a:rPr lang="en-US" sz="1800" b="0" u="none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0" u="none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1.938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 Grad.</a:t>
                      </a:r>
                    </a:p>
                    <a:p>
                      <a:r>
                        <a:rPr lang="en-US" sz="1600" dirty="0" smtClean="0"/>
                        <a:t>(NG)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0.185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4.674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2.320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dirty="0" smtClean="0">
                          <a:solidFill>
                            <a:srgbClr val="E46C0A"/>
                          </a:solidFill>
                          <a:effectLst/>
                        </a:rPr>
                        <a:t>0.449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2.244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Mixed</a:t>
                      </a:r>
                      <a:r>
                        <a:rPr lang="en-US" sz="1600" baseline="0" dirty="0" smtClean="0"/>
                        <a:t> Grad.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ϒ</a:t>
                      </a:r>
                      <a:r>
                        <a:rPr lang="en-US" sz="1600" dirty="0" smtClean="0"/>
                        <a:t> * RG + (1 – </a:t>
                      </a:r>
                      <a:r>
                        <a:rPr lang="en-US" sz="1600" dirty="0" err="1" smtClean="0"/>
                        <a:t>ϒ</a:t>
                      </a:r>
                      <a:r>
                        <a:rPr lang="en-US" sz="1600" dirty="0" smtClean="0"/>
                        <a:t>) 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0.183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3.502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0.427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1" u="sng" kern="1200" dirty="0" smtClean="0">
                          <a:solidFill>
                            <a:srgbClr val="77933C"/>
                          </a:solidFill>
                          <a:effectLst/>
                        </a:rPr>
                        <a:t>1.855</a:t>
                      </a:r>
                      <a:r>
                        <a:rPr lang="en-US" sz="1800" b="1" u="sng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1" u="sng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 smtClean="0">
                          <a:solidFill>
                            <a:srgbClr val="E46C0A"/>
                          </a:solidFill>
                          <a:effectLst/>
                        </a:rPr>
                        <a:t>0.449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1" u="sng" kern="1200" dirty="0" smtClean="0">
                          <a:solidFill>
                            <a:srgbClr val="77933C"/>
                          </a:solidFill>
                          <a:effectLst/>
                        </a:rPr>
                        <a:t>1.888</a:t>
                      </a:r>
                      <a:r>
                        <a:rPr lang="en-US" sz="1800" b="1" u="sng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1" u="sng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397500"/>
            <a:ext cx="417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Uniform baseline 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0.133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77933C"/>
                </a:solidFill>
              </a:rPr>
              <a:t>2.459</a:t>
            </a:r>
            <a:endParaRPr lang="en-US" sz="2400" dirty="0">
              <a:solidFill>
                <a:srgbClr val="77933C"/>
              </a:solidFill>
            </a:endParaRPr>
          </a:p>
        </p:txBody>
      </p:sp>
      <p:pic>
        <p:nvPicPr>
          <p:cNvPr id="5" name="Picture 4" descr="Screen Shot 2017-07-29 at 7.38.39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09" y="1981200"/>
            <a:ext cx="637491" cy="606769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552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Response Prediction</a:t>
            </a:r>
            <a:br>
              <a:rPr lang="en-US" dirty="0" smtClean="0"/>
            </a:br>
            <a:r>
              <a:rPr lang="en-US" dirty="0" smtClean="0">
                <a:solidFill>
                  <a:srgbClr val="E46C0A"/>
                </a:solidFill>
              </a:rPr>
              <a:t>Accuracy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7933C"/>
                </a:solidFill>
              </a:rPr>
              <a:t>Cross</a:t>
            </a:r>
            <a:r>
              <a:rPr lang="en-US" dirty="0" smtClean="0">
                <a:solidFill>
                  <a:srgbClr val="9BBB59"/>
                </a:solidFill>
              </a:rPr>
              <a:t>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Entropy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612920"/>
              </p:ext>
            </p:extLst>
          </p:nvPr>
        </p:nvGraphicFramePr>
        <p:xfrm>
          <a:off x="457200" y="1828800"/>
          <a:ext cx="8229600" cy="34564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Model </a:t>
                      </a:r>
                    </a:p>
                    <a:p>
                      <a:r>
                        <a:rPr lang="en-US" sz="1600" dirty="0" smtClean="0"/>
                        <a:t>(SM)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Vector Model </a:t>
                      </a:r>
                    </a:p>
                    <a:p>
                      <a:r>
                        <a:rPr lang="en-US" sz="1600" dirty="0" smtClean="0"/>
                        <a:t>(VM)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Context Model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(CM)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 Grad.</a:t>
                      </a:r>
                    </a:p>
                    <a:p>
                      <a:r>
                        <a:rPr lang="en-US" sz="1600" dirty="0" smtClean="0"/>
                        <a:t>(FG)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0.239</a:t>
                      </a:r>
                      <a:r>
                        <a:rPr lang="en-US" sz="1800" kern="1200" dirty="0" smtClean="0">
                          <a:effectLst/>
                        </a:rPr>
                        <a:t> ,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2.362</a:t>
                      </a:r>
                      <a:r>
                        <a:rPr lang="en-US" sz="1800" kern="120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0.357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2.130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2.025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Redistribution Grad.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0.135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3.194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0" u="none" kern="1200" dirty="0" smtClean="0">
                          <a:solidFill>
                            <a:srgbClr val="77933C"/>
                          </a:solidFill>
                          <a:effectLst/>
                        </a:rPr>
                        <a:t>1.909</a:t>
                      </a:r>
                      <a:r>
                        <a:rPr lang="en-US" sz="1800" b="0" u="none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0" u="none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0.401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1.938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 Grad.</a:t>
                      </a:r>
                    </a:p>
                    <a:p>
                      <a:r>
                        <a:rPr lang="en-US" sz="1600" dirty="0" smtClean="0"/>
                        <a:t>(NG)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0.185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4.674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0.397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2.320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dirty="0" smtClean="0">
                          <a:solidFill>
                            <a:srgbClr val="E46C0A"/>
                          </a:solidFill>
                          <a:effectLst/>
                        </a:rPr>
                        <a:t>0.449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2.244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Mixed</a:t>
                      </a:r>
                      <a:r>
                        <a:rPr lang="en-US" sz="1600" baseline="0" dirty="0" smtClean="0"/>
                        <a:t> Grad.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ϒ</a:t>
                      </a:r>
                      <a:r>
                        <a:rPr lang="en-US" sz="1600" dirty="0" smtClean="0"/>
                        <a:t> * RG + (1 – </a:t>
                      </a:r>
                      <a:r>
                        <a:rPr lang="en-US" sz="1600" dirty="0" err="1" smtClean="0"/>
                        <a:t>ϒ</a:t>
                      </a:r>
                      <a:r>
                        <a:rPr lang="en-US" sz="1600" dirty="0" smtClean="0"/>
                        <a:t>) 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0.183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kern="1200" dirty="0" smtClean="0">
                          <a:solidFill>
                            <a:srgbClr val="77933C"/>
                          </a:solidFill>
                          <a:effectLst/>
                        </a:rPr>
                        <a:t>3.502</a:t>
                      </a:r>
                      <a:r>
                        <a:rPr lang="en-US" sz="1800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E46C0A"/>
                          </a:solidFill>
                          <a:effectLst/>
                        </a:rPr>
                        <a:t>0.427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1" u="sng" kern="1200" dirty="0" smtClean="0">
                          <a:solidFill>
                            <a:srgbClr val="77933C"/>
                          </a:solidFill>
                          <a:effectLst/>
                        </a:rPr>
                        <a:t>1.855</a:t>
                      </a:r>
                      <a:r>
                        <a:rPr lang="en-US" sz="1800" b="1" u="sng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1" u="sng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 smtClean="0">
                          <a:solidFill>
                            <a:srgbClr val="E46C0A"/>
                          </a:solidFill>
                          <a:effectLst/>
                        </a:rPr>
                        <a:t>0.449</a:t>
                      </a:r>
                      <a:r>
                        <a:rPr lang="en-US" sz="1800" kern="1200" dirty="0" smtClean="0">
                          <a:effectLst/>
                        </a:rPr>
                        <a:t> , </a:t>
                      </a:r>
                      <a:r>
                        <a:rPr lang="en-US" sz="1800" b="1" u="sng" kern="1200" dirty="0" smtClean="0">
                          <a:solidFill>
                            <a:srgbClr val="77933C"/>
                          </a:solidFill>
                          <a:effectLst/>
                        </a:rPr>
                        <a:t>1.888</a:t>
                      </a:r>
                      <a:r>
                        <a:rPr lang="en-US" sz="1800" b="1" u="sng" kern="1200" dirty="0" smtClean="0">
                          <a:solidFill>
                            <a:srgbClr val="9BBB59"/>
                          </a:solidFill>
                          <a:effectLst/>
                        </a:rPr>
                        <a:t> </a:t>
                      </a:r>
                      <a:endParaRPr lang="en-US" sz="1800" b="1" u="sng" dirty="0" smtClean="0">
                        <a:solidFill>
                          <a:srgbClr val="9BBB59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397500"/>
            <a:ext cx="417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Uniform baseline 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0.133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77933C"/>
                </a:solidFill>
              </a:rPr>
              <a:t>2.459</a:t>
            </a:r>
            <a:endParaRPr lang="en-US" sz="2400" dirty="0">
              <a:solidFill>
                <a:srgbClr val="77933C"/>
              </a:solidFill>
            </a:endParaRPr>
          </a:p>
        </p:txBody>
      </p:sp>
      <p:pic>
        <p:nvPicPr>
          <p:cNvPr id="5" name="Picture 4" descr="Screen Shot 2017-07-29 at 7.38.39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09" y="1981200"/>
            <a:ext cx="637491" cy="606769"/>
          </a:xfrm>
          <a:prstGeom prst="rect">
            <a:avLst/>
          </a:prstGeom>
          <a:effectLst>
            <a:glow rad="1397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82600" y="5854700"/>
            <a:ext cx="364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1-layer LSTM 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0.429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77933C"/>
                </a:solidFill>
              </a:rPr>
              <a:t>1.992</a:t>
            </a:r>
            <a:endParaRPr lang="en-US" sz="2400" dirty="0">
              <a:solidFill>
                <a:srgbClr val="77933C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129602" y="5655965"/>
            <a:ext cx="2573866" cy="13208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Slightly worse!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8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Cognitively plausible model of how a student’s knowledge </a:t>
            </a:r>
            <a:r>
              <a:rPr lang="en-US" dirty="0" smtClean="0"/>
              <a:t>changes in </a:t>
            </a:r>
            <a:r>
              <a:rPr lang="en-US" dirty="0" smtClean="0"/>
              <a:t>a flash-card tutoring system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Arrived at a gated recurrent </a:t>
            </a:r>
            <a:r>
              <a:rPr lang="en-US" dirty="0" smtClean="0"/>
              <a:t>model </a:t>
            </a:r>
            <a:r>
              <a:rPr lang="en-US" dirty="0" smtClean="0"/>
              <a:t>where each ingredient has an underlying intuition.</a:t>
            </a:r>
          </a:p>
          <a:p>
            <a:pPr lvl="1"/>
            <a:r>
              <a:rPr lang="en-US" dirty="0" smtClean="0"/>
              <a:t>Interpretable knowledge state</a:t>
            </a:r>
          </a:p>
          <a:p>
            <a:pPr lvl="1"/>
            <a:r>
              <a:rPr lang="en-US" dirty="0" smtClean="0"/>
              <a:t>Interpretable Update schemes and learning </a:t>
            </a:r>
            <a:r>
              <a:rPr lang="en-US" dirty="0" smtClean="0"/>
              <a:t>rules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Empirically compared  all combinations of update schemes and learning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7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LSTM Comparison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44900"/>
            <a:ext cx="914400" cy="469900"/>
          </a:xfrm>
          <a:prstGeom prst="rect">
            <a:avLst/>
          </a:prstGeom>
          <a:effectLst/>
        </p:spPr>
      </p:pic>
      <p:pic>
        <p:nvPicPr>
          <p:cNvPr id="25" name="Picture 24" descr="Screen Shot 2017-08-03 at 2.30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17638"/>
            <a:ext cx="5473700" cy="121637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2438400" y="4880841"/>
            <a:ext cx="0" cy="5888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2"/>
          </p:cNvCxnSpPr>
          <p:nvPr/>
        </p:nvCxnSpPr>
        <p:spPr>
          <a:xfrm flipV="1">
            <a:off x="2463800" y="3552537"/>
            <a:ext cx="0" cy="6927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5800" y="5499100"/>
            <a:ext cx="3835400" cy="6731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159000" y="4305300"/>
            <a:ext cx="558800" cy="520700"/>
            <a:chOff x="4241800" y="4381500"/>
            <a:chExt cx="558800" cy="520700"/>
          </a:xfrm>
          <a:effectLst/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4445000"/>
              <a:ext cx="406400" cy="4064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241800" y="4381500"/>
              <a:ext cx="558800" cy="5207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84400" y="2997200"/>
            <a:ext cx="558800" cy="520700"/>
            <a:chOff x="4267200" y="3073400"/>
            <a:chExt cx="558800" cy="520700"/>
          </a:xfrm>
          <a:effectLst/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3400" y="3213100"/>
              <a:ext cx="406400" cy="3302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267200" y="3073400"/>
              <a:ext cx="558800" cy="5207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700" y="5600700"/>
            <a:ext cx="3606800" cy="444500"/>
          </a:xfrm>
          <a:prstGeom prst="rect">
            <a:avLst/>
          </a:prstGeom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900" y="5600700"/>
            <a:ext cx="2667000" cy="444500"/>
          </a:xfrm>
          <a:prstGeom prst="rect">
            <a:avLst/>
          </a:prstGeom>
          <a:effectLst/>
        </p:spPr>
      </p:pic>
      <p:sp>
        <p:nvSpPr>
          <p:cNvPr id="40" name="Rectangle 39"/>
          <p:cNvSpPr/>
          <p:nvPr/>
        </p:nvSpPr>
        <p:spPr>
          <a:xfrm>
            <a:off x="5257800" y="5524500"/>
            <a:ext cx="3200400" cy="6731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6432550" y="4254500"/>
            <a:ext cx="1035050" cy="495300"/>
            <a:chOff x="6635750" y="4254500"/>
            <a:chExt cx="1035050" cy="495300"/>
          </a:xfrm>
          <a:effectLst/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11950" y="4305300"/>
              <a:ext cx="850900" cy="431800"/>
            </a:xfrm>
            <a:prstGeom prst="rect">
              <a:avLst/>
            </a:prstGeom>
            <a:effectLst/>
          </p:spPr>
        </p:pic>
        <p:sp>
          <p:nvSpPr>
            <p:cNvPr id="48" name="Rectangle 47"/>
            <p:cNvSpPr/>
            <p:nvPr/>
          </p:nvSpPr>
          <p:spPr>
            <a:xfrm>
              <a:off x="6635750" y="4254500"/>
              <a:ext cx="1035050" cy="4953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32550" y="2971800"/>
            <a:ext cx="1035050" cy="495300"/>
            <a:chOff x="6711950" y="3048000"/>
            <a:chExt cx="1035050" cy="495300"/>
          </a:xfrm>
          <a:effectLst/>
        </p:grpSpPr>
        <p:sp>
          <p:nvSpPr>
            <p:cNvPr id="50" name="Rectangle 49"/>
            <p:cNvSpPr/>
            <p:nvPr/>
          </p:nvSpPr>
          <p:spPr>
            <a:xfrm>
              <a:off x="6711950" y="3048000"/>
              <a:ext cx="1035050" cy="4953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9900" y="3143250"/>
              <a:ext cx="850900" cy="368300"/>
            </a:xfrm>
            <a:prstGeom prst="rect">
              <a:avLst/>
            </a:prstGeom>
          </p:spPr>
        </p:pic>
      </p:grpSp>
      <p:cxnSp>
        <p:nvCxnSpPr>
          <p:cNvPr id="55" name="Straight Arrow Connector 54"/>
          <p:cNvCxnSpPr/>
          <p:nvPr/>
        </p:nvCxnSpPr>
        <p:spPr>
          <a:xfrm flipV="1">
            <a:off x="6940550" y="4880841"/>
            <a:ext cx="0" cy="5888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0" y="3613150"/>
            <a:ext cx="914400" cy="469900"/>
          </a:xfrm>
          <a:prstGeom prst="rect">
            <a:avLst/>
          </a:prstGeom>
          <a:effectLst/>
        </p:spPr>
      </p:pic>
      <p:cxnSp>
        <p:nvCxnSpPr>
          <p:cNvPr id="57" name="Straight Arrow Connector 56"/>
          <p:cNvCxnSpPr/>
          <p:nvPr/>
        </p:nvCxnSpPr>
        <p:spPr>
          <a:xfrm flipV="1">
            <a:off x="6915150" y="3549650"/>
            <a:ext cx="0" cy="647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800" y="3028950"/>
            <a:ext cx="647700" cy="469900"/>
          </a:xfrm>
          <a:prstGeom prst="rect">
            <a:avLst/>
          </a:prstGeom>
          <a:effectLst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9200" y="3003550"/>
            <a:ext cx="1104900" cy="469900"/>
          </a:xfrm>
          <a:prstGeom prst="rect">
            <a:avLst/>
          </a:prstGeom>
          <a:effectLst/>
        </p:spPr>
      </p:pic>
      <p:cxnSp>
        <p:nvCxnSpPr>
          <p:cNvPr id="65" name="Straight Arrow Connector 64"/>
          <p:cNvCxnSpPr/>
          <p:nvPr/>
        </p:nvCxnSpPr>
        <p:spPr>
          <a:xfrm flipV="1">
            <a:off x="2888962" y="4546600"/>
            <a:ext cx="3423227" cy="25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0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8-03 at 2.26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47" b="-22447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3801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44" y="3224199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21000" y="0"/>
            <a:ext cx="3289300" cy="3505200"/>
            <a:chOff x="2921000" y="0"/>
            <a:chExt cx="3289300" cy="3505200"/>
          </a:xfrm>
        </p:grpSpPr>
        <p:pic>
          <p:nvPicPr>
            <p:cNvPr id="13" name="Picture 12" descr="scre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81002"/>
              <a:ext cx="2590800" cy="1930400"/>
            </a:xfrm>
            <a:prstGeom prst="rect">
              <a:avLst/>
            </a:prstGeom>
          </p:spPr>
        </p:pic>
        <p:pic>
          <p:nvPicPr>
            <p:cNvPr id="12" name="Picture 11" descr="monito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0" y="0"/>
              <a:ext cx="3289300" cy="3505200"/>
            </a:xfrm>
            <a:prstGeom prst="rect">
              <a:avLst/>
            </a:prstGeom>
          </p:spPr>
        </p:pic>
      </p:grpSp>
      <p:pic>
        <p:nvPicPr>
          <p:cNvPr id="2" name="Picture 1" descr="Screen Shot 2017-07-29 at 7.05.5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3012"/>
            <a:ext cx="2624644" cy="12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44" y="3224199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pic>
        <p:nvPicPr>
          <p:cNvPr id="2" name="Picture 1" descr="Screen Shot 2017-07-29 at 7.05.5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3012"/>
            <a:ext cx="2624644" cy="1246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155" y="4394200"/>
            <a:ext cx="825836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Our goal is to understand how the learner’s knowledge changes as they use Flash-cards to learn inflection.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/>
              </a:rPr>
              <a:t>If we can model this process, then we can plan more efficient flash card sequences.</a:t>
            </a:r>
            <a:endParaRPr lang="en-US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111934" y="180490"/>
            <a:ext cx="1608666" cy="988998"/>
          </a:xfrm>
          <a:prstGeom prst="cloud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14" idx="2"/>
          </p:cNvCxnSpPr>
          <p:nvPr/>
        </p:nvCxnSpPr>
        <p:spPr>
          <a:xfrm flipV="1">
            <a:off x="4625336" y="674989"/>
            <a:ext cx="2491588" cy="371921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0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44" y="3224199"/>
            <a:ext cx="2235200" cy="2960130"/>
          </a:xfrm>
          <a:prstGeom prst="rect">
            <a:avLst/>
          </a:prstGeom>
        </p:spPr>
      </p:pic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pic>
        <p:nvPicPr>
          <p:cNvPr id="2" name="Picture 1" descr="Screen Shot 2017-07-29 at 7.05.5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3012"/>
            <a:ext cx="2624644" cy="1246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155" y="4394200"/>
            <a:ext cx="825836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Our goal is to understand how the learner’s knowledge changes as they use Flash-cards to learn inflection.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If we can </a:t>
            </a:r>
            <a:r>
              <a:rPr lang="en-US" sz="2400" dirty="0" smtClean="0">
                <a:effectLst>
                  <a:glow rad="266700">
                    <a:srgbClr val="FFFF00">
                      <a:alpha val="97000"/>
                    </a:srgbClr>
                  </a:glow>
                </a:effectLst>
              </a:rPr>
              <a:t>model</a:t>
            </a:r>
            <a:r>
              <a:rPr lang="en-US" sz="2400" dirty="0" smtClean="0">
                <a:effectLst>
                  <a:glow rad="266700">
                    <a:srgbClr val="FFFF00">
                      <a:alpha val="96000"/>
                    </a:srgbClr>
                  </a:glow>
                </a:effectLst>
              </a:rPr>
              <a:t> </a:t>
            </a:r>
            <a:r>
              <a:rPr lang="en-US" sz="2400" dirty="0" smtClean="0"/>
              <a:t>this process, then we can </a:t>
            </a:r>
            <a:r>
              <a:rPr lang="en-U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plan</a:t>
            </a:r>
            <a:r>
              <a:rPr lang="en-US" sz="2400" dirty="0" smtClean="0"/>
              <a:t> more efficient flash card sequences.</a:t>
            </a:r>
            <a:endParaRPr lang="en-US" sz="2400" dirty="0"/>
          </a:p>
        </p:txBody>
      </p:sp>
      <p:sp>
        <p:nvSpPr>
          <p:cNvPr id="14" name="Cloud 13"/>
          <p:cNvSpPr/>
          <p:nvPr/>
        </p:nvSpPr>
        <p:spPr>
          <a:xfrm>
            <a:off x="7111934" y="180490"/>
            <a:ext cx="1608666" cy="988998"/>
          </a:xfrm>
          <a:prstGeom prst="cloud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14" idx="2"/>
          </p:cNvCxnSpPr>
          <p:nvPr/>
        </p:nvCxnSpPr>
        <p:spPr>
          <a:xfrm flipV="1">
            <a:off x="4625336" y="674989"/>
            <a:ext cx="2491588" cy="371921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21367" y="6134100"/>
            <a:ext cx="164253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talk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2442634" y="5473700"/>
            <a:ext cx="8467" cy="660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9550" y="6184900"/>
            <a:ext cx="18415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 Work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6210300" y="5524500"/>
            <a:ext cx="203200" cy="6604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8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894008" y="305793"/>
            <a:ext cx="1625619" cy="1811867"/>
            <a:chOff x="-2167526" y="2577076"/>
            <a:chExt cx="1625619" cy="1811867"/>
          </a:xfrm>
        </p:grpSpPr>
        <p:sp>
          <p:nvSpPr>
            <p:cNvPr id="80" name="Rounded Rectangle 79"/>
            <p:cNvSpPr/>
            <p:nvPr/>
          </p:nvSpPr>
          <p:spPr>
            <a:xfrm>
              <a:off x="-2167526" y="2577076"/>
              <a:ext cx="1625619" cy="1811867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7F7F7F"/>
                  </a:solidFill>
                </a:rPr>
                <a:t>yo</a:t>
              </a:r>
              <a:r>
                <a:rPr lang="en-US" dirty="0">
                  <a:solidFill>
                    <a:srgbClr val="7F7F7F"/>
                  </a:solidFill>
                </a:rPr>
                <a:t> </a:t>
              </a:r>
              <a:r>
                <a:rPr lang="en-US" dirty="0" err="1" smtClean="0">
                  <a:solidFill>
                    <a:srgbClr val="7F7F7F"/>
                  </a:solidFill>
                </a:rPr>
                <a:t>ganaré</a:t>
              </a:r>
              <a:endParaRPr lang="en-US" dirty="0" smtClean="0">
                <a:solidFill>
                  <a:srgbClr val="7F7F7F"/>
                </a:solidFill>
              </a:endParaRPr>
            </a:p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2076978" y="3539412"/>
              <a:ext cx="1444522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82497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82497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60689"/>
            <a:ext cx="2235200" cy="296013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7111934" y="180490"/>
            <a:ext cx="1608666" cy="988998"/>
          </a:xfrm>
          <a:prstGeom prst="cloud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6041" y="3702516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</a:rPr>
              <a:t>θ</a:t>
            </a:r>
            <a:r>
              <a:rPr lang="en-US" sz="4800" b="1" baseline="-25000" dirty="0">
                <a:solidFill>
                  <a:schemeClr val="accent4"/>
                </a:solidFill>
              </a:rPr>
              <a:t>5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4666" y="4497723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</a:rPr>
              <a:t>θ</a:t>
            </a:r>
            <a:r>
              <a:rPr lang="en-US" sz="4800" b="1" baseline="-25000" dirty="0">
                <a:solidFill>
                  <a:schemeClr val="accent5"/>
                </a:solidFill>
              </a:rPr>
              <a:t>2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8457" y="4804441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θ</a:t>
            </a:r>
            <a:r>
              <a:rPr lang="en-US" sz="4800" b="1" baseline="-25000" dirty="0">
                <a:solidFill>
                  <a:schemeClr val="accent6"/>
                </a:solidFill>
              </a:rPr>
              <a:t>3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2248" y="3868027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θ</a:t>
            </a:r>
            <a:r>
              <a:rPr lang="en-US" sz="4800" b="1" baseline="-25000" dirty="0">
                <a:solidFill>
                  <a:schemeClr val="accent2"/>
                </a:solidFill>
              </a:rPr>
              <a:t>4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94008" y="324937"/>
            <a:ext cx="1625619" cy="1811867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F7F7F"/>
                </a:solidFill>
              </a:rPr>
              <a:t>tú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ganas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you win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>
                <a:solidFill>
                  <a:srgbClr val="7F7F7F"/>
                </a:solidFill>
              </a:rPr>
              <a:t>You </a:t>
            </a:r>
            <a:r>
              <a:rPr lang="en-US" sz="1600" dirty="0">
                <a:solidFill>
                  <a:srgbClr val="7F7F7F"/>
                </a:solidFill>
              </a:rPr>
              <a:t>will </a:t>
            </a:r>
            <a:r>
              <a:rPr lang="en-US" sz="1600" dirty="0" smtClean="0">
                <a:solidFill>
                  <a:srgbClr val="7F7F7F"/>
                </a:solidFill>
              </a:rPr>
              <a:t>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will </a:t>
            </a:r>
            <a:r>
              <a:rPr lang="en-US" sz="1600" dirty="0" smtClean="0">
                <a:solidFill>
                  <a:srgbClr val="7F7F7F"/>
                </a:solidFill>
              </a:rPr>
              <a:t>accept</a:t>
            </a:r>
            <a:endParaRPr lang="en-US" sz="1600" dirty="0">
              <a:solidFill>
                <a:srgbClr val="7F7F7F"/>
              </a:solidFill>
            </a:endParaRPr>
          </a:p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94008" y="314868"/>
            <a:ext cx="1625619" cy="1811867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F7F7F"/>
                </a:solidFill>
              </a:rPr>
              <a:t>yo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aceptaré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you win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You will 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will </a:t>
            </a:r>
            <a:r>
              <a:rPr lang="en-US" sz="1600" dirty="0" smtClean="0">
                <a:solidFill>
                  <a:srgbClr val="7F7F7F"/>
                </a:solidFill>
              </a:rPr>
              <a:t>accept</a:t>
            </a:r>
          </a:p>
          <a:p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60875" y="4599321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BBB59"/>
                </a:solidFill>
              </a:rPr>
              <a:t>θ</a:t>
            </a:r>
            <a:r>
              <a:rPr lang="en-US" sz="4800" b="1" baseline="-25000" dirty="0" smtClean="0">
                <a:solidFill>
                  <a:srgbClr val="9BBB59"/>
                </a:solidFill>
              </a:rPr>
              <a:t>1</a:t>
            </a:r>
            <a:endParaRPr lang="en-US" sz="4800" b="1" dirty="0">
              <a:solidFill>
                <a:srgbClr val="9BBB5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7084" y="5605793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θ</a:t>
            </a:r>
            <a:r>
              <a:rPr lang="en-US" sz="4800" b="1" baseline="-25000" dirty="0"/>
              <a:t>0</a:t>
            </a:r>
            <a:endParaRPr lang="en-US" sz="4800" b="1" dirty="0"/>
          </a:p>
        </p:txBody>
      </p:sp>
      <p:cxnSp>
        <p:nvCxnSpPr>
          <p:cNvPr id="43" name="Straight Arrow Connector 42"/>
          <p:cNvCxnSpPr>
            <a:stCxn id="38" idx="3"/>
            <a:endCxn id="36" idx="1"/>
          </p:cNvCxnSpPr>
          <p:nvPr/>
        </p:nvCxnSpPr>
        <p:spPr>
          <a:xfrm flipV="1">
            <a:off x="1075168" y="5014820"/>
            <a:ext cx="785707" cy="1006472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3"/>
            <a:endCxn id="19" idx="1"/>
          </p:cNvCxnSpPr>
          <p:nvPr/>
        </p:nvCxnSpPr>
        <p:spPr>
          <a:xfrm flipV="1">
            <a:off x="2588959" y="4913222"/>
            <a:ext cx="785707" cy="101598"/>
          </a:xfrm>
          <a:prstGeom prst="straightConnector1">
            <a:avLst/>
          </a:prstGeom>
          <a:ln w="762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9" idx="3"/>
            <a:endCxn id="20" idx="1"/>
          </p:cNvCxnSpPr>
          <p:nvPr/>
        </p:nvCxnSpPr>
        <p:spPr>
          <a:xfrm>
            <a:off x="4102750" y="4913222"/>
            <a:ext cx="785707" cy="306718"/>
          </a:xfrm>
          <a:prstGeom prst="straightConnector1">
            <a:avLst/>
          </a:prstGeom>
          <a:ln w="762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3"/>
            <a:endCxn id="21" idx="1"/>
          </p:cNvCxnSpPr>
          <p:nvPr/>
        </p:nvCxnSpPr>
        <p:spPr>
          <a:xfrm flipV="1">
            <a:off x="5616541" y="4283526"/>
            <a:ext cx="785707" cy="936414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3"/>
            <a:endCxn id="17" idx="1"/>
          </p:cNvCxnSpPr>
          <p:nvPr/>
        </p:nvCxnSpPr>
        <p:spPr>
          <a:xfrm flipV="1">
            <a:off x="7130332" y="4118015"/>
            <a:ext cx="785709" cy="165511"/>
          </a:xfrm>
          <a:prstGeom prst="straightConnector1">
            <a:avLst/>
          </a:prstGeom>
          <a:ln w="762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85877" y="18049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θ</a:t>
            </a:r>
            <a:r>
              <a:rPr lang="en-US" sz="4800" b="1" baseline="-25000" dirty="0"/>
              <a:t>0</a:t>
            </a:r>
            <a:endParaRPr lang="en-US" sz="4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585877" y="18049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BBB59"/>
                </a:solidFill>
              </a:rPr>
              <a:t>θ</a:t>
            </a:r>
            <a:r>
              <a:rPr lang="en-US" sz="4800" b="1" baseline="-25000" dirty="0" smtClean="0">
                <a:solidFill>
                  <a:srgbClr val="9BBB59"/>
                </a:solidFill>
              </a:rPr>
              <a:t>1</a:t>
            </a:r>
            <a:endParaRPr lang="en-US" sz="4800" b="1" dirty="0">
              <a:solidFill>
                <a:srgbClr val="9BBB5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85877" y="18049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</a:rPr>
              <a:t>θ</a:t>
            </a:r>
            <a:r>
              <a:rPr lang="en-US" sz="4800" b="1" baseline="-25000" dirty="0">
                <a:solidFill>
                  <a:schemeClr val="accent5"/>
                </a:solidFill>
              </a:rPr>
              <a:t>2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85877" y="18049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θ</a:t>
            </a:r>
            <a:r>
              <a:rPr lang="en-US" sz="4800" b="1" baseline="-25000" dirty="0">
                <a:solidFill>
                  <a:schemeClr val="accent6"/>
                </a:solidFill>
              </a:rPr>
              <a:t>3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85877" y="18049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θ</a:t>
            </a:r>
            <a:r>
              <a:rPr lang="en-US" sz="4800" b="1" baseline="-25000" dirty="0">
                <a:solidFill>
                  <a:schemeClr val="accent2"/>
                </a:solidFill>
              </a:rPr>
              <a:t>4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85877" y="180490"/>
            <a:ext cx="728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</a:rPr>
              <a:t>θ</a:t>
            </a:r>
            <a:r>
              <a:rPr lang="en-US" sz="4800" b="1" baseline="-25000" dirty="0">
                <a:solidFill>
                  <a:schemeClr val="accent4"/>
                </a:solidFill>
              </a:rPr>
              <a:t>5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894008" y="305793"/>
            <a:ext cx="1625619" cy="1811867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acepto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accept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94008" y="324937"/>
            <a:ext cx="1625619" cy="1811867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F7F7F"/>
                </a:solidFill>
              </a:rPr>
              <a:t>tú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aceptas</a:t>
            </a:r>
            <a:endParaRPr lang="en-US" dirty="0" smtClean="0">
              <a:solidFill>
                <a:srgbClr val="7F7F7F"/>
              </a:solidFill>
            </a:endParaRPr>
          </a:p>
          <a:p>
            <a:pPr algn="ctr"/>
            <a:r>
              <a:rPr lang="en-US" dirty="0" smtClean="0">
                <a:solidFill>
                  <a:srgbClr val="7F7F7F"/>
                </a:solidFill>
              </a:rPr>
              <a:t>You accept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94008" y="324937"/>
            <a:ext cx="1625619" cy="1811867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F7F7F"/>
                </a:solidFill>
              </a:rPr>
              <a:t>yo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aceptaré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you win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will 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will </a:t>
            </a:r>
            <a:r>
              <a:rPr lang="en-US" sz="1600" dirty="0" smtClean="0">
                <a:solidFill>
                  <a:srgbClr val="7F7F7F"/>
                </a:solidFill>
              </a:rPr>
              <a:t>accept</a:t>
            </a:r>
          </a:p>
          <a:p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413049" y="68822"/>
            <a:ext cx="2760133" cy="41232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3894008" y="324937"/>
            <a:ext cx="1625619" cy="1811867"/>
            <a:chOff x="-2167526" y="2577076"/>
            <a:chExt cx="1625619" cy="1811867"/>
          </a:xfrm>
        </p:grpSpPr>
        <p:sp>
          <p:nvSpPr>
            <p:cNvPr id="84" name="Rounded Rectangle 83"/>
            <p:cNvSpPr/>
            <p:nvPr/>
          </p:nvSpPr>
          <p:spPr>
            <a:xfrm>
              <a:off x="-2167526" y="2577076"/>
              <a:ext cx="1625619" cy="1811867"/>
            </a:xfrm>
            <a:prstGeom prst="roundRec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7F7F7F"/>
                  </a:solidFill>
                </a:rPr>
                <a:t>yo</a:t>
              </a:r>
              <a:r>
                <a:rPr lang="en-US" dirty="0">
                  <a:solidFill>
                    <a:srgbClr val="7F7F7F"/>
                  </a:solidFill>
                </a:rPr>
                <a:t> </a:t>
              </a:r>
              <a:r>
                <a:rPr lang="en-US" dirty="0" err="1" smtClean="0">
                  <a:solidFill>
                    <a:srgbClr val="7F7F7F"/>
                  </a:solidFill>
                </a:rPr>
                <a:t>ganaré</a:t>
              </a:r>
              <a:endParaRPr lang="en-US" dirty="0" smtClean="0">
                <a:solidFill>
                  <a:srgbClr val="7F7F7F"/>
                </a:solidFill>
              </a:endParaRPr>
            </a:p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-2076978" y="3539412"/>
              <a:ext cx="1444522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will win</a:t>
              </a:r>
              <a:endParaRPr lang="en-US" dirty="0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3894008" y="328147"/>
            <a:ext cx="1625619" cy="1811867"/>
          </a:xfrm>
          <a:prstGeom prst="round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F7F7F"/>
                </a:solidFill>
              </a:rPr>
              <a:t>tú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ganas</a:t>
            </a:r>
            <a:r>
              <a:rPr lang="en-US" dirty="0" smtClean="0">
                <a:solidFill>
                  <a:srgbClr val="7F7F7F"/>
                </a:solidFill>
              </a:rPr>
              <a:t>	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you win</a:t>
            </a:r>
          </a:p>
          <a:p>
            <a:pPr marL="285750" indent="-285750">
              <a:buFont typeface="Courier New"/>
              <a:buChar char="o"/>
            </a:pPr>
            <a:r>
              <a:rPr lang="en-US" sz="1600" b="1" dirty="0">
                <a:solidFill>
                  <a:schemeClr val="accent1"/>
                </a:solidFill>
              </a:rPr>
              <a:t>I 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>
                <a:solidFill>
                  <a:srgbClr val="7F7F7F"/>
                </a:solidFill>
              </a:rPr>
              <a:t>You </a:t>
            </a:r>
            <a:r>
              <a:rPr lang="en-US" sz="1600" dirty="0">
                <a:solidFill>
                  <a:srgbClr val="7F7F7F"/>
                </a:solidFill>
              </a:rPr>
              <a:t>will </a:t>
            </a:r>
            <a:r>
              <a:rPr lang="en-US" sz="1600" dirty="0" smtClean="0">
                <a:solidFill>
                  <a:srgbClr val="7F7F7F"/>
                </a:solidFill>
              </a:rPr>
              <a:t>call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>
                <a:solidFill>
                  <a:srgbClr val="7F7F7F"/>
                </a:solidFill>
              </a:rPr>
              <a:t>I will </a:t>
            </a:r>
            <a:r>
              <a:rPr lang="en-US" sz="1600" dirty="0" smtClean="0">
                <a:solidFill>
                  <a:srgbClr val="7F7F7F"/>
                </a:solidFill>
              </a:rPr>
              <a:t>accept</a:t>
            </a:r>
            <a:endParaRPr lang="en-US" sz="1600" dirty="0">
              <a:solidFill>
                <a:srgbClr val="7F7F7F"/>
              </a:solidFill>
            </a:endParaRPr>
          </a:p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19244" y="1428170"/>
            <a:ext cx="575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38768" y="1338073"/>
            <a:ext cx="5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40859" y="1489408"/>
            <a:ext cx="5319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200" y="154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7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33" grpId="0" animBg="1"/>
      <p:bldP spid="33" grpId="1" animBg="1"/>
      <p:bldP spid="34" grpId="0" animBg="1"/>
      <p:bldP spid="34" grpId="1" animBg="1"/>
      <p:bldP spid="36" grpId="0"/>
      <p:bldP spid="38" grpId="0"/>
      <p:bldP spid="52" grpId="0"/>
      <p:bldP spid="52" grpId="1"/>
      <p:bldP spid="53" grpId="0"/>
      <p:bldP spid="53" grpId="1"/>
      <p:bldP spid="56" grpId="0" build="allAtOnce"/>
      <p:bldP spid="57" grpId="0"/>
      <p:bldP spid="57" grpId="1"/>
      <p:bldP spid="58" grpId="0"/>
      <p:bldP spid="58" grpId="1"/>
      <p:bldP spid="59" grpId="0"/>
      <p:bldP spid="60" grpId="0" animBg="1"/>
      <p:bldP spid="60" grpId="1" animBg="1"/>
      <p:bldP spid="31" grpId="0" animBg="1"/>
      <p:bldP spid="31" grpId="1" animBg="1"/>
      <p:bldP spid="78" grpId="0" animBg="1"/>
      <p:bldP spid="78" grpId="1" animBg="1"/>
      <p:bldP spid="73" grpId="0" animBg="1"/>
      <p:bldP spid="73" grpId="1" animBg="1"/>
      <p:bldP spid="74" grpId="0" build="allAtOnce"/>
      <p:bldP spid="79" grpId="0"/>
      <p:bldP spid="79" grpId="1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002"/>
            <a:ext cx="2590800" cy="1930400"/>
          </a:xfrm>
          <a:prstGeom prst="rect">
            <a:avLst/>
          </a:prstGeom>
        </p:spPr>
      </p:pic>
      <p:pic>
        <p:nvPicPr>
          <p:cNvPr id="12" name="Picture 11" descr="moni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3289300" cy="35052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47087" y="3702519"/>
            <a:ext cx="8297041" cy="2734274"/>
            <a:chOff x="347084" y="3702516"/>
            <a:chExt cx="8297041" cy="2734274"/>
          </a:xfrm>
        </p:grpSpPr>
        <p:sp>
          <p:nvSpPr>
            <p:cNvPr id="46" name="TextBox 45"/>
            <p:cNvSpPr txBox="1"/>
            <p:nvPr/>
          </p:nvSpPr>
          <p:spPr>
            <a:xfrm>
              <a:off x="7916041" y="3702516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74666" y="449772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88457" y="480444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2248" y="3868027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60875" y="459932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 smtClean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084" y="560579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75000"/>
                    </a:schemeClr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en-US" sz="4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3"/>
              <a:endCxn id="55" idx="1"/>
            </p:cNvCxnSpPr>
            <p:nvPr/>
          </p:nvCxnSpPr>
          <p:spPr>
            <a:xfrm flipV="1">
              <a:off x="1075168" y="5014820"/>
              <a:ext cx="785707" cy="1006472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3"/>
              <a:endCxn id="48" idx="1"/>
            </p:cNvCxnSpPr>
            <p:nvPr/>
          </p:nvCxnSpPr>
          <p:spPr>
            <a:xfrm flipV="1">
              <a:off x="2588959" y="4913222"/>
              <a:ext cx="785707" cy="10159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8" idx="3"/>
              <a:endCxn id="50" idx="1"/>
            </p:cNvCxnSpPr>
            <p:nvPr/>
          </p:nvCxnSpPr>
          <p:spPr>
            <a:xfrm>
              <a:off x="4102750" y="4913222"/>
              <a:ext cx="785707" cy="306718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0" idx="3"/>
              <a:endCxn id="54" idx="1"/>
            </p:cNvCxnSpPr>
            <p:nvPr/>
          </p:nvCxnSpPr>
          <p:spPr>
            <a:xfrm flipV="1">
              <a:off x="5616541" y="4283526"/>
              <a:ext cx="785707" cy="936414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3"/>
              <a:endCxn id="46" idx="1"/>
            </p:cNvCxnSpPr>
            <p:nvPr/>
          </p:nvCxnSpPr>
          <p:spPr>
            <a:xfrm flipV="1">
              <a:off x="7130332" y="4118015"/>
              <a:ext cx="785709" cy="165511"/>
            </a:xfrm>
            <a:prstGeom prst="straightConnector1">
              <a:avLst/>
            </a:prstGeom>
            <a:ln w="76200" cmpd="sng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neutr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16" y="876904"/>
            <a:ext cx="2235200" cy="2960130"/>
          </a:xfrm>
          <a:prstGeom prst="rect">
            <a:avLst/>
          </a:prstGeom>
        </p:spPr>
      </p:pic>
      <p:pic>
        <p:nvPicPr>
          <p:cNvPr id="7" name="Picture 6" descr="confus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3224199"/>
            <a:ext cx="2235200" cy="2960130"/>
          </a:xfrm>
          <a:prstGeom prst="rect">
            <a:avLst/>
          </a:prstGeom>
        </p:spPr>
      </p:pic>
      <p:pic>
        <p:nvPicPr>
          <p:cNvPr id="8" name="Picture 7" descr="gri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77834"/>
            <a:ext cx="2235200" cy="2960130"/>
          </a:xfrm>
          <a:prstGeom prst="rect">
            <a:avLst/>
          </a:prstGeom>
        </p:spPr>
      </p:pic>
      <p:pic>
        <p:nvPicPr>
          <p:cNvPr id="9" name="Picture 8" descr="worr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264069"/>
            <a:ext cx="2235200" cy="29601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7084" y="3702516"/>
            <a:ext cx="8297041" cy="2734274"/>
            <a:chOff x="347084" y="3702516"/>
            <a:chExt cx="8297041" cy="2734274"/>
          </a:xfrm>
        </p:grpSpPr>
        <p:sp>
          <p:nvSpPr>
            <p:cNvPr id="17" name="TextBox 16"/>
            <p:cNvSpPr txBox="1"/>
            <p:nvPr/>
          </p:nvSpPr>
          <p:spPr>
            <a:xfrm>
              <a:off x="7916041" y="3702516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4"/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accent4"/>
                  </a:solidFill>
                </a:rPr>
                <a:t>5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4666" y="449772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5"/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accent5"/>
                  </a:solidFill>
                </a:rPr>
                <a:t>2</a:t>
              </a:r>
              <a:endParaRPr lang="en-US" sz="4800" b="1" dirty="0">
                <a:solidFill>
                  <a:schemeClr val="accent5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88457" y="480444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6"/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accent6"/>
                  </a:solidFill>
                </a:rPr>
                <a:t>3</a:t>
              </a:r>
              <a:endParaRPr lang="en-US" sz="4800" b="1" dirty="0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2248" y="3868027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2"/>
                  </a:solidFill>
                </a:rPr>
                <a:t>θ</a:t>
              </a:r>
              <a:r>
                <a:rPr lang="en-US" sz="4800" b="1" baseline="-25000" dirty="0">
                  <a:solidFill>
                    <a:schemeClr val="accent2"/>
                  </a:solidFill>
                </a:rPr>
                <a:t>4</a:t>
              </a:r>
              <a:endParaRPr lang="en-US" sz="48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60875" y="4599321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9BBB59"/>
                  </a:solidFill>
                </a:rPr>
                <a:t>θ</a:t>
              </a:r>
              <a:r>
                <a:rPr lang="en-US" sz="4800" b="1" baseline="-25000" dirty="0" smtClean="0">
                  <a:solidFill>
                    <a:srgbClr val="9BBB59"/>
                  </a:solidFill>
                </a:rPr>
                <a:t>1</a:t>
              </a:r>
              <a:endParaRPr lang="en-US" sz="4800" b="1" dirty="0">
                <a:solidFill>
                  <a:srgbClr val="9BBB59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7084" y="5605793"/>
              <a:ext cx="728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θ</a:t>
              </a:r>
              <a:r>
                <a:rPr lang="en-US" sz="4800" b="1" baseline="-25000" dirty="0"/>
                <a:t>0</a:t>
              </a:r>
              <a:endParaRPr lang="en-US" sz="4800" b="1" dirty="0"/>
            </a:p>
          </p:txBody>
        </p:sp>
        <p:cxnSp>
          <p:nvCxnSpPr>
            <p:cNvPr id="43" name="Straight Arrow Connector 42"/>
            <p:cNvCxnSpPr>
              <a:stCxn id="38" idx="3"/>
              <a:endCxn id="36" idx="1"/>
            </p:cNvCxnSpPr>
            <p:nvPr/>
          </p:nvCxnSpPr>
          <p:spPr>
            <a:xfrm flipV="1">
              <a:off x="1075168" y="5014820"/>
              <a:ext cx="785707" cy="1006472"/>
            </a:xfrm>
            <a:prstGeom prst="straightConnector1">
              <a:avLst/>
            </a:prstGeom>
            <a:ln w="762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19" idx="1"/>
            </p:cNvCxnSpPr>
            <p:nvPr/>
          </p:nvCxnSpPr>
          <p:spPr>
            <a:xfrm flipV="1">
              <a:off x="2588959" y="4913222"/>
              <a:ext cx="785707" cy="101598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9" idx="3"/>
              <a:endCxn id="20" idx="1"/>
            </p:cNvCxnSpPr>
            <p:nvPr/>
          </p:nvCxnSpPr>
          <p:spPr>
            <a:xfrm>
              <a:off x="4102750" y="4913222"/>
              <a:ext cx="785707" cy="306718"/>
            </a:xfrm>
            <a:prstGeom prst="straightConnector1">
              <a:avLst/>
            </a:prstGeom>
            <a:ln w="7620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0" idx="3"/>
              <a:endCxn id="21" idx="1"/>
            </p:cNvCxnSpPr>
            <p:nvPr/>
          </p:nvCxnSpPr>
          <p:spPr>
            <a:xfrm flipV="1">
              <a:off x="5616541" y="4283526"/>
              <a:ext cx="785707" cy="936414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1" idx="3"/>
              <a:endCxn id="17" idx="1"/>
            </p:cNvCxnSpPr>
            <p:nvPr/>
          </p:nvCxnSpPr>
          <p:spPr>
            <a:xfrm flipV="1">
              <a:off x="7130332" y="4118015"/>
              <a:ext cx="785709" cy="165511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" y="273553"/>
            <a:ext cx="1608776" cy="27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8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17317</TotalTime>
  <Words>3880</Words>
  <Application>Microsoft Macintosh PowerPoint</Application>
  <PresentationFormat>On-screen Show (4:3)</PresentationFormat>
  <Paragraphs>834</Paragraphs>
  <Slides>49</Slides>
  <Notes>45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Knowledge Tracing in Sequential Learning of Inflected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</vt:lpstr>
      <vt:lpstr>Goal</vt:lpstr>
      <vt:lpstr>Goal</vt:lpstr>
      <vt:lpstr>Goal</vt:lpstr>
      <vt:lpstr>What is a knowledge state?</vt:lpstr>
      <vt:lpstr>Knowledge State θ is a weight vector</vt:lpstr>
      <vt:lpstr>What are the features?</vt:lpstr>
      <vt:lpstr>Knowledge State θ is a weight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missing in the learning rule?</vt:lpstr>
      <vt:lpstr>What is missing in the learning rule? (ii)</vt:lpstr>
      <vt:lpstr>What is missing in the learning rule? (iii)</vt:lpstr>
      <vt:lpstr>Final Learning Rule</vt:lpstr>
      <vt:lpstr>Final Learning Rule</vt:lpstr>
      <vt:lpstr>Final Learning Rule</vt:lpstr>
      <vt:lpstr>Final Learning Rule</vt:lpstr>
      <vt:lpstr>Final Learning Rule</vt:lpstr>
      <vt:lpstr>Final Learning Rule</vt:lpstr>
      <vt:lpstr>PowerPoint Presentation</vt:lpstr>
      <vt:lpstr>PowerPoint Presentation</vt:lpstr>
      <vt:lpstr>Training Our Model of the Student</vt:lpstr>
      <vt:lpstr>Evaluation: Predict Students’ Answers (both right &amp; wrong answers;  both practice &amp; quiz phases)</vt:lpstr>
      <vt:lpstr>Student Response Prediction Accuracy, Cross-Entropy</vt:lpstr>
      <vt:lpstr>Student Response Prediction Accuracy, Cross-Entropy</vt:lpstr>
      <vt:lpstr>Student Response Prediction Accuracy, Cross-Entropy</vt:lpstr>
      <vt:lpstr>Summary</vt:lpstr>
      <vt:lpstr>LSTM Comparison</vt:lpstr>
      <vt:lpstr>PowerPoint Presentation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Modeling in Language Learning with Macaronic Texts</dc:title>
  <dc:creator>Adithya Renduchintala</dc:creator>
  <cp:lastModifiedBy>Adithya Renduchintala</cp:lastModifiedBy>
  <cp:revision>1724</cp:revision>
  <dcterms:created xsi:type="dcterms:W3CDTF">2016-07-25T21:41:10Z</dcterms:created>
  <dcterms:modified xsi:type="dcterms:W3CDTF">2017-08-04T19:11:43Z</dcterms:modified>
</cp:coreProperties>
</file>