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298" r:id="rId6"/>
    <p:sldId id="299" r:id="rId7"/>
    <p:sldId id="300" r:id="rId8"/>
    <p:sldId id="301" r:id="rId9"/>
    <p:sldId id="302" r:id="rId10"/>
    <p:sldId id="314" r:id="rId11"/>
    <p:sldId id="304" r:id="rId12"/>
    <p:sldId id="305" r:id="rId13"/>
    <p:sldId id="306" r:id="rId14"/>
    <p:sldId id="307" r:id="rId15"/>
    <p:sldId id="308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nghui Qin" initials="GQ" lastIdx="1" clrIdx="0">
    <p:extLst>
      <p:ext uri="{19B8F6BF-5375-455C-9EA6-DF929625EA0E}">
        <p15:presenceInfo xmlns:p15="http://schemas.microsoft.com/office/powerpoint/2012/main" userId="Guanghui Q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From Other Researchers'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Hard</c:v>
                </c:pt>
                <c:pt idx="1">
                  <c:v>Soft</c:v>
                </c:pt>
                <c:pt idx="2">
                  <c:v>Deep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39.4</c:v>
                </c:pt>
                <c:pt idx="1">
                  <c:v>51</c:v>
                </c:pt>
                <c:pt idx="2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E-4F4C-A96E-A443939142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From Random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Hard</c:v>
                </c:pt>
                <c:pt idx="1">
                  <c:v>Soft</c:v>
                </c:pt>
                <c:pt idx="2">
                  <c:v>Deep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49.4</c:v>
                </c:pt>
                <c:pt idx="2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E-4F4C-A96E-A443939142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1763327"/>
        <c:axId val="1511761663"/>
      </c:barChart>
      <c:catAx>
        <c:axId val="151176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761663"/>
        <c:crosses val="autoZero"/>
        <c:auto val="1"/>
        <c:lblAlgn val="ctr"/>
        <c:lblOffset val="100"/>
        <c:noMultiLvlLbl val="0"/>
      </c:catAx>
      <c:valAx>
        <c:axId val="15117616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Precision @ 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76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6B96-4DF5-4423-9F43-41FF68A7D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2EB6-D973-4F15-BA6F-4D8BFF0DA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BADEB-F46B-44B8-9B19-9E284B1D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26543-8CF8-4048-B56A-3228F494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845E-E705-4653-A336-3CECEDB1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D0DD-BD05-4C3D-BC0B-30637880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1FA13-6A36-41F0-AF30-BDC04586F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69C69-F56B-430F-8A07-A9253A35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3521-58FE-4661-A5C2-5244535E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5A63E-A4EF-4331-B3B1-063A660C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4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7747E-A497-47F0-9796-43D673BB6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806A5-1EFB-45EC-BCEC-664CA4F6C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37BE-2740-4ACA-B890-CD8A0450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6E02-D2D1-4DE8-8482-6EFCABB9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5F1A-1806-4640-91BE-6D71AAF3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00A1-976A-49A6-931C-AEDF5716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89DF-471C-4C03-B665-4C8F900A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3AF1D-EA83-4C90-B712-EC069EBE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68F3-E718-4719-87CD-F3301400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35635-A437-42FA-BD5D-FD77B00D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F07D-6748-4EBF-BD61-95C6AC16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526A-98A1-42A5-A306-7DCB4B19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066D1-7DD5-488B-B0D1-287995AF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87B4-FCE5-44C6-A5BB-730181DE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9756-C23E-488F-BD5F-68595528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4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B229-2129-474C-BA10-1BB9FBC7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F174-8216-4BC8-935D-BFE6E7A9E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62D86-5CAF-457E-A71A-53020FB8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35FE3-6135-4524-9992-4C1C865D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CDFD-AF02-4F6E-AB69-C0C408AB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DE229-B2C2-40D1-81A9-5E05DE4D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5CC4-63A6-433E-9108-3719AB7D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BCF8-B2C2-4920-988D-143ECEDA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0FFDC-0590-4AB0-AF16-B2149DFAB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5A3EA-449F-469A-87E2-ED2949794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3A3B1-C9D9-4036-A7C0-8A3805D5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ECB55-7561-479A-A410-9D535C91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BB72D-66D8-485E-B423-1D8D101E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48010-82EE-4C50-9198-1A4CBC27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99DB-6437-4D1E-BA15-4B2F494A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A43B5-18EB-4CF0-A589-5DA38C69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B59D8-A546-43B1-AB81-4B2BEB25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A22EF-9347-4CC5-A64F-25082CB2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312C6-BC09-4610-B4AE-4C47BCA6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11F8F-A230-4648-A3B8-8EC31F36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24951-E3EA-4C47-9C80-1251CE75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2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A625-180B-4AAB-A055-E379D94A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A48B4-7098-468B-999E-DD863CA6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1BB69-CC64-4EAD-A038-0CB801B61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F63BE-36E0-4441-96D8-52983867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7D81F-EF3C-4D67-95DA-BD60BB14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22E22-22F3-47CE-8D95-29C72AD6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9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611F-1301-42E7-AC06-E2901A40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31207-86BB-4237-BFCD-042D79920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7AAD7-6E9E-4FD8-92FE-F05F9DC67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60571-CCB0-4135-8F31-94E6392D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37759-E6AA-4EB8-BCD6-0364CCFD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E9646-7FD4-4AC6-BABB-C8B15794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0399E-13D6-425D-B0A7-BF689CA5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D91C0-FEA0-4309-9A76-F85A90F2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C867-700B-461C-BE8B-D4276E7BD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C7BF-749A-46F5-B537-AED97D96F8E2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B1ADE-2E4F-4003-841E-E0B0C16C4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C33B-63FE-4D0A-94CF-2B82D51C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F574-AEF3-4306-B483-EC0F221DC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1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sv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sv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5.png"/><Relationship Id="rId5" Type="http://schemas.openxmlformats.org/officeDocument/2006/relationships/image" Target="../media/image12.gif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24.png"/><Relationship Id="rId3" Type="http://schemas.openxmlformats.org/officeDocument/2006/relationships/tags" Target="../tags/tag15.xml"/><Relationship Id="rId21" Type="http://schemas.openxmlformats.org/officeDocument/2006/relationships/image" Target="../media/image27.sv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sv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tags" Target="../tags/tag1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9.png"/><Relationship Id="rId24" Type="http://schemas.openxmlformats.org/officeDocument/2006/relationships/image" Target="../media/image30.png"/><Relationship Id="rId5" Type="http://schemas.openxmlformats.org/officeDocument/2006/relationships/tags" Target="../tags/tag17.xml"/><Relationship Id="rId15" Type="http://schemas.openxmlformats.org/officeDocument/2006/relationships/image" Target="../media/image21.gif"/><Relationship Id="rId23" Type="http://schemas.openxmlformats.org/officeDocument/2006/relationships/image" Target="../media/image29.svg"/><Relationship Id="rId10" Type="http://schemas.openxmlformats.org/officeDocument/2006/relationships/image" Target="../media/image18.png"/><Relationship Id="rId19" Type="http://schemas.openxmlformats.org/officeDocument/2006/relationships/image" Target="../media/image25.svg"/><Relationship Id="rId4" Type="http://schemas.openxmlformats.org/officeDocument/2006/relationships/tags" Target="../tags/tag16.xml"/><Relationship Id="rId9" Type="http://schemas.openxmlformats.org/officeDocument/2006/relationships/image" Target="../media/image4.svg"/><Relationship Id="rId14" Type="http://schemas.openxmlformats.org/officeDocument/2006/relationships/image" Target="../media/image8.sv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1.sv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0.png"/><Relationship Id="rId17" Type="http://schemas.openxmlformats.org/officeDocument/2006/relationships/image" Target="../media/image20.svg"/><Relationship Id="rId2" Type="http://schemas.openxmlformats.org/officeDocument/2006/relationships/tags" Target="../tags/tag20.xml"/><Relationship Id="rId16" Type="http://schemas.openxmlformats.org/officeDocument/2006/relationships/image" Target="../media/image19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6.png"/><Relationship Id="rId5" Type="http://schemas.openxmlformats.org/officeDocument/2006/relationships/tags" Target="../tags/tag23.xml"/><Relationship Id="rId15" Type="http://schemas.openxmlformats.org/officeDocument/2006/relationships/image" Target="../media/image33.sv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8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tags" Target="../tags/tag110.xml"/><Relationship Id="rId55" Type="http://schemas.openxmlformats.org/officeDocument/2006/relationships/tags" Target="../tags/tag115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3" Type="http://schemas.openxmlformats.org/officeDocument/2006/relationships/tags" Target="../tags/tag113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56" Type="http://schemas.openxmlformats.org/officeDocument/2006/relationships/tags" Target="../tags/tag116.xml"/><Relationship Id="rId8" Type="http://schemas.openxmlformats.org/officeDocument/2006/relationships/tags" Target="../tags/tag68.xml"/><Relationship Id="rId51" Type="http://schemas.openxmlformats.org/officeDocument/2006/relationships/tags" Target="../tags/tag111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54" Type="http://schemas.openxmlformats.org/officeDocument/2006/relationships/tags" Target="../tags/tag114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57" Type="http://schemas.openxmlformats.org/officeDocument/2006/relationships/tags" Target="../tags/tag117.xml"/><Relationship Id="rId10" Type="http://schemas.openxmlformats.org/officeDocument/2006/relationships/tags" Target="../tags/tag70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52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0AF6-47C6-4D0A-BE09-EDB2D4098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834" y="543845"/>
            <a:ext cx="9440333" cy="25464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Learning How to Ask: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Querying LMs with Mixtures of Soft Prompts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5EAC9-4B30-4CCA-B6C6-3A24475140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Guanghui Qin  </a:t>
            </a:r>
            <a:r>
              <a:rPr lang="en-US" dirty="0"/>
              <a:t>and  Jason Eisner</a:t>
            </a:r>
          </a:p>
          <a:p>
            <a:r>
              <a:rPr lang="en-US" sz="2000" dirty="0"/>
              <a:t>Johns Hopkins University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69B3477-23A4-45B2-8AAE-45CBE4F43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5766"/>
            <a:ext cx="3329796" cy="21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16B98-5C89-4F1E-95C7-278C5A5D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41" y="1423603"/>
            <a:ext cx="5270124" cy="331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B88A1-1860-42C8-853C-ABD0A804F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709" y="742596"/>
            <a:ext cx="4851835" cy="2147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962E6-3D11-4118-8E43-AC4AA438A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439" y="4944833"/>
            <a:ext cx="3357563" cy="1170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A34E3-7447-4722-9489-E6C023E6E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40" y="5136020"/>
            <a:ext cx="2363279" cy="1103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28AA0-E956-4FC0-AF29-3FAA1120B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854" y="3081823"/>
            <a:ext cx="2778144" cy="1309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0DB6B-3101-41FF-B6C5-06F3D07C3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547" y="5016793"/>
            <a:ext cx="2833777" cy="1026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85A268-D1C3-4712-9CEA-61873626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Lots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36948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85A268-D1C3-4712-9CEA-61873626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8429B7-1A49-46F9-9B52-D793D06E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306"/>
          </a:xfrm>
        </p:spPr>
        <p:txBody>
          <a:bodyPr>
            <a:normAutofit/>
          </a:bodyPr>
          <a:lstStyle/>
          <a:p>
            <a:r>
              <a:rPr lang="en-US" sz="2000" dirty="0"/>
              <a:t>Jiang, </a:t>
            </a:r>
            <a:r>
              <a:rPr lang="en-US" sz="2000" dirty="0" err="1"/>
              <a:t>Zhengbao</a:t>
            </a:r>
            <a:r>
              <a:rPr lang="en-US" sz="2000" dirty="0"/>
              <a:t>, et al. "How can we know what language models know?." </a:t>
            </a:r>
            <a:r>
              <a:rPr lang="en-US" sz="2000" i="1" dirty="0"/>
              <a:t>TACL</a:t>
            </a:r>
            <a:r>
              <a:rPr lang="en-US" sz="2000" dirty="0"/>
              <a:t> (2020).</a:t>
            </a:r>
          </a:p>
          <a:p>
            <a:r>
              <a:rPr lang="en-US" sz="2000" dirty="0"/>
              <a:t>Shin, Taylor, et al. "</a:t>
            </a:r>
            <a:r>
              <a:rPr lang="en-US" sz="2000" dirty="0" err="1"/>
              <a:t>AutoPrompt</a:t>
            </a:r>
            <a:r>
              <a:rPr lang="en-US" sz="2000" dirty="0"/>
              <a:t>: Eliciting knowledge from language models with automatically generated prompts." </a:t>
            </a:r>
            <a:r>
              <a:rPr lang="en-US" sz="2000" i="1" dirty="0"/>
              <a:t>EMNLP </a:t>
            </a:r>
            <a:r>
              <a:rPr lang="en-US" sz="2000" dirty="0"/>
              <a:t>(2020).</a:t>
            </a:r>
          </a:p>
          <a:p>
            <a:r>
              <a:rPr lang="en-US" sz="2000" dirty="0" err="1"/>
              <a:t>Haviv</a:t>
            </a:r>
            <a:r>
              <a:rPr lang="en-US" sz="2000" dirty="0"/>
              <a:t>, Adi, Jonathan </a:t>
            </a:r>
            <a:r>
              <a:rPr lang="en-US" sz="2000" dirty="0" err="1"/>
              <a:t>Berant</a:t>
            </a:r>
            <a:r>
              <a:rPr lang="en-US" sz="2000" dirty="0"/>
              <a:t>, and Amir </a:t>
            </a:r>
            <a:r>
              <a:rPr lang="en-US" sz="2000" dirty="0" err="1"/>
              <a:t>Globerson</a:t>
            </a:r>
            <a:r>
              <a:rPr lang="en-US" sz="2000" dirty="0"/>
              <a:t>. "</a:t>
            </a:r>
            <a:r>
              <a:rPr lang="en-US" sz="2000" dirty="0" err="1"/>
              <a:t>BERTese</a:t>
            </a:r>
            <a:r>
              <a:rPr lang="en-US" sz="2000" dirty="0"/>
              <a:t>: Learning to speak to BERT." </a:t>
            </a:r>
            <a:r>
              <a:rPr lang="en-US" sz="2000" i="1" dirty="0"/>
              <a:t>EACL</a:t>
            </a:r>
            <a:r>
              <a:rPr lang="en-US" sz="2000" dirty="0"/>
              <a:t> (2021).</a:t>
            </a:r>
          </a:p>
          <a:p>
            <a:r>
              <a:rPr lang="en-US" sz="2000" dirty="0"/>
              <a:t>Li, Xiang Lisa, and Percy Liang. "Prefix-Tuning: Optimizing Continuous Prompts for Generation." </a:t>
            </a:r>
            <a:r>
              <a:rPr lang="en-US" sz="2000" i="1" dirty="0"/>
              <a:t>ACL</a:t>
            </a:r>
            <a:r>
              <a:rPr lang="en-US" sz="2000" dirty="0"/>
              <a:t> (2021).</a:t>
            </a:r>
          </a:p>
          <a:p>
            <a:r>
              <a:rPr lang="en-US" sz="2000" dirty="0"/>
              <a:t>Xiao Liu, </a:t>
            </a:r>
            <a:r>
              <a:rPr lang="en-US" sz="2000" dirty="0" err="1"/>
              <a:t>Yanan</a:t>
            </a:r>
            <a:r>
              <a:rPr lang="en-US" sz="2000" dirty="0"/>
              <a:t> Zheng, </a:t>
            </a:r>
            <a:r>
              <a:rPr lang="en-US" sz="2000" dirty="0" err="1"/>
              <a:t>Zhengxiao</a:t>
            </a:r>
            <a:r>
              <a:rPr lang="en-US" sz="2000" dirty="0"/>
              <a:t> Du, Ming Ding, </a:t>
            </a:r>
            <a:r>
              <a:rPr lang="en-US" sz="2000" dirty="0" err="1"/>
              <a:t>Yujie</a:t>
            </a:r>
            <a:r>
              <a:rPr lang="en-US" sz="2000" dirty="0"/>
              <a:t> Qian, Zhilin Yang, and </a:t>
            </a:r>
            <a:r>
              <a:rPr lang="en-US" sz="2000" dirty="0" err="1"/>
              <a:t>Jie</a:t>
            </a:r>
            <a:r>
              <a:rPr lang="en-US" sz="2000" dirty="0"/>
              <a:t> Tang. GPT understands, too. </a:t>
            </a:r>
            <a:r>
              <a:rPr lang="en-US" sz="2000" i="1" dirty="0" err="1"/>
              <a:t>arXiv</a:t>
            </a:r>
            <a:r>
              <a:rPr lang="en-US" sz="2000" dirty="0"/>
              <a:t> (2021).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019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Graduation cap with solid fill">
            <a:extLst>
              <a:ext uri="{FF2B5EF4-FFF2-40B4-BE49-F238E27FC236}">
                <a16:creationId xmlns:a16="http://schemas.microsoft.com/office/drawing/2014/main" id="{4E60F6F2-3FE3-4C2B-A1F7-1868F5131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692" y="3942459"/>
            <a:ext cx="1394389" cy="139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95BFF-4077-46E8-BB17-F503F160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2156-8AC6-4DA5-B9DB-6B0EF3FE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0" y="1690688"/>
            <a:ext cx="9096375" cy="448627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>
                <a:solidFill>
                  <a:srgbClr val="1D1C1D"/>
                </a:solidFill>
                <a:latin typeface="Slack-Lato"/>
              </a:rPr>
              <a:t>LMs know more facts than we thought.  </a:t>
            </a:r>
            <a:br>
              <a:rPr lang="en-US" dirty="0">
                <a:solidFill>
                  <a:srgbClr val="1D1C1D"/>
                </a:solidFill>
                <a:latin typeface="Slack-Lato"/>
              </a:rPr>
            </a:br>
            <a:r>
              <a:rPr lang="en-US" dirty="0">
                <a:solidFill>
                  <a:srgbClr val="1D1C1D"/>
                </a:solidFill>
                <a:latin typeface="Slack-Lato"/>
              </a:rPr>
              <a:t>You just have to learn how to ask.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Prompts are made of vectors, not words!</a:t>
            </a:r>
            <a:b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So you can tune them with backprop. 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>
                <a:solidFill>
                  <a:srgbClr val="1D1C1D"/>
                </a:solidFill>
                <a:latin typeface="Slack-Lato"/>
              </a:rPr>
              <a:t>Random initialization works fine.  </a:t>
            </a:r>
            <a:br>
              <a:rPr lang="en-US" dirty="0">
                <a:solidFill>
                  <a:srgbClr val="1D1C1D"/>
                </a:solidFill>
                <a:latin typeface="Slack-Lato"/>
              </a:rPr>
            </a:br>
            <a:r>
              <a:rPr lang="en-US" dirty="0">
                <a:solidFill>
                  <a:srgbClr val="1D1C1D"/>
                </a:solidFill>
                <a:latin typeface="Slack-Lato"/>
              </a:rPr>
              <a:t>No grad student required. 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>
                <a:solidFill>
                  <a:srgbClr val="1D1C1D"/>
                </a:solidFill>
                <a:latin typeface="Slack-Lato"/>
              </a:rPr>
              <a:t>Prompt tuning is lightweight,</a:t>
            </a:r>
            <a:br>
              <a:rPr lang="en-US" dirty="0">
                <a:solidFill>
                  <a:srgbClr val="1D1C1D"/>
                </a:solidFill>
                <a:latin typeface="Slack-Lato"/>
              </a:rPr>
            </a:br>
            <a:r>
              <a:rPr lang="en-US" dirty="0">
                <a:solidFill>
                  <a:srgbClr val="1D1C1D"/>
                </a:solidFill>
                <a:latin typeface="Slack-Lato"/>
              </a:rPr>
              <a:t>and could also be applied to few-shot learning.</a:t>
            </a:r>
            <a:endParaRPr lang="en-US" dirty="0"/>
          </a:p>
        </p:txBody>
      </p:sp>
      <p:pic>
        <p:nvPicPr>
          <p:cNvPr id="4" name="Picture 3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30AC749-4EAC-41A1-9397-654893CF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47" y="1690687"/>
            <a:ext cx="826715" cy="82671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85D9B76-087E-4FE8-8A57-2F58CF452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2" y="5336848"/>
            <a:ext cx="989570" cy="98957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CB2BA4F-D0C5-434A-93F8-14E44FED0011}"/>
              </a:ext>
            </a:extLst>
          </p:cNvPr>
          <p:cNvGrpSpPr/>
          <p:nvPr/>
        </p:nvGrpSpPr>
        <p:grpSpPr>
          <a:xfrm>
            <a:off x="949262" y="2926894"/>
            <a:ext cx="908260" cy="765603"/>
            <a:chOff x="5288923" y="4466167"/>
            <a:chExt cx="908260" cy="76560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5F3284-AF19-4C2A-AA01-3E974D80E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8923" y="4466167"/>
              <a:ext cx="0" cy="76560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1EF6A37-E7FF-4EAB-B6D2-9DD6D7798F06}"/>
                </a:ext>
              </a:extLst>
            </p:cNvPr>
            <p:cNvCxnSpPr>
              <a:cxnSpLocks/>
            </p:cNvCxnSpPr>
            <p:nvPr/>
          </p:nvCxnSpPr>
          <p:spPr>
            <a:xfrm>
              <a:off x="5288923" y="5231767"/>
              <a:ext cx="908260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356B33-46FE-4E86-A83C-F47BFF2553F8}"/>
              </a:ext>
            </a:extLst>
          </p:cNvPr>
          <p:cNvGrpSpPr/>
          <p:nvPr/>
        </p:nvGrpSpPr>
        <p:grpSpPr>
          <a:xfrm>
            <a:off x="1102087" y="3200368"/>
            <a:ext cx="604414" cy="189471"/>
            <a:chOff x="2356022" y="1664043"/>
            <a:chExt cx="1313935" cy="41189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56778EF-55C6-4F84-92F8-DC6985D585FB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FFF27C5-44FB-4428-A1A4-9B5F9CD0A053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61F934D-B8FC-4C54-A09F-CD5F915C41F5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00D691-C4A7-43D4-B500-6A79232D7B12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7B8E7563-0F12-4B5A-A145-F6282E5AE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191" y="3824553"/>
            <a:ext cx="1630200" cy="16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C 2.70833E-6 0.03102 0.0056 0.05649 0.01276 0.05649 C 0.02109 0.05649 0.02409 0.02778 0.02539 0.01088 L 0.02669 -0.01111 C 0.02799 -0.028 0.03112 -0.05509 0.04062 -0.05509 C 0.04661 -0.05509 0.05377 -0.03055 0.05377 -4.44444E-6 C 0.05377 0.03102 0.04661 0.05649 0.04062 0.05649 C 0.03112 0.05649 0.02799 0.02778 0.02669 0.01088 L 0.02539 -0.01111 C 0.02409 -0.028 0.02109 -0.05509 0.01276 -0.05509 C 0.0056 -0.05509 2.70833E-6 -0.03055 2.70833E-6 -4.44444E-6 Z " pathEditMode="fixed" rAng="0" ptsTypes="AAAAAAAA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0D8927-6A8A-40D8-AA14-8DBEA50970C5}"/>
              </a:ext>
            </a:extLst>
          </p:cNvPr>
          <p:cNvSpPr txBox="1"/>
          <p:nvPr/>
        </p:nvSpPr>
        <p:spPr>
          <a:xfrm>
            <a:off x="4534853" y="2828836"/>
            <a:ext cx="312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1420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166C8AE-12AD-4638-932A-EF4DE26AC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45" y="1597056"/>
            <a:ext cx="6035109" cy="3047958"/>
          </a:xfrm>
          <a:prstGeom prst="rect">
            <a:avLst/>
          </a:prstGeom>
        </p:spPr>
      </p:pic>
      <p:sp>
        <p:nvSpPr>
          <p:cNvPr id="91" name="Title 1">
            <a:extLst>
              <a:ext uri="{FF2B5EF4-FFF2-40B4-BE49-F238E27FC236}">
                <a16:creationId xmlns:a16="http://schemas.microsoft.com/office/drawing/2014/main" id="{F86B2E81-0C75-40C7-9818-64311B04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LMs Already Did Your Job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EFAFA-D727-4F01-BC21-B76B60F7CF07}"/>
              </a:ext>
            </a:extLst>
          </p:cNvPr>
          <p:cNvSpPr txBox="1"/>
          <p:nvPr/>
        </p:nvSpPr>
        <p:spPr>
          <a:xfrm>
            <a:off x="7706597" y="231945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AE2CD6-6501-434F-A434-5410A6E3A955}"/>
              </a:ext>
            </a:extLst>
          </p:cNvPr>
          <p:cNvSpPr txBox="1"/>
          <p:nvPr/>
        </p:nvSpPr>
        <p:spPr>
          <a:xfrm>
            <a:off x="6168806" y="2319459"/>
            <a:ext cx="74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07826-4007-43E8-B9FD-4C986AE7D96B}"/>
              </a:ext>
            </a:extLst>
          </p:cNvPr>
          <p:cNvSpPr txBox="1"/>
          <p:nvPr/>
        </p:nvSpPr>
        <p:spPr>
          <a:xfrm>
            <a:off x="11070858" y="2061554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EB1D64-0D4E-4501-9D99-2082D0520135}"/>
              </a:ext>
            </a:extLst>
          </p:cNvPr>
          <p:cNvSpPr txBox="1"/>
          <p:nvPr/>
        </p:nvSpPr>
        <p:spPr>
          <a:xfrm>
            <a:off x="2275621" y="272444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Input</a:t>
            </a:r>
          </a:p>
        </p:txBody>
      </p:sp>
      <p:pic>
        <p:nvPicPr>
          <p:cNvPr id="25" name="Graphic 24" descr="Arrow: Clockwise curve with solid fill">
            <a:extLst>
              <a:ext uri="{FF2B5EF4-FFF2-40B4-BE49-F238E27FC236}">
                <a16:creationId xmlns:a16="http://schemas.microsoft.com/office/drawing/2014/main" id="{363B335E-354B-4485-9CBB-B759B59EC8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2707626" y="2189856"/>
            <a:ext cx="569907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DDD007-FA1B-47DF-A5E1-90B842795E0A}"/>
              </a:ext>
            </a:extLst>
          </p:cNvPr>
          <p:cNvSpPr txBox="1"/>
          <p:nvPr/>
        </p:nvSpPr>
        <p:spPr>
          <a:xfrm>
            <a:off x="959027" y="2280299"/>
            <a:ext cx="1369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Prompt:</a:t>
            </a:r>
          </a:p>
        </p:txBody>
      </p:sp>
      <p:grpSp>
        <p:nvGrpSpPr>
          <p:cNvPr id="27" name="Group 26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 title="IguanaTex Vector Display">
            <a:extLst>
              <a:ext uri="{FF2B5EF4-FFF2-40B4-BE49-F238E27FC236}">
                <a16:creationId xmlns:a16="http://schemas.microsoft.com/office/drawing/2014/main" id="{77D23665-9A45-435E-9AA1-AE8AAFBB81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18707" y="2446275"/>
            <a:ext cx="1982219" cy="198223"/>
            <a:chOff x="2540000" y="2540000"/>
            <a:chExt cx="904875" cy="90488"/>
          </a:xfrm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3E3508A9-18FE-4D30-95C5-E4D50B37C814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40000" y="2619375"/>
              <a:ext cx="81438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91532589-3D08-4CB3-A22A-8298A22A123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384550" y="2540000"/>
              <a:ext cx="60325" cy="87313"/>
            </a:xfrm>
            <a:custGeom>
              <a:avLst/>
              <a:gdLst>
                <a:gd name="T0" fmla="*/ 109 w 191"/>
                <a:gd name="T1" fmla="*/ 72 h 150"/>
                <a:gd name="T2" fmla="*/ 106 w 191"/>
                <a:gd name="T3" fmla="*/ 68 h 150"/>
                <a:gd name="T4" fmla="*/ 132 w 191"/>
                <a:gd name="T5" fmla="*/ 39 h 150"/>
                <a:gd name="T6" fmla="*/ 184 w 191"/>
                <a:gd name="T7" fmla="*/ 12 h 150"/>
                <a:gd name="T8" fmla="*/ 184 w 191"/>
                <a:gd name="T9" fmla="*/ 0 h 150"/>
                <a:gd name="T10" fmla="*/ 155 w 191"/>
                <a:gd name="T11" fmla="*/ 1 h 150"/>
                <a:gd name="T12" fmla="*/ 121 w 191"/>
                <a:gd name="T13" fmla="*/ 0 h 150"/>
                <a:gd name="T14" fmla="*/ 121 w 191"/>
                <a:gd name="T15" fmla="*/ 12 h 150"/>
                <a:gd name="T16" fmla="*/ 128 w 191"/>
                <a:gd name="T17" fmla="*/ 20 h 150"/>
                <a:gd name="T18" fmla="*/ 122 w 191"/>
                <a:gd name="T19" fmla="*/ 32 h 150"/>
                <a:gd name="T20" fmla="*/ 98 w 191"/>
                <a:gd name="T21" fmla="*/ 59 h 150"/>
                <a:gd name="T22" fmla="*/ 69 w 191"/>
                <a:gd name="T23" fmla="*/ 26 h 150"/>
                <a:gd name="T24" fmla="*/ 65 w 191"/>
                <a:gd name="T25" fmla="*/ 19 h 150"/>
                <a:gd name="T26" fmla="*/ 75 w 191"/>
                <a:gd name="T27" fmla="*/ 12 h 150"/>
                <a:gd name="T28" fmla="*/ 75 w 191"/>
                <a:gd name="T29" fmla="*/ 0 h 150"/>
                <a:gd name="T30" fmla="*/ 35 w 191"/>
                <a:gd name="T31" fmla="*/ 1 h 150"/>
                <a:gd name="T32" fmla="*/ 2 w 191"/>
                <a:gd name="T33" fmla="*/ 0 h 150"/>
                <a:gd name="T34" fmla="*/ 2 w 191"/>
                <a:gd name="T35" fmla="*/ 12 h 150"/>
                <a:gd name="T36" fmla="*/ 36 w 191"/>
                <a:gd name="T37" fmla="*/ 23 h 150"/>
                <a:gd name="T38" fmla="*/ 79 w 191"/>
                <a:gd name="T39" fmla="*/ 73 h 150"/>
                <a:gd name="T40" fmla="*/ 82 w 191"/>
                <a:gd name="T41" fmla="*/ 76 h 150"/>
                <a:gd name="T42" fmla="*/ 53 w 191"/>
                <a:gd name="T43" fmla="*/ 110 h 150"/>
                <a:gd name="T44" fmla="*/ 0 w 191"/>
                <a:gd name="T45" fmla="*/ 137 h 150"/>
                <a:gd name="T46" fmla="*/ 0 w 191"/>
                <a:gd name="T47" fmla="*/ 150 h 150"/>
                <a:gd name="T48" fmla="*/ 29 w 191"/>
                <a:gd name="T49" fmla="*/ 148 h 150"/>
                <a:gd name="T50" fmla="*/ 64 w 191"/>
                <a:gd name="T51" fmla="*/ 150 h 150"/>
                <a:gd name="T52" fmla="*/ 64 w 191"/>
                <a:gd name="T53" fmla="*/ 137 h 150"/>
                <a:gd name="T54" fmla="*/ 57 w 191"/>
                <a:gd name="T55" fmla="*/ 129 h 150"/>
                <a:gd name="T56" fmla="*/ 66 w 191"/>
                <a:gd name="T57" fmla="*/ 112 h 150"/>
                <a:gd name="T58" fmla="*/ 91 w 191"/>
                <a:gd name="T59" fmla="*/ 85 h 150"/>
                <a:gd name="T60" fmla="*/ 121 w 191"/>
                <a:gd name="T61" fmla="*/ 120 h 150"/>
                <a:gd name="T62" fmla="*/ 128 w 191"/>
                <a:gd name="T63" fmla="*/ 130 h 150"/>
                <a:gd name="T64" fmla="*/ 118 w 191"/>
                <a:gd name="T65" fmla="*/ 137 h 150"/>
                <a:gd name="T66" fmla="*/ 118 w 191"/>
                <a:gd name="T67" fmla="*/ 150 h 150"/>
                <a:gd name="T68" fmla="*/ 158 w 191"/>
                <a:gd name="T69" fmla="*/ 148 h 150"/>
                <a:gd name="T70" fmla="*/ 191 w 191"/>
                <a:gd name="T71" fmla="*/ 150 h 150"/>
                <a:gd name="T72" fmla="*/ 191 w 191"/>
                <a:gd name="T73" fmla="*/ 137 h 150"/>
                <a:gd name="T74" fmla="*/ 157 w 191"/>
                <a:gd name="T75" fmla="*/ 126 h 150"/>
                <a:gd name="T76" fmla="*/ 109 w 191"/>
                <a:gd name="T77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50">
                  <a:moveTo>
                    <a:pt x="109" y="72"/>
                  </a:moveTo>
                  <a:cubicBezTo>
                    <a:pt x="109" y="71"/>
                    <a:pt x="106" y="69"/>
                    <a:pt x="106" y="68"/>
                  </a:cubicBezTo>
                  <a:cubicBezTo>
                    <a:pt x="106" y="67"/>
                    <a:pt x="129" y="42"/>
                    <a:pt x="132" y="39"/>
                  </a:cubicBezTo>
                  <a:cubicBezTo>
                    <a:pt x="145" y="26"/>
                    <a:pt x="157" y="12"/>
                    <a:pt x="184" y="12"/>
                  </a:cubicBezTo>
                  <a:lnTo>
                    <a:pt x="184" y="0"/>
                  </a:lnTo>
                  <a:cubicBezTo>
                    <a:pt x="175" y="0"/>
                    <a:pt x="164" y="1"/>
                    <a:pt x="155" y="1"/>
                  </a:cubicBezTo>
                  <a:cubicBezTo>
                    <a:pt x="145" y="1"/>
                    <a:pt x="131" y="1"/>
                    <a:pt x="121" y="0"/>
                  </a:cubicBezTo>
                  <a:lnTo>
                    <a:pt x="121" y="12"/>
                  </a:lnTo>
                  <a:cubicBezTo>
                    <a:pt x="126" y="13"/>
                    <a:pt x="128" y="17"/>
                    <a:pt x="128" y="20"/>
                  </a:cubicBezTo>
                  <a:cubicBezTo>
                    <a:pt x="128" y="21"/>
                    <a:pt x="128" y="26"/>
                    <a:pt x="122" y="32"/>
                  </a:cubicBezTo>
                  <a:lnTo>
                    <a:pt x="98" y="59"/>
                  </a:lnTo>
                  <a:lnTo>
                    <a:pt x="69" y="26"/>
                  </a:lnTo>
                  <a:cubicBezTo>
                    <a:pt x="65" y="23"/>
                    <a:pt x="65" y="21"/>
                    <a:pt x="65" y="19"/>
                  </a:cubicBezTo>
                  <a:cubicBezTo>
                    <a:pt x="65" y="14"/>
                    <a:pt x="70" y="12"/>
                    <a:pt x="75" y="12"/>
                  </a:cubicBezTo>
                  <a:lnTo>
                    <a:pt x="75" y="0"/>
                  </a:lnTo>
                  <a:cubicBezTo>
                    <a:pt x="62" y="1"/>
                    <a:pt x="48" y="1"/>
                    <a:pt x="35" y="1"/>
                  </a:cubicBezTo>
                  <a:cubicBezTo>
                    <a:pt x="25" y="1"/>
                    <a:pt x="12" y="1"/>
                    <a:pt x="2" y="0"/>
                  </a:cubicBezTo>
                  <a:lnTo>
                    <a:pt x="2" y="12"/>
                  </a:lnTo>
                  <a:cubicBezTo>
                    <a:pt x="18" y="12"/>
                    <a:pt x="27" y="12"/>
                    <a:pt x="36" y="23"/>
                  </a:cubicBezTo>
                  <a:lnTo>
                    <a:pt x="79" y="73"/>
                  </a:lnTo>
                  <a:cubicBezTo>
                    <a:pt x="80" y="73"/>
                    <a:pt x="82" y="76"/>
                    <a:pt x="82" y="76"/>
                  </a:cubicBezTo>
                  <a:cubicBezTo>
                    <a:pt x="82" y="77"/>
                    <a:pt x="56" y="106"/>
                    <a:pt x="53" y="110"/>
                  </a:cubicBezTo>
                  <a:cubicBezTo>
                    <a:pt x="40" y="124"/>
                    <a:pt x="28" y="137"/>
                    <a:pt x="0" y="137"/>
                  </a:cubicBezTo>
                  <a:lnTo>
                    <a:pt x="0" y="150"/>
                  </a:lnTo>
                  <a:cubicBezTo>
                    <a:pt x="10" y="149"/>
                    <a:pt x="18" y="148"/>
                    <a:pt x="29" y="148"/>
                  </a:cubicBezTo>
                  <a:cubicBezTo>
                    <a:pt x="39" y="148"/>
                    <a:pt x="53" y="149"/>
                    <a:pt x="64" y="150"/>
                  </a:cubicBezTo>
                  <a:lnTo>
                    <a:pt x="64" y="137"/>
                  </a:lnTo>
                  <a:cubicBezTo>
                    <a:pt x="60" y="137"/>
                    <a:pt x="57" y="134"/>
                    <a:pt x="57" y="129"/>
                  </a:cubicBezTo>
                  <a:cubicBezTo>
                    <a:pt x="57" y="123"/>
                    <a:pt x="61" y="118"/>
                    <a:pt x="66" y="112"/>
                  </a:cubicBezTo>
                  <a:lnTo>
                    <a:pt x="91" y="85"/>
                  </a:lnTo>
                  <a:lnTo>
                    <a:pt x="121" y="120"/>
                  </a:lnTo>
                  <a:cubicBezTo>
                    <a:pt x="128" y="127"/>
                    <a:pt x="128" y="128"/>
                    <a:pt x="128" y="130"/>
                  </a:cubicBezTo>
                  <a:cubicBezTo>
                    <a:pt x="128" y="137"/>
                    <a:pt x="120" y="137"/>
                    <a:pt x="118" y="137"/>
                  </a:cubicBezTo>
                  <a:lnTo>
                    <a:pt x="118" y="150"/>
                  </a:lnTo>
                  <a:cubicBezTo>
                    <a:pt x="121" y="149"/>
                    <a:pt x="146" y="148"/>
                    <a:pt x="158" y="148"/>
                  </a:cubicBezTo>
                  <a:cubicBezTo>
                    <a:pt x="169" y="148"/>
                    <a:pt x="180" y="149"/>
                    <a:pt x="191" y="150"/>
                  </a:cubicBezTo>
                  <a:lnTo>
                    <a:pt x="191" y="137"/>
                  </a:lnTo>
                  <a:cubicBezTo>
                    <a:pt x="168" y="137"/>
                    <a:pt x="165" y="135"/>
                    <a:pt x="157" y="126"/>
                  </a:cubicBezTo>
                  <a:lnTo>
                    <a:pt x="109" y="7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 title="IguanaTex Vector Display">
            <a:extLst>
              <a:ext uri="{FF2B5EF4-FFF2-40B4-BE49-F238E27FC236}">
                <a16:creationId xmlns:a16="http://schemas.microsoft.com/office/drawing/2014/main" id="{475BF42F-D8EA-4C41-9F45-9D8E2480ADF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600402" y="2446275"/>
            <a:ext cx="1956631" cy="257904"/>
            <a:chOff x="2540000" y="2540000"/>
            <a:chExt cx="903288" cy="119063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E27B413A-8976-4BFE-A1AD-1490EFA562A8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613025"/>
              <a:ext cx="81438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32497F7-EF94-414E-B690-7A3BE8CFCA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82963" y="2540000"/>
              <a:ext cx="60325" cy="119063"/>
            </a:xfrm>
            <a:custGeom>
              <a:avLst/>
              <a:gdLst>
                <a:gd name="T0" fmla="*/ 154 w 187"/>
                <a:gd name="T1" fmla="*/ 35 h 222"/>
                <a:gd name="T2" fmla="*/ 187 w 187"/>
                <a:gd name="T3" fmla="*/ 13 h 222"/>
                <a:gd name="T4" fmla="*/ 187 w 187"/>
                <a:gd name="T5" fmla="*/ 0 h 222"/>
                <a:gd name="T6" fmla="*/ 161 w 187"/>
                <a:gd name="T7" fmla="*/ 2 h 222"/>
                <a:gd name="T8" fmla="*/ 129 w 187"/>
                <a:gd name="T9" fmla="*/ 0 h 222"/>
                <a:gd name="T10" fmla="*/ 129 w 187"/>
                <a:gd name="T11" fmla="*/ 13 h 222"/>
                <a:gd name="T12" fmla="*/ 143 w 187"/>
                <a:gd name="T13" fmla="*/ 26 h 222"/>
                <a:gd name="T14" fmla="*/ 140 w 187"/>
                <a:gd name="T15" fmla="*/ 37 h 222"/>
                <a:gd name="T16" fmla="*/ 102 w 187"/>
                <a:gd name="T17" fmla="*/ 120 h 222"/>
                <a:gd name="T18" fmla="*/ 59 w 187"/>
                <a:gd name="T19" fmla="*/ 28 h 222"/>
                <a:gd name="T20" fmla="*/ 57 w 187"/>
                <a:gd name="T21" fmla="*/ 21 h 222"/>
                <a:gd name="T22" fmla="*/ 74 w 187"/>
                <a:gd name="T23" fmla="*/ 13 h 222"/>
                <a:gd name="T24" fmla="*/ 74 w 187"/>
                <a:gd name="T25" fmla="*/ 0 h 222"/>
                <a:gd name="T26" fmla="*/ 34 w 187"/>
                <a:gd name="T27" fmla="*/ 2 h 222"/>
                <a:gd name="T28" fmla="*/ 0 w 187"/>
                <a:gd name="T29" fmla="*/ 0 h 222"/>
                <a:gd name="T30" fmla="*/ 0 w 187"/>
                <a:gd name="T31" fmla="*/ 13 h 222"/>
                <a:gd name="T32" fmla="*/ 29 w 187"/>
                <a:gd name="T33" fmla="*/ 25 h 222"/>
                <a:gd name="T34" fmla="*/ 87 w 187"/>
                <a:gd name="T35" fmla="*/ 151 h 222"/>
                <a:gd name="T36" fmla="*/ 78 w 187"/>
                <a:gd name="T37" fmla="*/ 172 h 222"/>
                <a:gd name="T38" fmla="*/ 35 w 187"/>
                <a:gd name="T39" fmla="*/ 212 h 222"/>
                <a:gd name="T40" fmla="*/ 20 w 187"/>
                <a:gd name="T41" fmla="*/ 208 h 222"/>
                <a:gd name="T42" fmla="*/ 30 w 187"/>
                <a:gd name="T43" fmla="*/ 193 h 222"/>
                <a:gd name="T44" fmla="*/ 15 w 187"/>
                <a:gd name="T45" fmla="*/ 178 h 222"/>
                <a:gd name="T46" fmla="*/ 0 w 187"/>
                <a:gd name="T47" fmla="*/ 194 h 222"/>
                <a:gd name="T48" fmla="*/ 35 w 187"/>
                <a:gd name="T49" fmla="*/ 222 h 222"/>
                <a:gd name="T50" fmla="*/ 87 w 187"/>
                <a:gd name="T51" fmla="*/ 181 h 222"/>
                <a:gd name="T52" fmla="*/ 154 w 187"/>
                <a:gd name="T53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7" h="222">
                  <a:moveTo>
                    <a:pt x="154" y="35"/>
                  </a:moveTo>
                  <a:cubicBezTo>
                    <a:pt x="164" y="13"/>
                    <a:pt x="182" y="13"/>
                    <a:pt x="187" y="13"/>
                  </a:cubicBezTo>
                  <a:lnTo>
                    <a:pt x="187" y="0"/>
                  </a:lnTo>
                  <a:cubicBezTo>
                    <a:pt x="178" y="1"/>
                    <a:pt x="171" y="2"/>
                    <a:pt x="161" y="2"/>
                  </a:cubicBezTo>
                  <a:cubicBezTo>
                    <a:pt x="151" y="2"/>
                    <a:pt x="139" y="1"/>
                    <a:pt x="129" y="0"/>
                  </a:cubicBezTo>
                  <a:lnTo>
                    <a:pt x="129" y="13"/>
                  </a:lnTo>
                  <a:cubicBezTo>
                    <a:pt x="141" y="14"/>
                    <a:pt x="143" y="21"/>
                    <a:pt x="143" y="26"/>
                  </a:cubicBezTo>
                  <a:cubicBezTo>
                    <a:pt x="143" y="30"/>
                    <a:pt x="142" y="34"/>
                    <a:pt x="140" y="37"/>
                  </a:cubicBezTo>
                  <a:lnTo>
                    <a:pt x="102" y="120"/>
                  </a:lnTo>
                  <a:lnTo>
                    <a:pt x="59" y="28"/>
                  </a:lnTo>
                  <a:cubicBezTo>
                    <a:pt x="58" y="26"/>
                    <a:pt x="57" y="23"/>
                    <a:pt x="57" y="21"/>
                  </a:cubicBezTo>
                  <a:cubicBezTo>
                    <a:pt x="57" y="13"/>
                    <a:pt x="69" y="13"/>
                    <a:pt x="74" y="13"/>
                  </a:cubicBezTo>
                  <a:lnTo>
                    <a:pt x="74" y="0"/>
                  </a:lnTo>
                  <a:cubicBezTo>
                    <a:pt x="69" y="1"/>
                    <a:pt x="44" y="2"/>
                    <a:pt x="34" y="2"/>
                  </a:cubicBezTo>
                  <a:cubicBezTo>
                    <a:pt x="24" y="2"/>
                    <a:pt x="10" y="1"/>
                    <a:pt x="0" y="0"/>
                  </a:cubicBezTo>
                  <a:lnTo>
                    <a:pt x="0" y="13"/>
                  </a:lnTo>
                  <a:cubicBezTo>
                    <a:pt x="20" y="13"/>
                    <a:pt x="24" y="14"/>
                    <a:pt x="29" y="25"/>
                  </a:cubicBezTo>
                  <a:lnTo>
                    <a:pt x="87" y="151"/>
                  </a:lnTo>
                  <a:cubicBezTo>
                    <a:pt x="84" y="158"/>
                    <a:pt x="81" y="165"/>
                    <a:pt x="78" y="172"/>
                  </a:cubicBezTo>
                  <a:cubicBezTo>
                    <a:pt x="70" y="188"/>
                    <a:pt x="59" y="212"/>
                    <a:pt x="35" y="212"/>
                  </a:cubicBezTo>
                  <a:cubicBezTo>
                    <a:pt x="26" y="212"/>
                    <a:pt x="24" y="211"/>
                    <a:pt x="20" y="208"/>
                  </a:cubicBezTo>
                  <a:cubicBezTo>
                    <a:pt x="20" y="208"/>
                    <a:pt x="30" y="205"/>
                    <a:pt x="30" y="193"/>
                  </a:cubicBezTo>
                  <a:cubicBezTo>
                    <a:pt x="30" y="185"/>
                    <a:pt x="24" y="178"/>
                    <a:pt x="15" y="178"/>
                  </a:cubicBezTo>
                  <a:cubicBezTo>
                    <a:pt x="6" y="178"/>
                    <a:pt x="0" y="185"/>
                    <a:pt x="0" y="194"/>
                  </a:cubicBezTo>
                  <a:cubicBezTo>
                    <a:pt x="0" y="210"/>
                    <a:pt x="16" y="222"/>
                    <a:pt x="35" y="222"/>
                  </a:cubicBezTo>
                  <a:cubicBezTo>
                    <a:pt x="65" y="222"/>
                    <a:pt x="82" y="191"/>
                    <a:pt x="87" y="181"/>
                  </a:cubicBezTo>
                  <a:lnTo>
                    <a:pt x="154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3" name="Picture 3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23298-42CE-4928-9D22-297659872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31" y="3429000"/>
            <a:ext cx="1114581" cy="1152686"/>
          </a:xfrm>
          <a:prstGeom prst="rect">
            <a:avLst/>
          </a:prstGeom>
        </p:spPr>
      </p:pic>
      <p:pic>
        <p:nvPicPr>
          <p:cNvPr id="34" name="Picture 33" descr="A picture containing yellow, dark&#10;&#10;Description automatically generated">
            <a:extLst>
              <a:ext uri="{FF2B5EF4-FFF2-40B4-BE49-F238E27FC236}">
                <a16:creationId xmlns:a16="http://schemas.microsoft.com/office/drawing/2014/main" id="{4191EE34-1F7F-4649-9B79-0962F6E8EA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86" y="3321479"/>
            <a:ext cx="1396105" cy="13677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6D54A1E-D89B-402A-AA7B-BCC338BB6846}"/>
              </a:ext>
            </a:extLst>
          </p:cNvPr>
          <p:cNvSpPr txBox="1"/>
          <p:nvPr/>
        </p:nvSpPr>
        <p:spPr>
          <a:xfrm>
            <a:off x="959027" y="5881773"/>
            <a:ext cx="90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Task: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353D2C-BFAC-43E0-9AC2-AD77B4F57653}"/>
              </a:ext>
            </a:extLst>
          </p:cNvPr>
          <p:cNvSpPr txBox="1"/>
          <p:nvPr/>
        </p:nvSpPr>
        <p:spPr>
          <a:xfrm>
            <a:off x="3921417" y="5899908"/>
            <a:ext cx="524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year did   </a:t>
            </a:r>
            <a:r>
              <a:rPr lang="en-US" sz="2800" dirty="0">
                <a:solidFill>
                  <a:srgbClr val="FF0000"/>
                </a:solidFill>
              </a:rPr>
              <a:t>Mary Cassatt</a:t>
            </a:r>
            <a:r>
              <a:rPr lang="en-US" sz="2800" dirty="0"/>
              <a:t>   die?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2D665F-EEBC-496A-B024-526C8B52B70A}"/>
              </a:ext>
            </a:extLst>
          </p:cNvPr>
          <p:cNvSpPr txBox="1"/>
          <p:nvPr/>
        </p:nvSpPr>
        <p:spPr>
          <a:xfrm>
            <a:off x="7003555" y="4707398"/>
            <a:ext cx="93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GPT-3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22751E-E554-4B45-A16F-4140E49979CB}"/>
              </a:ext>
            </a:extLst>
          </p:cNvPr>
          <p:cNvSpPr txBox="1"/>
          <p:nvPr/>
        </p:nvSpPr>
        <p:spPr>
          <a:xfrm>
            <a:off x="5506717" y="4707398"/>
            <a:ext cx="81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BERT</a:t>
            </a:r>
          </a:p>
        </p:txBody>
      </p:sp>
    </p:spTree>
    <p:extLst>
      <p:ext uri="{BB962C8B-B14F-4D97-AF65-F5344CB8AC3E}">
        <p14:creationId xmlns:p14="http://schemas.microsoft.com/office/powerpoint/2010/main" val="22407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979A6-9B63-4002-8ADB-9B8008302597}"/>
              </a:ext>
            </a:extLst>
          </p:cNvPr>
          <p:cNvSpPr txBox="1"/>
          <p:nvPr/>
        </p:nvSpPr>
        <p:spPr>
          <a:xfrm>
            <a:off x="7706597" y="231945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D4AB6-7475-448E-90E5-B9D2CF0EEBF7}"/>
              </a:ext>
            </a:extLst>
          </p:cNvPr>
          <p:cNvSpPr txBox="1"/>
          <p:nvPr/>
        </p:nvSpPr>
        <p:spPr>
          <a:xfrm>
            <a:off x="6168806" y="2319459"/>
            <a:ext cx="74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7F28C-159D-490B-9ECC-016E412D60A5}"/>
              </a:ext>
            </a:extLst>
          </p:cNvPr>
          <p:cNvSpPr txBox="1"/>
          <p:nvPr/>
        </p:nvSpPr>
        <p:spPr>
          <a:xfrm>
            <a:off x="11070858" y="2061554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09E95-6E2B-4D21-86AA-A043C653DCFD}"/>
              </a:ext>
            </a:extLst>
          </p:cNvPr>
          <p:cNvSpPr txBox="1"/>
          <p:nvPr/>
        </p:nvSpPr>
        <p:spPr>
          <a:xfrm>
            <a:off x="3344958" y="2170942"/>
            <a:ext cx="201426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Mary Cassatt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843CC-3EEB-47CA-97EE-735655A91FC5}"/>
              </a:ext>
            </a:extLst>
          </p:cNvPr>
          <p:cNvSpPr txBox="1"/>
          <p:nvPr/>
        </p:nvSpPr>
        <p:spPr>
          <a:xfrm>
            <a:off x="8993759" y="2180787"/>
            <a:ext cx="116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[MASK]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0DE7E-BB09-45B7-B5EF-25F0F3BE2DEC}"/>
              </a:ext>
            </a:extLst>
          </p:cNvPr>
          <p:cNvSpPr txBox="1"/>
          <p:nvPr/>
        </p:nvSpPr>
        <p:spPr>
          <a:xfrm>
            <a:off x="2275621" y="272444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Input</a:t>
            </a:r>
          </a:p>
        </p:txBody>
      </p:sp>
      <p:pic>
        <p:nvPicPr>
          <p:cNvPr id="16" name="Graphic 15" descr="Arrow: Clockwise curve with solid fill">
            <a:extLst>
              <a:ext uri="{FF2B5EF4-FFF2-40B4-BE49-F238E27FC236}">
                <a16:creationId xmlns:a16="http://schemas.microsoft.com/office/drawing/2014/main" id="{6DB810E0-C0A8-404E-A7ED-9CA17467F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707626" y="2189856"/>
            <a:ext cx="569907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7B2239-DF04-4A6D-B379-E3AC8C9D9C2B}"/>
              </a:ext>
            </a:extLst>
          </p:cNvPr>
          <p:cNvSpPr txBox="1"/>
          <p:nvPr/>
        </p:nvSpPr>
        <p:spPr>
          <a:xfrm>
            <a:off x="959027" y="2280299"/>
            <a:ext cx="1369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Prompt:</a:t>
            </a:r>
          </a:p>
        </p:txBody>
      </p:sp>
      <p:grpSp>
        <p:nvGrpSpPr>
          <p:cNvPr id="41" name="Group 40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 title="IguanaTex Vector Display">
            <a:extLst>
              <a:ext uri="{FF2B5EF4-FFF2-40B4-BE49-F238E27FC236}">
                <a16:creationId xmlns:a16="http://schemas.microsoft.com/office/drawing/2014/main" id="{6BDDE2E9-9FBB-4453-AB2B-36AB4E7CFB2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18707" y="2446275"/>
            <a:ext cx="1982219" cy="198223"/>
            <a:chOff x="2540000" y="2540000"/>
            <a:chExt cx="904875" cy="90488"/>
          </a:xfrm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0064075E-46C7-421D-A141-FC8D2C2D1D9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40000" y="2619375"/>
              <a:ext cx="81438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58C5E4F7-9A4D-4960-8DCC-C1CACC56AC20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384550" y="2540000"/>
              <a:ext cx="60325" cy="87313"/>
            </a:xfrm>
            <a:custGeom>
              <a:avLst/>
              <a:gdLst>
                <a:gd name="T0" fmla="*/ 109 w 191"/>
                <a:gd name="T1" fmla="*/ 72 h 150"/>
                <a:gd name="T2" fmla="*/ 106 w 191"/>
                <a:gd name="T3" fmla="*/ 68 h 150"/>
                <a:gd name="T4" fmla="*/ 132 w 191"/>
                <a:gd name="T5" fmla="*/ 39 h 150"/>
                <a:gd name="T6" fmla="*/ 184 w 191"/>
                <a:gd name="T7" fmla="*/ 12 h 150"/>
                <a:gd name="T8" fmla="*/ 184 w 191"/>
                <a:gd name="T9" fmla="*/ 0 h 150"/>
                <a:gd name="T10" fmla="*/ 155 w 191"/>
                <a:gd name="T11" fmla="*/ 1 h 150"/>
                <a:gd name="T12" fmla="*/ 121 w 191"/>
                <a:gd name="T13" fmla="*/ 0 h 150"/>
                <a:gd name="T14" fmla="*/ 121 w 191"/>
                <a:gd name="T15" fmla="*/ 12 h 150"/>
                <a:gd name="T16" fmla="*/ 128 w 191"/>
                <a:gd name="T17" fmla="*/ 20 h 150"/>
                <a:gd name="T18" fmla="*/ 122 w 191"/>
                <a:gd name="T19" fmla="*/ 32 h 150"/>
                <a:gd name="T20" fmla="*/ 98 w 191"/>
                <a:gd name="T21" fmla="*/ 59 h 150"/>
                <a:gd name="T22" fmla="*/ 69 w 191"/>
                <a:gd name="T23" fmla="*/ 26 h 150"/>
                <a:gd name="T24" fmla="*/ 65 w 191"/>
                <a:gd name="T25" fmla="*/ 19 h 150"/>
                <a:gd name="T26" fmla="*/ 75 w 191"/>
                <a:gd name="T27" fmla="*/ 12 h 150"/>
                <a:gd name="T28" fmla="*/ 75 w 191"/>
                <a:gd name="T29" fmla="*/ 0 h 150"/>
                <a:gd name="T30" fmla="*/ 35 w 191"/>
                <a:gd name="T31" fmla="*/ 1 h 150"/>
                <a:gd name="T32" fmla="*/ 2 w 191"/>
                <a:gd name="T33" fmla="*/ 0 h 150"/>
                <a:gd name="T34" fmla="*/ 2 w 191"/>
                <a:gd name="T35" fmla="*/ 12 h 150"/>
                <a:gd name="T36" fmla="*/ 36 w 191"/>
                <a:gd name="T37" fmla="*/ 23 h 150"/>
                <a:gd name="T38" fmla="*/ 79 w 191"/>
                <a:gd name="T39" fmla="*/ 73 h 150"/>
                <a:gd name="T40" fmla="*/ 82 w 191"/>
                <a:gd name="T41" fmla="*/ 76 h 150"/>
                <a:gd name="T42" fmla="*/ 53 w 191"/>
                <a:gd name="T43" fmla="*/ 110 h 150"/>
                <a:gd name="T44" fmla="*/ 0 w 191"/>
                <a:gd name="T45" fmla="*/ 137 h 150"/>
                <a:gd name="T46" fmla="*/ 0 w 191"/>
                <a:gd name="T47" fmla="*/ 150 h 150"/>
                <a:gd name="T48" fmla="*/ 29 w 191"/>
                <a:gd name="T49" fmla="*/ 148 h 150"/>
                <a:gd name="T50" fmla="*/ 64 w 191"/>
                <a:gd name="T51" fmla="*/ 150 h 150"/>
                <a:gd name="T52" fmla="*/ 64 w 191"/>
                <a:gd name="T53" fmla="*/ 137 h 150"/>
                <a:gd name="T54" fmla="*/ 57 w 191"/>
                <a:gd name="T55" fmla="*/ 129 h 150"/>
                <a:gd name="T56" fmla="*/ 66 w 191"/>
                <a:gd name="T57" fmla="*/ 112 h 150"/>
                <a:gd name="T58" fmla="*/ 91 w 191"/>
                <a:gd name="T59" fmla="*/ 85 h 150"/>
                <a:gd name="T60" fmla="*/ 121 w 191"/>
                <a:gd name="T61" fmla="*/ 120 h 150"/>
                <a:gd name="T62" fmla="*/ 128 w 191"/>
                <a:gd name="T63" fmla="*/ 130 h 150"/>
                <a:gd name="T64" fmla="*/ 118 w 191"/>
                <a:gd name="T65" fmla="*/ 137 h 150"/>
                <a:gd name="T66" fmla="*/ 118 w 191"/>
                <a:gd name="T67" fmla="*/ 150 h 150"/>
                <a:gd name="T68" fmla="*/ 158 w 191"/>
                <a:gd name="T69" fmla="*/ 148 h 150"/>
                <a:gd name="T70" fmla="*/ 191 w 191"/>
                <a:gd name="T71" fmla="*/ 150 h 150"/>
                <a:gd name="T72" fmla="*/ 191 w 191"/>
                <a:gd name="T73" fmla="*/ 137 h 150"/>
                <a:gd name="T74" fmla="*/ 157 w 191"/>
                <a:gd name="T75" fmla="*/ 126 h 150"/>
                <a:gd name="T76" fmla="*/ 109 w 191"/>
                <a:gd name="T77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50">
                  <a:moveTo>
                    <a:pt x="109" y="72"/>
                  </a:moveTo>
                  <a:cubicBezTo>
                    <a:pt x="109" y="71"/>
                    <a:pt x="106" y="69"/>
                    <a:pt x="106" y="68"/>
                  </a:cubicBezTo>
                  <a:cubicBezTo>
                    <a:pt x="106" y="67"/>
                    <a:pt x="129" y="42"/>
                    <a:pt x="132" y="39"/>
                  </a:cubicBezTo>
                  <a:cubicBezTo>
                    <a:pt x="145" y="26"/>
                    <a:pt x="157" y="12"/>
                    <a:pt x="184" y="12"/>
                  </a:cubicBezTo>
                  <a:lnTo>
                    <a:pt x="184" y="0"/>
                  </a:lnTo>
                  <a:cubicBezTo>
                    <a:pt x="175" y="0"/>
                    <a:pt x="164" y="1"/>
                    <a:pt x="155" y="1"/>
                  </a:cubicBezTo>
                  <a:cubicBezTo>
                    <a:pt x="145" y="1"/>
                    <a:pt x="131" y="1"/>
                    <a:pt x="121" y="0"/>
                  </a:cubicBezTo>
                  <a:lnTo>
                    <a:pt x="121" y="12"/>
                  </a:lnTo>
                  <a:cubicBezTo>
                    <a:pt x="126" y="13"/>
                    <a:pt x="128" y="17"/>
                    <a:pt x="128" y="20"/>
                  </a:cubicBezTo>
                  <a:cubicBezTo>
                    <a:pt x="128" y="21"/>
                    <a:pt x="128" y="26"/>
                    <a:pt x="122" y="32"/>
                  </a:cubicBezTo>
                  <a:lnTo>
                    <a:pt x="98" y="59"/>
                  </a:lnTo>
                  <a:lnTo>
                    <a:pt x="69" y="26"/>
                  </a:lnTo>
                  <a:cubicBezTo>
                    <a:pt x="65" y="23"/>
                    <a:pt x="65" y="21"/>
                    <a:pt x="65" y="19"/>
                  </a:cubicBezTo>
                  <a:cubicBezTo>
                    <a:pt x="65" y="14"/>
                    <a:pt x="70" y="12"/>
                    <a:pt x="75" y="12"/>
                  </a:cubicBezTo>
                  <a:lnTo>
                    <a:pt x="75" y="0"/>
                  </a:lnTo>
                  <a:cubicBezTo>
                    <a:pt x="62" y="1"/>
                    <a:pt x="48" y="1"/>
                    <a:pt x="35" y="1"/>
                  </a:cubicBezTo>
                  <a:cubicBezTo>
                    <a:pt x="25" y="1"/>
                    <a:pt x="12" y="1"/>
                    <a:pt x="2" y="0"/>
                  </a:cubicBezTo>
                  <a:lnTo>
                    <a:pt x="2" y="12"/>
                  </a:lnTo>
                  <a:cubicBezTo>
                    <a:pt x="18" y="12"/>
                    <a:pt x="27" y="12"/>
                    <a:pt x="36" y="23"/>
                  </a:cubicBezTo>
                  <a:lnTo>
                    <a:pt x="79" y="73"/>
                  </a:lnTo>
                  <a:cubicBezTo>
                    <a:pt x="80" y="73"/>
                    <a:pt x="82" y="76"/>
                    <a:pt x="82" y="76"/>
                  </a:cubicBezTo>
                  <a:cubicBezTo>
                    <a:pt x="82" y="77"/>
                    <a:pt x="56" y="106"/>
                    <a:pt x="53" y="110"/>
                  </a:cubicBezTo>
                  <a:cubicBezTo>
                    <a:pt x="40" y="124"/>
                    <a:pt x="28" y="137"/>
                    <a:pt x="0" y="137"/>
                  </a:cubicBezTo>
                  <a:lnTo>
                    <a:pt x="0" y="150"/>
                  </a:lnTo>
                  <a:cubicBezTo>
                    <a:pt x="10" y="149"/>
                    <a:pt x="18" y="148"/>
                    <a:pt x="29" y="148"/>
                  </a:cubicBezTo>
                  <a:cubicBezTo>
                    <a:pt x="39" y="148"/>
                    <a:pt x="53" y="149"/>
                    <a:pt x="64" y="150"/>
                  </a:cubicBezTo>
                  <a:lnTo>
                    <a:pt x="64" y="137"/>
                  </a:lnTo>
                  <a:cubicBezTo>
                    <a:pt x="60" y="137"/>
                    <a:pt x="57" y="134"/>
                    <a:pt x="57" y="129"/>
                  </a:cubicBezTo>
                  <a:cubicBezTo>
                    <a:pt x="57" y="123"/>
                    <a:pt x="61" y="118"/>
                    <a:pt x="66" y="112"/>
                  </a:cubicBezTo>
                  <a:lnTo>
                    <a:pt x="91" y="85"/>
                  </a:lnTo>
                  <a:lnTo>
                    <a:pt x="121" y="120"/>
                  </a:lnTo>
                  <a:cubicBezTo>
                    <a:pt x="128" y="127"/>
                    <a:pt x="128" y="128"/>
                    <a:pt x="128" y="130"/>
                  </a:cubicBezTo>
                  <a:cubicBezTo>
                    <a:pt x="128" y="137"/>
                    <a:pt x="120" y="137"/>
                    <a:pt x="118" y="137"/>
                  </a:cubicBezTo>
                  <a:lnTo>
                    <a:pt x="118" y="150"/>
                  </a:lnTo>
                  <a:cubicBezTo>
                    <a:pt x="121" y="149"/>
                    <a:pt x="146" y="148"/>
                    <a:pt x="158" y="148"/>
                  </a:cubicBezTo>
                  <a:cubicBezTo>
                    <a:pt x="169" y="148"/>
                    <a:pt x="180" y="149"/>
                    <a:pt x="191" y="150"/>
                  </a:cubicBezTo>
                  <a:lnTo>
                    <a:pt x="191" y="137"/>
                  </a:lnTo>
                  <a:cubicBezTo>
                    <a:pt x="168" y="137"/>
                    <a:pt x="165" y="135"/>
                    <a:pt x="157" y="126"/>
                  </a:cubicBezTo>
                  <a:lnTo>
                    <a:pt x="109" y="7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 title="IguanaTex Vector Display">
            <a:extLst>
              <a:ext uri="{FF2B5EF4-FFF2-40B4-BE49-F238E27FC236}">
                <a16:creationId xmlns:a16="http://schemas.microsoft.com/office/drawing/2014/main" id="{BB441932-EBAE-47F2-A3E4-A9AF2DA90E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600402" y="2446275"/>
            <a:ext cx="1956631" cy="257904"/>
            <a:chOff x="2540000" y="2540000"/>
            <a:chExt cx="903288" cy="119063"/>
          </a:xfrm>
        </p:grpSpPr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E49060D5-B861-4BAD-8E9F-37C416D8E5E2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613025"/>
              <a:ext cx="81438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2E56865F-1E9A-4AC8-8FB7-439BF0B07BF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82963" y="2540000"/>
              <a:ext cx="60325" cy="119063"/>
            </a:xfrm>
            <a:custGeom>
              <a:avLst/>
              <a:gdLst>
                <a:gd name="T0" fmla="*/ 154 w 187"/>
                <a:gd name="T1" fmla="*/ 35 h 222"/>
                <a:gd name="T2" fmla="*/ 187 w 187"/>
                <a:gd name="T3" fmla="*/ 13 h 222"/>
                <a:gd name="T4" fmla="*/ 187 w 187"/>
                <a:gd name="T5" fmla="*/ 0 h 222"/>
                <a:gd name="T6" fmla="*/ 161 w 187"/>
                <a:gd name="T7" fmla="*/ 2 h 222"/>
                <a:gd name="T8" fmla="*/ 129 w 187"/>
                <a:gd name="T9" fmla="*/ 0 h 222"/>
                <a:gd name="T10" fmla="*/ 129 w 187"/>
                <a:gd name="T11" fmla="*/ 13 h 222"/>
                <a:gd name="T12" fmla="*/ 143 w 187"/>
                <a:gd name="T13" fmla="*/ 26 h 222"/>
                <a:gd name="T14" fmla="*/ 140 w 187"/>
                <a:gd name="T15" fmla="*/ 37 h 222"/>
                <a:gd name="T16" fmla="*/ 102 w 187"/>
                <a:gd name="T17" fmla="*/ 120 h 222"/>
                <a:gd name="T18" fmla="*/ 59 w 187"/>
                <a:gd name="T19" fmla="*/ 28 h 222"/>
                <a:gd name="T20" fmla="*/ 57 w 187"/>
                <a:gd name="T21" fmla="*/ 21 h 222"/>
                <a:gd name="T22" fmla="*/ 74 w 187"/>
                <a:gd name="T23" fmla="*/ 13 h 222"/>
                <a:gd name="T24" fmla="*/ 74 w 187"/>
                <a:gd name="T25" fmla="*/ 0 h 222"/>
                <a:gd name="T26" fmla="*/ 34 w 187"/>
                <a:gd name="T27" fmla="*/ 2 h 222"/>
                <a:gd name="T28" fmla="*/ 0 w 187"/>
                <a:gd name="T29" fmla="*/ 0 h 222"/>
                <a:gd name="T30" fmla="*/ 0 w 187"/>
                <a:gd name="T31" fmla="*/ 13 h 222"/>
                <a:gd name="T32" fmla="*/ 29 w 187"/>
                <a:gd name="T33" fmla="*/ 25 h 222"/>
                <a:gd name="T34" fmla="*/ 87 w 187"/>
                <a:gd name="T35" fmla="*/ 151 h 222"/>
                <a:gd name="T36" fmla="*/ 78 w 187"/>
                <a:gd name="T37" fmla="*/ 172 h 222"/>
                <a:gd name="T38" fmla="*/ 35 w 187"/>
                <a:gd name="T39" fmla="*/ 212 h 222"/>
                <a:gd name="T40" fmla="*/ 20 w 187"/>
                <a:gd name="T41" fmla="*/ 208 h 222"/>
                <a:gd name="T42" fmla="*/ 30 w 187"/>
                <a:gd name="T43" fmla="*/ 193 h 222"/>
                <a:gd name="T44" fmla="*/ 15 w 187"/>
                <a:gd name="T45" fmla="*/ 178 h 222"/>
                <a:gd name="T46" fmla="*/ 0 w 187"/>
                <a:gd name="T47" fmla="*/ 194 h 222"/>
                <a:gd name="T48" fmla="*/ 35 w 187"/>
                <a:gd name="T49" fmla="*/ 222 h 222"/>
                <a:gd name="T50" fmla="*/ 87 w 187"/>
                <a:gd name="T51" fmla="*/ 181 h 222"/>
                <a:gd name="T52" fmla="*/ 154 w 187"/>
                <a:gd name="T53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7" h="222">
                  <a:moveTo>
                    <a:pt x="154" y="35"/>
                  </a:moveTo>
                  <a:cubicBezTo>
                    <a:pt x="164" y="13"/>
                    <a:pt x="182" y="13"/>
                    <a:pt x="187" y="13"/>
                  </a:cubicBezTo>
                  <a:lnTo>
                    <a:pt x="187" y="0"/>
                  </a:lnTo>
                  <a:cubicBezTo>
                    <a:pt x="178" y="1"/>
                    <a:pt x="171" y="2"/>
                    <a:pt x="161" y="2"/>
                  </a:cubicBezTo>
                  <a:cubicBezTo>
                    <a:pt x="151" y="2"/>
                    <a:pt x="139" y="1"/>
                    <a:pt x="129" y="0"/>
                  </a:cubicBezTo>
                  <a:lnTo>
                    <a:pt x="129" y="13"/>
                  </a:lnTo>
                  <a:cubicBezTo>
                    <a:pt x="141" y="14"/>
                    <a:pt x="143" y="21"/>
                    <a:pt x="143" y="26"/>
                  </a:cubicBezTo>
                  <a:cubicBezTo>
                    <a:pt x="143" y="30"/>
                    <a:pt x="142" y="34"/>
                    <a:pt x="140" y="37"/>
                  </a:cubicBezTo>
                  <a:lnTo>
                    <a:pt x="102" y="120"/>
                  </a:lnTo>
                  <a:lnTo>
                    <a:pt x="59" y="28"/>
                  </a:lnTo>
                  <a:cubicBezTo>
                    <a:pt x="58" y="26"/>
                    <a:pt x="57" y="23"/>
                    <a:pt x="57" y="21"/>
                  </a:cubicBezTo>
                  <a:cubicBezTo>
                    <a:pt x="57" y="13"/>
                    <a:pt x="69" y="13"/>
                    <a:pt x="74" y="13"/>
                  </a:cubicBezTo>
                  <a:lnTo>
                    <a:pt x="74" y="0"/>
                  </a:lnTo>
                  <a:cubicBezTo>
                    <a:pt x="69" y="1"/>
                    <a:pt x="44" y="2"/>
                    <a:pt x="34" y="2"/>
                  </a:cubicBezTo>
                  <a:cubicBezTo>
                    <a:pt x="24" y="2"/>
                    <a:pt x="10" y="1"/>
                    <a:pt x="0" y="0"/>
                  </a:cubicBezTo>
                  <a:lnTo>
                    <a:pt x="0" y="13"/>
                  </a:lnTo>
                  <a:cubicBezTo>
                    <a:pt x="20" y="13"/>
                    <a:pt x="24" y="14"/>
                    <a:pt x="29" y="25"/>
                  </a:cubicBezTo>
                  <a:lnTo>
                    <a:pt x="87" y="151"/>
                  </a:lnTo>
                  <a:cubicBezTo>
                    <a:pt x="84" y="158"/>
                    <a:pt x="81" y="165"/>
                    <a:pt x="78" y="172"/>
                  </a:cubicBezTo>
                  <a:cubicBezTo>
                    <a:pt x="70" y="188"/>
                    <a:pt x="59" y="212"/>
                    <a:pt x="35" y="212"/>
                  </a:cubicBezTo>
                  <a:cubicBezTo>
                    <a:pt x="26" y="212"/>
                    <a:pt x="24" y="211"/>
                    <a:pt x="20" y="208"/>
                  </a:cubicBezTo>
                  <a:cubicBezTo>
                    <a:pt x="20" y="208"/>
                    <a:pt x="30" y="205"/>
                    <a:pt x="30" y="193"/>
                  </a:cubicBezTo>
                  <a:cubicBezTo>
                    <a:pt x="30" y="185"/>
                    <a:pt x="24" y="178"/>
                    <a:pt x="15" y="178"/>
                  </a:cubicBezTo>
                  <a:cubicBezTo>
                    <a:pt x="6" y="178"/>
                    <a:pt x="0" y="185"/>
                    <a:pt x="0" y="194"/>
                  </a:cubicBezTo>
                  <a:cubicBezTo>
                    <a:pt x="0" y="210"/>
                    <a:pt x="16" y="222"/>
                    <a:pt x="35" y="222"/>
                  </a:cubicBezTo>
                  <a:cubicBezTo>
                    <a:pt x="65" y="222"/>
                    <a:pt x="82" y="191"/>
                    <a:pt x="87" y="181"/>
                  </a:cubicBezTo>
                  <a:lnTo>
                    <a:pt x="154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8FDF921-F0FE-463F-838E-3936E6122E43}"/>
              </a:ext>
            </a:extLst>
          </p:cNvPr>
          <p:cNvSpPr txBox="1"/>
          <p:nvPr/>
        </p:nvSpPr>
        <p:spPr>
          <a:xfrm>
            <a:off x="9173077" y="2141041"/>
            <a:ext cx="83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1926</a:t>
            </a:r>
          </a:p>
        </p:txBody>
      </p:sp>
      <p:pic>
        <p:nvPicPr>
          <p:cNvPr id="56" name="Graphic 55" descr="Arrow: Clockwise curve with solid fill">
            <a:extLst>
              <a:ext uri="{FF2B5EF4-FFF2-40B4-BE49-F238E27FC236}">
                <a16:creationId xmlns:a16="http://schemas.microsoft.com/office/drawing/2014/main" id="{A464C6C5-7933-4771-A00E-8F2B8528F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9925194" y="1545919"/>
            <a:ext cx="569907" cy="914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43D3E85-94B4-4239-A8AB-C590B7CBF921}"/>
              </a:ext>
            </a:extLst>
          </p:cNvPr>
          <p:cNvSpPr txBox="1"/>
          <p:nvPr/>
        </p:nvSpPr>
        <p:spPr>
          <a:xfrm>
            <a:off x="10643847" y="1541454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Output</a:t>
            </a:r>
          </a:p>
        </p:txBody>
      </p:sp>
      <p:pic>
        <p:nvPicPr>
          <p:cNvPr id="70" name="Picture 6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672979-B6FF-4C64-8D3B-DED8E8B49B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31" y="3429000"/>
            <a:ext cx="1114581" cy="115268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A2CDA15-5E5A-4CE6-BDC3-01E570B34FDC}"/>
              </a:ext>
            </a:extLst>
          </p:cNvPr>
          <p:cNvSpPr txBox="1"/>
          <p:nvPr/>
        </p:nvSpPr>
        <p:spPr>
          <a:xfrm>
            <a:off x="7003555" y="4707398"/>
            <a:ext cx="93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GPT-3</a:t>
            </a:r>
          </a:p>
        </p:txBody>
      </p:sp>
      <p:pic>
        <p:nvPicPr>
          <p:cNvPr id="72" name="Picture 71" descr="A picture containing yellow, dark&#10;&#10;Description automatically generated">
            <a:extLst>
              <a:ext uri="{FF2B5EF4-FFF2-40B4-BE49-F238E27FC236}">
                <a16:creationId xmlns:a16="http://schemas.microsoft.com/office/drawing/2014/main" id="{AAD34EAC-8C16-4E25-8E50-E529818548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86" y="3321479"/>
            <a:ext cx="1396105" cy="136772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57D67ED-E375-4469-BDD2-8EFEEE24BBEE}"/>
              </a:ext>
            </a:extLst>
          </p:cNvPr>
          <p:cNvSpPr txBox="1"/>
          <p:nvPr/>
        </p:nvSpPr>
        <p:spPr>
          <a:xfrm>
            <a:off x="5506717" y="4707398"/>
            <a:ext cx="81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74097D-1809-440B-9A5A-1DF8EC6C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LMs Already Did Your Job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9F8C28-3E9B-4D69-988E-88B237F587E0}"/>
              </a:ext>
            </a:extLst>
          </p:cNvPr>
          <p:cNvSpPr txBox="1"/>
          <p:nvPr/>
        </p:nvSpPr>
        <p:spPr>
          <a:xfrm>
            <a:off x="959027" y="5881773"/>
            <a:ext cx="90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Task: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90845-81B7-405C-B022-79E76C767B10}"/>
              </a:ext>
            </a:extLst>
          </p:cNvPr>
          <p:cNvSpPr txBox="1"/>
          <p:nvPr/>
        </p:nvSpPr>
        <p:spPr>
          <a:xfrm>
            <a:off x="3921417" y="5899908"/>
            <a:ext cx="524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year did   </a:t>
            </a:r>
            <a:r>
              <a:rPr lang="en-US" sz="2800" dirty="0">
                <a:solidFill>
                  <a:srgbClr val="FF0000"/>
                </a:solidFill>
              </a:rPr>
              <a:t>Mary Cassatt</a:t>
            </a:r>
            <a:r>
              <a:rPr lang="en-US" sz="2800" dirty="0"/>
              <a:t>   die?</a:t>
            </a:r>
          </a:p>
        </p:txBody>
      </p:sp>
    </p:spTree>
    <p:extLst>
      <p:ext uri="{BB962C8B-B14F-4D97-AF65-F5344CB8AC3E}">
        <p14:creationId xmlns:p14="http://schemas.microsoft.com/office/powerpoint/2010/main" val="11085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55" grpId="0"/>
      <p:bldP spid="57" grpId="0"/>
      <p:bldP spid="7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79E5-B2EB-488E-8C48-A4591AF0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 of the Question Matters </a:t>
            </a: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0524F65-E17D-4FBC-841B-12B5DFB2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82" y="1690688"/>
            <a:ext cx="820662" cy="876300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B33802E-3229-427F-94C4-6A86C1E1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430" y="2700373"/>
            <a:ext cx="545948" cy="695475"/>
          </a:xfrm>
          <a:prstGeom prst="rect">
            <a:avLst/>
          </a:prstGeom>
        </p:spPr>
      </p:pic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08E1E07-0030-40F1-BB9E-B7C12791E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97" y="1902384"/>
            <a:ext cx="1595979" cy="1595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FF2AE-BEEA-4A7D-9F8F-5282C2BEE744}"/>
              </a:ext>
            </a:extLst>
          </p:cNvPr>
          <p:cNvSpPr txBox="1"/>
          <p:nvPr/>
        </p:nvSpPr>
        <p:spPr>
          <a:xfrm>
            <a:off x="2991557" y="2128838"/>
            <a:ext cx="7772256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Should employers be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forced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negotiate with unions?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Should unions have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negotiate with employers?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D47F5E9-7AB4-4E0B-802D-7473611C0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22" y="4093167"/>
            <a:ext cx="876300" cy="8763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1F9C17C-6FCE-432E-AAA0-487CB2A2A1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13" y="4969467"/>
            <a:ext cx="981075" cy="9810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7D6FF7E-D277-431E-8B7E-7A93964F6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0987" y="4138238"/>
            <a:ext cx="1662459" cy="1662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6F6350-1B94-4685-B3DD-9FB32A4C5B57}"/>
              </a:ext>
            </a:extLst>
          </p:cNvPr>
          <p:cNvSpPr txBox="1"/>
          <p:nvPr/>
        </p:nvSpPr>
        <p:spPr>
          <a:xfrm>
            <a:off x="970987" y="3498119"/>
            <a:ext cx="170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Opinion Poll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77457-E735-45C9-9986-06D1FA728795}"/>
              </a:ext>
            </a:extLst>
          </p:cNvPr>
          <p:cNvSpPr txBox="1"/>
          <p:nvPr/>
        </p:nvSpPr>
        <p:spPr>
          <a:xfrm>
            <a:off x="753298" y="5926492"/>
            <a:ext cx="213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Children’s Mind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4D54F-1940-4443-8A48-94605DE5F823}"/>
              </a:ext>
            </a:extLst>
          </p:cNvPr>
          <p:cNvSpPr txBox="1"/>
          <p:nvPr/>
        </p:nvSpPr>
        <p:spPr>
          <a:xfrm>
            <a:off x="2991557" y="4397932"/>
            <a:ext cx="5666295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see the moon now?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Where does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moon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go during the day?</a:t>
            </a:r>
          </a:p>
        </p:txBody>
      </p:sp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AF9FB41D-215B-47DD-87A8-2D223B0B7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133" y="1604640"/>
            <a:ext cx="2010166" cy="2010166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DCCB6DB9-A941-42C2-9B73-F057920D5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1735" y="4174916"/>
            <a:ext cx="2010166" cy="201016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779015-CFAD-47B0-954C-C1FA57149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31" y="3429000"/>
            <a:ext cx="1114581" cy="11526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E1382C-9579-4085-A1E6-2C3F5A081B2E}"/>
              </a:ext>
            </a:extLst>
          </p:cNvPr>
          <p:cNvSpPr txBox="1"/>
          <p:nvPr/>
        </p:nvSpPr>
        <p:spPr>
          <a:xfrm>
            <a:off x="7003555" y="4707398"/>
            <a:ext cx="93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GPT-3</a:t>
            </a:r>
          </a:p>
        </p:txBody>
      </p:sp>
      <p:pic>
        <p:nvPicPr>
          <p:cNvPr id="23" name="Picture 22" descr="A picture containing yellow, dark&#10;&#10;Description automatically generated">
            <a:extLst>
              <a:ext uri="{FF2B5EF4-FFF2-40B4-BE49-F238E27FC236}">
                <a16:creationId xmlns:a16="http://schemas.microsoft.com/office/drawing/2014/main" id="{E84700EE-3FC2-4389-8BD5-AC2E6FF695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86" y="3321479"/>
            <a:ext cx="1396105" cy="13677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63B6C4-FE4A-449E-A788-32DA69519D11}"/>
              </a:ext>
            </a:extLst>
          </p:cNvPr>
          <p:cNvSpPr txBox="1"/>
          <p:nvPr/>
        </p:nvSpPr>
        <p:spPr>
          <a:xfrm>
            <a:off x="5506717" y="4707398"/>
            <a:ext cx="81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C7BF1-7F8C-4B74-BB31-A2C81BA5BF68}"/>
              </a:ext>
            </a:extLst>
          </p:cNvPr>
          <p:cNvSpPr txBox="1"/>
          <p:nvPr/>
        </p:nvSpPr>
        <p:spPr>
          <a:xfrm>
            <a:off x="4718837" y="2343064"/>
            <a:ext cx="448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We’re prompting LMs!</a:t>
            </a:r>
          </a:p>
        </p:txBody>
      </p:sp>
    </p:spTree>
    <p:extLst>
      <p:ext uri="{BB962C8B-B14F-4D97-AF65-F5344CB8AC3E}">
        <p14:creationId xmlns:p14="http://schemas.microsoft.com/office/powerpoint/2010/main" val="33561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  <p:bldP spid="17" grpId="0"/>
      <p:bldP spid="17" grpId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4978B9E0-8291-4BF6-8C4D-89FBB1BE0029}"/>
              </a:ext>
            </a:extLst>
          </p:cNvPr>
          <p:cNvSpPr txBox="1"/>
          <p:nvPr/>
        </p:nvSpPr>
        <p:spPr>
          <a:xfrm>
            <a:off x="8868392" y="2651552"/>
            <a:ext cx="1584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1926</a:t>
            </a:r>
          </a:p>
          <a:p>
            <a:r>
              <a:rPr lang="en-US" sz="2800" dirty="0"/>
              <a:t>Delaware</a:t>
            </a:r>
          </a:p>
          <a:p>
            <a:r>
              <a:rPr lang="en-US" sz="2800" dirty="0"/>
              <a:t>Bands</a:t>
            </a:r>
          </a:p>
          <a:p>
            <a:r>
              <a:rPr lang="en-US" sz="2800" dirty="0"/>
              <a:t>1994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0406AD-0D45-4335-AC21-65C40CB31DC2}"/>
              </a:ext>
            </a:extLst>
          </p:cNvPr>
          <p:cNvSpPr/>
          <p:nvPr/>
        </p:nvSpPr>
        <p:spPr>
          <a:xfrm>
            <a:off x="8809257" y="3117423"/>
            <a:ext cx="1652417" cy="36592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72D44F-DDD9-431E-84D0-4A62A5C394C7}"/>
              </a:ext>
            </a:extLst>
          </p:cNvPr>
          <p:cNvSpPr/>
          <p:nvPr/>
        </p:nvSpPr>
        <p:spPr>
          <a:xfrm>
            <a:off x="8834642" y="365125"/>
            <a:ext cx="1652418" cy="2442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E4E2BD-8B67-4AE8-A2BA-6BD9CF43C1CD}"/>
              </a:ext>
            </a:extLst>
          </p:cNvPr>
          <p:cNvSpPr txBox="1"/>
          <p:nvPr/>
        </p:nvSpPr>
        <p:spPr>
          <a:xfrm>
            <a:off x="7357498" y="4583847"/>
            <a:ext cx="992579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during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49BC8B-789C-4AE2-A07E-994EB02C54D5}"/>
              </a:ext>
            </a:extLst>
          </p:cNvPr>
          <p:cNvSpPr txBox="1"/>
          <p:nvPr/>
        </p:nvSpPr>
        <p:spPr>
          <a:xfrm>
            <a:off x="5841302" y="4589376"/>
            <a:ext cx="132592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died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perished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7FF469-540D-481E-8776-E9B0D3BD08AC}"/>
              </a:ext>
            </a:extLst>
          </p:cNvPr>
          <p:cNvSpPr txBox="1"/>
          <p:nvPr/>
        </p:nvSpPr>
        <p:spPr>
          <a:xfrm>
            <a:off x="3425412" y="4465360"/>
            <a:ext cx="2014269" cy="11430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Mary Cassatt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Cab Calloway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D2EACB-9CDA-478C-A9C3-6F66C6F2CBB5}"/>
              </a:ext>
            </a:extLst>
          </p:cNvPr>
          <p:cNvSpPr/>
          <p:nvPr/>
        </p:nvSpPr>
        <p:spPr>
          <a:xfrm>
            <a:off x="3225392" y="5110379"/>
            <a:ext cx="8550812" cy="152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FAA2F8-4C5E-4D8C-813C-FCEB14F453C2}"/>
              </a:ext>
            </a:extLst>
          </p:cNvPr>
          <p:cNvSpPr/>
          <p:nvPr/>
        </p:nvSpPr>
        <p:spPr>
          <a:xfrm>
            <a:off x="2767619" y="3158340"/>
            <a:ext cx="5326954" cy="1568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D51D18-4054-451C-86F5-C44642FBF927}"/>
              </a:ext>
            </a:extLst>
          </p:cNvPr>
          <p:cNvGrpSpPr/>
          <p:nvPr/>
        </p:nvGrpSpPr>
        <p:grpSpPr>
          <a:xfrm>
            <a:off x="792590" y="4493995"/>
            <a:ext cx="10605602" cy="1124559"/>
            <a:chOff x="792590" y="4493995"/>
            <a:chExt cx="10605602" cy="11245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A998F1-4797-4876-A797-827E2C43B056}"/>
                </a:ext>
              </a:extLst>
            </p:cNvPr>
            <p:cNvSpPr txBox="1"/>
            <p:nvPr/>
          </p:nvSpPr>
          <p:spPr>
            <a:xfrm>
              <a:off x="11070858" y="4493995"/>
              <a:ext cx="3273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6AA78E-8521-487C-A329-FA56D6BDADE7}"/>
                </a:ext>
              </a:extLst>
            </p:cNvPr>
            <p:cNvSpPr txBox="1"/>
            <p:nvPr/>
          </p:nvSpPr>
          <p:spPr>
            <a:xfrm>
              <a:off x="2275621" y="5156889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Input</a:t>
              </a:r>
            </a:p>
          </p:txBody>
        </p:sp>
        <p:pic>
          <p:nvPicPr>
            <p:cNvPr id="5" name="Graphic 4" descr="Arrow: Clockwise curve with solid fill">
              <a:extLst>
                <a:ext uri="{FF2B5EF4-FFF2-40B4-BE49-F238E27FC236}">
                  <a16:creationId xmlns:a16="http://schemas.microsoft.com/office/drawing/2014/main" id="{D77A42DA-FE3E-4781-BD10-1239F4134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707626" y="4622297"/>
              <a:ext cx="569907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BFD6C3-E6B4-47BF-B6FE-07F0BC51C2AF}"/>
                </a:ext>
              </a:extLst>
            </p:cNvPr>
            <p:cNvSpPr txBox="1"/>
            <p:nvPr/>
          </p:nvSpPr>
          <p:spPr>
            <a:xfrm>
              <a:off x="792590" y="4712740"/>
              <a:ext cx="1369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Prompt:</a:t>
              </a:r>
            </a:p>
          </p:txBody>
        </p:sp>
        <p:grpSp>
          <p:nvGrpSpPr>
            <p:cNvPr id="7" name="Group 6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 title="IguanaTex Vector Display">
              <a:extLst>
                <a:ext uri="{FF2B5EF4-FFF2-40B4-BE49-F238E27FC236}">
                  <a16:creationId xmlns:a16="http://schemas.microsoft.com/office/drawing/2014/main" id="{27D8D487-D1BD-44E1-88A6-80C2BFFA57F3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3418707" y="4878716"/>
              <a:ext cx="1982219" cy="198223"/>
              <a:chOff x="2540000" y="2540000"/>
              <a:chExt cx="904875" cy="90488"/>
            </a:xfrm>
          </p:grpSpPr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A9B26C5C-23C2-4CAD-B633-8985A15579B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40000" y="2619375"/>
                <a:ext cx="814388" cy="11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A2DF76B6-B75F-4BD5-8534-B404FE2F04FE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384550" y="2540000"/>
                <a:ext cx="60325" cy="87313"/>
              </a:xfrm>
              <a:custGeom>
                <a:avLst/>
                <a:gdLst>
                  <a:gd name="T0" fmla="*/ 109 w 191"/>
                  <a:gd name="T1" fmla="*/ 72 h 150"/>
                  <a:gd name="T2" fmla="*/ 106 w 191"/>
                  <a:gd name="T3" fmla="*/ 68 h 150"/>
                  <a:gd name="T4" fmla="*/ 132 w 191"/>
                  <a:gd name="T5" fmla="*/ 39 h 150"/>
                  <a:gd name="T6" fmla="*/ 184 w 191"/>
                  <a:gd name="T7" fmla="*/ 12 h 150"/>
                  <a:gd name="T8" fmla="*/ 184 w 191"/>
                  <a:gd name="T9" fmla="*/ 0 h 150"/>
                  <a:gd name="T10" fmla="*/ 155 w 191"/>
                  <a:gd name="T11" fmla="*/ 1 h 150"/>
                  <a:gd name="T12" fmla="*/ 121 w 191"/>
                  <a:gd name="T13" fmla="*/ 0 h 150"/>
                  <a:gd name="T14" fmla="*/ 121 w 191"/>
                  <a:gd name="T15" fmla="*/ 12 h 150"/>
                  <a:gd name="T16" fmla="*/ 128 w 191"/>
                  <a:gd name="T17" fmla="*/ 20 h 150"/>
                  <a:gd name="T18" fmla="*/ 122 w 191"/>
                  <a:gd name="T19" fmla="*/ 32 h 150"/>
                  <a:gd name="T20" fmla="*/ 98 w 191"/>
                  <a:gd name="T21" fmla="*/ 59 h 150"/>
                  <a:gd name="T22" fmla="*/ 69 w 191"/>
                  <a:gd name="T23" fmla="*/ 26 h 150"/>
                  <a:gd name="T24" fmla="*/ 65 w 191"/>
                  <a:gd name="T25" fmla="*/ 19 h 150"/>
                  <a:gd name="T26" fmla="*/ 75 w 191"/>
                  <a:gd name="T27" fmla="*/ 12 h 150"/>
                  <a:gd name="T28" fmla="*/ 75 w 191"/>
                  <a:gd name="T29" fmla="*/ 0 h 150"/>
                  <a:gd name="T30" fmla="*/ 35 w 191"/>
                  <a:gd name="T31" fmla="*/ 1 h 150"/>
                  <a:gd name="T32" fmla="*/ 2 w 191"/>
                  <a:gd name="T33" fmla="*/ 0 h 150"/>
                  <a:gd name="T34" fmla="*/ 2 w 191"/>
                  <a:gd name="T35" fmla="*/ 12 h 150"/>
                  <a:gd name="T36" fmla="*/ 36 w 191"/>
                  <a:gd name="T37" fmla="*/ 23 h 150"/>
                  <a:gd name="T38" fmla="*/ 79 w 191"/>
                  <a:gd name="T39" fmla="*/ 73 h 150"/>
                  <a:gd name="T40" fmla="*/ 82 w 191"/>
                  <a:gd name="T41" fmla="*/ 76 h 150"/>
                  <a:gd name="T42" fmla="*/ 53 w 191"/>
                  <a:gd name="T43" fmla="*/ 110 h 150"/>
                  <a:gd name="T44" fmla="*/ 0 w 191"/>
                  <a:gd name="T45" fmla="*/ 137 h 150"/>
                  <a:gd name="T46" fmla="*/ 0 w 191"/>
                  <a:gd name="T47" fmla="*/ 150 h 150"/>
                  <a:gd name="T48" fmla="*/ 29 w 191"/>
                  <a:gd name="T49" fmla="*/ 148 h 150"/>
                  <a:gd name="T50" fmla="*/ 64 w 191"/>
                  <a:gd name="T51" fmla="*/ 150 h 150"/>
                  <a:gd name="T52" fmla="*/ 64 w 191"/>
                  <a:gd name="T53" fmla="*/ 137 h 150"/>
                  <a:gd name="T54" fmla="*/ 57 w 191"/>
                  <a:gd name="T55" fmla="*/ 129 h 150"/>
                  <a:gd name="T56" fmla="*/ 66 w 191"/>
                  <a:gd name="T57" fmla="*/ 112 h 150"/>
                  <a:gd name="T58" fmla="*/ 91 w 191"/>
                  <a:gd name="T59" fmla="*/ 85 h 150"/>
                  <a:gd name="T60" fmla="*/ 121 w 191"/>
                  <a:gd name="T61" fmla="*/ 120 h 150"/>
                  <a:gd name="T62" fmla="*/ 128 w 191"/>
                  <a:gd name="T63" fmla="*/ 130 h 150"/>
                  <a:gd name="T64" fmla="*/ 118 w 191"/>
                  <a:gd name="T65" fmla="*/ 137 h 150"/>
                  <a:gd name="T66" fmla="*/ 118 w 191"/>
                  <a:gd name="T67" fmla="*/ 150 h 150"/>
                  <a:gd name="T68" fmla="*/ 158 w 191"/>
                  <a:gd name="T69" fmla="*/ 148 h 150"/>
                  <a:gd name="T70" fmla="*/ 191 w 191"/>
                  <a:gd name="T71" fmla="*/ 150 h 150"/>
                  <a:gd name="T72" fmla="*/ 191 w 191"/>
                  <a:gd name="T73" fmla="*/ 137 h 150"/>
                  <a:gd name="T74" fmla="*/ 157 w 191"/>
                  <a:gd name="T75" fmla="*/ 126 h 150"/>
                  <a:gd name="T76" fmla="*/ 109 w 191"/>
                  <a:gd name="T77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50">
                    <a:moveTo>
                      <a:pt x="109" y="72"/>
                    </a:moveTo>
                    <a:cubicBezTo>
                      <a:pt x="109" y="71"/>
                      <a:pt x="106" y="69"/>
                      <a:pt x="106" y="68"/>
                    </a:cubicBezTo>
                    <a:cubicBezTo>
                      <a:pt x="106" y="67"/>
                      <a:pt x="129" y="42"/>
                      <a:pt x="132" y="39"/>
                    </a:cubicBezTo>
                    <a:cubicBezTo>
                      <a:pt x="145" y="26"/>
                      <a:pt x="157" y="12"/>
                      <a:pt x="184" y="12"/>
                    </a:cubicBezTo>
                    <a:lnTo>
                      <a:pt x="184" y="0"/>
                    </a:lnTo>
                    <a:cubicBezTo>
                      <a:pt x="175" y="0"/>
                      <a:pt x="164" y="1"/>
                      <a:pt x="155" y="1"/>
                    </a:cubicBezTo>
                    <a:cubicBezTo>
                      <a:pt x="145" y="1"/>
                      <a:pt x="131" y="1"/>
                      <a:pt x="121" y="0"/>
                    </a:cubicBezTo>
                    <a:lnTo>
                      <a:pt x="121" y="12"/>
                    </a:lnTo>
                    <a:cubicBezTo>
                      <a:pt x="126" y="13"/>
                      <a:pt x="128" y="17"/>
                      <a:pt x="128" y="20"/>
                    </a:cubicBezTo>
                    <a:cubicBezTo>
                      <a:pt x="128" y="21"/>
                      <a:pt x="128" y="26"/>
                      <a:pt x="122" y="32"/>
                    </a:cubicBezTo>
                    <a:lnTo>
                      <a:pt x="98" y="59"/>
                    </a:lnTo>
                    <a:lnTo>
                      <a:pt x="69" y="26"/>
                    </a:lnTo>
                    <a:cubicBezTo>
                      <a:pt x="65" y="23"/>
                      <a:pt x="65" y="21"/>
                      <a:pt x="65" y="19"/>
                    </a:cubicBezTo>
                    <a:cubicBezTo>
                      <a:pt x="65" y="14"/>
                      <a:pt x="70" y="12"/>
                      <a:pt x="75" y="12"/>
                    </a:cubicBezTo>
                    <a:lnTo>
                      <a:pt x="75" y="0"/>
                    </a:lnTo>
                    <a:cubicBezTo>
                      <a:pt x="62" y="1"/>
                      <a:pt x="48" y="1"/>
                      <a:pt x="35" y="1"/>
                    </a:cubicBezTo>
                    <a:cubicBezTo>
                      <a:pt x="25" y="1"/>
                      <a:pt x="12" y="1"/>
                      <a:pt x="2" y="0"/>
                    </a:cubicBezTo>
                    <a:lnTo>
                      <a:pt x="2" y="12"/>
                    </a:lnTo>
                    <a:cubicBezTo>
                      <a:pt x="18" y="12"/>
                      <a:pt x="27" y="12"/>
                      <a:pt x="36" y="23"/>
                    </a:cubicBezTo>
                    <a:lnTo>
                      <a:pt x="79" y="73"/>
                    </a:lnTo>
                    <a:cubicBezTo>
                      <a:pt x="80" y="73"/>
                      <a:pt x="82" y="76"/>
                      <a:pt x="82" y="76"/>
                    </a:cubicBezTo>
                    <a:cubicBezTo>
                      <a:pt x="82" y="77"/>
                      <a:pt x="56" y="106"/>
                      <a:pt x="53" y="110"/>
                    </a:cubicBezTo>
                    <a:cubicBezTo>
                      <a:pt x="40" y="124"/>
                      <a:pt x="28" y="137"/>
                      <a:pt x="0" y="137"/>
                    </a:cubicBezTo>
                    <a:lnTo>
                      <a:pt x="0" y="150"/>
                    </a:lnTo>
                    <a:cubicBezTo>
                      <a:pt x="10" y="149"/>
                      <a:pt x="18" y="148"/>
                      <a:pt x="29" y="148"/>
                    </a:cubicBezTo>
                    <a:cubicBezTo>
                      <a:pt x="39" y="148"/>
                      <a:pt x="53" y="149"/>
                      <a:pt x="64" y="150"/>
                    </a:cubicBezTo>
                    <a:lnTo>
                      <a:pt x="64" y="137"/>
                    </a:lnTo>
                    <a:cubicBezTo>
                      <a:pt x="60" y="137"/>
                      <a:pt x="57" y="134"/>
                      <a:pt x="57" y="129"/>
                    </a:cubicBezTo>
                    <a:cubicBezTo>
                      <a:pt x="57" y="123"/>
                      <a:pt x="61" y="118"/>
                      <a:pt x="66" y="112"/>
                    </a:cubicBezTo>
                    <a:lnTo>
                      <a:pt x="91" y="85"/>
                    </a:lnTo>
                    <a:lnTo>
                      <a:pt x="121" y="120"/>
                    </a:lnTo>
                    <a:cubicBezTo>
                      <a:pt x="128" y="127"/>
                      <a:pt x="128" y="128"/>
                      <a:pt x="128" y="130"/>
                    </a:cubicBezTo>
                    <a:cubicBezTo>
                      <a:pt x="128" y="137"/>
                      <a:pt x="120" y="137"/>
                      <a:pt x="118" y="137"/>
                    </a:cubicBezTo>
                    <a:lnTo>
                      <a:pt x="118" y="150"/>
                    </a:lnTo>
                    <a:cubicBezTo>
                      <a:pt x="121" y="149"/>
                      <a:pt x="146" y="148"/>
                      <a:pt x="158" y="148"/>
                    </a:cubicBezTo>
                    <a:cubicBezTo>
                      <a:pt x="169" y="148"/>
                      <a:pt x="180" y="149"/>
                      <a:pt x="191" y="150"/>
                    </a:cubicBezTo>
                    <a:lnTo>
                      <a:pt x="191" y="137"/>
                    </a:lnTo>
                    <a:cubicBezTo>
                      <a:pt x="168" y="137"/>
                      <a:pt x="165" y="135"/>
                      <a:pt x="157" y="126"/>
                    </a:cubicBezTo>
                    <a:lnTo>
                      <a:pt x="109" y="7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 title="IguanaTex Vector Display">
              <a:extLst>
                <a:ext uri="{FF2B5EF4-FFF2-40B4-BE49-F238E27FC236}">
                  <a16:creationId xmlns:a16="http://schemas.microsoft.com/office/drawing/2014/main" id="{06576BBB-579E-4333-BCEA-7813E169071F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8600402" y="4878716"/>
              <a:ext cx="1956631" cy="257904"/>
              <a:chOff x="2540000" y="2540000"/>
              <a:chExt cx="903288" cy="119063"/>
            </a:xfrm>
          </p:grpSpPr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id="{D005656E-837D-492E-A924-F8E472734BE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40000" y="2613025"/>
                <a:ext cx="814388" cy="11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A5941A8D-7F98-4B6A-8F73-9CAD1FD259A1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382963" y="2540000"/>
                <a:ext cx="60325" cy="119063"/>
              </a:xfrm>
              <a:custGeom>
                <a:avLst/>
                <a:gdLst>
                  <a:gd name="T0" fmla="*/ 154 w 187"/>
                  <a:gd name="T1" fmla="*/ 35 h 222"/>
                  <a:gd name="T2" fmla="*/ 187 w 187"/>
                  <a:gd name="T3" fmla="*/ 13 h 222"/>
                  <a:gd name="T4" fmla="*/ 187 w 187"/>
                  <a:gd name="T5" fmla="*/ 0 h 222"/>
                  <a:gd name="T6" fmla="*/ 161 w 187"/>
                  <a:gd name="T7" fmla="*/ 2 h 222"/>
                  <a:gd name="T8" fmla="*/ 129 w 187"/>
                  <a:gd name="T9" fmla="*/ 0 h 222"/>
                  <a:gd name="T10" fmla="*/ 129 w 187"/>
                  <a:gd name="T11" fmla="*/ 13 h 222"/>
                  <a:gd name="T12" fmla="*/ 143 w 187"/>
                  <a:gd name="T13" fmla="*/ 26 h 222"/>
                  <a:gd name="T14" fmla="*/ 140 w 187"/>
                  <a:gd name="T15" fmla="*/ 37 h 222"/>
                  <a:gd name="T16" fmla="*/ 102 w 187"/>
                  <a:gd name="T17" fmla="*/ 120 h 222"/>
                  <a:gd name="T18" fmla="*/ 59 w 187"/>
                  <a:gd name="T19" fmla="*/ 28 h 222"/>
                  <a:gd name="T20" fmla="*/ 57 w 187"/>
                  <a:gd name="T21" fmla="*/ 21 h 222"/>
                  <a:gd name="T22" fmla="*/ 74 w 187"/>
                  <a:gd name="T23" fmla="*/ 13 h 222"/>
                  <a:gd name="T24" fmla="*/ 74 w 187"/>
                  <a:gd name="T25" fmla="*/ 0 h 222"/>
                  <a:gd name="T26" fmla="*/ 34 w 187"/>
                  <a:gd name="T27" fmla="*/ 2 h 222"/>
                  <a:gd name="T28" fmla="*/ 0 w 187"/>
                  <a:gd name="T29" fmla="*/ 0 h 222"/>
                  <a:gd name="T30" fmla="*/ 0 w 187"/>
                  <a:gd name="T31" fmla="*/ 13 h 222"/>
                  <a:gd name="T32" fmla="*/ 29 w 187"/>
                  <a:gd name="T33" fmla="*/ 25 h 222"/>
                  <a:gd name="T34" fmla="*/ 87 w 187"/>
                  <a:gd name="T35" fmla="*/ 151 h 222"/>
                  <a:gd name="T36" fmla="*/ 78 w 187"/>
                  <a:gd name="T37" fmla="*/ 172 h 222"/>
                  <a:gd name="T38" fmla="*/ 35 w 187"/>
                  <a:gd name="T39" fmla="*/ 212 h 222"/>
                  <a:gd name="T40" fmla="*/ 20 w 187"/>
                  <a:gd name="T41" fmla="*/ 208 h 222"/>
                  <a:gd name="T42" fmla="*/ 30 w 187"/>
                  <a:gd name="T43" fmla="*/ 193 h 222"/>
                  <a:gd name="T44" fmla="*/ 15 w 187"/>
                  <a:gd name="T45" fmla="*/ 178 h 222"/>
                  <a:gd name="T46" fmla="*/ 0 w 187"/>
                  <a:gd name="T47" fmla="*/ 194 h 222"/>
                  <a:gd name="T48" fmla="*/ 35 w 187"/>
                  <a:gd name="T49" fmla="*/ 222 h 222"/>
                  <a:gd name="T50" fmla="*/ 87 w 187"/>
                  <a:gd name="T51" fmla="*/ 181 h 222"/>
                  <a:gd name="T52" fmla="*/ 154 w 187"/>
                  <a:gd name="T53" fmla="*/ 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22">
                    <a:moveTo>
                      <a:pt x="154" y="35"/>
                    </a:moveTo>
                    <a:cubicBezTo>
                      <a:pt x="164" y="13"/>
                      <a:pt x="182" y="13"/>
                      <a:pt x="187" y="13"/>
                    </a:cubicBezTo>
                    <a:lnTo>
                      <a:pt x="187" y="0"/>
                    </a:lnTo>
                    <a:cubicBezTo>
                      <a:pt x="178" y="1"/>
                      <a:pt x="171" y="2"/>
                      <a:pt x="161" y="2"/>
                    </a:cubicBezTo>
                    <a:cubicBezTo>
                      <a:pt x="151" y="2"/>
                      <a:pt x="139" y="1"/>
                      <a:pt x="129" y="0"/>
                    </a:cubicBezTo>
                    <a:lnTo>
                      <a:pt x="129" y="13"/>
                    </a:lnTo>
                    <a:cubicBezTo>
                      <a:pt x="141" y="14"/>
                      <a:pt x="143" y="21"/>
                      <a:pt x="143" y="26"/>
                    </a:cubicBezTo>
                    <a:cubicBezTo>
                      <a:pt x="143" y="30"/>
                      <a:pt x="142" y="34"/>
                      <a:pt x="140" y="37"/>
                    </a:cubicBezTo>
                    <a:lnTo>
                      <a:pt x="102" y="120"/>
                    </a:lnTo>
                    <a:lnTo>
                      <a:pt x="59" y="28"/>
                    </a:lnTo>
                    <a:cubicBezTo>
                      <a:pt x="58" y="26"/>
                      <a:pt x="57" y="23"/>
                      <a:pt x="57" y="21"/>
                    </a:cubicBezTo>
                    <a:cubicBezTo>
                      <a:pt x="57" y="13"/>
                      <a:pt x="69" y="13"/>
                      <a:pt x="74" y="13"/>
                    </a:cubicBezTo>
                    <a:lnTo>
                      <a:pt x="74" y="0"/>
                    </a:lnTo>
                    <a:cubicBezTo>
                      <a:pt x="69" y="1"/>
                      <a:pt x="44" y="2"/>
                      <a:pt x="34" y="2"/>
                    </a:cubicBezTo>
                    <a:cubicBezTo>
                      <a:pt x="24" y="2"/>
                      <a:pt x="10" y="1"/>
                      <a:pt x="0" y="0"/>
                    </a:cubicBezTo>
                    <a:lnTo>
                      <a:pt x="0" y="13"/>
                    </a:lnTo>
                    <a:cubicBezTo>
                      <a:pt x="20" y="13"/>
                      <a:pt x="24" y="14"/>
                      <a:pt x="29" y="25"/>
                    </a:cubicBezTo>
                    <a:lnTo>
                      <a:pt x="87" y="151"/>
                    </a:lnTo>
                    <a:cubicBezTo>
                      <a:pt x="84" y="158"/>
                      <a:pt x="81" y="165"/>
                      <a:pt x="78" y="172"/>
                    </a:cubicBezTo>
                    <a:cubicBezTo>
                      <a:pt x="70" y="188"/>
                      <a:pt x="59" y="212"/>
                      <a:pt x="35" y="212"/>
                    </a:cubicBezTo>
                    <a:cubicBezTo>
                      <a:pt x="26" y="212"/>
                      <a:pt x="24" y="211"/>
                      <a:pt x="20" y="208"/>
                    </a:cubicBezTo>
                    <a:cubicBezTo>
                      <a:pt x="20" y="208"/>
                      <a:pt x="30" y="205"/>
                      <a:pt x="30" y="193"/>
                    </a:cubicBezTo>
                    <a:cubicBezTo>
                      <a:pt x="30" y="185"/>
                      <a:pt x="24" y="178"/>
                      <a:pt x="15" y="178"/>
                    </a:cubicBezTo>
                    <a:cubicBezTo>
                      <a:pt x="6" y="178"/>
                      <a:pt x="0" y="185"/>
                      <a:pt x="0" y="194"/>
                    </a:cubicBezTo>
                    <a:cubicBezTo>
                      <a:pt x="0" y="210"/>
                      <a:pt x="16" y="222"/>
                      <a:pt x="35" y="222"/>
                    </a:cubicBezTo>
                    <a:cubicBezTo>
                      <a:pt x="65" y="222"/>
                      <a:pt x="82" y="191"/>
                      <a:pt x="87" y="181"/>
                    </a:cubicBezTo>
                    <a:lnTo>
                      <a:pt x="154" y="3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CA0D55-96D1-496E-9140-56F7D1171786}"/>
                </a:ext>
              </a:extLst>
            </p:cNvPr>
            <p:cNvSpPr txBox="1"/>
            <p:nvPr/>
          </p:nvSpPr>
          <p:spPr>
            <a:xfrm>
              <a:off x="8999532" y="4575230"/>
              <a:ext cx="1169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[MASK]</a:t>
              </a:r>
            </a:p>
          </p:txBody>
        </p:sp>
      </p:grpSp>
      <p:grpSp>
        <p:nvGrpSpPr>
          <p:cNvPr id="28" name="Group 27" descr="this is an object">
            <a:extLst>
              <a:ext uri="{FF2B5EF4-FFF2-40B4-BE49-F238E27FC236}">
                <a16:creationId xmlns:a16="http://schemas.microsoft.com/office/drawing/2014/main" id="{5D9AAD0F-DCBC-4200-9455-148D38BFDC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700577" y="2836456"/>
            <a:ext cx="8937870" cy="1752920"/>
            <a:chOff x="2700577" y="2836456"/>
            <a:chExt cx="8937870" cy="17529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A3E0DBD-06F5-4A3E-A83F-FBAA9814AB36}"/>
                </a:ext>
              </a:extLst>
            </p:cNvPr>
            <p:cNvSpPr/>
            <p:nvPr/>
          </p:nvSpPr>
          <p:spPr>
            <a:xfrm>
              <a:off x="2700577" y="3740577"/>
              <a:ext cx="8937870" cy="40128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Transformers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19EEEE1A-4506-401C-A3DC-9C91BC20FADA}"/>
                </a:ext>
              </a:extLst>
            </p:cNvPr>
            <p:cNvSpPr/>
            <p:nvPr/>
          </p:nvSpPr>
          <p:spPr>
            <a:xfrm>
              <a:off x="3665387" y="3219016"/>
              <a:ext cx="219782" cy="30996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0162CAE5-6E4E-4B70-BD51-6A0217536A3E}"/>
                </a:ext>
              </a:extLst>
            </p:cNvPr>
            <p:cNvSpPr/>
            <p:nvPr/>
          </p:nvSpPr>
          <p:spPr>
            <a:xfrm>
              <a:off x="4617622" y="3219016"/>
              <a:ext cx="219782" cy="30996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857ABB88-BE44-40D2-91EF-DC4DD8734007}"/>
                </a:ext>
              </a:extLst>
            </p:cNvPr>
            <p:cNvSpPr/>
            <p:nvPr/>
          </p:nvSpPr>
          <p:spPr>
            <a:xfrm>
              <a:off x="6095653" y="3219016"/>
              <a:ext cx="219782" cy="30996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6D49E0CD-8859-4C3E-8CC3-F41B735BBC53}"/>
                </a:ext>
              </a:extLst>
            </p:cNvPr>
            <p:cNvSpPr/>
            <p:nvPr/>
          </p:nvSpPr>
          <p:spPr>
            <a:xfrm>
              <a:off x="7437237" y="3219016"/>
              <a:ext cx="219782" cy="30996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8B24541F-6C14-43BD-BBA4-B05DF7B9CE56}"/>
                </a:ext>
              </a:extLst>
            </p:cNvPr>
            <p:cNvSpPr/>
            <p:nvPr/>
          </p:nvSpPr>
          <p:spPr>
            <a:xfrm>
              <a:off x="9161529" y="3219016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280726A4-71D6-44FA-950C-0E3F1BFAC461}"/>
                </a:ext>
              </a:extLst>
            </p:cNvPr>
            <p:cNvSpPr/>
            <p:nvPr/>
          </p:nvSpPr>
          <p:spPr>
            <a:xfrm>
              <a:off x="11039475" y="3219016"/>
              <a:ext cx="219782" cy="309963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774AAF77-EE84-47FC-86ED-E729AE4515C0}"/>
                </a:ext>
              </a:extLst>
            </p:cNvPr>
            <p:cNvSpPr/>
            <p:nvPr/>
          </p:nvSpPr>
          <p:spPr>
            <a:xfrm>
              <a:off x="7321501" y="4279413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F4FAC7-9FC9-4E15-BFE4-3E6F17C6CD2C}"/>
                </a:ext>
              </a:extLst>
            </p:cNvPr>
            <p:cNvSpPr txBox="1"/>
            <p:nvPr/>
          </p:nvSpPr>
          <p:spPr>
            <a:xfrm>
              <a:off x="3336237" y="2836456"/>
              <a:ext cx="90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ignored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980517-4614-4C55-8638-23417E0FAF34}"/>
                </a:ext>
              </a:extLst>
            </p:cNvPr>
            <p:cNvSpPr txBox="1"/>
            <p:nvPr/>
          </p:nvSpPr>
          <p:spPr>
            <a:xfrm>
              <a:off x="4275209" y="2836456"/>
              <a:ext cx="90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ignored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F8732F-6439-4450-AF77-C09E84FBCC69}"/>
                </a:ext>
              </a:extLst>
            </p:cNvPr>
            <p:cNvSpPr txBox="1"/>
            <p:nvPr/>
          </p:nvSpPr>
          <p:spPr>
            <a:xfrm>
              <a:off x="5753240" y="2836456"/>
              <a:ext cx="90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ignored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412385-9F01-4BC3-A5FD-917D15A0AB18}"/>
                </a:ext>
              </a:extLst>
            </p:cNvPr>
            <p:cNvSpPr txBox="1"/>
            <p:nvPr/>
          </p:nvSpPr>
          <p:spPr>
            <a:xfrm>
              <a:off x="7121380" y="2836456"/>
              <a:ext cx="90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ignored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984D0B-2163-412D-B332-D4881B159865}"/>
                </a:ext>
              </a:extLst>
            </p:cNvPr>
            <p:cNvSpPr txBox="1"/>
            <p:nvPr/>
          </p:nvSpPr>
          <p:spPr>
            <a:xfrm>
              <a:off x="10697062" y="2836456"/>
              <a:ext cx="90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ignored</a:t>
              </a:r>
            </a:p>
          </p:txBody>
        </p:sp>
        <p:sp>
          <p:nvSpPr>
            <p:cNvPr id="37" name="Arrow: Up 36">
              <a:extLst>
                <a:ext uri="{FF2B5EF4-FFF2-40B4-BE49-F238E27FC236}">
                  <a16:creationId xmlns:a16="http://schemas.microsoft.com/office/drawing/2014/main" id="{0E6F5A00-9622-4B88-A905-01E90A58F666}"/>
                </a:ext>
              </a:extLst>
            </p:cNvPr>
            <p:cNvSpPr/>
            <p:nvPr/>
          </p:nvSpPr>
          <p:spPr>
            <a:xfrm>
              <a:off x="6095652" y="4279413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Up 37">
              <a:extLst>
                <a:ext uri="{FF2B5EF4-FFF2-40B4-BE49-F238E27FC236}">
                  <a16:creationId xmlns:a16="http://schemas.microsoft.com/office/drawing/2014/main" id="{580E04C2-4F9B-4C04-9B16-E62BBDA4D32D}"/>
                </a:ext>
              </a:extLst>
            </p:cNvPr>
            <p:cNvSpPr/>
            <p:nvPr/>
          </p:nvSpPr>
          <p:spPr>
            <a:xfrm>
              <a:off x="4617621" y="4279413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6C89EFC8-3F9F-4987-89DB-CDE99E680AFD}"/>
                </a:ext>
              </a:extLst>
            </p:cNvPr>
            <p:cNvSpPr/>
            <p:nvPr/>
          </p:nvSpPr>
          <p:spPr>
            <a:xfrm>
              <a:off x="3665387" y="4279413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Up 39">
              <a:extLst>
                <a:ext uri="{FF2B5EF4-FFF2-40B4-BE49-F238E27FC236}">
                  <a16:creationId xmlns:a16="http://schemas.microsoft.com/office/drawing/2014/main" id="{AB42E012-5E1F-4DBD-8DEF-4BFD9821E805}"/>
                </a:ext>
              </a:extLst>
            </p:cNvPr>
            <p:cNvSpPr/>
            <p:nvPr/>
          </p:nvSpPr>
          <p:spPr>
            <a:xfrm>
              <a:off x="9161529" y="4279413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row: Up 78">
              <a:extLst>
                <a:ext uri="{FF2B5EF4-FFF2-40B4-BE49-F238E27FC236}">
                  <a16:creationId xmlns:a16="http://schemas.microsoft.com/office/drawing/2014/main" id="{D3347654-A109-4A71-97C5-762D978FED1C}"/>
                </a:ext>
              </a:extLst>
            </p:cNvPr>
            <p:cNvSpPr/>
            <p:nvPr/>
          </p:nvSpPr>
          <p:spPr>
            <a:xfrm>
              <a:off x="11039474" y="4279413"/>
              <a:ext cx="219782" cy="30996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DD62D2-0022-4361-9D89-7BF35F02EEF9}"/>
              </a:ext>
            </a:extLst>
          </p:cNvPr>
          <p:cNvGrpSpPr/>
          <p:nvPr/>
        </p:nvGrpSpPr>
        <p:grpSpPr>
          <a:xfrm>
            <a:off x="8488876" y="1590603"/>
            <a:ext cx="1565087" cy="1565087"/>
            <a:chOff x="8446420" y="1733786"/>
            <a:chExt cx="1565087" cy="156508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CC00EC-410F-4A7D-B02E-D7F8EE227247}"/>
                </a:ext>
              </a:extLst>
            </p:cNvPr>
            <p:cNvSpPr/>
            <p:nvPr/>
          </p:nvSpPr>
          <p:spPr>
            <a:xfrm>
              <a:off x="8446420" y="1733786"/>
              <a:ext cx="1565087" cy="156508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D7543BC-8B5D-4A69-AA13-41F6D0FC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091" y="1897223"/>
              <a:ext cx="1242658" cy="129602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C32287-AD88-462B-9CB4-CF6A139098FD}"/>
              </a:ext>
            </a:extLst>
          </p:cNvPr>
          <p:cNvSpPr txBox="1"/>
          <p:nvPr/>
        </p:nvSpPr>
        <p:spPr>
          <a:xfrm>
            <a:off x="792590" y="5881773"/>
            <a:ext cx="90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Task: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88A56D-3E56-44B8-A400-0DCEBC8F222B}"/>
              </a:ext>
            </a:extLst>
          </p:cNvPr>
          <p:cNvSpPr txBox="1"/>
          <p:nvPr/>
        </p:nvSpPr>
        <p:spPr>
          <a:xfrm>
            <a:off x="2700577" y="5899908"/>
            <a:ext cx="4198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Fact Queries: Year-of-Death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C623CF-696A-4268-8395-42CAF88BEDE4}"/>
              </a:ext>
            </a:extLst>
          </p:cNvPr>
          <p:cNvGrpSpPr/>
          <p:nvPr/>
        </p:nvGrpSpPr>
        <p:grpSpPr>
          <a:xfrm>
            <a:off x="7226067" y="3213501"/>
            <a:ext cx="2492850" cy="1381125"/>
            <a:chOff x="7226067" y="3213501"/>
            <a:chExt cx="2492850" cy="1381125"/>
          </a:xfrm>
        </p:grpSpPr>
        <p:pic>
          <p:nvPicPr>
            <p:cNvPr id="35" name="Graphic 34" descr="Arrow Right with solid fill">
              <a:extLst>
                <a:ext uri="{FF2B5EF4-FFF2-40B4-BE49-F238E27FC236}">
                  <a16:creationId xmlns:a16="http://schemas.microsoft.com/office/drawing/2014/main" id="{35B5FB69-AB79-4070-B5AB-888C1B54F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8571154" y="3446864"/>
              <a:ext cx="1381125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7D1C05-B3D6-4416-9CF3-DF65B0EC52C8}"/>
                </a:ext>
              </a:extLst>
            </p:cNvPr>
            <p:cNvSpPr txBox="1"/>
            <p:nvPr/>
          </p:nvSpPr>
          <p:spPr>
            <a:xfrm flipH="1">
              <a:off x="7226067" y="3680958"/>
              <a:ext cx="1624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Backprop ?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C651837B-A761-4480-BEB0-E77B418C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Prompt LMs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43072F-996A-4579-ACA1-BCC633A0115E}"/>
              </a:ext>
            </a:extLst>
          </p:cNvPr>
          <p:cNvSpPr txBox="1"/>
          <p:nvPr/>
        </p:nvSpPr>
        <p:spPr>
          <a:xfrm>
            <a:off x="792590" y="5881773"/>
            <a:ext cx="90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Task: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BA818F-0A1C-4BCC-952F-D96DDAA57B25}"/>
              </a:ext>
            </a:extLst>
          </p:cNvPr>
          <p:cNvSpPr txBox="1"/>
          <p:nvPr/>
        </p:nvSpPr>
        <p:spPr>
          <a:xfrm>
            <a:off x="2700577" y="5899908"/>
            <a:ext cx="4198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Fact Queries: Year-of-Death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869EAD5-79EB-49B7-B04C-379587F69167}"/>
              </a:ext>
            </a:extLst>
          </p:cNvPr>
          <p:cNvGrpSpPr/>
          <p:nvPr/>
        </p:nvGrpSpPr>
        <p:grpSpPr>
          <a:xfrm>
            <a:off x="9806163" y="1845428"/>
            <a:ext cx="1970041" cy="746618"/>
            <a:chOff x="9806163" y="1845428"/>
            <a:chExt cx="1970041" cy="746618"/>
          </a:xfrm>
        </p:grpSpPr>
        <p:pic>
          <p:nvPicPr>
            <p:cNvPr id="53" name="Graphic 52" descr="Arrow: Clockwise curve with solid fill">
              <a:extLst>
                <a:ext uri="{FF2B5EF4-FFF2-40B4-BE49-F238E27FC236}">
                  <a16:creationId xmlns:a16="http://schemas.microsoft.com/office/drawing/2014/main" id="{26CA3610-E0E0-4584-B73E-91F2C408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5400000">
              <a:off x="9978409" y="1849893"/>
              <a:ext cx="569907" cy="9144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58168F1-1584-4D15-BB4F-AC598FCC4F93}"/>
                </a:ext>
              </a:extLst>
            </p:cNvPr>
            <p:cNvSpPr txBox="1"/>
            <p:nvPr/>
          </p:nvSpPr>
          <p:spPr>
            <a:xfrm>
              <a:off x="10697062" y="1845428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Output</a:t>
              </a:r>
            </a:p>
          </p:txBody>
        </p:sp>
      </p:grpSp>
      <p:pic>
        <p:nvPicPr>
          <p:cNvPr id="55" name="Picture 54" descr="A picture containing handwear&#10;&#10;Description automatically generated">
            <a:extLst>
              <a:ext uri="{FF2B5EF4-FFF2-40B4-BE49-F238E27FC236}">
                <a16:creationId xmlns:a16="http://schemas.microsoft.com/office/drawing/2014/main" id="{154FACD2-A4A5-4BD1-82A4-3FCEA7FDF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99" y="1602022"/>
            <a:ext cx="614086" cy="78213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1127340-BFF1-4DF2-B580-4AB64AF17334}"/>
              </a:ext>
            </a:extLst>
          </p:cNvPr>
          <p:cNvSpPr txBox="1"/>
          <p:nvPr/>
        </p:nvSpPr>
        <p:spPr>
          <a:xfrm>
            <a:off x="8868392" y="2651552"/>
            <a:ext cx="158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1994</a:t>
            </a: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F42AE216-D375-4BD6-81C2-4D7BA05D3A0D}"/>
              </a:ext>
            </a:extLst>
          </p:cNvPr>
          <p:cNvGraphicFramePr>
            <a:graphicFrameLocks noGrp="1"/>
          </p:cNvGraphicFramePr>
          <p:nvPr/>
        </p:nvGraphicFramePr>
        <p:xfrm>
          <a:off x="6477181" y="2160159"/>
          <a:ext cx="1390599" cy="10813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22022">
                  <a:extLst>
                    <a:ext uri="{9D8B030D-6E8A-4147-A177-3AD203B41FA5}">
                      <a16:colId xmlns:a16="http://schemas.microsoft.com/office/drawing/2014/main" val="3738680006"/>
                    </a:ext>
                  </a:extLst>
                </a:gridCol>
                <a:gridCol w="468577">
                  <a:extLst>
                    <a:ext uri="{9D8B030D-6E8A-4147-A177-3AD203B41FA5}">
                      <a16:colId xmlns:a16="http://schemas.microsoft.com/office/drawing/2014/main" val="1196064243"/>
                    </a:ext>
                  </a:extLst>
                </a:gridCol>
              </a:tblGrid>
              <a:tr h="265120">
                <a:tc>
                  <a:txBody>
                    <a:bodyPr/>
                    <a:lstStyle/>
                    <a:p>
                      <a:r>
                        <a:rPr lang="en-US" sz="1100" dirty="0"/>
                        <a:t>X</a:t>
                      </a:r>
                    </a:p>
                  </a:txBody>
                  <a:tcPr marL="76634" marR="76634" marT="38317" marB="383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</a:t>
                      </a:r>
                    </a:p>
                  </a:txBody>
                  <a:tcPr marL="76634" marR="76634" marT="38317" marB="38317"/>
                </a:tc>
                <a:extLst>
                  <a:ext uri="{0D108BD9-81ED-4DB2-BD59-A6C34878D82A}">
                    <a16:rowId xmlns:a16="http://schemas.microsoft.com/office/drawing/2014/main" val="2079741979"/>
                  </a:ext>
                </a:extLst>
              </a:tr>
              <a:tr h="286013">
                <a:tc>
                  <a:txBody>
                    <a:bodyPr/>
                    <a:lstStyle/>
                    <a:p>
                      <a:r>
                        <a:rPr lang="en-US" sz="1100" dirty="0"/>
                        <a:t>Cab Calloway</a:t>
                      </a:r>
                    </a:p>
                  </a:txBody>
                  <a:tcPr marL="76634" marR="76634" marT="38317" marB="383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1994</a:t>
                      </a:r>
                    </a:p>
                  </a:txBody>
                  <a:tcPr marL="76634" marR="76634" marT="38317" marB="38317"/>
                </a:tc>
                <a:extLst>
                  <a:ext uri="{0D108BD9-81ED-4DB2-BD59-A6C34878D82A}">
                    <a16:rowId xmlns:a16="http://schemas.microsoft.com/office/drawing/2014/main" val="2872641559"/>
                  </a:ext>
                </a:extLst>
              </a:tr>
              <a:tr h="265120">
                <a:tc>
                  <a:txBody>
                    <a:bodyPr/>
                    <a:lstStyle/>
                    <a:p>
                      <a:r>
                        <a:rPr lang="en-US" sz="1100" dirty="0"/>
                        <a:t>Mary Cassatt</a:t>
                      </a:r>
                    </a:p>
                  </a:txBody>
                  <a:tcPr marL="76634" marR="76634" marT="38317" marB="383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1926</a:t>
                      </a:r>
                    </a:p>
                  </a:txBody>
                  <a:tcPr marL="76634" marR="76634" marT="38317" marB="38317"/>
                </a:tc>
                <a:extLst>
                  <a:ext uri="{0D108BD9-81ED-4DB2-BD59-A6C34878D82A}">
                    <a16:rowId xmlns:a16="http://schemas.microsoft.com/office/drawing/2014/main" val="2584752384"/>
                  </a:ext>
                </a:extLst>
              </a:tr>
              <a:tr h="26512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</a:p>
                  </a:txBody>
                  <a:tcPr marL="76634" marR="76634" marT="38317" marB="383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</a:p>
                  </a:txBody>
                  <a:tcPr marL="76634" marR="76634" marT="38317" marB="38317"/>
                </a:tc>
                <a:extLst>
                  <a:ext uri="{0D108BD9-81ED-4DB2-BD59-A6C34878D82A}">
                    <a16:rowId xmlns:a16="http://schemas.microsoft.com/office/drawing/2014/main" val="2841311276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070F01B3-5405-40A9-80AF-1FB505C8B8B2}"/>
              </a:ext>
            </a:extLst>
          </p:cNvPr>
          <p:cNvGrpSpPr/>
          <p:nvPr/>
        </p:nvGrpSpPr>
        <p:grpSpPr>
          <a:xfrm>
            <a:off x="4682781" y="2090199"/>
            <a:ext cx="1596263" cy="3703152"/>
            <a:chOff x="4664023" y="2079427"/>
            <a:chExt cx="1596263" cy="370315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8A4C8E6-FCD1-45FA-BF4E-AD3CAEE51C82}"/>
                </a:ext>
              </a:extLst>
            </p:cNvPr>
            <p:cNvGrpSpPr/>
            <p:nvPr/>
          </p:nvGrpSpPr>
          <p:grpSpPr>
            <a:xfrm>
              <a:off x="4912096" y="2079427"/>
              <a:ext cx="1348190" cy="1314510"/>
              <a:chOff x="4912096" y="2079427"/>
              <a:chExt cx="1348190" cy="1314510"/>
            </a:xfrm>
          </p:grpSpPr>
          <p:pic>
            <p:nvPicPr>
              <p:cNvPr id="62" name="Graphic 61" descr="Database with solid fill">
                <a:extLst>
                  <a:ext uri="{FF2B5EF4-FFF2-40B4-BE49-F238E27FC236}">
                    <a16:creationId xmlns:a16="http://schemas.microsoft.com/office/drawing/2014/main" id="{6C9692A5-96DC-4359-B316-618BD0A6F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128991" y="247953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2715D89-C6CF-423F-BCCC-2E8943705179}"/>
                  </a:ext>
                </a:extLst>
              </p:cNvPr>
              <p:cNvSpPr txBox="1"/>
              <p:nvPr/>
            </p:nvSpPr>
            <p:spPr>
              <a:xfrm>
                <a:off x="4912096" y="2079427"/>
                <a:ext cx="1348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Database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E3CBBF-4FB9-465A-B777-647B9C8FB0A4}"/>
                </a:ext>
              </a:extLst>
            </p:cNvPr>
            <p:cNvSpPr txBox="1"/>
            <p:nvPr/>
          </p:nvSpPr>
          <p:spPr>
            <a:xfrm>
              <a:off x="4664023" y="4951582"/>
              <a:ext cx="1502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Simulated </a:t>
              </a:r>
            </a:p>
            <a:p>
              <a:pPr algn="ctr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Annealing</a:t>
              </a:r>
            </a:p>
          </p:txBody>
        </p:sp>
        <p:pic>
          <p:nvPicPr>
            <p:cNvPr id="61" name="Graphic 60" descr="Programmer male with solid fill">
              <a:extLst>
                <a:ext uri="{FF2B5EF4-FFF2-40B4-BE49-F238E27FC236}">
                  <a16:creationId xmlns:a16="http://schemas.microsoft.com/office/drawing/2014/main" id="{CF35C22B-E212-4E70-9D91-5DFBA11E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51383" y="3794047"/>
              <a:ext cx="914400" cy="9144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394C01-A70D-4DAE-B0DF-AAB988FBC665}"/>
              </a:ext>
            </a:extLst>
          </p:cNvPr>
          <p:cNvGrpSpPr/>
          <p:nvPr/>
        </p:nvGrpSpPr>
        <p:grpSpPr>
          <a:xfrm>
            <a:off x="4962445" y="3808692"/>
            <a:ext cx="3214273" cy="1973887"/>
            <a:chOff x="4962445" y="3808692"/>
            <a:chExt cx="3214273" cy="1973887"/>
          </a:xfrm>
        </p:grpSpPr>
        <p:pic>
          <p:nvPicPr>
            <p:cNvPr id="65" name="Graphic 64" descr="Arrow: Straight with solid fill">
              <a:extLst>
                <a:ext uri="{FF2B5EF4-FFF2-40B4-BE49-F238E27FC236}">
                  <a16:creationId xmlns:a16="http://schemas.microsoft.com/office/drawing/2014/main" id="{BC019377-2DD9-48DE-A6CB-E1473C39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6020354" y="3900166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Robot with solid fill">
              <a:extLst>
                <a:ext uri="{FF2B5EF4-FFF2-40B4-BE49-F238E27FC236}">
                  <a16:creationId xmlns:a16="http://schemas.microsoft.com/office/drawing/2014/main" id="{6E120278-FF6B-41F2-B710-3FB36CCE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041457" y="3808692"/>
              <a:ext cx="1060481" cy="10604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413B43-64B5-4364-BE46-C027FFC96F20}"/>
                </a:ext>
              </a:extLst>
            </p:cNvPr>
            <p:cNvSpPr txBox="1"/>
            <p:nvPr/>
          </p:nvSpPr>
          <p:spPr>
            <a:xfrm>
              <a:off x="6901561" y="4951582"/>
              <a:ext cx="12751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Gradient</a:t>
              </a:r>
            </a:p>
            <a:p>
              <a:pPr algn="ctr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</a:rPr>
                <a:t>Descent</a:t>
              </a:r>
            </a:p>
          </p:txBody>
        </p:sp>
        <p:pic>
          <p:nvPicPr>
            <p:cNvPr id="68" name="Graphic 67" descr="Close with solid fill">
              <a:extLst>
                <a:ext uri="{FF2B5EF4-FFF2-40B4-BE49-F238E27FC236}">
                  <a16:creationId xmlns:a16="http://schemas.microsoft.com/office/drawing/2014/main" id="{17C3836E-7427-47B3-9222-823700D6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962445" y="3900167"/>
              <a:ext cx="914400" cy="9144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81916A3-EB54-423F-837F-45A4C8579101}"/>
              </a:ext>
            </a:extLst>
          </p:cNvPr>
          <p:cNvGrpSpPr/>
          <p:nvPr/>
        </p:nvGrpSpPr>
        <p:grpSpPr>
          <a:xfrm>
            <a:off x="5903336" y="4120374"/>
            <a:ext cx="604414" cy="189471"/>
            <a:chOff x="2356022" y="1664043"/>
            <a:chExt cx="1313935" cy="411891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E08B48B0-A730-452A-9C25-4C7DA1D56ACE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CA191C9-210F-4CC8-99E0-EA7EED9F651C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214AD33-6179-4F78-B95C-81D2424C3232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F927E91-F5A2-4F40-B6FC-11F5201FF931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040571F-BC30-4762-B854-64DA7889A5E6}"/>
              </a:ext>
            </a:extLst>
          </p:cNvPr>
          <p:cNvGrpSpPr/>
          <p:nvPr/>
        </p:nvGrpSpPr>
        <p:grpSpPr>
          <a:xfrm>
            <a:off x="7248750" y="4120374"/>
            <a:ext cx="604414" cy="189471"/>
            <a:chOff x="2356022" y="1664043"/>
            <a:chExt cx="1313935" cy="411891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FFF4C52D-9609-47A5-80A7-9A5667CDEBBF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A26C9E9-65AF-4EB3-834D-AF24E58196C4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92FF71D-111F-41C1-A80B-A05ECE3AA1E8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B97DCDE-3A76-4907-8ED9-A28E1DBD5DD7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EF68FE-8486-4DF9-B88F-291FC8958FB5}"/>
              </a:ext>
            </a:extLst>
          </p:cNvPr>
          <p:cNvGrpSpPr/>
          <p:nvPr/>
        </p:nvGrpSpPr>
        <p:grpSpPr>
          <a:xfrm>
            <a:off x="10847158" y="4120374"/>
            <a:ext cx="604414" cy="189471"/>
            <a:chOff x="2356022" y="1664043"/>
            <a:chExt cx="1313935" cy="411891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3E0CFAB-3C22-4E96-8AC4-8301B1583EFB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B6F6520-E80B-4EEF-83DA-F981330F3B73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4492128-B6B5-4D7C-85B3-3E2FD3012E98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4428788-042B-4890-B908-C8F471BBB868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3F6135-6315-40B7-9EF2-0B6549CBB5D5}"/>
              </a:ext>
            </a:extLst>
          </p:cNvPr>
          <p:cNvGrpSpPr/>
          <p:nvPr/>
        </p:nvGrpSpPr>
        <p:grpSpPr>
          <a:xfrm>
            <a:off x="5762672" y="3689350"/>
            <a:ext cx="5838928" cy="765603"/>
            <a:chOff x="5762672" y="3873500"/>
            <a:chExt cx="5838928" cy="765603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0FAB2EFD-ECAA-41AC-B331-C8E6E5071AD9}"/>
                </a:ext>
              </a:extLst>
            </p:cNvPr>
            <p:cNvGrpSpPr/>
            <p:nvPr/>
          </p:nvGrpSpPr>
          <p:grpSpPr>
            <a:xfrm>
              <a:off x="5762672" y="3873500"/>
              <a:ext cx="908260" cy="765603"/>
              <a:chOff x="5288923" y="4466167"/>
              <a:chExt cx="908260" cy="765603"/>
            </a:xfrm>
          </p:grpSpPr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B149B971-B792-460D-B304-3100039CD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3D1698EE-5433-4E03-BE4D-7A12ADC738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0BD3833-CC5A-4ADE-9DBA-4E8428810DD1}"/>
                </a:ext>
              </a:extLst>
            </p:cNvPr>
            <p:cNvGrpSpPr/>
            <p:nvPr/>
          </p:nvGrpSpPr>
          <p:grpSpPr>
            <a:xfrm>
              <a:off x="7112886" y="3873500"/>
              <a:ext cx="908260" cy="765603"/>
              <a:chOff x="5288923" y="4466167"/>
              <a:chExt cx="908260" cy="765603"/>
            </a:xfrm>
          </p:grpSpPr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FFA3467A-0F66-471B-BE0F-837C06CE91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ADD1DBFE-9FE5-452D-977B-BC3E75BB5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E127778-2591-4039-B03E-0646143C919B}"/>
                </a:ext>
              </a:extLst>
            </p:cNvPr>
            <p:cNvGrpSpPr/>
            <p:nvPr/>
          </p:nvGrpSpPr>
          <p:grpSpPr>
            <a:xfrm>
              <a:off x="10693340" y="3873500"/>
              <a:ext cx="908260" cy="765603"/>
              <a:chOff x="5288923" y="4466167"/>
              <a:chExt cx="908260" cy="765603"/>
            </a:xfrm>
          </p:grpSpPr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50C13055-B30A-433D-95AB-C5FCD77D56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60BE0862-B72B-4304-8B09-180124B69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EC4C8B4-E2D9-46FB-BB09-27F61FF4AEE3}"/>
              </a:ext>
            </a:extLst>
          </p:cNvPr>
          <p:cNvGrpSpPr/>
          <p:nvPr/>
        </p:nvGrpSpPr>
        <p:grpSpPr>
          <a:xfrm>
            <a:off x="792590" y="3953499"/>
            <a:ext cx="8804195" cy="523220"/>
            <a:chOff x="792590" y="4137649"/>
            <a:chExt cx="8804195" cy="52322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3E670A0-C492-4C63-A87E-40D0F881A6D9}"/>
                </a:ext>
              </a:extLst>
            </p:cNvPr>
            <p:cNvGrpSpPr/>
            <p:nvPr/>
          </p:nvGrpSpPr>
          <p:grpSpPr>
            <a:xfrm>
              <a:off x="3486333" y="4304524"/>
              <a:ext cx="6110452" cy="189471"/>
              <a:chOff x="3486333" y="4304524"/>
              <a:chExt cx="6110452" cy="189471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AD122186-62BB-4C51-997B-0D011CA7E871}"/>
                  </a:ext>
                </a:extLst>
              </p:cNvPr>
              <p:cNvGrpSpPr/>
              <p:nvPr/>
            </p:nvGrpSpPr>
            <p:grpSpPr>
              <a:xfrm>
                <a:off x="3486333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C4B96BA2-7DEA-47A6-B74A-3B8BC9B691C4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CC9D79D9-8130-49DC-95D2-D3A0F187A15A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99FE7B8-E810-4CB8-959E-BD5FAA768065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3D47602A-E316-47FC-B3ED-2B21F9A89A67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392152E-2EB6-4FD1-9E93-B59A58B894B6}"/>
                  </a:ext>
                </a:extLst>
              </p:cNvPr>
              <p:cNvGrpSpPr/>
              <p:nvPr/>
            </p:nvGrpSpPr>
            <p:grpSpPr>
              <a:xfrm>
                <a:off x="4425305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F7275A49-663D-4DC3-8FD1-D916D36737C1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42F1C703-5901-492E-90E5-1A4337D84AF8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D2B40B2E-C2F2-490D-8CA9-82EA804E76F3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D54F16D5-33D1-40F6-BDBC-E10B2B1FAF3C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4AD3D0FE-07CC-47C0-AFBE-BC3BF0F19BFA}"/>
                  </a:ext>
                </a:extLst>
              </p:cNvPr>
              <p:cNvGrpSpPr/>
              <p:nvPr/>
            </p:nvGrpSpPr>
            <p:grpSpPr>
              <a:xfrm>
                <a:off x="8992371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A85BF92A-44BC-4BD7-ADD0-4E7172FC9A57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77CB2E19-E175-49F7-9984-DBDE87FAF9C0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2D79249C-614B-445A-BDA8-C4A1A846046F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CAAAC2E8-DE3A-4CE0-8098-217A583FD7DD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3E1C29-F728-4DC4-925C-7EE3AD750ADC}"/>
                </a:ext>
              </a:extLst>
            </p:cNvPr>
            <p:cNvSpPr txBox="1"/>
            <p:nvPr/>
          </p:nvSpPr>
          <p:spPr>
            <a:xfrm>
              <a:off x="792590" y="4137649"/>
              <a:ext cx="2068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Embeddings:</a:t>
              </a:r>
            </a:p>
          </p:txBody>
        </p:sp>
      </p:grpSp>
      <p:sp>
        <p:nvSpPr>
          <p:cNvPr id="157" name="Callout: Line 156">
            <a:extLst>
              <a:ext uri="{FF2B5EF4-FFF2-40B4-BE49-F238E27FC236}">
                <a16:creationId xmlns:a16="http://schemas.microsoft.com/office/drawing/2014/main" id="{C1C51758-80D2-49BC-9B24-4A82E5281952}"/>
              </a:ext>
            </a:extLst>
          </p:cNvPr>
          <p:cNvSpPr/>
          <p:nvPr/>
        </p:nvSpPr>
        <p:spPr>
          <a:xfrm>
            <a:off x="8913904" y="5543815"/>
            <a:ext cx="1980622" cy="755005"/>
          </a:xfrm>
          <a:prstGeom prst="borderCallout1">
            <a:avLst>
              <a:gd name="adj1" fmla="val 63195"/>
              <a:gd name="adj2" fmla="val -7062"/>
              <a:gd name="adj3" fmla="val -57501"/>
              <a:gd name="adj4" fmla="val -4680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400" dirty="0"/>
              <a:t>Soft Prompts</a:t>
            </a:r>
          </a:p>
        </p:txBody>
      </p:sp>
    </p:spTree>
    <p:extLst>
      <p:ext uri="{BB962C8B-B14F-4D97-AF65-F5344CB8AC3E}">
        <p14:creationId xmlns:p14="http://schemas.microsoft.com/office/powerpoint/2010/main" val="20435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0156 -0.07917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00117 -0.06342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00065 -0.0842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6343 L 0.00078 -0.12639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052 -0.08333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12638 L 0.00065 -0.1875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8.33333E-7 -0.1817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9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2.29167E-6 -0.1983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3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-0.196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4.375E-6 0.00023 C 0.00404 -0.02106 0.00443 -0.02824 0.01107 -0.04583 C 0.01615 -0.05926 0.01472 -0.0574 0.0198 -0.06041 C 0.03138 -0.05023 0.03021 -0.05439 0.03555 -0.02037 C 0.03868 -0.00046 0.03763 -0.00208 0.03204 -0.00092 C 0.02904 -0.00602 0.02579 -0.01088 0.02292 -0.0162 C 0.01342 -0.03426 0.0129 -0.04074 0.00274 -0.05347 C 0.00053 -0.05625 -0.0069 -0.06273 -0.00989 -0.06527 C -0.01054 -0.05972 -0.01237 -0.05416 -0.01184 -0.04861 C -0.01119 -0.04189 -0.00872 -0.03611 -0.00664 -0.03032 C -0.00625 -0.02893 -0.00052 -0.01412 0.00196 -0.01134 C 0.00287 -0.01041 0.00404 -0.01041 0.00521 -0.00995 C 0.02071 -0.01805 0.00964 -0.00926 0.01941 -0.02338 C 0.0211 -0.02569 0.02318 -0.02708 0.02487 -0.02963 C 0.02566 -0.03078 0.02605 -0.03264 0.02683 -0.03379 C 0.02709 -0.03402 0.02683 -0.03287 0.02683 -0.0324 " pathEditMode="relative" rAng="0" ptsTypes="AAAAAAAAAAAAAAAAA">
                                      <p:cBhvr>
                                        <p:cTn id="15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326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0.00023 C 0.00899 -0.02731 0.00886 -0.03449 0.02813 -0.05 C 0.03386 -0.05486 0.04063 -0.05416 0.04688 -0.05625 C 0.04792 -0.05277 0.05039 -0.0493 0.05013 -0.04537 C 0.04883 -0.02407 0.04063 -0.02847 0.03177 -0.02639 C 0.02826 -0.02963 0.02396 -0.03078 0.02109 -0.03564 C 0.01979 -0.03773 0.01992 -0.04189 0.0207 -0.0449 C 0.02279 -0.05416 0.02513 -0.05324 0.0293 -0.05416 C 0.03529 -0.04051 0.03412 -0.0449 0.0388 -0.02407 C 0.04505 0.00348 0.03997 -0.01504 0.04193 -0.00787 C 0.04206 -0.00926 0.04219 -0.01088 0.04219 -0.0125 C 0.04219 -0.01365 0.04245 -0.01527 0.04193 -0.01574 C 0.04128 -0.0162 0.04063 -0.01481 0.03997 -0.01435 C 0.03971 -0.01412 0.03945 -0.01412 0.03919 -0.01389 C 0.03555 -0.00995 0.03307 -0.00648 0.02787 -0.00671 C 0.02591 -0.00671 0.02435 -0.00972 0.02266 -0.01111 C 0.0207 -0.03379 0.01875 -0.03078 0.02357 -0.04768 C 0.0237 -0.04814 0.02422 -0.04814 0.02461 -0.04838 L 0.02474 -0.04699 " pathEditMode="relative" rAng="0" ptsTypes="AAAAAAAAAAAAAAAAAAAA">
                                      <p:cBhvr>
                                        <p:cTn id="15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80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873 -0.04282 0.00782 -0.04629 0.02279 -0.08541 C 0.02409 -0.08912 0.02644 -0.09097 0.02826 -0.09375 C 0.02852 -0.08588 0.03008 -0.07801 0.02904 -0.07014 C 0.02461 -0.03865 0.01654 -0.02152 -0.00117 -0.00902 C -0.00625 -0.00555 -0.01211 -0.00856 -0.01757 -0.00856 C -0.01862 -0.01689 -0.02174 -0.02523 -0.0207 -0.03356 C -0.01797 -0.05486 -0.0108 -0.06064 -0.00234 -0.07106 C 0.00547 -0.05694 0.00417 -0.0618 0.00821 -0.03356 C 0.01094 -0.01504 0.01198 -0.01597 0.00703 -0.01597 " pathEditMode="relative" rAng="0" ptsTypes="AAAAAAAAAAA">
                                      <p:cBhvr>
                                        <p:cTn id="1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3" grpId="3"/>
      <p:bldP spid="43" grpId="4"/>
      <p:bldP spid="44" grpId="0" animBg="1"/>
      <p:bldP spid="45" grpId="0" animBg="1"/>
      <p:bldP spid="42" grpId="0"/>
      <p:bldP spid="42" grpId="1"/>
      <p:bldP spid="42" grpId="2"/>
      <p:bldP spid="41" grpId="0"/>
      <p:bldP spid="41" grpId="1"/>
      <p:bldP spid="41" grpId="2"/>
      <p:bldP spid="46" grpId="0"/>
      <p:bldP spid="46" grpId="1"/>
      <p:bldP spid="46" grpId="2"/>
      <p:bldP spid="56" grpId="0"/>
      <p:bldP spid="56" grpId="1"/>
      <p:bldP spid="56" grpId="2"/>
      <p:bldP spid="56" grpId="3"/>
      <p:bldP spid="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16BF-D355-4647-9B4F-115FECFA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 Prompts?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4ABD6B-A624-4DC8-B4AE-74BBD82E7AD1}"/>
              </a:ext>
            </a:extLst>
          </p:cNvPr>
          <p:cNvSpPr txBox="1"/>
          <p:nvPr/>
        </p:nvSpPr>
        <p:spPr>
          <a:xfrm>
            <a:off x="838200" y="1543916"/>
            <a:ext cx="8776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Easy to search with backprop.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a larger space of prompts.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can emphasize certain keywords, even particular dimensions.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F70D6AA-DB85-40DB-8FF5-1076417DC7FF}"/>
              </a:ext>
            </a:extLst>
          </p:cNvPr>
          <p:cNvSpPr txBox="1"/>
          <p:nvPr/>
        </p:nvSpPr>
        <p:spPr>
          <a:xfrm>
            <a:off x="3246883" y="4740070"/>
            <a:ext cx="152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played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835E267-D406-4B37-B5C2-9BA534F1BACB}"/>
              </a:ext>
            </a:extLst>
          </p:cNvPr>
          <p:cNvSpPr txBox="1"/>
          <p:nvPr/>
        </p:nvSpPr>
        <p:spPr>
          <a:xfrm flipH="1">
            <a:off x="4569073" y="4740070"/>
            <a:ext cx="80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until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66A2AFB-E5F1-4C4A-A04E-05EDB5DA36A6}"/>
              </a:ext>
            </a:extLst>
          </p:cNvPr>
          <p:cNvSpPr txBox="1"/>
          <p:nvPr/>
        </p:nvSpPr>
        <p:spPr>
          <a:xfrm>
            <a:off x="5603670" y="4740070"/>
            <a:ext cx="5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his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D3EF037-7767-4FA2-BD45-4F83447A90DE}"/>
              </a:ext>
            </a:extLst>
          </p:cNvPr>
          <p:cNvSpPr txBox="1"/>
          <p:nvPr/>
        </p:nvSpPr>
        <p:spPr>
          <a:xfrm>
            <a:off x="6615327" y="4740070"/>
            <a:ext cx="9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death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1CD7B60-D7F0-4A96-81E6-ED647F5A0CAA}"/>
              </a:ext>
            </a:extLst>
          </p:cNvPr>
          <p:cNvSpPr txBox="1"/>
          <p:nvPr/>
        </p:nvSpPr>
        <p:spPr>
          <a:xfrm>
            <a:off x="7976682" y="4740070"/>
            <a:ext cx="41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FECE991-8040-4590-ABC8-6AFD2C8A6386}"/>
              </a:ext>
            </a:extLst>
          </p:cNvPr>
          <p:cNvSpPr txBox="1"/>
          <p:nvPr/>
        </p:nvSpPr>
        <p:spPr>
          <a:xfrm>
            <a:off x="10327493" y="4546034"/>
            <a:ext cx="24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0" name="Picture 149" descr="A picture containing yellow, dark&#10;&#10;Description automatically generated">
            <a:extLst>
              <a:ext uri="{FF2B5EF4-FFF2-40B4-BE49-F238E27FC236}">
                <a16:creationId xmlns:a16="http://schemas.microsoft.com/office/drawing/2014/main" id="{613DF2F5-345F-49E6-8344-109714F2E4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26" y="3625532"/>
            <a:ext cx="1615607" cy="1582769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A8824D64-EA15-4C16-B370-B8BF6FE4DA06}"/>
              </a:ext>
            </a:extLst>
          </p:cNvPr>
          <p:cNvSpPr txBox="1"/>
          <p:nvPr/>
        </p:nvSpPr>
        <p:spPr>
          <a:xfrm>
            <a:off x="750179" y="4749647"/>
            <a:ext cx="180915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Mary Cassatt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4532C52-CA14-4BEA-9AFC-8631D3AF16D7}"/>
              </a:ext>
            </a:extLst>
          </p:cNvPr>
          <p:cNvSpPr/>
          <p:nvPr/>
        </p:nvSpPr>
        <p:spPr>
          <a:xfrm>
            <a:off x="10170620" y="2403874"/>
            <a:ext cx="1674912" cy="1056309"/>
          </a:xfrm>
          <a:prstGeom prst="wedgeRoundRect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1926?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Paris?</a:t>
            </a:r>
          </a:p>
        </p:txBody>
      </p:sp>
      <p:pic>
        <p:nvPicPr>
          <p:cNvPr id="96" name="Graphic 95" descr="Close with solid fill">
            <a:extLst>
              <a:ext uri="{FF2B5EF4-FFF2-40B4-BE49-F238E27FC236}">
                <a16:creationId xmlns:a16="http://schemas.microsoft.com/office/drawing/2014/main" id="{DACC6A12-247A-45E6-BF20-FC535D69A4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78652" y="3082547"/>
            <a:ext cx="224506" cy="224506"/>
          </a:xfrm>
          <a:prstGeom prst="rect">
            <a:avLst/>
          </a:prstGeom>
        </p:spPr>
      </p:pic>
      <p:pic>
        <p:nvPicPr>
          <p:cNvPr id="98" name="Graphic 97" descr="Checkmark with solid fill">
            <a:extLst>
              <a:ext uri="{FF2B5EF4-FFF2-40B4-BE49-F238E27FC236}">
                <a16:creationId xmlns:a16="http://schemas.microsoft.com/office/drawing/2014/main" id="{7CB9B33D-E7D0-4B0A-B7AD-B420DBD44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62070" y="2626423"/>
            <a:ext cx="296834" cy="29683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ECFE71D-5BEE-4751-8FA4-030FA3843895}"/>
              </a:ext>
            </a:extLst>
          </p:cNvPr>
          <p:cNvGrpSpPr/>
          <p:nvPr/>
        </p:nvGrpSpPr>
        <p:grpSpPr>
          <a:xfrm>
            <a:off x="4490322" y="3394699"/>
            <a:ext cx="2954565" cy="1151335"/>
            <a:chOff x="4490322" y="3394699"/>
            <a:chExt cx="2954565" cy="115133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40D709-84A2-42AC-B791-793D82A99F43}"/>
                </a:ext>
              </a:extLst>
            </p:cNvPr>
            <p:cNvGrpSpPr/>
            <p:nvPr/>
          </p:nvGrpSpPr>
          <p:grpSpPr>
            <a:xfrm>
              <a:off x="4490322" y="3530797"/>
              <a:ext cx="604414" cy="189471"/>
              <a:chOff x="2356022" y="1664043"/>
              <a:chExt cx="1313935" cy="411891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F73BE4B-66C7-4D97-813A-A60BEA1DE838}"/>
                  </a:ext>
                </a:extLst>
              </p:cNvPr>
              <p:cNvSpPr/>
              <p:nvPr/>
            </p:nvSpPr>
            <p:spPr>
              <a:xfrm>
                <a:off x="2356022" y="1664043"/>
                <a:ext cx="1313935" cy="411891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8CFF460-A0F7-46E2-A8E4-7A75A48A66AB}"/>
                  </a:ext>
                </a:extLst>
              </p:cNvPr>
              <p:cNvSpPr/>
              <p:nvPr/>
            </p:nvSpPr>
            <p:spPr>
              <a:xfrm>
                <a:off x="2458995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063D23A-80C9-4CB8-832B-DD67E00CA49D}"/>
                  </a:ext>
                </a:extLst>
              </p:cNvPr>
              <p:cNvSpPr/>
              <p:nvPr/>
            </p:nvSpPr>
            <p:spPr>
              <a:xfrm>
                <a:off x="2885303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F9B9F5-5EA5-47E1-A78B-CD6A4D5B4A4D}"/>
                  </a:ext>
                </a:extLst>
              </p:cNvPr>
              <p:cNvSpPr/>
              <p:nvPr/>
            </p:nvSpPr>
            <p:spPr>
              <a:xfrm>
                <a:off x="3345592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DC8942-2EF9-478B-893E-2929CEA9BAA3}"/>
                </a:ext>
              </a:extLst>
            </p:cNvPr>
            <p:cNvSpPr txBox="1"/>
            <p:nvPr/>
          </p:nvSpPr>
          <p:spPr>
            <a:xfrm>
              <a:off x="5207608" y="3394699"/>
              <a:ext cx="2237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{his, her, their}</a:t>
              </a:r>
            </a:p>
          </p:txBody>
        </p:sp>
        <p:pic>
          <p:nvPicPr>
            <p:cNvPr id="38" name="Graphic 37" descr="Arrow Right with solid fill">
              <a:extLst>
                <a:ext uri="{FF2B5EF4-FFF2-40B4-BE49-F238E27FC236}">
                  <a16:creationId xmlns:a16="http://schemas.microsoft.com/office/drawing/2014/main" id="{EF926E13-BC8C-457A-A2AB-CA406086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6200000">
              <a:off x="5504597" y="3913903"/>
              <a:ext cx="632131" cy="63213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089F95-8E04-4C42-A1E0-06FC7DD227EC}"/>
              </a:ext>
            </a:extLst>
          </p:cNvPr>
          <p:cNvGrpSpPr/>
          <p:nvPr/>
        </p:nvGrpSpPr>
        <p:grpSpPr>
          <a:xfrm>
            <a:off x="1886883" y="5224994"/>
            <a:ext cx="4360632" cy="827706"/>
            <a:chOff x="1886883" y="5224994"/>
            <a:chExt cx="4360632" cy="82770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6E6BEC7-6C6C-490B-8551-BCAB60F5753A}"/>
                </a:ext>
              </a:extLst>
            </p:cNvPr>
            <p:cNvGrpSpPr/>
            <p:nvPr/>
          </p:nvGrpSpPr>
          <p:grpSpPr>
            <a:xfrm>
              <a:off x="1886883" y="5762390"/>
              <a:ext cx="604414" cy="189471"/>
              <a:chOff x="2356022" y="1664043"/>
              <a:chExt cx="1313935" cy="411891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D919B92-53CA-4178-90CE-A22E4D2F4D98}"/>
                  </a:ext>
                </a:extLst>
              </p:cNvPr>
              <p:cNvSpPr/>
              <p:nvPr/>
            </p:nvSpPr>
            <p:spPr>
              <a:xfrm>
                <a:off x="2356022" y="1664043"/>
                <a:ext cx="1313935" cy="411891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4A48827-71FD-4E18-9BD5-66469EECDC3E}"/>
                  </a:ext>
                </a:extLst>
              </p:cNvPr>
              <p:cNvSpPr/>
              <p:nvPr/>
            </p:nvSpPr>
            <p:spPr>
              <a:xfrm>
                <a:off x="2458995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7299B1C-A1A2-45C3-B36E-B48B23D0A2B1}"/>
                  </a:ext>
                </a:extLst>
              </p:cNvPr>
              <p:cNvSpPr/>
              <p:nvPr/>
            </p:nvSpPr>
            <p:spPr>
              <a:xfrm>
                <a:off x="2885303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7391FD6-215B-40FA-AD2D-BF0AB3D4711F}"/>
                  </a:ext>
                </a:extLst>
              </p:cNvPr>
              <p:cNvSpPr/>
              <p:nvPr/>
            </p:nvSpPr>
            <p:spPr>
              <a:xfrm>
                <a:off x="3345592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5" name="Graphic 44" descr="Arrow Right with solid fill">
              <a:extLst>
                <a:ext uri="{FF2B5EF4-FFF2-40B4-BE49-F238E27FC236}">
                  <a16:creationId xmlns:a16="http://schemas.microsoft.com/office/drawing/2014/main" id="{99F9EB28-BC29-4B11-9471-ABC2E73A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5400000">
              <a:off x="3467936" y="5139761"/>
              <a:ext cx="461665" cy="63213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DB15C0-6526-4895-9FAD-13D6C3FFC27F}"/>
                </a:ext>
              </a:extLst>
            </p:cNvPr>
            <p:cNvSpPr txBox="1"/>
            <p:nvPr/>
          </p:nvSpPr>
          <p:spPr>
            <a:xfrm>
              <a:off x="2644926" y="5591035"/>
              <a:ext cx="360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{played, painted, worked}</a:t>
              </a:r>
            </a:p>
          </p:txBody>
        </p:sp>
      </p:grpSp>
      <p:sp>
        <p:nvSpPr>
          <p:cNvPr id="51" name="Callout: Line 50">
            <a:extLst>
              <a:ext uri="{FF2B5EF4-FFF2-40B4-BE49-F238E27FC236}">
                <a16:creationId xmlns:a16="http://schemas.microsoft.com/office/drawing/2014/main" id="{A0A77511-BD2C-47C8-A3C5-2013097D365A}"/>
              </a:ext>
            </a:extLst>
          </p:cNvPr>
          <p:cNvSpPr/>
          <p:nvPr/>
        </p:nvSpPr>
        <p:spPr>
          <a:xfrm>
            <a:off x="2989295" y="6308209"/>
            <a:ext cx="1956232" cy="369332"/>
          </a:xfrm>
          <a:prstGeom prst="borderCallout1">
            <a:avLst>
              <a:gd name="adj1" fmla="val 18750"/>
              <a:gd name="adj2" fmla="val -8333"/>
              <a:gd name="adj3" fmla="val -74218"/>
              <a:gd name="adj4" fmla="val -2689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profession neutral</a:t>
            </a:r>
          </a:p>
        </p:txBody>
      </p:sp>
      <p:sp>
        <p:nvSpPr>
          <p:cNvPr id="88" name="Callout: Line 87">
            <a:extLst>
              <a:ext uri="{FF2B5EF4-FFF2-40B4-BE49-F238E27FC236}">
                <a16:creationId xmlns:a16="http://schemas.microsoft.com/office/drawing/2014/main" id="{B864E3D0-97A7-465B-9F7F-905BEE6DCCB4}"/>
              </a:ext>
            </a:extLst>
          </p:cNvPr>
          <p:cNvSpPr/>
          <p:nvPr/>
        </p:nvSpPr>
        <p:spPr>
          <a:xfrm>
            <a:off x="5178004" y="2967908"/>
            <a:ext cx="1956232" cy="369332"/>
          </a:xfrm>
          <a:prstGeom prst="borderCallout1">
            <a:avLst>
              <a:gd name="adj1" fmla="val 18750"/>
              <a:gd name="adj2" fmla="val -8333"/>
              <a:gd name="adj3" fmla="val -74218"/>
              <a:gd name="adj4" fmla="val -2689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gender neutral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CCF516-0A59-40F4-A37B-B11C7E9CA332}"/>
              </a:ext>
            </a:extLst>
          </p:cNvPr>
          <p:cNvSpPr txBox="1"/>
          <p:nvPr/>
        </p:nvSpPr>
        <p:spPr>
          <a:xfrm>
            <a:off x="751329" y="4730700"/>
            <a:ext cx="197093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Cab Calloway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85D19B-BE76-4CD1-8AFE-AC5772608BB6}"/>
              </a:ext>
            </a:extLst>
          </p:cNvPr>
          <p:cNvGrpSpPr/>
          <p:nvPr/>
        </p:nvGrpSpPr>
        <p:grpSpPr>
          <a:xfrm>
            <a:off x="6979914" y="5159170"/>
            <a:ext cx="2673574" cy="1070547"/>
            <a:chOff x="6979914" y="5159170"/>
            <a:chExt cx="2673574" cy="10705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95BD5F-C93D-4EF8-8A22-94A20CED0FF4}"/>
                </a:ext>
              </a:extLst>
            </p:cNvPr>
            <p:cNvGrpSpPr/>
            <p:nvPr/>
          </p:nvGrpSpPr>
          <p:grpSpPr>
            <a:xfrm>
              <a:off x="7682380" y="5159170"/>
              <a:ext cx="1971108" cy="1070547"/>
              <a:chOff x="7682380" y="5159170"/>
              <a:chExt cx="1971108" cy="1070547"/>
            </a:xfrm>
          </p:grpSpPr>
          <p:pic>
            <p:nvPicPr>
              <p:cNvPr id="94" name="Graphic 93" descr="Arrow Right with solid fill">
                <a:extLst>
                  <a:ext uri="{FF2B5EF4-FFF2-40B4-BE49-F238E27FC236}">
                    <a16:creationId xmlns:a16="http://schemas.microsoft.com/office/drawing/2014/main" id="{A2A9B883-AAD9-4189-9772-4F124F811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5400000">
                <a:off x="7855944" y="5159170"/>
                <a:ext cx="632131" cy="632131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C721BC3-10D6-48B5-ACD5-DEC5B9991EA3}"/>
                  </a:ext>
                </a:extLst>
              </p:cNvPr>
              <p:cNvGrpSpPr/>
              <p:nvPr/>
            </p:nvGrpSpPr>
            <p:grpSpPr>
              <a:xfrm>
                <a:off x="7682380" y="5860385"/>
                <a:ext cx="1971108" cy="369332"/>
                <a:chOff x="8267091" y="5860385"/>
                <a:chExt cx="1971108" cy="369332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4314368-C90B-470A-9993-AD991FA75359}"/>
                    </a:ext>
                  </a:extLst>
                </p:cNvPr>
                <p:cNvSpPr txBox="1"/>
                <p:nvPr/>
              </p:nvSpPr>
              <p:spPr>
                <a:xfrm>
                  <a:off x="8267091" y="5860385"/>
                  <a:ext cx="19711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=  </a:t>
                  </a:r>
                  <a:r>
                    <a:rPr lang="en-US" dirty="0" err="1"/>
                    <a:t>in</a:t>
                  </a:r>
                  <a:r>
                    <a:rPr lang="en-US" baseline="-25000" dirty="0" err="1"/>
                    <a:t>year</a:t>
                  </a:r>
                  <a:r>
                    <a:rPr lang="en-US" baseline="-25000" dirty="0"/>
                    <a:t> </a:t>
                  </a:r>
                  <a:r>
                    <a:rPr lang="en-US" dirty="0"/>
                    <a:t>       English</a:t>
                  </a:r>
                </a:p>
              </p:txBody>
            </p:sp>
            <p:grpSp>
              <p:nvGrpSpPr>
                <p:cNvPr id="29" name="Group 28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$\notin$&#10;&#10;&#10;&#10;\end{document}" title="IguanaTex Vector Display">
                  <a:extLst>
                    <a:ext uri="{FF2B5EF4-FFF2-40B4-BE49-F238E27FC236}">
                      <a16:creationId xmlns:a16="http://schemas.microsoft.com/office/drawing/2014/main" id="{9739E8D9-1D37-4A6D-B436-B1113B28280B}"/>
                    </a:ext>
                  </a:extLst>
                </p:cNvPr>
                <p:cNvGrpSpPr>
                  <a:grpSpLocks noChangeAspect="1"/>
                </p:cNvGrpSpPr>
                <p:nvPr>
                  <p:custDataLst>
                    <p:tags r:id="rId7"/>
                  </p:custDataLst>
                </p:nvPr>
              </p:nvGrpSpPr>
              <p:grpSpPr>
                <a:xfrm>
                  <a:off x="9072786" y="5901338"/>
                  <a:ext cx="172456" cy="287426"/>
                  <a:chOff x="2736573" y="2540000"/>
                  <a:chExt cx="71438" cy="119063"/>
                </a:xfrm>
              </p:grpSpPr>
              <p:sp>
                <p:nvSpPr>
                  <p:cNvPr id="26" name="Freeform 17">
                    <a:extLst>
                      <a:ext uri="{FF2B5EF4-FFF2-40B4-BE49-F238E27FC236}">
                        <a16:creationId xmlns:a16="http://schemas.microsoft.com/office/drawing/2014/main" id="{8E8337B9-5646-441D-B302-1682695EAFCF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2747682" y="2540000"/>
                    <a:ext cx="55563" cy="119063"/>
                  </a:xfrm>
                  <a:custGeom>
                    <a:avLst/>
                    <a:gdLst>
                      <a:gd name="T0" fmla="*/ 192 w 195"/>
                      <a:gd name="T1" fmla="*/ 19 h 499"/>
                      <a:gd name="T2" fmla="*/ 195 w 195"/>
                      <a:gd name="T3" fmla="*/ 10 h 499"/>
                      <a:gd name="T4" fmla="*/ 185 w 195"/>
                      <a:gd name="T5" fmla="*/ 0 h 499"/>
                      <a:gd name="T6" fmla="*/ 176 w 195"/>
                      <a:gd name="T7" fmla="*/ 5 h 499"/>
                      <a:gd name="T8" fmla="*/ 3 w 195"/>
                      <a:gd name="T9" fmla="*/ 480 h 499"/>
                      <a:gd name="T10" fmla="*/ 0 w 195"/>
                      <a:gd name="T11" fmla="*/ 489 h 499"/>
                      <a:gd name="T12" fmla="*/ 10 w 195"/>
                      <a:gd name="T13" fmla="*/ 499 h 499"/>
                      <a:gd name="T14" fmla="*/ 21 w 195"/>
                      <a:gd name="T15" fmla="*/ 487 h 499"/>
                      <a:gd name="T16" fmla="*/ 192 w 195"/>
                      <a:gd name="T17" fmla="*/ 1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5" h="499">
                        <a:moveTo>
                          <a:pt x="192" y="19"/>
                        </a:moveTo>
                        <a:cubicBezTo>
                          <a:pt x="195" y="13"/>
                          <a:pt x="195" y="11"/>
                          <a:pt x="195" y="10"/>
                        </a:cubicBezTo>
                        <a:cubicBezTo>
                          <a:pt x="195" y="5"/>
                          <a:pt x="190" y="0"/>
                          <a:pt x="185" y="0"/>
                        </a:cubicBezTo>
                        <a:cubicBezTo>
                          <a:pt x="181" y="0"/>
                          <a:pt x="178" y="2"/>
                          <a:pt x="176" y="5"/>
                        </a:cubicBezTo>
                        <a:lnTo>
                          <a:pt x="3" y="480"/>
                        </a:lnTo>
                        <a:cubicBezTo>
                          <a:pt x="0" y="486"/>
                          <a:pt x="0" y="488"/>
                          <a:pt x="0" y="489"/>
                        </a:cubicBezTo>
                        <a:cubicBezTo>
                          <a:pt x="0" y="494"/>
                          <a:pt x="5" y="499"/>
                          <a:pt x="10" y="499"/>
                        </a:cubicBezTo>
                        <a:cubicBezTo>
                          <a:pt x="17" y="499"/>
                          <a:pt x="18" y="495"/>
                          <a:pt x="21" y="487"/>
                        </a:cubicBezTo>
                        <a:lnTo>
                          <a:pt x="192" y="19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8">
                    <a:extLst>
                      <a:ext uri="{FF2B5EF4-FFF2-40B4-BE49-F238E27FC236}">
                        <a16:creationId xmlns:a16="http://schemas.microsoft.com/office/drawing/2014/main" id="{160024DA-9ED9-4855-9D6D-DA4570D47D4B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2736573" y="2565400"/>
                    <a:ext cx="71438" cy="69850"/>
                  </a:xfrm>
                  <a:custGeom>
                    <a:avLst/>
                    <a:gdLst>
                      <a:gd name="T0" fmla="*/ 232 w 250"/>
                      <a:gd name="T1" fmla="*/ 154 h 289"/>
                      <a:gd name="T2" fmla="*/ 250 w 250"/>
                      <a:gd name="T3" fmla="*/ 144 h 289"/>
                      <a:gd name="T4" fmla="*/ 232 w 250"/>
                      <a:gd name="T5" fmla="*/ 134 h 289"/>
                      <a:gd name="T6" fmla="*/ 20 w 250"/>
                      <a:gd name="T7" fmla="*/ 134 h 289"/>
                      <a:gd name="T8" fmla="*/ 154 w 250"/>
                      <a:gd name="T9" fmla="*/ 20 h 289"/>
                      <a:gd name="T10" fmla="*/ 232 w 250"/>
                      <a:gd name="T11" fmla="*/ 20 h 289"/>
                      <a:gd name="T12" fmla="*/ 250 w 250"/>
                      <a:gd name="T13" fmla="*/ 10 h 289"/>
                      <a:gd name="T14" fmla="*/ 232 w 250"/>
                      <a:gd name="T15" fmla="*/ 0 h 289"/>
                      <a:gd name="T16" fmla="*/ 153 w 250"/>
                      <a:gd name="T17" fmla="*/ 0 h 289"/>
                      <a:gd name="T18" fmla="*/ 0 w 250"/>
                      <a:gd name="T19" fmla="*/ 144 h 289"/>
                      <a:gd name="T20" fmla="*/ 153 w 250"/>
                      <a:gd name="T21" fmla="*/ 289 h 289"/>
                      <a:gd name="T22" fmla="*/ 232 w 250"/>
                      <a:gd name="T23" fmla="*/ 289 h 289"/>
                      <a:gd name="T24" fmla="*/ 250 w 250"/>
                      <a:gd name="T25" fmla="*/ 279 h 289"/>
                      <a:gd name="T26" fmla="*/ 232 w 250"/>
                      <a:gd name="T27" fmla="*/ 269 h 289"/>
                      <a:gd name="T28" fmla="*/ 154 w 250"/>
                      <a:gd name="T29" fmla="*/ 269 h 289"/>
                      <a:gd name="T30" fmla="*/ 20 w 250"/>
                      <a:gd name="T31" fmla="*/ 154 h 289"/>
                      <a:gd name="T32" fmla="*/ 232 w 250"/>
                      <a:gd name="T33" fmla="*/ 154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50" h="289">
                        <a:moveTo>
                          <a:pt x="232" y="154"/>
                        </a:moveTo>
                        <a:cubicBezTo>
                          <a:pt x="241" y="154"/>
                          <a:pt x="250" y="154"/>
                          <a:pt x="250" y="144"/>
                        </a:cubicBezTo>
                        <a:cubicBezTo>
                          <a:pt x="250" y="134"/>
                          <a:pt x="241" y="134"/>
                          <a:pt x="232" y="134"/>
                        </a:cubicBezTo>
                        <a:lnTo>
                          <a:pt x="20" y="134"/>
                        </a:lnTo>
                        <a:cubicBezTo>
                          <a:pt x="26" y="68"/>
                          <a:pt x="84" y="20"/>
                          <a:pt x="154" y="20"/>
                        </a:cubicBezTo>
                        <a:lnTo>
                          <a:pt x="232" y="20"/>
                        </a:lnTo>
                        <a:cubicBezTo>
                          <a:pt x="241" y="20"/>
                          <a:pt x="250" y="20"/>
                          <a:pt x="250" y="10"/>
                        </a:cubicBezTo>
                        <a:cubicBezTo>
                          <a:pt x="250" y="0"/>
                          <a:pt x="241" y="0"/>
                          <a:pt x="232" y="0"/>
                        </a:cubicBezTo>
                        <a:lnTo>
                          <a:pt x="153" y="0"/>
                        </a:lnTo>
                        <a:cubicBezTo>
                          <a:pt x="68" y="0"/>
                          <a:pt x="0" y="65"/>
                          <a:pt x="0" y="144"/>
                        </a:cubicBezTo>
                        <a:cubicBezTo>
                          <a:pt x="0" y="224"/>
                          <a:pt x="68" y="289"/>
                          <a:pt x="153" y="289"/>
                        </a:cubicBezTo>
                        <a:lnTo>
                          <a:pt x="232" y="289"/>
                        </a:lnTo>
                        <a:cubicBezTo>
                          <a:pt x="241" y="289"/>
                          <a:pt x="250" y="289"/>
                          <a:pt x="250" y="279"/>
                        </a:cubicBezTo>
                        <a:cubicBezTo>
                          <a:pt x="250" y="269"/>
                          <a:pt x="241" y="269"/>
                          <a:pt x="232" y="269"/>
                        </a:cubicBezTo>
                        <a:lnTo>
                          <a:pt x="154" y="269"/>
                        </a:lnTo>
                        <a:cubicBezTo>
                          <a:pt x="84" y="269"/>
                          <a:pt x="26" y="221"/>
                          <a:pt x="20" y="154"/>
                        </a:cubicBezTo>
                        <a:lnTo>
                          <a:pt x="232" y="154"/>
                        </a:lnTo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B0C7D7C-5895-408A-824A-D7174DC730B2}"/>
                </a:ext>
              </a:extLst>
            </p:cNvPr>
            <p:cNvGrpSpPr/>
            <p:nvPr/>
          </p:nvGrpSpPr>
          <p:grpSpPr>
            <a:xfrm>
              <a:off x="6979914" y="5966412"/>
              <a:ext cx="604414" cy="189471"/>
              <a:chOff x="2356022" y="1664043"/>
              <a:chExt cx="1313935" cy="411891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AACE7A1-C4F6-4AD1-AD0C-EF5A002F488B}"/>
                  </a:ext>
                </a:extLst>
              </p:cNvPr>
              <p:cNvSpPr/>
              <p:nvPr/>
            </p:nvSpPr>
            <p:spPr>
              <a:xfrm>
                <a:off x="2356022" y="1664043"/>
                <a:ext cx="1313935" cy="411891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A21EED0-4E76-4D7C-B25D-90BA92D3B8F5}"/>
                  </a:ext>
                </a:extLst>
              </p:cNvPr>
              <p:cNvSpPr/>
              <p:nvPr/>
            </p:nvSpPr>
            <p:spPr>
              <a:xfrm>
                <a:off x="2458995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F7043F9-BC9E-4C7B-92E3-5E1A17E57A5A}"/>
                  </a:ext>
                </a:extLst>
              </p:cNvPr>
              <p:cNvSpPr/>
              <p:nvPr/>
            </p:nvSpPr>
            <p:spPr>
              <a:xfrm>
                <a:off x="2885303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92C1021-E9DA-42CD-9F0E-19DEE26D269C}"/>
                  </a:ext>
                </a:extLst>
              </p:cNvPr>
              <p:cNvSpPr/>
              <p:nvPr/>
            </p:nvSpPr>
            <p:spPr>
              <a:xfrm>
                <a:off x="3345592" y="1746420"/>
                <a:ext cx="247135" cy="24713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 title="IguanaTex Vector Display">
            <a:extLst>
              <a:ext uri="{FF2B5EF4-FFF2-40B4-BE49-F238E27FC236}">
                <a16:creationId xmlns:a16="http://schemas.microsoft.com/office/drawing/2014/main" id="{BA1C533A-5DE9-4174-AA85-A06EAB194EB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76140" y="4974726"/>
            <a:ext cx="1982219" cy="198223"/>
            <a:chOff x="2540000" y="2540000"/>
            <a:chExt cx="904875" cy="90488"/>
          </a:xfrm>
        </p:grpSpPr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281D55DE-4261-4F21-9534-507D4FA6972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40000" y="2619375"/>
              <a:ext cx="81438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F162088E-C9A7-43E0-9B97-56CC925308F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384550" y="2540000"/>
              <a:ext cx="60325" cy="87313"/>
            </a:xfrm>
            <a:custGeom>
              <a:avLst/>
              <a:gdLst>
                <a:gd name="T0" fmla="*/ 109 w 191"/>
                <a:gd name="T1" fmla="*/ 72 h 150"/>
                <a:gd name="T2" fmla="*/ 106 w 191"/>
                <a:gd name="T3" fmla="*/ 68 h 150"/>
                <a:gd name="T4" fmla="*/ 132 w 191"/>
                <a:gd name="T5" fmla="*/ 39 h 150"/>
                <a:gd name="T6" fmla="*/ 184 w 191"/>
                <a:gd name="T7" fmla="*/ 12 h 150"/>
                <a:gd name="T8" fmla="*/ 184 w 191"/>
                <a:gd name="T9" fmla="*/ 0 h 150"/>
                <a:gd name="T10" fmla="*/ 155 w 191"/>
                <a:gd name="T11" fmla="*/ 1 h 150"/>
                <a:gd name="T12" fmla="*/ 121 w 191"/>
                <a:gd name="T13" fmla="*/ 0 h 150"/>
                <a:gd name="T14" fmla="*/ 121 w 191"/>
                <a:gd name="T15" fmla="*/ 12 h 150"/>
                <a:gd name="T16" fmla="*/ 128 w 191"/>
                <a:gd name="T17" fmla="*/ 20 h 150"/>
                <a:gd name="T18" fmla="*/ 122 w 191"/>
                <a:gd name="T19" fmla="*/ 32 h 150"/>
                <a:gd name="T20" fmla="*/ 98 w 191"/>
                <a:gd name="T21" fmla="*/ 59 h 150"/>
                <a:gd name="T22" fmla="*/ 69 w 191"/>
                <a:gd name="T23" fmla="*/ 26 h 150"/>
                <a:gd name="T24" fmla="*/ 65 w 191"/>
                <a:gd name="T25" fmla="*/ 19 h 150"/>
                <a:gd name="T26" fmla="*/ 75 w 191"/>
                <a:gd name="T27" fmla="*/ 12 h 150"/>
                <a:gd name="T28" fmla="*/ 75 w 191"/>
                <a:gd name="T29" fmla="*/ 0 h 150"/>
                <a:gd name="T30" fmla="*/ 35 w 191"/>
                <a:gd name="T31" fmla="*/ 1 h 150"/>
                <a:gd name="T32" fmla="*/ 2 w 191"/>
                <a:gd name="T33" fmla="*/ 0 h 150"/>
                <a:gd name="T34" fmla="*/ 2 w 191"/>
                <a:gd name="T35" fmla="*/ 12 h 150"/>
                <a:gd name="T36" fmla="*/ 36 w 191"/>
                <a:gd name="T37" fmla="*/ 23 h 150"/>
                <a:gd name="T38" fmla="*/ 79 w 191"/>
                <a:gd name="T39" fmla="*/ 73 h 150"/>
                <a:gd name="T40" fmla="*/ 82 w 191"/>
                <a:gd name="T41" fmla="*/ 76 h 150"/>
                <a:gd name="T42" fmla="*/ 53 w 191"/>
                <a:gd name="T43" fmla="*/ 110 h 150"/>
                <a:gd name="T44" fmla="*/ 0 w 191"/>
                <a:gd name="T45" fmla="*/ 137 h 150"/>
                <a:gd name="T46" fmla="*/ 0 w 191"/>
                <a:gd name="T47" fmla="*/ 150 h 150"/>
                <a:gd name="T48" fmla="*/ 29 w 191"/>
                <a:gd name="T49" fmla="*/ 148 h 150"/>
                <a:gd name="T50" fmla="*/ 64 w 191"/>
                <a:gd name="T51" fmla="*/ 150 h 150"/>
                <a:gd name="T52" fmla="*/ 64 w 191"/>
                <a:gd name="T53" fmla="*/ 137 h 150"/>
                <a:gd name="T54" fmla="*/ 57 w 191"/>
                <a:gd name="T55" fmla="*/ 129 h 150"/>
                <a:gd name="T56" fmla="*/ 66 w 191"/>
                <a:gd name="T57" fmla="*/ 112 h 150"/>
                <a:gd name="T58" fmla="*/ 91 w 191"/>
                <a:gd name="T59" fmla="*/ 85 h 150"/>
                <a:gd name="T60" fmla="*/ 121 w 191"/>
                <a:gd name="T61" fmla="*/ 120 h 150"/>
                <a:gd name="T62" fmla="*/ 128 w 191"/>
                <a:gd name="T63" fmla="*/ 130 h 150"/>
                <a:gd name="T64" fmla="*/ 118 w 191"/>
                <a:gd name="T65" fmla="*/ 137 h 150"/>
                <a:gd name="T66" fmla="*/ 118 w 191"/>
                <a:gd name="T67" fmla="*/ 150 h 150"/>
                <a:gd name="T68" fmla="*/ 158 w 191"/>
                <a:gd name="T69" fmla="*/ 148 h 150"/>
                <a:gd name="T70" fmla="*/ 191 w 191"/>
                <a:gd name="T71" fmla="*/ 150 h 150"/>
                <a:gd name="T72" fmla="*/ 191 w 191"/>
                <a:gd name="T73" fmla="*/ 137 h 150"/>
                <a:gd name="T74" fmla="*/ 157 w 191"/>
                <a:gd name="T75" fmla="*/ 126 h 150"/>
                <a:gd name="T76" fmla="*/ 109 w 191"/>
                <a:gd name="T77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50">
                  <a:moveTo>
                    <a:pt x="109" y="72"/>
                  </a:moveTo>
                  <a:cubicBezTo>
                    <a:pt x="109" y="71"/>
                    <a:pt x="106" y="69"/>
                    <a:pt x="106" y="68"/>
                  </a:cubicBezTo>
                  <a:cubicBezTo>
                    <a:pt x="106" y="67"/>
                    <a:pt x="129" y="42"/>
                    <a:pt x="132" y="39"/>
                  </a:cubicBezTo>
                  <a:cubicBezTo>
                    <a:pt x="145" y="26"/>
                    <a:pt x="157" y="12"/>
                    <a:pt x="184" y="12"/>
                  </a:cubicBezTo>
                  <a:lnTo>
                    <a:pt x="184" y="0"/>
                  </a:lnTo>
                  <a:cubicBezTo>
                    <a:pt x="175" y="0"/>
                    <a:pt x="164" y="1"/>
                    <a:pt x="155" y="1"/>
                  </a:cubicBezTo>
                  <a:cubicBezTo>
                    <a:pt x="145" y="1"/>
                    <a:pt x="131" y="1"/>
                    <a:pt x="121" y="0"/>
                  </a:cubicBezTo>
                  <a:lnTo>
                    <a:pt x="121" y="12"/>
                  </a:lnTo>
                  <a:cubicBezTo>
                    <a:pt x="126" y="13"/>
                    <a:pt x="128" y="17"/>
                    <a:pt x="128" y="20"/>
                  </a:cubicBezTo>
                  <a:cubicBezTo>
                    <a:pt x="128" y="21"/>
                    <a:pt x="128" y="26"/>
                    <a:pt x="122" y="32"/>
                  </a:cubicBezTo>
                  <a:lnTo>
                    <a:pt x="98" y="59"/>
                  </a:lnTo>
                  <a:lnTo>
                    <a:pt x="69" y="26"/>
                  </a:lnTo>
                  <a:cubicBezTo>
                    <a:pt x="65" y="23"/>
                    <a:pt x="65" y="21"/>
                    <a:pt x="65" y="19"/>
                  </a:cubicBezTo>
                  <a:cubicBezTo>
                    <a:pt x="65" y="14"/>
                    <a:pt x="70" y="12"/>
                    <a:pt x="75" y="12"/>
                  </a:cubicBezTo>
                  <a:lnTo>
                    <a:pt x="75" y="0"/>
                  </a:lnTo>
                  <a:cubicBezTo>
                    <a:pt x="62" y="1"/>
                    <a:pt x="48" y="1"/>
                    <a:pt x="35" y="1"/>
                  </a:cubicBezTo>
                  <a:cubicBezTo>
                    <a:pt x="25" y="1"/>
                    <a:pt x="12" y="1"/>
                    <a:pt x="2" y="0"/>
                  </a:cubicBezTo>
                  <a:lnTo>
                    <a:pt x="2" y="12"/>
                  </a:lnTo>
                  <a:cubicBezTo>
                    <a:pt x="18" y="12"/>
                    <a:pt x="27" y="12"/>
                    <a:pt x="36" y="23"/>
                  </a:cubicBezTo>
                  <a:lnTo>
                    <a:pt x="79" y="73"/>
                  </a:lnTo>
                  <a:cubicBezTo>
                    <a:pt x="80" y="73"/>
                    <a:pt x="82" y="76"/>
                    <a:pt x="82" y="76"/>
                  </a:cubicBezTo>
                  <a:cubicBezTo>
                    <a:pt x="82" y="77"/>
                    <a:pt x="56" y="106"/>
                    <a:pt x="53" y="110"/>
                  </a:cubicBezTo>
                  <a:cubicBezTo>
                    <a:pt x="40" y="124"/>
                    <a:pt x="28" y="137"/>
                    <a:pt x="0" y="137"/>
                  </a:cubicBezTo>
                  <a:lnTo>
                    <a:pt x="0" y="150"/>
                  </a:lnTo>
                  <a:cubicBezTo>
                    <a:pt x="10" y="149"/>
                    <a:pt x="18" y="148"/>
                    <a:pt x="29" y="148"/>
                  </a:cubicBezTo>
                  <a:cubicBezTo>
                    <a:pt x="39" y="148"/>
                    <a:pt x="53" y="149"/>
                    <a:pt x="64" y="150"/>
                  </a:cubicBezTo>
                  <a:lnTo>
                    <a:pt x="64" y="137"/>
                  </a:lnTo>
                  <a:cubicBezTo>
                    <a:pt x="60" y="137"/>
                    <a:pt x="57" y="134"/>
                    <a:pt x="57" y="129"/>
                  </a:cubicBezTo>
                  <a:cubicBezTo>
                    <a:pt x="57" y="123"/>
                    <a:pt x="61" y="118"/>
                    <a:pt x="66" y="112"/>
                  </a:cubicBezTo>
                  <a:lnTo>
                    <a:pt x="91" y="85"/>
                  </a:lnTo>
                  <a:lnTo>
                    <a:pt x="121" y="120"/>
                  </a:lnTo>
                  <a:cubicBezTo>
                    <a:pt x="128" y="127"/>
                    <a:pt x="128" y="128"/>
                    <a:pt x="128" y="130"/>
                  </a:cubicBezTo>
                  <a:cubicBezTo>
                    <a:pt x="128" y="137"/>
                    <a:pt x="120" y="137"/>
                    <a:pt x="118" y="137"/>
                  </a:cubicBezTo>
                  <a:lnTo>
                    <a:pt x="118" y="150"/>
                  </a:lnTo>
                  <a:cubicBezTo>
                    <a:pt x="121" y="149"/>
                    <a:pt x="146" y="148"/>
                    <a:pt x="158" y="148"/>
                  </a:cubicBezTo>
                  <a:cubicBezTo>
                    <a:pt x="169" y="148"/>
                    <a:pt x="180" y="149"/>
                    <a:pt x="191" y="150"/>
                  </a:cubicBezTo>
                  <a:lnTo>
                    <a:pt x="191" y="137"/>
                  </a:lnTo>
                  <a:cubicBezTo>
                    <a:pt x="168" y="137"/>
                    <a:pt x="165" y="135"/>
                    <a:pt x="157" y="126"/>
                  </a:cubicBezTo>
                  <a:lnTo>
                    <a:pt x="109" y="7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 title="IguanaTex Vector Display">
            <a:extLst>
              <a:ext uri="{FF2B5EF4-FFF2-40B4-BE49-F238E27FC236}">
                <a16:creationId xmlns:a16="http://schemas.microsoft.com/office/drawing/2014/main" id="{9AB44DC8-FAE8-4E32-A681-44FF2714F1E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561167" y="4915045"/>
            <a:ext cx="1541398" cy="203172"/>
            <a:chOff x="2540000" y="2540000"/>
            <a:chExt cx="903288" cy="119063"/>
          </a:xfrm>
        </p:grpSpPr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89B8991A-368A-468C-8FFA-1DB999235C0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613025"/>
              <a:ext cx="814388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4E4A4ADF-9F57-40B3-9AEE-5184D18DD86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82963" y="2540000"/>
              <a:ext cx="60325" cy="119063"/>
            </a:xfrm>
            <a:custGeom>
              <a:avLst/>
              <a:gdLst>
                <a:gd name="T0" fmla="*/ 154 w 187"/>
                <a:gd name="T1" fmla="*/ 35 h 222"/>
                <a:gd name="T2" fmla="*/ 187 w 187"/>
                <a:gd name="T3" fmla="*/ 13 h 222"/>
                <a:gd name="T4" fmla="*/ 187 w 187"/>
                <a:gd name="T5" fmla="*/ 0 h 222"/>
                <a:gd name="T6" fmla="*/ 161 w 187"/>
                <a:gd name="T7" fmla="*/ 2 h 222"/>
                <a:gd name="T8" fmla="*/ 129 w 187"/>
                <a:gd name="T9" fmla="*/ 0 h 222"/>
                <a:gd name="T10" fmla="*/ 129 w 187"/>
                <a:gd name="T11" fmla="*/ 13 h 222"/>
                <a:gd name="T12" fmla="*/ 143 w 187"/>
                <a:gd name="T13" fmla="*/ 26 h 222"/>
                <a:gd name="T14" fmla="*/ 140 w 187"/>
                <a:gd name="T15" fmla="*/ 37 h 222"/>
                <a:gd name="T16" fmla="*/ 102 w 187"/>
                <a:gd name="T17" fmla="*/ 120 h 222"/>
                <a:gd name="T18" fmla="*/ 59 w 187"/>
                <a:gd name="T19" fmla="*/ 28 h 222"/>
                <a:gd name="T20" fmla="*/ 57 w 187"/>
                <a:gd name="T21" fmla="*/ 21 h 222"/>
                <a:gd name="T22" fmla="*/ 74 w 187"/>
                <a:gd name="T23" fmla="*/ 13 h 222"/>
                <a:gd name="T24" fmla="*/ 74 w 187"/>
                <a:gd name="T25" fmla="*/ 0 h 222"/>
                <a:gd name="T26" fmla="*/ 34 w 187"/>
                <a:gd name="T27" fmla="*/ 2 h 222"/>
                <a:gd name="T28" fmla="*/ 0 w 187"/>
                <a:gd name="T29" fmla="*/ 0 h 222"/>
                <a:gd name="T30" fmla="*/ 0 w 187"/>
                <a:gd name="T31" fmla="*/ 13 h 222"/>
                <a:gd name="T32" fmla="*/ 29 w 187"/>
                <a:gd name="T33" fmla="*/ 25 h 222"/>
                <a:gd name="T34" fmla="*/ 87 w 187"/>
                <a:gd name="T35" fmla="*/ 151 h 222"/>
                <a:gd name="T36" fmla="*/ 78 w 187"/>
                <a:gd name="T37" fmla="*/ 172 h 222"/>
                <a:gd name="T38" fmla="*/ 35 w 187"/>
                <a:gd name="T39" fmla="*/ 212 h 222"/>
                <a:gd name="T40" fmla="*/ 20 w 187"/>
                <a:gd name="T41" fmla="*/ 208 h 222"/>
                <a:gd name="T42" fmla="*/ 30 w 187"/>
                <a:gd name="T43" fmla="*/ 193 h 222"/>
                <a:gd name="T44" fmla="*/ 15 w 187"/>
                <a:gd name="T45" fmla="*/ 178 h 222"/>
                <a:gd name="T46" fmla="*/ 0 w 187"/>
                <a:gd name="T47" fmla="*/ 194 h 222"/>
                <a:gd name="T48" fmla="*/ 35 w 187"/>
                <a:gd name="T49" fmla="*/ 222 h 222"/>
                <a:gd name="T50" fmla="*/ 87 w 187"/>
                <a:gd name="T51" fmla="*/ 181 h 222"/>
                <a:gd name="T52" fmla="*/ 154 w 187"/>
                <a:gd name="T53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7" h="222">
                  <a:moveTo>
                    <a:pt x="154" y="35"/>
                  </a:moveTo>
                  <a:cubicBezTo>
                    <a:pt x="164" y="13"/>
                    <a:pt x="182" y="13"/>
                    <a:pt x="187" y="13"/>
                  </a:cubicBezTo>
                  <a:lnTo>
                    <a:pt x="187" y="0"/>
                  </a:lnTo>
                  <a:cubicBezTo>
                    <a:pt x="178" y="1"/>
                    <a:pt x="171" y="2"/>
                    <a:pt x="161" y="2"/>
                  </a:cubicBezTo>
                  <a:cubicBezTo>
                    <a:pt x="151" y="2"/>
                    <a:pt x="139" y="1"/>
                    <a:pt x="129" y="0"/>
                  </a:cubicBezTo>
                  <a:lnTo>
                    <a:pt x="129" y="13"/>
                  </a:lnTo>
                  <a:cubicBezTo>
                    <a:pt x="141" y="14"/>
                    <a:pt x="143" y="21"/>
                    <a:pt x="143" y="26"/>
                  </a:cubicBezTo>
                  <a:cubicBezTo>
                    <a:pt x="143" y="30"/>
                    <a:pt x="142" y="34"/>
                    <a:pt x="140" y="37"/>
                  </a:cubicBezTo>
                  <a:lnTo>
                    <a:pt x="102" y="120"/>
                  </a:lnTo>
                  <a:lnTo>
                    <a:pt x="59" y="28"/>
                  </a:lnTo>
                  <a:cubicBezTo>
                    <a:pt x="58" y="26"/>
                    <a:pt x="57" y="23"/>
                    <a:pt x="57" y="21"/>
                  </a:cubicBezTo>
                  <a:cubicBezTo>
                    <a:pt x="57" y="13"/>
                    <a:pt x="69" y="13"/>
                    <a:pt x="74" y="13"/>
                  </a:cubicBezTo>
                  <a:lnTo>
                    <a:pt x="74" y="0"/>
                  </a:lnTo>
                  <a:cubicBezTo>
                    <a:pt x="69" y="1"/>
                    <a:pt x="44" y="2"/>
                    <a:pt x="34" y="2"/>
                  </a:cubicBezTo>
                  <a:cubicBezTo>
                    <a:pt x="24" y="2"/>
                    <a:pt x="10" y="1"/>
                    <a:pt x="0" y="0"/>
                  </a:cubicBezTo>
                  <a:lnTo>
                    <a:pt x="0" y="13"/>
                  </a:lnTo>
                  <a:cubicBezTo>
                    <a:pt x="20" y="13"/>
                    <a:pt x="24" y="14"/>
                    <a:pt x="29" y="25"/>
                  </a:cubicBezTo>
                  <a:lnTo>
                    <a:pt x="87" y="151"/>
                  </a:lnTo>
                  <a:cubicBezTo>
                    <a:pt x="84" y="158"/>
                    <a:pt x="81" y="165"/>
                    <a:pt x="78" y="172"/>
                  </a:cubicBezTo>
                  <a:cubicBezTo>
                    <a:pt x="70" y="188"/>
                    <a:pt x="59" y="212"/>
                    <a:pt x="35" y="212"/>
                  </a:cubicBezTo>
                  <a:cubicBezTo>
                    <a:pt x="26" y="212"/>
                    <a:pt x="24" y="211"/>
                    <a:pt x="20" y="208"/>
                  </a:cubicBezTo>
                  <a:cubicBezTo>
                    <a:pt x="20" y="208"/>
                    <a:pt x="30" y="205"/>
                    <a:pt x="30" y="193"/>
                  </a:cubicBezTo>
                  <a:cubicBezTo>
                    <a:pt x="30" y="185"/>
                    <a:pt x="24" y="178"/>
                    <a:pt x="15" y="178"/>
                  </a:cubicBezTo>
                  <a:cubicBezTo>
                    <a:pt x="6" y="178"/>
                    <a:pt x="0" y="185"/>
                    <a:pt x="0" y="194"/>
                  </a:cubicBezTo>
                  <a:cubicBezTo>
                    <a:pt x="0" y="210"/>
                    <a:pt x="16" y="222"/>
                    <a:pt x="35" y="222"/>
                  </a:cubicBezTo>
                  <a:cubicBezTo>
                    <a:pt x="65" y="222"/>
                    <a:pt x="82" y="191"/>
                    <a:pt x="87" y="181"/>
                  </a:cubicBezTo>
                  <a:lnTo>
                    <a:pt x="154" y="3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7E72E2A-2B5D-40D4-AFC5-E0DD20E74146}"/>
              </a:ext>
            </a:extLst>
          </p:cNvPr>
          <p:cNvSpPr txBox="1"/>
          <p:nvPr/>
        </p:nvSpPr>
        <p:spPr>
          <a:xfrm>
            <a:off x="8722212" y="4608695"/>
            <a:ext cx="116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[MASK]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D2651F-926E-4BB3-A9D0-DB631EDDA020}"/>
              </a:ext>
            </a:extLst>
          </p:cNvPr>
          <p:cNvGrpSpPr/>
          <p:nvPr/>
        </p:nvGrpSpPr>
        <p:grpSpPr>
          <a:xfrm>
            <a:off x="1437217" y="2813329"/>
            <a:ext cx="6526287" cy="3997650"/>
            <a:chOff x="1437217" y="2813329"/>
            <a:chExt cx="6526287" cy="39976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645789-ACE4-4766-828F-5184D9B13B09}"/>
                </a:ext>
              </a:extLst>
            </p:cNvPr>
            <p:cNvSpPr/>
            <p:nvPr/>
          </p:nvSpPr>
          <p:spPr>
            <a:xfrm>
              <a:off x="3949222" y="2813329"/>
              <a:ext cx="4014282" cy="1100574"/>
            </a:xfrm>
            <a:prstGeom prst="ellipse">
              <a:avLst/>
            </a:prstGeom>
            <a:noFill/>
            <a:ln w="222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9835885-53FA-4BB1-AF9C-88D392C271B6}"/>
                </a:ext>
              </a:extLst>
            </p:cNvPr>
            <p:cNvSpPr/>
            <p:nvPr/>
          </p:nvSpPr>
          <p:spPr>
            <a:xfrm>
              <a:off x="1437217" y="5224994"/>
              <a:ext cx="4867700" cy="1585985"/>
            </a:xfrm>
            <a:prstGeom prst="ellipse">
              <a:avLst/>
            </a:prstGeom>
            <a:noFill/>
            <a:ln w="222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80FE2A-EB46-4E2C-A0F4-04A80D75E496}"/>
                </a:ext>
              </a:extLst>
            </p:cNvPr>
            <p:cNvSpPr txBox="1"/>
            <p:nvPr/>
          </p:nvSpPr>
          <p:spPr>
            <a:xfrm>
              <a:off x="1954194" y="3878510"/>
              <a:ext cx="1866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B9BD5"/>
                  </a:solidFill>
                </a:rPr>
                <a:t>More general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D2077E-3942-4356-9696-CC64FB278F92}"/>
                </a:ext>
              </a:extLst>
            </p:cNvPr>
            <p:cNvCxnSpPr>
              <a:stCxn id="6" idx="0"/>
              <a:endCxn id="5" idx="2"/>
            </p:cNvCxnSpPr>
            <p:nvPr/>
          </p:nvCxnSpPr>
          <p:spPr>
            <a:xfrm flipV="1">
              <a:off x="2887270" y="3363616"/>
              <a:ext cx="1061952" cy="5148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8F5EE2-ED97-4A72-A853-8A7AD9F50F35}"/>
                </a:ext>
              </a:extLst>
            </p:cNvPr>
            <p:cNvCxnSpPr>
              <a:cxnSpLocks/>
              <a:stCxn id="6" idx="2"/>
              <a:endCxn id="57" idx="0"/>
            </p:cNvCxnSpPr>
            <p:nvPr/>
          </p:nvCxnSpPr>
          <p:spPr>
            <a:xfrm>
              <a:off x="2887270" y="4340175"/>
              <a:ext cx="983797" cy="884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2D5D0E-BD4A-47EA-BC8F-43D5062BB91C}"/>
              </a:ext>
            </a:extLst>
          </p:cNvPr>
          <p:cNvGrpSpPr/>
          <p:nvPr/>
        </p:nvGrpSpPr>
        <p:grpSpPr>
          <a:xfrm>
            <a:off x="6387337" y="5581170"/>
            <a:ext cx="5671107" cy="1104719"/>
            <a:chOff x="6387337" y="5581170"/>
            <a:chExt cx="5671107" cy="110471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0CB7464-4FAC-423A-9D2B-358F9F536F80}"/>
                </a:ext>
              </a:extLst>
            </p:cNvPr>
            <p:cNvSpPr/>
            <p:nvPr/>
          </p:nvSpPr>
          <p:spPr>
            <a:xfrm>
              <a:off x="6387337" y="5581170"/>
              <a:ext cx="4012893" cy="927761"/>
            </a:xfrm>
            <a:prstGeom prst="ellipse">
              <a:avLst/>
            </a:prstGeom>
            <a:noFill/>
            <a:ln w="222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6106C4-C9C5-402B-BF8E-A29C39CB7CE1}"/>
                </a:ext>
              </a:extLst>
            </p:cNvPr>
            <p:cNvSpPr txBox="1"/>
            <p:nvPr/>
          </p:nvSpPr>
          <p:spPr>
            <a:xfrm>
              <a:off x="10170620" y="6224224"/>
              <a:ext cx="1887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B9BD5"/>
                  </a:solidFill>
                </a:rPr>
                <a:t>More Specific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9DFE26-26EF-4832-932F-AC7A8BF3AF3F}"/>
                </a:ext>
              </a:extLst>
            </p:cNvPr>
            <p:cNvCxnSpPr>
              <a:cxnSpLocks/>
              <a:stCxn id="58" idx="6"/>
              <a:endCxn id="59" idx="0"/>
            </p:cNvCxnSpPr>
            <p:nvPr/>
          </p:nvCxnSpPr>
          <p:spPr>
            <a:xfrm>
              <a:off x="10400230" y="6045051"/>
              <a:ext cx="714302" cy="1791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81B5D-6BEB-4580-B263-6E0CE91AAE83}"/>
              </a:ext>
            </a:extLst>
          </p:cNvPr>
          <p:cNvGrpSpPr/>
          <p:nvPr/>
        </p:nvGrpSpPr>
        <p:grpSpPr>
          <a:xfrm>
            <a:off x="6207637" y="3634489"/>
            <a:ext cx="2774234" cy="1885163"/>
            <a:chOff x="6207637" y="3634489"/>
            <a:chExt cx="2774234" cy="188516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4FCB1-F801-4313-BEB4-FCCE4EC4829A}"/>
                </a:ext>
              </a:extLst>
            </p:cNvPr>
            <p:cNvSpPr/>
            <p:nvPr/>
          </p:nvSpPr>
          <p:spPr>
            <a:xfrm>
              <a:off x="6207637" y="4423384"/>
              <a:ext cx="1719897" cy="1096268"/>
            </a:xfrm>
            <a:prstGeom prst="ellipse">
              <a:avLst/>
            </a:prstGeom>
            <a:noFill/>
            <a:ln w="222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DFCD1B-03F8-4632-95E7-962E98D8450A}"/>
                </a:ext>
              </a:extLst>
            </p:cNvPr>
            <p:cNvSpPr txBox="1"/>
            <p:nvPr/>
          </p:nvSpPr>
          <p:spPr>
            <a:xfrm>
              <a:off x="7940560" y="3634489"/>
              <a:ext cx="1041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B9BD5"/>
                  </a:solidFill>
                </a:rPr>
                <a:t>Longer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53D4DB7-AC9E-43F4-A53E-19332105F80B}"/>
                </a:ext>
              </a:extLst>
            </p:cNvPr>
            <p:cNvCxnSpPr>
              <a:cxnSpLocks/>
              <a:stCxn id="72" idx="7"/>
              <a:endCxn id="74" idx="2"/>
            </p:cNvCxnSpPr>
            <p:nvPr/>
          </p:nvCxnSpPr>
          <p:spPr>
            <a:xfrm flipV="1">
              <a:off x="7675661" y="4096154"/>
              <a:ext cx="785555" cy="4877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138" grpId="0" uiExpand="1"/>
      <p:bldP spid="192" grpId="0"/>
      <p:bldP spid="10" grpId="0" uiExpand="1" animBg="1"/>
      <p:bldP spid="51" grpId="0" animBg="1"/>
      <p:bldP spid="88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4B9D5988-EE1F-4E02-9661-564E6AF20DBA}"/>
              </a:ext>
            </a:extLst>
          </p:cNvPr>
          <p:cNvSpPr/>
          <p:nvPr/>
        </p:nvSpPr>
        <p:spPr>
          <a:xfrm>
            <a:off x="5396571" y="1382961"/>
            <a:ext cx="6439829" cy="44590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81C047-0AE5-4B2E-AFF6-35701B0926EE}"/>
              </a:ext>
            </a:extLst>
          </p:cNvPr>
          <p:cNvGrpSpPr/>
          <p:nvPr/>
        </p:nvGrpSpPr>
        <p:grpSpPr>
          <a:xfrm>
            <a:off x="5903336" y="5140460"/>
            <a:ext cx="604414" cy="189471"/>
            <a:chOff x="2356022" y="1664043"/>
            <a:chExt cx="1313935" cy="41189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C05B060-3513-4D87-80DA-6DC26D7AA1E1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6FFBE3D-CB63-430B-B701-EF5FC0E96E96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497B465-2F57-4BE7-9B48-1D42C6917170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FEACD9-926E-42BC-95D4-DF5B1313FDAB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59FCB4-992F-49A3-833B-A43D85012BC9}"/>
              </a:ext>
            </a:extLst>
          </p:cNvPr>
          <p:cNvGrpSpPr/>
          <p:nvPr/>
        </p:nvGrpSpPr>
        <p:grpSpPr>
          <a:xfrm>
            <a:off x="7248750" y="5140460"/>
            <a:ext cx="604414" cy="189471"/>
            <a:chOff x="2356022" y="1664043"/>
            <a:chExt cx="1313935" cy="41189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ECCD8C4-8811-4B03-BE2B-FD2B1E5731D2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0DFC3E-4E83-4BC3-A7B9-E30E137FC5B9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4078C6E-8CAD-47F4-80EB-0F1CBC562ECE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0CF893-D421-4A90-B3A7-46ACBA3AC162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D60882-DF8C-4EE5-A2D7-F0D66853EB97}"/>
              </a:ext>
            </a:extLst>
          </p:cNvPr>
          <p:cNvGrpSpPr/>
          <p:nvPr/>
        </p:nvGrpSpPr>
        <p:grpSpPr>
          <a:xfrm>
            <a:off x="10847158" y="5140460"/>
            <a:ext cx="604414" cy="189471"/>
            <a:chOff x="2356022" y="1664043"/>
            <a:chExt cx="1313935" cy="41189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6FF68D7-7364-4F25-8482-4EB5C4CC122B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1AFA69-9937-46BC-ADF2-8E555E369B0B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51A8711-9D16-4AA3-B45A-5E06EBCD84AE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19AF86-135A-40E4-9EEA-411356564785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FD626A-14D5-46AD-BDD4-E6E69F15F680}"/>
              </a:ext>
            </a:extLst>
          </p:cNvPr>
          <p:cNvGrpSpPr/>
          <p:nvPr/>
        </p:nvGrpSpPr>
        <p:grpSpPr>
          <a:xfrm>
            <a:off x="5762672" y="4709436"/>
            <a:ext cx="5838928" cy="765603"/>
            <a:chOff x="5762672" y="3873500"/>
            <a:chExt cx="5838928" cy="7656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B271C9A-C3D3-46E9-B0BA-C333FA4C06EE}"/>
                </a:ext>
              </a:extLst>
            </p:cNvPr>
            <p:cNvGrpSpPr/>
            <p:nvPr/>
          </p:nvGrpSpPr>
          <p:grpSpPr>
            <a:xfrm>
              <a:off x="5762672" y="3873500"/>
              <a:ext cx="908260" cy="765603"/>
              <a:chOff x="5288923" y="4466167"/>
              <a:chExt cx="908260" cy="765603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BBA7A34-6221-4382-ACDC-2ABF211004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6D83263-AA8C-425C-BA77-A30668400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E8DEA10-A963-4DA5-99C4-D8DA9D6D9069}"/>
                </a:ext>
              </a:extLst>
            </p:cNvPr>
            <p:cNvGrpSpPr/>
            <p:nvPr/>
          </p:nvGrpSpPr>
          <p:grpSpPr>
            <a:xfrm>
              <a:off x="7112886" y="3873500"/>
              <a:ext cx="908260" cy="765603"/>
              <a:chOff x="5288923" y="4466167"/>
              <a:chExt cx="908260" cy="765603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B35F23E-BA83-46E5-AC84-85F59D402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DE6D3F9-5252-416D-8B60-6533FE0E3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976C603-D4B7-4B84-BE05-B398F3BECD7D}"/>
                </a:ext>
              </a:extLst>
            </p:cNvPr>
            <p:cNvGrpSpPr/>
            <p:nvPr/>
          </p:nvGrpSpPr>
          <p:grpSpPr>
            <a:xfrm>
              <a:off x="10693340" y="3873500"/>
              <a:ext cx="908260" cy="765603"/>
              <a:chOff x="5288923" y="4466167"/>
              <a:chExt cx="908260" cy="765603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4E8F45B-3B94-477C-A704-DFE0812A0C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EF6787A4-4757-4E94-BABF-243D581371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560490-0D2E-4FC0-9052-1DB420BD3EB3}"/>
              </a:ext>
            </a:extLst>
          </p:cNvPr>
          <p:cNvGrpSpPr/>
          <p:nvPr/>
        </p:nvGrpSpPr>
        <p:grpSpPr>
          <a:xfrm>
            <a:off x="792590" y="5532160"/>
            <a:ext cx="10605602" cy="798076"/>
            <a:chOff x="792590" y="5532160"/>
            <a:chExt cx="10605602" cy="79807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7608C47-C921-426E-977F-C80A749AA0AA}"/>
                </a:ext>
              </a:extLst>
            </p:cNvPr>
            <p:cNvGrpSpPr/>
            <p:nvPr/>
          </p:nvGrpSpPr>
          <p:grpSpPr>
            <a:xfrm>
              <a:off x="792590" y="5560795"/>
              <a:ext cx="10605602" cy="769441"/>
              <a:chOff x="792590" y="4493995"/>
              <a:chExt cx="10605602" cy="76944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1EEE6FB-2632-4881-8D92-911BADC0B021}"/>
                  </a:ext>
                </a:extLst>
              </p:cNvPr>
              <p:cNvSpPr txBox="1"/>
              <p:nvPr/>
            </p:nvSpPr>
            <p:spPr>
              <a:xfrm>
                <a:off x="11070858" y="4493995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9C381F-9DEF-45E1-811E-6E89B43EF747}"/>
                  </a:ext>
                </a:extLst>
              </p:cNvPr>
              <p:cNvSpPr txBox="1"/>
              <p:nvPr/>
            </p:nvSpPr>
            <p:spPr>
              <a:xfrm>
                <a:off x="792590" y="4712740"/>
                <a:ext cx="13699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Prompt:</a:t>
                </a:r>
              </a:p>
            </p:txBody>
          </p:sp>
          <p:grpSp>
            <p:nvGrpSpPr>
              <p:cNvPr id="62" name="Group 61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 title="IguanaTex Vector Display">
                <a:extLst>
                  <a:ext uri="{FF2B5EF4-FFF2-40B4-BE49-F238E27FC236}">
                    <a16:creationId xmlns:a16="http://schemas.microsoft.com/office/drawing/2014/main" id="{51E4C4DF-B348-469C-B5FC-6F6D40B748A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8"/>
                </p:custDataLst>
              </p:nvPr>
            </p:nvGrpSpPr>
            <p:grpSpPr>
              <a:xfrm>
                <a:off x="3418707" y="4878716"/>
                <a:ext cx="1982219" cy="198223"/>
                <a:chOff x="2540000" y="2540000"/>
                <a:chExt cx="904875" cy="90488"/>
              </a:xfrm>
            </p:grpSpPr>
            <p:sp>
              <p:nvSpPr>
                <p:cNvPr id="67" name="Rectangle 15">
                  <a:extLst>
                    <a:ext uri="{FF2B5EF4-FFF2-40B4-BE49-F238E27FC236}">
                      <a16:creationId xmlns:a16="http://schemas.microsoft.com/office/drawing/2014/main" id="{694DAC7B-67BA-4413-AC7A-F44D27459C3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540000" y="2619375"/>
                  <a:ext cx="814388" cy="111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>
                  <a:extLst>
                    <a:ext uri="{FF2B5EF4-FFF2-40B4-BE49-F238E27FC236}">
                      <a16:creationId xmlns:a16="http://schemas.microsoft.com/office/drawing/2014/main" id="{BDBBF485-E1A6-41B7-8029-0E4283A0DADE}"/>
                    </a:ext>
                  </a:extLst>
                </p:cNvPr>
                <p:cNvSpPr>
                  <a:spLocks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3384550" y="2540000"/>
                  <a:ext cx="60325" cy="87313"/>
                </a:xfrm>
                <a:custGeom>
                  <a:avLst/>
                  <a:gdLst>
                    <a:gd name="T0" fmla="*/ 109 w 191"/>
                    <a:gd name="T1" fmla="*/ 72 h 150"/>
                    <a:gd name="T2" fmla="*/ 106 w 191"/>
                    <a:gd name="T3" fmla="*/ 68 h 150"/>
                    <a:gd name="T4" fmla="*/ 132 w 191"/>
                    <a:gd name="T5" fmla="*/ 39 h 150"/>
                    <a:gd name="T6" fmla="*/ 184 w 191"/>
                    <a:gd name="T7" fmla="*/ 12 h 150"/>
                    <a:gd name="T8" fmla="*/ 184 w 191"/>
                    <a:gd name="T9" fmla="*/ 0 h 150"/>
                    <a:gd name="T10" fmla="*/ 155 w 191"/>
                    <a:gd name="T11" fmla="*/ 1 h 150"/>
                    <a:gd name="T12" fmla="*/ 121 w 191"/>
                    <a:gd name="T13" fmla="*/ 0 h 150"/>
                    <a:gd name="T14" fmla="*/ 121 w 191"/>
                    <a:gd name="T15" fmla="*/ 12 h 150"/>
                    <a:gd name="T16" fmla="*/ 128 w 191"/>
                    <a:gd name="T17" fmla="*/ 20 h 150"/>
                    <a:gd name="T18" fmla="*/ 122 w 191"/>
                    <a:gd name="T19" fmla="*/ 32 h 150"/>
                    <a:gd name="T20" fmla="*/ 98 w 191"/>
                    <a:gd name="T21" fmla="*/ 59 h 150"/>
                    <a:gd name="T22" fmla="*/ 69 w 191"/>
                    <a:gd name="T23" fmla="*/ 26 h 150"/>
                    <a:gd name="T24" fmla="*/ 65 w 191"/>
                    <a:gd name="T25" fmla="*/ 19 h 150"/>
                    <a:gd name="T26" fmla="*/ 75 w 191"/>
                    <a:gd name="T27" fmla="*/ 12 h 150"/>
                    <a:gd name="T28" fmla="*/ 75 w 191"/>
                    <a:gd name="T29" fmla="*/ 0 h 150"/>
                    <a:gd name="T30" fmla="*/ 35 w 191"/>
                    <a:gd name="T31" fmla="*/ 1 h 150"/>
                    <a:gd name="T32" fmla="*/ 2 w 191"/>
                    <a:gd name="T33" fmla="*/ 0 h 150"/>
                    <a:gd name="T34" fmla="*/ 2 w 191"/>
                    <a:gd name="T35" fmla="*/ 12 h 150"/>
                    <a:gd name="T36" fmla="*/ 36 w 191"/>
                    <a:gd name="T37" fmla="*/ 23 h 150"/>
                    <a:gd name="T38" fmla="*/ 79 w 191"/>
                    <a:gd name="T39" fmla="*/ 73 h 150"/>
                    <a:gd name="T40" fmla="*/ 82 w 191"/>
                    <a:gd name="T41" fmla="*/ 76 h 150"/>
                    <a:gd name="T42" fmla="*/ 53 w 191"/>
                    <a:gd name="T43" fmla="*/ 110 h 150"/>
                    <a:gd name="T44" fmla="*/ 0 w 191"/>
                    <a:gd name="T45" fmla="*/ 137 h 150"/>
                    <a:gd name="T46" fmla="*/ 0 w 191"/>
                    <a:gd name="T47" fmla="*/ 150 h 150"/>
                    <a:gd name="T48" fmla="*/ 29 w 191"/>
                    <a:gd name="T49" fmla="*/ 148 h 150"/>
                    <a:gd name="T50" fmla="*/ 64 w 191"/>
                    <a:gd name="T51" fmla="*/ 150 h 150"/>
                    <a:gd name="T52" fmla="*/ 64 w 191"/>
                    <a:gd name="T53" fmla="*/ 137 h 150"/>
                    <a:gd name="T54" fmla="*/ 57 w 191"/>
                    <a:gd name="T55" fmla="*/ 129 h 150"/>
                    <a:gd name="T56" fmla="*/ 66 w 191"/>
                    <a:gd name="T57" fmla="*/ 112 h 150"/>
                    <a:gd name="T58" fmla="*/ 91 w 191"/>
                    <a:gd name="T59" fmla="*/ 85 h 150"/>
                    <a:gd name="T60" fmla="*/ 121 w 191"/>
                    <a:gd name="T61" fmla="*/ 120 h 150"/>
                    <a:gd name="T62" fmla="*/ 128 w 191"/>
                    <a:gd name="T63" fmla="*/ 130 h 150"/>
                    <a:gd name="T64" fmla="*/ 118 w 191"/>
                    <a:gd name="T65" fmla="*/ 137 h 150"/>
                    <a:gd name="T66" fmla="*/ 118 w 191"/>
                    <a:gd name="T67" fmla="*/ 150 h 150"/>
                    <a:gd name="T68" fmla="*/ 158 w 191"/>
                    <a:gd name="T69" fmla="*/ 148 h 150"/>
                    <a:gd name="T70" fmla="*/ 191 w 191"/>
                    <a:gd name="T71" fmla="*/ 150 h 150"/>
                    <a:gd name="T72" fmla="*/ 191 w 191"/>
                    <a:gd name="T73" fmla="*/ 137 h 150"/>
                    <a:gd name="T74" fmla="*/ 157 w 191"/>
                    <a:gd name="T75" fmla="*/ 126 h 150"/>
                    <a:gd name="T76" fmla="*/ 109 w 191"/>
                    <a:gd name="T77" fmla="*/ 72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1" h="150">
                      <a:moveTo>
                        <a:pt x="109" y="72"/>
                      </a:moveTo>
                      <a:cubicBezTo>
                        <a:pt x="109" y="71"/>
                        <a:pt x="106" y="69"/>
                        <a:pt x="106" y="68"/>
                      </a:cubicBezTo>
                      <a:cubicBezTo>
                        <a:pt x="106" y="67"/>
                        <a:pt x="129" y="42"/>
                        <a:pt x="132" y="39"/>
                      </a:cubicBezTo>
                      <a:cubicBezTo>
                        <a:pt x="145" y="26"/>
                        <a:pt x="157" y="12"/>
                        <a:pt x="184" y="12"/>
                      </a:cubicBezTo>
                      <a:lnTo>
                        <a:pt x="184" y="0"/>
                      </a:lnTo>
                      <a:cubicBezTo>
                        <a:pt x="175" y="0"/>
                        <a:pt x="164" y="1"/>
                        <a:pt x="155" y="1"/>
                      </a:cubicBezTo>
                      <a:cubicBezTo>
                        <a:pt x="145" y="1"/>
                        <a:pt x="131" y="1"/>
                        <a:pt x="121" y="0"/>
                      </a:cubicBezTo>
                      <a:lnTo>
                        <a:pt x="121" y="12"/>
                      </a:lnTo>
                      <a:cubicBezTo>
                        <a:pt x="126" y="13"/>
                        <a:pt x="128" y="17"/>
                        <a:pt x="128" y="20"/>
                      </a:cubicBezTo>
                      <a:cubicBezTo>
                        <a:pt x="128" y="21"/>
                        <a:pt x="128" y="26"/>
                        <a:pt x="122" y="32"/>
                      </a:cubicBezTo>
                      <a:lnTo>
                        <a:pt x="98" y="59"/>
                      </a:lnTo>
                      <a:lnTo>
                        <a:pt x="69" y="26"/>
                      </a:lnTo>
                      <a:cubicBezTo>
                        <a:pt x="65" y="23"/>
                        <a:pt x="65" y="21"/>
                        <a:pt x="65" y="19"/>
                      </a:cubicBezTo>
                      <a:cubicBezTo>
                        <a:pt x="65" y="14"/>
                        <a:pt x="70" y="12"/>
                        <a:pt x="75" y="12"/>
                      </a:cubicBezTo>
                      <a:lnTo>
                        <a:pt x="75" y="0"/>
                      </a:lnTo>
                      <a:cubicBezTo>
                        <a:pt x="62" y="1"/>
                        <a:pt x="48" y="1"/>
                        <a:pt x="35" y="1"/>
                      </a:cubicBezTo>
                      <a:cubicBezTo>
                        <a:pt x="25" y="1"/>
                        <a:pt x="12" y="1"/>
                        <a:pt x="2" y="0"/>
                      </a:cubicBezTo>
                      <a:lnTo>
                        <a:pt x="2" y="12"/>
                      </a:lnTo>
                      <a:cubicBezTo>
                        <a:pt x="18" y="12"/>
                        <a:pt x="27" y="12"/>
                        <a:pt x="36" y="23"/>
                      </a:cubicBezTo>
                      <a:lnTo>
                        <a:pt x="79" y="73"/>
                      </a:lnTo>
                      <a:cubicBezTo>
                        <a:pt x="80" y="73"/>
                        <a:pt x="82" y="76"/>
                        <a:pt x="82" y="76"/>
                      </a:cubicBezTo>
                      <a:cubicBezTo>
                        <a:pt x="82" y="77"/>
                        <a:pt x="56" y="106"/>
                        <a:pt x="53" y="110"/>
                      </a:cubicBezTo>
                      <a:cubicBezTo>
                        <a:pt x="40" y="124"/>
                        <a:pt x="28" y="137"/>
                        <a:pt x="0" y="137"/>
                      </a:cubicBezTo>
                      <a:lnTo>
                        <a:pt x="0" y="150"/>
                      </a:lnTo>
                      <a:cubicBezTo>
                        <a:pt x="10" y="149"/>
                        <a:pt x="18" y="148"/>
                        <a:pt x="29" y="148"/>
                      </a:cubicBezTo>
                      <a:cubicBezTo>
                        <a:pt x="39" y="148"/>
                        <a:pt x="53" y="149"/>
                        <a:pt x="64" y="150"/>
                      </a:cubicBezTo>
                      <a:lnTo>
                        <a:pt x="64" y="137"/>
                      </a:lnTo>
                      <a:cubicBezTo>
                        <a:pt x="60" y="137"/>
                        <a:pt x="57" y="134"/>
                        <a:pt x="57" y="129"/>
                      </a:cubicBezTo>
                      <a:cubicBezTo>
                        <a:pt x="57" y="123"/>
                        <a:pt x="61" y="118"/>
                        <a:pt x="66" y="112"/>
                      </a:cubicBezTo>
                      <a:lnTo>
                        <a:pt x="91" y="85"/>
                      </a:lnTo>
                      <a:lnTo>
                        <a:pt x="121" y="120"/>
                      </a:lnTo>
                      <a:cubicBezTo>
                        <a:pt x="128" y="127"/>
                        <a:pt x="128" y="128"/>
                        <a:pt x="128" y="130"/>
                      </a:cubicBezTo>
                      <a:cubicBezTo>
                        <a:pt x="128" y="137"/>
                        <a:pt x="120" y="137"/>
                        <a:pt x="118" y="137"/>
                      </a:cubicBezTo>
                      <a:lnTo>
                        <a:pt x="118" y="150"/>
                      </a:lnTo>
                      <a:cubicBezTo>
                        <a:pt x="121" y="149"/>
                        <a:pt x="146" y="148"/>
                        <a:pt x="158" y="148"/>
                      </a:cubicBezTo>
                      <a:cubicBezTo>
                        <a:pt x="169" y="148"/>
                        <a:pt x="180" y="149"/>
                        <a:pt x="191" y="150"/>
                      </a:cubicBezTo>
                      <a:lnTo>
                        <a:pt x="191" y="137"/>
                      </a:lnTo>
                      <a:cubicBezTo>
                        <a:pt x="168" y="137"/>
                        <a:pt x="165" y="135"/>
                        <a:pt x="157" y="126"/>
                      </a:cubicBezTo>
                      <a:lnTo>
                        <a:pt x="109" y="72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62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 title="IguanaTex Vector Display">
                <a:extLst>
                  <a:ext uri="{FF2B5EF4-FFF2-40B4-BE49-F238E27FC236}">
                    <a16:creationId xmlns:a16="http://schemas.microsoft.com/office/drawing/2014/main" id="{70B70CC1-0308-4025-85A1-414F83C151D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9"/>
                </p:custDataLst>
              </p:nvPr>
            </p:nvGrpSpPr>
            <p:grpSpPr>
              <a:xfrm>
                <a:off x="8600402" y="4878716"/>
                <a:ext cx="1956631" cy="257904"/>
                <a:chOff x="2540000" y="2540000"/>
                <a:chExt cx="903288" cy="119063"/>
              </a:xfrm>
            </p:grpSpPr>
            <p:sp>
              <p:nvSpPr>
                <p:cNvPr id="65" name="Rectangle 23">
                  <a:extLst>
                    <a:ext uri="{FF2B5EF4-FFF2-40B4-BE49-F238E27FC236}">
                      <a16:creationId xmlns:a16="http://schemas.microsoft.com/office/drawing/2014/main" id="{E9B8D29F-65CC-4F4B-BFB3-EA76C1BDD01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540000" y="2613025"/>
                  <a:ext cx="814388" cy="111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C460CF0D-483D-47B5-8D50-FE2B3B394EEA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382963" y="2540000"/>
                  <a:ext cx="60325" cy="119063"/>
                </a:xfrm>
                <a:custGeom>
                  <a:avLst/>
                  <a:gdLst>
                    <a:gd name="T0" fmla="*/ 154 w 187"/>
                    <a:gd name="T1" fmla="*/ 35 h 222"/>
                    <a:gd name="T2" fmla="*/ 187 w 187"/>
                    <a:gd name="T3" fmla="*/ 13 h 222"/>
                    <a:gd name="T4" fmla="*/ 187 w 187"/>
                    <a:gd name="T5" fmla="*/ 0 h 222"/>
                    <a:gd name="T6" fmla="*/ 161 w 187"/>
                    <a:gd name="T7" fmla="*/ 2 h 222"/>
                    <a:gd name="T8" fmla="*/ 129 w 187"/>
                    <a:gd name="T9" fmla="*/ 0 h 222"/>
                    <a:gd name="T10" fmla="*/ 129 w 187"/>
                    <a:gd name="T11" fmla="*/ 13 h 222"/>
                    <a:gd name="T12" fmla="*/ 143 w 187"/>
                    <a:gd name="T13" fmla="*/ 26 h 222"/>
                    <a:gd name="T14" fmla="*/ 140 w 187"/>
                    <a:gd name="T15" fmla="*/ 37 h 222"/>
                    <a:gd name="T16" fmla="*/ 102 w 187"/>
                    <a:gd name="T17" fmla="*/ 120 h 222"/>
                    <a:gd name="T18" fmla="*/ 59 w 187"/>
                    <a:gd name="T19" fmla="*/ 28 h 222"/>
                    <a:gd name="T20" fmla="*/ 57 w 187"/>
                    <a:gd name="T21" fmla="*/ 21 h 222"/>
                    <a:gd name="T22" fmla="*/ 74 w 187"/>
                    <a:gd name="T23" fmla="*/ 13 h 222"/>
                    <a:gd name="T24" fmla="*/ 74 w 187"/>
                    <a:gd name="T25" fmla="*/ 0 h 222"/>
                    <a:gd name="T26" fmla="*/ 34 w 187"/>
                    <a:gd name="T27" fmla="*/ 2 h 222"/>
                    <a:gd name="T28" fmla="*/ 0 w 187"/>
                    <a:gd name="T29" fmla="*/ 0 h 222"/>
                    <a:gd name="T30" fmla="*/ 0 w 187"/>
                    <a:gd name="T31" fmla="*/ 13 h 222"/>
                    <a:gd name="T32" fmla="*/ 29 w 187"/>
                    <a:gd name="T33" fmla="*/ 25 h 222"/>
                    <a:gd name="T34" fmla="*/ 87 w 187"/>
                    <a:gd name="T35" fmla="*/ 151 h 222"/>
                    <a:gd name="T36" fmla="*/ 78 w 187"/>
                    <a:gd name="T37" fmla="*/ 172 h 222"/>
                    <a:gd name="T38" fmla="*/ 35 w 187"/>
                    <a:gd name="T39" fmla="*/ 212 h 222"/>
                    <a:gd name="T40" fmla="*/ 20 w 187"/>
                    <a:gd name="T41" fmla="*/ 208 h 222"/>
                    <a:gd name="T42" fmla="*/ 30 w 187"/>
                    <a:gd name="T43" fmla="*/ 193 h 222"/>
                    <a:gd name="T44" fmla="*/ 15 w 187"/>
                    <a:gd name="T45" fmla="*/ 178 h 222"/>
                    <a:gd name="T46" fmla="*/ 0 w 187"/>
                    <a:gd name="T47" fmla="*/ 194 h 222"/>
                    <a:gd name="T48" fmla="*/ 35 w 187"/>
                    <a:gd name="T49" fmla="*/ 222 h 222"/>
                    <a:gd name="T50" fmla="*/ 87 w 187"/>
                    <a:gd name="T51" fmla="*/ 181 h 222"/>
                    <a:gd name="T52" fmla="*/ 154 w 187"/>
                    <a:gd name="T53" fmla="*/ 35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7" h="222">
                      <a:moveTo>
                        <a:pt x="154" y="35"/>
                      </a:moveTo>
                      <a:cubicBezTo>
                        <a:pt x="164" y="13"/>
                        <a:pt x="182" y="13"/>
                        <a:pt x="187" y="13"/>
                      </a:cubicBezTo>
                      <a:lnTo>
                        <a:pt x="187" y="0"/>
                      </a:lnTo>
                      <a:cubicBezTo>
                        <a:pt x="178" y="1"/>
                        <a:pt x="171" y="2"/>
                        <a:pt x="161" y="2"/>
                      </a:cubicBezTo>
                      <a:cubicBezTo>
                        <a:pt x="151" y="2"/>
                        <a:pt x="139" y="1"/>
                        <a:pt x="129" y="0"/>
                      </a:cubicBezTo>
                      <a:lnTo>
                        <a:pt x="129" y="13"/>
                      </a:lnTo>
                      <a:cubicBezTo>
                        <a:pt x="141" y="14"/>
                        <a:pt x="143" y="21"/>
                        <a:pt x="143" y="26"/>
                      </a:cubicBezTo>
                      <a:cubicBezTo>
                        <a:pt x="143" y="30"/>
                        <a:pt x="142" y="34"/>
                        <a:pt x="140" y="37"/>
                      </a:cubicBezTo>
                      <a:lnTo>
                        <a:pt x="102" y="120"/>
                      </a:lnTo>
                      <a:lnTo>
                        <a:pt x="59" y="28"/>
                      </a:lnTo>
                      <a:cubicBezTo>
                        <a:pt x="58" y="26"/>
                        <a:pt x="57" y="23"/>
                        <a:pt x="57" y="21"/>
                      </a:cubicBezTo>
                      <a:cubicBezTo>
                        <a:pt x="57" y="13"/>
                        <a:pt x="69" y="13"/>
                        <a:pt x="74" y="13"/>
                      </a:cubicBezTo>
                      <a:lnTo>
                        <a:pt x="74" y="0"/>
                      </a:lnTo>
                      <a:cubicBezTo>
                        <a:pt x="69" y="1"/>
                        <a:pt x="44" y="2"/>
                        <a:pt x="34" y="2"/>
                      </a:cubicBezTo>
                      <a:cubicBezTo>
                        <a:pt x="24" y="2"/>
                        <a:pt x="10" y="1"/>
                        <a:pt x="0" y="0"/>
                      </a:cubicBezTo>
                      <a:lnTo>
                        <a:pt x="0" y="13"/>
                      </a:lnTo>
                      <a:cubicBezTo>
                        <a:pt x="20" y="13"/>
                        <a:pt x="24" y="14"/>
                        <a:pt x="29" y="25"/>
                      </a:cubicBezTo>
                      <a:lnTo>
                        <a:pt x="87" y="151"/>
                      </a:lnTo>
                      <a:cubicBezTo>
                        <a:pt x="84" y="158"/>
                        <a:pt x="81" y="165"/>
                        <a:pt x="78" y="172"/>
                      </a:cubicBezTo>
                      <a:cubicBezTo>
                        <a:pt x="70" y="188"/>
                        <a:pt x="59" y="212"/>
                        <a:pt x="35" y="212"/>
                      </a:cubicBezTo>
                      <a:cubicBezTo>
                        <a:pt x="26" y="212"/>
                        <a:pt x="24" y="211"/>
                        <a:pt x="20" y="208"/>
                      </a:cubicBezTo>
                      <a:cubicBezTo>
                        <a:pt x="20" y="208"/>
                        <a:pt x="30" y="205"/>
                        <a:pt x="30" y="193"/>
                      </a:cubicBezTo>
                      <a:cubicBezTo>
                        <a:pt x="30" y="185"/>
                        <a:pt x="24" y="178"/>
                        <a:pt x="15" y="178"/>
                      </a:cubicBezTo>
                      <a:cubicBezTo>
                        <a:pt x="6" y="178"/>
                        <a:pt x="0" y="185"/>
                        <a:pt x="0" y="194"/>
                      </a:cubicBezTo>
                      <a:cubicBezTo>
                        <a:pt x="0" y="210"/>
                        <a:pt x="16" y="222"/>
                        <a:pt x="35" y="222"/>
                      </a:cubicBezTo>
                      <a:cubicBezTo>
                        <a:pt x="65" y="222"/>
                        <a:pt x="82" y="191"/>
                        <a:pt x="87" y="181"/>
                      </a:cubicBezTo>
                      <a:lnTo>
                        <a:pt x="154" y="35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D16F05-0C3F-41A2-8818-F7FC6705C12E}"/>
                  </a:ext>
                </a:extLst>
              </p:cNvPr>
              <p:cNvSpPr txBox="1"/>
              <p:nvPr/>
            </p:nvSpPr>
            <p:spPr>
              <a:xfrm>
                <a:off x="8999532" y="4575230"/>
                <a:ext cx="11699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[MASK]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0D298E9-49F5-4B9B-950E-E2AB60E8FE4E}"/>
                </a:ext>
              </a:extLst>
            </p:cNvPr>
            <p:cNvSpPr txBox="1"/>
            <p:nvPr/>
          </p:nvSpPr>
          <p:spPr>
            <a:xfrm>
              <a:off x="6122582" y="5611726"/>
              <a:ext cx="1325921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died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2B997B7-260E-43C1-821C-9E57AAAA0D07}"/>
                </a:ext>
              </a:extLst>
            </p:cNvPr>
            <p:cNvSpPr txBox="1"/>
            <p:nvPr/>
          </p:nvSpPr>
          <p:spPr>
            <a:xfrm>
              <a:off x="7638778" y="5606197"/>
              <a:ext cx="417102" cy="58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in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8483BA8-C7F6-487C-8A92-9D933BEC37C1}"/>
                </a:ext>
              </a:extLst>
            </p:cNvPr>
            <p:cNvSpPr txBox="1"/>
            <p:nvPr/>
          </p:nvSpPr>
          <p:spPr>
            <a:xfrm>
              <a:off x="3382302" y="5532160"/>
              <a:ext cx="2014269" cy="5890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Mary Cassatt</a:t>
              </a:r>
            </a:p>
          </p:txBody>
        </p:sp>
      </p:grpSp>
      <p:sp>
        <p:nvSpPr>
          <p:cNvPr id="74" name="Arrow: Up 73">
            <a:extLst>
              <a:ext uri="{FF2B5EF4-FFF2-40B4-BE49-F238E27FC236}">
                <a16:creationId xmlns:a16="http://schemas.microsoft.com/office/drawing/2014/main" id="{B81AE0AD-7DAA-453D-B946-6322FC9F8C7A}"/>
              </a:ext>
            </a:extLst>
          </p:cNvPr>
          <p:cNvSpPr/>
          <p:nvPr/>
        </p:nvSpPr>
        <p:spPr>
          <a:xfrm>
            <a:off x="7321501" y="4228613"/>
            <a:ext cx="219782" cy="309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7A381E-E71F-4E9A-9030-9D3E44E12F1E}"/>
              </a:ext>
            </a:extLst>
          </p:cNvPr>
          <p:cNvGrpSpPr/>
          <p:nvPr/>
        </p:nvGrpSpPr>
        <p:grpSpPr>
          <a:xfrm>
            <a:off x="5903336" y="3747920"/>
            <a:ext cx="604414" cy="189471"/>
            <a:chOff x="2356022" y="1664043"/>
            <a:chExt cx="1313935" cy="411891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FB9BFF7-2A61-43B2-9FDB-5B1F79E12B18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5766EF-2ABA-4BB8-97BA-94257E1AD2C9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26C516-7922-4660-BCF2-78F31ED867B6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03D23C-A7A2-4942-AFA8-99BC9BFDEF02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4BE793-BFAF-4D6A-927C-9B02E4F3F751}"/>
              </a:ext>
            </a:extLst>
          </p:cNvPr>
          <p:cNvGrpSpPr/>
          <p:nvPr/>
        </p:nvGrpSpPr>
        <p:grpSpPr>
          <a:xfrm>
            <a:off x="7248750" y="3747920"/>
            <a:ext cx="604414" cy="189471"/>
            <a:chOff x="2356022" y="1664043"/>
            <a:chExt cx="1313935" cy="411891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355BFDE-E628-46A7-B7B5-B9F60B3FB2E0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054FE58-4AF7-4796-8C3E-F79E5B17682A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211E29C-86B7-4058-80C1-D6B10A7F5550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024D9AE-1692-4A89-BCCA-2E942267EEAC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05A3A1-F06E-42DA-9FF0-C513F88FC550}"/>
              </a:ext>
            </a:extLst>
          </p:cNvPr>
          <p:cNvGrpSpPr/>
          <p:nvPr/>
        </p:nvGrpSpPr>
        <p:grpSpPr>
          <a:xfrm>
            <a:off x="10847158" y="3747920"/>
            <a:ext cx="604414" cy="189471"/>
            <a:chOff x="2356022" y="1664043"/>
            <a:chExt cx="1313935" cy="41189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E57EEAE-7735-4C43-967C-4B0916C6D5EA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3721B7E-E054-44B7-A804-1F7433ECFA35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5DBEE0E-E73C-4556-8C5B-F103C0DE2555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9A3FEB8-5F59-4539-901C-08994BC4F5F5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67BD8E2-374C-4F29-90A9-33BE093E380C}"/>
              </a:ext>
            </a:extLst>
          </p:cNvPr>
          <p:cNvGrpSpPr/>
          <p:nvPr/>
        </p:nvGrpSpPr>
        <p:grpSpPr>
          <a:xfrm>
            <a:off x="5762672" y="3296467"/>
            <a:ext cx="5838928" cy="765603"/>
            <a:chOff x="5762672" y="3873500"/>
            <a:chExt cx="5838928" cy="76560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DD9EEFB-D0A4-4308-91C8-5E31D80DD262}"/>
                </a:ext>
              </a:extLst>
            </p:cNvPr>
            <p:cNvGrpSpPr/>
            <p:nvPr/>
          </p:nvGrpSpPr>
          <p:grpSpPr>
            <a:xfrm>
              <a:off x="5762672" y="3873500"/>
              <a:ext cx="908260" cy="765603"/>
              <a:chOff x="5288923" y="4466167"/>
              <a:chExt cx="908260" cy="765603"/>
            </a:xfrm>
          </p:grpSpPr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B1A0BEFE-0A21-44E9-BEBB-C30E9112E6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544355B2-3B30-4C67-AD59-D0F028014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5AA3CBD-56BB-4829-BF56-0682BACBF313}"/>
                </a:ext>
              </a:extLst>
            </p:cNvPr>
            <p:cNvGrpSpPr/>
            <p:nvPr/>
          </p:nvGrpSpPr>
          <p:grpSpPr>
            <a:xfrm>
              <a:off x="7112886" y="3873500"/>
              <a:ext cx="908260" cy="765603"/>
              <a:chOff x="5288923" y="4466167"/>
              <a:chExt cx="908260" cy="765603"/>
            </a:xfrm>
          </p:grpSpPr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38D41595-E11A-4AEE-A5E6-802659436F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124646EF-ED55-46BD-A39F-BFD2433C1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1EE4831-C4CF-44C3-81A3-06E640C5F7EE}"/>
                </a:ext>
              </a:extLst>
            </p:cNvPr>
            <p:cNvGrpSpPr/>
            <p:nvPr/>
          </p:nvGrpSpPr>
          <p:grpSpPr>
            <a:xfrm>
              <a:off x="10693340" y="3873500"/>
              <a:ext cx="908260" cy="765603"/>
              <a:chOff x="5288923" y="4466167"/>
              <a:chExt cx="908260" cy="765603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DD0ACA70-F6A4-46CD-AFF6-58C81D0D26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90BF2350-EC46-42F9-9381-B7568FE03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73A33013-8F8A-4977-BA3C-D3AF9920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Deep Perturbation of Prompts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B3411CA-8C0D-436C-93BF-03F15899E1BA}"/>
              </a:ext>
            </a:extLst>
          </p:cNvPr>
          <p:cNvGrpSpPr/>
          <p:nvPr/>
        </p:nvGrpSpPr>
        <p:grpSpPr>
          <a:xfrm>
            <a:off x="5903336" y="2473704"/>
            <a:ext cx="604414" cy="189471"/>
            <a:chOff x="2356022" y="1664043"/>
            <a:chExt cx="1313935" cy="411891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4950FDF1-00D2-444D-9F4B-C1448E6F9204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C8D239C-FFBD-415C-8224-AE10135D3978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0DC4139-47A7-457D-8278-BA5D586A82EA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39775D0-B9A5-482B-8C1E-53D1F840AFEC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27FCAF1-BB72-4FFA-B5B1-E817198BB058}"/>
              </a:ext>
            </a:extLst>
          </p:cNvPr>
          <p:cNvGrpSpPr/>
          <p:nvPr/>
        </p:nvGrpSpPr>
        <p:grpSpPr>
          <a:xfrm>
            <a:off x="7248750" y="2473704"/>
            <a:ext cx="604414" cy="189471"/>
            <a:chOff x="2356022" y="1664043"/>
            <a:chExt cx="1313935" cy="411891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352FB60E-512C-4D8B-867C-780E9553C4D1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B78094B-B76C-44B8-9B89-8EB8EAA3C501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5AF5D12-A142-422C-8F1F-DED1E743115B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AA546CD-DDB7-47A2-A06A-0A420C2AE50D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D1A3308-3BF6-40FB-B261-654029383866}"/>
              </a:ext>
            </a:extLst>
          </p:cNvPr>
          <p:cNvGrpSpPr/>
          <p:nvPr/>
        </p:nvGrpSpPr>
        <p:grpSpPr>
          <a:xfrm>
            <a:off x="10847158" y="2473704"/>
            <a:ext cx="604414" cy="189471"/>
            <a:chOff x="2356022" y="1664043"/>
            <a:chExt cx="1313935" cy="411891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1B36F2F3-D0D3-48D8-909D-120F87C7101B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7BE5542-173E-4DF4-A7D4-62E5095E0BB3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9ABB8AC-AD6E-474A-A14B-5B665640CC6A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CD6EF87-7FF2-4466-B5E7-645338C8F1C0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C593FDF-01CB-4A6D-BF4F-DB213BD826FA}"/>
              </a:ext>
            </a:extLst>
          </p:cNvPr>
          <p:cNvGrpSpPr/>
          <p:nvPr/>
        </p:nvGrpSpPr>
        <p:grpSpPr>
          <a:xfrm>
            <a:off x="5762672" y="2042680"/>
            <a:ext cx="5838928" cy="765603"/>
            <a:chOff x="5762672" y="3873500"/>
            <a:chExt cx="5838928" cy="76560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4B99CA0-A838-493E-B26F-0ABAD5B09CBB}"/>
                </a:ext>
              </a:extLst>
            </p:cNvPr>
            <p:cNvGrpSpPr/>
            <p:nvPr/>
          </p:nvGrpSpPr>
          <p:grpSpPr>
            <a:xfrm>
              <a:off x="5762672" y="3873500"/>
              <a:ext cx="908260" cy="765603"/>
              <a:chOff x="5288923" y="4466167"/>
              <a:chExt cx="908260" cy="765603"/>
            </a:xfrm>
          </p:grpSpPr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E9595B88-057C-4F7B-8FB8-53B30CB88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1D8F26B4-912C-4114-959E-A2A766D55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AC9BC31-B898-4B2A-B111-6648E171BCEC}"/>
                </a:ext>
              </a:extLst>
            </p:cNvPr>
            <p:cNvGrpSpPr/>
            <p:nvPr/>
          </p:nvGrpSpPr>
          <p:grpSpPr>
            <a:xfrm>
              <a:off x="7112886" y="3873500"/>
              <a:ext cx="908260" cy="765603"/>
              <a:chOff x="5288923" y="4466167"/>
              <a:chExt cx="908260" cy="765603"/>
            </a:xfrm>
          </p:grpSpPr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B40FE7AA-2C6E-4843-ABD3-BDD3E5292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1B7C1066-0B95-4C73-8B8B-E3D59DEF92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3978BEB-E377-47AC-AEA0-7F23D72A3E1E}"/>
                </a:ext>
              </a:extLst>
            </p:cNvPr>
            <p:cNvGrpSpPr/>
            <p:nvPr/>
          </p:nvGrpSpPr>
          <p:grpSpPr>
            <a:xfrm>
              <a:off x="10693340" y="3873500"/>
              <a:ext cx="908260" cy="765603"/>
              <a:chOff x="5288923" y="4466167"/>
              <a:chExt cx="908260" cy="765603"/>
            </a:xfrm>
          </p:grpSpPr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1D9C728E-C169-462F-94BA-DD3100010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8923" y="4466167"/>
                <a:ext cx="0" cy="765603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CABFBBA-1E92-479A-A80B-04618EE87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8923" y="5231767"/>
                <a:ext cx="90826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90E3A5-1D5F-4FE5-8317-BFD64C3E3B4A}"/>
              </a:ext>
            </a:extLst>
          </p:cNvPr>
          <p:cNvGrpSpPr/>
          <p:nvPr/>
        </p:nvGrpSpPr>
        <p:grpSpPr>
          <a:xfrm>
            <a:off x="792590" y="4973585"/>
            <a:ext cx="8804195" cy="523220"/>
            <a:chOff x="792590" y="4973585"/>
            <a:chExt cx="8804195" cy="5232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065AE3C-0F55-4CD3-A4CB-E9E383215D47}"/>
                </a:ext>
              </a:extLst>
            </p:cNvPr>
            <p:cNvGrpSpPr/>
            <p:nvPr/>
          </p:nvGrpSpPr>
          <p:grpSpPr>
            <a:xfrm>
              <a:off x="3486333" y="5140460"/>
              <a:ext cx="6110452" cy="189471"/>
              <a:chOff x="3486333" y="4304524"/>
              <a:chExt cx="6110452" cy="1894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C0E7D05-4B63-4037-8C19-8056D3396B9B}"/>
                  </a:ext>
                </a:extLst>
              </p:cNvPr>
              <p:cNvGrpSpPr/>
              <p:nvPr/>
            </p:nvGrpSpPr>
            <p:grpSpPr>
              <a:xfrm>
                <a:off x="3486333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B2D19276-066C-4404-8EA5-AB5FA52EC494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210E3A9-FF12-4F87-B474-7518D9BF19DC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9F791CE-B2B8-47CA-B891-22581C97E0FA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89B16DE-EA8C-4EFE-AA40-BFEE1FAE9DAE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BD2D106-DD54-4A5F-9DC6-88E403913710}"/>
                  </a:ext>
                </a:extLst>
              </p:cNvPr>
              <p:cNvGrpSpPr/>
              <p:nvPr/>
            </p:nvGrpSpPr>
            <p:grpSpPr>
              <a:xfrm>
                <a:off x="4425305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CBB6F800-EA05-4DAD-A0D7-B8B228B3D317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B45885-C5E1-4882-BD3C-BC6D85378DB6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768A071-F130-4B13-A64A-EA78BF5F11AF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8443C42-9990-4A71-A974-6112ACF79C41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520F62-C6B8-45CA-9FCA-F25074CDCBF9}"/>
                  </a:ext>
                </a:extLst>
              </p:cNvPr>
              <p:cNvGrpSpPr/>
              <p:nvPr/>
            </p:nvGrpSpPr>
            <p:grpSpPr>
              <a:xfrm>
                <a:off x="8992371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745C4581-59B8-45D0-B2F7-397C24B19E0E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9BAD6853-D9F1-4202-A5B9-A75741B9627E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DC9F165-747F-45D7-908B-4B6BBBA035D7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0C35DE5-A97B-481E-A22E-FD9A58A451B5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8593A3-10CD-4D44-84E0-33335A17A707}"/>
                </a:ext>
              </a:extLst>
            </p:cNvPr>
            <p:cNvSpPr txBox="1"/>
            <p:nvPr/>
          </p:nvSpPr>
          <p:spPr>
            <a:xfrm>
              <a:off x="792590" y="4973585"/>
              <a:ext cx="2068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Embeddings: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0232BF-FC0E-4720-9DA8-F51C12873717}"/>
              </a:ext>
            </a:extLst>
          </p:cNvPr>
          <p:cNvGrpSpPr/>
          <p:nvPr/>
        </p:nvGrpSpPr>
        <p:grpSpPr>
          <a:xfrm>
            <a:off x="792590" y="3559276"/>
            <a:ext cx="8804195" cy="523220"/>
            <a:chOff x="792590" y="3559276"/>
            <a:chExt cx="8804195" cy="52322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373032C-BE73-4586-88AC-77C218B7E5CA}"/>
                </a:ext>
              </a:extLst>
            </p:cNvPr>
            <p:cNvGrpSpPr/>
            <p:nvPr/>
          </p:nvGrpSpPr>
          <p:grpSpPr>
            <a:xfrm>
              <a:off x="3486333" y="3747920"/>
              <a:ext cx="6110452" cy="189471"/>
              <a:chOff x="3486333" y="4304524"/>
              <a:chExt cx="6110452" cy="189471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E17CB50-626F-4754-B4E1-3B65AB1DA66F}"/>
                  </a:ext>
                </a:extLst>
              </p:cNvPr>
              <p:cNvGrpSpPr/>
              <p:nvPr/>
            </p:nvGrpSpPr>
            <p:grpSpPr>
              <a:xfrm>
                <a:off x="3486333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978BFA48-894B-42BF-B6FA-6B061219E957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EF6B9C2E-49B0-4BA1-BF55-1C788056BD8B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3BCD01E-137B-420D-864D-6B12F4C18626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A6E92395-4DB4-4432-9A88-7FB08BB98AC5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E2AF571-5CDA-4C03-9DB8-CFA628B49FB0}"/>
                  </a:ext>
                </a:extLst>
              </p:cNvPr>
              <p:cNvGrpSpPr/>
              <p:nvPr/>
            </p:nvGrpSpPr>
            <p:grpSpPr>
              <a:xfrm>
                <a:off x="4425305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A87B4C10-4E64-4443-9DC7-D163381FDA20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E5B8D08F-8571-41FD-BA48-9339A5B008C8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ED47275-6F66-40D7-A7C2-DC81806B88B6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74087C4-DD02-4763-AFDD-384E2F6F57B2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5C22F90-92A4-413C-9BC1-04951A290CE6}"/>
                  </a:ext>
                </a:extLst>
              </p:cNvPr>
              <p:cNvGrpSpPr/>
              <p:nvPr/>
            </p:nvGrpSpPr>
            <p:grpSpPr>
              <a:xfrm>
                <a:off x="8992371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C6EC55D3-0EBD-4B0A-8033-A0DB231D9EDD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AABABA8-AD0D-4D59-B15D-3F56EB0DF0FC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3D99D3C7-EFA7-4BF5-923B-E699D8DF30E9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3699CC63-2B8C-4A85-B0BD-D822373EB4A2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DC4C5FC-4ACE-4F14-820D-C58B0676F6B0}"/>
                </a:ext>
              </a:extLst>
            </p:cNvPr>
            <p:cNvSpPr txBox="1"/>
            <p:nvPr/>
          </p:nvSpPr>
          <p:spPr>
            <a:xfrm>
              <a:off x="792590" y="3559276"/>
              <a:ext cx="1321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Layer 1: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E97CF7-3CCB-4AB9-A1D2-DB6076382A7D}"/>
              </a:ext>
            </a:extLst>
          </p:cNvPr>
          <p:cNvGrpSpPr/>
          <p:nvPr/>
        </p:nvGrpSpPr>
        <p:grpSpPr>
          <a:xfrm>
            <a:off x="792590" y="2285060"/>
            <a:ext cx="8804195" cy="523220"/>
            <a:chOff x="792590" y="2285060"/>
            <a:chExt cx="8804195" cy="523220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31445E0-57C2-4321-8B47-68901D35E676}"/>
                </a:ext>
              </a:extLst>
            </p:cNvPr>
            <p:cNvGrpSpPr/>
            <p:nvPr/>
          </p:nvGrpSpPr>
          <p:grpSpPr>
            <a:xfrm>
              <a:off x="3486333" y="2473704"/>
              <a:ext cx="6110452" cy="189471"/>
              <a:chOff x="3486333" y="4304524"/>
              <a:chExt cx="6110452" cy="189471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FFE644FD-76A1-44BE-8FBB-4A731AA7323B}"/>
                  </a:ext>
                </a:extLst>
              </p:cNvPr>
              <p:cNvGrpSpPr/>
              <p:nvPr/>
            </p:nvGrpSpPr>
            <p:grpSpPr>
              <a:xfrm>
                <a:off x="3486333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D3FD1DBD-A7FC-4C2B-A2A3-C89A2D7AED48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B8A2EFEC-DFD0-4059-AB31-1444C1D9D97A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DD893C41-4F81-4EBD-9792-9803E07E4326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580228D7-20CF-48AD-8AF9-F48022B47254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6956053F-CA4D-4D29-89E6-672D69667295}"/>
                  </a:ext>
                </a:extLst>
              </p:cNvPr>
              <p:cNvGrpSpPr/>
              <p:nvPr/>
            </p:nvGrpSpPr>
            <p:grpSpPr>
              <a:xfrm>
                <a:off x="4425305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6538B8BB-9AB6-4410-BB8A-8C3C581A5D23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FE7814F-AAC5-421C-8803-E90F3FA30719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0C0CAA45-11F8-49F2-8F86-E9240C3C8532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E9FBB01B-8350-4EFA-9CC2-F83E643B43CC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1ECAAEF-514A-42A6-A6D5-88CFF872003E}"/>
                  </a:ext>
                </a:extLst>
              </p:cNvPr>
              <p:cNvGrpSpPr/>
              <p:nvPr/>
            </p:nvGrpSpPr>
            <p:grpSpPr>
              <a:xfrm>
                <a:off x="8992371" y="4304524"/>
                <a:ext cx="604414" cy="189471"/>
                <a:chOff x="2356022" y="1664043"/>
                <a:chExt cx="1313935" cy="411891"/>
              </a:xfrm>
            </p:grpSpPr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E37A3893-5BA2-4CE8-BB7B-93F18E641615}"/>
                    </a:ext>
                  </a:extLst>
                </p:cNvPr>
                <p:cNvSpPr/>
                <p:nvPr/>
              </p:nvSpPr>
              <p:spPr>
                <a:xfrm>
                  <a:off x="2356022" y="1664043"/>
                  <a:ext cx="1313935" cy="411891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12B9710E-D1F3-4EB7-9EA5-8EE36860D44C}"/>
                    </a:ext>
                  </a:extLst>
                </p:cNvPr>
                <p:cNvSpPr/>
                <p:nvPr/>
              </p:nvSpPr>
              <p:spPr>
                <a:xfrm>
                  <a:off x="2458995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A1C44DBF-0CB9-42E2-8D47-65191F39A28A}"/>
                    </a:ext>
                  </a:extLst>
                </p:cNvPr>
                <p:cNvSpPr/>
                <p:nvPr/>
              </p:nvSpPr>
              <p:spPr>
                <a:xfrm>
                  <a:off x="2885303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A116782D-7524-4418-8457-59FFD33B6877}"/>
                    </a:ext>
                  </a:extLst>
                </p:cNvPr>
                <p:cNvSpPr/>
                <p:nvPr/>
              </p:nvSpPr>
              <p:spPr>
                <a:xfrm>
                  <a:off x="3345592" y="1746420"/>
                  <a:ext cx="247135" cy="247135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363DA8E-28B4-4BB4-99CC-165A1A0A197F}"/>
                </a:ext>
              </a:extLst>
            </p:cNvPr>
            <p:cNvSpPr txBox="1"/>
            <p:nvPr/>
          </p:nvSpPr>
          <p:spPr>
            <a:xfrm>
              <a:off x="792590" y="2285060"/>
              <a:ext cx="1321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Layer 2: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96F869-972F-459E-979B-91155B3B70C7}"/>
              </a:ext>
            </a:extLst>
          </p:cNvPr>
          <p:cNvSpPr txBox="1"/>
          <p:nvPr/>
        </p:nvSpPr>
        <p:spPr>
          <a:xfrm>
            <a:off x="6312211" y="1464750"/>
            <a:ext cx="1873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More layers…</a:t>
            </a:r>
          </a:p>
        </p:txBody>
      </p:sp>
      <p:sp>
        <p:nvSpPr>
          <p:cNvPr id="161" name="Arrow: Up 160">
            <a:extLst>
              <a:ext uri="{FF2B5EF4-FFF2-40B4-BE49-F238E27FC236}">
                <a16:creationId xmlns:a16="http://schemas.microsoft.com/office/drawing/2014/main" id="{4893E1A0-84E6-4680-97FC-9CFAB90D6BE4}"/>
              </a:ext>
            </a:extLst>
          </p:cNvPr>
          <p:cNvSpPr/>
          <p:nvPr/>
        </p:nvSpPr>
        <p:spPr>
          <a:xfrm>
            <a:off x="7321501" y="2907808"/>
            <a:ext cx="219782" cy="309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672164A-90F1-4F2C-9CAA-BE1221F18DDD}"/>
              </a:ext>
            </a:extLst>
          </p:cNvPr>
          <p:cNvGrpSpPr/>
          <p:nvPr/>
        </p:nvGrpSpPr>
        <p:grpSpPr>
          <a:xfrm>
            <a:off x="6172026" y="4920445"/>
            <a:ext cx="471587" cy="314750"/>
            <a:chOff x="6172026" y="4920445"/>
            <a:chExt cx="471587" cy="314750"/>
          </a:xfrm>
        </p:grpSpPr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41D2E395-A563-4103-9ED3-4091ED9733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5363" y="4920445"/>
              <a:ext cx="438250" cy="31475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Group 250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5DC06B9B-E397-4CCE-B113-1A4970C77666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6172026" y="4976396"/>
              <a:ext cx="195436" cy="112662"/>
              <a:chOff x="2541583" y="2540000"/>
              <a:chExt cx="269876" cy="155575"/>
            </a:xfrm>
          </p:grpSpPr>
          <p:sp>
            <p:nvSpPr>
              <p:cNvPr id="252" name="Freeform 7">
                <a:extLst>
                  <a:ext uri="{FF2B5EF4-FFF2-40B4-BE49-F238E27FC236}">
                    <a16:creationId xmlns:a16="http://schemas.microsoft.com/office/drawing/2014/main" id="{CCD192CF-318F-4F6A-8E21-45D00FD09621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8">
                <a:extLst>
                  <a:ext uri="{FF2B5EF4-FFF2-40B4-BE49-F238E27FC236}">
                    <a16:creationId xmlns:a16="http://schemas.microsoft.com/office/drawing/2014/main" id="{BD9952EC-0A40-4E1E-8D53-D60919E6DC1E}"/>
                  </a:ext>
                </a:extLst>
              </p:cNvPr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87FB27CC-FCE6-4275-A30A-CCC70F0468CF}"/>
              </a:ext>
            </a:extLst>
          </p:cNvPr>
          <p:cNvGrpSpPr/>
          <p:nvPr/>
        </p:nvGrpSpPr>
        <p:grpSpPr>
          <a:xfrm>
            <a:off x="7484517" y="4934861"/>
            <a:ext cx="276213" cy="308394"/>
            <a:chOff x="7484517" y="4934861"/>
            <a:chExt cx="276213" cy="308394"/>
          </a:xfrm>
        </p:grpSpPr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C08CB4E6-226E-40D4-8503-19FF80D0CC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4517" y="4934861"/>
              <a:ext cx="64545" cy="30839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" name="Group 255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4AC479DC-FB38-4202-A759-25AC7DFD570B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565294" y="5089058"/>
              <a:ext cx="195436" cy="112662"/>
              <a:chOff x="2541583" y="2540000"/>
              <a:chExt cx="269876" cy="155575"/>
            </a:xfrm>
          </p:grpSpPr>
          <p:sp>
            <p:nvSpPr>
              <p:cNvPr id="257" name="Freeform 7">
                <a:extLst>
                  <a:ext uri="{FF2B5EF4-FFF2-40B4-BE49-F238E27FC236}">
                    <a16:creationId xmlns:a16="http://schemas.microsoft.com/office/drawing/2014/main" id="{3BD6F6B6-1FF2-44DE-8818-D8A3168A8DE0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8">
                <a:extLst>
                  <a:ext uri="{FF2B5EF4-FFF2-40B4-BE49-F238E27FC236}">
                    <a16:creationId xmlns:a16="http://schemas.microsoft.com/office/drawing/2014/main" id="{6B287301-5DC0-4330-BBF6-4B3168D4B668}"/>
                  </a:ext>
                </a:extLst>
              </p:cNvPr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E2548CB-52F1-4662-8C69-0CD3B0EBE19A}"/>
              </a:ext>
            </a:extLst>
          </p:cNvPr>
          <p:cNvGrpSpPr/>
          <p:nvPr/>
        </p:nvGrpSpPr>
        <p:grpSpPr>
          <a:xfrm>
            <a:off x="11147471" y="4665098"/>
            <a:ext cx="303281" cy="513256"/>
            <a:chOff x="11147471" y="4665098"/>
            <a:chExt cx="303281" cy="513256"/>
          </a:xfrm>
        </p:grpSpPr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05BD758E-4107-4CF2-8E69-4FB6625471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471" y="4665098"/>
              <a:ext cx="154892" cy="51325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Group 260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E702068A-CFD2-4989-920F-0E9945C87D81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11255316" y="4959065"/>
              <a:ext cx="195436" cy="112662"/>
              <a:chOff x="2541583" y="2540000"/>
              <a:chExt cx="269876" cy="155575"/>
            </a:xfrm>
          </p:grpSpPr>
          <p:sp>
            <p:nvSpPr>
              <p:cNvPr id="262" name="Freeform 7">
                <a:extLst>
                  <a:ext uri="{FF2B5EF4-FFF2-40B4-BE49-F238E27FC236}">
                    <a16:creationId xmlns:a16="http://schemas.microsoft.com/office/drawing/2014/main" id="{52DCC7EB-BFBF-46DB-9360-8B293E5780C7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8">
                <a:extLst>
                  <a:ext uri="{FF2B5EF4-FFF2-40B4-BE49-F238E27FC236}">
                    <a16:creationId xmlns:a16="http://schemas.microsoft.com/office/drawing/2014/main" id="{48D7B0EB-C1C1-418B-A91E-7B9F209088FE}"/>
                  </a:ext>
                </a:extLst>
              </p:cNvPr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19029D4-6A20-4993-86E2-F85CFC4F7D35}"/>
              </a:ext>
            </a:extLst>
          </p:cNvPr>
          <p:cNvGrpSpPr/>
          <p:nvPr/>
        </p:nvGrpSpPr>
        <p:grpSpPr>
          <a:xfrm>
            <a:off x="6090748" y="3395395"/>
            <a:ext cx="493214" cy="253730"/>
            <a:chOff x="6090748" y="3395395"/>
            <a:chExt cx="493214" cy="253730"/>
          </a:xfrm>
        </p:grpSpPr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A97006DB-3B17-44AA-A040-4480AEA13000}"/>
                </a:ext>
              </a:extLst>
            </p:cNvPr>
            <p:cNvCxnSpPr>
              <a:cxnSpLocks/>
            </p:cNvCxnSpPr>
            <p:nvPr/>
          </p:nvCxnSpPr>
          <p:spPr>
            <a:xfrm>
              <a:off x="6090748" y="3507146"/>
              <a:ext cx="493214" cy="14197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FF8A8B26-83AC-4CB3-9AC6-3B1E973B0A7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6205363" y="3395395"/>
              <a:ext cx="195436" cy="112662"/>
              <a:chOff x="2541583" y="2540000"/>
              <a:chExt cx="269876" cy="155575"/>
            </a:xfrm>
          </p:grpSpPr>
          <p:sp>
            <p:nvSpPr>
              <p:cNvPr id="267" name="Freeform 7">
                <a:extLst>
                  <a:ext uri="{FF2B5EF4-FFF2-40B4-BE49-F238E27FC236}">
                    <a16:creationId xmlns:a16="http://schemas.microsoft.com/office/drawing/2014/main" id="{9A67AB60-EBB0-4E4F-9D7A-1346EABDF1FE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">
                <a:extLst>
                  <a:ext uri="{FF2B5EF4-FFF2-40B4-BE49-F238E27FC236}">
                    <a16:creationId xmlns:a16="http://schemas.microsoft.com/office/drawing/2014/main" id="{4FC705CF-DA57-4629-82C5-D1F3213660EC}"/>
                  </a:ext>
                </a:extLst>
              </p:cNvPr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000BEE6-6A85-49FC-B516-FCD3E8D26A7E}"/>
              </a:ext>
            </a:extLst>
          </p:cNvPr>
          <p:cNvGrpSpPr/>
          <p:nvPr/>
        </p:nvGrpSpPr>
        <p:grpSpPr>
          <a:xfrm>
            <a:off x="7263269" y="3412121"/>
            <a:ext cx="554369" cy="174757"/>
            <a:chOff x="7263269" y="3412121"/>
            <a:chExt cx="554369" cy="174757"/>
          </a:xfrm>
        </p:grpSpPr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AB07BCC7-59E8-4D22-B949-FDFDB413B3BF}"/>
                </a:ext>
              </a:extLst>
            </p:cNvPr>
            <p:cNvCxnSpPr>
              <a:cxnSpLocks/>
            </p:cNvCxnSpPr>
            <p:nvPr/>
          </p:nvCxnSpPr>
          <p:spPr>
            <a:xfrm>
              <a:off x="7263269" y="3585348"/>
              <a:ext cx="554369" cy="153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 270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C00F37B3-766D-4FE8-B1D0-AACAC6D00BA9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465277" y="3412121"/>
              <a:ext cx="195436" cy="112662"/>
              <a:chOff x="2541583" y="2540000"/>
              <a:chExt cx="269876" cy="155575"/>
            </a:xfrm>
          </p:grpSpPr>
          <p:sp>
            <p:nvSpPr>
              <p:cNvPr id="272" name="Freeform 7">
                <a:extLst>
                  <a:ext uri="{FF2B5EF4-FFF2-40B4-BE49-F238E27FC236}">
                    <a16:creationId xmlns:a16="http://schemas.microsoft.com/office/drawing/2014/main" id="{8774FE3B-5EFA-480F-8951-46CB9384EDF1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/>
              </a:p>
            </p:txBody>
          </p:sp>
          <p:sp>
            <p:nvSpPr>
              <p:cNvPr id="273" name="Freeform 8">
                <a:extLst>
                  <a:ext uri="{FF2B5EF4-FFF2-40B4-BE49-F238E27FC236}">
                    <a16:creationId xmlns:a16="http://schemas.microsoft.com/office/drawing/2014/main" id="{9BC1942B-7C78-470A-9D34-2B4731DBAE6D}"/>
                  </a:ext>
                </a:extLst>
              </p:cNvPr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/>
              </a:p>
            </p:txBody>
          </p: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55188859-105B-4D0B-9FDA-F6726EA6F8CE}"/>
              </a:ext>
            </a:extLst>
          </p:cNvPr>
          <p:cNvGrpSpPr/>
          <p:nvPr/>
        </p:nvGrpSpPr>
        <p:grpSpPr>
          <a:xfrm>
            <a:off x="10898995" y="3411043"/>
            <a:ext cx="315397" cy="289013"/>
            <a:chOff x="10898995" y="3411043"/>
            <a:chExt cx="315397" cy="289013"/>
          </a:xfrm>
        </p:grpSpPr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5D4BC8D9-C384-415F-8957-9D130E2BE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209" y="3411311"/>
              <a:ext cx="206183" cy="28874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Group 275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96637B8D-10ED-4943-99DB-92EE23F1B667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10898995" y="3411043"/>
              <a:ext cx="195436" cy="112662"/>
              <a:chOff x="2541583" y="2540000"/>
              <a:chExt cx="269876" cy="155575"/>
            </a:xfrm>
          </p:grpSpPr>
          <p:sp>
            <p:nvSpPr>
              <p:cNvPr id="277" name="Freeform 7">
                <a:extLst>
                  <a:ext uri="{FF2B5EF4-FFF2-40B4-BE49-F238E27FC236}">
                    <a16:creationId xmlns:a16="http://schemas.microsoft.com/office/drawing/2014/main" id="{EE4AA073-E789-460A-8437-18A90EFA7BDA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8">
                <a:extLst>
                  <a:ext uri="{FF2B5EF4-FFF2-40B4-BE49-F238E27FC236}">
                    <a16:creationId xmlns:a16="http://schemas.microsoft.com/office/drawing/2014/main" id="{C5A1D278-3992-4225-8F46-E701E7F5BCD3}"/>
                  </a:ext>
                </a:extLst>
              </p:cNvPr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44504472-9503-4C45-8185-4D3E7F200D0C}"/>
              </a:ext>
            </a:extLst>
          </p:cNvPr>
          <p:cNvGrpSpPr/>
          <p:nvPr/>
        </p:nvGrpSpPr>
        <p:grpSpPr>
          <a:xfrm>
            <a:off x="10839450" y="2040494"/>
            <a:ext cx="611302" cy="195899"/>
            <a:chOff x="10839450" y="2040494"/>
            <a:chExt cx="611302" cy="195899"/>
          </a:xfrm>
        </p:grpSpPr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F99CD84C-1A39-4902-A68A-45BE675556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39450" y="2224897"/>
              <a:ext cx="513585" cy="1149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34C0EDC5-C1C2-4531-A8EC-32744983049A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11255316" y="2040494"/>
              <a:ext cx="195436" cy="112662"/>
              <a:chOff x="2541583" y="2540000"/>
              <a:chExt cx="269876" cy="155575"/>
            </a:xfrm>
          </p:grpSpPr>
          <p:sp>
            <p:nvSpPr>
              <p:cNvPr id="282" name="Freeform 7">
                <a:extLst>
                  <a:ext uri="{FF2B5EF4-FFF2-40B4-BE49-F238E27FC236}">
                    <a16:creationId xmlns:a16="http://schemas.microsoft.com/office/drawing/2014/main" id="{24C82CF4-A66B-4B61-8A9E-F7C04C48C1EE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8">
                <a:extLst>
                  <a:ext uri="{FF2B5EF4-FFF2-40B4-BE49-F238E27FC236}">
                    <a16:creationId xmlns:a16="http://schemas.microsoft.com/office/drawing/2014/main" id="{62D6F749-32D0-4BC7-972A-C9259750A271}"/>
                  </a:ext>
                </a:extLst>
              </p:cNvPr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40D77BA-EBF3-44EE-8914-C72493FC9F67}"/>
              </a:ext>
            </a:extLst>
          </p:cNvPr>
          <p:cNvGrpSpPr/>
          <p:nvPr/>
        </p:nvGrpSpPr>
        <p:grpSpPr>
          <a:xfrm>
            <a:off x="7282899" y="2174314"/>
            <a:ext cx="570265" cy="199348"/>
            <a:chOff x="7282899" y="2174314"/>
            <a:chExt cx="570265" cy="199348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2EABEB7B-9898-4BC7-A806-E9D5E275CA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2899" y="2255216"/>
              <a:ext cx="570265" cy="11844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" name="Group 285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D144300B-3CFD-4771-BF47-09E2ADCBA466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7334441" y="2174314"/>
              <a:ext cx="195436" cy="112662"/>
              <a:chOff x="2541583" y="2540000"/>
              <a:chExt cx="269876" cy="155575"/>
            </a:xfrm>
          </p:grpSpPr>
          <p:sp>
            <p:nvSpPr>
              <p:cNvPr id="287" name="Freeform 7">
                <a:extLst>
                  <a:ext uri="{FF2B5EF4-FFF2-40B4-BE49-F238E27FC236}">
                    <a16:creationId xmlns:a16="http://schemas.microsoft.com/office/drawing/2014/main" id="{7171659F-70AC-4CD5-8E30-C1871252D404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8">
                <a:extLst>
                  <a:ext uri="{FF2B5EF4-FFF2-40B4-BE49-F238E27FC236}">
                    <a16:creationId xmlns:a16="http://schemas.microsoft.com/office/drawing/2014/main" id="{ECC85E76-464D-48A9-B9DF-8EC8F5DF0676}"/>
                  </a:ext>
                </a:extLst>
              </p:cNvPr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D39D939C-B072-4E3B-A5C8-85D3867DACB6}"/>
              </a:ext>
            </a:extLst>
          </p:cNvPr>
          <p:cNvGrpSpPr/>
          <p:nvPr/>
        </p:nvGrpSpPr>
        <p:grpSpPr>
          <a:xfrm>
            <a:off x="5941719" y="2078431"/>
            <a:ext cx="553907" cy="242880"/>
            <a:chOff x="5941719" y="2078431"/>
            <a:chExt cx="553907" cy="242880"/>
          </a:xfrm>
        </p:grpSpPr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ECBA9926-DB38-4EAB-A088-C028DF26B4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391" y="2275480"/>
              <a:ext cx="403235" cy="4583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1" name="Group 290" descr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 title="IguanaTex Vector Display">
              <a:extLst>
                <a:ext uri="{FF2B5EF4-FFF2-40B4-BE49-F238E27FC236}">
                  <a16:creationId xmlns:a16="http://schemas.microsoft.com/office/drawing/2014/main" id="{1D48E019-E5C4-4794-B68F-5723B40157FB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941719" y="2078431"/>
              <a:ext cx="195436" cy="112662"/>
              <a:chOff x="2541583" y="2540000"/>
              <a:chExt cx="269876" cy="155575"/>
            </a:xfrm>
          </p:grpSpPr>
          <p:sp>
            <p:nvSpPr>
              <p:cNvPr id="292" name="Freeform 7">
                <a:extLst>
                  <a:ext uri="{FF2B5EF4-FFF2-40B4-BE49-F238E27FC236}">
                    <a16:creationId xmlns:a16="http://schemas.microsoft.com/office/drawing/2014/main" id="{05776CD4-5FEE-4F67-BF4E-22F9FD253F6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541583" y="2565400"/>
                <a:ext cx="119063" cy="130175"/>
              </a:xfrm>
              <a:custGeom>
                <a:avLst/>
                <a:gdLst>
                  <a:gd name="T0" fmla="*/ 176 w 332"/>
                  <a:gd name="T1" fmla="*/ 177 h 333"/>
                  <a:gd name="T2" fmla="*/ 316 w 332"/>
                  <a:gd name="T3" fmla="*/ 177 h 333"/>
                  <a:gd name="T4" fmla="*/ 332 w 332"/>
                  <a:gd name="T5" fmla="*/ 167 h 333"/>
                  <a:gd name="T6" fmla="*/ 316 w 332"/>
                  <a:gd name="T7" fmla="*/ 157 h 333"/>
                  <a:gd name="T8" fmla="*/ 176 w 332"/>
                  <a:gd name="T9" fmla="*/ 157 h 333"/>
                  <a:gd name="T10" fmla="*/ 176 w 332"/>
                  <a:gd name="T11" fmla="*/ 17 h 333"/>
                  <a:gd name="T12" fmla="*/ 166 w 332"/>
                  <a:gd name="T13" fmla="*/ 0 h 333"/>
                  <a:gd name="T14" fmla="*/ 156 w 332"/>
                  <a:gd name="T15" fmla="*/ 17 h 333"/>
                  <a:gd name="T16" fmla="*/ 156 w 332"/>
                  <a:gd name="T17" fmla="*/ 157 h 333"/>
                  <a:gd name="T18" fmla="*/ 17 w 332"/>
                  <a:gd name="T19" fmla="*/ 157 h 333"/>
                  <a:gd name="T20" fmla="*/ 0 w 332"/>
                  <a:gd name="T21" fmla="*/ 167 h 333"/>
                  <a:gd name="T22" fmla="*/ 17 w 332"/>
                  <a:gd name="T23" fmla="*/ 177 h 333"/>
                  <a:gd name="T24" fmla="*/ 156 w 332"/>
                  <a:gd name="T25" fmla="*/ 177 h 333"/>
                  <a:gd name="T26" fmla="*/ 156 w 332"/>
                  <a:gd name="T27" fmla="*/ 317 h 333"/>
                  <a:gd name="T28" fmla="*/ 166 w 332"/>
                  <a:gd name="T29" fmla="*/ 333 h 333"/>
                  <a:gd name="T30" fmla="*/ 176 w 332"/>
                  <a:gd name="T31" fmla="*/ 317 h 333"/>
                  <a:gd name="T32" fmla="*/ 176 w 332"/>
                  <a:gd name="T33" fmla="*/ 17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333">
                    <a:moveTo>
                      <a:pt x="176" y="177"/>
                    </a:moveTo>
                    <a:lnTo>
                      <a:pt x="316" y="177"/>
                    </a:lnTo>
                    <a:cubicBezTo>
                      <a:pt x="323" y="177"/>
                      <a:pt x="332" y="177"/>
                      <a:pt x="332" y="167"/>
                    </a:cubicBezTo>
                    <a:cubicBezTo>
                      <a:pt x="332" y="157"/>
                      <a:pt x="323" y="157"/>
                      <a:pt x="316" y="157"/>
                    </a:cubicBezTo>
                    <a:lnTo>
                      <a:pt x="176" y="157"/>
                    </a:lnTo>
                    <a:lnTo>
                      <a:pt x="176" y="17"/>
                    </a:lnTo>
                    <a:cubicBezTo>
                      <a:pt x="176" y="10"/>
                      <a:pt x="176" y="0"/>
                      <a:pt x="166" y="0"/>
                    </a:cubicBezTo>
                    <a:cubicBezTo>
                      <a:pt x="156" y="0"/>
                      <a:pt x="156" y="10"/>
                      <a:pt x="156" y="17"/>
                    </a:cubicBezTo>
                    <a:lnTo>
                      <a:pt x="156" y="157"/>
                    </a:lnTo>
                    <a:lnTo>
                      <a:pt x="17" y="157"/>
                    </a:lnTo>
                    <a:cubicBezTo>
                      <a:pt x="10" y="157"/>
                      <a:pt x="0" y="157"/>
                      <a:pt x="0" y="167"/>
                    </a:cubicBezTo>
                    <a:cubicBezTo>
                      <a:pt x="0" y="177"/>
                      <a:pt x="10" y="177"/>
                      <a:pt x="17" y="177"/>
                    </a:cubicBezTo>
                    <a:lnTo>
                      <a:pt x="156" y="177"/>
                    </a:lnTo>
                    <a:lnTo>
                      <a:pt x="156" y="317"/>
                    </a:lnTo>
                    <a:cubicBezTo>
                      <a:pt x="156" y="324"/>
                      <a:pt x="156" y="333"/>
                      <a:pt x="166" y="333"/>
                    </a:cubicBezTo>
                    <a:cubicBezTo>
                      <a:pt x="176" y="333"/>
                      <a:pt x="176" y="324"/>
                      <a:pt x="176" y="317"/>
                    </a:cubicBezTo>
                    <a:lnTo>
                      <a:pt x="176" y="17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8">
                <a:extLst>
                  <a:ext uri="{FF2B5EF4-FFF2-40B4-BE49-F238E27FC236}">
                    <a16:creationId xmlns:a16="http://schemas.microsoft.com/office/drawing/2014/main" id="{F00DDE21-C8C3-4D86-81F1-03E20421370A}"/>
                  </a:ext>
                </a:extLst>
              </p:cNvPr>
              <p:cNvSpPr>
                <a:spLocks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79696" y="2540000"/>
                <a:ext cx="131763" cy="139700"/>
              </a:xfrm>
              <a:custGeom>
                <a:avLst/>
                <a:gdLst>
                  <a:gd name="T0" fmla="*/ 197 w 368"/>
                  <a:gd name="T1" fmla="*/ 9 h 358"/>
                  <a:gd name="T2" fmla="*/ 184 w 368"/>
                  <a:gd name="T3" fmla="*/ 0 h 358"/>
                  <a:gd name="T4" fmla="*/ 171 w 368"/>
                  <a:gd name="T5" fmla="*/ 9 h 358"/>
                  <a:gd name="T6" fmla="*/ 2 w 368"/>
                  <a:gd name="T7" fmla="*/ 348 h 358"/>
                  <a:gd name="T8" fmla="*/ 0 w 368"/>
                  <a:gd name="T9" fmla="*/ 354 h 358"/>
                  <a:gd name="T10" fmla="*/ 11 w 368"/>
                  <a:gd name="T11" fmla="*/ 358 h 358"/>
                  <a:gd name="T12" fmla="*/ 357 w 368"/>
                  <a:gd name="T13" fmla="*/ 358 h 358"/>
                  <a:gd name="T14" fmla="*/ 368 w 368"/>
                  <a:gd name="T15" fmla="*/ 354 h 358"/>
                  <a:gd name="T16" fmla="*/ 366 w 368"/>
                  <a:gd name="T17" fmla="*/ 348 h 358"/>
                  <a:gd name="T18" fmla="*/ 197 w 368"/>
                  <a:gd name="T19" fmla="*/ 9 h 358"/>
                  <a:gd name="T20" fmla="*/ 168 w 368"/>
                  <a:gd name="T21" fmla="*/ 50 h 358"/>
                  <a:gd name="T22" fmla="*/ 302 w 368"/>
                  <a:gd name="T23" fmla="*/ 320 h 358"/>
                  <a:gd name="T24" fmla="*/ 33 w 368"/>
                  <a:gd name="T25" fmla="*/ 320 h 358"/>
                  <a:gd name="T26" fmla="*/ 168 w 368"/>
                  <a:gd name="T27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8" h="358">
                    <a:moveTo>
                      <a:pt x="197" y="9"/>
                    </a:moveTo>
                    <a:cubicBezTo>
                      <a:pt x="193" y="2"/>
                      <a:pt x="192" y="0"/>
                      <a:pt x="184" y="0"/>
                    </a:cubicBezTo>
                    <a:cubicBezTo>
                      <a:pt x="175" y="0"/>
                      <a:pt x="174" y="2"/>
                      <a:pt x="171" y="9"/>
                    </a:cubicBezTo>
                    <a:lnTo>
                      <a:pt x="2" y="348"/>
                    </a:ln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8"/>
                      <a:pt x="3" y="358"/>
                      <a:pt x="11" y="358"/>
                    </a:cubicBezTo>
                    <a:lnTo>
                      <a:pt x="357" y="358"/>
                    </a:lnTo>
                    <a:cubicBezTo>
                      <a:pt x="365" y="358"/>
                      <a:pt x="368" y="358"/>
                      <a:pt x="368" y="354"/>
                    </a:cubicBezTo>
                    <a:cubicBezTo>
                      <a:pt x="368" y="353"/>
                      <a:pt x="368" y="352"/>
                      <a:pt x="366" y="348"/>
                    </a:cubicBezTo>
                    <a:lnTo>
                      <a:pt x="197" y="9"/>
                    </a:lnTo>
                    <a:close/>
                    <a:moveTo>
                      <a:pt x="168" y="50"/>
                    </a:moveTo>
                    <a:lnTo>
                      <a:pt x="302" y="320"/>
                    </a:lnTo>
                    <a:lnTo>
                      <a:pt x="33" y="320"/>
                    </a:lnTo>
                    <a:lnTo>
                      <a:pt x="16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4" name="TextBox 293">
            <a:extLst>
              <a:ext uri="{FF2B5EF4-FFF2-40B4-BE49-F238E27FC236}">
                <a16:creationId xmlns:a16="http://schemas.microsoft.com/office/drawing/2014/main" id="{502DAB49-496C-4531-BBA6-6C47A20783C4}"/>
              </a:ext>
            </a:extLst>
          </p:cNvPr>
          <p:cNvSpPr txBox="1"/>
          <p:nvPr/>
        </p:nvSpPr>
        <p:spPr>
          <a:xfrm>
            <a:off x="433558" y="3020041"/>
            <a:ext cx="34195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#param ratio</a:t>
            </a:r>
          </a:p>
          <a:p>
            <a:endParaRPr lang="en-US" sz="2400" dirty="0"/>
          </a:p>
          <a:p>
            <a:r>
              <a:rPr lang="en-US" sz="2400" dirty="0"/>
              <a:t>soft-prompt		1 </a:t>
            </a:r>
          </a:p>
          <a:p>
            <a:r>
              <a:rPr lang="en-US" sz="2400" dirty="0"/>
              <a:t>deep-perturbation	25</a:t>
            </a:r>
          </a:p>
          <a:p>
            <a:r>
              <a:rPr lang="en-US" sz="2400" dirty="0"/>
              <a:t>fully-fine-tuning	1e5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BA0A624-1288-4113-AEF7-96631DD95AC4}"/>
              </a:ext>
            </a:extLst>
          </p:cNvPr>
          <p:cNvSpPr txBox="1"/>
          <p:nvPr/>
        </p:nvSpPr>
        <p:spPr>
          <a:xfrm rot="19867370">
            <a:off x="4581583" y="1578469"/>
            <a:ext cx="184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7674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3594 -0.0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0351 -0.037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1133 -0.0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38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00781 -0.046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23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2331 -0.034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175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00534 -0.062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-0.03496 L 0.03229 -0.03496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676 L 0.02774 -0.031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74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6575 L 0.00977 -0.06575 C 0.00782 -0.06366 0.0056 -0.06204 0.00391 -0.0595 C -0.0013 -0.05255 0.00261 -0.05649 0.00039 -0.0507 C -0.00026 -0.04908 -0.00338 -0.04213 -0.00468 -0.04005 C -0.0056 -0.03913 -0.00651 -0.0382 -0.00742 -0.03727 C -0.00833 -0.03288 -0.00716 -0.03774 -0.00937 -0.03264 C -0.01015 -0.03102 -0.01041 -0.02894 -0.01054 -0.02709 C -0.01067 -0.02686 -0.01054 -0.02663 -0.01054 -0.02616 " pathEditMode="relative" ptsTypes="AAAAAAAAA">
                                      <p:cBhvr>
                                        <p:cTn id="3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01132 -0.032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2187 -0.0284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4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1784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2 -0.03287 L 0.02474 -0.04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69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02848 L 0.02214 -0.047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94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-0.05 L -0.03177 -0.0428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34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74" grpId="0" animBg="1"/>
      <p:bldP spid="2" grpId="0"/>
      <p:bldP spid="161" grpId="0" animBg="1"/>
      <p:bldP spid="161" grpId="1" animBg="1"/>
      <p:bldP spid="294" grpId="0"/>
      <p:bldP spid="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16BF-D355-4647-9B4F-115FECFA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Ensembling</a:t>
            </a:r>
            <a:r>
              <a:rPr lang="en-US" dirty="0"/>
              <a:t> (Mixture of Prompts)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41E8F5-D12D-464C-B132-CD00CE772EA7}"/>
              </a:ext>
            </a:extLst>
          </p:cNvPr>
          <p:cNvGrpSpPr/>
          <p:nvPr/>
        </p:nvGrpSpPr>
        <p:grpSpPr>
          <a:xfrm>
            <a:off x="3209600" y="3278725"/>
            <a:ext cx="5285480" cy="369332"/>
            <a:chOff x="2438075" y="2324100"/>
            <a:chExt cx="5285480" cy="369332"/>
          </a:xfrm>
        </p:grpSpPr>
        <p:grpSp>
          <p:nvGrpSpPr>
            <p:cNvPr id="557" name="Group 556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 title="IguanaTex Vector Display">
              <a:extLst>
                <a:ext uri="{FF2B5EF4-FFF2-40B4-BE49-F238E27FC236}">
                  <a16:creationId xmlns:a16="http://schemas.microsoft.com/office/drawing/2014/main" id="{C6503A25-8657-4038-8CF4-61DE92D05478}"/>
                </a:ext>
              </a:extLst>
            </p:cNvPr>
            <p:cNvGrpSpPr>
              <a:grpSpLocks noChangeAspect="1"/>
            </p:cNvGrpSpPr>
            <p:nvPr>
              <p:custDataLst>
                <p:tags r:id="rId52"/>
              </p:custDataLst>
            </p:nvPr>
          </p:nvGrpSpPr>
          <p:grpSpPr>
            <a:xfrm>
              <a:off x="2438075" y="2484310"/>
              <a:ext cx="820350" cy="137297"/>
              <a:chOff x="2540000" y="2540000"/>
              <a:chExt cx="379413" cy="63500"/>
            </a:xfrm>
          </p:grpSpPr>
          <p:sp>
            <p:nvSpPr>
              <p:cNvPr id="558" name="Rectangle 23">
                <a:extLst>
                  <a:ext uri="{FF2B5EF4-FFF2-40B4-BE49-F238E27FC236}">
                    <a16:creationId xmlns:a16="http://schemas.microsoft.com/office/drawing/2014/main" id="{DF30C3C4-18AC-4C9C-9CC2-6AB217A5205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540000" y="2593975"/>
                <a:ext cx="311150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24">
                <a:extLst>
                  <a:ext uri="{FF2B5EF4-FFF2-40B4-BE49-F238E27FC236}">
                    <a16:creationId xmlns:a16="http://schemas.microsoft.com/office/drawing/2014/main" id="{B7D504A5-6782-4D26-8C67-646A307C7D3A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873375" y="2540000"/>
                <a:ext cx="46038" cy="60325"/>
              </a:xfrm>
              <a:custGeom>
                <a:avLst/>
                <a:gdLst>
                  <a:gd name="T0" fmla="*/ 109 w 191"/>
                  <a:gd name="T1" fmla="*/ 72 h 150"/>
                  <a:gd name="T2" fmla="*/ 107 w 191"/>
                  <a:gd name="T3" fmla="*/ 68 h 150"/>
                  <a:gd name="T4" fmla="*/ 133 w 191"/>
                  <a:gd name="T5" fmla="*/ 39 h 150"/>
                  <a:gd name="T6" fmla="*/ 185 w 191"/>
                  <a:gd name="T7" fmla="*/ 12 h 150"/>
                  <a:gd name="T8" fmla="*/ 185 w 191"/>
                  <a:gd name="T9" fmla="*/ 0 h 150"/>
                  <a:gd name="T10" fmla="*/ 155 w 191"/>
                  <a:gd name="T11" fmla="*/ 1 h 150"/>
                  <a:gd name="T12" fmla="*/ 121 w 191"/>
                  <a:gd name="T13" fmla="*/ 0 h 150"/>
                  <a:gd name="T14" fmla="*/ 121 w 191"/>
                  <a:gd name="T15" fmla="*/ 12 h 150"/>
                  <a:gd name="T16" fmla="*/ 128 w 191"/>
                  <a:gd name="T17" fmla="*/ 20 h 150"/>
                  <a:gd name="T18" fmla="*/ 123 w 191"/>
                  <a:gd name="T19" fmla="*/ 32 h 150"/>
                  <a:gd name="T20" fmla="*/ 98 w 191"/>
                  <a:gd name="T21" fmla="*/ 59 h 150"/>
                  <a:gd name="T22" fmla="*/ 69 w 191"/>
                  <a:gd name="T23" fmla="*/ 26 h 150"/>
                  <a:gd name="T24" fmla="*/ 65 w 191"/>
                  <a:gd name="T25" fmla="*/ 19 h 150"/>
                  <a:gd name="T26" fmla="*/ 75 w 191"/>
                  <a:gd name="T27" fmla="*/ 12 h 150"/>
                  <a:gd name="T28" fmla="*/ 75 w 191"/>
                  <a:gd name="T29" fmla="*/ 0 h 150"/>
                  <a:gd name="T30" fmla="*/ 36 w 191"/>
                  <a:gd name="T31" fmla="*/ 1 h 150"/>
                  <a:gd name="T32" fmla="*/ 2 w 191"/>
                  <a:gd name="T33" fmla="*/ 0 h 150"/>
                  <a:gd name="T34" fmla="*/ 2 w 191"/>
                  <a:gd name="T35" fmla="*/ 12 h 150"/>
                  <a:gd name="T36" fmla="*/ 36 w 191"/>
                  <a:gd name="T37" fmla="*/ 23 h 150"/>
                  <a:gd name="T38" fmla="*/ 80 w 191"/>
                  <a:gd name="T39" fmla="*/ 73 h 150"/>
                  <a:gd name="T40" fmla="*/ 82 w 191"/>
                  <a:gd name="T41" fmla="*/ 76 h 150"/>
                  <a:gd name="T42" fmla="*/ 53 w 191"/>
                  <a:gd name="T43" fmla="*/ 110 h 150"/>
                  <a:gd name="T44" fmla="*/ 0 w 191"/>
                  <a:gd name="T45" fmla="*/ 137 h 150"/>
                  <a:gd name="T46" fmla="*/ 0 w 191"/>
                  <a:gd name="T47" fmla="*/ 150 h 150"/>
                  <a:gd name="T48" fmla="*/ 29 w 191"/>
                  <a:gd name="T49" fmla="*/ 148 h 150"/>
                  <a:gd name="T50" fmla="*/ 64 w 191"/>
                  <a:gd name="T51" fmla="*/ 150 h 150"/>
                  <a:gd name="T52" fmla="*/ 64 w 191"/>
                  <a:gd name="T53" fmla="*/ 137 h 150"/>
                  <a:gd name="T54" fmla="*/ 57 w 191"/>
                  <a:gd name="T55" fmla="*/ 129 h 150"/>
                  <a:gd name="T56" fmla="*/ 66 w 191"/>
                  <a:gd name="T57" fmla="*/ 112 h 150"/>
                  <a:gd name="T58" fmla="*/ 91 w 191"/>
                  <a:gd name="T59" fmla="*/ 85 h 150"/>
                  <a:gd name="T60" fmla="*/ 121 w 191"/>
                  <a:gd name="T61" fmla="*/ 120 h 150"/>
                  <a:gd name="T62" fmla="*/ 128 w 191"/>
                  <a:gd name="T63" fmla="*/ 130 h 150"/>
                  <a:gd name="T64" fmla="*/ 118 w 191"/>
                  <a:gd name="T65" fmla="*/ 137 h 150"/>
                  <a:gd name="T66" fmla="*/ 118 w 191"/>
                  <a:gd name="T67" fmla="*/ 150 h 150"/>
                  <a:gd name="T68" fmla="*/ 158 w 191"/>
                  <a:gd name="T69" fmla="*/ 148 h 150"/>
                  <a:gd name="T70" fmla="*/ 191 w 191"/>
                  <a:gd name="T71" fmla="*/ 150 h 150"/>
                  <a:gd name="T72" fmla="*/ 191 w 191"/>
                  <a:gd name="T73" fmla="*/ 137 h 150"/>
                  <a:gd name="T74" fmla="*/ 157 w 191"/>
                  <a:gd name="T75" fmla="*/ 126 h 150"/>
                  <a:gd name="T76" fmla="*/ 109 w 191"/>
                  <a:gd name="T77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50">
                    <a:moveTo>
                      <a:pt x="109" y="72"/>
                    </a:moveTo>
                    <a:cubicBezTo>
                      <a:pt x="109" y="71"/>
                      <a:pt x="107" y="69"/>
                      <a:pt x="107" y="68"/>
                    </a:cubicBezTo>
                    <a:cubicBezTo>
                      <a:pt x="107" y="67"/>
                      <a:pt x="130" y="42"/>
                      <a:pt x="133" y="39"/>
                    </a:cubicBezTo>
                    <a:cubicBezTo>
                      <a:pt x="145" y="26"/>
                      <a:pt x="157" y="12"/>
                      <a:pt x="185" y="12"/>
                    </a:cubicBezTo>
                    <a:lnTo>
                      <a:pt x="185" y="0"/>
                    </a:lnTo>
                    <a:cubicBezTo>
                      <a:pt x="175" y="0"/>
                      <a:pt x="165" y="1"/>
                      <a:pt x="155" y="1"/>
                    </a:cubicBezTo>
                    <a:cubicBezTo>
                      <a:pt x="145" y="1"/>
                      <a:pt x="131" y="1"/>
                      <a:pt x="121" y="0"/>
                    </a:cubicBezTo>
                    <a:lnTo>
                      <a:pt x="121" y="12"/>
                    </a:lnTo>
                    <a:cubicBezTo>
                      <a:pt x="127" y="13"/>
                      <a:pt x="128" y="17"/>
                      <a:pt x="128" y="20"/>
                    </a:cubicBezTo>
                    <a:cubicBezTo>
                      <a:pt x="128" y="21"/>
                      <a:pt x="128" y="26"/>
                      <a:pt x="123" y="32"/>
                    </a:cubicBezTo>
                    <a:lnTo>
                      <a:pt x="98" y="59"/>
                    </a:lnTo>
                    <a:lnTo>
                      <a:pt x="69" y="26"/>
                    </a:lnTo>
                    <a:cubicBezTo>
                      <a:pt x="66" y="23"/>
                      <a:pt x="65" y="21"/>
                      <a:pt x="65" y="19"/>
                    </a:cubicBezTo>
                    <a:cubicBezTo>
                      <a:pt x="65" y="14"/>
                      <a:pt x="70" y="12"/>
                      <a:pt x="75" y="12"/>
                    </a:cubicBezTo>
                    <a:lnTo>
                      <a:pt x="75" y="0"/>
                    </a:lnTo>
                    <a:cubicBezTo>
                      <a:pt x="62" y="1"/>
                      <a:pt x="49" y="1"/>
                      <a:pt x="36" y="1"/>
                    </a:cubicBezTo>
                    <a:cubicBezTo>
                      <a:pt x="25" y="1"/>
                      <a:pt x="12" y="1"/>
                      <a:pt x="2" y="0"/>
                    </a:cubicBezTo>
                    <a:lnTo>
                      <a:pt x="2" y="12"/>
                    </a:lnTo>
                    <a:cubicBezTo>
                      <a:pt x="18" y="12"/>
                      <a:pt x="27" y="12"/>
                      <a:pt x="36" y="23"/>
                    </a:cubicBezTo>
                    <a:lnTo>
                      <a:pt x="80" y="73"/>
                    </a:lnTo>
                    <a:cubicBezTo>
                      <a:pt x="80" y="73"/>
                      <a:pt x="82" y="76"/>
                      <a:pt x="82" y="76"/>
                    </a:cubicBezTo>
                    <a:cubicBezTo>
                      <a:pt x="82" y="77"/>
                      <a:pt x="56" y="106"/>
                      <a:pt x="53" y="110"/>
                    </a:cubicBezTo>
                    <a:cubicBezTo>
                      <a:pt x="40" y="124"/>
                      <a:pt x="28" y="137"/>
                      <a:pt x="0" y="137"/>
                    </a:cubicBezTo>
                    <a:lnTo>
                      <a:pt x="0" y="150"/>
                    </a:lnTo>
                    <a:cubicBezTo>
                      <a:pt x="11" y="149"/>
                      <a:pt x="18" y="148"/>
                      <a:pt x="29" y="148"/>
                    </a:cubicBezTo>
                    <a:cubicBezTo>
                      <a:pt x="40" y="148"/>
                      <a:pt x="54" y="149"/>
                      <a:pt x="64" y="150"/>
                    </a:cubicBezTo>
                    <a:lnTo>
                      <a:pt x="64" y="137"/>
                    </a:lnTo>
                    <a:cubicBezTo>
                      <a:pt x="60" y="137"/>
                      <a:pt x="57" y="134"/>
                      <a:pt x="57" y="129"/>
                    </a:cubicBezTo>
                    <a:cubicBezTo>
                      <a:pt x="57" y="123"/>
                      <a:pt x="61" y="118"/>
                      <a:pt x="66" y="112"/>
                    </a:cubicBezTo>
                    <a:lnTo>
                      <a:pt x="91" y="85"/>
                    </a:lnTo>
                    <a:lnTo>
                      <a:pt x="121" y="120"/>
                    </a:lnTo>
                    <a:cubicBezTo>
                      <a:pt x="128" y="127"/>
                      <a:pt x="128" y="128"/>
                      <a:pt x="128" y="130"/>
                    </a:cubicBezTo>
                    <a:cubicBezTo>
                      <a:pt x="128" y="137"/>
                      <a:pt x="120" y="137"/>
                      <a:pt x="118" y="137"/>
                    </a:cubicBezTo>
                    <a:lnTo>
                      <a:pt x="118" y="150"/>
                    </a:lnTo>
                    <a:cubicBezTo>
                      <a:pt x="122" y="149"/>
                      <a:pt x="147" y="148"/>
                      <a:pt x="158" y="148"/>
                    </a:cubicBezTo>
                    <a:cubicBezTo>
                      <a:pt x="169" y="148"/>
                      <a:pt x="180" y="149"/>
                      <a:pt x="191" y="150"/>
                    </a:cubicBezTo>
                    <a:lnTo>
                      <a:pt x="191" y="137"/>
                    </a:lnTo>
                    <a:cubicBezTo>
                      <a:pt x="168" y="137"/>
                      <a:pt x="165" y="135"/>
                      <a:pt x="157" y="126"/>
                    </a:cubicBezTo>
                    <a:lnTo>
                      <a:pt x="109" y="7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0" name="Group 559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 title="IguanaTex Vector Display">
              <a:extLst>
                <a:ext uri="{FF2B5EF4-FFF2-40B4-BE49-F238E27FC236}">
                  <a16:creationId xmlns:a16="http://schemas.microsoft.com/office/drawing/2014/main" id="{BDED1136-1FDC-4647-A946-D86E1C74633A}"/>
                </a:ext>
              </a:extLst>
            </p:cNvPr>
            <p:cNvGrpSpPr>
              <a:grpSpLocks noChangeAspect="1"/>
            </p:cNvGrpSpPr>
            <p:nvPr>
              <p:custDataLst>
                <p:tags r:id="rId53"/>
              </p:custDataLst>
            </p:nvPr>
          </p:nvGrpSpPr>
          <p:grpSpPr>
            <a:xfrm>
              <a:off x="5946623" y="2458184"/>
              <a:ext cx="820350" cy="182684"/>
              <a:chOff x="2540000" y="2540000"/>
              <a:chExt cx="377825" cy="84138"/>
            </a:xfrm>
          </p:grpSpPr>
          <p:sp>
            <p:nvSpPr>
              <p:cNvPr id="561" name="Rectangle 31">
                <a:extLst>
                  <a:ext uri="{FF2B5EF4-FFF2-40B4-BE49-F238E27FC236}">
                    <a16:creationId xmlns:a16="http://schemas.microsoft.com/office/drawing/2014/main" id="{B5514D71-8521-4B73-980C-1811C345E03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540000" y="2590800"/>
                <a:ext cx="311150" cy="79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32">
                <a:extLst>
                  <a:ext uri="{FF2B5EF4-FFF2-40B4-BE49-F238E27FC236}">
                    <a16:creationId xmlns:a16="http://schemas.microsoft.com/office/drawing/2014/main" id="{12975DD0-F3C5-447A-A3F2-333AD2CBFCE5}"/>
                  </a:ext>
                </a:extLst>
              </p:cNvPr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873375" y="2540000"/>
                <a:ext cx="44450" cy="84138"/>
              </a:xfrm>
              <a:custGeom>
                <a:avLst/>
                <a:gdLst>
                  <a:gd name="T0" fmla="*/ 155 w 188"/>
                  <a:gd name="T1" fmla="*/ 35 h 222"/>
                  <a:gd name="T2" fmla="*/ 188 w 188"/>
                  <a:gd name="T3" fmla="*/ 13 h 222"/>
                  <a:gd name="T4" fmla="*/ 188 w 188"/>
                  <a:gd name="T5" fmla="*/ 0 h 222"/>
                  <a:gd name="T6" fmla="*/ 161 w 188"/>
                  <a:gd name="T7" fmla="*/ 2 h 222"/>
                  <a:gd name="T8" fmla="*/ 129 w 188"/>
                  <a:gd name="T9" fmla="*/ 0 h 222"/>
                  <a:gd name="T10" fmla="*/ 129 w 188"/>
                  <a:gd name="T11" fmla="*/ 13 h 222"/>
                  <a:gd name="T12" fmla="*/ 144 w 188"/>
                  <a:gd name="T13" fmla="*/ 26 h 222"/>
                  <a:gd name="T14" fmla="*/ 141 w 188"/>
                  <a:gd name="T15" fmla="*/ 37 h 222"/>
                  <a:gd name="T16" fmla="*/ 102 w 188"/>
                  <a:gd name="T17" fmla="*/ 120 h 222"/>
                  <a:gd name="T18" fmla="*/ 59 w 188"/>
                  <a:gd name="T19" fmla="*/ 28 h 222"/>
                  <a:gd name="T20" fmla="*/ 57 w 188"/>
                  <a:gd name="T21" fmla="*/ 21 h 222"/>
                  <a:gd name="T22" fmla="*/ 75 w 188"/>
                  <a:gd name="T23" fmla="*/ 13 h 222"/>
                  <a:gd name="T24" fmla="*/ 75 w 188"/>
                  <a:gd name="T25" fmla="*/ 0 h 222"/>
                  <a:gd name="T26" fmla="*/ 35 w 188"/>
                  <a:gd name="T27" fmla="*/ 2 h 222"/>
                  <a:gd name="T28" fmla="*/ 0 w 188"/>
                  <a:gd name="T29" fmla="*/ 0 h 222"/>
                  <a:gd name="T30" fmla="*/ 0 w 188"/>
                  <a:gd name="T31" fmla="*/ 13 h 222"/>
                  <a:gd name="T32" fmla="*/ 29 w 188"/>
                  <a:gd name="T33" fmla="*/ 25 h 222"/>
                  <a:gd name="T34" fmla="*/ 88 w 188"/>
                  <a:gd name="T35" fmla="*/ 151 h 222"/>
                  <a:gd name="T36" fmla="*/ 78 w 188"/>
                  <a:gd name="T37" fmla="*/ 172 h 222"/>
                  <a:gd name="T38" fmla="*/ 35 w 188"/>
                  <a:gd name="T39" fmla="*/ 212 h 222"/>
                  <a:gd name="T40" fmla="*/ 20 w 188"/>
                  <a:gd name="T41" fmla="*/ 208 h 222"/>
                  <a:gd name="T42" fmla="*/ 30 w 188"/>
                  <a:gd name="T43" fmla="*/ 193 h 222"/>
                  <a:gd name="T44" fmla="*/ 15 w 188"/>
                  <a:gd name="T45" fmla="*/ 178 h 222"/>
                  <a:gd name="T46" fmla="*/ 0 w 188"/>
                  <a:gd name="T47" fmla="*/ 194 h 222"/>
                  <a:gd name="T48" fmla="*/ 35 w 188"/>
                  <a:gd name="T49" fmla="*/ 222 h 222"/>
                  <a:gd name="T50" fmla="*/ 87 w 188"/>
                  <a:gd name="T51" fmla="*/ 181 h 222"/>
                  <a:gd name="T52" fmla="*/ 155 w 188"/>
                  <a:gd name="T53" fmla="*/ 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" h="222">
                    <a:moveTo>
                      <a:pt x="155" y="35"/>
                    </a:moveTo>
                    <a:cubicBezTo>
                      <a:pt x="164" y="13"/>
                      <a:pt x="182" y="13"/>
                      <a:pt x="188" y="13"/>
                    </a:cubicBezTo>
                    <a:lnTo>
                      <a:pt x="188" y="0"/>
                    </a:lnTo>
                    <a:cubicBezTo>
                      <a:pt x="178" y="1"/>
                      <a:pt x="171" y="2"/>
                      <a:pt x="161" y="2"/>
                    </a:cubicBezTo>
                    <a:cubicBezTo>
                      <a:pt x="152" y="2"/>
                      <a:pt x="139" y="1"/>
                      <a:pt x="129" y="0"/>
                    </a:cubicBezTo>
                    <a:lnTo>
                      <a:pt x="129" y="13"/>
                    </a:lnTo>
                    <a:cubicBezTo>
                      <a:pt x="141" y="14"/>
                      <a:pt x="144" y="21"/>
                      <a:pt x="144" y="26"/>
                    </a:cubicBezTo>
                    <a:cubicBezTo>
                      <a:pt x="144" y="30"/>
                      <a:pt x="142" y="34"/>
                      <a:pt x="141" y="37"/>
                    </a:cubicBezTo>
                    <a:lnTo>
                      <a:pt x="102" y="120"/>
                    </a:lnTo>
                    <a:lnTo>
                      <a:pt x="59" y="28"/>
                    </a:lnTo>
                    <a:cubicBezTo>
                      <a:pt x="58" y="26"/>
                      <a:pt x="57" y="23"/>
                      <a:pt x="57" y="21"/>
                    </a:cubicBezTo>
                    <a:cubicBezTo>
                      <a:pt x="57" y="13"/>
                      <a:pt x="69" y="13"/>
                      <a:pt x="75" y="13"/>
                    </a:cubicBezTo>
                    <a:lnTo>
                      <a:pt x="75" y="0"/>
                    </a:lnTo>
                    <a:cubicBezTo>
                      <a:pt x="70" y="1"/>
                      <a:pt x="44" y="2"/>
                      <a:pt x="35" y="2"/>
                    </a:cubicBezTo>
                    <a:cubicBezTo>
                      <a:pt x="24" y="2"/>
                      <a:pt x="11" y="1"/>
                      <a:pt x="0" y="0"/>
                    </a:cubicBezTo>
                    <a:lnTo>
                      <a:pt x="0" y="13"/>
                    </a:lnTo>
                    <a:cubicBezTo>
                      <a:pt x="20" y="13"/>
                      <a:pt x="24" y="14"/>
                      <a:pt x="29" y="25"/>
                    </a:cubicBezTo>
                    <a:lnTo>
                      <a:pt x="88" y="151"/>
                    </a:lnTo>
                    <a:cubicBezTo>
                      <a:pt x="85" y="158"/>
                      <a:pt x="81" y="165"/>
                      <a:pt x="78" y="172"/>
                    </a:cubicBezTo>
                    <a:cubicBezTo>
                      <a:pt x="70" y="188"/>
                      <a:pt x="59" y="212"/>
                      <a:pt x="35" y="212"/>
                    </a:cubicBezTo>
                    <a:cubicBezTo>
                      <a:pt x="27" y="212"/>
                      <a:pt x="24" y="211"/>
                      <a:pt x="20" y="208"/>
                    </a:cubicBezTo>
                    <a:cubicBezTo>
                      <a:pt x="21" y="208"/>
                      <a:pt x="30" y="205"/>
                      <a:pt x="30" y="193"/>
                    </a:cubicBezTo>
                    <a:cubicBezTo>
                      <a:pt x="30" y="185"/>
                      <a:pt x="24" y="178"/>
                      <a:pt x="15" y="178"/>
                    </a:cubicBezTo>
                    <a:cubicBezTo>
                      <a:pt x="6" y="178"/>
                      <a:pt x="0" y="185"/>
                      <a:pt x="0" y="194"/>
                    </a:cubicBezTo>
                    <a:cubicBezTo>
                      <a:pt x="0" y="210"/>
                      <a:pt x="17" y="222"/>
                      <a:pt x="35" y="222"/>
                    </a:cubicBezTo>
                    <a:cubicBezTo>
                      <a:pt x="65" y="222"/>
                      <a:pt x="82" y="191"/>
                      <a:pt x="87" y="181"/>
                    </a:cubicBezTo>
                    <a:lnTo>
                      <a:pt x="155" y="3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4AB532-4632-46E2-BEAA-035C9B5192EB}"/>
                </a:ext>
              </a:extLst>
            </p:cNvPr>
            <p:cNvSpPr txBox="1"/>
            <p:nvPr/>
          </p:nvSpPr>
          <p:spPr>
            <a:xfrm>
              <a:off x="3614738" y="2324100"/>
              <a:ext cx="4108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died               in                                               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A7A517-DD2C-45DB-AC3D-6815A0D7F86A}"/>
              </a:ext>
            </a:extLst>
          </p:cNvPr>
          <p:cNvGrpSpPr/>
          <p:nvPr/>
        </p:nvGrpSpPr>
        <p:grpSpPr>
          <a:xfrm>
            <a:off x="3209600" y="4257013"/>
            <a:ext cx="6248308" cy="369332"/>
            <a:chOff x="2438075" y="3302388"/>
            <a:chExt cx="6248308" cy="369332"/>
          </a:xfrm>
        </p:grpSpPr>
        <p:grpSp>
          <p:nvGrpSpPr>
            <p:cNvPr id="564" name="Group 563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 title="IguanaTex Vector Display">
              <a:extLst>
                <a:ext uri="{FF2B5EF4-FFF2-40B4-BE49-F238E27FC236}">
                  <a16:creationId xmlns:a16="http://schemas.microsoft.com/office/drawing/2014/main" id="{98D79EB2-F54D-4177-BACA-17089752F703}"/>
                </a:ext>
              </a:extLst>
            </p:cNvPr>
            <p:cNvGrpSpPr>
              <a:grpSpLocks noChangeAspect="1"/>
            </p:cNvGrpSpPr>
            <p:nvPr>
              <p:custDataLst>
                <p:tags r:id="rId46"/>
              </p:custDataLst>
            </p:nvPr>
          </p:nvGrpSpPr>
          <p:grpSpPr>
            <a:xfrm>
              <a:off x="2438075" y="3462598"/>
              <a:ext cx="820350" cy="137297"/>
              <a:chOff x="2540000" y="2540000"/>
              <a:chExt cx="379413" cy="63500"/>
            </a:xfrm>
          </p:grpSpPr>
          <p:sp>
            <p:nvSpPr>
              <p:cNvPr id="565" name="Rectangle 23">
                <a:extLst>
                  <a:ext uri="{FF2B5EF4-FFF2-40B4-BE49-F238E27FC236}">
                    <a16:creationId xmlns:a16="http://schemas.microsoft.com/office/drawing/2014/main" id="{93FCEB22-0395-4839-BD99-FAE076B83DE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540000" y="2593975"/>
                <a:ext cx="311150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24">
                <a:extLst>
                  <a:ext uri="{FF2B5EF4-FFF2-40B4-BE49-F238E27FC236}">
                    <a16:creationId xmlns:a16="http://schemas.microsoft.com/office/drawing/2014/main" id="{6E3FF3B2-F047-4743-9D2F-93B10F4B7F9F}"/>
                  </a:ext>
                </a:extLst>
              </p:cNvPr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873375" y="2540000"/>
                <a:ext cx="46038" cy="60325"/>
              </a:xfrm>
              <a:custGeom>
                <a:avLst/>
                <a:gdLst>
                  <a:gd name="T0" fmla="*/ 109 w 191"/>
                  <a:gd name="T1" fmla="*/ 72 h 150"/>
                  <a:gd name="T2" fmla="*/ 107 w 191"/>
                  <a:gd name="T3" fmla="*/ 68 h 150"/>
                  <a:gd name="T4" fmla="*/ 133 w 191"/>
                  <a:gd name="T5" fmla="*/ 39 h 150"/>
                  <a:gd name="T6" fmla="*/ 185 w 191"/>
                  <a:gd name="T7" fmla="*/ 12 h 150"/>
                  <a:gd name="T8" fmla="*/ 185 w 191"/>
                  <a:gd name="T9" fmla="*/ 0 h 150"/>
                  <a:gd name="T10" fmla="*/ 155 w 191"/>
                  <a:gd name="T11" fmla="*/ 1 h 150"/>
                  <a:gd name="T12" fmla="*/ 121 w 191"/>
                  <a:gd name="T13" fmla="*/ 0 h 150"/>
                  <a:gd name="T14" fmla="*/ 121 w 191"/>
                  <a:gd name="T15" fmla="*/ 12 h 150"/>
                  <a:gd name="T16" fmla="*/ 128 w 191"/>
                  <a:gd name="T17" fmla="*/ 20 h 150"/>
                  <a:gd name="T18" fmla="*/ 123 w 191"/>
                  <a:gd name="T19" fmla="*/ 32 h 150"/>
                  <a:gd name="T20" fmla="*/ 98 w 191"/>
                  <a:gd name="T21" fmla="*/ 59 h 150"/>
                  <a:gd name="T22" fmla="*/ 69 w 191"/>
                  <a:gd name="T23" fmla="*/ 26 h 150"/>
                  <a:gd name="T24" fmla="*/ 65 w 191"/>
                  <a:gd name="T25" fmla="*/ 19 h 150"/>
                  <a:gd name="T26" fmla="*/ 75 w 191"/>
                  <a:gd name="T27" fmla="*/ 12 h 150"/>
                  <a:gd name="T28" fmla="*/ 75 w 191"/>
                  <a:gd name="T29" fmla="*/ 0 h 150"/>
                  <a:gd name="T30" fmla="*/ 36 w 191"/>
                  <a:gd name="T31" fmla="*/ 1 h 150"/>
                  <a:gd name="T32" fmla="*/ 2 w 191"/>
                  <a:gd name="T33" fmla="*/ 0 h 150"/>
                  <a:gd name="T34" fmla="*/ 2 w 191"/>
                  <a:gd name="T35" fmla="*/ 12 h 150"/>
                  <a:gd name="T36" fmla="*/ 36 w 191"/>
                  <a:gd name="T37" fmla="*/ 23 h 150"/>
                  <a:gd name="T38" fmla="*/ 80 w 191"/>
                  <a:gd name="T39" fmla="*/ 73 h 150"/>
                  <a:gd name="T40" fmla="*/ 82 w 191"/>
                  <a:gd name="T41" fmla="*/ 76 h 150"/>
                  <a:gd name="T42" fmla="*/ 53 w 191"/>
                  <a:gd name="T43" fmla="*/ 110 h 150"/>
                  <a:gd name="T44" fmla="*/ 0 w 191"/>
                  <a:gd name="T45" fmla="*/ 137 h 150"/>
                  <a:gd name="T46" fmla="*/ 0 w 191"/>
                  <a:gd name="T47" fmla="*/ 150 h 150"/>
                  <a:gd name="T48" fmla="*/ 29 w 191"/>
                  <a:gd name="T49" fmla="*/ 148 h 150"/>
                  <a:gd name="T50" fmla="*/ 64 w 191"/>
                  <a:gd name="T51" fmla="*/ 150 h 150"/>
                  <a:gd name="T52" fmla="*/ 64 w 191"/>
                  <a:gd name="T53" fmla="*/ 137 h 150"/>
                  <a:gd name="T54" fmla="*/ 57 w 191"/>
                  <a:gd name="T55" fmla="*/ 129 h 150"/>
                  <a:gd name="T56" fmla="*/ 66 w 191"/>
                  <a:gd name="T57" fmla="*/ 112 h 150"/>
                  <a:gd name="T58" fmla="*/ 91 w 191"/>
                  <a:gd name="T59" fmla="*/ 85 h 150"/>
                  <a:gd name="T60" fmla="*/ 121 w 191"/>
                  <a:gd name="T61" fmla="*/ 120 h 150"/>
                  <a:gd name="T62" fmla="*/ 128 w 191"/>
                  <a:gd name="T63" fmla="*/ 130 h 150"/>
                  <a:gd name="T64" fmla="*/ 118 w 191"/>
                  <a:gd name="T65" fmla="*/ 137 h 150"/>
                  <a:gd name="T66" fmla="*/ 118 w 191"/>
                  <a:gd name="T67" fmla="*/ 150 h 150"/>
                  <a:gd name="T68" fmla="*/ 158 w 191"/>
                  <a:gd name="T69" fmla="*/ 148 h 150"/>
                  <a:gd name="T70" fmla="*/ 191 w 191"/>
                  <a:gd name="T71" fmla="*/ 150 h 150"/>
                  <a:gd name="T72" fmla="*/ 191 w 191"/>
                  <a:gd name="T73" fmla="*/ 137 h 150"/>
                  <a:gd name="T74" fmla="*/ 157 w 191"/>
                  <a:gd name="T75" fmla="*/ 126 h 150"/>
                  <a:gd name="T76" fmla="*/ 109 w 191"/>
                  <a:gd name="T77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50">
                    <a:moveTo>
                      <a:pt x="109" y="72"/>
                    </a:moveTo>
                    <a:cubicBezTo>
                      <a:pt x="109" y="71"/>
                      <a:pt x="107" y="69"/>
                      <a:pt x="107" y="68"/>
                    </a:cubicBezTo>
                    <a:cubicBezTo>
                      <a:pt x="107" y="67"/>
                      <a:pt x="130" y="42"/>
                      <a:pt x="133" y="39"/>
                    </a:cubicBezTo>
                    <a:cubicBezTo>
                      <a:pt x="145" y="26"/>
                      <a:pt x="157" y="12"/>
                      <a:pt x="185" y="12"/>
                    </a:cubicBezTo>
                    <a:lnTo>
                      <a:pt x="185" y="0"/>
                    </a:lnTo>
                    <a:cubicBezTo>
                      <a:pt x="175" y="0"/>
                      <a:pt x="165" y="1"/>
                      <a:pt x="155" y="1"/>
                    </a:cubicBezTo>
                    <a:cubicBezTo>
                      <a:pt x="145" y="1"/>
                      <a:pt x="131" y="1"/>
                      <a:pt x="121" y="0"/>
                    </a:cubicBezTo>
                    <a:lnTo>
                      <a:pt x="121" y="12"/>
                    </a:lnTo>
                    <a:cubicBezTo>
                      <a:pt x="127" y="13"/>
                      <a:pt x="128" y="17"/>
                      <a:pt x="128" y="20"/>
                    </a:cubicBezTo>
                    <a:cubicBezTo>
                      <a:pt x="128" y="21"/>
                      <a:pt x="128" y="26"/>
                      <a:pt x="123" y="32"/>
                    </a:cubicBezTo>
                    <a:lnTo>
                      <a:pt x="98" y="59"/>
                    </a:lnTo>
                    <a:lnTo>
                      <a:pt x="69" y="26"/>
                    </a:lnTo>
                    <a:cubicBezTo>
                      <a:pt x="66" y="23"/>
                      <a:pt x="65" y="21"/>
                      <a:pt x="65" y="19"/>
                    </a:cubicBezTo>
                    <a:cubicBezTo>
                      <a:pt x="65" y="14"/>
                      <a:pt x="70" y="12"/>
                      <a:pt x="75" y="12"/>
                    </a:cubicBezTo>
                    <a:lnTo>
                      <a:pt x="75" y="0"/>
                    </a:lnTo>
                    <a:cubicBezTo>
                      <a:pt x="62" y="1"/>
                      <a:pt x="49" y="1"/>
                      <a:pt x="36" y="1"/>
                    </a:cubicBezTo>
                    <a:cubicBezTo>
                      <a:pt x="25" y="1"/>
                      <a:pt x="12" y="1"/>
                      <a:pt x="2" y="0"/>
                    </a:cubicBezTo>
                    <a:lnTo>
                      <a:pt x="2" y="12"/>
                    </a:lnTo>
                    <a:cubicBezTo>
                      <a:pt x="18" y="12"/>
                      <a:pt x="27" y="12"/>
                      <a:pt x="36" y="23"/>
                    </a:cubicBezTo>
                    <a:lnTo>
                      <a:pt x="80" y="73"/>
                    </a:lnTo>
                    <a:cubicBezTo>
                      <a:pt x="80" y="73"/>
                      <a:pt x="82" y="76"/>
                      <a:pt x="82" y="76"/>
                    </a:cubicBezTo>
                    <a:cubicBezTo>
                      <a:pt x="82" y="77"/>
                      <a:pt x="56" y="106"/>
                      <a:pt x="53" y="110"/>
                    </a:cubicBezTo>
                    <a:cubicBezTo>
                      <a:pt x="40" y="124"/>
                      <a:pt x="28" y="137"/>
                      <a:pt x="0" y="137"/>
                    </a:cubicBezTo>
                    <a:lnTo>
                      <a:pt x="0" y="150"/>
                    </a:lnTo>
                    <a:cubicBezTo>
                      <a:pt x="11" y="149"/>
                      <a:pt x="18" y="148"/>
                      <a:pt x="29" y="148"/>
                    </a:cubicBezTo>
                    <a:cubicBezTo>
                      <a:pt x="40" y="148"/>
                      <a:pt x="54" y="149"/>
                      <a:pt x="64" y="150"/>
                    </a:cubicBezTo>
                    <a:lnTo>
                      <a:pt x="64" y="137"/>
                    </a:lnTo>
                    <a:cubicBezTo>
                      <a:pt x="60" y="137"/>
                      <a:pt x="57" y="134"/>
                      <a:pt x="57" y="129"/>
                    </a:cubicBezTo>
                    <a:cubicBezTo>
                      <a:pt x="57" y="123"/>
                      <a:pt x="61" y="118"/>
                      <a:pt x="66" y="112"/>
                    </a:cubicBezTo>
                    <a:lnTo>
                      <a:pt x="91" y="85"/>
                    </a:lnTo>
                    <a:lnTo>
                      <a:pt x="121" y="120"/>
                    </a:lnTo>
                    <a:cubicBezTo>
                      <a:pt x="128" y="127"/>
                      <a:pt x="128" y="128"/>
                      <a:pt x="128" y="130"/>
                    </a:cubicBezTo>
                    <a:cubicBezTo>
                      <a:pt x="128" y="137"/>
                      <a:pt x="120" y="137"/>
                      <a:pt x="118" y="137"/>
                    </a:cubicBezTo>
                    <a:lnTo>
                      <a:pt x="118" y="150"/>
                    </a:lnTo>
                    <a:cubicBezTo>
                      <a:pt x="122" y="149"/>
                      <a:pt x="147" y="148"/>
                      <a:pt x="158" y="148"/>
                    </a:cubicBezTo>
                    <a:cubicBezTo>
                      <a:pt x="169" y="148"/>
                      <a:pt x="180" y="149"/>
                      <a:pt x="191" y="150"/>
                    </a:cubicBezTo>
                    <a:lnTo>
                      <a:pt x="191" y="137"/>
                    </a:lnTo>
                    <a:cubicBezTo>
                      <a:pt x="168" y="137"/>
                      <a:pt x="165" y="135"/>
                      <a:pt x="157" y="126"/>
                    </a:cubicBezTo>
                    <a:lnTo>
                      <a:pt x="109" y="7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7" name="Group 566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 title="IguanaTex Vector Display">
              <a:extLst>
                <a:ext uri="{FF2B5EF4-FFF2-40B4-BE49-F238E27FC236}">
                  <a16:creationId xmlns:a16="http://schemas.microsoft.com/office/drawing/2014/main" id="{75F3ED57-0451-4DB1-A614-1DE54BD0A765}"/>
                </a:ext>
              </a:extLst>
            </p:cNvPr>
            <p:cNvGrpSpPr>
              <a:grpSpLocks noChangeAspect="1"/>
            </p:cNvGrpSpPr>
            <p:nvPr>
              <p:custDataLst>
                <p:tags r:id="rId47"/>
              </p:custDataLst>
            </p:nvPr>
          </p:nvGrpSpPr>
          <p:grpSpPr>
            <a:xfrm>
              <a:off x="6212030" y="3436472"/>
              <a:ext cx="820350" cy="182684"/>
              <a:chOff x="2540000" y="2540000"/>
              <a:chExt cx="377825" cy="84138"/>
            </a:xfrm>
          </p:grpSpPr>
          <p:sp>
            <p:nvSpPr>
              <p:cNvPr id="568" name="Rectangle 31">
                <a:extLst>
                  <a:ext uri="{FF2B5EF4-FFF2-40B4-BE49-F238E27FC236}">
                    <a16:creationId xmlns:a16="http://schemas.microsoft.com/office/drawing/2014/main" id="{84639987-69AF-4217-ABC6-B5E3C7011FB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540000" y="2590800"/>
                <a:ext cx="311150" cy="79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32">
                <a:extLst>
                  <a:ext uri="{FF2B5EF4-FFF2-40B4-BE49-F238E27FC236}">
                    <a16:creationId xmlns:a16="http://schemas.microsoft.com/office/drawing/2014/main" id="{2C9D7518-6034-4702-BC51-431D0B05DE4B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873375" y="2540000"/>
                <a:ext cx="44450" cy="84138"/>
              </a:xfrm>
              <a:custGeom>
                <a:avLst/>
                <a:gdLst>
                  <a:gd name="T0" fmla="*/ 155 w 188"/>
                  <a:gd name="T1" fmla="*/ 35 h 222"/>
                  <a:gd name="T2" fmla="*/ 188 w 188"/>
                  <a:gd name="T3" fmla="*/ 13 h 222"/>
                  <a:gd name="T4" fmla="*/ 188 w 188"/>
                  <a:gd name="T5" fmla="*/ 0 h 222"/>
                  <a:gd name="T6" fmla="*/ 161 w 188"/>
                  <a:gd name="T7" fmla="*/ 2 h 222"/>
                  <a:gd name="T8" fmla="*/ 129 w 188"/>
                  <a:gd name="T9" fmla="*/ 0 h 222"/>
                  <a:gd name="T10" fmla="*/ 129 w 188"/>
                  <a:gd name="T11" fmla="*/ 13 h 222"/>
                  <a:gd name="T12" fmla="*/ 144 w 188"/>
                  <a:gd name="T13" fmla="*/ 26 h 222"/>
                  <a:gd name="T14" fmla="*/ 141 w 188"/>
                  <a:gd name="T15" fmla="*/ 37 h 222"/>
                  <a:gd name="T16" fmla="*/ 102 w 188"/>
                  <a:gd name="T17" fmla="*/ 120 h 222"/>
                  <a:gd name="T18" fmla="*/ 59 w 188"/>
                  <a:gd name="T19" fmla="*/ 28 h 222"/>
                  <a:gd name="T20" fmla="*/ 57 w 188"/>
                  <a:gd name="T21" fmla="*/ 21 h 222"/>
                  <a:gd name="T22" fmla="*/ 75 w 188"/>
                  <a:gd name="T23" fmla="*/ 13 h 222"/>
                  <a:gd name="T24" fmla="*/ 75 w 188"/>
                  <a:gd name="T25" fmla="*/ 0 h 222"/>
                  <a:gd name="T26" fmla="*/ 35 w 188"/>
                  <a:gd name="T27" fmla="*/ 2 h 222"/>
                  <a:gd name="T28" fmla="*/ 0 w 188"/>
                  <a:gd name="T29" fmla="*/ 0 h 222"/>
                  <a:gd name="T30" fmla="*/ 0 w 188"/>
                  <a:gd name="T31" fmla="*/ 13 h 222"/>
                  <a:gd name="T32" fmla="*/ 29 w 188"/>
                  <a:gd name="T33" fmla="*/ 25 h 222"/>
                  <a:gd name="T34" fmla="*/ 88 w 188"/>
                  <a:gd name="T35" fmla="*/ 151 h 222"/>
                  <a:gd name="T36" fmla="*/ 78 w 188"/>
                  <a:gd name="T37" fmla="*/ 172 h 222"/>
                  <a:gd name="T38" fmla="*/ 35 w 188"/>
                  <a:gd name="T39" fmla="*/ 212 h 222"/>
                  <a:gd name="T40" fmla="*/ 20 w 188"/>
                  <a:gd name="T41" fmla="*/ 208 h 222"/>
                  <a:gd name="T42" fmla="*/ 30 w 188"/>
                  <a:gd name="T43" fmla="*/ 193 h 222"/>
                  <a:gd name="T44" fmla="*/ 15 w 188"/>
                  <a:gd name="T45" fmla="*/ 178 h 222"/>
                  <a:gd name="T46" fmla="*/ 0 w 188"/>
                  <a:gd name="T47" fmla="*/ 194 h 222"/>
                  <a:gd name="T48" fmla="*/ 35 w 188"/>
                  <a:gd name="T49" fmla="*/ 222 h 222"/>
                  <a:gd name="T50" fmla="*/ 87 w 188"/>
                  <a:gd name="T51" fmla="*/ 181 h 222"/>
                  <a:gd name="T52" fmla="*/ 155 w 188"/>
                  <a:gd name="T53" fmla="*/ 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" h="222">
                    <a:moveTo>
                      <a:pt x="155" y="35"/>
                    </a:moveTo>
                    <a:cubicBezTo>
                      <a:pt x="164" y="13"/>
                      <a:pt x="182" y="13"/>
                      <a:pt x="188" y="13"/>
                    </a:cubicBezTo>
                    <a:lnTo>
                      <a:pt x="188" y="0"/>
                    </a:lnTo>
                    <a:cubicBezTo>
                      <a:pt x="178" y="1"/>
                      <a:pt x="171" y="2"/>
                      <a:pt x="161" y="2"/>
                    </a:cubicBezTo>
                    <a:cubicBezTo>
                      <a:pt x="152" y="2"/>
                      <a:pt x="139" y="1"/>
                      <a:pt x="129" y="0"/>
                    </a:cubicBezTo>
                    <a:lnTo>
                      <a:pt x="129" y="13"/>
                    </a:lnTo>
                    <a:cubicBezTo>
                      <a:pt x="141" y="14"/>
                      <a:pt x="144" y="21"/>
                      <a:pt x="144" y="26"/>
                    </a:cubicBezTo>
                    <a:cubicBezTo>
                      <a:pt x="144" y="30"/>
                      <a:pt x="142" y="34"/>
                      <a:pt x="141" y="37"/>
                    </a:cubicBezTo>
                    <a:lnTo>
                      <a:pt x="102" y="120"/>
                    </a:lnTo>
                    <a:lnTo>
                      <a:pt x="59" y="28"/>
                    </a:lnTo>
                    <a:cubicBezTo>
                      <a:pt x="58" y="26"/>
                      <a:pt x="57" y="23"/>
                      <a:pt x="57" y="21"/>
                    </a:cubicBezTo>
                    <a:cubicBezTo>
                      <a:pt x="57" y="13"/>
                      <a:pt x="69" y="13"/>
                      <a:pt x="75" y="13"/>
                    </a:cubicBezTo>
                    <a:lnTo>
                      <a:pt x="75" y="0"/>
                    </a:lnTo>
                    <a:cubicBezTo>
                      <a:pt x="70" y="1"/>
                      <a:pt x="44" y="2"/>
                      <a:pt x="35" y="2"/>
                    </a:cubicBezTo>
                    <a:cubicBezTo>
                      <a:pt x="24" y="2"/>
                      <a:pt x="11" y="1"/>
                      <a:pt x="0" y="0"/>
                    </a:cubicBezTo>
                    <a:lnTo>
                      <a:pt x="0" y="13"/>
                    </a:lnTo>
                    <a:cubicBezTo>
                      <a:pt x="20" y="13"/>
                      <a:pt x="24" y="14"/>
                      <a:pt x="29" y="25"/>
                    </a:cubicBezTo>
                    <a:lnTo>
                      <a:pt x="88" y="151"/>
                    </a:lnTo>
                    <a:cubicBezTo>
                      <a:pt x="85" y="158"/>
                      <a:pt x="81" y="165"/>
                      <a:pt x="78" y="172"/>
                    </a:cubicBezTo>
                    <a:cubicBezTo>
                      <a:pt x="70" y="188"/>
                      <a:pt x="59" y="212"/>
                      <a:pt x="35" y="212"/>
                    </a:cubicBezTo>
                    <a:cubicBezTo>
                      <a:pt x="27" y="212"/>
                      <a:pt x="24" y="211"/>
                      <a:pt x="20" y="208"/>
                    </a:cubicBezTo>
                    <a:cubicBezTo>
                      <a:pt x="21" y="208"/>
                      <a:pt x="30" y="205"/>
                      <a:pt x="30" y="193"/>
                    </a:cubicBezTo>
                    <a:cubicBezTo>
                      <a:pt x="30" y="185"/>
                      <a:pt x="24" y="178"/>
                      <a:pt x="15" y="178"/>
                    </a:cubicBezTo>
                    <a:cubicBezTo>
                      <a:pt x="6" y="178"/>
                      <a:pt x="0" y="185"/>
                      <a:pt x="0" y="194"/>
                    </a:cubicBezTo>
                    <a:cubicBezTo>
                      <a:pt x="0" y="210"/>
                      <a:pt x="17" y="222"/>
                      <a:pt x="35" y="222"/>
                    </a:cubicBezTo>
                    <a:cubicBezTo>
                      <a:pt x="65" y="222"/>
                      <a:pt x="82" y="191"/>
                      <a:pt x="87" y="181"/>
                    </a:cubicBezTo>
                    <a:lnTo>
                      <a:pt x="155" y="3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33A6285C-8E06-43DA-9550-F080917F77F6}"/>
                </a:ext>
              </a:extLst>
            </p:cNvPr>
            <p:cNvSpPr txBox="1"/>
            <p:nvPr/>
          </p:nvSpPr>
          <p:spPr>
            <a:xfrm>
              <a:off x="3614738" y="3302388"/>
              <a:ext cx="5071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was            the        year                              died            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CCB2BA-8915-4430-B861-B79FF314E048}"/>
              </a:ext>
            </a:extLst>
          </p:cNvPr>
          <p:cNvGrpSpPr/>
          <p:nvPr/>
        </p:nvGrpSpPr>
        <p:grpSpPr>
          <a:xfrm>
            <a:off x="3209600" y="5235301"/>
            <a:ext cx="8110677" cy="369332"/>
            <a:chOff x="2438075" y="4280676"/>
            <a:chExt cx="8110677" cy="369332"/>
          </a:xfrm>
        </p:grpSpPr>
        <p:grpSp>
          <p:nvGrpSpPr>
            <p:cNvPr id="578" name="Group 577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 title="IguanaTex Vector Display">
              <a:extLst>
                <a:ext uri="{FF2B5EF4-FFF2-40B4-BE49-F238E27FC236}">
                  <a16:creationId xmlns:a16="http://schemas.microsoft.com/office/drawing/2014/main" id="{8E7A292E-B5C6-438B-A333-DC7915B6A0BD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2438075" y="4440886"/>
              <a:ext cx="820350" cy="137297"/>
              <a:chOff x="2540000" y="2540000"/>
              <a:chExt cx="379413" cy="63500"/>
            </a:xfrm>
          </p:grpSpPr>
          <p:sp>
            <p:nvSpPr>
              <p:cNvPr id="579" name="Rectangle 23">
                <a:extLst>
                  <a:ext uri="{FF2B5EF4-FFF2-40B4-BE49-F238E27FC236}">
                    <a16:creationId xmlns:a16="http://schemas.microsoft.com/office/drawing/2014/main" id="{BC4AFA4E-426E-4656-AE2A-FE48E2304CF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540000" y="2593975"/>
                <a:ext cx="311150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24">
                <a:extLst>
                  <a:ext uri="{FF2B5EF4-FFF2-40B4-BE49-F238E27FC236}">
                    <a16:creationId xmlns:a16="http://schemas.microsoft.com/office/drawing/2014/main" id="{2340B643-8982-4DDE-8499-EB97FE1FC464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873375" y="2540000"/>
                <a:ext cx="46038" cy="60325"/>
              </a:xfrm>
              <a:custGeom>
                <a:avLst/>
                <a:gdLst>
                  <a:gd name="T0" fmla="*/ 109 w 191"/>
                  <a:gd name="T1" fmla="*/ 72 h 150"/>
                  <a:gd name="T2" fmla="*/ 107 w 191"/>
                  <a:gd name="T3" fmla="*/ 68 h 150"/>
                  <a:gd name="T4" fmla="*/ 133 w 191"/>
                  <a:gd name="T5" fmla="*/ 39 h 150"/>
                  <a:gd name="T6" fmla="*/ 185 w 191"/>
                  <a:gd name="T7" fmla="*/ 12 h 150"/>
                  <a:gd name="T8" fmla="*/ 185 w 191"/>
                  <a:gd name="T9" fmla="*/ 0 h 150"/>
                  <a:gd name="T10" fmla="*/ 155 w 191"/>
                  <a:gd name="T11" fmla="*/ 1 h 150"/>
                  <a:gd name="T12" fmla="*/ 121 w 191"/>
                  <a:gd name="T13" fmla="*/ 0 h 150"/>
                  <a:gd name="T14" fmla="*/ 121 w 191"/>
                  <a:gd name="T15" fmla="*/ 12 h 150"/>
                  <a:gd name="T16" fmla="*/ 128 w 191"/>
                  <a:gd name="T17" fmla="*/ 20 h 150"/>
                  <a:gd name="T18" fmla="*/ 123 w 191"/>
                  <a:gd name="T19" fmla="*/ 32 h 150"/>
                  <a:gd name="T20" fmla="*/ 98 w 191"/>
                  <a:gd name="T21" fmla="*/ 59 h 150"/>
                  <a:gd name="T22" fmla="*/ 69 w 191"/>
                  <a:gd name="T23" fmla="*/ 26 h 150"/>
                  <a:gd name="T24" fmla="*/ 65 w 191"/>
                  <a:gd name="T25" fmla="*/ 19 h 150"/>
                  <a:gd name="T26" fmla="*/ 75 w 191"/>
                  <a:gd name="T27" fmla="*/ 12 h 150"/>
                  <a:gd name="T28" fmla="*/ 75 w 191"/>
                  <a:gd name="T29" fmla="*/ 0 h 150"/>
                  <a:gd name="T30" fmla="*/ 36 w 191"/>
                  <a:gd name="T31" fmla="*/ 1 h 150"/>
                  <a:gd name="T32" fmla="*/ 2 w 191"/>
                  <a:gd name="T33" fmla="*/ 0 h 150"/>
                  <a:gd name="T34" fmla="*/ 2 w 191"/>
                  <a:gd name="T35" fmla="*/ 12 h 150"/>
                  <a:gd name="T36" fmla="*/ 36 w 191"/>
                  <a:gd name="T37" fmla="*/ 23 h 150"/>
                  <a:gd name="T38" fmla="*/ 80 w 191"/>
                  <a:gd name="T39" fmla="*/ 73 h 150"/>
                  <a:gd name="T40" fmla="*/ 82 w 191"/>
                  <a:gd name="T41" fmla="*/ 76 h 150"/>
                  <a:gd name="T42" fmla="*/ 53 w 191"/>
                  <a:gd name="T43" fmla="*/ 110 h 150"/>
                  <a:gd name="T44" fmla="*/ 0 w 191"/>
                  <a:gd name="T45" fmla="*/ 137 h 150"/>
                  <a:gd name="T46" fmla="*/ 0 w 191"/>
                  <a:gd name="T47" fmla="*/ 150 h 150"/>
                  <a:gd name="T48" fmla="*/ 29 w 191"/>
                  <a:gd name="T49" fmla="*/ 148 h 150"/>
                  <a:gd name="T50" fmla="*/ 64 w 191"/>
                  <a:gd name="T51" fmla="*/ 150 h 150"/>
                  <a:gd name="T52" fmla="*/ 64 w 191"/>
                  <a:gd name="T53" fmla="*/ 137 h 150"/>
                  <a:gd name="T54" fmla="*/ 57 w 191"/>
                  <a:gd name="T55" fmla="*/ 129 h 150"/>
                  <a:gd name="T56" fmla="*/ 66 w 191"/>
                  <a:gd name="T57" fmla="*/ 112 h 150"/>
                  <a:gd name="T58" fmla="*/ 91 w 191"/>
                  <a:gd name="T59" fmla="*/ 85 h 150"/>
                  <a:gd name="T60" fmla="*/ 121 w 191"/>
                  <a:gd name="T61" fmla="*/ 120 h 150"/>
                  <a:gd name="T62" fmla="*/ 128 w 191"/>
                  <a:gd name="T63" fmla="*/ 130 h 150"/>
                  <a:gd name="T64" fmla="*/ 118 w 191"/>
                  <a:gd name="T65" fmla="*/ 137 h 150"/>
                  <a:gd name="T66" fmla="*/ 118 w 191"/>
                  <a:gd name="T67" fmla="*/ 150 h 150"/>
                  <a:gd name="T68" fmla="*/ 158 w 191"/>
                  <a:gd name="T69" fmla="*/ 148 h 150"/>
                  <a:gd name="T70" fmla="*/ 191 w 191"/>
                  <a:gd name="T71" fmla="*/ 150 h 150"/>
                  <a:gd name="T72" fmla="*/ 191 w 191"/>
                  <a:gd name="T73" fmla="*/ 137 h 150"/>
                  <a:gd name="T74" fmla="*/ 157 w 191"/>
                  <a:gd name="T75" fmla="*/ 126 h 150"/>
                  <a:gd name="T76" fmla="*/ 109 w 191"/>
                  <a:gd name="T77" fmla="*/ 7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50">
                    <a:moveTo>
                      <a:pt x="109" y="72"/>
                    </a:moveTo>
                    <a:cubicBezTo>
                      <a:pt x="109" y="71"/>
                      <a:pt x="107" y="69"/>
                      <a:pt x="107" y="68"/>
                    </a:cubicBezTo>
                    <a:cubicBezTo>
                      <a:pt x="107" y="67"/>
                      <a:pt x="130" y="42"/>
                      <a:pt x="133" y="39"/>
                    </a:cubicBezTo>
                    <a:cubicBezTo>
                      <a:pt x="145" y="26"/>
                      <a:pt x="157" y="12"/>
                      <a:pt x="185" y="12"/>
                    </a:cubicBezTo>
                    <a:lnTo>
                      <a:pt x="185" y="0"/>
                    </a:lnTo>
                    <a:cubicBezTo>
                      <a:pt x="175" y="0"/>
                      <a:pt x="165" y="1"/>
                      <a:pt x="155" y="1"/>
                    </a:cubicBezTo>
                    <a:cubicBezTo>
                      <a:pt x="145" y="1"/>
                      <a:pt x="131" y="1"/>
                      <a:pt x="121" y="0"/>
                    </a:cubicBezTo>
                    <a:lnTo>
                      <a:pt x="121" y="12"/>
                    </a:lnTo>
                    <a:cubicBezTo>
                      <a:pt x="127" y="13"/>
                      <a:pt x="128" y="17"/>
                      <a:pt x="128" y="20"/>
                    </a:cubicBezTo>
                    <a:cubicBezTo>
                      <a:pt x="128" y="21"/>
                      <a:pt x="128" y="26"/>
                      <a:pt x="123" y="32"/>
                    </a:cubicBezTo>
                    <a:lnTo>
                      <a:pt x="98" y="59"/>
                    </a:lnTo>
                    <a:lnTo>
                      <a:pt x="69" y="26"/>
                    </a:lnTo>
                    <a:cubicBezTo>
                      <a:pt x="66" y="23"/>
                      <a:pt x="65" y="21"/>
                      <a:pt x="65" y="19"/>
                    </a:cubicBezTo>
                    <a:cubicBezTo>
                      <a:pt x="65" y="14"/>
                      <a:pt x="70" y="12"/>
                      <a:pt x="75" y="12"/>
                    </a:cubicBezTo>
                    <a:lnTo>
                      <a:pt x="75" y="0"/>
                    </a:lnTo>
                    <a:cubicBezTo>
                      <a:pt x="62" y="1"/>
                      <a:pt x="49" y="1"/>
                      <a:pt x="36" y="1"/>
                    </a:cubicBezTo>
                    <a:cubicBezTo>
                      <a:pt x="25" y="1"/>
                      <a:pt x="12" y="1"/>
                      <a:pt x="2" y="0"/>
                    </a:cubicBezTo>
                    <a:lnTo>
                      <a:pt x="2" y="12"/>
                    </a:lnTo>
                    <a:cubicBezTo>
                      <a:pt x="18" y="12"/>
                      <a:pt x="27" y="12"/>
                      <a:pt x="36" y="23"/>
                    </a:cubicBezTo>
                    <a:lnTo>
                      <a:pt x="80" y="73"/>
                    </a:lnTo>
                    <a:cubicBezTo>
                      <a:pt x="80" y="73"/>
                      <a:pt x="82" y="76"/>
                      <a:pt x="82" y="76"/>
                    </a:cubicBezTo>
                    <a:cubicBezTo>
                      <a:pt x="82" y="77"/>
                      <a:pt x="56" y="106"/>
                      <a:pt x="53" y="110"/>
                    </a:cubicBezTo>
                    <a:cubicBezTo>
                      <a:pt x="40" y="124"/>
                      <a:pt x="28" y="137"/>
                      <a:pt x="0" y="137"/>
                    </a:cubicBezTo>
                    <a:lnTo>
                      <a:pt x="0" y="150"/>
                    </a:lnTo>
                    <a:cubicBezTo>
                      <a:pt x="11" y="149"/>
                      <a:pt x="18" y="148"/>
                      <a:pt x="29" y="148"/>
                    </a:cubicBezTo>
                    <a:cubicBezTo>
                      <a:pt x="40" y="148"/>
                      <a:pt x="54" y="149"/>
                      <a:pt x="64" y="150"/>
                    </a:cubicBezTo>
                    <a:lnTo>
                      <a:pt x="64" y="137"/>
                    </a:lnTo>
                    <a:cubicBezTo>
                      <a:pt x="60" y="137"/>
                      <a:pt x="57" y="134"/>
                      <a:pt x="57" y="129"/>
                    </a:cubicBezTo>
                    <a:cubicBezTo>
                      <a:pt x="57" y="123"/>
                      <a:pt x="61" y="118"/>
                      <a:pt x="66" y="112"/>
                    </a:cubicBezTo>
                    <a:lnTo>
                      <a:pt x="91" y="85"/>
                    </a:lnTo>
                    <a:lnTo>
                      <a:pt x="121" y="120"/>
                    </a:lnTo>
                    <a:cubicBezTo>
                      <a:pt x="128" y="127"/>
                      <a:pt x="128" y="128"/>
                      <a:pt x="128" y="130"/>
                    </a:cubicBezTo>
                    <a:cubicBezTo>
                      <a:pt x="128" y="137"/>
                      <a:pt x="120" y="137"/>
                      <a:pt x="118" y="137"/>
                    </a:cubicBezTo>
                    <a:lnTo>
                      <a:pt x="118" y="150"/>
                    </a:lnTo>
                    <a:cubicBezTo>
                      <a:pt x="122" y="149"/>
                      <a:pt x="147" y="148"/>
                      <a:pt x="158" y="148"/>
                    </a:cubicBezTo>
                    <a:cubicBezTo>
                      <a:pt x="169" y="148"/>
                      <a:pt x="180" y="149"/>
                      <a:pt x="191" y="150"/>
                    </a:cubicBezTo>
                    <a:lnTo>
                      <a:pt x="191" y="137"/>
                    </a:lnTo>
                    <a:cubicBezTo>
                      <a:pt x="168" y="137"/>
                      <a:pt x="165" y="135"/>
                      <a:pt x="157" y="126"/>
                    </a:cubicBezTo>
                    <a:lnTo>
                      <a:pt x="109" y="7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1" name="Group 580" descr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 title="IguanaTex Vector Display">
              <a:extLst>
                <a:ext uri="{FF2B5EF4-FFF2-40B4-BE49-F238E27FC236}">
                  <a16:creationId xmlns:a16="http://schemas.microsoft.com/office/drawing/2014/main" id="{E1C0CAF6-9630-4C69-8182-98F4663DB9A3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8883793" y="4414760"/>
              <a:ext cx="820350" cy="182684"/>
              <a:chOff x="2540000" y="2540000"/>
              <a:chExt cx="377825" cy="84138"/>
            </a:xfrm>
          </p:grpSpPr>
          <p:sp>
            <p:nvSpPr>
              <p:cNvPr id="582" name="Rectangle 31">
                <a:extLst>
                  <a:ext uri="{FF2B5EF4-FFF2-40B4-BE49-F238E27FC236}">
                    <a16:creationId xmlns:a16="http://schemas.microsoft.com/office/drawing/2014/main" id="{6D0371D2-091D-4980-80B4-35E654FC139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540000" y="2590800"/>
                <a:ext cx="311150" cy="79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32">
                <a:extLst>
                  <a:ext uri="{FF2B5EF4-FFF2-40B4-BE49-F238E27FC236}">
                    <a16:creationId xmlns:a16="http://schemas.microsoft.com/office/drawing/2014/main" id="{A2061DA3-6663-4F51-B2A0-BC8991ED2F77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873375" y="2540000"/>
                <a:ext cx="44450" cy="84138"/>
              </a:xfrm>
              <a:custGeom>
                <a:avLst/>
                <a:gdLst>
                  <a:gd name="T0" fmla="*/ 155 w 188"/>
                  <a:gd name="T1" fmla="*/ 35 h 222"/>
                  <a:gd name="T2" fmla="*/ 188 w 188"/>
                  <a:gd name="T3" fmla="*/ 13 h 222"/>
                  <a:gd name="T4" fmla="*/ 188 w 188"/>
                  <a:gd name="T5" fmla="*/ 0 h 222"/>
                  <a:gd name="T6" fmla="*/ 161 w 188"/>
                  <a:gd name="T7" fmla="*/ 2 h 222"/>
                  <a:gd name="T8" fmla="*/ 129 w 188"/>
                  <a:gd name="T9" fmla="*/ 0 h 222"/>
                  <a:gd name="T10" fmla="*/ 129 w 188"/>
                  <a:gd name="T11" fmla="*/ 13 h 222"/>
                  <a:gd name="T12" fmla="*/ 144 w 188"/>
                  <a:gd name="T13" fmla="*/ 26 h 222"/>
                  <a:gd name="T14" fmla="*/ 141 w 188"/>
                  <a:gd name="T15" fmla="*/ 37 h 222"/>
                  <a:gd name="T16" fmla="*/ 102 w 188"/>
                  <a:gd name="T17" fmla="*/ 120 h 222"/>
                  <a:gd name="T18" fmla="*/ 59 w 188"/>
                  <a:gd name="T19" fmla="*/ 28 h 222"/>
                  <a:gd name="T20" fmla="*/ 57 w 188"/>
                  <a:gd name="T21" fmla="*/ 21 h 222"/>
                  <a:gd name="T22" fmla="*/ 75 w 188"/>
                  <a:gd name="T23" fmla="*/ 13 h 222"/>
                  <a:gd name="T24" fmla="*/ 75 w 188"/>
                  <a:gd name="T25" fmla="*/ 0 h 222"/>
                  <a:gd name="T26" fmla="*/ 35 w 188"/>
                  <a:gd name="T27" fmla="*/ 2 h 222"/>
                  <a:gd name="T28" fmla="*/ 0 w 188"/>
                  <a:gd name="T29" fmla="*/ 0 h 222"/>
                  <a:gd name="T30" fmla="*/ 0 w 188"/>
                  <a:gd name="T31" fmla="*/ 13 h 222"/>
                  <a:gd name="T32" fmla="*/ 29 w 188"/>
                  <a:gd name="T33" fmla="*/ 25 h 222"/>
                  <a:gd name="T34" fmla="*/ 88 w 188"/>
                  <a:gd name="T35" fmla="*/ 151 h 222"/>
                  <a:gd name="T36" fmla="*/ 78 w 188"/>
                  <a:gd name="T37" fmla="*/ 172 h 222"/>
                  <a:gd name="T38" fmla="*/ 35 w 188"/>
                  <a:gd name="T39" fmla="*/ 212 h 222"/>
                  <a:gd name="T40" fmla="*/ 20 w 188"/>
                  <a:gd name="T41" fmla="*/ 208 h 222"/>
                  <a:gd name="T42" fmla="*/ 30 w 188"/>
                  <a:gd name="T43" fmla="*/ 193 h 222"/>
                  <a:gd name="T44" fmla="*/ 15 w 188"/>
                  <a:gd name="T45" fmla="*/ 178 h 222"/>
                  <a:gd name="T46" fmla="*/ 0 w 188"/>
                  <a:gd name="T47" fmla="*/ 194 h 222"/>
                  <a:gd name="T48" fmla="*/ 35 w 188"/>
                  <a:gd name="T49" fmla="*/ 222 h 222"/>
                  <a:gd name="T50" fmla="*/ 87 w 188"/>
                  <a:gd name="T51" fmla="*/ 181 h 222"/>
                  <a:gd name="T52" fmla="*/ 155 w 188"/>
                  <a:gd name="T53" fmla="*/ 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" h="222">
                    <a:moveTo>
                      <a:pt x="155" y="35"/>
                    </a:moveTo>
                    <a:cubicBezTo>
                      <a:pt x="164" y="13"/>
                      <a:pt x="182" y="13"/>
                      <a:pt x="188" y="13"/>
                    </a:cubicBezTo>
                    <a:lnTo>
                      <a:pt x="188" y="0"/>
                    </a:lnTo>
                    <a:cubicBezTo>
                      <a:pt x="178" y="1"/>
                      <a:pt x="171" y="2"/>
                      <a:pt x="161" y="2"/>
                    </a:cubicBezTo>
                    <a:cubicBezTo>
                      <a:pt x="152" y="2"/>
                      <a:pt x="139" y="1"/>
                      <a:pt x="129" y="0"/>
                    </a:cubicBezTo>
                    <a:lnTo>
                      <a:pt x="129" y="13"/>
                    </a:lnTo>
                    <a:cubicBezTo>
                      <a:pt x="141" y="14"/>
                      <a:pt x="144" y="21"/>
                      <a:pt x="144" y="26"/>
                    </a:cubicBezTo>
                    <a:cubicBezTo>
                      <a:pt x="144" y="30"/>
                      <a:pt x="142" y="34"/>
                      <a:pt x="141" y="37"/>
                    </a:cubicBezTo>
                    <a:lnTo>
                      <a:pt x="102" y="120"/>
                    </a:lnTo>
                    <a:lnTo>
                      <a:pt x="59" y="28"/>
                    </a:lnTo>
                    <a:cubicBezTo>
                      <a:pt x="58" y="26"/>
                      <a:pt x="57" y="23"/>
                      <a:pt x="57" y="21"/>
                    </a:cubicBezTo>
                    <a:cubicBezTo>
                      <a:pt x="57" y="13"/>
                      <a:pt x="69" y="13"/>
                      <a:pt x="75" y="13"/>
                    </a:cubicBezTo>
                    <a:lnTo>
                      <a:pt x="75" y="0"/>
                    </a:lnTo>
                    <a:cubicBezTo>
                      <a:pt x="70" y="1"/>
                      <a:pt x="44" y="2"/>
                      <a:pt x="35" y="2"/>
                    </a:cubicBezTo>
                    <a:cubicBezTo>
                      <a:pt x="24" y="2"/>
                      <a:pt x="11" y="1"/>
                      <a:pt x="0" y="0"/>
                    </a:cubicBezTo>
                    <a:lnTo>
                      <a:pt x="0" y="13"/>
                    </a:lnTo>
                    <a:cubicBezTo>
                      <a:pt x="20" y="13"/>
                      <a:pt x="24" y="14"/>
                      <a:pt x="29" y="25"/>
                    </a:cubicBezTo>
                    <a:lnTo>
                      <a:pt x="88" y="151"/>
                    </a:lnTo>
                    <a:cubicBezTo>
                      <a:pt x="85" y="158"/>
                      <a:pt x="81" y="165"/>
                      <a:pt x="78" y="172"/>
                    </a:cubicBezTo>
                    <a:cubicBezTo>
                      <a:pt x="70" y="188"/>
                      <a:pt x="59" y="212"/>
                      <a:pt x="35" y="212"/>
                    </a:cubicBezTo>
                    <a:cubicBezTo>
                      <a:pt x="27" y="212"/>
                      <a:pt x="24" y="211"/>
                      <a:pt x="20" y="208"/>
                    </a:cubicBezTo>
                    <a:cubicBezTo>
                      <a:pt x="21" y="208"/>
                      <a:pt x="30" y="205"/>
                      <a:pt x="30" y="193"/>
                    </a:cubicBezTo>
                    <a:cubicBezTo>
                      <a:pt x="30" y="185"/>
                      <a:pt x="24" y="178"/>
                      <a:pt x="15" y="178"/>
                    </a:cubicBezTo>
                    <a:cubicBezTo>
                      <a:pt x="6" y="178"/>
                      <a:pt x="0" y="185"/>
                      <a:pt x="0" y="194"/>
                    </a:cubicBezTo>
                    <a:cubicBezTo>
                      <a:pt x="0" y="210"/>
                      <a:pt x="17" y="222"/>
                      <a:pt x="35" y="222"/>
                    </a:cubicBezTo>
                    <a:cubicBezTo>
                      <a:pt x="65" y="222"/>
                      <a:pt x="82" y="191"/>
                      <a:pt x="87" y="181"/>
                    </a:cubicBezTo>
                    <a:lnTo>
                      <a:pt x="155" y="3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FF5B4DBB-2F9B-4347-8C4F-695953764FFD}"/>
                </a:ext>
              </a:extLst>
            </p:cNvPr>
            <p:cNvSpPr txBox="1"/>
            <p:nvPr/>
          </p:nvSpPr>
          <p:spPr>
            <a:xfrm>
              <a:off x="3614738" y="4280676"/>
              <a:ext cx="6934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performed        until        his           death               in                                        .</a:t>
              </a:r>
            </a:p>
          </p:txBody>
        </p:sp>
      </p:grpSp>
      <p:grpSp>
        <p:nvGrpSpPr>
          <p:cNvPr id="701" name="Group 700">
            <a:extLst>
              <a:ext uri="{FF2B5EF4-FFF2-40B4-BE49-F238E27FC236}">
                <a16:creationId xmlns:a16="http://schemas.microsoft.com/office/drawing/2014/main" id="{6CB76F0D-948E-47BF-B91B-ED3B628BF8C0}"/>
              </a:ext>
            </a:extLst>
          </p:cNvPr>
          <p:cNvGrpSpPr/>
          <p:nvPr/>
        </p:nvGrpSpPr>
        <p:grpSpPr>
          <a:xfrm>
            <a:off x="4621068" y="5045830"/>
            <a:ext cx="604414" cy="189471"/>
            <a:chOff x="2356022" y="1664043"/>
            <a:chExt cx="1313935" cy="411891"/>
          </a:xfrm>
        </p:grpSpPr>
        <p:sp>
          <p:nvSpPr>
            <p:cNvPr id="702" name="Rectangle: Rounded Corners 701">
              <a:extLst>
                <a:ext uri="{FF2B5EF4-FFF2-40B4-BE49-F238E27FC236}">
                  <a16:creationId xmlns:a16="http://schemas.microsoft.com/office/drawing/2014/main" id="{0767AC57-8919-440F-AD5A-705C5EC38D23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C3265B5E-A01D-4801-BC7D-BD03E26D8A44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3AB13468-E357-4180-AA40-646151C2D1DD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E0E53D6F-D776-442C-B0EB-F90353A03DDE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1F0419CB-7056-43AC-B6A4-DE4746CC0DF2}"/>
              </a:ext>
            </a:extLst>
          </p:cNvPr>
          <p:cNvGrpSpPr/>
          <p:nvPr/>
        </p:nvGrpSpPr>
        <p:grpSpPr>
          <a:xfrm>
            <a:off x="4344827" y="3089254"/>
            <a:ext cx="604414" cy="189471"/>
            <a:chOff x="2356022" y="1664043"/>
            <a:chExt cx="1313935" cy="411891"/>
          </a:xfrm>
        </p:grpSpPr>
        <p:sp>
          <p:nvSpPr>
            <p:cNvPr id="707" name="Rectangle: Rounded Corners 706">
              <a:extLst>
                <a:ext uri="{FF2B5EF4-FFF2-40B4-BE49-F238E27FC236}">
                  <a16:creationId xmlns:a16="http://schemas.microsoft.com/office/drawing/2014/main" id="{E86BC669-6D5B-446C-B31C-723929016A5B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C4E44E28-3305-40E6-8BA4-9E76AE5BA392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EE3E702C-04C9-4C4E-B8C4-BD84B8B59465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D6EE9888-26FF-4B2E-9F59-2F617F2418D8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9231A014-C03B-4E72-9AFE-82C5E1839492}"/>
              </a:ext>
            </a:extLst>
          </p:cNvPr>
          <p:cNvGrpSpPr/>
          <p:nvPr/>
        </p:nvGrpSpPr>
        <p:grpSpPr>
          <a:xfrm>
            <a:off x="4338354" y="4076684"/>
            <a:ext cx="604414" cy="189471"/>
            <a:chOff x="2356022" y="1664043"/>
            <a:chExt cx="1313935" cy="411891"/>
          </a:xfrm>
        </p:grpSpPr>
        <p:sp>
          <p:nvSpPr>
            <p:cNvPr id="717" name="Rectangle: Rounded Corners 716">
              <a:extLst>
                <a:ext uri="{FF2B5EF4-FFF2-40B4-BE49-F238E27FC236}">
                  <a16:creationId xmlns:a16="http://schemas.microsoft.com/office/drawing/2014/main" id="{E39D97E5-FB06-4C3E-BBCB-6BD5E97C9395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247A9A2B-88AD-40B0-880E-C628BD81613A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5659FDC0-D3EC-4428-ABB3-0E0296EBDF28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9E1D9C94-0D4E-4AA1-B879-2A6C02C7DC95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2436425F-F626-4A8A-8909-1E7EDD66A695}"/>
              </a:ext>
            </a:extLst>
          </p:cNvPr>
          <p:cNvGrpSpPr/>
          <p:nvPr/>
        </p:nvGrpSpPr>
        <p:grpSpPr>
          <a:xfrm>
            <a:off x="5281329" y="4076684"/>
            <a:ext cx="604414" cy="189471"/>
            <a:chOff x="2356022" y="1664043"/>
            <a:chExt cx="1313935" cy="411891"/>
          </a:xfrm>
        </p:grpSpPr>
        <p:sp>
          <p:nvSpPr>
            <p:cNvPr id="722" name="Rectangle: Rounded Corners 721">
              <a:extLst>
                <a:ext uri="{FF2B5EF4-FFF2-40B4-BE49-F238E27FC236}">
                  <a16:creationId xmlns:a16="http://schemas.microsoft.com/office/drawing/2014/main" id="{447CD35B-15C3-4F20-A96D-927BDE359DB6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0845E43A-CB0E-4C04-AAE8-76E8867800C2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3E4DC01F-47BB-4791-B0D9-41E84D575108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66ECFFBA-0EA6-403E-8BE1-CD7B955ABC77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75B615FE-1BF5-4412-AC91-9A054DC084C1}"/>
              </a:ext>
            </a:extLst>
          </p:cNvPr>
          <p:cNvGrpSpPr/>
          <p:nvPr/>
        </p:nvGrpSpPr>
        <p:grpSpPr>
          <a:xfrm>
            <a:off x="6038566" y="4076684"/>
            <a:ext cx="604414" cy="189471"/>
            <a:chOff x="2356022" y="1664043"/>
            <a:chExt cx="1313935" cy="411891"/>
          </a:xfrm>
        </p:grpSpPr>
        <p:sp>
          <p:nvSpPr>
            <p:cNvPr id="727" name="Rectangle: Rounded Corners 726">
              <a:extLst>
                <a:ext uri="{FF2B5EF4-FFF2-40B4-BE49-F238E27FC236}">
                  <a16:creationId xmlns:a16="http://schemas.microsoft.com/office/drawing/2014/main" id="{8838FA08-0339-4020-93A8-87EE76329CD6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78C12968-C128-43F3-9992-C913DCFD7045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0052B8F6-0581-414A-B349-11343B8E0ED1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69953FA7-C971-480F-9D7A-639EDC53F060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9E11FB8B-D485-4D3A-9BCD-A520278D217F}"/>
              </a:ext>
            </a:extLst>
          </p:cNvPr>
          <p:cNvGrpSpPr/>
          <p:nvPr/>
        </p:nvGrpSpPr>
        <p:grpSpPr>
          <a:xfrm>
            <a:off x="8048341" y="4076684"/>
            <a:ext cx="604414" cy="189471"/>
            <a:chOff x="2356022" y="1664043"/>
            <a:chExt cx="1313935" cy="411891"/>
          </a:xfrm>
        </p:grpSpPr>
        <p:sp>
          <p:nvSpPr>
            <p:cNvPr id="732" name="Rectangle: Rounded Corners 731">
              <a:extLst>
                <a:ext uri="{FF2B5EF4-FFF2-40B4-BE49-F238E27FC236}">
                  <a16:creationId xmlns:a16="http://schemas.microsoft.com/office/drawing/2014/main" id="{A49605CE-3464-4514-948E-32E513265B16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7E7FA98A-92E3-4AFB-8003-AE6A081756ED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C25C1685-4795-4118-B86A-ABBE989D655C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C2EF69FB-00C5-40A1-B1A8-E72A06307622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Group 869">
            <a:extLst>
              <a:ext uri="{FF2B5EF4-FFF2-40B4-BE49-F238E27FC236}">
                <a16:creationId xmlns:a16="http://schemas.microsoft.com/office/drawing/2014/main" id="{E83B8971-18E3-4868-AD7D-A5F8FE525B2C}"/>
              </a:ext>
            </a:extLst>
          </p:cNvPr>
          <p:cNvGrpSpPr/>
          <p:nvPr/>
        </p:nvGrpSpPr>
        <p:grpSpPr>
          <a:xfrm>
            <a:off x="5385538" y="3089254"/>
            <a:ext cx="604414" cy="189471"/>
            <a:chOff x="2356022" y="1664043"/>
            <a:chExt cx="1313935" cy="411891"/>
          </a:xfrm>
        </p:grpSpPr>
        <p:sp>
          <p:nvSpPr>
            <p:cNvPr id="871" name="Rectangle: Rounded Corners 870">
              <a:extLst>
                <a:ext uri="{FF2B5EF4-FFF2-40B4-BE49-F238E27FC236}">
                  <a16:creationId xmlns:a16="http://schemas.microsoft.com/office/drawing/2014/main" id="{5C1AF315-C06C-41F7-8D5D-C6B00A6F8C3B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>
              <a:extLst>
                <a:ext uri="{FF2B5EF4-FFF2-40B4-BE49-F238E27FC236}">
                  <a16:creationId xmlns:a16="http://schemas.microsoft.com/office/drawing/2014/main" id="{C6804BE1-0CDC-4A5E-9AAF-867E86CB47E6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B89040F1-4624-454D-B4FE-11CBD31134E3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61FDB8C1-FC01-47B6-9A7D-42D9ADEF7D47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5" name="Group 874">
            <a:extLst>
              <a:ext uri="{FF2B5EF4-FFF2-40B4-BE49-F238E27FC236}">
                <a16:creationId xmlns:a16="http://schemas.microsoft.com/office/drawing/2014/main" id="{D5505CA5-FAAC-47D4-9C37-1A12CC1C7B77}"/>
              </a:ext>
            </a:extLst>
          </p:cNvPr>
          <p:cNvGrpSpPr/>
          <p:nvPr/>
        </p:nvGrpSpPr>
        <p:grpSpPr>
          <a:xfrm>
            <a:off x="7973086" y="3089254"/>
            <a:ext cx="604414" cy="189471"/>
            <a:chOff x="2356022" y="1664043"/>
            <a:chExt cx="1313935" cy="411891"/>
          </a:xfrm>
        </p:grpSpPr>
        <p:sp>
          <p:nvSpPr>
            <p:cNvPr id="876" name="Rectangle: Rounded Corners 875">
              <a:extLst>
                <a:ext uri="{FF2B5EF4-FFF2-40B4-BE49-F238E27FC236}">
                  <a16:creationId xmlns:a16="http://schemas.microsoft.com/office/drawing/2014/main" id="{1EB0C77E-4D7B-4377-B4A5-DA980BE2EE13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D3909845-BA05-440A-8AC2-640B47A03220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5FDCA6A2-1EAE-453E-A844-32000D3D1EC2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AF769B3D-4C21-4913-9E9B-3B818C03B157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Group 884">
            <a:extLst>
              <a:ext uri="{FF2B5EF4-FFF2-40B4-BE49-F238E27FC236}">
                <a16:creationId xmlns:a16="http://schemas.microsoft.com/office/drawing/2014/main" id="{205E9913-02C0-4EA9-B8C0-CA72193DE0D1}"/>
              </a:ext>
            </a:extLst>
          </p:cNvPr>
          <p:cNvGrpSpPr/>
          <p:nvPr/>
        </p:nvGrpSpPr>
        <p:grpSpPr>
          <a:xfrm>
            <a:off x="5791306" y="5045830"/>
            <a:ext cx="604414" cy="189471"/>
            <a:chOff x="2356022" y="1664043"/>
            <a:chExt cx="1313935" cy="411891"/>
          </a:xfrm>
        </p:grpSpPr>
        <p:sp>
          <p:nvSpPr>
            <p:cNvPr id="886" name="Rectangle: Rounded Corners 885">
              <a:extLst>
                <a:ext uri="{FF2B5EF4-FFF2-40B4-BE49-F238E27FC236}">
                  <a16:creationId xmlns:a16="http://schemas.microsoft.com/office/drawing/2014/main" id="{69B9D90C-F144-4360-8FED-025AE6C117B8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09F87DFA-1CB6-49A1-B12A-E0615C610BE5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C42A725C-31D8-4AA7-A500-10A2981958DB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970DB060-DDF6-49E0-8DE4-C7E18500C302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>
            <a:extLst>
              <a:ext uri="{FF2B5EF4-FFF2-40B4-BE49-F238E27FC236}">
                <a16:creationId xmlns:a16="http://schemas.microsoft.com/office/drawing/2014/main" id="{E0033022-B3C0-4B22-9D4F-16256341B9AF}"/>
              </a:ext>
            </a:extLst>
          </p:cNvPr>
          <p:cNvGrpSpPr/>
          <p:nvPr/>
        </p:nvGrpSpPr>
        <p:grpSpPr>
          <a:xfrm>
            <a:off x="6550612" y="5045830"/>
            <a:ext cx="604414" cy="189471"/>
            <a:chOff x="2356022" y="1664043"/>
            <a:chExt cx="1313935" cy="411891"/>
          </a:xfrm>
        </p:grpSpPr>
        <p:sp>
          <p:nvSpPr>
            <p:cNvPr id="891" name="Rectangle: Rounded Corners 890">
              <a:extLst>
                <a:ext uri="{FF2B5EF4-FFF2-40B4-BE49-F238E27FC236}">
                  <a16:creationId xmlns:a16="http://schemas.microsoft.com/office/drawing/2014/main" id="{7B234973-B5C8-458D-A8E9-DB3FE26FE7F2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C49B4692-D2CB-485F-85A1-4471D034E44D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8090AD87-2DF9-463E-AB67-CF90ECAA532C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73C2388F-EC4A-4C38-A4D4-16C951689DC8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944B5921-D28B-48BE-86D8-9EFBCFB1C3C4}"/>
              </a:ext>
            </a:extLst>
          </p:cNvPr>
          <p:cNvGrpSpPr/>
          <p:nvPr/>
        </p:nvGrpSpPr>
        <p:grpSpPr>
          <a:xfrm>
            <a:off x="7501698" y="5045830"/>
            <a:ext cx="604414" cy="189471"/>
            <a:chOff x="2356022" y="1664043"/>
            <a:chExt cx="1313935" cy="411891"/>
          </a:xfrm>
        </p:grpSpPr>
        <p:sp>
          <p:nvSpPr>
            <p:cNvPr id="896" name="Rectangle: Rounded Corners 895">
              <a:extLst>
                <a:ext uri="{FF2B5EF4-FFF2-40B4-BE49-F238E27FC236}">
                  <a16:creationId xmlns:a16="http://schemas.microsoft.com/office/drawing/2014/main" id="{C1537B33-760D-40DC-8910-FA00353ACEB0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FC24BC84-A99C-4BFC-9651-B01725EBDFE7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AD19FD9F-1ABE-4A1D-9032-A8AC34852224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B54342B9-852B-47FF-900F-8760F63AE47F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4F7856D7-9413-46E8-B78E-D3641A6CA985}"/>
              </a:ext>
            </a:extLst>
          </p:cNvPr>
          <p:cNvGrpSpPr/>
          <p:nvPr/>
        </p:nvGrpSpPr>
        <p:grpSpPr>
          <a:xfrm>
            <a:off x="8541974" y="5045830"/>
            <a:ext cx="604414" cy="189471"/>
            <a:chOff x="2356022" y="1664043"/>
            <a:chExt cx="1313935" cy="411891"/>
          </a:xfrm>
        </p:grpSpPr>
        <p:sp>
          <p:nvSpPr>
            <p:cNvPr id="901" name="Rectangle: Rounded Corners 900">
              <a:extLst>
                <a:ext uri="{FF2B5EF4-FFF2-40B4-BE49-F238E27FC236}">
                  <a16:creationId xmlns:a16="http://schemas.microsoft.com/office/drawing/2014/main" id="{122460F4-18DF-4F6F-9FF7-6B838F279D8F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6E2D10AD-290A-4FCC-943E-05E3F47BAFE3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28104BD5-6188-4BEB-8844-BC171CFC876C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E8FA533C-837E-4CBB-9DDA-5160D33A0BA9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Group 904">
            <a:extLst>
              <a:ext uri="{FF2B5EF4-FFF2-40B4-BE49-F238E27FC236}">
                <a16:creationId xmlns:a16="http://schemas.microsoft.com/office/drawing/2014/main" id="{2DD5D8B4-5945-4986-AA29-86FDFB2750A0}"/>
              </a:ext>
            </a:extLst>
          </p:cNvPr>
          <p:cNvGrpSpPr/>
          <p:nvPr/>
        </p:nvGrpSpPr>
        <p:grpSpPr>
          <a:xfrm>
            <a:off x="10813914" y="5045830"/>
            <a:ext cx="604414" cy="189471"/>
            <a:chOff x="2356022" y="1664043"/>
            <a:chExt cx="1313935" cy="411891"/>
          </a:xfrm>
        </p:grpSpPr>
        <p:sp>
          <p:nvSpPr>
            <p:cNvPr id="906" name="Rectangle: Rounded Corners 905">
              <a:extLst>
                <a:ext uri="{FF2B5EF4-FFF2-40B4-BE49-F238E27FC236}">
                  <a16:creationId xmlns:a16="http://schemas.microsoft.com/office/drawing/2014/main" id="{F473BB35-3E36-4042-822A-515245741612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05C8E437-3683-49A1-A28D-2C4BCABDAFC0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74272A37-746A-476A-A7BB-4D1E5A3B7CAB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CF4886E3-EA49-4B89-8DB8-AB86DEB51751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Group 909">
            <a:extLst>
              <a:ext uri="{FF2B5EF4-FFF2-40B4-BE49-F238E27FC236}">
                <a16:creationId xmlns:a16="http://schemas.microsoft.com/office/drawing/2014/main" id="{1FC83C75-AAD3-4C18-AE20-8F8669E8C5CC}"/>
              </a:ext>
            </a:extLst>
          </p:cNvPr>
          <p:cNvGrpSpPr/>
          <p:nvPr/>
        </p:nvGrpSpPr>
        <p:grpSpPr>
          <a:xfrm>
            <a:off x="8929906" y="4076684"/>
            <a:ext cx="604414" cy="189471"/>
            <a:chOff x="2356022" y="1664043"/>
            <a:chExt cx="1313935" cy="411891"/>
          </a:xfrm>
        </p:grpSpPr>
        <p:sp>
          <p:nvSpPr>
            <p:cNvPr id="911" name="Rectangle: Rounded Corners 910">
              <a:extLst>
                <a:ext uri="{FF2B5EF4-FFF2-40B4-BE49-F238E27FC236}">
                  <a16:creationId xmlns:a16="http://schemas.microsoft.com/office/drawing/2014/main" id="{F501B49C-AA78-42E6-8664-05396EC7D54C}"/>
                </a:ext>
              </a:extLst>
            </p:cNvPr>
            <p:cNvSpPr/>
            <p:nvPr/>
          </p:nvSpPr>
          <p:spPr>
            <a:xfrm>
              <a:off x="2356022" y="1664043"/>
              <a:ext cx="1313935" cy="41189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7CBB86AC-DDAC-4F0F-AA77-F702FC68AD71}"/>
                </a:ext>
              </a:extLst>
            </p:cNvPr>
            <p:cNvSpPr/>
            <p:nvPr/>
          </p:nvSpPr>
          <p:spPr>
            <a:xfrm>
              <a:off x="2458995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445E730C-72CE-4230-805E-3D0C95162C96}"/>
                </a:ext>
              </a:extLst>
            </p:cNvPr>
            <p:cNvSpPr/>
            <p:nvPr/>
          </p:nvSpPr>
          <p:spPr>
            <a:xfrm>
              <a:off x="2885303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8AF20FF8-C845-45FB-A670-2863E6BEE1C6}"/>
                </a:ext>
              </a:extLst>
            </p:cNvPr>
            <p:cNvSpPr/>
            <p:nvPr/>
          </p:nvSpPr>
          <p:spPr>
            <a:xfrm>
              <a:off x="3345592" y="1746420"/>
              <a:ext cx="247135" cy="24713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48F67B-504E-4F91-B5C4-75DBD0614BD2}"/>
              </a:ext>
            </a:extLst>
          </p:cNvPr>
          <p:cNvSpPr txBox="1"/>
          <p:nvPr/>
        </p:nvSpPr>
        <p:spPr>
          <a:xfrm>
            <a:off x="882414" y="3292275"/>
            <a:ext cx="125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weight =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56FBAD12-A313-45C1-A5F1-EBA9D4304A67}"/>
              </a:ext>
            </a:extLst>
          </p:cNvPr>
          <p:cNvSpPr txBox="1"/>
          <p:nvPr/>
        </p:nvSpPr>
        <p:spPr>
          <a:xfrm>
            <a:off x="882414" y="4168020"/>
            <a:ext cx="125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weight =</a:t>
            </a:r>
          </a:p>
        </p:txBody>
      </p:sp>
      <p:sp>
        <p:nvSpPr>
          <p:cNvPr id="922" name="TextBox 921">
            <a:extLst>
              <a:ext uri="{FF2B5EF4-FFF2-40B4-BE49-F238E27FC236}">
                <a16:creationId xmlns:a16="http://schemas.microsoft.com/office/drawing/2014/main" id="{713D4798-2DBC-4386-9422-15396D4371DA}"/>
              </a:ext>
            </a:extLst>
          </p:cNvPr>
          <p:cNvSpPr txBox="1"/>
          <p:nvPr/>
        </p:nvSpPr>
        <p:spPr>
          <a:xfrm>
            <a:off x="882414" y="5036974"/>
            <a:ext cx="125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weight =</a:t>
            </a:r>
          </a:p>
        </p:txBody>
      </p:sp>
      <p:sp>
        <p:nvSpPr>
          <p:cNvPr id="925" name="Content Placeholder 2">
            <a:extLst>
              <a:ext uri="{FF2B5EF4-FFF2-40B4-BE49-F238E27FC236}">
                <a16:creationId xmlns:a16="http://schemas.microsoft.com/office/drawing/2014/main" id="{33E41551-968B-48A9-9D3F-8A414863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858"/>
            <a:ext cx="10515600" cy="126363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Bigger model: When one prompt is unsure, others can help</a:t>
            </a:r>
          </a:p>
          <a:p>
            <a:r>
              <a:rPr lang="en-US" sz="2400" dirty="0"/>
              <a:t>Better predictions: </a:t>
            </a:r>
            <a:r>
              <a:rPr lang="en-US" sz="2400" dirty="0" err="1"/>
              <a:t>Ensembling</a:t>
            </a:r>
            <a:r>
              <a:rPr lang="en-US" sz="2400" dirty="0"/>
              <a:t> reduces variance</a:t>
            </a:r>
          </a:p>
          <a:p>
            <a:r>
              <a:rPr lang="en-US" sz="2400" dirty="0"/>
              <a:t>Better optimization: Explore multiple starting points in parallel</a:t>
            </a:r>
          </a:p>
        </p:txBody>
      </p:sp>
      <p:grpSp>
        <p:nvGrpSpPr>
          <p:cNvPr id="926" name="Group 925" descr="\documentclass{article}&#10;\usepackage{amsmath}&#10;\usepackage{amssymb}&#10;\usepackage{latexsym}&#10;\usepackage{amsfonts}&#10;\usepackage{etoolbox,xspace}&#10;\pagestyle{empty}&#10;\begin{document}&#10;&#10;\newcommand{\blank}{\underline{\hspace{4ex}}\xspace}&#10;\newcommand{\blankx}{\blank$\!_\mathrm{x}$\xspace}&#10;\newcommand{\blanky}{\blank$\!_\mathrm{y}$\xspace}&#10;$p(y \mid x) = \sum_\text{prompt} p(y \mid \text{prompt}(x)) \cdot p(\text{prompt})$&#10;&#10;\end{document}" title="IguanaTex Vector Display">
            <a:extLst>
              <a:ext uri="{FF2B5EF4-FFF2-40B4-BE49-F238E27FC236}">
                <a16:creationId xmlns:a16="http://schemas.microsoft.com/office/drawing/2014/main" id="{DF387E62-57FD-4635-913E-C7487A303D6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06489" y="6086566"/>
            <a:ext cx="5670785" cy="369332"/>
            <a:chOff x="2540000" y="2540000"/>
            <a:chExt cx="2339975" cy="152400"/>
          </a:xfrm>
        </p:grpSpPr>
        <p:sp>
          <p:nvSpPr>
            <p:cNvPr id="927" name="Freeform 65">
              <a:extLst>
                <a:ext uri="{FF2B5EF4-FFF2-40B4-BE49-F238E27FC236}">
                  <a16:creationId xmlns:a16="http://schemas.microsoft.com/office/drawing/2014/main" id="{3DE246A6-63A6-46E4-BD3A-3268B24C5A0D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540000" y="2579688"/>
              <a:ext cx="58738" cy="80963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1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5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1 h 317"/>
                <a:gd name="T16" fmla="*/ 70 w 260"/>
                <a:gd name="T17" fmla="*/ 293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79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6 h 317"/>
                <a:gd name="T34" fmla="*/ 37 w 260"/>
                <a:gd name="T35" fmla="*/ 81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3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4 h 317"/>
                <a:gd name="T48" fmla="*/ 152 w 260"/>
                <a:gd name="T49" fmla="*/ 29 h 317"/>
                <a:gd name="T50" fmla="*/ 192 w 260"/>
                <a:gd name="T51" fmla="*/ 11 h 317"/>
                <a:gd name="T52" fmla="*/ 224 w 260"/>
                <a:gd name="T53" fmla="*/ 57 h 317"/>
                <a:gd name="T54" fmla="*/ 199 w 260"/>
                <a:gd name="T55" fmla="*/ 163 h 317"/>
                <a:gd name="T56" fmla="*/ 140 w 260"/>
                <a:gd name="T57" fmla="*/ 215 h 317"/>
                <a:gd name="T58" fmla="*/ 100 w 260"/>
                <a:gd name="T59" fmla="*/ 170 h 317"/>
                <a:gd name="T60" fmla="*/ 102 w 260"/>
                <a:gd name="T61" fmla="*/ 162 h 317"/>
                <a:gd name="T62" fmla="*/ 126 w 260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1"/>
                    <a:pt x="11" y="301"/>
                  </a:cubicBezTo>
                  <a:cubicBezTo>
                    <a:pt x="5" y="301"/>
                    <a:pt x="0" y="301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5"/>
                    <a:pt x="48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79"/>
                  </a:cubicBezTo>
                  <a:cubicBezTo>
                    <a:pt x="260" y="32"/>
                    <a:pt x="232" y="0"/>
                    <a:pt x="194" y="0"/>
                  </a:cubicBezTo>
                  <a:cubicBezTo>
                    <a:pt x="169" y="0"/>
                    <a:pt x="145" y="17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6"/>
                  </a:cubicBezTo>
                  <a:cubicBezTo>
                    <a:pt x="31" y="81"/>
                    <a:pt x="36" y="81"/>
                    <a:pt x="37" y="81"/>
                  </a:cubicBezTo>
                  <a:cubicBezTo>
                    <a:pt x="42" y="81"/>
                    <a:pt x="43" y="81"/>
                    <a:pt x="46" y="70"/>
                  </a:cubicBezTo>
                  <a:cubicBezTo>
                    <a:pt x="54" y="34"/>
                    <a:pt x="64" y="11"/>
                    <a:pt x="82" y="11"/>
                  </a:cubicBezTo>
                  <a:cubicBezTo>
                    <a:pt x="91" y="11"/>
                    <a:pt x="98" y="14"/>
                    <a:pt x="98" y="33"/>
                  </a:cubicBezTo>
                  <a:cubicBezTo>
                    <a:pt x="98" y="45"/>
                    <a:pt x="96" y="50"/>
                    <a:pt x="94" y="59"/>
                  </a:cubicBezTo>
                  <a:lnTo>
                    <a:pt x="38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7"/>
                  </a:cubicBezTo>
                  <a:cubicBezTo>
                    <a:pt x="224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0" y="173"/>
                    <a:pt x="100" y="170"/>
                  </a:cubicBezTo>
                  <a:cubicBezTo>
                    <a:pt x="100" y="169"/>
                    <a:pt x="100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66">
              <a:extLst>
                <a:ext uri="{FF2B5EF4-FFF2-40B4-BE49-F238E27FC236}">
                  <a16:creationId xmlns:a16="http://schemas.microsoft.com/office/drawing/2014/main" id="{C25C2651-BDB4-430A-9F5D-A0A855C4B95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11438" y="2540000"/>
              <a:ext cx="26988" cy="1285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67">
              <a:extLst>
                <a:ext uri="{FF2B5EF4-FFF2-40B4-BE49-F238E27FC236}">
                  <a16:creationId xmlns:a16="http://schemas.microsoft.com/office/drawing/2014/main" id="{2067F5E3-0470-4883-A5ED-624722587F46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47950" y="2579688"/>
              <a:ext cx="52388" cy="82550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8 h 322"/>
                <a:gd name="T4" fmla="*/ 215 w 230"/>
                <a:gd name="T5" fmla="*/ 5 h 322"/>
                <a:gd name="T6" fmla="*/ 198 w 230"/>
                <a:gd name="T7" fmla="*/ 15 h 322"/>
                <a:gd name="T8" fmla="*/ 191 w 230"/>
                <a:gd name="T9" fmla="*/ 42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0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6 h 322"/>
                <a:gd name="T34" fmla="*/ 68 w 230"/>
                <a:gd name="T35" fmla="*/ 61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8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5"/>
                  </a:cubicBezTo>
                  <a:cubicBezTo>
                    <a:pt x="197" y="18"/>
                    <a:pt x="193" y="33"/>
                    <a:pt x="191" y="42"/>
                  </a:cubicBezTo>
                  <a:cubicBezTo>
                    <a:pt x="187" y="55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0"/>
                    <a:pt x="107" y="40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5"/>
                    <a:pt x="47" y="11"/>
                    <a:pt x="64" y="11"/>
                  </a:cubicBezTo>
                  <a:cubicBezTo>
                    <a:pt x="68" y="11"/>
                    <a:pt x="77" y="11"/>
                    <a:pt x="77" y="26"/>
                  </a:cubicBezTo>
                  <a:cubicBezTo>
                    <a:pt x="77" y="39"/>
                    <a:pt x="72" y="52"/>
                    <a:pt x="68" y="61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20" y="226"/>
                    <a:pt x="136" y="217"/>
                    <a:pt x="150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9"/>
                    <a:pt x="43" y="247"/>
                    <a:pt x="38" y="247"/>
                  </a:cubicBezTo>
                  <a:cubicBezTo>
                    <a:pt x="27" y="247"/>
                    <a:pt x="10" y="255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68">
              <a:extLst>
                <a:ext uri="{FF2B5EF4-FFF2-40B4-BE49-F238E27FC236}">
                  <a16:creationId xmlns:a16="http://schemas.microsoft.com/office/drawing/2014/main" id="{9F33800D-6015-4848-8644-BDA51F496E32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747963" y="2540000"/>
              <a:ext cx="4763" cy="1285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69">
              <a:extLst>
                <a:ext uri="{FF2B5EF4-FFF2-40B4-BE49-F238E27FC236}">
                  <a16:creationId xmlns:a16="http://schemas.microsoft.com/office/drawing/2014/main" id="{81E17BE8-DD95-499B-BA7E-8316EAB9069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800350" y="2579688"/>
              <a:ext cx="57150" cy="58738"/>
            </a:xfrm>
            <a:custGeom>
              <a:avLst/>
              <a:gdLst>
                <a:gd name="T0" fmla="*/ 152 w 248"/>
                <a:gd name="T1" fmla="*/ 69 h 226"/>
                <a:gd name="T2" fmla="*/ 202 w 248"/>
                <a:gd name="T3" fmla="*/ 11 h 226"/>
                <a:gd name="T4" fmla="*/ 226 w 248"/>
                <a:gd name="T5" fmla="*/ 17 h 226"/>
                <a:gd name="T6" fmla="*/ 203 w 248"/>
                <a:gd name="T7" fmla="*/ 44 h 226"/>
                <a:gd name="T8" fmla="*/ 221 w 248"/>
                <a:gd name="T9" fmla="*/ 61 h 226"/>
                <a:gd name="T10" fmla="*/ 248 w 248"/>
                <a:gd name="T11" fmla="*/ 32 h 226"/>
                <a:gd name="T12" fmla="*/ 202 w 248"/>
                <a:gd name="T13" fmla="*/ 0 h 226"/>
                <a:gd name="T14" fmla="*/ 150 w 248"/>
                <a:gd name="T15" fmla="*/ 37 h 226"/>
                <a:gd name="T16" fmla="*/ 96 w 248"/>
                <a:gd name="T17" fmla="*/ 0 h 226"/>
                <a:gd name="T18" fmla="*/ 16 w 248"/>
                <a:gd name="T19" fmla="*/ 76 h 226"/>
                <a:gd name="T20" fmla="*/ 22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3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69"/>
                  </a:moveTo>
                  <a:cubicBezTo>
                    <a:pt x="155" y="56"/>
                    <a:pt x="167" y="11"/>
                    <a:pt x="202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19"/>
                    <a:pt x="203" y="32"/>
                    <a:pt x="203" y="44"/>
                  </a:cubicBezTo>
                  <a:cubicBezTo>
                    <a:pt x="203" y="52"/>
                    <a:pt x="208" y="61"/>
                    <a:pt x="221" y="61"/>
                  </a:cubicBezTo>
                  <a:cubicBezTo>
                    <a:pt x="232" y="61"/>
                    <a:pt x="248" y="52"/>
                    <a:pt x="248" y="32"/>
                  </a:cubicBezTo>
                  <a:cubicBezTo>
                    <a:pt x="248" y="6"/>
                    <a:pt x="219" y="0"/>
                    <a:pt x="202" y="0"/>
                  </a:cubicBezTo>
                  <a:cubicBezTo>
                    <a:pt x="173" y="0"/>
                    <a:pt x="156" y="26"/>
                    <a:pt x="150" y="37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59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70">
              <a:extLst>
                <a:ext uri="{FF2B5EF4-FFF2-40B4-BE49-F238E27FC236}">
                  <a16:creationId xmlns:a16="http://schemas.microsoft.com/office/drawing/2014/main" id="{92BD92DE-6DB5-4A81-A55E-1AB7197F8096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868613" y="2540000"/>
              <a:ext cx="25400" cy="1285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2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Freeform 71">
              <a:extLst>
                <a:ext uri="{FF2B5EF4-FFF2-40B4-BE49-F238E27FC236}">
                  <a16:creationId xmlns:a16="http://schemas.microsoft.com/office/drawing/2014/main" id="{147CE967-855A-4C13-B166-BEB7507EADE8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943225" y="2589213"/>
              <a:ext cx="76200" cy="3016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Freeform 72">
              <a:extLst>
                <a:ext uri="{FF2B5EF4-FFF2-40B4-BE49-F238E27FC236}">
                  <a16:creationId xmlns:a16="http://schemas.microsoft.com/office/drawing/2014/main" id="{8416B046-D992-439F-86E1-AE5E798DBD3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062288" y="2540000"/>
              <a:ext cx="106363" cy="128588"/>
            </a:xfrm>
            <a:custGeom>
              <a:avLst/>
              <a:gdLst>
                <a:gd name="T0" fmla="*/ 182 w 470"/>
                <a:gd name="T1" fmla="*/ 267 h 499"/>
                <a:gd name="T2" fmla="*/ 5 w 470"/>
                <a:gd name="T3" fmla="*/ 486 h 499"/>
                <a:gd name="T4" fmla="*/ 1 w 470"/>
                <a:gd name="T5" fmla="*/ 494 h 499"/>
                <a:gd name="T6" fmla="*/ 14 w 470"/>
                <a:gd name="T7" fmla="*/ 499 h 499"/>
                <a:gd name="T8" fmla="*/ 428 w 470"/>
                <a:gd name="T9" fmla="*/ 499 h 499"/>
                <a:gd name="T10" fmla="*/ 470 w 470"/>
                <a:gd name="T11" fmla="*/ 375 h 499"/>
                <a:gd name="T12" fmla="*/ 458 w 470"/>
                <a:gd name="T13" fmla="*/ 375 h 499"/>
                <a:gd name="T14" fmla="*/ 370 w 470"/>
                <a:gd name="T15" fmla="*/ 457 h 499"/>
                <a:gd name="T16" fmla="*/ 254 w 470"/>
                <a:gd name="T17" fmla="*/ 472 h 499"/>
                <a:gd name="T18" fmla="*/ 42 w 470"/>
                <a:gd name="T19" fmla="*/ 472 h 499"/>
                <a:gd name="T20" fmla="*/ 215 w 470"/>
                <a:gd name="T21" fmla="*/ 258 h 499"/>
                <a:gd name="T22" fmla="*/ 220 w 470"/>
                <a:gd name="T23" fmla="*/ 250 h 499"/>
                <a:gd name="T24" fmla="*/ 216 w 470"/>
                <a:gd name="T25" fmla="*/ 243 h 499"/>
                <a:gd name="T26" fmla="*/ 54 w 470"/>
                <a:gd name="T27" fmla="*/ 20 h 499"/>
                <a:gd name="T28" fmla="*/ 252 w 470"/>
                <a:gd name="T29" fmla="*/ 20 h 499"/>
                <a:gd name="T30" fmla="*/ 458 w 470"/>
                <a:gd name="T31" fmla="*/ 117 h 499"/>
                <a:gd name="T32" fmla="*/ 470 w 470"/>
                <a:gd name="T33" fmla="*/ 117 h 499"/>
                <a:gd name="T34" fmla="*/ 428 w 470"/>
                <a:gd name="T35" fmla="*/ 0 h 499"/>
                <a:gd name="T36" fmla="*/ 14 w 470"/>
                <a:gd name="T37" fmla="*/ 0 h 499"/>
                <a:gd name="T38" fmla="*/ 0 w 470"/>
                <a:gd name="T39" fmla="*/ 16 h 499"/>
                <a:gd name="T40" fmla="*/ 182 w 470"/>
                <a:gd name="T41" fmla="*/ 26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99">
                  <a:moveTo>
                    <a:pt x="182" y="267"/>
                  </a:moveTo>
                  <a:lnTo>
                    <a:pt x="5" y="486"/>
                  </a:lnTo>
                  <a:cubicBezTo>
                    <a:pt x="1" y="491"/>
                    <a:pt x="1" y="492"/>
                    <a:pt x="1" y="494"/>
                  </a:cubicBezTo>
                  <a:cubicBezTo>
                    <a:pt x="1" y="499"/>
                    <a:pt x="5" y="499"/>
                    <a:pt x="14" y="499"/>
                  </a:cubicBezTo>
                  <a:lnTo>
                    <a:pt x="428" y="499"/>
                  </a:lnTo>
                  <a:lnTo>
                    <a:pt x="470" y="375"/>
                  </a:lnTo>
                  <a:lnTo>
                    <a:pt x="458" y="375"/>
                  </a:lnTo>
                  <a:cubicBezTo>
                    <a:pt x="446" y="412"/>
                    <a:pt x="412" y="443"/>
                    <a:pt x="370" y="457"/>
                  </a:cubicBezTo>
                  <a:cubicBezTo>
                    <a:pt x="362" y="460"/>
                    <a:pt x="327" y="472"/>
                    <a:pt x="254" y="472"/>
                  </a:cubicBezTo>
                  <a:lnTo>
                    <a:pt x="42" y="472"/>
                  </a:lnTo>
                  <a:lnTo>
                    <a:pt x="215" y="258"/>
                  </a:lnTo>
                  <a:cubicBezTo>
                    <a:pt x="219" y="253"/>
                    <a:pt x="220" y="252"/>
                    <a:pt x="220" y="250"/>
                  </a:cubicBezTo>
                  <a:cubicBezTo>
                    <a:pt x="220" y="248"/>
                    <a:pt x="219" y="247"/>
                    <a:pt x="216" y="243"/>
                  </a:cubicBezTo>
                  <a:lnTo>
                    <a:pt x="54" y="20"/>
                  </a:lnTo>
                  <a:lnTo>
                    <a:pt x="252" y="20"/>
                  </a:lnTo>
                  <a:cubicBezTo>
                    <a:pt x="308" y="20"/>
                    <a:pt x="423" y="24"/>
                    <a:pt x="458" y="117"/>
                  </a:cubicBezTo>
                  <a:lnTo>
                    <a:pt x="470" y="117"/>
                  </a:lnTo>
                  <a:lnTo>
                    <a:pt x="428" y="0"/>
                  </a:lnTo>
                  <a:lnTo>
                    <a:pt x="14" y="0"/>
                  </a:lnTo>
                  <a:cubicBezTo>
                    <a:pt x="1" y="0"/>
                    <a:pt x="0" y="1"/>
                    <a:pt x="0" y="16"/>
                  </a:cubicBezTo>
                  <a:lnTo>
                    <a:pt x="182" y="26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73">
              <a:extLst>
                <a:ext uri="{FF2B5EF4-FFF2-40B4-BE49-F238E27FC236}">
                  <a16:creationId xmlns:a16="http://schemas.microsoft.com/office/drawing/2014/main" id="{2484C1F8-F224-451B-87B5-9A646C1BFCE1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179763" y="2635250"/>
              <a:ext cx="41275" cy="57150"/>
            </a:xfrm>
            <a:custGeom>
              <a:avLst/>
              <a:gdLst>
                <a:gd name="T0" fmla="*/ 80 w 187"/>
                <a:gd name="T1" fmla="*/ 209 h 221"/>
                <a:gd name="T2" fmla="*/ 54 w 187"/>
                <a:gd name="T3" fmla="*/ 194 h 221"/>
                <a:gd name="T4" fmla="*/ 54 w 187"/>
                <a:gd name="T5" fmla="*/ 137 h 221"/>
                <a:gd name="T6" fmla="*/ 101 w 187"/>
                <a:gd name="T7" fmla="*/ 157 h 221"/>
                <a:gd name="T8" fmla="*/ 187 w 187"/>
                <a:gd name="T9" fmla="*/ 78 h 221"/>
                <a:gd name="T10" fmla="*/ 107 w 187"/>
                <a:gd name="T11" fmla="*/ 0 h 221"/>
                <a:gd name="T12" fmla="*/ 53 w 187"/>
                <a:gd name="T13" fmla="*/ 21 h 221"/>
                <a:gd name="T14" fmla="*/ 53 w 187"/>
                <a:gd name="T15" fmla="*/ 0 h 221"/>
                <a:gd name="T16" fmla="*/ 0 w 187"/>
                <a:gd name="T17" fmla="*/ 4 h 221"/>
                <a:gd name="T18" fmla="*/ 0 w 187"/>
                <a:gd name="T19" fmla="*/ 16 h 221"/>
                <a:gd name="T20" fmla="*/ 26 w 187"/>
                <a:gd name="T21" fmla="*/ 33 h 221"/>
                <a:gd name="T22" fmla="*/ 26 w 187"/>
                <a:gd name="T23" fmla="*/ 194 h 221"/>
                <a:gd name="T24" fmla="*/ 0 w 187"/>
                <a:gd name="T25" fmla="*/ 209 h 221"/>
                <a:gd name="T26" fmla="*/ 0 w 187"/>
                <a:gd name="T27" fmla="*/ 221 h 221"/>
                <a:gd name="T28" fmla="*/ 40 w 187"/>
                <a:gd name="T29" fmla="*/ 220 h 221"/>
                <a:gd name="T30" fmla="*/ 80 w 187"/>
                <a:gd name="T31" fmla="*/ 221 h 221"/>
                <a:gd name="T32" fmla="*/ 80 w 187"/>
                <a:gd name="T33" fmla="*/ 209 h 221"/>
                <a:gd name="T34" fmla="*/ 54 w 187"/>
                <a:gd name="T35" fmla="*/ 37 h 221"/>
                <a:gd name="T36" fmla="*/ 103 w 187"/>
                <a:gd name="T37" fmla="*/ 11 h 221"/>
                <a:gd name="T38" fmla="*/ 155 w 187"/>
                <a:gd name="T39" fmla="*/ 78 h 221"/>
                <a:gd name="T40" fmla="*/ 99 w 187"/>
                <a:gd name="T41" fmla="*/ 147 h 221"/>
                <a:gd name="T42" fmla="*/ 54 w 187"/>
                <a:gd name="T43" fmla="*/ 118 h 221"/>
                <a:gd name="T44" fmla="*/ 54 w 187"/>
                <a:gd name="T45" fmla="*/ 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221">
                  <a:moveTo>
                    <a:pt x="80" y="209"/>
                  </a:moveTo>
                  <a:cubicBezTo>
                    <a:pt x="57" y="209"/>
                    <a:pt x="54" y="209"/>
                    <a:pt x="54" y="194"/>
                  </a:cubicBezTo>
                  <a:lnTo>
                    <a:pt x="54" y="137"/>
                  </a:lnTo>
                  <a:cubicBezTo>
                    <a:pt x="56" y="139"/>
                    <a:pt x="72" y="157"/>
                    <a:pt x="101" y="157"/>
                  </a:cubicBezTo>
                  <a:cubicBezTo>
                    <a:pt x="147" y="157"/>
                    <a:pt x="187" y="123"/>
                    <a:pt x="187" y="78"/>
                  </a:cubicBezTo>
                  <a:cubicBezTo>
                    <a:pt x="187" y="35"/>
                    <a:pt x="151" y="0"/>
                    <a:pt x="107" y="0"/>
                  </a:cubicBezTo>
                  <a:cubicBezTo>
                    <a:pt x="87" y="0"/>
                    <a:pt x="67" y="7"/>
                    <a:pt x="53" y="21"/>
                  </a:cubicBezTo>
                  <a:lnTo>
                    <a:pt x="53" y="0"/>
                  </a:lnTo>
                  <a:lnTo>
                    <a:pt x="0" y="4"/>
                  </a:lnTo>
                  <a:lnTo>
                    <a:pt x="0" y="16"/>
                  </a:lnTo>
                  <a:cubicBezTo>
                    <a:pt x="25" y="16"/>
                    <a:pt x="26" y="18"/>
                    <a:pt x="26" y="33"/>
                  </a:cubicBezTo>
                  <a:lnTo>
                    <a:pt x="26" y="194"/>
                  </a:lnTo>
                  <a:cubicBezTo>
                    <a:pt x="26" y="209"/>
                    <a:pt x="23" y="209"/>
                    <a:pt x="0" y="209"/>
                  </a:cubicBezTo>
                  <a:lnTo>
                    <a:pt x="0" y="221"/>
                  </a:lnTo>
                  <a:cubicBezTo>
                    <a:pt x="1" y="221"/>
                    <a:pt x="25" y="220"/>
                    <a:pt x="40" y="220"/>
                  </a:cubicBezTo>
                  <a:cubicBezTo>
                    <a:pt x="53" y="220"/>
                    <a:pt x="77" y="221"/>
                    <a:pt x="80" y="221"/>
                  </a:cubicBezTo>
                  <a:lnTo>
                    <a:pt x="80" y="209"/>
                  </a:lnTo>
                  <a:close/>
                  <a:moveTo>
                    <a:pt x="54" y="37"/>
                  </a:moveTo>
                  <a:cubicBezTo>
                    <a:pt x="64" y="20"/>
                    <a:pt x="85" y="11"/>
                    <a:pt x="103" y="11"/>
                  </a:cubicBezTo>
                  <a:cubicBezTo>
                    <a:pt x="132" y="11"/>
                    <a:pt x="155" y="42"/>
                    <a:pt x="155" y="78"/>
                  </a:cubicBezTo>
                  <a:cubicBezTo>
                    <a:pt x="155" y="118"/>
                    <a:pt x="129" y="147"/>
                    <a:pt x="99" y="147"/>
                  </a:cubicBezTo>
                  <a:cubicBezTo>
                    <a:pt x="69" y="147"/>
                    <a:pt x="55" y="121"/>
                    <a:pt x="54" y="118"/>
                  </a:cubicBezTo>
                  <a:lnTo>
                    <a:pt x="54" y="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74">
              <a:extLst>
                <a:ext uri="{FF2B5EF4-FFF2-40B4-BE49-F238E27FC236}">
                  <a16:creationId xmlns:a16="http://schemas.microsoft.com/office/drawing/2014/main" id="{42FE8456-86AB-4DB9-A323-B4FAAB53D9A4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228975" y="2635250"/>
              <a:ext cx="28575" cy="39688"/>
            </a:xfrm>
            <a:custGeom>
              <a:avLst/>
              <a:gdLst>
                <a:gd name="T0" fmla="*/ 52 w 125"/>
                <a:gd name="T1" fmla="*/ 74 h 154"/>
                <a:gd name="T2" fmla="*/ 99 w 125"/>
                <a:gd name="T3" fmla="*/ 10 h 154"/>
                <a:gd name="T4" fmla="*/ 93 w 125"/>
                <a:gd name="T5" fmla="*/ 22 h 154"/>
                <a:gd name="T6" fmla="*/ 109 w 125"/>
                <a:gd name="T7" fmla="*/ 38 h 154"/>
                <a:gd name="T8" fmla="*/ 125 w 125"/>
                <a:gd name="T9" fmla="*/ 22 h 154"/>
                <a:gd name="T10" fmla="*/ 97 w 125"/>
                <a:gd name="T11" fmla="*/ 0 h 154"/>
                <a:gd name="T12" fmla="*/ 50 w 125"/>
                <a:gd name="T13" fmla="*/ 37 h 154"/>
                <a:gd name="T14" fmla="*/ 50 w 125"/>
                <a:gd name="T15" fmla="*/ 37 h 154"/>
                <a:gd name="T16" fmla="*/ 50 w 125"/>
                <a:gd name="T17" fmla="*/ 0 h 154"/>
                <a:gd name="T18" fmla="*/ 0 w 125"/>
                <a:gd name="T19" fmla="*/ 4 h 154"/>
                <a:gd name="T20" fmla="*/ 0 w 125"/>
                <a:gd name="T21" fmla="*/ 16 h 154"/>
                <a:gd name="T22" fmla="*/ 26 w 125"/>
                <a:gd name="T23" fmla="*/ 36 h 154"/>
                <a:gd name="T24" fmla="*/ 26 w 125"/>
                <a:gd name="T25" fmla="*/ 126 h 154"/>
                <a:gd name="T26" fmla="*/ 0 w 125"/>
                <a:gd name="T27" fmla="*/ 141 h 154"/>
                <a:gd name="T28" fmla="*/ 0 w 125"/>
                <a:gd name="T29" fmla="*/ 154 h 154"/>
                <a:gd name="T30" fmla="*/ 40 w 125"/>
                <a:gd name="T31" fmla="*/ 152 h 154"/>
                <a:gd name="T32" fmla="*/ 85 w 125"/>
                <a:gd name="T33" fmla="*/ 154 h 154"/>
                <a:gd name="T34" fmla="*/ 85 w 125"/>
                <a:gd name="T35" fmla="*/ 141 h 154"/>
                <a:gd name="T36" fmla="*/ 78 w 125"/>
                <a:gd name="T37" fmla="*/ 141 h 154"/>
                <a:gd name="T38" fmla="*/ 52 w 125"/>
                <a:gd name="T39" fmla="*/ 125 h 154"/>
                <a:gd name="T40" fmla="*/ 52 w 125"/>
                <a:gd name="T41" fmla="*/ 7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154">
                  <a:moveTo>
                    <a:pt x="52" y="74"/>
                  </a:moveTo>
                  <a:cubicBezTo>
                    <a:pt x="52" y="45"/>
                    <a:pt x="66" y="10"/>
                    <a:pt x="99" y="10"/>
                  </a:cubicBezTo>
                  <a:cubicBezTo>
                    <a:pt x="96" y="12"/>
                    <a:pt x="93" y="17"/>
                    <a:pt x="93" y="22"/>
                  </a:cubicBezTo>
                  <a:cubicBezTo>
                    <a:pt x="93" y="34"/>
                    <a:pt x="102" y="38"/>
                    <a:pt x="109" y="38"/>
                  </a:cubicBezTo>
                  <a:cubicBezTo>
                    <a:pt x="117" y="38"/>
                    <a:pt x="125" y="33"/>
                    <a:pt x="125" y="22"/>
                  </a:cubicBezTo>
                  <a:cubicBezTo>
                    <a:pt x="125" y="10"/>
                    <a:pt x="114" y="0"/>
                    <a:pt x="97" y="0"/>
                  </a:cubicBezTo>
                  <a:cubicBezTo>
                    <a:pt x="80" y="0"/>
                    <a:pt x="61" y="11"/>
                    <a:pt x="50" y="37"/>
                  </a:cubicBezTo>
                  <a:lnTo>
                    <a:pt x="50" y="3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16"/>
                  </a:lnTo>
                  <a:cubicBezTo>
                    <a:pt x="24" y="16"/>
                    <a:pt x="26" y="19"/>
                    <a:pt x="26" y="36"/>
                  </a:cubicBezTo>
                  <a:lnTo>
                    <a:pt x="26" y="126"/>
                  </a:lnTo>
                  <a:cubicBezTo>
                    <a:pt x="26" y="141"/>
                    <a:pt x="23" y="141"/>
                    <a:pt x="0" y="141"/>
                  </a:cubicBezTo>
                  <a:lnTo>
                    <a:pt x="0" y="154"/>
                  </a:lnTo>
                  <a:cubicBezTo>
                    <a:pt x="2" y="154"/>
                    <a:pt x="26" y="152"/>
                    <a:pt x="40" y="152"/>
                  </a:cubicBezTo>
                  <a:cubicBezTo>
                    <a:pt x="55" y="152"/>
                    <a:pt x="70" y="153"/>
                    <a:pt x="85" y="154"/>
                  </a:cubicBezTo>
                  <a:lnTo>
                    <a:pt x="85" y="141"/>
                  </a:lnTo>
                  <a:lnTo>
                    <a:pt x="78" y="141"/>
                  </a:lnTo>
                  <a:cubicBezTo>
                    <a:pt x="52" y="141"/>
                    <a:pt x="52" y="137"/>
                    <a:pt x="52" y="125"/>
                  </a:cubicBezTo>
                  <a:lnTo>
                    <a:pt x="52" y="7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75">
              <a:extLst>
                <a:ext uri="{FF2B5EF4-FFF2-40B4-BE49-F238E27FC236}">
                  <a16:creationId xmlns:a16="http://schemas.microsoft.com/office/drawing/2014/main" id="{D2D28CE9-8002-4758-8FE0-B86CD1DBA8D0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3263900" y="2635250"/>
              <a:ext cx="38100" cy="41275"/>
            </a:xfrm>
            <a:custGeom>
              <a:avLst/>
              <a:gdLst>
                <a:gd name="T0" fmla="*/ 171 w 171"/>
                <a:gd name="T1" fmla="*/ 81 h 159"/>
                <a:gd name="T2" fmla="*/ 86 w 171"/>
                <a:gd name="T3" fmla="*/ 0 h 159"/>
                <a:gd name="T4" fmla="*/ 0 w 171"/>
                <a:gd name="T5" fmla="*/ 81 h 159"/>
                <a:gd name="T6" fmla="*/ 86 w 171"/>
                <a:gd name="T7" fmla="*/ 159 h 159"/>
                <a:gd name="T8" fmla="*/ 171 w 171"/>
                <a:gd name="T9" fmla="*/ 81 h 159"/>
                <a:gd name="T10" fmla="*/ 86 w 171"/>
                <a:gd name="T11" fmla="*/ 148 h 159"/>
                <a:gd name="T12" fmla="*/ 43 w 171"/>
                <a:gd name="T13" fmla="*/ 127 h 159"/>
                <a:gd name="T14" fmla="*/ 32 w 171"/>
                <a:gd name="T15" fmla="*/ 78 h 159"/>
                <a:gd name="T16" fmla="*/ 45 w 171"/>
                <a:gd name="T17" fmla="*/ 28 h 159"/>
                <a:gd name="T18" fmla="*/ 86 w 171"/>
                <a:gd name="T19" fmla="*/ 10 h 159"/>
                <a:gd name="T20" fmla="*/ 129 w 171"/>
                <a:gd name="T21" fmla="*/ 30 h 159"/>
                <a:gd name="T22" fmla="*/ 140 w 171"/>
                <a:gd name="T23" fmla="*/ 78 h 159"/>
                <a:gd name="T24" fmla="*/ 128 w 171"/>
                <a:gd name="T25" fmla="*/ 128 h 159"/>
                <a:gd name="T26" fmla="*/ 86 w 171"/>
                <a:gd name="T27" fmla="*/ 14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59">
                  <a:moveTo>
                    <a:pt x="171" y="81"/>
                  </a:moveTo>
                  <a:cubicBezTo>
                    <a:pt x="171" y="38"/>
                    <a:pt x="134" y="0"/>
                    <a:pt x="86" y="0"/>
                  </a:cubicBezTo>
                  <a:cubicBezTo>
                    <a:pt x="38" y="0"/>
                    <a:pt x="0" y="38"/>
                    <a:pt x="0" y="81"/>
                  </a:cubicBezTo>
                  <a:cubicBezTo>
                    <a:pt x="0" y="125"/>
                    <a:pt x="39" y="159"/>
                    <a:pt x="86" y="159"/>
                  </a:cubicBezTo>
                  <a:cubicBezTo>
                    <a:pt x="133" y="159"/>
                    <a:pt x="171" y="125"/>
                    <a:pt x="171" y="81"/>
                  </a:cubicBezTo>
                  <a:close/>
                  <a:moveTo>
                    <a:pt x="86" y="148"/>
                  </a:moveTo>
                  <a:cubicBezTo>
                    <a:pt x="73" y="148"/>
                    <a:pt x="54" y="144"/>
                    <a:pt x="43" y="127"/>
                  </a:cubicBezTo>
                  <a:cubicBezTo>
                    <a:pt x="33" y="112"/>
                    <a:pt x="32" y="94"/>
                    <a:pt x="32" y="78"/>
                  </a:cubicBezTo>
                  <a:cubicBezTo>
                    <a:pt x="32" y="63"/>
                    <a:pt x="33" y="43"/>
                    <a:pt x="45" y="28"/>
                  </a:cubicBezTo>
                  <a:cubicBezTo>
                    <a:pt x="53" y="17"/>
                    <a:pt x="68" y="10"/>
                    <a:pt x="86" y="10"/>
                  </a:cubicBezTo>
                  <a:cubicBezTo>
                    <a:pt x="106" y="10"/>
                    <a:pt x="121" y="20"/>
                    <a:pt x="129" y="30"/>
                  </a:cubicBezTo>
                  <a:cubicBezTo>
                    <a:pt x="139" y="44"/>
                    <a:pt x="140" y="61"/>
                    <a:pt x="140" y="78"/>
                  </a:cubicBezTo>
                  <a:cubicBezTo>
                    <a:pt x="140" y="95"/>
                    <a:pt x="139" y="113"/>
                    <a:pt x="128" y="128"/>
                  </a:cubicBezTo>
                  <a:cubicBezTo>
                    <a:pt x="119" y="141"/>
                    <a:pt x="103" y="148"/>
                    <a:pt x="86" y="1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76">
              <a:extLst>
                <a:ext uri="{FF2B5EF4-FFF2-40B4-BE49-F238E27FC236}">
                  <a16:creationId xmlns:a16="http://schemas.microsoft.com/office/drawing/2014/main" id="{73B4A14E-EC7C-4BEC-891D-41BA5677D4F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309938" y="2635250"/>
              <a:ext cx="66675" cy="39688"/>
            </a:xfrm>
            <a:custGeom>
              <a:avLst/>
              <a:gdLst>
                <a:gd name="T0" fmla="*/ 268 w 294"/>
                <a:gd name="T1" fmla="*/ 48 h 154"/>
                <a:gd name="T2" fmla="*/ 216 w 294"/>
                <a:gd name="T3" fmla="*/ 0 h 154"/>
                <a:gd name="T4" fmla="*/ 160 w 294"/>
                <a:gd name="T5" fmla="*/ 32 h 154"/>
                <a:gd name="T6" fmla="*/ 109 w 294"/>
                <a:gd name="T7" fmla="*/ 0 h 154"/>
                <a:gd name="T8" fmla="*/ 52 w 294"/>
                <a:gd name="T9" fmla="*/ 34 h 154"/>
                <a:gd name="T10" fmla="*/ 52 w 294"/>
                <a:gd name="T11" fmla="*/ 34 h 154"/>
                <a:gd name="T12" fmla="*/ 52 w 294"/>
                <a:gd name="T13" fmla="*/ 0 h 154"/>
                <a:gd name="T14" fmla="*/ 0 w 294"/>
                <a:gd name="T15" fmla="*/ 4 h 154"/>
                <a:gd name="T16" fmla="*/ 0 w 294"/>
                <a:gd name="T17" fmla="*/ 16 h 154"/>
                <a:gd name="T18" fmla="*/ 26 w 294"/>
                <a:gd name="T19" fmla="*/ 36 h 154"/>
                <a:gd name="T20" fmla="*/ 26 w 294"/>
                <a:gd name="T21" fmla="*/ 126 h 154"/>
                <a:gd name="T22" fmla="*/ 0 w 294"/>
                <a:gd name="T23" fmla="*/ 141 h 154"/>
                <a:gd name="T24" fmla="*/ 0 w 294"/>
                <a:gd name="T25" fmla="*/ 154 h 154"/>
                <a:gd name="T26" fmla="*/ 40 w 294"/>
                <a:gd name="T27" fmla="*/ 152 h 154"/>
                <a:gd name="T28" fmla="*/ 80 w 294"/>
                <a:gd name="T29" fmla="*/ 154 h 154"/>
                <a:gd name="T30" fmla="*/ 80 w 294"/>
                <a:gd name="T31" fmla="*/ 141 h 154"/>
                <a:gd name="T32" fmla="*/ 54 w 294"/>
                <a:gd name="T33" fmla="*/ 126 h 154"/>
                <a:gd name="T34" fmla="*/ 54 w 294"/>
                <a:gd name="T35" fmla="*/ 63 h 154"/>
                <a:gd name="T36" fmla="*/ 106 w 294"/>
                <a:gd name="T37" fmla="*/ 10 h 154"/>
                <a:gd name="T38" fmla="*/ 133 w 294"/>
                <a:gd name="T39" fmla="*/ 47 h 154"/>
                <a:gd name="T40" fmla="*/ 133 w 294"/>
                <a:gd name="T41" fmla="*/ 126 h 154"/>
                <a:gd name="T42" fmla="*/ 107 w 294"/>
                <a:gd name="T43" fmla="*/ 141 h 154"/>
                <a:gd name="T44" fmla="*/ 107 w 294"/>
                <a:gd name="T45" fmla="*/ 154 h 154"/>
                <a:gd name="T46" fmla="*/ 147 w 294"/>
                <a:gd name="T47" fmla="*/ 152 h 154"/>
                <a:gd name="T48" fmla="*/ 187 w 294"/>
                <a:gd name="T49" fmla="*/ 154 h 154"/>
                <a:gd name="T50" fmla="*/ 187 w 294"/>
                <a:gd name="T51" fmla="*/ 141 h 154"/>
                <a:gd name="T52" fmla="*/ 161 w 294"/>
                <a:gd name="T53" fmla="*/ 126 h 154"/>
                <a:gd name="T54" fmla="*/ 161 w 294"/>
                <a:gd name="T55" fmla="*/ 63 h 154"/>
                <a:gd name="T56" fmla="*/ 213 w 294"/>
                <a:gd name="T57" fmla="*/ 10 h 154"/>
                <a:gd name="T58" fmla="*/ 241 w 294"/>
                <a:gd name="T59" fmla="*/ 47 h 154"/>
                <a:gd name="T60" fmla="*/ 241 w 294"/>
                <a:gd name="T61" fmla="*/ 126 h 154"/>
                <a:gd name="T62" fmla="*/ 214 w 294"/>
                <a:gd name="T63" fmla="*/ 141 h 154"/>
                <a:gd name="T64" fmla="*/ 214 w 294"/>
                <a:gd name="T65" fmla="*/ 154 h 154"/>
                <a:gd name="T66" fmla="*/ 254 w 294"/>
                <a:gd name="T67" fmla="*/ 152 h 154"/>
                <a:gd name="T68" fmla="*/ 294 w 294"/>
                <a:gd name="T69" fmla="*/ 154 h 154"/>
                <a:gd name="T70" fmla="*/ 294 w 294"/>
                <a:gd name="T71" fmla="*/ 141 h 154"/>
                <a:gd name="T72" fmla="*/ 268 w 294"/>
                <a:gd name="T73" fmla="*/ 126 h 154"/>
                <a:gd name="T74" fmla="*/ 268 w 294"/>
                <a:gd name="T75" fmla="*/ 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154">
                  <a:moveTo>
                    <a:pt x="268" y="48"/>
                  </a:moveTo>
                  <a:cubicBezTo>
                    <a:pt x="268" y="18"/>
                    <a:pt x="253" y="0"/>
                    <a:pt x="216" y="0"/>
                  </a:cubicBezTo>
                  <a:cubicBezTo>
                    <a:pt x="188" y="0"/>
                    <a:pt x="169" y="15"/>
                    <a:pt x="160" y="32"/>
                  </a:cubicBezTo>
                  <a:cubicBezTo>
                    <a:pt x="153" y="7"/>
                    <a:pt x="134" y="0"/>
                    <a:pt x="109" y="0"/>
                  </a:cubicBezTo>
                  <a:cubicBezTo>
                    <a:pt x="80" y="0"/>
                    <a:pt x="62" y="15"/>
                    <a:pt x="52" y="34"/>
                  </a:cubicBezTo>
                  <a:lnTo>
                    <a:pt x="52" y="34"/>
                  </a:lnTo>
                  <a:lnTo>
                    <a:pt x="52" y="0"/>
                  </a:lnTo>
                  <a:lnTo>
                    <a:pt x="0" y="4"/>
                  </a:lnTo>
                  <a:lnTo>
                    <a:pt x="0" y="16"/>
                  </a:lnTo>
                  <a:cubicBezTo>
                    <a:pt x="24" y="16"/>
                    <a:pt x="26" y="19"/>
                    <a:pt x="26" y="36"/>
                  </a:cubicBezTo>
                  <a:lnTo>
                    <a:pt x="26" y="126"/>
                  </a:lnTo>
                  <a:cubicBezTo>
                    <a:pt x="26" y="141"/>
                    <a:pt x="23" y="141"/>
                    <a:pt x="0" y="141"/>
                  </a:cubicBezTo>
                  <a:lnTo>
                    <a:pt x="0" y="154"/>
                  </a:lnTo>
                  <a:cubicBezTo>
                    <a:pt x="1" y="154"/>
                    <a:pt x="25" y="152"/>
                    <a:pt x="40" y="152"/>
                  </a:cubicBezTo>
                  <a:cubicBezTo>
                    <a:pt x="53" y="152"/>
                    <a:pt x="77" y="153"/>
                    <a:pt x="80" y="154"/>
                  </a:cubicBezTo>
                  <a:lnTo>
                    <a:pt x="80" y="141"/>
                  </a:lnTo>
                  <a:cubicBezTo>
                    <a:pt x="57" y="141"/>
                    <a:pt x="54" y="141"/>
                    <a:pt x="54" y="126"/>
                  </a:cubicBezTo>
                  <a:lnTo>
                    <a:pt x="54" y="63"/>
                  </a:lnTo>
                  <a:cubicBezTo>
                    <a:pt x="54" y="27"/>
                    <a:pt x="83" y="10"/>
                    <a:pt x="106" y="10"/>
                  </a:cubicBezTo>
                  <a:cubicBezTo>
                    <a:pt x="130" y="10"/>
                    <a:pt x="133" y="29"/>
                    <a:pt x="133" y="47"/>
                  </a:cubicBezTo>
                  <a:lnTo>
                    <a:pt x="133" y="126"/>
                  </a:lnTo>
                  <a:cubicBezTo>
                    <a:pt x="133" y="141"/>
                    <a:pt x="130" y="141"/>
                    <a:pt x="107" y="141"/>
                  </a:cubicBezTo>
                  <a:lnTo>
                    <a:pt x="107" y="154"/>
                  </a:lnTo>
                  <a:cubicBezTo>
                    <a:pt x="108" y="154"/>
                    <a:pt x="132" y="152"/>
                    <a:pt x="147" y="152"/>
                  </a:cubicBezTo>
                  <a:cubicBezTo>
                    <a:pt x="160" y="152"/>
                    <a:pt x="184" y="153"/>
                    <a:pt x="187" y="154"/>
                  </a:cubicBezTo>
                  <a:lnTo>
                    <a:pt x="187" y="141"/>
                  </a:lnTo>
                  <a:cubicBezTo>
                    <a:pt x="165" y="141"/>
                    <a:pt x="161" y="141"/>
                    <a:pt x="161" y="126"/>
                  </a:cubicBezTo>
                  <a:lnTo>
                    <a:pt x="161" y="63"/>
                  </a:lnTo>
                  <a:cubicBezTo>
                    <a:pt x="161" y="27"/>
                    <a:pt x="190" y="10"/>
                    <a:pt x="213" y="10"/>
                  </a:cubicBezTo>
                  <a:cubicBezTo>
                    <a:pt x="237" y="10"/>
                    <a:pt x="241" y="29"/>
                    <a:pt x="241" y="47"/>
                  </a:cubicBezTo>
                  <a:lnTo>
                    <a:pt x="241" y="126"/>
                  </a:lnTo>
                  <a:cubicBezTo>
                    <a:pt x="241" y="141"/>
                    <a:pt x="237" y="141"/>
                    <a:pt x="214" y="141"/>
                  </a:cubicBezTo>
                  <a:lnTo>
                    <a:pt x="214" y="154"/>
                  </a:lnTo>
                  <a:cubicBezTo>
                    <a:pt x="215" y="154"/>
                    <a:pt x="239" y="152"/>
                    <a:pt x="254" y="152"/>
                  </a:cubicBezTo>
                  <a:cubicBezTo>
                    <a:pt x="267" y="152"/>
                    <a:pt x="291" y="153"/>
                    <a:pt x="294" y="154"/>
                  </a:cubicBezTo>
                  <a:lnTo>
                    <a:pt x="294" y="141"/>
                  </a:lnTo>
                  <a:cubicBezTo>
                    <a:pt x="272" y="141"/>
                    <a:pt x="268" y="141"/>
                    <a:pt x="268" y="126"/>
                  </a:cubicBezTo>
                  <a:lnTo>
                    <a:pt x="268" y="4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Freeform 77">
              <a:extLst>
                <a:ext uri="{FF2B5EF4-FFF2-40B4-BE49-F238E27FC236}">
                  <a16:creationId xmlns:a16="http://schemas.microsoft.com/office/drawing/2014/main" id="{FA3160E0-4D22-41AB-9849-19B046335F6A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382963" y="2635250"/>
              <a:ext cx="42863" cy="57150"/>
            </a:xfrm>
            <a:custGeom>
              <a:avLst/>
              <a:gdLst>
                <a:gd name="T0" fmla="*/ 80 w 186"/>
                <a:gd name="T1" fmla="*/ 209 h 221"/>
                <a:gd name="T2" fmla="*/ 53 w 186"/>
                <a:gd name="T3" fmla="*/ 194 h 221"/>
                <a:gd name="T4" fmla="*/ 53 w 186"/>
                <a:gd name="T5" fmla="*/ 137 h 221"/>
                <a:gd name="T6" fmla="*/ 101 w 186"/>
                <a:gd name="T7" fmla="*/ 157 h 221"/>
                <a:gd name="T8" fmla="*/ 186 w 186"/>
                <a:gd name="T9" fmla="*/ 78 h 221"/>
                <a:gd name="T10" fmla="*/ 106 w 186"/>
                <a:gd name="T11" fmla="*/ 0 h 221"/>
                <a:gd name="T12" fmla="*/ 52 w 186"/>
                <a:gd name="T13" fmla="*/ 21 h 221"/>
                <a:gd name="T14" fmla="*/ 52 w 186"/>
                <a:gd name="T15" fmla="*/ 0 h 221"/>
                <a:gd name="T16" fmla="*/ 0 w 186"/>
                <a:gd name="T17" fmla="*/ 4 h 221"/>
                <a:gd name="T18" fmla="*/ 0 w 186"/>
                <a:gd name="T19" fmla="*/ 16 h 221"/>
                <a:gd name="T20" fmla="*/ 26 w 186"/>
                <a:gd name="T21" fmla="*/ 33 h 221"/>
                <a:gd name="T22" fmla="*/ 26 w 186"/>
                <a:gd name="T23" fmla="*/ 194 h 221"/>
                <a:gd name="T24" fmla="*/ 0 w 186"/>
                <a:gd name="T25" fmla="*/ 209 h 221"/>
                <a:gd name="T26" fmla="*/ 0 w 186"/>
                <a:gd name="T27" fmla="*/ 221 h 221"/>
                <a:gd name="T28" fmla="*/ 39 w 186"/>
                <a:gd name="T29" fmla="*/ 220 h 221"/>
                <a:gd name="T30" fmla="*/ 80 w 186"/>
                <a:gd name="T31" fmla="*/ 221 h 221"/>
                <a:gd name="T32" fmla="*/ 80 w 186"/>
                <a:gd name="T33" fmla="*/ 209 h 221"/>
                <a:gd name="T34" fmla="*/ 53 w 186"/>
                <a:gd name="T35" fmla="*/ 37 h 221"/>
                <a:gd name="T36" fmla="*/ 103 w 186"/>
                <a:gd name="T37" fmla="*/ 11 h 221"/>
                <a:gd name="T38" fmla="*/ 155 w 186"/>
                <a:gd name="T39" fmla="*/ 78 h 221"/>
                <a:gd name="T40" fmla="*/ 99 w 186"/>
                <a:gd name="T41" fmla="*/ 147 h 221"/>
                <a:gd name="T42" fmla="*/ 53 w 186"/>
                <a:gd name="T43" fmla="*/ 118 h 221"/>
                <a:gd name="T44" fmla="*/ 53 w 186"/>
                <a:gd name="T45" fmla="*/ 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221">
                  <a:moveTo>
                    <a:pt x="80" y="209"/>
                  </a:moveTo>
                  <a:cubicBezTo>
                    <a:pt x="57" y="209"/>
                    <a:pt x="53" y="209"/>
                    <a:pt x="53" y="194"/>
                  </a:cubicBezTo>
                  <a:lnTo>
                    <a:pt x="53" y="137"/>
                  </a:lnTo>
                  <a:cubicBezTo>
                    <a:pt x="55" y="139"/>
                    <a:pt x="72" y="157"/>
                    <a:pt x="101" y="157"/>
                  </a:cubicBezTo>
                  <a:cubicBezTo>
                    <a:pt x="147" y="157"/>
                    <a:pt x="186" y="123"/>
                    <a:pt x="186" y="78"/>
                  </a:cubicBezTo>
                  <a:cubicBezTo>
                    <a:pt x="186" y="35"/>
                    <a:pt x="151" y="0"/>
                    <a:pt x="106" y="0"/>
                  </a:cubicBezTo>
                  <a:cubicBezTo>
                    <a:pt x="87" y="0"/>
                    <a:pt x="66" y="7"/>
                    <a:pt x="52" y="21"/>
                  </a:cubicBezTo>
                  <a:lnTo>
                    <a:pt x="52" y="0"/>
                  </a:lnTo>
                  <a:lnTo>
                    <a:pt x="0" y="4"/>
                  </a:lnTo>
                  <a:lnTo>
                    <a:pt x="0" y="16"/>
                  </a:lnTo>
                  <a:cubicBezTo>
                    <a:pt x="24" y="16"/>
                    <a:pt x="26" y="18"/>
                    <a:pt x="26" y="33"/>
                  </a:cubicBezTo>
                  <a:lnTo>
                    <a:pt x="26" y="194"/>
                  </a:lnTo>
                  <a:cubicBezTo>
                    <a:pt x="26" y="209"/>
                    <a:pt x="22" y="209"/>
                    <a:pt x="0" y="209"/>
                  </a:cubicBezTo>
                  <a:lnTo>
                    <a:pt x="0" y="221"/>
                  </a:lnTo>
                  <a:cubicBezTo>
                    <a:pt x="0" y="221"/>
                    <a:pt x="25" y="220"/>
                    <a:pt x="39" y="220"/>
                  </a:cubicBezTo>
                  <a:cubicBezTo>
                    <a:pt x="52" y="220"/>
                    <a:pt x="76" y="221"/>
                    <a:pt x="80" y="221"/>
                  </a:cubicBezTo>
                  <a:lnTo>
                    <a:pt x="80" y="209"/>
                  </a:lnTo>
                  <a:close/>
                  <a:moveTo>
                    <a:pt x="53" y="37"/>
                  </a:moveTo>
                  <a:cubicBezTo>
                    <a:pt x="64" y="20"/>
                    <a:pt x="84" y="11"/>
                    <a:pt x="103" y="11"/>
                  </a:cubicBezTo>
                  <a:cubicBezTo>
                    <a:pt x="132" y="11"/>
                    <a:pt x="155" y="42"/>
                    <a:pt x="155" y="78"/>
                  </a:cubicBezTo>
                  <a:cubicBezTo>
                    <a:pt x="155" y="118"/>
                    <a:pt x="128" y="147"/>
                    <a:pt x="99" y="147"/>
                  </a:cubicBezTo>
                  <a:cubicBezTo>
                    <a:pt x="68" y="147"/>
                    <a:pt x="54" y="121"/>
                    <a:pt x="53" y="118"/>
                  </a:cubicBezTo>
                  <a:lnTo>
                    <a:pt x="53" y="3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78">
              <a:extLst>
                <a:ext uri="{FF2B5EF4-FFF2-40B4-BE49-F238E27FC236}">
                  <a16:creationId xmlns:a16="http://schemas.microsoft.com/office/drawing/2014/main" id="{35D3CEB5-4DE5-4642-96D4-3697D932876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432175" y="2619375"/>
              <a:ext cx="26988" cy="57150"/>
            </a:xfrm>
            <a:custGeom>
              <a:avLst/>
              <a:gdLst>
                <a:gd name="T0" fmla="*/ 60 w 121"/>
                <a:gd name="T1" fmla="*/ 77 h 218"/>
                <a:gd name="T2" fmla="*/ 114 w 121"/>
                <a:gd name="T3" fmla="*/ 77 h 218"/>
                <a:gd name="T4" fmla="*/ 114 w 121"/>
                <a:gd name="T5" fmla="*/ 64 h 218"/>
                <a:gd name="T6" fmla="*/ 60 w 121"/>
                <a:gd name="T7" fmla="*/ 64 h 218"/>
                <a:gd name="T8" fmla="*/ 60 w 121"/>
                <a:gd name="T9" fmla="*/ 0 h 218"/>
                <a:gd name="T10" fmla="*/ 48 w 121"/>
                <a:gd name="T11" fmla="*/ 0 h 218"/>
                <a:gd name="T12" fmla="*/ 0 w 121"/>
                <a:gd name="T13" fmla="*/ 67 h 218"/>
                <a:gd name="T14" fmla="*/ 0 w 121"/>
                <a:gd name="T15" fmla="*/ 77 h 218"/>
                <a:gd name="T16" fmla="*/ 32 w 121"/>
                <a:gd name="T17" fmla="*/ 77 h 218"/>
                <a:gd name="T18" fmla="*/ 32 w 121"/>
                <a:gd name="T19" fmla="*/ 171 h 218"/>
                <a:gd name="T20" fmla="*/ 81 w 121"/>
                <a:gd name="T21" fmla="*/ 218 h 218"/>
                <a:gd name="T22" fmla="*/ 121 w 121"/>
                <a:gd name="T23" fmla="*/ 171 h 218"/>
                <a:gd name="T24" fmla="*/ 121 w 121"/>
                <a:gd name="T25" fmla="*/ 152 h 218"/>
                <a:gd name="T26" fmla="*/ 109 w 121"/>
                <a:gd name="T27" fmla="*/ 152 h 218"/>
                <a:gd name="T28" fmla="*/ 109 w 121"/>
                <a:gd name="T29" fmla="*/ 170 h 218"/>
                <a:gd name="T30" fmla="*/ 84 w 121"/>
                <a:gd name="T31" fmla="*/ 207 h 218"/>
                <a:gd name="T32" fmla="*/ 60 w 121"/>
                <a:gd name="T33" fmla="*/ 171 h 218"/>
                <a:gd name="T34" fmla="*/ 60 w 121"/>
                <a:gd name="T35" fmla="*/ 7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218">
                  <a:moveTo>
                    <a:pt x="60" y="77"/>
                  </a:moveTo>
                  <a:lnTo>
                    <a:pt x="114" y="77"/>
                  </a:lnTo>
                  <a:lnTo>
                    <a:pt x="114" y="64"/>
                  </a:lnTo>
                  <a:lnTo>
                    <a:pt x="60" y="64"/>
                  </a:lnTo>
                  <a:lnTo>
                    <a:pt x="60" y="0"/>
                  </a:lnTo>
                  <a:lnTo>
                    <a:pt x="48" y="0"/>
                  </a:lnTo>
                  <a:cubicBezTo>
                    <a:pt x="48" y="31"/>
                    <a:pt x="33" y="66"/>
                    <a:pt x="0" y="67"/>
                  </a:cubicBezTo>
                  <a:lnTo>
                    <a:pt x="0" y="77"/>
                  </a:lnTo>
                  <a:lnTo>
                    <a:pt x="32" y="77"/>
                  </a:lnTo>
                  <a:lnTo>
                    <a:pt x="32" y="171"/>
                  </a:lnTo>
                  <a:cubicBezTo>
                    <a:pt x="32" y="210"/>
                    <a:pt x="62" y="218"/>
                    <a:pt x="81" y="218"/>
                  </a:cubicBezTo>
                  <a:cubicBezTo>
                    <a:pt x="105" y="218"/>
                    <a:pt x="121" y="198"/>
                    <a:pt x="121" y="171"/>
                  </a:cubicBezTo>
                  <a:lnTo>
                    <a:pt x="121" y="152"/>
                  </a:lnTo>
                  <a:lnTo>
                    <a:pt x="109" y="152"/>
                  </a:lnTo>
                  <a:lnTo>
                    <a:pt x="109" y="170"/>
                  </a:lnTo>
                  <a:cubicBezTo>
                    <a:pt x="109" y="194"/>
                    <a:pt x="98" y="207"/>
                    <a:pt x="84" y="207"/>
                  </a:cubicBezTo>
                  <a:cubicBezTo>
                    <a:pt x="60" y="207"/>
                    <a:pt x="60" y="178"/>
                    <a:pt x="60" y="171"/>
                  </a:cubicBezTo>
                  <a:lnTo>
                    <a:pt x="60" y="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79">
              <a:extLst>
                <a:ext uri="{FF2B5EF4-FFF2-40B4-BE49-F238E27FC236}">
                  <a16:creationId xmlns:a16="http://schemas.microsoft.com/office/drawing/2014/main" id="{97E5FEE4-66F2-4E68-B2E9-F95364CA0938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484563" y="2579688"/>
              <a:ext cx="58738" cy="80963"/>
            </a:xfrm>
            <a:custGeom>
              <a:avLst/>
              <a:gdLst>
                <a:gd name="T0" fmla="*/ 39 w 261"/>
                <a:gd name="T1" fmla="*/ 281 h 317"/>
                <a:gd name="T2" fmla="*/ 12 w 261"/>
                <a:gd name="T3" fmla="*/ 301 h 317"/>
                <a:gd name="T4" fmla="*/ 0 w 261"/>
                <a:gd name="T5" fmla="*/ 311 h 317"/>
                <a:gd name="T6" fmla="*/ 7 w 261"/>
                <a:gd name="T7" fmla="*/ 317 h 317"/>
                <a:gd name="T8" fmla="*/ 49 w 261"/>
                <a:gd name="T9" fmla="*/ 315 h 317"/>
                <a:gd name="T10" fmla="*/ 98 w 261"/>
                <a:gd name="T11" fmla="*/ 317 h 317"/>
                <a:gd name="T12" fmla="*/ 107 w 261"/>
                <a:gd name="T13" fmla="*/ 307 h 317"/>
                <a:gd name="T14" fmla="*/ 95 w 261"/>
                <a:gd name="T15" fmla="*/ 301 h 317"/>
                <a:gd name="T16" fmla="*/ 70 w 261"/>
                <a:gd name="T17" fmla="*/ 293 h 317"/>
                <a:gd name="T18" fmla="*/ 95 w 261"/>
                <a:gd name="T19" fmla="*/ 194 h 317"/>
                <a:gd name="T20" fmla="*/ 140 w 261"/>
                <a:gd name="T21" fmla="*/ 226 h 317"/>
                <a:gd name="T22" fmla="*/ 261 w 261"/>
                <a:gd name="T23" fmla="*/ 79 h 317"/>
                <a:gd name="T24" fmla="*/ 194 w 261"/>
                <a:gd name="T25" fmla="*/ 0 h 317"/>
                <a:gd name="T26" fmla="*/ 129 w 261"/>
                <a:gd name="T27" fmla="*/ 37 h 317"/>
                <a:gd name="T28" fmla="*/ 84 w 261"/>
                <a:gd name="T29" fmla="*/ 0 h 317"/>
                <a:gd name="T30" fmla="*/ 47 w 261"/>
                <a:gd name="T31" fmla="*/ 28 h 317"/>
                <a:gd name="T32" fmla="*/ 32 w 261"/>
                <a:gd name="T33" fmla="*/ 76 h 317"/>
                <a:gd name="T34" fmla="*/ 38 w 261"/>
                <a:gd name="T35" fmla="*/ 81 h 317"/>
                <a:gd name="T36" fmla="*/ 46 w 261"/>
                <a:gd name="T37" fmla="*/ 70 h 317"/>
                <a:gd name="T38" fmla="*/ 83 w 261"/>
                <a:gd name="T39" fmla="*/ 11 h 317"/>
                <a:gd name="T40" fmla="*/ 98 w 261"/>
                <a:gd name="T41" fmla="*/ 33 h 317"/>
                <a:gd name="T42" fmla="*/ 95 w 261"/>
                <a:gd name="T43" fmla="*/ 59 h 317"/>
                <a:gd name="T44" fmla="*/ 39 w 261"/>
                <a:gd name="T45" fmla="*/ 281 h 317"/>
                <a:gd name="T46" fmla="*/ 127 w 261"/>
                <a:gd name="T47" fmla="*/ 64 h 317"/>
                <a:gd name="T48" fmla="*/ 152 w 261"/>
                <a:gd name="T49" fmla="*/ 29 h 317"/>
                <a:gd name="T50" fmla="*/ 193 w 261"/>
                <a:gd name="T51" fmla="*/ 11 h 317"/>
                <a:gd name="T52" fmla="*/ 225 w 261"/>
                <a:gd name="T53" fmla="*/ 57 h 317"/>
                <a:gd name="T54" fmla="*/ 199 w 261"/>
                <a:gd name="T55" fmla="*/ 163 h 317"/>
                <a:gd name="T56" fmla="*/ 140 w 261"/>
                <a:gd name="T57" fmla="*/ 215 h 317"/>
                <a:gd name="T58" fmla="*/ 101 w 261"/>
                <a:gd name="T59" fmla="*/ 170 h 317"/>
                <a:gd name="T60" fmla="*/ 102 w 261"/>
                <a:gd name="T61" fmla="*/ 162 h 317"/>
                <a:gd name="T62" fmla="*/ 127 w 261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9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1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5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1" y="153"/>
                    <a:pt x="261" y="79"/>
                  </a:cubicBezTo>
                  <a:cubicBezTo>
                    <a:pt x="261" y="32"/>
                    <a:pt x="232" y="0"/>
                    <a:pt x="194" y="0"/>
                  </a:cubicBezTo>
                  <a:cubicBezTo>
                    <a:pt x="169" y="0"/>
                    <a:pt x="145" y="17"/>
                    <a:pt x="129" y="37"/>
                  </a:cubicBezTo>
                  <a:cubicBezTo>
                    <a:pt x="124" y="10"/>
                    <a:pt x="103" y="0"/>
                    <a:pt x="84" y="0"/>
                  </a:cubicBezTo>
                  <a:cubicBezTo>
                    <a:pt x="61" y="0"/>
                    <a:pt x="52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3" y="81"/>
                    <a:pt x="43" y="81"/>
                    <a:pt x="46" y="70"/>
                  </a:cubicBezTo>
                  <a:cubicBezTo>
                    <a:pt x="55" y="34"/>
                    <a:pt x="65" y="11"/>
                    <a:pt x="83" y="11"/>
                  </a:cubicBezTo>
                  <a:cubicBezTo>
                    <a:pt x="91" y="11"/>
                    <a:pt x="98" y="14"/>
                    <a:pt x="98" y="33"/>
                  </a:cubicBezTo>
                  <a:cubicBezTo>
                    <a:pt x="98" y="45"/>
                    <a:pt x="97" y="50"/>
                    <a:pt x="95" y="59"/>
                  </a:cubicBezTo>
                  <a:lnTo>
                    <a:pt x="39" y="281"/>
                  </a:lnTo>
                  <a:close/>
                  <a:moveTo>
                    <a:pt x="127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5" y="28"/>
                    <a:pt x="225" y="57"/>
                  </a:cubicBezTo>
                  <a:cubicBezTo>
                    <a:pt x="225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1" y="173"/>
                    <a:pt x="101" y="170"/>
                  </a:cubicBezTo>
                  <a:cubicBezTo>
                    <a:pt x="101" y="169"/>
                    <a:pt x="101" y="168"/>
                    <a:pt x="102" y="162"/>
                  </a:cubicBezTo>
                  <a:lnTo>
                    <a:pt x="127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Freeform 80">
              <a:extLst>
                <a:ext uri="{FF2B5EF4-FFF2-40B4-BE49-F238E27FC236}">
                  <a16:creationId xmlns:a16="http://schemas.microsoft.com/office/drawing/2014/main" id="{B2B55B9F-2032-467E-8974-DAD56754B48D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556000" y="2540000"/>
              <a:ext cx="26988" cy="1285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Freeform 81">
              <a:extLst>
                <a:ext uri="{FF2B5EF4-FFF2-40B4-BE49-F238E27FC236}">
                  <a16:creationId xmlns:a16="http://schemas.microsoft.com/office/drawing/2014/main" id="{A3B6BC01-159A-46A0-BEFE-F586AE610012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592513" y="2579688"/>
              <a:ext cx="52388" cy="82550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8 h 322"/>
                <a:gd name="T4" fmla="*/ 216 w 230"/>
                <a:gd name="T5" fmla="*/ 5 h 322"/>
                <a:gd name="T6" fmla="*/ 198 w 230"/>
                <a:gd name="T7" fmla="*/ 15 h 322"/>
                <a:gd name="T8" fmla="*/ 191 w 230"/>
                <a:gd name="T9" fmla="*/ 42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2 w 230"/>
                <a:gd name="T17" fmla="*/ 174 h 322"/>
                <a:gd name="T18" fmla="*/ 97 w 230"/>
                <a:gd name="T19" fmla="*/ 76 h 322"/>
                <a:gd name="T20" fmla="*/ 107 w 230"/>
                <a:gd name="T21" fmla="*/ 40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5 w 230"/>
                <a:gd name="T31" fmla="*/ 11 h 322"/>
                <a:gd name="T32" fmla="*/ 77 w 230"/>
                <a:gd name="T33" fmla="*/ 26 h 322"/>
                <a:gd name="T34" fmla="*/ 69 w 230"/>
                <a:gd name="T35" fmla="*/ 61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4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4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8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5"/>
                  </a:cubicBezTo>
                  <a:cubicBezTo>
                    <a:pt x="197" y="18"/>
                    <a:pt x="193" y="33"/>
                    <a:pt x="191" y="42"/>
                  </a:cubicBezTo>
                  <a:cubicBezTo>
                    <a:pt x="188" y="55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4"/>
                  </a:cubicBezTo>
                  <a:cubicBezTo>
                    <a:pt x="72" y="151"/>
                    <a:pt x="80" y="120"/>
                    <a:pt x="97" y="76"/>
                  </a:cubicBezTo>
                  <a:cubicBezTo>
                    <a:pt x="105" y="56"/>
                    <a:pt x="107" y="50"/>
                    <a:pt x="107" y="40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5"/>
                    <a:pt x="48" y="11"/>
                    <a:pt x="65" y="11"/>
                  </a:cubicBezTo>
                  <a:cubicBezTo>
                    <a:pt x="69" y="11"/>
                    <a:pt x="77" y="11"/>
                    <a:pt x="77" y="26"/>
                  </a:cubicBezTo>
                  <a:cubicBezTo>
                    <a:pt x="77" y="39"/>
                    <a:pt x="72" y="52"/>
                    <a:pt x="69" y="61"/>
                  </a:cubicBezTo>
                  <a:cubicBezTo>
                    <a:pt x="49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1"/>
                    <a:pt x="64" y="311"/>
                  </a:cubicBezTo>
                  <a:cubicBezTo>
                    <a:pt x="57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2"/>
                    <a:pt x="64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82">
              <a:extLst>
                <a:ext uri="{FF2B5EF4-FFF2-40B4-BE49-F238E27FC236}">
                  <a16:creationId xmlns:a16="http://schemas.microsoft.com/office/drawing/2014/main" id="{E1846F24-919E-4BAD-880A-E754A9CAE9F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692525" y="2540000"/>
              <a:ext cx="4763" cy="1285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83">
              <a:extLst>
                <a:ext uri="{FF2B5EF4-FFF2-40B4-BE49-F238E27FC236}">
                  <a16:creationId xmlns:a16="http://schemas.microsoft.com/office/drawing/2014/main" id="{24C236A1-7FD9-4102-9C8D-B5CAF6812BD8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746500" y="2579688"/>
              <a:ext cx="55563" cy="80963"/>
            </a:xfrm>
            <a:custGeom>
              <a:avLst/>
              <a:gdLst>
                <a:gd name="T0" fmla="*/ 72 w 246"/>
                <a:gd name="T1" fmla="*/ 32 h 317"/>
                <a:gd name="T2" fmla="*/ 72 w 246"/>
                <a:gd name="T3" fmla="*/ 0 h 317"/>
                <a:gd name="T4" fmla="*/ 0 w 246"/>
                <a:gd name="T5" fmla="*/ 5 h 317"/>
                <a:gd name="T6" fmla="*/ 0 w 246"/>
                <a:gd name="T7" fmla="*/ 20 h 317"/>
                <a:gd name="T8" fmla="*/ 39 w 246"/>
                <a:gd name="T9" fmla="*/ 45 h 317"/>
                <a:gd name="T10" fmla="*/ 39 w 246"/>
                <a:gd name="T11" fmla="*/ 279 h 317"/>
                <a:gd name="T12" fmla="*/ 0 w 246"/>
                <a:gd name="T13" fmla="*/ 301 h 317"/>
                <a:gd name="T14" fmla="*/ 0 w 246"/>
                <a:gd name="T15" fmla="*/ 317 h 317"/>
                <a:gd name="T16" fmla="*/ 56 w 246"/>
                <a:gd name="T17" fmla="*/ 315 h 317"/>
                <a:gd name="T18" fmla="*/ 112 w 246"/>
                <a:gd name="T19" fmla="*/ 317 h 317"/>
                <a:gd name="T20" fmla="*/ 112 w 246"/>
                <a:gd name="T21" fmla="*/ 301 h 317"/>
                <a:gd name="T22" fmla="*/ 73 w 246"/>
                <a:gd name="T23" fmla="*/ 279 h 317"/>
                <a:gd name="T24" fmla="*/ 73 w 246"/>
                <a:gd name="T25" fmla="*/ 195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2 h 317"/>
                <a:gd name="T32" fmla="*/ 142 w 246"/>
                <a:gd name="T33" fmla="*/ 0 h 317"/>
                <a:gd name="T34" fmla="*/ 72 w 246"/>
                <a:gd name="T35" fmla="*/ 32 h 317"/>
                <a:gd name="T36" fmla="*/ 73 w 246"/>
                <a:gd name="T37" fmla="*/ 163 h 317"/>
                <a:gd name="T38" fmla="*/ 73 w 246"/>
                <a:gd name="T39" fmla="*/ 52 h 317"/>
                <a:gd name="T40" fmla="*/ 138 w 246"/>
                <a:gd name="T41" fmla="*/ 12 h 317"/>
                <a:gd name="T42" fmla="*/ 204 w 246"/>
                <a:gd name="T43" fmla="*/ 112 h 317"/>
                <a:gd name="T44" fmla="*/ 133 w 246"/>
                <a:gd name="T45" fmla="*/ 215 h 317"/>
                <a:gd name="T46" fmla="*/ 80 w 246"/>
                <a:gd name="T47" fmla="*/ 184 h 317"/>
                <a:gd name="T48" fmla="*/ 73 w 246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2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3"/>
                    <a:pt x="39" y="45"/>
                  </a:cubicBezTo>
                  <a:lnTo>
                    <a:pt x="39" y="279"/>
                  </a:lnTo>
                  <a:cubicBezTo>
                    <a:pt x="39" y="301"/>
                    <a:pt x="33" y="301"/>
                    <a:pt x="0" y="301"/>
                  </a:cubicBezTo>
                  <a:lnTo>
                    <a:pt x="0" y="317"/>
                  </a:lnTo>
                  <a:cubicBezTo>
                    <a:pt x="17" y="316"/>
                    <a:pt x="43" y="315"/>
                    <a:pt x="56" y="315"/>
                  </a:cubicBezTo>
                  <a:cubicBezTo>
                    <a:pt x="69" y="315"/>
                    <a:pt x="95" y="316"/>
                    <a:pt x="112" y="317"/>
                  </a:cubicBezTo>
                  <a:lnTo>
                    <a:pt x="112" y="301"/>
                  </a:lnTo>
                  <a:cubicBezTo>
                    <a:pt x="79" y="301"/>
                    <a:pt x="73" y="301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2"/>
                  </a:cubicBezTo>
                  <a:cubicBezTo>
                    <a:pt x="246" y="49"/>
                    <a:pt x="197" y="0"/>
                    <a:pt x="142" y="0"/>
                  </a:cubicBezTo>
                  <a:cubicBezTo>
                    <a:pt x="103" y="0"/>
                    <a:pt x="82" y="21"/>
                    <a:pt x="72" y="32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8" y="26"/>
                    <a:pt x="112" y="12"/>
                    <a:pt x="138" y="12"/>
                  </a:cubicBezTo>
                  <a:cubicBezTo>
                    <a:pt x="174" y="12"/>
                    <a:pt x="204" y="56"/>
                    <a:pt x="204" y="112"/>
                  </a:cubicBezTo>
                  <a:cubicBezTo>
                    <a:pt x="204" y="173"/>
                    <a:pt x="169" y="215"/>
                    <a:pt x="133" y="215"/>
                  </a:cubicBezTo>
                  <a:cubicBezTo>
                    <a:pt x="113" y="215"/>
                    <a:pt x="94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84">
              <a:extLst>
                <a:ext uri="{FF2B5EF4-FFF2-40B4-BE49-F238E27FC236}">
                  <a16:creationId xmlns:a16="http://schemas.microsoft.com/office/drawing/2014/main" id="{6BA2B4C8-BF1C-473E-AF50-D2BF9D2554D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808413" y="2579688"/>
              <a:ext cx="38100" cy="57150"/>
            </a:xfrm>
            <a:custGeom>
              <a:avLst/>
              <a:gdLst>
                <a:gd name="T0" fmla="*/ 69 w 167"/>
                <a:gd name="T1" fmla="*/ 54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0 h 220"/>
                <a:gd name="T8" fmla="*/ 39 w 167"/>
                <a:gd name="T9" fmla="*/ 48 h 220"/>
                <a:gd name="T10" fmla="*/ 39 w 167"/>
                <a:gd name="T11" fmla="*/ 182 h 220"/>
                <a:gd name="T12" fmla="*/ 0 w 167"/>
                <a:gd name="T13" fmla="*/ 205 h 220"/>
                <a:gd name="T14" fmla="*/ 0 w 167"/>
                <a:gd name="T15" fmla="*/ 220 h 220"/>
                <a:gd name="T16" fmla="*/ 57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10 w 167"/>
                <a:gd name="T23" fmla="*/ 205 h 220"/>
                <a:gd name="T24" fmla="*/ 72 w 167"/>
                <a:gd name="T25" fmla="*/ 181 h 220"/>
                <a:gd name="T26" fmla="*/ 72 w 167"/>
                <a:gd name="T27" fmla="*/ 104 h 220"/>
                <a:gd name="T28" fmla="*/ 130 w 167"/>
                <a:gd name="T29" fmla="*/ 11 h 220"/>
                <a:gd name="T30" fmla="*/ 136 w 167"/>
                <a:gd name="T31" fmla="*/ 11 h 220"/>
                <a:gd name="T32" fmla="*/ 124 w 167"/>
                <a:gd name="T33" fmla="*/ 30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3" y="219"/>
                    <a:pt x="57" y="219"/>
                  </a:cubicBezTo>
                  <a:cubicBezTo>
                    <a:pt x="77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10" y="205"/>
                  </a:lnTo>
                  <a:cubicBezTo>
                    <a:pt x="73" y="205"/>
                    <a:pt x="72" y="199"/>
                    <a:pt x="72" y="181"/>
                  </a:cubicBezTo>
                  <a:lnTo>
                    <a:pt x="72" y="104"/>
                  </a:lnTo>
                  <a:cubicBezTo>
                    <a:pt x="72" y="55"/>
                    <a:pt x="93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7"/>
                    <a:pt x="124" y="30"/>
                  </a:cubicBezTo>
                  <a:cubicBezTo>
                    <a:pt x="124" y="44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85">
              <a:extLst>
                <a:ext uri="{FF2B5EF4-FFF2-40B4-BE49-F238E27FC236}">
                  <a16:creationId xmlns:a16="http://schemas.microsoft.com/office/drawing/2014/main" id="{27F7E0B3-BBDE-4C4D-B4E9-987BEC883AEE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3852863" y="2579688"/>
              <a:ext cx="49213" cy="58738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0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0"/>
                    <a:pt x="110" y="10"/>
                  </a:cubicBezTo>
                  <a:cubicBezTo>
                    <a:pt x="132" y="10"/>
                    <a:pt x="154" y="21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86">
              <a:extLst>
                <a:ext uri="{FF2B5EF4-FFF2-40B4-BE49-F238E27FC236}">
                  <a16:creationId xmlns:a16="http://schemas.microsoft.com/office/drawing/2014/main" id="{0094C913-4F91-45A8-B586-957E8832F4AB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10013" y="2579688"/>
              <a:ext cx="87313" cy="57150"/>
            </a:xfrm>
            <a:custGeom>
              <a:avLst/>
              <a:gdLst>
                <a:gd name="T0" fmla="*/ 39 w 390"/>
                <a:gd name="T1" fmla="*/ 48 h 220"/>
                <a:gd name="T2" fmla="*/ 39 w 390"/>
                <a:gd name="T3" fmla="*/ 182 h 220"/>
                <a:gd name="T4" fmla="*/ 0 w 390"/>
                <a:gd name="T5" fmla="*/ 205 h 220"/>
                <a:gd name="T6" fmla="*/ 0 w 390"/>
                <a:gd name="T7" fmla="*/ 220 h 220"/>
                <a:gd name="T8" fmla="*/ 56 w 390"/>
                <a:gd name="T9" fmla="*/ 219 h 220"/>
                <a:gd name="T10" fmla="*/ 112 w 390"/>
                <a:gd name="T11" fmla="*/ 220 h 220"/>
                <a:gd name="T12" fmla="*/ 112 w 390"/>
                <a:gd name="T13" fmla="*/ 205 h 220"/>
                <a:gd name="T14" fmla="*/ 73 w 390"/>
                <a:gd name="T15" fmla="*/ 182 h 220"/>
                <a:gd name="T16" fmla="*/ 73 w 390"/>
                <a:gd name="T17" fmla="*/ 90 h 220"/>
                <a:gd name="T18" fmla="*/ 141 w 390"/>
                <a:gd name="T19" fmla="*/ 11 h 220"/>
                <a:gd name="T20" fmla="*/ 178 w 390"/>
                <a:gd name="T21" fmla="*/ 66 h 220"/>
                <a:gd name="T22" fmla="*/ 178 w 390"/>
                <a:gd name="T23" fmla="*/ 182 h 220"/>
                <a:gd name="T24" fmla="*/ 139 w 390"/>
                <a:gd name="T25" fmla="*/ 205 h 220"/>
                <a:gd name="T26" fmla="*/ 139 w 390"/>
                <a:gd name="T27" fmla="*/ 220 h 220"/>
                <a:gd name="T28" fmla="*/ 195 w 390"/>
                <a:gd name="T29" fmla="*/ 219 h 220"/>
                <a:gd name="T30" fmla="*/ 251 w 390"/>
                <a:gd name="T31" fmla="*/ 220 h 220"/>
                <a:gd name="T32" fmla="*/ 251 w 390"/>
                <a:gd name="T33" fmla="*/ 205 h 220"/>
                <a:gd name="T34" fmla="*/ 212 w 390"/>
                <a:gd name="T35" fmla="*/ 182 h 220"/>
                <a:gd name="T36" fmla="*/ 212 w 390"/>
                <a:gd name="T37" fmla="*/ 90 h 220"/>
                <a:gd name="T38" fmla="*/ 279 w 390"/>
                <a:gd name="T39" fmla="*/ 11 h 220"/>
                <a:gd name="T40" fmla="*/ 316 w 390"/>
                <a:gd name="T41" fmla="*/ 66 h 220"/>
                <a:gd name="T42" fmla="*/ 316 w 390"/>
                <a:gd name="T43" fmla="*/ 182 h 220"/>
                <a:gd name="T44" fmla="*/ 277 w 390"/>
                <a:gd name="T45" fmla="*/ 205 h 220"/>
                <a:gd name="T46" fmla="*/ 277 w 390"/>
                <a:gd name="T47" fmla="*/ 220 h 220"/>
                <a:gd name="T48" fmla="*/ 334 w 390"/>
                <a:gd name="T49" fmla="*/ 219 h 220"/>
                <a:gd name="T50" fmla="*/ 390 w 390"/>
                <a:gd name="T51" fmla="*/ 220 h 220"/>
                <a:gd name="T52" fmla="*/ 390 w 390"/>
                <a:gd name="T53" fmla="*/ 205 h 220"/>
                <a:gd name="T54" fmla="*/ 351 w 390"/>
                <a:gd name="T55" fmla="*/ 190 h 220"/>
                <a:gd name="T56" fmla="*/ 351 w 390"/>
                <a:gd name="T57" fmla="*/ 94 h 220"/>
                <a:gd name="T58" fmla="*/ 335 w 390"/>
                <a:gd name="T59" fmla="*/ 18 h 220"/>
                <a:gd name="T60" fmla="*/ 283 w 390"/>
                <a:gd name="T61" fmla="*/ 0 h 220"/>
                <a:gd name="T62" fmla="*/ 211 w 390"/>
                <a:gd name="T63" fmla="*/ 48 h 220"/>
                <a:gd name="T64" fmla="*/ 144 w 390"/>
                <a:gd name="T65" fmla="*/ 0 h 220"/>
                <a:gd name="T66" fmla="*/ 70 w 390"/>
                <a:gd name="T67" fmla="*/ 52 h 220"/>
                <a:gd name="T68" fmla="*/ 70 w 390"/>
                <a:gd name="T69" fmla="*/ 0 h 220"/>
                <a:gd name="T70" fmla="*/ 0 w 390"/>
                <a:gd name="T71" fmla="*/ 5 h 220"/>
                <a:gd name="T72" fmla="*/ 0 w 390"/>
                <a:gd name="T73" fmla="*/ 20 h 220"/>
                <a:gd name="T74" fmla="*/ 39 w 390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9" y="11"/>
                    <a:pt x="141" y="11"/>
                  </a:cubicBezTo>
                  <a:cubicBezTo>
                    <a:pt x="172" y="11"/>
                    <a:pt x="178" y="37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17" y="205"/>
                    <a:pt x="212" y="205"/>
                    <a:pt x="212" y="182"/>
                  </a:cubicBezTo>
                  <a:lnTo>
                    <a:pt x="212" y="90"/>
                  </a:lnTo>
                  <a:cubicBezTo>
                    <a:pt x="212" y="38"/>
                    <a:pt x="247" y="11"/>
                    <a:pt x="279" y="11"/>
                  </a:cubicBezTo>
                  <a:cubicBezTo>
                    <a:pt x="311" y="11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1" y="205"/>
                    <a:pt x="277" y="205"/>
                  </a:cubicBezTo>
                  <a:lnTo>
                    <a:pt x="277" y="220"/>
                  </a:lnTo>
                  <a:cubicBezTo>
                    <a:pt x="295" y="220"/>
                    <a:pt x="320" y="219"/>
                    <a:pt x="334" y="219"/>
                  </a:cubicBezTo>
                  <a:cubicBezTo>
                    <a:pt x="347" y="219"/>
                    <a:pt x="373" y="220"/>
                    <a:pt x="390" y="220"/>
                  </a:cubicBezTo>
                  <a:lnTo>
                    <a:pt x="390" y="205"/>
                  </a:lnTo>
                  <a:cubicBezTo>
                    <a:pt x="364" y="205"/>
                    <a:pt x="351" y="205"/>
                    <a:pt x="351" y="190"/>
                  </a:cubicBezTo>
                  <a:lnTo>
                    <a:pt x="351" y="94"/>
                  </a:lnTo>
                  <a:cubicBezTo>
                    <a:pt x="351" y="51"/>
                    <a:pt x="351" y="36"/>
                    <a:pt x="335" y="18"/>
                  </a:cubicBezTo>
                  <a:cubicBezTo>
                    <a:pt x="328" y="10"/>
                    <a:pt x="312" y="0"/>
                    <a:pt x="283" y="0"/>
                  </a:cubicBezTo>
                  <a:cubicBezTo>
                    <a:pt x="241" y="0"/>
                    <a:pt x="219" y="29"/>
                    <a:pt x="211" y="48"/>
                  </a:cubicBezTo>
                  <a:cubicBezTo>
                    <a:pt x="204" y="5"/>
                    <a:pt x="167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87">
              <a:extLst>
                <a:ext uri="{FF2B5EF4-FFF2-40B4-BE49-F238E27FC236}">
                  <a16:creationId xmlns:a16="http://schemas.microsoft.com/office/drawing/2014/main" id="{3FD3D375-9F25-44BB-ACB0-B80769B26E9E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4002088" y="2579688"/>
              <a:ext cx="55563" cy="80963"/>
            </a:xfrm>
            <a:custGeom>
              <a:avLst/>
              <a:gdLst>
                <a:gd name="T0" fmla="*/ 72 w 246"/>
                <a:gd name="T1" fmla="*/ 32 h 317"/>
                <a:gd name="T2" fmla="*/ 72 w 246"/>
                <a:gd name="T3" fmla="*/ 0 h 317"/>
                <a:gd name="T4" fmla="*/ 0 w 246"/>
                <a:gd name="T5" fmla="*/ 5 h 317"/>
                <a:gd name="T6" fmla="*/ 0 w 246"/>
                <a:gd name="T7" fmla="*/ 20 h 317"/>
                <a:gd name="T8" fmla="*/ 39 w 246"/>
                <a:gd name="T9" fmla="*/ 45 h 317"/>
                <a:gd name="T10" fmla="*/ 39 w 246"/>
                <a:gd name="T11" fmla="*/ 279 h 317"/>
                <a:gd name="T12" fmla="*/ 0 w 246"/>
                <a:gd name="T13" fmla="*/ 301 h 317"/>
                <a:gd name="T14" fmla="*/ 0 w 246"/>
                <a:gd name="T15" fmla="*/ 317 h 317"/>
                <a:gd name="T16" fmla="*/ 56 w 246"/>
                <a:gd name="T17" fmla="*/ 315 h 317"/>
                <a:gd name="T18" fmla="*/ 112 w 246"/>
                <a:gd name="T19" fmla="*/ 317 h 317"/>
                <a:gd name="T20" fmla="*/ 112 w 246"/>
                <a:gd name="T21" fmla="*/ 301 h 317"/>
                <a:gd name="T22" fmla="*/ 73 w 246"/>
                <a:gd name="T23" fmla="*/ 279 h 317"/>
                <a:gd name="T24" fmla="*/ 73 w 246"/>
                <a:gd name="T25" fmla="*/ 195 h 317"/>
                <a:gd name="T26" fmla="*/ 73 w 246"/>
                <a:gd name="T27" fmla="*/ 191 h 317"/>
                <a:gd name="T28" fmla="*/ 135 w 246"/>
                <a:gd name="T29" fmla="*/ 226 h 317"/>
                <a:gd name="T30" fmla="*/ 246 w 246"/>
                <a:gd name="T31" fmla="*/ 112 h 317"/>
                <a:gd name="T32" fmla="*/ 142 w 246"/>
                <a:gd name="T33" fmla="*/ 0 h 317"/>
                <a:gd name="T34" fmla="*/ 72 w 246"/>
                <a:gd name="T35" fmla="*/ 32 h 317"/>
                <a:gd name="T36" fmla="*/ 73 w 246"/>
                <a:gd name="T37" fmla="*/ 163 h 317"/>
                <a:gd name="T38" fmla="*/ 73 w 246"/>
                <a:gd name="T39" fmla="*/ 52 h 317"/>
                <a:gd name="T40" fmla="*/ 138 w 246"/>
                <a:gd name="T41" fmla="*/ 12 h 317"/>
                <a:gd name="T42" fmla="*/ 204 w 246"/>
                <a:gd name="T43" fmla="*/ 112 h 317"/>
                <a:gd name="T44" fmla="*/ 133 w 246"/>
                <a:gd name="T45" fmla="*/ 215 h 317"/>
                <a:gd name="T46" fmla="*/ 80 w 246"/>
                <a:gd name="T47" fmla="*/ 184 h 317"/>
                <a:gd name="T48" fmla="*/ 73 w 246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2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3"/>
                    <a:pt x="39" y="45"/>
                  </a:cubicBezTo>
                  <a:lnTo>
                    <a:pt x="39" y="279"/>
                  </a:lnTo>
                  <a:cubicBezTo>
                    <a:pt x="39" y="301"/>
                    <a:pt x="33" y="301"/>
                    <a:pt x="0" y="301"/>
                  </a:cubicBezTo>
                  <a:lnTo>
                    <a:pt x="0" y="317"/>
                  </a:lnTo>
                  <a:cubicBezTo>
                    <a:pt x="17" y="316"/>
                    <a:pt x="43" y="315"/>
                    <a:pt x="56" y="315"/>
                  </a:cubicBezTo>
                  <a:cubicBezTo>
                    <a:pt x="69" y="315"/>
                    <a:pt x="95" y="316"/>
                    <a:pt x="112" y="317"/>
                  </a:cubicBezTo>
                  <a:lnTo>
                    <a:pt x="112" y="301"/>
                  </a:lnTo>
                  <a:cubicBezTo>
                    <a:pt x="79" y="301"/>
                    <a:pt x="73" y="301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5" y="226"/>
                  </a:cubicBezTo>
                  <a:cubicBezTo>
                    <a:pt x="194" y="226"/>
                    <a:pt x="246" y="177"/>
                    <a:pt x="246" y="112"/>
                  </a:cubicBezTo>
                  <a:cubicBezTo>
                    <a:pt x="246" y="49"/>
                    <a:pt x="197" y="0"/>
                    <a:pt x="142" y="0"/>
                  </a:cubicBezTo>
                  <a:cubicBezTo>
                    <a:pt x="103" y="0"/>
                    <a:pt x="82" y="21"/>
                    <a:pt x="72" y="32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8" y="26"/>
                    <a:pt x="112" y="12"/>
                    <a:pt x="138" y="12"/>
                  </a:cubicBezTo>
                  <a:cubicBezTo>
                    <a:pt x="174" y="12"/>
                    <a:pt x="204" y="56"/>
                    <a:pt x="204" y="112"/>
                  </a:cubicBezTo>
                  <a:cubicBezTo>
                    <a:pt x="204" y="173"/>
                    <a:pt x="170" y="215"/>
                    <a:pt x="133" y="215"/>
                  </a:cubicBezTo>
                  <a:cubicBezTo>
                    <a:pt x="113" y="215"/>
                    <a:pt x="94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88">
              <a:extLst>
                <a:ext uri="{FF2B5EF4-FFF2-40B4-BE49-F238E27FC236}">
                  <a16:creationId xmlns:a16="http://schemas.microsoft.com/office/drawing/2014/main" id="{AE7F5F32-4214-48FF-8D6A-97ABED5E7DC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064000" y="2557463"/>
              <a:ext cx="34925" cy="80963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5 w 156"/>
                <a:gd name="T11" fmla="*/ 0 h 313"/>
                <a:gd name="T12" fmla="*/ 0 w 156"/>
                <a:gd name="T13" fmla="*/ 97 h 313"/>
                <a:gd name="T14" fmla="*/ 0 w 156"/>
                <a:gd name="T15" fmla="*/ 107 h 313"/>
                <a:gd name="T16" fmla="*/ 43 w 156"/>
                <a:gd name="T17" fmla="*/ 107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1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5" y="0"/>
                  </a:lnTo>
                  <a:cubicBezTo>
                    <a:pt x="64" y="41"/>
                    <a:pt x="49" y="94"/>
                    <a:pt x="0" y="97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3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1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89">
              <a:extLst>
                <a:ext uri="{FF2B5EF4-FFF2-40B4-BE49-F238E27FC236}">
                  <a16:creationId xmlns:a16="http://schemas.microsoft.com/office/drawing/2014/main" id="{64568A75-C030-47AA-9F25-5487C5A0208D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117975" y="2540000"/>
              <a:ext cx="25400" cy="1285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Freeform 90">
              <a:extLst>
                <a:ext uri="{FF2B5EF4-FFF2-40B4-BE49-F238E27FC236}">
                  <a16:creationId xmlns:a16="http://schemas.microsoft.com/office/drawing/2014/main" id="{3F34F3DF-CBD7-477D-83CF-363955CBE986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152900" y="2579688"/>
              <a:ext cx="57150" cy="58738"/>
            </a:xfrm>
            <a:custGeom>
              <a:avLst/>
              <a:gdLst>
                <a:gd name="T0" fmla="*/ 152 w 248"/>
                <a:gd name="T1" fmla="*/ 69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1 h 226"/>
                <a:gd name="T10" fmla="*/ 248 w 248"/>
                <a:gd name="T11" fmla="*/ 32 h 226"/>
                <a:gd name="T12" fmla="*/ 202 w 248"/>
                <a:gd name="T13" fmla="*/ 0 h 226"/>
                <a:gd name="T14" fmla="*/ 149 w 248"/>
                <a:gd name="T15" fmla="*/ 37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6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69"/>
                  </a:moveTo>
                  <a:cubicBezTo>
                    <a:pt x="155" y="56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19"/>
                    <a:pt x="202" y="32"/>
                    <a:pt x="202" y="44"/>
                  </a:cubicBezTo>
                  <a:cubicBezTo>
                    <a:pt x="202" y="52"/>
                    <a:pt x="208" y="61"/>
                    <a:pt x="221" y="61"/>
                  </a:cubicBezTo>
                  <a:cubicBezTo>
                    <a:pt x="232" y="61"/>
                    <a:pt x="248" y="52"/>
                    <a:pt x="248" y="32"/>
                  </a:cubicBezTo>
                  <a:cubicBezTo>
                    <a:pt x="248" y="6"/>
                    <a:pt x="219" y="0"/>
                    <a:pt x="202" y="0"/>
                  </a:cubicBezTo>
                  <a:cubicBezTo>
                    <a:pt x="173" y="0"/>
                    <a:pt x="155" y="26"/>
                    <a:pt x="149" y="37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59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6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Freeform 91">
              <a:extLst>
                <a:ext uri="{FF2B5EF4-FFF2-40B4-BE49-F238E27FC236}">
                  <a16:creationId xmlns:a16="http://schemas.microsoft.com/office/drawing/2014/main" id="{D9A533BC-19DC-48D1-B4DE-D4A769CF2460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221163" y="2540000"/>
              <a:ext cx="25400" cy="128588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2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2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92">
              <a:extLst>
                <a:ext uri="{FF2B5EF4-FFF2-40B4-BE49-F238E27FC236}">
                  <a16:creationId xmlns:a16="http://schemas.microsoft.com/office/drawing/2014/main" id="{9E48BEF3-8215-45F9-93F4-D9928F228BD7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264025" y="2540000"/>
              <a:ext cx="26988" cy="1285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Oval 93">
              <a:extLst>
                <a:ext uri="{FF2B5EF4-FFF2-40B4-BE49-F238E27FC236}">
                  <a16:creationId xmlns:a16="http://schemas.microsoft.com/office/drawing/2014/main" id="{5382EB1D-B94D-4D14-AAC7-3CDE55434410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37050" y="2597150"/>
              <a:ext cx="11113" cy="14288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94">
              <a:extLst>
                <a:ext uri="{FF2B5EF4-FFF2-40B4-BE49-F238E27FC236}">
                  <a16:creationId xmlns:a16="http://schemas.microsoft.com/office/drawing/2014/main" id="{03E676AE-7DA5-4C85-BD43-A0264CACFA0B}"/>
                </a:ext>
              </a:extLst>
            </p:cNvPr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4379913" y="2579688"/>
              <a:ext cx="58738" cy="80963"/>
            </a:xfrm>
            <a:custGeom>
              <a:avLst/>
              <a:gdLst>
                <a:gd name="T0" fmla="*/ 39 w 261"/>
                <a:gd name="T1" fmla="*/ 281 h 317"/>
                <a:gd name="T2" fmla="*/ 12 w 261"/>
                <a:gd name="T3" fmla="*/ 301 h 317"/>
                <a:gd name="T4" fmla="*/ 0 w 261"/>
                <a:gd name="T5" fmla="*/ 311 h 317"/>
                <a:gd name="T6" fmla="*/ 7 w 261"/>
                <a:gd name="T7" fmla="*/ 317 h 317"/>
                <a:gd name="T8" fmla="*/ 49 w 261"/>
                <a:gd name="T9" fmla="*/ 315 h 317"/>
                <a:gd name="T10" fmla="*/ 98 w 261"/>
                <a:gd name="T11" fmla="*/ 317 h 317"/>
                <a:gd name="T12" fmla="*/ 107 w 261"/>
                <a:gd name="T13" fmla="*/ 307 h 317"/>
                <a:gd name="T14" fmla="*/ 95 w 261"/>
                <a:gd name="T15" fmla="*/ 301 h 317"/>
                <a:gd name="T16" fmla="*/ 70 w 261"/>
                <a:gd name="T17" fmla="*/ 293 h 317"/>
                <a:gd name="T18" fmla="*/ 95 w 261"/>
                <a:gd name="T19" fmla="*/ 194 h 317"/>
                <a:gd name="T20" fmla="*/ 140 w 261"/>
                <a:gd name="T21" fmla="*/ 226 h 317"/>
                <a:gd name="T22" fmla="*/ 261 w 261"/>
                <a:gd name="T23" fmla="*/ 79 h 317"/>
                <a:gd name="T24" fmla="*/ 194 w 261"/>
                <a:gd name="T25" fmla="*/ 0 h 317"/>
                <a:gd name="T26" fmla="*/ 129 w 261"/>
                <a:gd name="T27" fmla="*/ 37 h 317"/>
                <a:gd name="T28" fmla="*/ 84 w 261"/>
                <a:gd name="T29" fmla="*/ 0 h 317"/>
                <a:gd name="T30" fmla="*/ 47 w 261"/>
                <a:gd name="T31" fmla="*/ 28 h 317"/>
                <a:gd name="T32" fmla="*/ 32 w 261"/>
                <a:gd name="T33" fmla="*/ 76 h 317"/>
                <a:gd name="T34" fmla="*/ 38 w 261"/>
                <a:gd name="T35" fmla="*/ 81 h 317"/>
                <a:gd name="T36" fmla="*/ 46 w 261"/>
                <a:gd name="T37" fmla="*/ 70 h 317"/>
                <a:gd name="T38" fmla="*/ 83 w 261"/>
                <a:gd name="T39" fmla="*/ 11 h 317"/>
                <a:gd name="T40" fmla="*/ 98 w 261"/>
                <a:gd name="T41" fmla="*/ 33 h 317"/>
                <a:gd name="T42" fmla="*/ 95 w 261"/>
                <a:gd name="T43" fmla="*/ 59 h 317"/>
                <a:gd name="T44" fmla="*/ 39 w 261"/>
                <a:gd name="T45" fmla="*/ 281 h 317"/>
                <a:gd name="T46" fmla="*/ 126 w 261"/>
                <a:gd name="T47" fmla="*/ 64 h 317"/>
                <a:gd name="T48" fmla="*/ 152 w 261"/>
                <a:gd name="T49" fmla="*/ 29 h 317"/>
                <a:gd name="T50" fmla="*/ 193 w 261"/>
                <a:gd name="T51" fmla="*/ 11 h 317"/>
                <a:gd name="T52" fmla="*/ 225 w 261"/>
                <a:gd name="T53" fmla="*/ 57 h 317"/>
                <a:gd name="T54" fmla="*/ 199 w 261"/>
                <a:gd name="T55" fmla="*/ 163 h 317"/>
                <a:gd name="T56" fmla="*/ 140 w 261"/>
                <a:gd name="T57" fmla="*/ 215 h 317"/>
                <a:gd name="T58" fmla="*/ 101 w 261"/>
                <a:gd name="T59" fmla="*/ 170 h 317"/>
                <a:gd name="T60" fmla="*/ 102 w 261"/>
                <a:gd name="T61" fmla="*/ 162 h 317"/>
                <a:gd name="T62" fmla="*/ 126 w 261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9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1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5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1" y="153"/>
                    <a:pt x="261" y="79"/>
                  </a:cubicBezTo>
                  <a:cubicBezTo>
                    <a:pt x="261" y="32"/>
                    <a:pt x="232" y="0"/>
                    <a:pt x="194" y="0"/>
                  </a:cubicBezTo>
                  <a:cubicBezTo>
                    <a:pt x="169" y="0"/>
                    <a:pt x="145" y="17"/>
                    <a:pt x="129" y="37"/>
                  </a:cubicBezTo>
                  <a:cubicBezTo>
                    <a:pt x="124" y="10"/>
                    <a:pt x="103" y="0"/>
                    <a:pt x="84" y="0"/>
                  </a:cubicBezTo>
                  <a:cubicBezTo>
                    <a:pt x="61" y="0"/>
                    <a:pt x="52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3" y="81"/>
                    <a:pt x="43" y="81"/>
                    <a:pt x="46" y="70"/>
                  </a:cubicBezTo>
                  <a:cubicBezTo>
                    <a:pt x="55" y="34"/>
                    <a:pt x="65" y="11"/>
                    <a:pt x="83" y="11"/>
                  </a:cubicBezTo>
                  <a:cubicBezTo>
                    <a:pt x="91" y="11"/>
                    <a:pt x="98" y="14"/>
                    <a:pt x="98" y="33"/>
                  </a:cubicBezTo>
                  <a:cubicBezTo>
                    <a:pt x="98" y="45"/>
                    <a:pt x="97" y="50"/>
                    <a:pt x="95" y="59"/>
                  </a:cubicBezTo>
                  <a:lnTo>
                    <a:pt x="39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5" y="28"/>
                    <a:pt x="225" y="57"/>
                  </a:cubicBezTo>
                  <a:cubicBezTo>
                    <a:pt x="225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1" y="173"/>
                    <a:pt x="101" y="170"/>
                  </a:cubicBezTo>
                  <a:cubicBezTo>
                    <a:pt x="101" y="169"/>
                    <a:pt x="101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95">
              <a:extLst>
                <a:ext uri="{FF2B5EF4-FFF2-40B4-BE49-F238E27FC236}">
                  <a16:creationId xmlns:a16="http://schemas.microsoft.com/office/drawing/2014/main" id="{F1BB7D09-9605-4E20-BECA-E219FECE3C35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451350" y="2540000"/>
              <a:ext cx="25400" cy="1285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96">
              <a:extLst>
                <a:ext uri="{FF2B5EF4-FFF2-40B4-BE49-F238E27FC236}">
                  <a16:creationId xmlns:a16="http://schemas.microsoft.com/office/drawing/2014/main" id="{B93A3507-A73D-450A-86EF-B1DC9793CB7E}"/>
                </a:ext>
              </a:extLst>
            </p:cNvPr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4487863" y="2579688"/>
              <a:ext cx="55563" cy="80963"/>
            </a:xfrm>
            <a:custGeom>
              <a:avLst/>
              <a:gdLst>
                <a:gd name="T0" fmla="*/ 72 w 246"/>
                <a:gd name="T1" fmla="*/ 32 h 317"/>
                <a:gd name="T2" fmla="*/ 72 w 246"/>
                <a:gd name="T3" fmla="*/ 0 h 317"/>
                <a:gd name="T4" fmla="*/ 0 w 246"/>
                <a:gd name="T5" fmla="*/ 5 h 317"/>
                <a:gd name="T6" fmla="*/ 0 w 246"/>
                <a:gd name="T7" fmla="*/ 20 h 317"/>
                <a:gd name="T8" fmla="*/ 39 w 246"/>
                <a:gd name="T9" fmla="*/ 45 h 317"/>
                <a:gd name="T10" fmla="*/ 39 w 246"/>
                <a:gd name="T11" fmla="*/ 279 h 317"/>
                <a:gd name="T12" fmla="*/ 0 w 246"/>
                <a:gd name="T13" fmla="*/ 301 h 317"/>
                <a:gd name="T14" fmla="*/ 0 w 246"/>
                <a:gd name="T15" fmla="*/ 317 h 317"/>
                <a:gd name="T16" fmla="*/ 56 w 246"/>
                <a:gd name="T17" fmla="*/ 315 h 317"/>
                <a:gd name="T18" fmla="*/ 112 w 246"/>
                <a:gd name="T19" fmla="*/ 317 h 317"/>
                <a:gd name="T20" fmla="*/ 112 w 246"/>
                <a:gd name="T21" fmla="*/ 301 h 317"/>
                <a:gd name="T22" fmla="*/ 73 w 246"/>
                <a:gd name="T23" fmla="*/ 279 h 317"/>
                <a:gd name="T24" fmla="*/ 73 w 246"/>
                <a:gd name="T25" fmla="*/ 195 h 317"/>
                <a:gd name="T26" fmla="*/ 73 w 246"/>
                <a:gd name="T27" fmla="*/ 191 h 317"/>
                <a:gd name="T28" fmla="*/ 134 w 246"/>
                <a:gd name="T29" fmla="*/ 226 h 317"/>
                <a:gd name="T30" fmla="*/ 246 w 246"/>
                <a:gd name="T31" fmla="*/ 112 h 317"/>
                <a:gd name="T32" fmla="*/ 141 w 246"/>
                <a:gd name="T33" fmla="*/ 0 h 317"/>
                <a:gd name="T34" fmla="*/ 72 w 246"/>
                <a:gd name="T35" fmla="*/ 32 h 317"/>
                <a:gd name="T36" fmla="*/ 73 w 246"/>
                <a:gd name="T37" fmla="*/ 163 h 317"/>
                <a:gd name="T38" fmla="*/ 73 w 246"/>
                <a:gd name="T39" fmla="*/ 52 h 317"/>
                <a:gd name="T40" fmla="*/ 137 w 246"/>
                <a:gd name="T41" fmla="*/ 12 h 317"/>
                <a:gd name="T42" fmla="*/ 204 w 246"/>
                <a:gd name="T43" fmla="*/ 112 h 317"/>
                <a:gd name="T44" fmla="*/ 132 w 246"/>
                <a:gd name="T45" fmla="*/ 215 h 317"/>
                <a:gd name="T46" fmla="*/ 80 w 246"/>
                <a:gd name="T47" fmla="*/ 184 h 317"/>
                <a:gd name="T48" fmla="*/ 73 w 246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2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3"/>
                    <a:pt x="39" y="45"/>
                  </a:cubicBezTo>
                  <a:lnTo>
                    <a:pt x="39" y="279"/>
                  </a:lnTo>
                  <a:cubicBezTo>
                    <a:pt x="39" y="301"/>
                    <a:pt x="33" y="301"/>
                    <a:pt x="0" y="301"/>
                  </a:cubicBezTo>
                  <a:lnTo>
                    <a:pt x="0" y="317"/>
                  </a:lnTo>
                  <a:cubicBezTo>
                    <a:pt x="17" y="316"/>
                    <a:pt x="43" y="315"/>
                    <a:pt x="56" y="315"/>
                  </a:cubicBezTo>
                  <a:cubicBezTo>
                    <a:pt x="69" y="315"/>
                    <a:pt x="94" y="316"/>
                    <a:pt x="112" y="317"/>
                  </a:cubicBezTo>
                  <a:lnTo>
                    <a:pt x="112" y="301"/>
                  </a:lnTo>
                  <a:cubicBezTo>
                    <a:pt x="78" y="301"/>
                    <a:pt x="73" y="301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5" y="199"/>
                    <a:pt x="96" y="226"/>
                    <a:pt x="134" y="226"/>
                  </a:cubicBezTo>
                  <a:cubicBezTo>
                    <a:pt x="194" y="226"/>
                    <a:pt x="246" y="177"/>
                    <a:pt x="246" y="112"/>
                  </a:cubicBezTo>
                  <a:cubicBezTo>
                    <a:pt x="246" y="49"/>
                    <a:pt x="197" y="0"/>
                    <a:pt x="141" y="0"/>
                  </a:cubicBezTo>
                  <a:cubicBezTo>
                    <a:pt x="102" y="0"/>
                    <a:pt x="81" y="21"/>
                    <a:pt x="72" y="32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7" y="26"/>
                    <a:pt x="112" y="12"/>
                    <a:pt x="137" y="12"/>
                  </a:cubicBezTo>
                  <a:cubicBezTo>
                    <a:pt x="174" y="12"/>
                    <a:pt x="204" y="56"/>
                    <a:pt x="204" y="112"/>
                  </a:cubicBezTo>
                  <a:cubicBezTo>
                    <a:pt x="204" y="173"/>
                    <a:pt x="169" y="215"/>
                    <a:pt x="132" y="215"/>
                  </a:cubicBezTo>
                  <a:cubicBezTo>
                    <a:pt x="112" y="215"/>
                    <a:pt x="93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97">
              <a:extLst>
                <a:ext uri="{FF2B5EF4-FFF2-40B4-BE49-F238E27FC236}">
                  <a16:creationId xmlns:a16="http://schemas.microsoft.com/office/drawing/2014/main" id="{84B67132-FE70-4402-AA35-C1994755F919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4549775" y="2579688"/>
              <a:ext cx="38100" cy="57150"/>
            </a:xfrm>
            <a:custGeom>
              <a:avLst/>
              <a:gdLst>
                <a:gd name="T0" fmla="*/ 69 w 167"/>
                <a:gd name="T1" fmla="*/ 54 h 220"/>
                <a:gd name="T2" fmla="*/ 69 w 167"/>
                <a:gd name="T3" fmla="*/ 0 h 220"/>
                <a:gd name="T4" fmla="*/ 0 w 167"/>
                <a:gd name="T5" fmla="*/ 5 h 220"/>
                <a:gd name="T6" fmla="*/ 0 w 167"/>
                <a:gd name="T7" fmla="*/ 20 h 220"/>
                <a:gd name="T8" fmla="*/ 38 w 167"/>
                <a:gd name="T9" fmla="*/ 48 h 220"/>
                <a:gd name="T10" fmla="*/ 38 w 167"/>
                <a:gd name="T11" fmla="*/ 182 h 220"/>
                <a:gd name="T12" fmla="*/ 0 w 167"/>
                <a:gd name="T13" fmla="*/ 205 h 220"/>
                <a:gd name="T14" fmla="*/ 0 w 167"/>
                <a:gd name="T15" fmla="*/ 220 h 220"/>
                <a:gd name="T16" fmla="*/ 56 w 167"/>
                <a:gd name="T17" fmla="*/ 219 h 220"/>
                <a:gd name="T18" fmla="*/ 120 w 167"/>
                <a:gd name="T19" fmla="*/ 220 h 220"/>
                <a:gd name="T20" fmla="*/ 120 w 167"/>
                <a:gd name="T21" fmla="*/ 205 h 220"/>
                <a:gd name="T22" fmla="*/ 109 w 167"/>
                <a:gd name="T23" fmla="*/ 205 h 220"/>
                <a:gd name="T24" fmla="*/ 71 w 167"/>
                <a:gd name="T25" fmla="*/ 181 h 220"/>
                <a:gd name="T26" fmla="*/ 71 w 167"/>
                <a:gd name="T27" fmla="*/ 104 h 220"/>
                <a:gd name="T28" fmla="*/ 130 w 167"/>
                <a:gd name="T29" fmla="*/ 11 h 220"/>
                <a:gd name="T30" fmla="*/ 136 w 167"/>
                <a:gd name="T31" fmla="*/ 11 h 220"/>
                <a:gd name="T32" fmla="*/ 124 w 167"/>
                <a:gd name="T33" fmla="*/ 30 h 220"/>
                <a:gd name="T34" fmla="*/ 146 w 167"/>
                <a:gd name="T35" fmla="*/ 52 h 220"/>
                <a:gd name="T36" fmla="*/ 167 w 167"/>
                <a:gd name="T37" fmla="*/ 30 h 220"/>
                <a:gd name="T38" fmla="*/ 130 w 167"/>
                <a:gd name="T39" fmla="*/ 0 h 220"/>
                <a:gd name="T40" fmla="*/ 69 w 167"/>
                <a:gd name="T41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20">
                  <a:moveTo>
                    <a:pt x="69" y="54"/>
                  </a:moveTo>
                  <a:lnTo>
                    <a:pt x="69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4" y="20"/>
                    <a:pt x="38" y="24"/>
                    <a:pt x="38" y="48"/>
                  </a:cubicBezTo>
                  <a:lnTo>
                    <a:pt x="38" y="182"/>
                  </a:lnTo>
                  <a:cubicBezTo>
                    <a:pt x="38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9" y="220"/>
                    <a:pt x="42" y="219"/>
                    <a:pt x="56" y="219"/>
                  </a:cubicBezTo>
                  <a:cubicBezTo>
                    <a:pt x="76" y="219"/>
                    <a:pt x="100" y="219"/>
                    <a:pt x="120" y="220"/>
                  </a:cubicBezTo>
                  <a:lnTo>
                    <a:pt x="120" y="205"/>
                  </a:lnTo>
                  <a:lnTo>
                    <a:pt x="109" y="205"/>
                  </a:lnTo>
                  <a:cubicBezTo>
                    <a:pt x="72" y="205"/>
                    <a:pt x="71" y="199"/>
                    <a:pt x="71" y="181"/>
                  </a:cubicBezTo>
                  <a:lnTo>
                    <a:pt x="71" y="104"/>
                  </a:lnTo>
                  <a:cubicBezTo>
                    <a:pt x="71" y="55"/>
                    <a:pt x="92" y="11"/>
                    <a:pt x="130" y="11"/>
                  </a:cubicBezTo>
                  <a:cubicBezTo>
                    <a:pt x="134" y="11"/>
                    <a:pt x="135" y="11"/>
                    <a:pt x="136" y="11"/>
                  </a:cubicBezTo>
                  <a:cubicBezTo>
                    <a:pt x="134" y="12"/>
                    <a:pt x="124" y="17"/>
                    <a:pt x="124" y="30"/>
                  </a:cubicBezTo>
                  <a:cubicBezTo>
                    <a:pt x="124" y="44"/>
                    <a:pt x="135" y="52"/>
                    <a:pt x="146" y="52"/>
                  </a:cubicBezTo>
                  <a:cubicBezTo>
                    <a:pt x="155" y="52"/>
                    <a:pt x="167" y="46"/>
                    <a:pt x="167" y="30"/>
                  </a:cubicBezTo>
                  <a:cubicBezTo>
                    <a:pt x="167" y="14"/>
                    <a:pt x="152" y="0"/>
                    <a:pt x="130" y="0"/>
                  </a:cubicBezTo>
                  <a:cubicBezTo>
                    <a:pt x="94" y="0"/>
                    <a:pt x="76" y="33"/>
                    <a:pt x="69" y="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98">
              <a:extLst>
                <a:ext uri="{FF2B5EF4-FFF2-40B4-BE49-F238E27FC236}">
                  <a16:creationId xmlns:a16="http://schemas.microsoft.com/office/drawing/2014/main" id="{84EC8585-0C09-4CA5-8050-1B40FFC0EEB2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4594225" y="2579688"/>
              <a:ext cx="49213" cy="58738"/>
            </a:xfrm>
            <a:custGeom>
              <a:avLst/>
              <a:gdLst>
                <a:gd name="T0" fmla="*/ 221 w 221"/>
                <a:gd name="T1" fmla="*/ 116 h 229"/>
                <a:gd name="T2" fmla="*/ 110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0 w 221"/>
                <a:gd name="T11" fmla="*/ 216 h 229"/>
                <a:gd name="T12" fmla="*/ 54 w 221"/>
                <a:gd name="T13" fmla="*/ 183 h 229"/>
                <a:gd name="T14" fmla="*/ 41 w 221"/>
                <a:gd name="T15" fmla="*/ 112 h 229"/>
                <a:gd name="T16" fmla="*/ 53 w 221"/>
                <a:gd name="T17" fmla="*/ 44 h 229"/>
                <a:gd name="T18" fmla="*/ 110 w 221"/>
                <a:gd name="T19" fmla="*/ 10 h 229"/>
                <a:gd name="T20" fmla="*/ 166 w 221"/>
                <a:gd name="T21" fmla="*/ 43 h 229"/>
                <a:gd name="T22" fmla="*/ 179 w 221"/>
                <a:gd name="T23" fmla="*/ 112 h 229"/>
                <a:gd name="T24" fmla="*/ 168 w 221"/>
                <a:gd name="T25" fmla="*/ 179 h 229"/>
                <a:gd name="T26" fmla="*/ 110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0"/>
                    <a:pt x="110" y="10"/>
                  </a:cubicBezTo>
                  <a:cubicBezTo>
                    <a:pt x="132" y="10"/>
                    <a:pt x="153" y="21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99">
              <a:extLst>
                <a:ext uri="{FF2B5EF4-FFF2-40B4-BE49-F238E27FC236}">
                  <a16:creationId xmlns:a16="http://schemas.microsoft.com/office/drawing/2014/main" id="{C5576E8A-C362-4CE8-8CFF-6888F09576D1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651375" y="2579688"/>
              <a:ext cx="87313" cy="57150"/>
            </a:xfrm>
            <a:custGeom>
              <a:avLst/>
              <a:gdLst>
                <a:gd name="T0" fmla="*/ 39 w 389"/>
                <a:gd name="T1" fmla="*/ 48 h 220"/>
                <a:gd name="T2" fmla="*/ 39 w 389"/>
                <a:gd name="T3" fmla="*/ 182 h 220"/>
                <a:gd name="T4" fmla="*/ 0 w 389"/>
                <a:gd name="T5" fmla="*/ 205 h 220"/>
                <a:gd name="T6" fmla="*/ 0 w 389"/>
                <a:gd name="T7" fmla="*/ 220 h 220"/>
                <a:gd name="T8" fmla="*/ 56 w 389"/>
                <a:gd name="T9" fmla="*/ 219 h 220"/>
                <a:gd name="T10" fmla="*/ 112 w 389"/>
                <a:gd name="T11" fmla="*/ 220 h 220"/>
                <a:gd name="T12" fmla="*/ 112 w 389"/>
                <a:gd name="T13" fmla="*/ 205 h 220"/>
                <a:gd name="T14" fmla="*/ 73 w 389"/>
                <a:gd name="T15" fmla="*/ 182 h 220"/>
                <a:gd name="T16" fmla="*/ 73 w 389"/>
                <a:gd name="T17" fmla="*/ 90 h 220"/>
                <a:gd name="T18" fmla="*/ 140 w 389"/>
                <a:gd name="T19" fmla="*/ 11 h 220"/>
                <a:gd name="T20" fmla="*/ 177 w 389"/>
                <a:gd name="T21" fmla="*/ 66 h 220"/>
                <a:gd name="T22" fmla="*/ 177 w 389"/>
                <a:gd name="T23" fmla="*/ 182 h 220"/>
                <a:gd name="T24" fmla="*/ 138 w 389"/>
                <a:gd name="T25" fmla="*/ 205 h 220"/>
                <a:gd name="T26" fmla="*/ 138 w 389"/>
                <a:gd name="T27" fmla="*/ 220 h 220"/>
                <a:gd name="T28" fmla="*/ 195 w 389"/>
                <a:gd name="T29" fmla="*/ 219 h 220"/>
                <a:gd name="T30" fmla="*/ 250 w 389"/>
                <a:gd name="T31" fmla="*/ 220 h 220"/>
                <a:gd name="T32" fmla="*/ 250 w 389"/>
                <a:gd name="T33" fmla="*/ 205 h 220"/>
                <a:gd name="T34" fmla="*/ 212 w 389"/>
                <a:gd name="T35" fmla="*/ 182 h 220"/>
                <a:gd name="T36" fmla="*/ 212 w 389"/>
                <a:gd name="T37" fmla="*/ 90 h 220"/>
                <a:gd name="T38" fmla="*/ 279 w 389"/>
                <a:gd name="T39" fmla="*/ 11 h 220"/>
                <a:gd name="T40" fmla="*/ 316 w 389"/>
                <a:gd name="T41" fmla="*/ 66 h 220"/>
                <a:gd name="T42" fmla="*/ 316 w 389"/>
                <a:gd name="T43" fmla="*/ 182 h 220"/>
                <a:gd name="T44" fmla="*/ 277 w 389"/>
                <a:gd name="T45" fmla="*/ 205 h 220"/>
                <a:gd name="T46" fmla="*/ 277 w 389"/>
                <a:gd name="T47" fmla="*/ 220 h 220"/>
                <a:gd name="T48" fmla="*/ 333 w 389"/>
                <a:gd name="T49" fmla="*/ 219 h 220"/>
                <a:gd name="T50" fmla="*/ 389 w 389"/>
                <a:gd name="T51" fmla="*/ 220 h 220"/>
                <a:gd name="T52" fmla="*/ 389 w 389"/>
                <a:gd name="T53" fmla="*/ 205 h 220"/>
                <a:gd name="T54" fmla="*/ 350 w 389"/>
                <a:gd name="T55" fmla="*/ 190 h 220"/>
                <a:gd name="T56" fmla="*/ 350 w 389"/>
                <a:gd name="T57" fmla="*/ 94 h 220"/>
                <a:gd name="T58" fmla="*/ 335 w 389"/>
                <a:gd name="T59" fmla="*/ 18 h 220"/>
                <a:gd name="T60" fmla="*/ 282 w 389"/>
                <a:gd name="T61" fmla="*/ 0 h 220"/>
                <a:gd name="T62" fmla="*/ 210 w 389"/>
                <a:gd name="T63" fmla="*/ 48 h 220"/>
                <a:gd name="T64" fmla="*/ 144 w 389"/>
                <a:gd name="T65" fmla="*/ 0 h 220"/>
                <a:gd name="T66" fmla="*/ 70 w 389"/>
                <a:gd name="T67" fmla="*/ 52 h 220"/>
                <a:gd name="T68" fmla="*/ 70 w 389"/>
                <a:gd name="T69" fmla="*/ 0 h 220"/>
                <a:gd name="T70" fmla="*/ 0 w 389"/>
                <a:gd name="T71" fmla="*/ 5 h 220"/>
                <a:gd name="T72" fmla="*/ 0 w 389"/>
                <a:gd name="T73" fmla="*/ 20 h 220"/>
                <a:gd name="T74" fmla="*/ 39 w 389"/>
                <a:gd name="T75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8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8"/>
                    <a:pt x="108" y="11"/>
                    <a:pt x="140" y="11"/>
                  </a:cubicBezTo>
                  <a:cubicBezTo>
                    <a:pt x="172" y="11"/>
                    <a:pt x="177" y="37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0" y="220"/>
                  </a:cubicBezTo>
                  <a:lnTo>
                    <a:pt x="250" y="205"/>
                  </a:lnTo>
                  <a:cubicBezTo>
                    <a:pt x="217" y="205"/>
                    <a:pt x="212" y="205"/>
                    <a:pt x="212" y="182"/>
                  </a:cubicBezTo>
                  <a:lnTo>
                    <a:pt x="212" y="90"/>
                  </a:lnTo>
                  <a:cubicBezTo>
                    <a:pt x="212" y="38"/>
                    <a:pt x="247" y="11"/>
                    <a:pt x="279" y="11"/>
                  </a:cubicBezTo>
                  <a:cubicBezTo>
                    <a:pt x="310" y="11"/>
                    <a:pt x="316" y="37"/>
                    <a:pt x="316" y="66"/>
                  </a:cubicBezTo>
                  <a:lnTo>
                    <a:pt x="316" y="182"/>
                  </a:lnTo>
                  <a:cubicBezTo>
                    <a:pt x="316" y="205"/>
                    <a:pt x="310" y="205"/>
                    <a:pt x="277" y="205"/>
                  </a:cubicBezTo>
                  <a:lnTo>
                    <a:pt x="277" y="220"/>
                  </a:lnTo>
                  <a:cubicBezTo>
                    <a:pt x="294" y="220"/>
                    <a:pt x="320" y="219"/>
                    <a:pt x="333" y="219"/>
                  </a:cubicBezTo>
                  <a:cubicBezTo>
                    <a:pt x="346" y="219"/>
                    <a:pt x="372" y="220"/>
                    <a:pt x="389" y="220"/>
                  </a:cubicBezTo>
                  <a:lnTo>
                    <a:pt x="389" y="205"/>
                  </a:lnTo>
                  <a:cubicBezTo>
                    <a:pt x="363" y="205"/>
                    <a:pt x="351" y="205"/>
                    <a:pt x="350" y="190"/>
                  </a:cubicBezTo>
                  <a:lnTo>
                    <a:pt x="350" y="94"/>
                  </a:lnTo>
                  <a:cubicBezTo>
                    <a:pt x="350" y="51"/>
                    <a:pt x="350" y="36"/>
                    <a:pt x="335" y="18"/>
                  </a:cubicBezTo>
                  <a:cubicBezTo>
                    <a:pt x="328" y="10"/>
                    <a:pt x="311" y="0"/>
                    <a:pt x="282" y="0"/>
                  </a:cubicBezTo>
                  <a:cubicBezTo>
                    <a:pt x="240" y="0"/>
                    <a:pt x="219" y="29"/>
                    <a:pt x="210" y="48"/>
                  </a:cubicBezTo>
                  <a:cubicBezTo>
                    <a:pt x="203" y="5"/>
                    <a:pt x="166" y="0"/>
                    <a:pt x="144" y="0"/>
                  </a:cubicBezTo>
                  <a:cubicBezTo>
                    <a:pt x="107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100">
              <a:extLst>
                <a:ext uri="{FF2B5EF4-FFF2-40B4-BE49-F238E27FC236}">
                  <a16:creationId xmlns:a16="http://schemas.microsoft.com/office/drawing/2014/main" id="{9F4A85CE-5A83-4B4B-B0D3-5C17BDEB94C6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4745038" y="2579688"/>
              <a:ext cx="55563" cy="80963"/>
            </a:xfrm>
            <a:custGeom>
              <a:avLst/>
              <a:gdLst>
                <a:gd name="T0" fmla="*/ 72 w 246"/>
                <a:gd name="T1" fmla="*/ 32 h 317"/>
                <a:gd name="T2" fmla="*/ 72 w 246"/>
                <a:gd name="T3" fmla="*/ 0 h 317"/>
                <a:gd name="T4" fmla="*/ 0 w 246"/>
                <a:gd name="T5" fmla="*/ 5 h 317"/>
                <a:gd name="T6" fmla="*/ 0 w 246"/>
                <a:gd name="T7" fmla="*/ 20 h 317"/>
                <a:gd name="T8" fmla="*/ 39 w 246"/>
                <a:gd name="T9" fmla="*/ 45 h 317"/>
                <a:gd name="T10" fmla="*/ 39 w 246"/>
                <a:gd name="T11" fmla="*/ 279 h 317"/>
                <a:gd name="T12" fmla="*/ 0 w 246"/>
                <a:gd name="T13" fmla="*/ 301 h 317"/>
                <a:gd name="T14" fmla="*/ 0 w 246"/>
                <a:gd name="T15" fmla="*/ 317 h 317"/>
                <a:gd name="T16" fmla="*/ 56 w 246"/>
                <a:gd name="T17" fmla="*/ 315 h 317"/>
                <a:gd name="T18" fmla="*/ 112 w 246"/>
                <a:gd name="T19" fmla="*/ 317 h 317"/>
                <a:gd name="T20" fmla="*/ 112 w 246"/>
                <a:gd name="T21" fmla="*/ 301 h 317"/>
                <a:gd name="T22" fmla="*/ 73 w 246"/>
                <a:gd name="T23" fmla="*/ 279 h 317"/>
                <a:gd name="T24" fmla="*/ 73 w 246"/>
                <a:gd name="T25" fmla="*/ 195 h 317"/>
                <a:gd name="T26" fmla="*/ 73 w 246"/>
                <a:gd name="T27" fmla="*/ 191 h 317"/>
                <a:gd name="T28" fmla="*/ 134 w 246"/>
                <a:gd name="T29" fmla="*/ 226 h 317"/>
                <a:gd name="T30" fmla="*/ 246 w 246"/>
                <a:gd name="T31" fmla="*/ 112 h 317"/>
                <a:gd name="T32" fmla="*/ 141 w 246"/>
                <a:gd name="T33" fmla="*/ 0 h 317"/>
                <a:gd name="T34" fmla="*/ 72 w 246"/>
                <a:gd name="T35" fmla="*/ 32 h 317"/>
                <a:gd name="T36" fmla="*/ 73 w 246"/>
                <a:gd name="T37" fmla="*/ 163 h 317"/>
                <a:gd name="T38" fmla="*/ 73 w 246"/>
                <a:gd name="T39" fmla="*/ 52 h 317"/>
                <a:gd name="T40" fmla="*/ 137 w 246"/>
                <a:gd name="T41" fmla="*/ 12 h 317"/>
                <a:gd name="T42" fmla="*/ 204 w 246"/>
                <a:gd name="T43" fmla="*/ 112 h 317"/>
                <a:gd name="T44" fmla="*/ 132 w 246"/>
                <a:gd name="T45" fmla="*/ 215 h 317"/>
                <a:gd name="T46" fmla="*/ 80 w 246"/>
                <a:gd name="T47" fmla="*/ 184 h 317"/>
                <a:gd name="T48" fmla="*/ 73 w 246"/>
                <a:gd name="T49" fmla="*/ 16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317">
                  <a:moveTo>
                    <a:pt x="72" y="32"/>
                  </a:moveTo>
                  <a:lnTo>
                    <a:pt x="72" y="0"/>
                  </a:lnTo>
                  <a:lnTo>
                    <a:pt x="0" y="5"/>
                  </a:lnTo>
                  <a:lnTo>
                    <a:pt x="0" y="20"/>
                  </a:lnTo>
                  <a:cubicBezTo>
                    <a:pt x="35" y="20"/>
                    <a:pt x="39" y="23"/>
                    <a:pt x="39" y="45"/>
                  </a:cubicBezTo>
                  <a:lnTo>
                    <a:pt x="39" y="279"/>
                  </a:lnTo>
                  <a:cubicBezTo>
                    <a:pt x="39" y="301"/>
                    <a:pt x="33" y="301"/>
                    <a:pt x="0" y="301"/>
                  </a:cubicBezTo>
                  <a:lnTo>
                    <a:pt x="0" y="317"/>
                  </a:lnTo>
                  <a:cubicBezTo>
                    <a:pt x="17" y="316"/>
                    <a:pt x="43" y="315"/>
                    <a:pt x="56" y="315"/>
                  </a:cubicBezTo>
                  <a:cubicBezTo>
                    <a:pt x="69" y="315"/>
                    <a:pt x="95" y="316"/>
                    <a:pt x="112" y="317"/>
                  </a:cubicBezTo>
                  <a:lnTo>
                    <a:pt x="112" y="301"/>
                  </a:lnTo>
                  <a:cubicBezTo>
                    <a:pt x="79" y="301"/>
                    <a:pt x="73" y="301"/>
                    <a:pt x="73" y="279"/>
                  </a:cubicBezTo>
                  <a:lnTo>
                    <a:pt x="73" y="195"/>
                  </a:lnTo>
                  <a:lnTo>
                    <a:pt x="73" y="191"/>
                  </a:lnTo>
                  <a:cubicBezTo>
                    <a:pt x="76" y="199"/>
                    <a:pt x="97" y="226"/>
                    <a:pt x="134" y="226"/>
                  </a:cubicBezTo>
                  <a:cubicBezTo>
                    <a:pt x="194" y="226"/>
                    <a:pt x="246" y="177"/>
                    <a:pt x="246" y="112"/>
                  </a:cubicBezTo>
                  <a:cubicBezTo>
                    <a:pt x="246" y="49"/>
                    <a:pt x="197" y="0"/>
                    <a:pt x="141" y="0"/>
                  </a:cubicBezTo>
                  <a:cubicBezTo>
                    <a:pt x="103" y="0"/>
                    <a:pt x="82" y="21"/>
                    <a:pt x="72" y="32"/>
                  </a:cubicBezTo>
                  <a:close/>
                  <a:moveTo>
                    <a:pt x="73" y="163"/>
                  </a:moveTo>
                  <a:lnTo>
                    <a:pt x="73" y="52"/>
                  </a:lnTo>
                  <a:cubicBezTo>
                    <a:pt x="88" y="26"/>
                    <a:pt x="112" y="12"/>
                    <a:pt x="137" y="12"/>
                  </a:cubicBezTo>
                  <a:cubicBezTo>
                    <a:pt x="174" y="12"/>
                    <a:pt x="204" y="56"/>
                    <a:pt x="204" y="112"/>
                  </a:cubicBezTo>
                  <a:cubicBezTo>
                    <a:pt x="204" y="173"/>
                    <a:pt x="169" y="215"/>
                    <a:pt x="132" y="215"/>
                  </a:cubicBezTo>
                  <a:cubicBezTo>
                    <a:pt x="113" y="215"/>
                    <a:pt x="94" y="205"/>
                    <a:pt x="80" y="184"/>
                  </a:cubicBezTo>
                  <a:cubicBezTo>
                    <a:pt x="73" y="174"/>
                    <a:pt x="73" y="173"/>
                    <a:pt x="73" y="16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101">
              <a:extLst>
                <a:ext uri="{FF2B5EF4-FFF2-40B4-BE49-F238E27FC236}">
                  <a16:creationId xmlns:a16="http://schemas.microsoft.com/office/drawing/2014/main" id="{90CDB55A-9496-4622-8F56-90250BC8EBDD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805363" y="2557463"/>
              <a:ext cx="36513" cy="80963"/>
            </a:xfrm>
            <a:custGeom>
              <a:avLst/>
              <a:gdLst>
                <a:gd name="T0" fmla="*/ 77 w 156"/>
                <a:gd name="T1" fmla="*/ 107 h 313"/>
                <a:gd name="T2" fmla="*/ 148 w 156"/>
                <a:gd name="T3" fmla="*/ 107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7 h 313"/>
                <a:gd name="T16" fmla="*/ 43 w 156"/>
                <a:gd name="T17" fmla="*/ 107 h 313"/>
                <a:gd name="T18" fmla="*/ 43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7"/>
                  </a:moveTo>
                  <a:lnTo>
                    <a:pt x="148" y="107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4"/>
                    <a:pt x="0" y="97"/>
                  </a:cubicBezTo>
                  <a:lnTo>
                    <a:pt x="0" y="107"/>
                  </a:lnTo>
                  <a:lnTo>
                    <a:pt x="43" y="107"/>
                  </a:lnTo>
                  <a:lnTo>
                    <a:pt x="43" y="245"/>
                  </a:lnTo>
                  <a:cubicBezTo>
                    <a:pt x="43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102">
              <a:extLst>
                <a:ext uri="{FF2B5EF4-FFF2-40B4-BE49-F238E27FC236}">
                  <a16:creationId xmlns:a16="http://schemas.microsoft.com/office/drawing/2014/main" id="{7894D211-C173-46E0-B4F1-058CD668E238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854575" y="2540000"/>
              <a:ext cx="25400" cy="1285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6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09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63D3060C-1F41-41DB-8CE2-AAD6C22012D7}"/>
              </a:ext>
            </a:extLst>
          </p:cNvPr>
          <p:cNvSpPr txBox="1"/>
          <p:nvPr/>
        </p:nvSpPr>
        <p:spPr>
          <a:xfrm>
            <a:off x="2051787" y="329227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0.33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20FB7ED-B333-411A-A742-CD9692D7A8B0}"/>
              </a:ext>
            </a:extLst>
          </p:cNvPr>
          <p:cNvSpPr txBox="1"/>
          <p:nvPr/>
        </p:nvSpPr>
        <p:spPr>
          <a:xfrm>
            <a:off x="2051787" y="416122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0.33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E526C86-2CA9-4616-A621-90E5FD8717D7}"/>
              </a:ext>
            </a:extLst>
          </p:cNvPr>
          <p:cNvSpPr txBox="1"/>
          <p:nvPr/>
        </p:nvSpPr>
        <p:spPr>
          <a:xfrm>
            <a:off x="2051787" y="504376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0.33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9EC1592-FE22-46B6-B408-5B60F4035870}"/>
              </a:ext>
            </a:extLst>
          </p:cNvPr>
          <p:cNvSpPr txBox="1"/>
          <p:nvPr/>
        </p:nvSpPr>
        <p:spPr>
          <a:xfrm>
            <a:off x="2061273" y="3237511"/>
            <a:ext cx="869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0.45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8AA7C50-CC66-42D2-8BC4-215B4E3946BA}"/>
              </a:ext>
            </a:extLst>
          </p:cNvPr>
          <p:cNvSpPr txBox="1"/>
          <p:nvPr/>
        </p:nvSpPr>
        <p:spPr>
          <a:xfrm>
            <a:off x="2088928" y="4228261"/>
            <a:ext cx="5261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0.15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3CE8CBE-1DC7-44C7-B76B-70F11FF3E70D}"/>
              </a:ext>
            </a:extLst>
          </p:cNvPr>
          <p:cNvSpPr txBox="1"/>
          <p:nvPr/>
        </p:nvSpPr>
        <p:spPr>
          <a:xfrm>
            <a:off x="1994630" y="502483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0.40</a:t>
            </a:r>
          </a:p>
        </p:txBody>
      </p:sp>
    </p:spTree>
    <p:extLst>
      <p:ext uri="{BB962C8B-B14F-4D97-AF65-F5344CB8AC3E}">
        <p14:creationId xmlns:p14="http://schemas.microsoft.com/office/powerpoint/2010/main" val="2101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0" build="p"/>
      <p:bldP spid="153" grpId="0"/>
      <p:bldP spid="154" grpId="0"/>
      <p:bldP spid="155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5390-8387-4315-B773-7CAEFDAD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Experiments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FA1A2-EE28-475D-8D3B-9238662B79C8}"/>
              </a:ext>
            </a:extLst>
          </p:cNvPr>
          <p:cNvSpPr txBox="1"/>
          <p:nvPr/>
        </p:nvSpPr>
        <p:spPr>
          <a:xfrm>
            <a:off x="838200" y="1497157"/>
            <a:ext cx="9107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Predict factual relations from T-</a:t>
            </a:r>
            <a:r>
              <a:rPr lang="en-US" sz="2400" dirty="0" err="1"/>
              <a:t>REx</a:t>
            </a:r>
            <a:r>
              <a:rPr lang="en-US" sz="2400" dirty="0"/>
              <a:t> dataset by prompting BERT-large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About 1000 training examples per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Initialize at other researchers' prompts -- huge improvement!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Initialize randomly -- almost as good!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192937-7B79-41B8-9352-69A51ABFFD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7622" y="4094523"/>
          <a:ext cx="5556755" cy="229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F3D557D9-3D69-4CAF-A214-4E64E3692DC9}"/>
              </a:ext>
            </a:extLst>
          </p:cNvPr>
          <p:cNvSpPr/>
          <p:nvPr/>
        </p:nvSpPr>
        <p:spPr>
          <a:xfrm rot="20861282" flipH="1">
            <a:off x="6484774" y="2960291"/>
            <a:ext cx="2128838" cy="1325563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+12.2%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4A82B-C377-4DCE-B3E9-1586E4F3C361}"/>
              </a:ext>
            </a:extLst>
          </p:cNvPr>
          <p:cNvSpPr/>
          <p:nvPr/>
        </p:nvSpPr>
        <p:spPr>
          <a:xfrm>
            <a:off x="4864802" y="3969956"/>
            <a:ext cx="381000" cy="159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12508C-9D77-47EB-8E7E-2568AAB2A05B}"/>
              </a:ext>
            </a:extLst>
          </p:cNvPr>
          <p:cNvSpPr/>
          <p:nvPr/>
        </p:nvSpPr>
        <p:spPr>
          <a:xfrm>
            <a:off x="6368282" y="4155333"/>
            <a:ext cx="537911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3158AF-7B86-4E64-9ADA-73465FACE641}"/>
              </a:ext>
            </a:extLst>
          </p:cNvPr>
          <p:cNvSpPr/>
          <p:nvPr/>
        </p:nvSpPr>
        <p:spPr>
          <a:xfrm>
            <a:off x="7972045" y="4110883"/>
            <a:ext cx="537911" cy="145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DA2A6-8FA7-492E-8CEA-9E80D7759A3E}"/>
              </a:ext>
            </a:extLst>
          </p:cNvPr>
          <p:cNvSpPr/>
          <p:nvPr/>
        </p:nvSpPr>
        <p:spPr>
          <a:xfrm>
            <a:off x="6502068" y="6016218"/>
            <a:ext cx="1378282" cy="34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Graphic 22" descr="Line arrow: Clockwise curve with solid fill">
            <a:extLst>
              <a:ext uri="{FF2B5EF4-FFF2-40B4-BE49-F238E27FC236}">
                <a16:creationId xmlns:a16="http://schemas.microsoft.com/office/drawing/2014/main" id="{97892523-DBD8-44F7-B465-8A98E46BD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65825" flipH="1">
            <a:off x="5558808" y="3385835"/>
            <a:ext cx="1758441" cy="270924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2EE2B40-63BB-4C2F-8EF7-C1A115CFB636}"/>
              </a:ext>
            </a:extLst>
          </p:cNvPr>
          <p:cNvSpPr/>
          <p:nvPr/>
        </p:nvSpPr>
        <p:spPr>
          <a:xfrm>
            <a:off x="7109012" y="3905250"/>
            <a:ext cx="2026023" cy="954281"/>
          </a:xfrm>
          <a:prstGeom prst="ellipse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26023"/>
                      <a:gd name="connsiteY0" fmla="*/ 477141 h 954281"/>
                      <a:gd name="connsiteX1" fmla="*/ 1013012 w 2026023"/>
                      <a:gd name="connsiteY1" fmla="*/ 0 h 954281"/>
                      <a:gd name="connsiteX2" fmla="*/ 2026024 w 2026023"/>
                      <a:gd name="connsiteY2" fmla="*/ 477141 h 954281"/>
                      <a:gd name="connsiteX3" fmla="*/ 1013012 w 2026023"/>
                      <a:gd name="connsiteY3" fmla="*/ 954282 h 954281"/>
                      <a:gd name="connsiteX4" fmla="*/ 0 w 2026023"/>
                      <a:gd name="connsiteY4" fmla="*/ 477141 h 954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6023" h="954281" extrusionOk="0">
                        <a:moveTo>
                          <a:pt x="0" y="477141"/>
                        </a:moveTo>
                        <a:cubicBezTo>
                          <a:pt x="-63328" y="174561"/>
                          <a:pt x="387909" y="24633"/>
                          <a:pt x="1013012" y="0"/>
                        </a:cubicBezTo>
                        <a:cubicBezTo>
                          <a:pt x="1585565" y="2754"/>
                          <a:pt x="1989806" y="214775"/>
                          <a:pt x="2026024" y="477141"/>
                        </a:cubicBezTo>
                        <a:cubicBezTo>
                          <a:pt x="2001580" y="764530"/>
                          <a:pt x="1567222" y="983361"/>
                          <a:pt x="1013012" y="954282"/>
                        </a:cubicBezTo>
                        <a:cubicBezTo>
                          <a:pt x="410819" y="930908"/>
                          <a:pt x="7440" y="744214"/>
                          <a:pt x="0" y="47714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: 14 Points 25">
            <a:extLst>
              <a:ext uri="{FF2B5EF4-FFF2-40B4-BE49-F238E27FC236}">
                <a16:creationId xmlns:a16="http://schemas.microsoft.com/office/drawing/2014/main" id="{E1853584-70A8-4205-AE65-26106F5579C8}"/>
              </a:ext>
            </a:extLst>
          </p:cNvPr>
          <p:cNvSpPr/>
          <p:nvPr/>
        </p:nvSpPr>
        <p:spPr>
          <a:xfrm>
            <a:off x="6923310" y="2508775"/>
            <a:ext cx="3059723" cy="148181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Really close</a:t>
            </a:r>
          </a:p>
        </p:txBody>
      </p:sp>
    </p:spTree>
    <p:extLst>
      <p:ext uri="{BB962C8B-B14F-4D97-AF65-F5344CB8AC3E}">
        <p14:creationId xmlns:p14="http://schemas.microsoft.com/office/powerpoint/2010/main" val="33910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1" grpId="1" animBg="1"/>
      <p:bldP spid="10" grpId="0" animBg="1"/>
      <p:bldP spid="12" grpId="0" animBg="1"/>
      <p:bldP spid="13" grpId="0" animBg="1"/>
      <p:bldP spid="14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4657"/>
  <p:tag name="ORIGINALWIDTH" val="25.44643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1.696429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14.93752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/>
  <p:tag name="IGUANATEXSIZE" val="20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4.87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/>
  <p:tag name="IGUANATEXSIZE" val="20"/>
  <p:tag name="IGUANATEXCURSOR" val="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97"/>
  <p:tag name="ORIGINALWIDTH" val="12.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/>
  <p:tag name="IGUANATEXSIZE" val="20"/>
  <p:tag name="IGUANATEXCURSOR" val="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75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"/>
  <p:tag name="ORIGINALWIDTH" val="12.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/>
  <p:tag name="IGUANATEXSIZE" val="20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1.81252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14.93752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/>
  <p:tag name="IGUANATEXSIZE" val="20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4.87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/>
  <p:tag name="IGUANATEXSIZE" val="20"/>
  <p:tag name="IGUANATEXCURSOR" val="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97"/>
  <p:tag name="ORIGINALWIDTH" val="12.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/>
  <p:tag name="IGUANATEXSIZE" val="20"/>
  <p:tag name="IGUANATEXCURSOR" val="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75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"/>
  <p:tag name="ORIGINALWIDTH" val="12.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/>
  <p:tag name="IGUANATEXSIZE" val="20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1.81252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14.93752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/>
  <p:tag name="IGUANATEXSIZE" val="20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4.87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/>
  <p:tag name="IGUANATEXSIZE" val="20"/>
  <p:tag name="IGUANATEXCURSOR" val="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97"/>
  <p:tag name="ORIGINALWIDTH" val="12.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y&#10;&#10;&#10;\end{document}"/>
  <p:tag name="IGUANATEXSIZE" val="20"/>
  <p:tag name="IGUANATEXCURSOR" val="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75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"/>
  <p:tag name="ORIGINALWIDTH" val="12.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\blankx&#10;&#10;&#10;\end{document}"/>
  <p:tag name="IGUANATEXSIZE" val="20"/>
  <p:tag name="IGUANATEXCURSOR" val="3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1.81252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371"/>
  <p:tag name="ORIGINALWIDTH" val="1.696429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4657"/>
  <p:tag name="ORIGINALWIDTH" val="25.44643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25.4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1.69642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371"/>
  <p:tag name="ORIGINALWIDTH" val="1.696429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4657"/>
  <p:tag name="ORIGINALWIDTH" val="25.44643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25.4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25.4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1.696429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371"/>
  <p:tag name="ORIGINALWIDTH" val="1.696429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8355"/>
  <p:tag name="ORIGINALWIDTH" val="3.125022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$\notin$&#10;&#10;&#10;&#10;\end{document}"/>
  <p:tag name="IGUANATEXSIZE" val="18"/>
  <p:tag name="IGUANATEXCURSOR" val="3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8355"/>
  <p:tag name="ORIGINALWIDTH" val="2.43057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6ex}}\xspace}&#10;\newcommand{\blankx}{\blank$\!_\mathrm{x}$\xspace}&#10;\newcommand{\blanky}{\blank$\!_\mathrm{y}$\xspace}&#10;&#10;$\notin$&#10;&#10;&#10;&#10;\end{document}"/>
  <p:tag name="IGUANATEXSIZE" val="18"/>
  <p:tag name="IGUANATEXCURSOR" val="3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5556"/>
  <p:tag name="ORIGINALWIDTH" val="3.12502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1.696429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5"/>
  <p:tag name="ORIGINALWIDTH" val="7.589314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714"/>
  <p:tag name="ORIGINALWIDTH" val="3.34822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$+\Delta$&#10;&#10;\end{document}"/>
  <p:tag name="IGUANATEXSIZE" val="28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28571"/>
  <p:tag name="ORIGINALWIDTH" val="3.70537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4657"/>
  <p:tag name="ORIGINALWIDTH" val="25.44643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25.4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1.696429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371"/>
  <p:tag name="ORIGINALWIDTH" val="1.696429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55371"/>
  <p:tag name="ORIGINALWIDTH" val="1.696429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"/>
  <p:tag name="ORIGINALWIDTH" val="92.125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4ex}}\xspace}&#10;\newcommand{\blankx}{\blank$\!_\mathrm{x}$\xspace}&#10;\newcommand{\blanky}{\blank$\!_\mathrm{y}$\xspace}&#10;$p(y \mid x) = \sum_\text{prompt} p(y \mid \text{prompt}(x)) \cdot p(\text{prompt})$&#10;&#10;\end{document}"/>
  <p:tag name="IGUANATEXSIZE" val="20"/>
  <p:tag name="IGUANATEXCURSOR" val="3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31252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4ex}}\xspace}&#10;\newcommand{\blankx}{\blank$\!_\mathrm{x}$\xspace}&#10;\newcommand{\blanky}{\blank$\!_\mathrm{y}$\xspace}&#10;$p(y \mid x) = \sum_\text{prompt} p(y \mid \text{prompt}(x)) \cdot p(\text{prompt})$&#10;&#10;\end{document}"/>
  <p:tag name="IGUANATEXSIZE" val="20"/>
  <p:tag name="IGUANATEXCURSOR" val="3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.06252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06252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0.1875197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1252"/>
  <p:tag name="ORIGINALWIDTH" val="2.2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52"/>
  <p:tag name="ORIGINALWIDTH" val="3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4.18752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4657"/>
  <p:tag name="ORIGINALWIDTH" val="25.44643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x&#10;&#10;\end{document}"/>
  <p:tag name="IGUANATEXSIZE" val="2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1.625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252"/>
  <p:tag name="ORIGINALWIDTH" val="1.125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25"/>
  <p:tag name="ORIGINALWIDTH" val="1.5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252"/>
  <p:tag name="ORIGINALWIDTH" val="2.62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1.68752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1.06252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31252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.06252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"/>
  <p:tag name="ORIGINALWIDTH" val="2.06252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0.1875197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8228"/>
  <p:tag name="ORIGINALWIDTH" val="25.4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18752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1.5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1252"/>
  <p:tag name="ORIGINALWIDTH" val="1.9375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3.4375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18752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375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1252"/>
  <p:tag name="ORIGINALWIDTH" val="2.25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.0625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5141"/>
  <p:tag name="ORIGINALWIDTH" val="22.9018"/>
  <p:tag name="LATEXADDIN" val="\documentclass{article}&#10;\usepackage{amsmath}&#10;\usepackage{amssymb}&#10;\usepackage{latexsym}&#10;\usepackage{amsfonts}&#10;\usepackage{etoolbox,xspace}&#10;\pagestyle{empty}&#10;\begin{document}&#10;&#10;\newcommand{\blank}{\underline{\hspace{12ex}}\xspace}&#10;\newcommand{\blankx}{\blank$\!_\mathrm{x}$\xspace}&#10;\newcommand{\blanky}{\blank$\!_\mathrm{y}$\xspace}&#10;&#10;\blanky&#10;&#10;\end{document}"/>
  <p:tag name="IGUANATEXSIZE" val="2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625197"/>
  <p:tag name="ORIGINALWIDTH" val="0.4375197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31252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18752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1.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1252"/>
  <p:tag name="ORIGINALWIDTH" val="1.93752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3.43752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2.18752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43752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1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41E0C86AF654E9A7AB1710622B475" ma:contentTypeVersion="9" ma:contentTypeDescription="Create a new document." ma:contentTypeScope="" ma:versionID="927fb58661a7c42e23f4fefb5b524401">
  <xsd:schema xmlns:xsd="http://www.w3.org/2001/XMLSchema" xmlns:xs="http://www.w3.org/2001/XMLSchema" xmlns:p="http://schemas.microsoft.com/office/2006/metadata/properties" xmlns:ns3="8a80d37f-92d9-41fc-887f-f87b26702b8b" xmlns:ns4="6226260d-30de-4fb7-801b-7bf40ec5a1d4" targetNamespace="http://schemas.microsoft.com/office/2006/metadata/properties" ma:root="true" ma:fieldsID="a6a5d902455bbd4461f90549f23d3875" ns3:_="" ns4:_="">
    <xsd:import namespace="8a80d37f-92d9-41fc-887f-f87b26702b8b"/>
    <xsd:import namespace="6226260d-30de-4fb7-801b-7bf40ec5a1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0d37f-92d9-41fc-887f-f87b26702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6260d-30de-4fb7-801b-7bf40ec5a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F0522-AB52-4170-84C9-1BF9CAC34A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E4600-EA46-4C9C-A1C0-9475DBB459C2}">
  <ds:schemaRefs>
    <ds:schemaRef ds:uri="8a80d37f-92d9-41fc-887f-f87b26702b8b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6226260d-30de-4fb7-801b-7bf40ec5a1d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1B25C1-1A95-4DD3-9513-96E61D7F9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0d37f-92d9-41fc-887f-f87b26702b8b"/>
    <ds:schemaRef ds:uri="6226260d-30de-4fb7-801b-7bf40ec5a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591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Slack-Lato</vt:lpstr>
      <vt:lpstr>Arial</vt:lpstr>
      <vt:lpstr>Calibri</vt:lpstr>
      <vt:lpstr>Calibri Light</vt:lpstr>
      <vt:lpstr>Office Theme</vt:lpstr>
      <vt:lpstr>Learning How to Ask: Querying LMs with Mixtures of Soft Prompts</vt:lpstr>
      <vt:lpstr>LMs Already Did Your Job</vt:lpstr>
      <vt:lpstr>LMs Already Did Your Job</vt:lpstr>
      <vt:lpstr>The Form of the Question Matters </vt:lpstr>
      <vt:lpstr>Prompt LMs</vt:lpstr>
      <vt:lpstr>Why Soft Prompts?</vt:lpstr>
      <vt:lpstr>Deep Perturbation of Prompts</vt:lpstr>
      <vt:lpstr>Ensembling (Mixture of Prompts)</vt:lpstr>
      <vt:lpstr>Main Experiments</vt:lpstr>
      <vt:lpstr>Lots of Experiments</vt:lpstr>
      <vt:lpstr>Related Work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How to Ask: Querying LMs with Mixtures of Soft Prompts</dc:title>
  <dc:creator>Guanghui Qin</dc:creator>
  <cp:lastModifiedBy>Guanghui Qin</cp:lastModifiedBy>
  <cp:revision>104</cp:revision>
  <dcterms:created xsi:type="dcterms:W3CDTF">2021-05-11T22:31:57Z</dcterms:created>
  <dcterms:modified xsi:type="dcterms:W3CDTF">2021-06-08T02:12:19Z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0x010100E2541E0C86AF654E9A7AB1710622B475</vt:lpwstr>
  </property>
</Properties>
</file>